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2"/>
  </p:notesMasterIdLst>
  <p:sldIdLst>
    <p:sldId id="256" r:id="rId3"/>
    <p:sldId id="258" r:id="rId4"/>
    <p:sldId id="307" r:id="rId5"/>
    <p:sldId id="306" r:id="rId6"/>
    <p:sldId id="257" r:id="rId7"/>
    <p:sldId id="417" r:id="rId8"/>
    <p:sldId id="309" r:id="rId9"/>
    <p:sldId id="263" r:id="rId10"/>
    <p:sldId id="300" r:id="rId11"/>
    <p:sldId id="266" r:id="rId12"/>
    <p:sldId id="265" r:id="rId13"/>
    <p:sldId id="418" r:id="rId14"/>
    <p:sldId id="393" r:id="rId15"/>
    <p:sldId id="394" r:id="rId16"/>
    <p:sldId id="422" r:id="rId17"/>
    <p:sldId id="308" r:id="rId18"/>
    <p:sldId id="291" r:id="rId19"/>
    <p:sldId id="313" r:id="rId20"/>
    <p:sldId id="314" r:id="rId21"/>
    <p:sldId id="315" r:id="rId22"/>
    <p:sldId id="316" r:id="rId23"/>
    <p:sldId id="301" r:id="rId24"/>
    <p:sldId id="325" r:id="rId25"/>
    <p:sldId id="423" r:id="rId26"/>
    <p:sldId id="424" r:id="rId27"/>
    <p:sldId id="425" r:id="rId28"/>
    <p:sldId id="297" r:id="rId29"/>
    <p:sldId id="416" r:id="rId30"/>
    <p:sldId id="390" r:id="rId31"/>
  </p:sldIdLst>
  <p:sldSz cx="18288000" cy="10287000"/>
  <p:notesSz cx="6858000" cy="9144000"/>
  <p:embeddedFontLst>
    <p:embeddedFont>
      <p:font typeface="Bobby Jones Condensed" panose="020B0604020202020204" charset="0"/>
      <p:regular r:id="rId33"/>
    </p:embeddedFont>
    <p:embeddedFont>
      <p:font typeface="Bobby Jones Condensed Soft" panose="020B0604020202020204" charset="0"/>
      <p:regular r:id="rId34"/>
    </p:embeddedFont>
    <p:embeddedFont>
      <p:font typeface="Bobby Jones Soft" panose="020B0604020202020204" charset="0"/>
      <p:regular r:id="rId35"/>
    </p:embeddedFont>
    <p:embeddedFont>
      <p:font typeface="Nunito" pitchFamily="2" charset="0"/>
      <p:regular r:id="rId36"/>
      <p:bold r:id="rId37"/>
      <p:italic r:id="rId38"/>
      <p:boldItalic r:id="rId39"/>
    </p:embeddedFont>
    <p:embeddedFont>
      <p:font typeface="Nunito Bold" panose="020B0604020202020204" charset="0"/>
      <p:regular r:id="rId40"/>
      <p:bold r:id="rId41"/>
    </p:embeddedFont>
    <p:embeddedFont>
      <p:font typeface="Nunito Sans 1" panose="020B0604020202020204" charset="0"/>
      <p:regular r:id="rId42"/>
    </p:embeddedFont>
    <p:embeddedFont>
      <p:font typeface="Nunito Sans 1 Heavy" panose="020B0604020202020204" charset="0"/>
      <p:regular r:id="rId43"/>
    </p:embeddedFont>
    <p:embeddedFont>
      <p:font typeface="Nunito Sans 1 Semi-Bold" panose="020B0604020202020204" charset="0"/>
      <p:regular r:id="rId44"/>
    </p:embeddedFont>
    <p:embeddedFont>
      <p:font typeface="Nunito Sans 2" panose="020B0604020202020204" charset="0"/>
      <p:regular r:id="rId45"/>
    </p:embeddedFont>
    <p:embeddedFont>
      <p:font typeface="Nunito Sans 2 Extra-Light" panose="020B0604020202020204" charset="0"/>
      <p:regular r:id="rId46"/>
    </p:embeddedFont>
    <p:embeddedFont>
      <p:font typeface="Nunito Sans 2 Semi-Bold" panose="020B0604020202020204" charset="0"/>
      <p:regular r:id="rId47"/>
    </p:embeddedFont>
    <p:embeddedFont>
      <p:font typeface="Nunito Sans Bold" panose="020B0604020202020204" charset="0"/>
      <p:regular r:id="rId48"/>
    </p:embeddedFont>
    <p:embeddedFont>
      <p:font typeface="Nunito Sans Regular" panose="020B0604020202020204" charset="0"/>
      <p:regular r:id="rId49"/>
    </p:embeddedFont>
    <p:embeddedFont>
      <p:font typeface="Raleway Heavy"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0" d="100"/>
          <a:sy n="60" d="100"/>
        </p:scale>
        <p:origin x="3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2.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8.xml"/><Relationship Id="rId41" Type="http://schemas.openxmlformats.org/officeDocument/2006/relationships/font" Target="fonts/font9.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font" Target="fonts/font1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sy Núñez" userId="1d0ff84f-4b49-403d-9d25-a3ac75d6a019" providerId="ADAL" clId="{9EC4E65E-E7AC-45DA-911F-AD2E91D0DB39}"/>
    <pc:docChg chg="modSld sldOrd">
      <pc:chgData name="Cassy Núñez" userId="1d0ff84f-4b49-403d-9d25-a3ac75d6a019" providerId="ADAL" clId="{9EC4E65E-E7AC-45DA-911F-AD2E91D0DB39}" dt="2026-05-27T14:01:11.675" v="1"/>
      <pc:docMkLst>
        <pc:docMk/>
      </pc:docMkLst>
      <pc:sldChg chg="ord">
        <pc:chgData name="Cassy Núñez" userId="1d0ff84f-4b49-403d-9d25-a3ac75d6a019" providerId="ADAL" clId="{9EC4E65E-E7AC-45DA-911F-AD2E91D0DB39}" dt="2026-05-27T14:01:11.675" v="1"/>
        <pc:sldMkLst>
          <pc:docMk/>
          <pc:sldMk cId="0"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27.05.2026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6C5C9-74AA-A783-DC4E-0E6F4E639D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D8A6B-CE28-C8E9-9F10-3718FF78BF70}"/>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C7F3EB08-A937-DADF-14A6-1CD20745AD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14C1D9-682E-66E0-7AE5-EC9169B6F0ED}"/>
              </a:ext>
            </a:extLst>
          </p:cNvPr>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532447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3507618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1241272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86113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Melt ICE Act would</a:t>
            </a:r>
          </a:p>
          <a:p>
            <a:r>
              <a:rPr lang="en-US" sz="1200" b="0" i="0" kern="1200" dirty="0">
                <a:solidFill>
                  <a:schemeClr val="tx1"/>
                </a:solidFill>
                <a:effectLst/>
                <a:latin typeface="+mn-lt"/>
                <a:ea typeface="+mn-ea"/>
                <a:cs typeface="+mn-cs"/>
              </a:rPr>
              <a:t>● Close ALL immigration detention facilities</a:t>
            </a:r>
          </a:p>
          <a:p>
            <a:r>
              <a:rPr lang="en-US" sz="1200" b="0" i="0" kern="1200" dirty="0">
                <a:solidFill>
                  <a:schemeClr val="tx1"/>
                </a:solidFill>
                <a:effectLst/>
                <a:latin typeface="+mn-lt"/>
                <a:ea typeface="+mn-ea"/>
                <a:cs typeface="+mn-cs"/>
              </a:rPr>
              <a:t>● Release our neighbors from detention so they can reunite wit their family and communities.</a:t>
            </a:r>
          </a:p>
          <a:p>
            <a:r>
              <a:rPr lang="en-US" sz="1200" b="0" i="0" kern="1200" dirty="0">
                <a:solidFill>
                  <a:schemeClr val="tx1"/>
                </a:solidFill>
                <a:effectLst/>
                <a:latin typeface="+mn-lt"/>
                <a:ea typeface="+mn-ea"/>
                <a:cs typeface="+mn-cs"/>
              </a:rPr>
              <a:t>● End electronic monitoring of our immigrant communities</a:t>
            </a:r>
          </a:p>
          <a:p>
            <a:r>
              <a:rPr lang="en-US" sz="1200" b="0" i="0" kern="1200" dirty="0">
                <a:solidFill>
                  <a:schemeClr val="tx1"/>
                </a:solidFill>
                <a:effectLst/>
                <a:latin typeface="+mn-lt"/>
                <a:ea typeface="+mn-ea"/>
                <a:cs typeface="+mn-cs"/>
              </a:rPr>
              <a:t>● Invest in communities by re-directing ICE funding to community -based services that support working families.</a:t>
            </a:r>
          </a:p>
          <a:p>
            <a:pPr marL="171450" indent="-171450">
              <a:buFontTx/>
              <a:buChar char="-"/>
            </a:pPr>
            <a:r>
              <a:rPr lang="en-US" sz="1200" b="0" i="0" kern="1200" dirty="0">
                <a:solidFill>
                  <a:schemeClr val="tx1"/>
                </a:solidFill>
                <a:effectLst/>
                <a:latin typeface="+mn-lt"/>
                <a:ea typeface="+mn-ea"/>
                <a:cs typeface="+mn-cs"/>
              </a:rPr>
              <a:t>Senator Cory Booker, alongside Senator Andy Kim, introduced the </a:t>
            </a:r>
            <a:r>
              <a:rPr lang="en-US" sz="1200" b="1" i="0" kern="1200" dirty="0">
                <a:solidFill>
                  <a:schemeClr val="tx1"/>
                </a:solidFill>
                <a:effectLst/>
                <a:latin typeface="+mn-lt"/>
                <a:ea typeface="+mn-ea"/>
                <a:cs typeface="+mn-cs"/>
              </a:rPr>
              <a:t>End Warehouse Detention Act</a:t>
            </a:r>
            <a:r>
              <a:rPr lang="en-US" sz="1200" b="0" i="0" kern="1200" dirty="0">
                <a:solidFill>
                  <a:schemeClr val="tx1"/>
                </a:solidFill>
                <a:effectLst/>
                <a:latin typeface="+mn-lt"/>
                <a:ea typeface="+mn-ea"/>
                <a:cs typeface="+mn-cs"/>
              </a:rPr>
              <a:t> in early 2026 to prohibit the Department of Homeland Security (DHS) from using taxpayer funds—specifically from the 2025 "One Big Beautiful Bill"—to purchase or convert warehouses into ICE detention centers. The bill aims to halt expansion of industrial-scale detention facilities. </a:t>
            </a:r>
          </a:p>
          <a:p>
            <a:pPr marL="171450" indent="-171450">
              <a:buFontTx/>
              <a:buChar char="-"/>
            </a:pPr>
            <a:r>
              <a:rPr lang="en-US" dirty="0"/>
              <a:t>We demand that Members of Congress endorse Congresswoman Tlaib's upcoming bill, the Ban Warehouse Detention Act, which would prohibit the Department of Homeland Security, including ICE, from establishing, operating, expanding, converting, or renovating any warehouse, industrial facility, tent, soft-sided structure, modular unit, or similar building or structure for the purposes of housing, processing, or detaining individuals under civil immigration authority and from establishing another such new immigration detention model.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710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d219b04b5f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d219b04b5f_0_35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299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2887E-A038-B72E-36E3-50A0804F1B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C9AE27-051A-AF5D-2058-3F0BC321F114}"/>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FA76F405-38AE-3C60-6061-04751CA21AAF}"/>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The Melt ICE Act would</a:t>
            </a:r>
          </a:p>
          <a:p>
            <a:r>
              <a:rPr lang="en-US" sz="1200" b="0" i="0" kern="1200" dirty="0">
                <a:solidFill>
                  <a:schemeClr val="tx1"/>
                </a:solidFill>
                <a:effectLst/>
                <a:latin typeface="+mn-lt"/>
                <a:ea typeface="+mn-ea"/>
                <a:cs typeface="+mn-cs"/>
              </a:rPr>
              <a:t>● Close ALL immigration detention facilities</a:t>
            </a:r>
          </a:p>
          <a:p>
            <a:r>
              <a:rPr lang="en-US" sz="1200" b="0" i="0" kern="1200" dirty="0">
                <a:solidFill>
                  <a:schemeClr val="tx1"/>
                </a:solidFill>
                <a:effectLst/>
                <a:latin typeface="+mn-lt"/>
                <a:ea typeface="+mn-ea"/>
                <a:cs typeface="+mn-cs"/>
              </a:rPr>
              <a:t>● Release our neighbors from detention so they can reunite wit their family and communities.</a:t>
            </a:r>
          </a:p>
          <a:p>
            <a:r>
              <a:rPr lang="en-US" sz="1200" b="0" i="0" kern="1200" dirty="0">
                <a:solidFill>
                  <a:schemeClr val="tx1"/>
                </a:solidFill>
                <a:effectLst/>
                <a:latin typeface="+mn-lt"/>
                <a:ea typeface="+mn-ea"/>
                <a:cs typeface="+mn-cs"/>
              </a:rPr>
              <a:t>● End electronic monitoring of our immigrant communities</a:t>
            </a:r>
          </a:p>
          <a:p>
            <a:r>
              <a:rPr lang="en-US" sz="1200" b="0" i="0" kern="1200" dirty="0">
                <a:solidFill>
                  <a:schemeClr val="tx1"/>
                </a:solidFill>
                <a:effectLst/>
                <a:latin typeface="+mn-lt"/>
                <a:ea typeface="+mn-ea"/>
                <a:cs typeface="+mn-cs"/>
              </a:rPr>
              <a:t>● Invest in communities by re-directing ICE funding to community -based services that support working families.</a:t>
            </a:r>
          </a:p>
          <a:p>
            <a:pPr marL="171450" indent="-171450">
              <a:buFontTx/>
              <a:buChar char="-"/>
            </a:pPr>
            <a:r>
              <a:rPr lang="en-US" sz="1200" b="0" i="0" kern="1200" dirty="0">
                <a:solidFill>
                  <a:schemeClr val="tx1"/>
                </a:solidFill>
                <a:effectLst/>
                <a:latin typeface="+mn-lt"/>
                <a:ea typeface="+mn-ea"/>
                <a:cs typeface="+mn-cs"/>
              </a:rPr>
              <a:t>Senator Cory Booker, alongside Senator Andy Kim, introduced the </a:t>
            </a:r>
            <a:r>
              <a:rPr lang="en-US" sz="1200" b="1" i="0" kern="1200" dirty="0">
                <a:solidFill>
                  <a:schemeClr val="tx1"/>
                </a:solidFill>
                <a:effectLst/>
                <a:latin typeface="+mn-lt"/>
                <a:ea typeface="+mn-ea"/>
                <a:cs typeface="+mn-cs"/>
              </a:rPr>
              <a:t>End Warehouse Detention Act</a:t>
            </a:r>
            <a:r>
              <a:rPr lang="en-US" sz="1200" b="0" i="0" kern="1200" dirty="0">
                <a:solidFill>
                  <a:schemeClr val="tx1"/>
                </a:solidFill>
                <a:effectLst/>
                <a:latin typeface="+mn-lt"/>
                <a:ea typeface="+mn-ea"/>
                <a:cs typeface="+mn-cs"/>
              </a:rPr>
              <a:t> in early 2026 to prohibit the Department of Homeland Security (DHS) from using taxpayer funds—specifically from the 2025 "One Big Beautiful Bill"—to purchase or convert warehouses into ICE detention centers. The bill aims to halt expansion of industrial-scale detention facilities. </a:t>
            </a:r>
          </a:p>
          <a:p>
            <a:pPr marL="171450" indent="-171450">
              <a:buFontTx/>
              <a:buChar char="-"/>
            </a:pPr>
            <a:r>
              <a:rPr lang="en-US" dirty="0"/>
              <a:t>We demand that Members of Congress endorse Congresswoman Tlaib's upcoming bill, the Ban Warehouse Detention Act, which would prohibit the Department of Homeland Security, including ICE, from establishing, operating, expanding, converting, or renovating any warehouse, industrial facility, tent, soft-sided structure, modular unit, or similar building or structure for the purposes of housing, processing, or detaining individuals under civil immigration authority and from establishing another such new immigration detention model.</a:t>
            </a:r>
          </a:p>
        </p:txBody>
      </p:sp>
      <p:sp>
        <p:nvSpPr>
          <p:cNvPr id="4" name="Slide Number Placeholder 3">
            <a:extLst>
              <a:ext uri="{FF2B5EF4-FFF2-40B4-BE49-F238E27FC236}">
                <a16:creationId xmlns:a16="http://schemas.microsoft.com/office/drawing/2014/main" id="{B140BC77-83F1-773B-2CCA-E01181225D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1216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2CB37-6DB8-F5FE-FD06-A5B1A67AEA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387E72-579F-9C43-08D8-46823E72723B}"/>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C11C4AD-EA8B-F336-7357-4D4B56EF67EC}"/>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 The Melt ICE Act would</a:t>
            </a:r>
          </a:p>
          <a:p>
            <a:r>
              <a:rPr lang="en-US" sz="1200" b="0" i="0" kern="1200" dirty="0">
                <a:solidFill>
                  <a:schemeClr val="tx1"/>
                </a:solidFill>
                <a:effectLst/>
                <a:latin typeface="+mn-lt"/>
                <a:ea typeface="+mn-ea"/>
                <a:cs typeface="+mn-cs"/>
              </a:rPr>
              <a:t>● Close ALL immigration detention facilities</a:t>
            </a:r>
          </a:p>
          <a:p>
            <a:r>
              <a:rPr lang="en-US" sz="1200" b="0" i="0" kern="1200" dirty="0">
                <a:solidFill>
                  <a:schemeClr val="tx1"/>
                </a:solidFill>
                <a:effectLst/>
                <a:latin typeface="+mn-lt"/>
                <a:ea typeface="+mn-ea"/>
                <a:cs typeface="+mn-cs"/>
              </a:rPr>
              <a:t>● Release our neighbors from detention so they can reunite wit their family and communities.</a:t>
            </a:r>
          </a:p>
          <a:p>
            <a:r>
              <a:rPr lang="en-US" sz="1200" b="0" i="0" kern="1200" dirty="0">
                <a:solidFill>
                  <a:schemeClr val="tx1"/>
                </a:solidFill>
                <a:effectLst/>
                <a:latin typeface="+mn-lt"/>
                <a:ea typeface="+mn-ea"/>
                <a:cs typeface="+mn-cs"/>
              </a:rPr>
              <a:t>● End electronic monitoring of our immigrant communities</a:t>
            </a:r>
          </a:p>
          <a:p>
            <a:r>
              <a:rPr lang="en-US" sz="1200" b="0" i="0" kern="1200" dirty="0">
                <a:solidFill>
                  <a:schemeClr val="tx1"/>
                </a:solidFill>
                <a:effectLst/>
                <a:latin typeface="+mn-lt"/>
                <a:ea typeface="+mn-ea"/>
                <a:cs typeface="+mn-cs"/>
              </a:rPr>
              <a:t>● Invest in communities by re-directing ICE funding to community -based services that support working families.</a:t>
            </a:r>
          </a:p>
          <a:p>
            <a:pPr marL="171450" indent="-171450">
              <a:buFontTx/>
              <a:buChar char="-"/>
            </a:pPr>
            <a:r>
              <a:rPr lang="en-US" sz="1200" b="0" i="0" kern="1200" dirty="0">
                <a:solidFill>
                  <a:schemeClr val="tx1"/>
                </a:solidFill>
                <a:effectLst/>
                <a:latin typeface="+mn-lt"/>
                <a:ea typeface="+mn-ea"/>
                <a:cs typeface="+mn-cs"/>
              </a:rPr>
              <a:t>Senator Cory Booker, alongside Senator Andy Kim, introduced the </a:t>
            </a:r>
            <a:r>
              <a:rPr lang="en-US" sz="1200" b="1" i="0" kern="1200" dirty="0">
                <a:solidFill>
                  <a:schemeClr val="tx1"/>
                </a:solidFill>
                <a:effectLst/>
                <a:latin typeface="+mn-lt"/>
                <a:ea typeface="+mn-ea"/>
                <a:cs typeface="+mn-cs"/>
              </a:rPr>
              <a:t>End Warehouse Detention Act</a:t>
            </a:r>
            <a:r>
              <a:rPr lang="en-US" sz="1200" b="0" i="0" kern="1200" dirty="0">
                <a:solidFill>
                  <a:schemeClr val="tx1"/>
                </a:solidFill>
                <a:effectLst/>
                <a:latin typeface="+mn-lt"/>
                <a:ea typeface="+mn-ea"/>
                <a:cs typeface="+mn-cs"/>
              </a:rPr>
              <a:t> in early 2026 to prohibit the Department of Homeland Security (DHS) from using taxpayer funds—specifically from the 2025 "One Big Beautiful Bill"—to purchase or convert warehouses into ICE detention centers. The bill aims to halt expansion of industrial-scale detention facilities. </a:t>
            </a:r>
          </a:p>
          <a:p>
            <a:pPr marL="171450" indent="-171450">
              <a:buFontTx/>
              <a:buChar char="-"/>
            </a:pPr>
            <a:r>
              <a:rPr lang="en-US" dirty="0"/>
              <a:t>We demand that Members of Congress endorse Congresswoman Tlaib's upcoming bill, the Ban Warehouse Detention Act, which would prohibit the Department of Homeland Security, including ICE, from establishing, operating, expanding, converting, or renovating any warehouse, industrial facility, tent, soft-sided structure, modular unit, or similar building or structure for the purposes of housing, processing, or detaining individuals under civil immigration authority and from establishing another such new immigration detention model.</a:t>
            </a:r>
          </a:p>
        </p:txBody>
      </p:sp>
      <p:sp>
        <p:nvSpPr>
          <p:cNvPr id="4" name="Slide Number Placeholder 3">
            <a:extLst>
              <a:ext uri="{FF2B5EF4-FFF2-40B4-BE49-F238E27FC236}">
                <a16:creationId xmlns:a16="http://schemas.microsoft.com/office/drawing/2014/main" id="{E6A5DA01-E9B2-0D6F-B0E2-83ABB3F57E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53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27</a:t>
            </a:fld>
            <a:endParaRPr lang="cs-CZ"/>
          </a:p>
        </p:txBody>
      </p:sp>
    </p:spTree>
    <p:extLst>
      <p:ext uri="{BB962C8B-B14F-4D97-AF65-F5344CB8AC3E}">
        <p14:creationId xmlns:p14="http://schemas.microsoft.com/office/powerpoint/2010/main" val="1720231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5760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8638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116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0448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00924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88303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21190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6933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6412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0369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266426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_AND_BODY_1">
  <p:cSld name="TITLE_AND_BODY_1">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623400" y="890050"/>
            <a:ext cx="17041200" cy="1145400"/>
          </a:xfrm>
          <a:prstGeom prst="rect">
            <a:avLst/>
          </a:prstGeom>
          <a:noFill/>
          <a:ln>
            <a:noFill/>
          </a:ln>
        </p:spPr>
        <p:txBody>
          <a:bodyPr spcFirstLastPara="1" wrap="square" lIns="45700" tIns="45700" rIns="45700" bIns="45700" anchor="ctr" anchorCtr="0">
            <a:noAutofit/>
          </a:bodyPr>
          <a:lstStyle>
            <a:lvl1pPr lvl="0" algn="ctr">
              <a:lnSpc>
                <a:spcPct val="100000"/>
              </a:lnSpc>
              <a:spcBef>
                <a:spcPts val="0"/>
              </a:spcBef>
              <a:spcAft>
                <a:spcPts val="0"/>
              </a:spcAft>
              <a:buSzPts val="4400"/>
              <a:buNone/>
              <a:defRPr/>
            </a:lvl1pPr>
            <a:lvl2pPr lvl="1" algn="ctr">
              <a:lnSpc>
                <a:spcPct val="100000"/>
              </a:lnSpc>
              <a:spcBef>
                <a:spcPts val="0"/>
              </a:spcBef>
              <a:spcAft>
                <a:spcPts val="0"/>
              </a:spcAft>
              <a:buSzPts val="4400"/>
              <a:buNone/>
              <a:defRPr/>
            </a:lvl2pPr>
            <a:lvl3pPr lvl="2" algn="ctr">
              <a:lnSpc>
                <a:spcPct val="100000"/>
              </a:lnSpc>
              <a:spcBef>
                <a:spcPts val="0"/>
              </a:spcBef>
              <a:spcAft>
                <a:spcPts val="0"/>
              </a:spcAft>
              <a:buSzPts val="4400"/>
              <a:buNone/>
              <a:defRPr/>
            </a:lvl3pPr>
            <a:lvl4pPr lvl="3" algn="ctr">
              <a:lnSpc>
                <a:spcPct val="100000"/>
              </a:lnSpc>
              <a:spcBef>
                <a:spcPts val="0"/>
              </a:spcBef>
              <a:spcAft>
                <a:spcPts val="0"/>
              </a:spcAft>
              <a:buSzPts val="4400"/>
              <a:buNone/>
              <a:defRPr/>
            </a:lvl4pPr>
            <a:lvl5pPr lvl="4" algn="ctr">
              <a:lnSpc>
                <a:spcPct val="100000"/>
              </a:lnSpc>
              <a:spcBef>
                <a:spcPts val="0"/>
              </a:spcBef>
              <a:spcAft>
                <a:spcPts val="0"/>
              </a:spcAft>
              <a:buSzPts val="4400"/>
              <a:buNone/>
              <a:defRPr/>
            </a:lvl5pPr>
            <a:lvl6pPr lvl="5" algn="ctr">
              <a:lnSpc>
                <a:spcPct val="100000"/>
              </a:lnSpc>
              <a:spcBef>
                <a:spcPts val="0"/>
              </a:spcBef>
              <a:spcAft>
                <a:spcPts val="0"/>
              </a:spcAft>
              <a:buSzPts val="4400"/>
              <a:buNone/>
              <a:defRPr/>
            </a:lvl6pPr>
            <a:lvl7pPr lvl="6" algn="ctr">
              <a:lnSpc>
                <a:spcPct val="100000"/>
              </a:lnSpc>
              <a:spcBef>
                <a:spcPts val="0"/>
              </a:spcBef>
              <a:spcAft>
                <a:spcPts val="0"/>
              </a:spcAft>
              <a:buSzPts val="4400"/>
              <a:buNone/>
              <a:defRPr/>
            </a:lvl7pPr>
            <a:lvl8pPr lvl="7" algn="ctr">
              <a:lnSpc>
                <a:spcPct val="100000"/>
              </a:lnSpc>
              <a:spcBef>
                <a:spcPts val="0"/>
              </a:spcBef>
              <a:spcAft>
                <a:spcPts val="0"/>
              </a:spcAft>
              <a:buSzPts val="4400"/>
              <a:buNone/>
              <a:defRPr/>
            </a:lvl8pPr>
            <a:lvl9pPr lvl="8" algn="ctr">
              <a:lnSpc>
                <a:spcPct val="100000"/>
              </a:lnSpc>
              <a:spcBef>
                <a:spcPts val="0"/>
              </a:spcBef>
              <a:spcAft>
                <a:spcPts val="0"/>
              </a:spcAft>
              <a:buSzPts val="4400"/>
              <a:buNone/>
              <a:defRPr/>
            </a:lvl9pPr>
          </a:lstStyle>
          <a:p>
            <a:endParaRPr/>
          </a:p>
        </p:txBody>
      </p:sp>
      <p:sp>
        <p:nvSpPr>
          <p:cNvPr id="27" name="Google Shape;27;p6"/>
          <p:cNvSpPr txBox="1">
            <a:spLocks noGrp="1"/>
          </p:cNvSpPr>
          <p:nvPr>
            <p:ph type="body" idx="1"/>
          </p:nvPr>
        </p:nvSpPr>
        <p:spPr>
          <a:xfrm>
            <a:off x="623400" y="2304950"/>
            <a:ext cx="17041200" cy="6832800"/>
          </a:xfrm>
          <a:prstGeom prst="rect">
            <a:avLst/>
          </a:prstGeom>
          <a:noFill/>
          <a:ln>
            <a:noFill/>
          </a:ln>
        </p:spPr>
        <p:txBody>
          <a:bodyPr spcFirstLastPara="1" wrap="square" lIns="45700" tIns="45700" rIns="45700" bIns="45700" anchor="t" anchorCtr="0">
            <a:noAutofit/>
          </a:bodyPr>
          <a:lstStyle>
            <a:lvl1pPr marL="914400" lvl="0" indent="-863600" algn="l">
              <a:lnSpc>
                <a:spcPct val="100000"/>
              </a:lnSpc>
              <a:spcBef>
                <a:spcPts val="1400"/>
              </a:spcBef>
              <a:spcAft>
                <a:spcPts val="0"/>
              </a:spcAft>
              <a:buSzPts val="3200"/>
              <a:buChar char="•"/>
              <a:defRPr/>
            </a:lvl1pPr>
            <a:lvl2pPr marL="1828800" lvl="1" indent="-863600" algn="l">
              <a:lnSpc>
                <a:spcPct val="100000"/>
              </a:lnSpc>
              <a:spcBef>
                <a:spcPts val="1400"/>
              </a:spcBef>
              <a:spcAft>
                <a:spcPts val="0"/>
              </a:spcAft>
              <a:buSzPts val="3200"/>
              <a:buChar char="–"/>
              <a:defRPr/>
            </a:lvl2pPr>
            <a:lvl3pPr marL="2743200" lvl="2" indent="-863600" algn="l">
              <a:lnSpc>
                <a:spcPct val="100000"/>
              </a:lnSpc>
              <a:spcBef>
                <a:spcPts val="1400"/>
              </a:spcBef>
              <a:spcAft>
                <a:spcPts val="0"/>
              </a:spcAft>
              <a:buSzPts val="3200"/>
              <a:buChar char="•"/>
              <a:defRPr/>
            </a:lvl3pPr>
            <a:lvl4pPr marL="3657600" lvl="3" indent="-863600" algn="l">
              <a:lnSpc>
                <a:spcPct val="100000"/>
              </a:lnSpc>
              <a:spcBef>
                <a:spcPts val="1400"/>
              </a:spcBef>
              <a:spcAft>
                <a:spcPts val="0"/>
              </a:spcAft>
              <a:buSzPts val="3200"/>
              <a:buChar char="–"/>
              <a:defRPr/>
            </a:lvl4pPr>
            <a:lvl5pPr marL="4572000" lvl="4" indent="-863600" algn="l">
              <a:lnSpc>
                <a:spcPct val="100000"/>
              </a:lnSpc>
              <a:spcBef>
                <a:spcPts val="1400"/>
              </a:spcBef>
              <a:spcAft>
                <a:spcPts val="0"/>
              </a:spcAft>
              <a:buSzPts val="3200"/>
              <a:buChar char="»"/>
              <a:defRPr/>
            </a:lvl5pPr>
            <a:lvl6pPr marL="5486400" lvl="5" indent="-863600" algn="l">
              <a:lnSpc>
                <a:spcPct val="100000"/>
              </a:lnSpc>
              <a:spcBef>
                <a:spcPts val="1400"/>
              </a:spcBef>
              <a:spcAft>
                <a:spcPts val="0"/>
              </a:spcAft>
              <a:buSzPts val="3200"/>
              <a:buChar char="•"/>
              <a:defRPr/>
            </a:lvl6pPr>
            <a:lvl7pPr marL="6400800" lvl="6" indent="-863600" algn="l">
              <a:lnSpc>
                <a:spcPct val="100000"/>
              </a:lnSpc>
              <a:spcBef>
                <a:spcPts val="1400"/>
              </a:spcBef>
              <a:spcAft>
                <a:spcPts val="0"/>
              </a:spcAft>
              <a:buSzPts val="3200"/>
              <a:buChar char="•"/>
              <a:defRPr/>
            </a:lvl7pPr>
            <a:lvl8pPr marL="7315200" lvl="7" indent="-863600" algn="l">
              <a:lnSpc>
                <a:spcPct val="100000"/>
              </a:lnSpc>
              <a:spcBef>
                <a:spcPts val="1400"/>
              </a:spcBef>
              <a:spcAft>
                <a:spcPts val="0"/>
              </a:spcAft>
              <a:buSzPts val="3200"/>
              <a:buChar char="•"/>
              <a:defRPr/>
            </a:lvl8pPr>
            <a:lvl9pPr marL="8229600" lvl="8" indent="-863600" algn="l">
              <a:lnSpc>
                <a:spcPct val="100000"/>
              </a:lnSpc>
              <a:spcBef>
                <a:spcPts val="1400"/>
              </a:spcBef>
              <a:spcAft>
                <a:spcPts val="0"/>
              </a:spcAft>
              <a:buSzPts val="3200"/>
              <a:buChar char="•"/>
              <a:defRPr/>
            </a:lvl9pPr>
          </a:lstStyle>
          <a:p>
            <a:endParaRPr/>
          </a:p>
        </p:txBody>
      </p:sp>
      <p:sp>
        <p:nvSpPr>
          <p:cNvPr id="28" name="Google Shape;28;p6"/>
          <p:cNvSpPr txBox="1">
            <a:spLocks noGrp="1"/>
          </p:cNvSpPr>
          <p:nvPr>
            <p:ph type="sldNum" idx="12"/>
          </p:nvPr>
        </p:nvSpPr>
        <p:spPr>
          <a:xfrm>
            <a:off x="16944916" y="9326434"/>
            <a:ext cx="1097400" cy="787200"/>
          </a:xfrm>
          <a:prstGeom prst="rect">
            <a:avLst/>
          </a:prstGeom>
          <a:noFill/>
          <a:ln>
            <a:noFill/>
          </a:ln>
        </p:spPr>
        <p:txBody>
          <a:bodyPr spcFirstLastPara="1" wrap="square" lIns="45700" tIns="45700" rIns="45700" bIns="45700" anchor="t" anchorCtr="0">
            <a:noAutofit/>
          </a:bodyPr>
          <a:lstStyle>
            <a:lvl1pPr marL="0" marR="0" lvl="0"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Calibri"/>
              <a:buNone/>
              <a:defRPr sz="3600" b="0" i="0" u="none" strike="noStrike" cap="none">
                <a:solidFill>
                  <a:srgbClr val="000000"/>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96731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1151798" y="661150"/>
            <a:ext cx="15759579" cy="879875"/>
          </a:xfrm>
        </p:spPr>
        <p:txBody>
          <a:bodyPr anchor="b">
            <a:normAutofit/>
          </a:bodyPr>
          <a:lstStyle>
            <a:lvl1pPr algn="l">
              <a:lnSpc>
                <a:spcPct val="75000"/>
              </a:lnSpc>
              <a:defRPr sz="4800" b="1" cap="all" baseline="0"/>
            </a:lvl1pPr>
          </a:lstStyle>
          <a:p>
            <a:r>
              <a:rPr lang="en-US" dirty="0"/>
              <a:t>Add Title </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1279829" y="2056320"/>
            <a:ext cx="1879812"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1151798" y="9275252"/>
            <a:ext cx="4741560" cy="547688"/>
          </a:xfrm>
        </p:spPr>
        <p:txBody>
          <a:bodyPr/>
          <a:lstStyle>
            <a:lvl1pPr algn="l">
              <a:defRPr sz="15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13151204" y="9275252"/>
            <a:ext cx="3889974" cy="547688"/>
          </a:xfrm>
        </p:spPr>
        <p:txBody>
          <a:bodyPr lIns="0" tIns="0" rIns="0"/>
          <a:lstStyle>
            <a:lvl1pPr>
              <a:defRPr sz="1500" cap="all" baseline="0"/>
            </a:lvl1pPr>
          </a:lstStyle>
          <a:p>
            <a:r>
              <a:rPr lang="en-US" dirty="0"/>
              <a:t>Page 0</a:t>
            </a:r>
            <a:fld id="{F4D6F5BC-20F0-430F-85EA-3DE30F119EFB}" type="slidenum">
              <a:rPr lang="en-US" smtClean="0"/>
              <a:pPr/>
              <a:t>‹#›</a:t>
            </a:fld>
            <a:endParaRPr lang="en-US" dirty="0"/>
          </a:p>
        </p:txBody>
      </p:sp>
      <p:sp>
        <p:nvSpPr>
          <p:cNvPr id="5" name="Content Placeholder 3">
            <a:extLst>
              <a:ext uri="{FF2B5EF4-FFF2-40B4-BE49-F238E27FC236}">
                <a16:creationId xmlns:a16="http://schemas.microsoft.com/office/drawing/2014/main" id="{06B18601-29B7-CEC1-B476-E63FC26258C4}"/>
              </a:ext>
            </a:extLst>
          </p:cNvPr>
          <p:cNvSpPr>
            <a:spLocks noGrp="1"/>
          </p:cNvSpPr>
          <p:nvPr>
            <p:ph sz="quarter" idx="14"/>
          </p:nvPr>
        </p:nvSpPr>
        <p:spPr>
          <a:xfrm>
            <a:off x="4512971" y="2245813"/>
            <a:ext cx="12399168" cy="6812756"/>
          </a:xfrm>
        </p:spPr>
        <p:txBody>
          <a:bodyPr/>
          <a:lstStyle>
            <a:lvl1pPr marL="0" indent="0">
              <a:lnSpc>
                <a:spcPct val="150000"/>
              </a:lnSpc>
              <a:buNone/>
              <a:defRPr sz="4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8195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1151798" y="322038"/>
            <a:ext cx="5570550" cy="1868970"/>
          </a:xfrm>
        </p:spPr>
        <p:txBody>
          <a:bodyPr anchor="b">
            <a:normAutofit/>
          </a:bodyPr>
          <a:lstStyle>
            <a:lvl1pPr algn="l">
              <a:lnSpc>
                <a:spcPct val="90000"/>
              </a:lnSpc>
              <a:defRPr sz="4800" b="1" cap="all" baseline="0"/>
            </a:lvl1pPr>
          </a:lstStyle>
          <a:p>
            <a:r>
              <a:rPr lang="en-US" dirty="0"/>
              <a:t>Add Title  here</a:t>
            </a:r>
          </a:p>
        </p:txBody>
      </p:sp>
      <p:sp>
        <p:nvSpPr>
          <p:cNvPr id="10" name="Text Placeholder 9">
            <a:extLst>
              <a:ext uri="{FF2B5EF4-FFF2-40B4-BE49-F238E27FC236}">
                <a16:creationId xmlns:a16="http://schemas.microsoft.com/office/drawing/2014/main" id="{0B04BD1D-781E-E27B-949C-49484EB07480}"/>
              </a:ext>
            </a:extLst>
          </p:cNvPr>
          <p:cNvSpPr>
            <a:spLocks noGrp="1"/>
          </p:cNvSpPr>
          <p:nvPr>
            <p:ph type="body" sz="quarter" idx="13" hasCustomPrompt="1"/>
          </p:nvPr>
        </p:nvSpPr>
        <p:spPr>
          <a:xfrm>
            <a:off x="4543115" y="3135082"/>
            <a:ext cx="12051738" cy="6140171"/>
          </a:xfrm>
        </p:spPr>
        <p:txBody>
          <a:bodyPr>
            <a:noAutofit/>
          </a:bodyPr>
          <a:lstStyle>
            <a:lvl1pPr marL="411480" indent="-411480">
              <a:lnSpc>
                <a:spcPct val="120000"/>
              </a:lnSpc>
              <a:spcBef>
                <a:spcPts val="4500"/>
              </a:spcBef>
              <a:buFont typeface="Arial" panose="020B0604020202020204" pitchFamily="34" charset="0"/>
              <a:buChar char="•"/>
              <a:defRPr sz="2400"/>
            </a:lvl1pPr>
            <a:lvl2pPr marL="685800" indent="0">
              <a:buNone/>
              <a:defRPr/>
            </a:lvl2pPr>
            <a:lvl3pPr marL="1371600" indent="0">
              <a:buNone/>
              <a:defRPr/>
            </a:lvl3pPr>
            <a:lvl4pPr marL="2057400" indent="0">
              <a:buNone/>
              <a:defRPr/>
            </a:lvl4pPr>
            <a:lvl5pPr marL="2743200" indent="0">
              <a:buNone/>
              <a:defRPr/>
            </a:lvl5pPr>
          </a:lstStyle>
          <a:p>
            <a:pPr lvl="0"/>
            <a:r>
              <a:rPr lang="en-US" dirty="0"/>
              <a:t>Add text here</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1279829" y="2689358"/>
            <a:ext cx="1879812"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1151798" y="9275252"/>
            <a:ext cx="4741560" cy="547688"/>
          </a:xfrm>
        </p:spPr>
        <p:txBody>
          <a:bodyPr/>
          <a:lstStyle>
            <a:lvl1pPr algn="l">
              <a:defRPr sz="15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13151204" y="9275252"/>
            <a:ext cx="3889974" cy="547688"/>
          </a:xfrm>
        </p:spPr>
        <p:txBody>
          <a:bodyPr lIns="0" tIns="0" rIns="0"/>
          <a:lstStyle>
            <a:lvl1pPr>
              <a:defRPr sz="1500" cap="all" baseline="0"/>
            </a:lvl1pPr>
          </a:lstStyle>
          <a:p>
            <a:r>
              <a:rPr lang="en-US" dirty="0"/>
              <a:t>Page 0</a:t>
            </a:r>
            <a:fld id="{F4D6F5BC-20F0-430F-85EA-3DE30F119EFB}" type="slidenum">
              <a:rPr lang="en-US" smtClean="0"/>
              <a:pPr/>
              <a:t>‹#›</a:t>
            </a:fld>
            <a:endParaRPr lang="en-US" dirty="0"/>
          </a:p>
        </p:txBody>
      </p:sp>
    </p:spTree>
    <p:extLst>
      <p:ext uri="{BB962C8B-B14F-4D97-AF65-F5344CB8AC3E}">
        <p14:creationId xmlns:p14="http://schemas.microsoft.com/office/powerpoint/2010/main" val="4205996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EF6AE-149E-CEA7-AE00-D115EB23463B}"/>
              </a:ext>
            </a:extLst>
          </p:cNvPr>
          <p:cNvSpPr>
            <a:spLocks noGrp="1"/>
          </p:cNvSpPr>
          <p:nvPr>
            <p:ph type="ctrTitle" hasCustomPrompt="1"/>
          </p:nvPr>
        </p:nvSpPr>
        <p:spPr>
          <a:xfrm>
            <a:off x="1151798" y="661150"/>
            <a:ext cx="15759579" cy="879875"/>
          </a:xfrm>
        </p:spPr>
        <p:txBody>
          <a:bodyPr anchor="b">
            <a:normAutofit/>
          </a:bodyPr>
          <a:lstStyle>
            <a:lvl1pPr algn="l">
              <a:lnSpc>
                <a:spcPct val="75000"/>
              </a:lnSpc>
              <a:defRPr sz="4800" b="1" cap="all" baseline="0"/>
            </a:lvl1pPr>
          </a:lstStyle>
          <a:p>
            <a:r>
              <a:rPr lang="en-US" dirty="0"/>
              <a:t>Add Title </a:t>
            </a:r>
          </a:p>
        </p:txBody>
      </p:sp>
      <p:cxnSp>
        <p:nvCxnSpPr>
          <p:cNvPr id="13" name="Straight Connector 12" title="Verticle Rule Line">
            <a:extLst>
              <a:ext uri="{FF2B5EF4-FFF2-40B4-BE49-F238E27FC236}">
                <a16:creationId xmlns:a16="http://schemas.microsoft.com/office/drawing/2014/main" id="{CE266693-B86C-0A7F-4122-5AFA5028696B}"/>
              </a:ext>
            </a:extLst>
          </p:cNvPr>
          <p:cNvCxnSpPr>
            <a:cxnSpLocks/>
          </p:cNvCxnSpPr>
          <p:nvPr userDrawn="1"/>
        </p:nvCxnSpPr>
        <p:spPr>
          <a:xfrm flipH="1">
            <a:off x="1279829" y="2056320"/>
            <a:ext cx="1879812" cy="0"/>
          </a:xfrm>
          <a:prstGeom prst="line">
            <a:avLst/>
          </a:prstGeom>
          <a:ln w="76200">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CC2AD9E8-14E8-2D94-11D7-64806DB72E56}"/>
              </a:ext>
            </a:extLst>
          </p:cNvPr>
          <p:cNvSpPr>
            <a:spLocks noGrp="1"/>
          </p:cNvSpPr>
          <p:nvPr>
            <p:ph type="ftr" sz="quarter" idx="11"/>
          </p:nvPr>
        </p:nvSpPr>
        <p:spPr>
          <a:xfrm>
            <a:off x="1151798" y="9275252"/>
            <a:ext cx="4741560" cy="547688"/>
          </a:xfrm>
        </p:spPr>
        <p:txBody>
          <a:bodyPr/>
          <a:lstStyle>
            <a:lvl1pPr algn="l">
              <a:defRPr sz="1500" cap="all" baseline="0"/>
            </a:lvl1pPr>
          </a:lstStyle>
          <a:p>
            <a:r>
              <a:rPr lang="en-US" dirty="0"/>
              <a:t>Add footer here</a:t>
            </a:r>
          </a:p>
        </p:txBody>
      </p:sp>
      <p:sp>
        <p:nvSpPr>
          <p:cNvPr id="8" name="Slide Number Placeholder 5">
            <a:extLst>
              <a:ext uri="{FF2B5EF4-FFF2-40B4-BE49-F238E27FC236}">
                <a16:creationId xmlns:a16="http://schemas.microsoft.com/office/drawing/2014/main" id="{6A722167-2F12-D034-503E-17517FE09CED}"/>
              </a:ext>
            </a:extLst>
          </p:cNvPr>
          <p:cNvSpPr>
            <a:spLocks noGrp="1"/>
          </p:cNvSpPr>
          <p:nvPr>
            <p:ph type="sldNum" sz="quarter" idx="12"/>
          </p:nvPr>
        </p:nvSpPr>
        <p:spPr>
          <a:xfrm>
            <a:off x="13151204" y="9275252"/>
            <a:ext cx="3889974" cy="547688"/>
          </a:xfrm>
        </p:spPr>
        <p:txBody>
          <a:bodyPr lIns="0" tIns="0" rIns="0"/>
          <a:lstStyle>
            <a:lvl1pPr>
              <a:defRPr sz="1500" cap="all" baseline="0"/>
            </a:lvl1pPr>
          </a:lstStyle>
          <a:p>
            <a:r>
              <a:rPr lang="en-US" dirty="0"/>
              <a:t>Page 0</a:t>
            </a:r>
            <a:fld id="{F4D6F5BC-20F0-430F-85EA-3DE30F119EFB}" type="slidenum">
              <a:rPr lang="en-US" smtClean="0"/>
              <a:pPr/>
              <a:t>‹#›</a:t>
            </a:fld>
            <a:endParaRPr lang="en-US" dirty="0"/>
          </a:p>
        </p:txBody>
      </p:sp>
      <p:sp>
        <p:nvSpPr>
          <p:cNvPr id="5" name="Content Placeholder 3">
            <a:extLst>
              <a:ext uri="{FF2B5EF4-FFF2-40B4-BE49-F238E27FC236}">
                <a16:creationId xmlns:a16="http://schemas.microsoft.com/office/drawing/2014/main" id="{06B18601-29B7-CEC1-B476-E63FC26258C4}"/>
              </a:ext>
            </a:extLst>
          </p:cNvPr>
          <p:cNvSpPr>
            <a:spLocks noGrp="1"/>
          </p:cNvSpPr>
          <p:nvPr>
            <p:ph sz="quarter" idx="14"/>
          </p:nvPr>
        </p:nvSpPr>
        <p:spPr>
          <a:xfrm>
            <a:off x="4512971" y="2245813"/>
            <a:ext cx="12399168" cy="6812756"/>
          </a:xfrm>
        </p:spPr>
        <p:txBody>
          <a:bodyPr/>
          <a:lstStyle>
            <a:lvl1pPr marL="0" indent="0">
              <a:lnSpc>
                <a:spcPct val="150000"/>
              </a:lnSpc>
              <a:buNone/>
              <a:defRPr sz="4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894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5/27/2026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12592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sv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sv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0.sv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sv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svg"/><Relationship Id="rId9" Type="http://schemas.openxmlformats.org/officeDocument/2006/relationships/image" Target="../media/image16.sv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sv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4953802" y="419100"/>
            <a:ext cx="8380395" cy="4388495"/>
            <a:chOff x="-31" y="-540378"/>
            <a:chExt cx="7997190" cy="4187825"/>
          </a:xfrm>
        </p:grpSpPr>
        <p:sp>
          <p:nvSpPr>
            <p:cNvPr id="3" name="Freeform 3"/>
            <p:cNvSpPr/>
            <p:nvPr/>
          </p:nvSpPr>
          <p:spPr>
            <a:xfrm>
              <a:off x="-31" y="-540378"/>
              <a:ext cx="7997190" cy="4187825"/>
            </a:xfrm>
            <a:custGeom>
              <a:avLst/>
              <a:gdLst/>
              <a:ahLst/>
              <a:cxnLst/>
              <a:rect l="l" t="t" r="r" b="b"/>
              <a:pathLst>
                <a:path w="7997190" h="4187825">
                  <a:moveTo>
                    <a:pt x="0" y="0"/>
                  </a:moveTo>
                  <a:lnTo>
                    <a:pt x="7997190" y="0"/>
                  </a:lnTo>
                  <a:lnTo>
                    <a:pt x="7997190" y="4187825"/>
                  </a:lnTo>
                  <a:lnTo>
                    <a:pt x="0" y="4187825"/>
                  </a:lnTo>
                  <a:lnTo>
                    <a:pt x="0" y="0"/>
                  </a:lnTo>
                  <a:close/>
                </a:path>
              </a:pathLst>
            </a:custGeom>
            <a:blipFill>
              <a:blip r:embed="rId2"/>
              <a:stretch>
                <a:fillRect b="-1"/>
              </a:stretch>
            </a:blipFill>
          </p:spPr>
          <p:txBody>
            <a:bodyPr/>
            <a:lstStyle/>
            <a:p>
              <a:endParaRPr lang="en-US" dirty="0"/>
            </a:p>
          </p:txBody>
        </p:sp>
      </p:grpSp>
      <p:sp>
        <p:nvSpPr>
          <p:cNvPr id="4" name="TextBox 4"/>
          <p:cNvSpPr txBox="1"/>
          <p:nvPr/>
        </p:nvSpPr>
        <p:spPr>
          <a:xfrm>
            <a:off x="0" y="4991100"/>
            <a:ext cx="18288000" cy="4909036"/>
          </a:xfrm>
          <a:prstGeom prst="rect">
            <a:avLst/>
          </a:prstGeom>
        </p:spPr>
        <p:txBody>
          <a:bodyPr wrap="square" lIns="0" tIns="0" rIns="0" bIns="0" rtlCol="0" anchor="t">
            <a:spAutoFit/>
          </a:bodyPr>
          <a:lstStyle/>
          <a:p>
            <a:pPr algn="ctr"/>
            <a:r>
              <a:rPr lang="en-US" sz="6000" b="1" dirty="0">
                <a:solidFill>
                  <a:srgbClr val="249F8E"/>
                </a:solidFill>
                <a:latin typeface="Bobby Jones Soft"/>
                <a:ea typeface="Bobby Jones Soft"/>
                <a:cs typeface="Bobby Jones Soft"/>
                <a:sym typeface="Bobby Jones Soft"/>
              </a:rPr>
              <a:t>Love boldly and risk greatly: </a:t>
            </a:r>
          </a:p>
          <a:p>
            <a:pPr algn="ctr"/>
            <a:r>
              <a:rPr lang="en-US" sz="6000" b="1" dirty="0">
                <a:solidFill>
                  <a:srgbClr val="249F8E"/>
                </a:solidFill>
                <a:latin typeface="Bobby Jones Soft"/>
                <a:ea typeface="Bobby Jones Soft"/>
                <a:cs typeface="Bobby Jones Soft"/>
                <a:sym typeface="Bobby Jones Soft"/>
              </a:rPr>
              <a:t>Faithful responses to the current </a:t>
            </a:r>
          </a:p>
          <a:p>
            <a:pPr algn="ctr"/>
            <a:r>
              <a:rPr lang="en-US" sz="6000" b="1" dirty="0">
                <a:solidFill>
                  <a:srgbClr val="249F8E"/>
                </a:solidFill>
                <a:latin typeface="Bobby Jones Soft"/>
                <a:ea typeface="Bobby Jones Soft"/>
                <a:cs typeface="Bobby Jones Soft"/>
                <a:sym typeface="Bobby Jones Soft"/>
              </a:rPr>
              <a:t>immigration realities in the U.S</a:t>
            </a:r>
          </a:p>
          <a:p>
            <a:pPr algn="ctr"/>
            <a:endParaRPr lang="en-US" sz="900" dirty="0">
              <a:solidFill>
                <a:srgbClr val="249F8E"/>
              </a:solidFill>
              <a:latin typeface="Bobby Jones Soft"/>
              <a:ea typeface="Bobby Jones Soft"/>
              <a:cs typeface="Bobby Jones Soft"/>
              <a:sym typeface="Bobby Jones Soft"/>
            </a:endParaRPr>
          </a:p>
          <a:p>
            <a:pPr algn="ctr"/>
            <a:r>
              <a:rPr lang="en-US" sz="5000" dirty="0">
                <a:solidFill>
                  <a:srgbClr val="249F8E"/>
                </a:solidFill>
                <a:latin typeface="Bobby Jones Soft"/>
                <a:ea typeface="Bobby Jones Soft"/>
                <a:cs typeface="Bobby Jones Soft"/>
                <a:sym typeface="Bobby Jones Soft"/>
              </a:rPr>
              <a:t>Baltimore-Washington Annual Conference 2026 </a:t>
            </a:r>
          </a:p>
          <a:p>
            <a:pPr algn="ctr"/>
            <a:r>
              <a:rPr lang="en-US" sz="4000" dirty="0">
                <a:solidFill>
                  <a:srgbClr val="249F8E"/>
                </a:solidFill>
                <a:latin typeface="Bobby Jones Soft"/>
                <a:ea typeface="Bobby Jones Soft"/>
                <a:cs typeface="Bobby Jones Soft"/>
                <a:sym typeface="Bobby Jones Soft"/>
              </a:rPr>
              <a:t>Rev. Cassy Núñez</a:t>
            </a:r>
          </a:p>
          <a:p>
            <a:pPr algn="ctr"/>
            <a:r>
              <a:rPr lang="en-US" sz="4000" dirty="0">
                <a:solidFill>
                  <a:srgbClr val="249F8E"/>
                </a:solidFill>
                <a:latin typeface="Bobby Jones Soft"/>
                <a:ea typeface="Bobby Jones Soft"/>
                <a:cs typeface="Bobby Jones Soft"/>
                <a:sym typeface="Bobby Jones Soft"/>
              </a:rPr>
              <a:t>Rev. Carlos Reyes Rodríguez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678366" y="1558601"/>
            <a:ext cx="9075234" cy="7502054"/>
          </a:xfrm>
          <a:prstGeom prst="rect">
            <a:avLst/>
          </a:prstGeom>
        </p:spPr>
        <p:txBody>
          <a:bodyPr wrap="square" lIns="0" tIns="0" rIns="0" bIns="0" rtlCol="0" anchor="t">
            <a:spAutoFit/>
          </a:bodyPr>
          <a:lstStyle/>
          <a:p>
            <a:pPr marL="626109" lvl="1" indent="-313054">
              <a:lnSpc>
                <a:spcPts val="3334"/>
              </a:lnSpc>
              <a:buFont typeface="Arial"/>
              <a:buChar char="•"/>
            </a:pPr>
            <a:r>
              <a:rPr lang="en-US" sz="2899" dirty="0">
                <a:solidFill>
                  <a:srgbClr val="58585A"/>
                </a:solidFill>
                <a:latin typeface="Nunito"/>
                <a:ea typeface="Nunito"/>
                <a:cs typeface="Nunito"/>
                <a:sym typeface="Nunito"/>
              </a:rPr>
              <a:t>Budget cuts for the federal aid and budget surplus for the criminalization of immigrants.</a:t>
            </a:r>
          </a:p>
          <a:p>
            <a:pPr marL="313055" lvl="1">
              <a:lnSpc>
                <a:spcPts val="3334"/>
              </a:lnSpc>
            </a:pPr>
            <a:r>
              <a:rPr lang="en-US" sz="2899" dirty="0">
                <a:solidFill>
                  <a:srgbClr val="58585A"/>
                </a:solidFill>
                <a:latin typeface="Nunito"/>
                <a:ea typeface="Nunito"/>
                <a:cs typeface="Nunito"/>
                <a:sym typeface="Nunito"/>
              </a:rPr>
              <a:t> </a:t>
            </a:r>
          </a:p>
          <a:p>
            <a:pPr marL="1252218" lvl="2" indent="-417406">
              <a:lnSpc>
                <a:spcPts val="3334"/>
              </a:lnSpc>
              <a:buFont typeface="Arial"/>
              <a:buChar char="⚬"/>
            </a:pPr>
            <a:r>
              <a:rPr lang="en-US" sz="2899" dirty="0">
                <a:solidFill>
                  <a:srgbClr val="58585A"/>
                </a:solidFill>
                <a:latin typeface="Nunito"/>
                <a:ea typeface="Nunito"/>
                <a:cs typeface="Nunito"/>
                <a:sym typeface="Nunito"/>
              </a:rPr>
              <a:t>Firing of immigration judges </a:t>
            </a:r>
          </a:p>
          <a:p>
            <a:pPr marL="1252218" lvl="2" indent="-417406">
              <a:lnSpc>
                <a:spcPts val="3334"/>
              </a:lnSpc>
              <a:buFont typeface="Arial"/>
              <a:buChar char="⚬"/>
            </a:pPr>
            <a:r>
              <a:rPr lang="en-US" sz="2899" dirty="0">
                <a:solidFill>
                  <a:srgbClr val="58585A"/>
                </a:solidFill>
                <a:latin typeface="Nunito"/>
                <a:ea typeface="Nunito"/>
                <a:cs typeface="Nunito"/>
                <a:sym typeface="Nunito"/>
              </a:rPr>
              <a:t>Dismantling the Rep. DOJ credential program</a:t>
            </a:r>
          </a:p>
          <a:p>
            <a:pPr marL="1252218" lvl="2" indent="-417406">
              <a:lnSpc>
                <a:spcPts val="3334"/>
              </a:lnSpc>
              <a:buFont typeface="Arial"/>
              <a:buChar char="⚬"/>
            </a:pPr>
            <a:r>
              <a:rPr lang="en-US" sz="3000" dirty="0">
                <a:solidFill>
                  <a:srgbClr val="58585A"/>
                </a:solidFill>
                <a:latin typeface="Nunito"/>
                <a:ea typeface="Nunito"/>
                <a:cs typeface="Nunito"/>
                <a:sym typeface="Nunito"/>
              </a:rPr>
              <a:t>OBB - A total of $165 billion ($17.1B in 2024)</a:t>
            </a:r>
          </a:p>
          <a:p>
            <a:pPr marL="1709418" lvl="3" indent="-417406">
              <a:lnSpc>
                <a:spcPts val="3334"/>
              </a:lnSpc>
              <a:buFont typeface="Arial"/>
              <a:buChar char="⚬"/>
            </a:pPr>
            <a:r>
              <a:rPr lang="en-US" sz="3000" dirty="0">
                <a:solidFill>
                  <a:srgbClr val="58585A"/>
                </a:solidFill>
                <a:latin typeface="Nunito"/>
                <a:ea typeface="Nunito"/>
                <a:cs typeface="Nunito"/>
                <a:sym typeface="Nunito"/>
              </a:rPr>
              <a:t>Recruitment of ICE and CBP Agents</a:t>
            </a:r>
          </a:p>
          <a:p>
            <a:pPr marL="1709418" lvl="3" indent="-417406">
              <a:lnSpc>
                <a:spcPts val="3334"/>
              </a:lnSpc>
              <a:buFont typeface="Arial"/>
              <a:buChar char="⚬"/>
            </a:pPr>
            <a:r>
              <a:rPr lang="en-US" sz="3000" dirty="0">
                <a:solidFill>
                  <a:srgbClr val="58585A"/>
                </a:solidFill>
                <a:latin typeface="Nunito"/>
                <a:ea typeface="Nunito"/>
                <a:cs typeface="Nunito"/>
                <a:sym typeface="Nunito"/>
              </a:rPr>
              <a:t>The wall</a:t>
            </a:r>
          </a:p>
          <a:p>
            <a:pPr marL="1709418" lvl="3" indent="-417406">
              <a:lnSpc>
                <a:spcPts val="3334"/>
              </a:lnSpc>
              <a:buFont typeface="Arial"/>
              <a:buChar char="⚬"/>
            </a:pPr>
            <a:r>
              <a:rPr lang="en-US" sz="3000" dirty="0">
                <a:solidFill>
                  <a:srgbClr val="58585A"/>
                </a:solidFill>
                <a:latin typeface="Nunito"/>
                <a:ea typeface="Nunito"/>
                <a:cs typeface="Nunito"/>
                <a:sym typeface="Nunito"/>
              </a:rPr>
              <a:t>Family detention/separation</a:t>
            </a:r>
          </a:p>
          <a:p>
            <a:pPr marL="1709418" lvl="3" indent="-417406">
              <a:lnSpc>
                <a:spcPts val="3334"/>
              </a:lnSpc>
              <a:buFont typeface="Arial"/>
              <a:buChar char="⚬"/>
            </a:pPr>
            <a:r>
              <a:rPr lang="en-US" sz="3000" dirty="0">
                <a:solidFill>
                  <a:srgbClr val="58585A"/>
                </a:solidFill>
                <a:latin typeface="Nunito"/>
                <a:ea typeface="Nunito"/>
                <a:cs typeface="Nunito"/>
                <a:sym typeface="Nunito"/>
              </a:rPr>
              <a:t>Transportation and deportation.</a:t>
            </a:r>
          </a:p>
          <a:p>
            <a:pPr lvl="1">
              <a:lnSpc>
                <a:spcPts val="3679"/>
              </a:lnSpc>
            </a:pPr>
            <a:endParaRPr lang="en-US" sz="3000" dirty="0">
              <a:solidFill>
                <a:srgbClr val="58585A"/>
              </a:solidFill>
              <a:latin typeface="Nunito"/>
              <a:ea typeface="Nunito"/>
              <a:cs typeface="Nunito"/>
              <a:sym typeface="Nunito"/>
            </a:endParaRPr>
          </a:p>
          <a:p>
            <a:pPr marL="690877" lvl="1" indent="-345439" algn="l">
              <a:lnSpc>
                <a:spcPts val="3679"/>
              </a:lnSpc>
              <a:buFont typeface="Arial"/>
              <a:buChar char="•"/>
            </a:pPr>
            <a:r>
              <a:rPr lang="en-US" sz="3000" dirty="0">
                <a:solidFill>
                  <a:srgbClr val="58585A"/>
                </a:solidFill>
                <a:latin typeface="Nunito"/>
                <a:ea typeface="Nunito"/>
                <a:cs typeface="Nunito"/>
                <a:sym typeface="Nunito"/>
              </a:rPr>
              <a:t>Challenging birthright citizenship for kids coming from mixed-status immigrant families.</a:t>
            </a:r>
          </a:p>
          <a:p>
            <a:pPr marL="690877" lvl="1" indent="-345439" algn="l">
              <a:lnSpc>
                <a:spcPts val="3679"/>
              </a:lnSpc>
              <a:buFont typeface="Arial"/>
              <a:buChar char="•"/>
            </a:pPr>
            <a:endParaRPr lang="en-US" sz="3000" dirty="0">
              <a:solidFill>
                <a:srgbClr val="58585A"/>
              </a:solidFill>
              <a:latin typeface="Nunito"/>
              <a:ea typeface="Nunito"/>
              <a:cs typeface="Nunito"/>
              <a:sym typeface="Nunito"/>
            </a:endParaRPr>
          </a:p>
          <a:p>
            <a:pPr marL="690877" lvl="1" indent="-345439" algn="l">
              <a:lnSpc>
                <a:spcPts val="3679"/>
              </a:lnSpc>
              <a:buFont typeface="Arial"/>
              <a:buChar char="•"/>
            </a:pPr>
            <a:r>
              <a:rPr lang="en-US" sz="3000" dirty="0">
                <a:solidFill>
                  <a:srgbClr val="58585A"/>
                </a:solidFill>
                <a:latin typeface="Nunito"/>
                <a:ea typeface="Nunito"/>
                <a:cs typeface="Nunito"/>
                <a:sym typeface="Nunito"/>
              </a:rPr>
              <a:t>Reevaluating and revoking naturalization and green card residency processes. </a:t>
            </a:r>
          </a:p>
        </p:txBody>
      </p:sp>
      <p:sp>
        <p:nvSpPr>
          <p:cNvPr id="5" name="TextBox 5"/>
          <p:cNvSpPr txBox="1"/>
          <p:nvPr/>
        </p:nvSpPr>
        <p:spPr>
          <a:xfrm>
            <a:off x="1859" y="460663"/>
            <a:ext cx="18288000" cy="760721"/>
          </a:xfrm>
          <a:prstGeom prst="rect">
            <a:avLst/>
          </a:prstGeom>
        </p:spPr>
        <p:txBody>
          <a:bodyPr wrap="square" lIns="0" tIns="0" rIns="0" bIns="0" rtlCol="0" anchor="t">
            <a:spAutoFit/>
          </a:bodyPr>
          <a:lstStyle/>
          <a:p>
            <a:pPr algn="ctr">
              <a:lnSpc>
                <a:spcPts val="5538"/>
              </a:lnSpc>
            </a:pPr>
            <a:r>
              <a:rPr lang="en-US" sz="6153" dirty="0">
                <a:solidFill>
                  <a:srgbClr val="783F8D"/>
                </a:solidFill>
                <a:latin typeface="Bobby Jones Condensed"/>
                <a:ea typeface="Bobby Jones Condensed"/>
                <a:cs typeface="Bobby Jones Condensed"/>
                <a:sym typeface="Bobby Jones Condensed"/>
              </a:rPr>
              <a:t>mechanisms they are using to deliver Trump’s promises</a:t>
            </a:r>
          </a:p>
        </p:txBody>
      </p:sp>
      <p:grpSp>
        <p:nvGrpSpPr>
          <p:cNvPr id="6" name="Group 6"/>
          <p:cNvGrpSpPr/>
          <p:nvPr/>
        </p:nvGrpSpPr>
        <p:grpSpPr>
          <a:xfrm>
            <a:off x="4713779" y="1171602"/>
            <a:ext cx="8860441" cy="38100"/>
            <a:chOff x="0" y="0"/>
            <a:chExt cx="11813921" cy="50800"/>
          </a:xfrm>
        </p:grpSpPr>
        <p:sp>
          <p:nvSpPr>
            <p:cNvPr id="7" name="Freeform 7"/>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endParaRPr lang="en-US"/>
            </a:p>
          </p:txBody>
        </p:sp>
      </p:grpSp>
      <p:sp>
        <p:nvSpPr>
          <p:cNvPr id="10" name="TextBox 8">
            <a:extLst>
              <a:ext uri="{FF2B5EF4-FFF2-40B4-BE49-F238E27FC236}">
                <a16:creationId xmlns:a16="http://schemas.microsoft.com/office/drawing/2014/main" id="{A1E92BF3-6841-9F42-EFE4-E49757F9B033}"/>
              </a:ext>
            </a:extLst>
          </p:cNvPr>
          <p:cNvSpPr txBox="1"/>
          <p:nvPr/>
        </p:nvSpPr>
        <p:spPr>
          <a:xfrm>
            <a:off x="9961330" y="6951973"/>
            <a:ext cx="7884890" cy="2544864"/>
          </a:xfrm>
          <a:prstGeom prst="rect">
            <a:avLst/>
          </a:prstGeom>
        </p:spPr>
        <p:txBody>
          <a:bodyPr wrap="square" lIns="0" tIns="0" rIns="0" bIns="0" rtlCol="0" anchor="t">
            <a:spAutoFit/>
          </a:bodyPr>
          <a:lstStyle/>
          <a:p>
            <a:pPr marL="626109" lvl="1" indent="-313054" algn="l">
              <a:lnSpc>
                <a:spcPts val="3334"/>
              </a:lnSpc>
              <a:buFont typeface="Arial"/>
              <a:buChar char="•"/>
            </a:pPr>
            <a:r>
              <a:rPr lang="en-US" sz="2899" dirty="0">
                <a:solidFill>
                  <a:srgbClr val="58585A"/>
                </a:solidFill>
                <a:latin typeface="Nunito"/>
                <a:ea typeface="Nunito"/>
                <a:cs typeface="Nunito"/>
                <a:sym typeface="Nunito"/>
              </a:rPr>
              <a:t>Fees for immigration applications at USCIS: </a:t>
            </a:r>
          </a:p>
          <a:p>
            <a:pPr marL="1083309" lvl="2" indent="-313054">
              <a:lnSpc>
                <a:spcPts val="3334"/>
              </a:lnSpc>
              <a:buFont typeface="Arial"/>
              <a:buChar char="•"/>
            </a:pPr>
            <a:r>
              <a:rPr lang="en-US" sz="2899" dirty="0">
                <a:solidFill>
                  <a:srgbClr val="58585A"/>
                </a:solidFill>
                <a:latin typeface="Nunito"/>
                <a:ea typeface="Nunito"/>
                <a:cs typeface="Nunito"/>
                <a:sym typeface="Nunito"/>
              </a:rPr>
              <a:t>Asylum: $100 + $100 per year pending</a:t>
            </a:r>
          </a:p>
          <a:p>
            <a:pPr marL="1083309" lvl="2" indent="-313054">
              <a:lnSpc>
                <a:spcPts val="3334"/>
              </a:lnSpc>
              <a:buFont typeface="Arial"/>
              <a:buChar char="•"/>
            </a:pPr>
            <a:r>
              <a:rPr lang="en-US" sz="2899" dirty="0">
                <a:solidFill>
                  <a:srgbClr val="58585A"/>
                </a:solidFill>
                <a:latin typeface="Nunito"/>
                <a:ea typeface="Nunito"/>
                <a:cs typeface="Nunito"/>
                <a:sym typeface="Nunito"/>
              </a:rPr>
              <a:t>Humanitarian Program Parole: between $0 and $550 to $1,070 </a:t>
            </a:r>
          </a:p>
          <a:p>
            <a:pPr marL="1083309" lvl="2" indent="-313054">
              <a:lnSpc>
                <a:spcPts val="3334"/>
              </a:lnSpc>
              <a:buFont typeface="Arial"/>
              <a:buChar char="•"/>
            </a:pPr>
            <a:r>
              <a:rPr lang="en-US" sz="2899" dirty="0">
                <a:solidFill>
                  <a:srgbClr val="58585A"/>
                </a:solidFill>
                <a:latin typeface="Nunito"/>
                <a:ea typeface="Nunito"/>
                <a:cs typeface="Nunito"/>
                <a:sym typeface="Nunito"/>
              </a:rPr>
              <a:t>TPS: from $50 to $530</a:t>
            </a:r>
          </a:p>
          <a:p>
            <a:pPr marL="1083309" lvl="2" indent="-313054">
              <a:lnSpc>
                <a:spcPts val="3334"/>
              </a:lnSpc>
              <a:buFont typeface="Arial"/>
              <a:buChar char="•"/>
            </a:pPr>
            <a:r>
              <a:rPr lang="en-US" sz="2899" dirty="0">
                <a:solidFill>
                  <a:srgbClr val="58585A"/>
                </a:solidFill>
                <a:latin typeface="Nunito"/>
                <a:ea typeface="Nunito"/>
                <a:cs typeface="Nunito"/>
                <a:sym typeface="Nunito"/>
              </a:rPr>
              <a:t>Status Adjustment: $1,400 to $2,940</a:t>
            </a:r>
          </a:p>
        </p:txBody>
      </p:sp>
      <p:sp>
        <p:nvSpPr>
          <p:cNvPr id="11" name="Freeform 4">
            <a:extLst>
              <a:ext uri="{FF2B5EF4-FFF2-40B4-BE49-F238E27FC236}">
                <a16:creationId xmlns:a16="http://schemas.microsoft.com/office/drawing/2014/main" id="{E4605D26-20EE-02F0-8223-D33F11D47EA0}"/>
              </a:ext>
            </a:extLst>
          </p:cNvPr>
          <p:cNvSpPr/>
          <p:nvPr/>
        </p:nvSpPr>
        <p:spPr>
          <a:xfrm>
            <a:off x="10194258" y="1558601"/>
            <a:ext cx="7474318" cy="4979764"/>
          </a:xfrm>
          <a:custGeom>
            <a:avLst/>
            <a:gdLst/>
            <a:ahLst/>
            <a:cxnLst/>
            <a:rect l="l" t="t" r="r" b="b"/>
            <a:pathLst>
              <a:path w="7474318" h="4979764">
                <a:moveTo>
                  <a:pt x="0" y="0"/>
                </a:moveTo>
                <a:lnTo>
                  <a:pt x="7474317" y="0"/>
                </a:lnTo>
                <a:lnTo>
                  <a:pt x="7474317" y="4979764"/>
                </a:lnTo>
                <a:lnTo>
                  <a:pt x="0" y="4979764"/>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337445" y="1592882"/>
            <a:ext cx="8592528" cy="8351069"/>
          </a:xfrm>
          <a:prstGeom prst="rect">
            <a:avLst/>
          </a:prstGeom>
        </p:spPr>
        <p:txBody>
          <a:bodyPr lIns="0" tIns="0" rIns="0" bIns="0" rtlCol="0" anchor="t">
            <a:spAutoFit/>
          </a:bodyPr>
          <a:lstStyle/>
          <a:p>
            <a:pPr marL="572782" lvl="1" indent="-286391">
              <a:lnSpc>
                <a:spcPts val="3050"/>
              </a:lnSpc>
              <a:buFont typeface="Arial"/>
              <a:buChar char="•"/>
            </a:pPr>
            <a:r>
              <a:rPr lang="en-US" sz="2652" dirty="0">
                <a:solidFill>
                  <a:srgbClr val="58585A"/>
                </a:solidFill>
                <a:latin typeface="Nunito"/>
                <a:ea typeface="Nunito"/>
                <a:cs typeface="Nunito"/>
                <a:sym typeface="Nunito"/>
              </a:rPr>
              <a:t>Raids: ICE arrests multiple people at their homes, on the streets, in a public place, or at a workplace. Collateral arrests.</a:t>
            </a:r>
          </a:p>
          <a:p>
            <a:pPr marL="572782" lvl="1" indent="-286391" algn="l">
              <a:lnSpc>
                <a:spcPts val="3050"/>
              </a:lnSpc>
              <a:buFont typeface="Arial"/>
              <a:buChar char="•"/>
            </a:pPr>
            <a:endParaRPr lang="en-US" sz="2652" dirty="0">
              <a:solidFill>
                <a:srgbClr val="58585A"/>
              </a:solidFill>
              <a:latin typeface="Nunito"/>
              <a:ea typeface="Nunito"/>
              <a:cs typeface="Nunito"/>
              <a:sym typeface="Nunito"/>
            </a:endParaRPr>
          </a:p>
          <a:p>
            <a:pPr marL="572782" lvl="1" indent="-286391" algn="l">
              <a:lnSpc>
                <a:spcPts val="3050"/>
              </a:lnSpc>
              <a:buFont typeface="Arial"/>
              <a:buChar char="•"/>
            </a:pPr>
            <a:r>
              <a:rPr lang="en-US" sz="2652" dirty="0">
                <a:solidFill>
                  <a:srgbClr val="58585A"/>
                </a:solidFill>
                <a:latin typeface="Nunito"/>
                <a:ea typeface="Nunito"/>
                <a:cs typeface="Nunito"/>
                <a:sym typeface="Nunito"/>
              </a:rPr>
              <a:t>13 million undocumented immigrants.</a:t>
            </a:r>
          </a:p>
          <a:p>
            <a:pPr marL="1145564" lvl="2" indent="-381855" algn="l">
              <a:lnSpc>
                <a:spcPts val="3050"/>
              </a:lnSpc>
              <a:buFont typeface="Arial"/>
              <a:buChar char="⚬"/>
            </a:pPr>
            <a:r>
              <a:rPr lang="en-US" sz="2652" dirty="0">
                <a:solidFill>
                  <a:srgbClr val="58585A"/>
                </a:solidFill>
                <a:latin typeface="Nunito"/>
                <a:ea typeface="Nunito"/>
                <a:cs typeface="Nunito"/>
                <a:sym typeface="Nunito"/>
              </a:rPr>
              <a:t>70% living in the US for more than a decade.</a:t>
            </a:r>
          </a:p>
          <a:p>
            <a:pPr marL="1145564" lvl="2" indent="-381855" algn="l">
              <a:lnSpc>
                <a:spcPts val="3050"/>
              </a:lnSpc>
              <a:buFont typeface="Arial"/>
              <a:buChar char="⚬"/>
            </a:pPr>
            <a:r>
              <a:rPr lang="en-US" sz="2652" dirty="0">
                <a:solidFill>
                  <a:srgbClr val="58585A"/>
                </a:solidFill>
                <a:latin typeface="Nunito"/>
                <a:ea typeface="Nunito"/>
                <a:cs typeface="Nunito"/>
                <a:sym typeface="Nunito"/>
              </a:rPr>
              <a:t>50% living for two decades in the US</a:t>
            </a:r>
          </a:p>
          <a:p>
            <a:pPr marL="286391" lvl="1" algn="l">
              <a:lnSpc>
                <a:spcPts val="3050"/>
              </a:lnSpc>
            </a:pPr>
            <a:endParaRPr lang="en-US" sz="2652" dirty="0">
              <a:solidFill>
                <a:srgbClr val="58585A"/>
              </a:solidFill>
              <a:latin typeface="Nunito"/>
              <a:ea typeface="Nunito"/>
              <a:cs typeface="Nunito"/>
              <a:sym typeface="Nunito"/>
            </a:endParaRPr>
          </a:p>
          <a:p>
            <a:pPr marL="572782" lvl="1" indent="-286391" algn="l">
              <a:lnSpc>
                <a:spcPts val="3050"/>
              </a:lnSpc>
              <a:buFont typeface="Arial"/>
              <a:buChar char="•"/>
            </a:pPr>
            <a:r>
              <a:rPr lang="en-US" sz="2652" dirty="0">
                <a:solidFill>
                  <a:srgbClr val="58585A"/>
                </a:solidFill>
                <a:latin typeface="Nunito"/>
                <a:ea typeface="Nunito"/>
                <a:cs typeface="Nunito"/>
                <a:sym typeface="Nunito"/>
              </a:rPr>
              <a:t>Initial quota of 1,200 arrests a day. Now, 3,000.</a:t>
            </a:r>
          </a:p>
          <a:p>
            <a:pPr marL="1145564" lvl="2" indent="-381855" algn="l">
              <a:lnSpc>
                <a:spcPts val="3050"/>
              </a:lnSpc>
              <a:buFont typeface="Arial"/>
              <a:buChar char="⚬"/>
            </a:pPr>
            <a:r>
              <a:rPr lang="en-US" sz="2652" dirty="0">
                <a:solidFill>
                  <a:srgbClr val="58585A"/>
                </a:solidFill>
                <a:latin typeface="Nunito"/>
                <a:ea typeface="Nunito"/>
                <a:cs typeface="Nunito"/>
                <a:sym typeface="Nunito"/>
              </a:rPr>
              <a:t>OBB/HR1;</a:t>
            </a:r>
          </a:p>
          <a:p>
            <a:pPr marL="1718346" lvl="3" indent="-429587" algn="l">
              <a:lnSpc>
                <a:spcPts val="3050"/>
              </a:lnSpc>
              <a:buFont typeface="Arial"/>
              <a:buChar char="￭"/>
            </a:pPr>
            <a:r>
              <a:rPr lang="en-US" sz="2652" dirty="0">
                <a:solidFill>
                  <a:srgbClr val="58585A"/>
                </a:solidFill>
                <a:latin typeface="Nunito"/>
                <a:ea typeface="Nunito"/>
                <a:cs typeface="Nunito"/>
                <a:sym typeface="Nunito"/>
              </a:rPr>
              <a:t>2024: 40,000 </a:t>
            </a:r>
          </a:p>
          <a:p>
            <a:pPr marL="1718346" lvl="3" indent="-429587" algn="l">
              <a:lnSpc>
                <a:spcPts val="3050"/>
              </a:lnSpc>
              <a:buFont typeface="Arial"/>
              <a:buChar char="￭"/>
            </a:pPr>
            <a:r>
              <a:rPr lang="en-US" sz="2652" dirty="0">
                <a:solidFill>
                  <a:srgbClr val="58585A"/>
                </a:solidFill>
                <a:latin typeface="Nunito"/>
                <a:ea typeface="Nunito"/>
                <a:cs typeface="Nunito"/>
                <a:sym typeface="Nunito"/>
              </a:rPr>
              <a:t>2025: 60,000</a:t>
            </a:r>
          </a:p>
          <a:p>
            <a:pPr marL="1718346" lvl="3" indent="-429587" algn="l">
              <a:lnSpc>
                <a:spcPts val="3050"/>
              </a:lnSpc>
              <a:buFont typeface="Arial"/>
              <a:buChar char="￭"/>
            </a:pPr>
            <a:r>
              <a:rPr lang="en-US" sz="2652" dirty="0">
                <a:solidFill>
                  <a:srgbClr val="58585A"/>
                </a:solidFill>
                <a:latin typeface="Nunito"/>
                <a:ea typeface="Nunito"/>
                <a:cs typeface="Nunito"/>
                <a:sym typeface="Nunito"/>
              </a:rPr>
              <a:t>Up to date: 68,000</a:t>
            </a:r>
          </a:p>
          <a:p>
            <a:pPr marL="1718346" lvl="3" indent="-429587" algn="l">
              <a:lnSpc>
                <a:spcPts val="3050"/>
              </a:lnSpc>
              <a:buFont typeface="Arial"/>
              <a:buChar char="￭"/>
            </a:pPr>
            <a:r>
              <a:rPr lang="en-US" sz="2652" dirty="0">
                <a:solidFill>
                  <a:srgbClr val="58585A"/>
                </a:solidFill>
                <a:latin typeface="Nunito"/>
                <a:ea typeface="Nunito"/>
                <a:cs typeface="Nunito"/>
                <a:sym typeface="Nunito"/>
              </a:rPr>
              <a:t>Their goal: 105,000 beds</a:t>
            </a:r>
          </a:p>
          <a:p>
            <a:pPr marL="1718346" lvl="3" indent="-429587" algn="l">
              <a:lnSpc>
                <a:spcPts val="3050"/>
              </a:lnSpc>
              <a:buFont typeface="Arial"/>
              <a:buChar char="￭"/>
            </a:pPr>
            <a:r>
              <a:rPr lang="en-US" sz="2652" dirty="0">
                <a:solidFill>
                  <a:srgbClr val="58585A"/>
                </a:solidFill>
                <a:latin typeface="Nunito"/>
                <a:ea typeface="Nunito"/>
                <a:cs typeface="Nunito"/>
                <a:sym typeface="Nunito"/>
              </a:rPr>
              <a:t>70% of detainees don’t have criminal records</a:t>
            </a:r>
          </a:p>
          <a:p>
            <a:pPr marL="1718346" lvl="3" indent="-429587" algn="l">
              <a:lnSpc>
                <a:spcPts val="3050"/>
              </a:lnSpc>
              <a:buFont typeface="Arial"/>
              <a:buChar char="￭"/>
            </a:pPr>
            <a:r>
              <a:rPr lang="en-US" sz="2652" dirty="0">
                <a:solidFill>
                  <a:srgbClr val="58585A"/>
                </a:solidFill>
                <a:latin typeface="Nunito"/>
                <a:ea typeface="Nunito"/>
                <a:cs typeface="Nunito"/>
                <a:sym typeface="Nunito"/>
              </a:rPr>
              <a:t>32 people died under ICE custody in 2025</a:t>
            </a:r>
          </a:p>
          <a:p>
            <a:pPr marL="572782" lvl="1" indent="-286391" algn="l">
              <a:lnSpc>
                <a:spcPts val="3050"/>
              </a:lnSpc>
              <a:buFont typeface="Arial"/>
              <a:buChar char="•"/>
            </a:pPr>
            <a:endParaRPr lang="en-US" sz="2652" dirty="0">
              <a:solidFill>
                <a:srgbClr val="58585A"/>
              </a:solidFill>
              <a:latin typeface="Nunito"/>
              <a:ea typeface="Nunito"/>
              <a:cs typeface="Nunito"/>
              <a:sym typeface="Nunito"/>
            </a:endParaRPr>
          </a:p>
          <a:p>
            <a:pPr marL="572782" lvl="1" indent="-286391" algn="l">
              <a:lnSpc>
                <a:spcPts val="3050"/>
              </a:lnSpc>
              <a:buFont typeface="Arial"/>
              <a:buChar char="•"/>
            </a:pPr>
            <a:r>
              <a:rPr lang="en-US" sz="2652" dirty="0">
                <a:solidFill>
                  <a:srgbClr val="58585A"/>
                </a:solidFill>
                <a:latin typeface="Nunito"/>
                <a:ea typeface="Nunito"/>
                <a:cs typeface="Nunito"/>
                <a:sym typeface="Nunito"/>
              </a:rPr>
              <a:t>780 incidents of ICE agents using physical force </a:t>
            </a:r>
          </a:p>
          <a:p>
            <a:pPr marL="572782" lvl="1" indent="-286391" algn="l">
              <a:lnSpc>
                <a:spcPts val="3050"/>
              </a:lnSpc>
              <a:buFont typeface="Arial"/>
              <a:buChar char="•"/>
            </a:pPr>
            <a:r>
              <a:rPr lang="en-US" sz="2652" dirty="0">
                <a:solidFill>
                  <a:srgbClr val="58585A"/>
                </a:solidFill>
                <a:latin typeface="Nunito"/>
                <a:ea typeface="Nunito"/>
                <a:cs typeface="Nunito"/>
                <a:sym typeface="Nunito"/>
              </a:rPr>
              <a:t>17 people have died so far in 2026</a:t>
            </a:r>
          </a:p>
          <a:p>
            <a:pPr marL="572782" lvl="1" indent="-286391" algn="l">
              <a:lnSpc>
                <a:spcPts val="3050"/>
              </a:lnSpc>
              <a:buFont typeface="Arial"/>
              <a:buChar char="•"/>
            </a:pPr>
            <a:endParaRPr lang="en-US" sz="2652" dirty="0">
              <a:solidFill>
                <a:srgbClr val="58585A"/>
              </a:solidFill>
              <a:latin typeface="Nunito"/>
              <a:ea typeface="Nunito"/>
              <a:cs typeface="Nunito"/>
              <a:sym typeface="Nunito"/>
            </a:endParaRPr>
          </a:p>
          <a:p>
            <a:pPr marL="286391" lvl="1" algn="l">
              <a:lnSpc>
                <a:spcPts val="3050"/>
              </a:lnSpc>
            </a:pPr>
            <a:r>
              <a:rPr lang="en-US" sz="2652" dirty="0">
                <a:solidFill>
                  <a:srgbClr val="58585A"/>
                </a:solidFill>
                <a:latin typeface="Nunito"/>
                <a:ea typeface="Nunito"/>
                <a:cs typeface="Nunito"/>
                <a:sym typeface="Nunito"/>
              </a:rPr>
              <a:t>	</a:t>
            </a:r>
            <a:r>
              <a:rPr lang="en-US" sz="2652" b="1" dirty="0">
                <a:solidFill>
                  <a:srgbClr val="58585A"/>
                </a:solidFill>
                <a:latin typeface="Nunito"/>
                <a:ea typeface="Nunito"/>
                <a:cs typeface="Nunito"/>
                <a:sym typeface="Nunito"/>
              </a:rPr>
              <a:t>GOAL:</a:t>
            </a:r>
            <a:r>
              <a:rPr lang="en-US" sz="2652" dirty="0">
                <a:solidFill>
                  <a:srgbClr val="58585A"/>
                </a:solidFill>
                <a:latin typeface="Nunito"/>
                <a:ea typeface="Nunito"/>
                <a:cs typeface="Nunito"/>
                <a:sym typeface="Nunito"/>
              </a:rPr>
              <a:t> </a:t>
            </a:r>
            <a:r>
              <a:rPr lang="en-US" sz="2652" b="1" dirty="0">
                <a:solidFill>
                  <a:srgbClr val="58585A"/>
                </a:solidFill>
                <a:latin typeface="Nunito"/>
                <a:ea typeface="Nunito"/>
                <a:cs typeface="Nunito"/>
                <a:sym typeface="Nunito"/>
              </a:rPr>
              <a:t>ONE MILLION DEPORTEES A YEAR</a:t>
            </a:r>
          </a:p>
        </p:txBody>
      </p:sp>
      <p:grpSp>
        <p:nvGrpSpPr>
          <p:cNvPr id="3" name="Group 3"/>
          <p:cNvGrpSpPr/>
          <p:nvPr/>
        </p:nvGrpSpPr>
        <p:grpSpPr>
          <a:xfrm>
            <a:off x="9144000" y="1583357"/>
            <a:ext cx="8750974" cy="5056118"/>
            <a:chOff x="0" y="0"/>
            <a:chExt cx="11667965" cy="6741491"/>
          </a:xfrm>
        </p:grpSpPr>
        <p:sp>
          <p:nvSpPr>
            <p:cNvPr id="4" name="Freeform 4"/>
            <p:cNvSpPr/>
            <p:nvPr/>
          </p:nvSpPr>
          <p:spPr>
            <a:xfrm>
              <a:off x="0" y="0"/>
              <a:ext cx="11667998" cy="6741541"/>
            </a:xfrm>
            <a:custGeom>
              <a:avLst/>
              <a:gdLst/>
              <a:ahLst/>
              <a:cxnLst/>
              <a:rect l="l" t="t" r="r" b="b"/>
              <a:pathLst>
                <a:path w="11667998" h="6741541">
                  <a:moveTo>
                    <a:pt x="0" y="0"/>
                  </a:moveTo>
                  <a:lnTo>
                    <a:pt x="11667998" y="0"/>
                  </a:lnTo>
                  <a:lnTo>
                    <a:pt x="11667998" y="6741541"/>
                  </a:lnTo>
                  <a:lnTo>
                    <a:pt x="0" y="6741541"/>
                  </a:lnTo>
                  <a:lnTo>
                    <a:pt x="0" y="0"/>
                  </a:lnTo>
                  <a:close/>
                </a:path>
              </a:pathLst>
            </a:custGeom>
            <a:blipFill>
              <a:blip r:embed="rId3"/>
              <a:stretch>
                <a:fillRect/>
              </a:stretch>
            </a:blipFill>
          </p:spPr>
          <p:txBody>
            <a:bodyPr/>
            <a:lstStyle/>
            <a:p>
              <a:endParaRPr lang="en-US"/>
            </a:p>
          </p:txBody>
        </p:sp>
      </p:grpSp>
      <p:sp>
        <p:nvSpPr>
          <p:cNvPr id="5" name="TextBox 5"/>
          <p:cNvSpPr txBox="1"/>
          <p:nvPr/>
        </p:nvSpPr>
        <p:spPr>
          <a:xfrm>
            <a:off x="0" y="437937"/>
            <a:ext cx="18288000" cy="767817"/>
          </a:xfrm>
          <a:prstGeom prst="rect">
            <a:avLst/>
          </a:prstGeom>
        </p:spPr>
        <p:txBody>
          <a:bodyPr lIns="0" tIns="0" rIns="0" bIns="0" rtlCol="0" anchor="t">
            <a:spAutoFit/>
          </a:bodyPr>
          <a:lstStyle/>
          <a:p>
            <a:pPr algn="ctr">
              <a:lnSpc>
                <a:spcPts val="5538"/>
              </a:lnSpc>
            </a:pPr>
            <a:r>
              <a:rPr lang="en-US" sz="6153">
                <a:solidFill>
                  <a:srgbClr val="783F8D"/>
                </a:solidFill>
                <a:latin typeface="Bobby Jones Condensed"/>
                <a:ea typeface="Bobby Jones Condensed"/>
                <a:cs typeface="Bobby Jones Condensed"/>
                <a:sym typeface="Bobby Jones Condensed"/>
              </a:rPr>
              <a:t>Mass raids, expanded detention &amp; Deportations</a:t>
            </a:r>
          </a:p>
        </p:txBody>
      </p:sp>
      <p:grpSp>
        <p:nvGrpSpPr>
          <p:cNvPr id="6" name="Group 6"/>
          <p:cNvGrpSpPr/>
          <p:nvPr/>
        </p:nvGrpSpPr>
        <p:grpSpPr>
          <a:xfrm>
            <a:off x="4633709" y="1205754"/>
            <a:ext cx="8860441" cy="38100"/>
            <a:chOff x="0" y="0"/>
            <a:chExt cx="11813921" cy="50800"/>
          </a:xfrm>
        </p:grpSpPr>
        <p:sp>
          <p:nvSpPr>
            <p:cNvPr id="7" name="Freeform 7"/>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endParaRPr lang="en-US"/>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From file: Illegal immigrants' children are seen in a detention center in Kyprinos, in the region of Evros, at the Greek-Turkish borders, November 5, 2010 | Photo: Nikos Arvanitidis / EPA">
            <a:extLst>
              <a:ext uri="{FF2B5EF4-FFF2-40B4-BE49-F238E27FC236}">
                <a16:creationId xmlns:a16="http://schemas.microsoft.com/office/drawing/2014/main" id="{A892704F-C7C3-DB7D-880A-64A8F6124CED}"/>
              </a:ext>
            </a:extLst>
          </p:cNvPr>
          <p:cNvPicPr>
            <a:picLocks noChangeAspect="1"/>
          </p:cNvPicPr>
          <p:nvPr/>
        </p:nvPicPr>
        <p:blipFill>
          <a:blip r:embed="rId3"/>
          <a:srcRect r="19123"/>
          <a:stretch>
            <a:fillRect/>
          </a:stretch>
        </p:blipFill>
        <p:spPr>
          <a:xfrm>
            <a:off x="5823857" y="10"/>
            <a:ext cx="12464143" cy="10286990"/>
          </a:xfrm>
          <a:custGeom>
            <a:avLst/>
            <a:gdLst/>
            <a:ahLst/>
            <a:cxnLst/>
            <a:rect l="l" t="t" r="r" b="b"/>
            <a:pathLst>
              <a:path w="12192000" h="6858000">
                <a:moveTo>
                  <a:pt x="0" y="0"/>
                </a:moveTo>
                <a:lnTo>
                  <a:pt x="12192000" y="0"/>
                </a:lnTo>
                <a:lnTo>
                  <a:pt x="12192000" y="6858000"/>
                </a:lnTo>
                <a:lnTo>
                  <a:pt x="0" y="6858000"/>
                </a:lnTo>
                <a:close/>
              </a:path>
            </a:pathLst>
          </a:custGeom>
        </p:spPr>
      </p:pic>
      <p:grpSp>
        <p:nvGrpSpPr>
          <p:cNvPr id="8" name="Group 7">
            <a:extLst>
              <a:ext uri="{FF2B5EF4-FFF2-40B4-BE49-F238E27FC236}">
                <a16:creationId xmlns:a16="http://schemas.microsoft.com/office/drawing/2014/main" id="{63737881-458F-40AD-B72B-B57D267DC4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1"/>
            <a:ext cx="6872291" cy="10287002"/>
            <a:chOff x="-2" y="-1"/>
            <a:chExt cx="4581527" cy="6858002"/>
          </a:xfrm>
          <a:effectLst>
            <a:outerShdw blurRad="381000" dist="50800" algn="ctr" rotWithShape="0">
              <a:srgbClr val="000000">
                <a:alpha val="10000"/>
              </a:srgbClr>
            </a:outerShdw>
          </a:effectLst>
        </p:grpSpPr>
        <p:sp>
          <p:nvSpPr>
            <p:cNvPr id="9" name="Freeform: Shape 8">
              <a:extLst>
                <a:ext uri="{FF2B5EF4-FFF2-40B4-BE49-F238E27FC236}">
                  <a16:creationId xmlns:a16="http://schemas.microsoft.com/office/drawing/2014/main" id="{C2967126-346F-41EA-982D-63D8EBB60D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1BCD9601-1F44-4E40-998C-1B256DAE946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1" name="Group 10">
                <a:extLst>
                  <a:ext uri="{FF2B5EF4-FFF2-40B4-BE49-F238E27FC236}">
                    <a16:creationId xmlns:a16="http://schemas.microsoft.com/office/drawing/2014/main" id="{1A1CA4E9-12FA-47EB-8471-25E8D55152C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15" name="Freeform: Shape 14">
                  <a:extLst>
                    <a:ext uri="{FF2B5EF4-FFF2-40B4-BE49-F238E27FC236}">
                      <a16:creationId xmlns:a16="http://schemas.microsoft.com/office/drawing/2014/main" id="{E13A9BF0-334C-4457-A635-9CA4877EA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FF05821A-8598-44E4-A18C-538D5331E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8A4ECC81-E17F-4F87-9A0B-398363A864A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4">
                  <a:alphaModFix amt="57000"/>
                </a:blip>
                <a:tile tx="0" ty="0" sx="100000" sy="100000" flip="none" algn="tl"/>
              </a:blipFill>
              <a:effectLst/>
            </p:grpSpPr>
            <p:sp>
              <p:nvSpPr>
                <p:cNvPr id="13" name="Freeform: Shape 12">
                  <a:extLst>
                    <a:ext uri="{FF2B5EF4-FFF2-40B4-BE49-F238E27FC236}">
                      <a16:creationId xmlns:a16="http://schemas.microsoft.com/office/drawing/2014/main" id="{1FBBD7D8-A895-40D0-A53D-DEDF495B2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A602493-BC70-48CF-BDBA-88A8662274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Tree>
    <p:extLst>
      <p:ext uri="{BB962C8B-B14F-4D97-AF65-F5344CB8AC3E}">
        <p14:creationId xmlns:p14="http://schemas.microsoft.com/office/powerpoint/2010/main" val="2425969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561632"/>
            <a:ext cx="11354914" cy="7858109"/>
          </a:xfrm>
          <a:prstGeom prst="rect">
            <a:avLst/>
          </a:prstGeom>
        </p:spPr>
        <p:txBody>
          <a:bodyPr lIns="0" tIns="0" rIns="0" bIns="0" rtlCol="0" anchor="t">
            <a:spAutoFit/>
          </a:bodyPr>
          <a:lstStyle/>
          <a:p>
            <a:pPr marL="814388" marR="0" lvl="2" indent="-2714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a:ln>
                  <a:noFill/>
                </a:ln>
                <a:solidFill>
                  <a:srgbClr val="58585A"/>
                </a:solidFill>
                <a:effectLst/>
                <a:uLnTx/>
                <a:uFillTx/>
                <a:latin typeface="Nunito"/>
                <a:ea typeface="Nunito"/>
                <a:cs typeface="Nunito"/>
                <a:sym typeface="Nunito"/>
              </a:rPr>
              <a:t>Shiphrah &amp; Puah - Exodus 1:15-22 </a:t>
            </a:r>
          </a:p>
          <a:p>
            <a:pPr marL="1943100" marR="0" lvl="2" indent="-647700"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a:ln>
                  <a:noFill/>
                </a:ln>
                <a:solidFill>
                  <a:srgbClr val="58585A"/>
                </a:solidFill>
                <a:effectLst/>
                <a:uLnTx/>
                <a:uFillTx/>
                <a:latin typeface="Nunito"/>
                <a:ea typeface="Nunito"/>
                <a:cs typeface="Nunito"/>
                <a:sym typeface="Nunito"/>
              </a:rPr>
              <a:t>King of Egypt</a:t>
            </a:r>
          </a:p>
          <a:p>
            <a:pPr marL="2914650" marR="0" lvl="3" indent="-7286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a:ln>
                  <a:noFill/>
                </a:ln>
                <a:solidFill>
                  <a:srgbClr val="58585A"/>
                </a:solidFill>
                <a:effectLst/>
                <a:uLnTx/>
                <a:uFillTx/>
                <a:latin typeface="Nunito"/>
                <a:ea typeface="Nunito"/>
                <a:cs typeface="Nunito"/>
                <a:sym typeface="Nunito"/>
              </a:rPr>
              <a:t> “If the baby is a boy, kill him”</a:t>
            </a:r>
          </a:p>
          <a:p>
            <a:pPr marL="0" marR="0" lvl="0" indent="0" algn="l" defTabSz="914400" rtl="0" eaLnBrk="1" fontAlgn="auto" latinLnBrk="0" hangingPunct="1">
              <a:lnSpc>
                <a:spcPts val="5625"/>
              </a:lnSpc>
              <a:spcBef>
                <a:spcPts val="0"/>
              </a:spcBef>
              <a:spcAft>
                <a:spcPts val="0"/>
              </a:spcAft>
              <a:buClrTx/>
              <a:buSzTx/>
              <a:buFontTx/>
              <a:buNone/>
              <a:tabLst/>
              <a:defRPr/>
            </a:pPr>
            <a:endParaRPr kumimoji="0" lang="en-US" sz="4500" b="0" i="0" u="none" strike="noStrike" kern="1200" cap="none" spc="0" normalizeH="0" baseline="0" noProof="0">
              <a:ln>
                <a:noFill/>
              </a:ln>
              <a:solidFill>
                <a:srgbClr val="58585A"/>
              </a:solidFill>
              <a:effectLst/>
              <a:uLnTx/>
              <a:uFillTx/>
              <a:latin typeface="Nunito"/>
              <a:ea typeface="Nunito"/>
              <a:cs typeface="Nunito"/>
              <a:sym typeface="Nunito"/>
            </a:endParaRPr>
          </a:p>
          <a:p>
            <a:pPr marL="971550" marR="0" lvl="1" indent="-485775"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a:ln>
                  <a:noFill/>
                </a:ln>
                <a:solidFill>
                  <a:srgbClr val="58585A"/>
                </a:solidFill>
                <a:effectLst/>
                <a:uLnTx/>
                <a:uFillTx/>
                <a:latin typeface="Nunito"/>
                <a:ea typeface="Nunito"/>
                <a:cs typeface="Nunito"/>
                <a:sym typeface="Nunito"/>
              </a:rPr>
              <a:t>“The midwives, however, feared God and did not do what the king of Egypt had told them to do; they let the boys live”</a:t>
            </a:r>
          </a:p>
          <a:p>
            <a:pPr marL="971550" marR="0" lvl="1" indent="-485775"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a:ln>
                  <a:noFill/>
                </a:ln>
                <a:solidFill>
                  <a:srgbClr val="58585A"/>
                </a:solidFill>
                <a:effectLst/>
                <a:uLnTx/>
                <a:uFillTx/>
                <a:latin typeface="Nunito"/>
                <a:ea typeface="Nunito"/>
                <a:cs typeface="Nunito"/>
                <a:sym typeface="Nunito"/>
              </a:rPr>
              <a:t>“Hebrew women are not like Egyptian women; they are vigorous and give birth before the midwives arrive”</a:t>
            </a:r>
          </a:p>
        </p:txBody>
      </p:sp>
      <p:grpSp>
        <p:nvGrpSpPr>
          <p:cNvPr id="3" name="Group 3"/>
          <p:cNvGrpSpPr/>
          <p:nvPr/>
        </p:nvGrpSpPr>
        <p:grpSpPr>
          <a:xfrm>
            <a:off x="6762750" y="1219465"/>
            <a:ext cx="4762500" cy="38100"/>
            <a:chOff x="0" y="0"/>
            <a:chExt cx="6350000" cy="50800"/>
          </a:xfrm>
        </p:grpSpPr>
        <p:sp>
          <p:nvSpPr>
            <p:cNvPr id="4" name="Freeform 4"/>
            <p:cNvSpPr/>
            <p:nvPr/>
          </p:nvSpPr>
          <p:spPr>
            <a:xfrm>
              <a:off x="0" y="0"/>
              <a:ext cx="6350000" cy="50800"/>
            </a:xfrm>
            <a:custGeom>
              <a:avLst/>
              <a:gdLst/>
              <a:ahLst/>
              <a:cxnLst/>
              <a:rect l="l" t="t" r="r" b="b"/>
              <a:pathLst>
                <a:path w="6350000" h="50800">
                  <a:moveTo>
                    <a:pt x="0" y="0"/>
                  </a:moveTo>
                  <a:lnTo>
                    <a:pt x="6350000" y="0"/>
                  </a:lnTo>
                  <a:lnTo>
                    <a:pt x="6350000"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flipH="1">
            <a:off x="12968664" y="2494039"/>
            <a:ext cx="4457700" cy="3717161"/>
          </a:xfrm>
          <a:custGeom>
            <a:avLst/>
            <a:gdLst/>
            <a:ahLst/>
            <a:cxnLst/>
            <a:rect l="l" t="t" r="r" b="b"/>
            <a:pathLst>
              <a:path w="4457700" h="3717161">
                <a:moveTo>
                  <a:pt x="4457700" y="0"/>
                </a:moveTo>
                <a:lnTo>
                  <a:pt x="0" y="0"/>
                </a:lnTo>
                <a:lnTo>
                  <a:pt x="0" y="3717161"/>
                </a:lnTo>
                <a:lnTo>
                  <a:pt x="4457700" y="3717161"/>
                </a:lnTo>
                <a:lnTo>
                  <a:pt x="4457700" y="0"/>
                </a:lnTo>
                <a:close/>
              </a:path>
            </a:pathLst>
          </a:custGeom>
          <a:blipFill>
            <a:blip>
              <a:extLst>
                <a:ext uri="{96DAC541-7B7A-43D3-8B79-37D633B846F1}">
                  <asvg:svgBlip xmlns:asvg="http://schemas.microsoft.com/office/drawing/2016/SVG/main" r:embed="rId2"/>
                </a:ext>
              </a:extLst>
            </a:blip>
            <a:stretch>
              <a:fillRect l="-7262" r="-7262"/>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a:off x="13617754" y="2004617"/>
            <a:ext cx="3159519" cy="3866438"/>
          </a:xfrm>
          <a:custGeom>
            <a:avLst/>
            <a:gdLst/>
            <a:ahLst/>
            <a:cxnLst/>
            <a:rect l="l" t="t" r="r" b="b"/>
            <a:pathLst>
              <a:path w="3159519" h="3866438">
                <a:moveTo>
                  <a:pt x="0" y="0"/>
                </a:moveTo>
                <a:lnTo>
                  <a:pt x="3159519" y="0"/>
                </a:lnTo>
                <a:lnTo>
                  <a:pt x="3159519" y="3866438"/>
                </a:lnTo>
                <a:lnTo>
                  <a:pt x="0" y="3866438"/>
                </a:lnTo>
                <a:lnTo>
                  <a:pt x="0" y="0"/>
                </a:lnTo>
                <a:close/>
              </a:path>
            </a:pathLst>
          </a:custGeom>
          <a:blipFill>
            <a:blip>
              <a:extLst>
                <a:ext uri="{96DAC541-7B7A-43D3-8B79-37D633B846F1}">
                  <asvg:svgBlip xmlns:asvg="http://schemas.microsoft.com/office/drawing/2016/SVG/main" r:embed="rId3"/>
                </a:ext>
              </a:extLst>
            </a:blip>
            <a:stretch>
              <a:fillRect l="-7419" r="-7419"/>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7"/>
          <p:cNvSpPr txBox="1"/>
          <p:nvPr/>
        </p:nvSpPr>
        <p:spPr>
          <a:xfrm>
            <a:off x="0" y="352160"/>
            <a:ext cx="18288000" cy="779145"/>
          </a:xfrm>
          <a:prstGeom prst="rect">
            <a:avLst/>
          </a:prstGeom>
        </p:spPr>
        <p:txBody>
          <a:bodyPr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199" b="0" i="0" u="none" strike="noStrike" kern="1200" cap="none" spc="0" normalizeH="0" baseline="0" noProof="0">
                <a:ln>
                  <a:noFill/>
                </a:ln>
                <a:solidFill>
                  <a:srgbClr val="C00000"/>
                </a:solidFill>
                <a:effectLst/>
                <a:uLnTx/>
                <a:uFillTx/>
                <a:latin typeface="Bobby Jones Condensed"/>
                <a:ea typeface="Bobby Jones Condensed"/>
                <a:cs typeface="Bobby Jones Condensed"/>
                <a:sym typeface="Bobby Jones Condensed"/>
              </a:rPr>
              <a:t>Biblical Characteristics of an Ally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94760" y="1257300"/>
            <a:ext cx="16498480" cy="8572484"/>
          </a:xfrm>
          <a:prstGeom prst="rect">
            <a:avLst/>
          </a:prstGeom>
        </p:spPr>
        <p:txBody>
          <a:bodyPr lIns="0" tIns="0" rIns="0" bIns="0" rtlCol="0" anchor="t">
            <a:spAutoFit/>
          </a:bodyPr>
          <a:lstStyle/>
          <a:p>
            <a:pPr marL="814388" marR="0" lvl="2" indent="-2714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Aware of sociopolitical environment</a:t>
            </a:r>
          </a:p>
          <a:p>
            <a:pPr marL="814388" marR="0" lvl="2" indent="-2714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“Fear” of God’s Spirit</a:t>
            </a:r>
          </a:p>
          <a:p>
            <a:pPr marL="1943100" marR="0" lvl="2" indent="-647700"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Love</a:t>
            </a:r>
          </a:p>
          <a:p>
            <a:pPr marL="1943100" marR="0" lvl="2" indent="-647700"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Knowledge and experience </a:t>
            </a:r>
          </a:p>
          <a:p>
            <a:pPr marL="814388" marR="0" lvl="2" indent="-2714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Strategic</a:t>
            </a:r>
          </a:p>
          <a:p>
            <a:pPr marL="1943100" marR="0" lvl="2" indent="-647700"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“Hebrew women are not like Egyptian women; they are vigorous and give birth before the midwives arrive”</a:t>
            </a:r>
          </a:p>
          <a:p>
            <a:pPr marL="0" marR="0" lvl="0" indent="0" algn="l" defTabSz="914400" rtl="0" eaLnBrk="1" fontAlgn="auto" latinLnBrk="0" hangingPunct="1">
              <a:lnSpc>
                <a:spcPts val="5625"/>
              </a:lnSpc>
              <a:spcBef>
                <a:spcPts val="0"/>
              </a:spcBef>
              <a:spcAft>
                <a:spcPts val="0"/>
              </a:spcAft>
              <a:buClrTx/>
              <a:buSzTx/>
              <a:buFontTx/>
              <a:buNone/>
              <a:tabLst/>
              <a:defRPr/>
            </a:pPr>
            <a:endPar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endParaRPr>
          </a:p>
          <a:p>
            <a:pPr marL="971550" marR="0" lvl="1" indent="-485775"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Courage</a:t>
            </a:r>
          </a:p>
          <a:p>
            <a:pPr marL="1943100" marR="0" lvl="2" indent="-647700"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Sacrificial/Risky</a:t>
            </a:r>
          </a:p>
          <a:p>
            <a:pPr marL="2914650" marR="0" lvl="3" indent="-7286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Status quo</a:t>
            </a:r>
          </a:p>
          <a:p>
            <a:pPr marL="2914650" marR="0" lvl="3" indent="-7286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Close circles</a:t>
            </a:r>
          </a:p>
        </p:txBody>
      </p:sp>
      <p:grpSp>
        <p:nvGrpSpPr>
          <p:cNvPr id="3" name="Group 3"/>
          <p:cNvGrpSpPr/>
          <p:nvPr/>
        </p:nvGrpSpPr>
        <p:grpSpPr>
          <a:xfrm>
            <a:off x="6762750" y="1026971"/>
            <a:ext cx="4762500" cy="38100"/>
            <a:chOff x="0" y="0"/>
            <a:chExt cx="6350000" cy="50800"/>
          </a:xfrm>
        </p:grpSpPr>
        <p:sp>
          <p:nvSpPr>
            <p:cNvPr id="4" name="Freeform 4"/>
            <p:cNvSpPr/>
            <p:nvPr/>
          </p:nvSpPr>
          <p:spPr>
            <a:xfrm>
              <a:off x="0" y="0"/>
              <a:ext cx="6350000" cy="50800"/>
            </a:xfrm>
            <a:custGeom>
              <a:avLst/>
              <a:gdLst/>
              <a:ahLst/>
              <a:cxnLst/>
              <a:rect l="l" t="t" r="r" b="b"/>
              <a:pathLst>
                <a:path w="6350000" h="50800">
                  <a:moveTo>
                    <a:pt x="0" y="0"/>
                  </a:moveTo>
                  <a:lnTo>
                    <a:pt x="6350000" y="0"/>
                  </a:lnTo>
                  <a:lnTo>
                    <a:pt x="6350000"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0" y="304976"/>
            <a:ext cx="18288000" cy="779145"/>
          </a:xfrm>
          <a:prstGeom prst="rect">
            <a:avLst/>
          </a:prstGeom>
        </p:spPr>
        <p:txBody>
          <a:bodyPr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199" b="0" i="0" u="none" strike="noStrike" kern="1200" cap="none" spc="0" normalizeH="0" baseline="0" noProof="0" dirty="0">
                <a:ln>
                  <a:noFill/>
                </a:ln>
                <a:solidFill>
                  <a:srgbClr val="C00000"/>
                </a:solidFill>
                <a:effectLst/>
                <a:uLnTx/>
                <a:uFillTx/>
                <a:latin typeface="Bobby Jones Condensed"/>
                <a:ea typeface="Bobby Jones Condensed"/>
                <a:cs typeface="Bobby Jones Condensed"/>
                <a:sym typeface="Bobby Jones Condensed"/>
              </a:rPr>
              <a:t>who is an Ally?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842896-D090-C60E-17DE-D58902B43B9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5644DCC-544D-DFDC-D99A-6F702322C4DF}"/>
              </a:ext>
            </a:extLst>
          </p:cNvPr>
          <p:cNvSpPr txBox="1"/>
          <p:nvPr/>
        </p:nvSpPr>
        <p:spPr>
          <a:xfrm>
            <a:off x="762000" y="2857500"/>
            <a:ext cx="16498480" cy="3584315"/>
          </a:xfrm>
          <a:prstGeom prst="rect">
            <a:avLst/>
          </a:prstGeom>
        </p:spPr>
        <p:txBody>
          <a:bodyPr lIns="0" tIns="0" rIns="0" bIns="0" rtlCol="0" anchor="t">
            <a:spAutoFit/>
          </a:bodyPr>
          <a:lstStyle/>
          <a:p>
            <a:pPr marL="814388" marR="0" lvl="2" indent="-271462" algn="l" defTabSz="914400" rtl="0" eaLnBrk="1" fontAlgn="auto" latinLnBrk="0" hangingPunct="1">
              <a:lnSpc>
                <a:spcPts val="5625"/>
              </a:lnSpc>
              <a:spcBef>
                <a:spcPts val="0"/>
              </a:spcBef>
              <a:spcAft>
                <a:spcPts val="0"/>
              </a:spcAft>
              <a:buClrTx/>
              <a:buSzTx/>
              <a:buFont typeface="Arial"/>
              <a:buChar char="⚬"/>
              <a:tabLst/>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 </a:t>
            </a:r>
            <a:r>
              <a:rPr kumimoji="0" lang="en-US" sz="4500" b="1" i="0" u="none" strike="noStrike" kern="1200" cap="none" spc="0" normalizeH="0" baseline="0" noProof="0" dirty="0">
                <a:ln>
                  <a:noFill/>
                </a:ln>
                <a:solidFill>
                  <a:srgbClr val="58585A"/>
                </a:solidFill>
                <a:effectLst/>
                <a:uLnTx/>
                <a:uFillTx/>
                <a:latin typeface="Nunito"/>
                <a:ea typeface="Nunito"/>
                <a:cs typeface="Nunito"/>
                <a:sym typeface="Nunito"/>
              </a:rPr>
              <a:t>Christian Tradition: </a:t>
            </a: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Christian witness of civil disobedience to provide a safe place for sojourners and the persecuted.</a:t>
            </a:r>
          </a:p>
          <a:p>
            <a:pPr marL="1271588" lvl="3" indent="-271462">
              <a:lnSpc>
                <a:spcPts val="5625"/>
              </a:lnSpc>
              <a:buFont typeface="Arial"/>
              <a:buChar char="⚬"/>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 0-300 CE</a:t>
            </a:r>
          </a:p>
          <a:p>
            <a:pPr marL="1271588" lvl="3" indent="-271462">
              <a:lnSpc>
                <a:spcPts val="5625"/>
              </a:lnSpc>
              <a:buFont typeface="Arial"/>
              <a:buChar char="⚬"/>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 1800s Underground Railroad</a:t>
            </a:r>
          </a:p>
          <a:p>
            <a:pPr marL="1271588" lvl="3" indent="-271462">
              <a:lnSpc>
                <a:spcPts val="5625"/>
              </a:lnSpc>
              <a:buFont typeface="Arial"/>
              <a:buChar char="⚬"/>
              <a:defRPr/>
            </a:pPr>
            <a:r>
              <a:rPr kumimoji="0" lang="en-US" sz="4500" b="0" i="0" u="none" strike="noStrike" kern="1200" cap="none" spc="0" normalizeH="0" baseline="0" noProof="0" dirty="0">
                <a:ln>
                  <a:noFill/>
                </a:ln>
                <a:solidFill>
                  <a:srgbClr val="58585A"/>
                </a:solidFill>
                <a:effectLst/>
                <a:uLnTx/>
                <a:uFillTx/>
                <a:latin typeface="Nunito"/>
                <a:ea typeface="Nunito"/>
                <a:cs typeface="Nunito"/>
                <a:sym typeface="Nunito"/>
              </a:rPr>
              <a:t> 1980s Safe Sanctuary movement</a:t>
            </a:r>
          </a:p>
        </p:txBody>
      </p:sp>
      <p:grpSp>
        <p:nvGrpSpPr>
          <p:cNvPr id="3" name="Group 3">
            <a:extLst>
              <a:ext uri="{FF2B5EF4-FFF2-40B4-BE49-F238E27FC236}">
                <a16:creationId xmlns:a16="http://schemas.microsoft.com/office/drawing/2014/main" id="{5563C97E-35D4-9F07-F866-56F45CC216A7}"/>
              </a:ext>
            </a:extLst>
          </p:cNvPr>
          <p:cNvGrpSpPr/>
          <p:nvPr/>
        </p:nvGrpSpPr>
        <p:grpSpPr>
          <a:xfrm>
            <a:off x="6762750" y="1752600"/>
            <a:ext cx="4762500" cy="38100"/>
            <a:chOff x="0" y="0"/>
            <a:chExt cx="6350000" cy="50800"/>
          </a:xfrm>
        </p:grpSpPr>
        <p:sp>
          <p:nvSpPr>
            <p:cNvPr id="4" name="Freeform 4">
              <a:extLst>
                <a:ext uri="{FF2B5EF4-FFF2-40B4-BE49-F238E27FC236}">
                  <a16:creationId xmlns:a16="http://schemas.microsoft.com/office/drawing/2014/main" id="{968F87B6-C549-B9BB-BA1B-04AF0272BDB8}"/>
                </a:ext>
              </a:extLst>
            </p:cNvPr>
            <p:cNvSpPr/>
            <p:nvPr/>
          </p:nvSpPr>
          <p:spPr>
            <a:xfrm>
              <a:off x="0" y="0"/>
              <a:ext cx="6350000" cy="50800"/>
            </a:xfrm>
            <a:custGeom>
              <a:avLst/>
              <a:gdLst/>
              <a:ahLst/>
              <a:cxnLst/>
              <a:rect l="l" t="t" r="r" b="b"/>
              <a:pathLst>
                <a:path w="6350000" h="50800">
                  <a:moveTo>
                    <a:pt x="0" y="0"/>
                  </a:moveTo>
                  <a:lnTo>
                    <a:pt x="6350000" y="0"/>
                  </a:lnTo>
                  <a:lnTo>
                    <a:pt x="6350000"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a:extLst>
              <a:ext uri="{FF2B5EF4-FFF2-40B4-BE49-F238E27FC236}">
                <a16:creationId xmlns:a16="http://schemas.microsoft.com/office/drawing/2014/main" id="{AA50D1AA-64C1-28A6-ECA9-D1EF6874D7C4}"/>
              </a:ext>
            </a:extLst>
          </p:cNvPr>
          <p:cNvSpPr txBox="1"/>
          <p:nvPr/>
        </p:nvSpPr>
        <p:spPr>
          <a:xfrm>
            <a:off x="0" y="1030605"/>
            <a:ext cx="18288000" cy="718145"/>
          </a:xfrm>
          <a:prstGeom prst="rect">
            <a:avLst/>
          </a:prstGeom>
        </p:spPr>
        <p:txBody>
          <a:bodyPr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199" b="0" i="0" u="none" strike="noStrike" kern="1200" cap="none" spc="0" normalizeH="0" baseline="0" noProof="0" dirty="0">
                <a:ln>
                  <a:noFill/>
                </a:ln>
                <a:solidFill>
                  <a:srgbClr val="C00000"/>
                </a:solidFill>
                <a:effectLst/>
                <a:uLnTx/>
                <a:uFillTx/>
                <a:latin typeface="Bobby Jones Condensed"/>
                <a:ea typeface="Bobby Jones Condensed"/>
                <a:cs typeface="Bobby Jones Condensed"/>
                <a:sym typeface="Bobby Jones Condensed"/>
              </a:rPr>
              <a:t>UMC Approach</a:t>
            </a:r>
          </a:p>
        </p:txBody>
      </p:sp>
    </p:spTree>
    <p:extLst>
      <p:ext uri="{BB962C8B-B14F-4D97-AF65-F5344CB8AC3E}">
        <p14:creationId xmlns:p14="http://schemas.microsoft.com/office/powerpoint/2010/main" val="53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DB1750F1-7E3C-0CBB-3390-A0F373CAB71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F985EF5-6D77-1FE9-C1A0-32CF7D528750}"/>
              </a:ext>
            </a:extLst>
          </p:cNvPr>
          <p:cNvGrpSpPr/>
          <p:nvPr/>
        </p:nvGrpSpPr>
        <p:grpSpPr>
          <a:xfrm>
            <a:off x="946453" y="1409701"/>
            <a:ext cx="16395094" cy="8090238"/>
            <a:chOff x="0" y="-1021479"/>
            <a:chExt cx="21860125" cy="10786985"/>
          </a:xfrm>
        </p:grpSpPr>
        <p:sp>
          <p:nvSpPr>
            <p:cNvPr id="3" name="Freeform 3">
              <a:extLst>
                <a:ext uri="{FF2B5EF4-FFF2-40B4-BE49-F238E27FC236}">
                  <a16:creationId xmlns:a16="http://schemas.microsoft.com/office/drawing/2014/main" id="{B7BD5CAB-D832-AF26-BFA0-E6D51B586DBC}"/>
                </a:ext>
              </a:extLst>
            </p:cNvPr>
            <p:cNvSpPr/>
            <p:nvPr/>
          </p:nvSpPr>
          <p:spPr>
            <a:xfrm>
              <a:off x="0" y="0"/>
              <a:ext cx="21860125" cy="9765505"/>
            </a:xfrm>
            <a:custGeom>
              <a:avLst/>
              <a:gdLst/>
              <a:ahLst/>
              <a:cxnLst/>
              <a:rect l="l" t="t" r="r" b="b"/>
              <a:pathLst>
                <a:path w="21860125" h="9765505">
                  <a:moveTo>
                    <a:pt x="0" y="0"/>
                  </a:moveTo>
                  <a:lnTo>
                    <a:pt x="21860125" y="0"/>
                  </a:lnTo>
                  <a:lnTo>
                    <a:pt x="21860125" y="9765505"/>
                  </a:lnTo>
                  <a:lnTo>
                    <a:pt x="0" y="9765505"/>
                  </a:lnTo>
                  <a:close/>
                </a:path>
              </a:pathLst>
            </a:custGeom>
            <a:solidFill>
              <a:srgbClr val="FFEEEB">
                <a:alpha val="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85069FC6-926C-2AEF-F523-0C432B30F9B0}"/>
                </a:ext>
              </a:extLst>
            </p:cNvPr>
            <p:cNvSpPr txBox="1"/>
            <p:nvPr/>
          </p:nvSpPr>
          <p:spPr>
            <a:xfrm>
              <a:off x="0" y="-1021479"/>
              <a:ext cx="21860125" cy="10786985"/>
            </a:xfrm>
            <a:prstGeom prst="rect">
              <a:avLst/>
            </a:prstGeom>
          </p:spPr>
          <p:txBody>
            <a:bodyPr lIns="0" tIns="0" rIns="0" bIns="0" rtlCol="0" anchor="t"/>
            <a:lstStyle/>
            <a:p>
              <a:pPr marL="482602" marR="0" lvl="1"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Rethinking church spaces and reassigning them as restricted areas</a:t>
              </a:r>
            </a:p>
            <a:p>
              <a:pPr marL="939802" marR="0" lvl="2"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Sanctuary v. Pastor’s Office</a:t>
              </a:r>
            </a:p>
            <a:p>
              <a:pPr marL="939802" marR="0" lvl="2"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Locked doors v. Unlocked</a:t>
              </a:r>
            </a:p>
            <a:p>
              <a:pPr marL="0" marR="0" lvl="0" indent="0" algn="l" defTabSz="914400" rtl="0" eaLnBrk="1" fontAlgn="auto" latinLnBrk="0" hangingPunct="1">
                <a:lnSpc>
                  <a:spcPts val="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482602" marR="0" lvl="1"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Safety protocols</a:t>
              </a:r>
            </a:p>
            <a:p>
              <a:pPr marL="939802" marR="0" lvl="2"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Assessment of citizenship privileges and designate specific people to engage with ICE officers.</a:t>
              </a:r>
            </a:p>
            <a:p>
              <a:pPr marL="939802" marR="0" lvl="2"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Training on 1</a:t>
              </a:r>
              <a:r>
                <a:rPr kumimoji="0" lang="en-US" sz="4000" b="0" i="0" u="none" strike="noStrike" kern="1200" cap="none" spc="0" normalizeH="0" baseline="30000" noProof="0" dirty="0">
                  <a:ln>
                    <a:noFill/>
                  </a:ln>
                  <a:solidFill>
                    <a:srgbClr val="58585A"/>
                  </a:solidFill>
                  <a:effectLst/>
                  <a:uLnTx/>
                  <a:uFillTx/>
                  <a:latin typeface="Nunito Sans 1"/>
                  <a:ea typeface="Nunito Sans 1"/>
                  <a:cs typeface="Nunito Sans 1"/>
                  <a:sym typeface="Nunito Sans 1"/>
                </a:rPr>
                <a:t>st</a:t>
              </a: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 4</a:t>
              </a:r>
              <a:r>
                <a:rPr kumimoji="0" lang="en-US" sz="4000" b="0" i="0" u="none" strike="noStrike" kern="1200" cap="none" spc="0" normalizeH="0" baseline="30000" noProof="0" dirty="0">
                  <a:ln>
                    <a:noFill/>
                  </a:ln>
                  <a:solidFill>
                    <a:srgbClr val="58585A"/>
                  </a:solidFill>
                  <a:effectLst/>
                  <a:uLnTx/>
                  <a:uFillTx/>
                  <a:latin typeface="Nunito Sans 1"/>
                  <a:ea typeface="Nunito Sans 1"/>
                  <a:cs typeface="Nunito Sans 1"/>
                  <a:sym typeface="Nunito Sans 1"/>
                </a:rPr>
                <a:t>th</a:t>
              </a: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 and 5</a:t>
              </a:r>
              <a:r>
                <a:rPr kumimoji="0" lang="en-US" sz="4000" b="0" i="0" u="none" strike="noStrike" kern="1200" cap="none" spc="0" normalizeH="0" baseline="30000" noProof="0" dirty="0">
                  <a:ln>
                    <a:noFill/>
                  </a:ln>
                  <a:solidFill>
                    <a:srgbClr val="58585A"/>
                  </a:solidFill>
                  <a:effectLst/>
                  <a:uLnTx/>
                  <a:uFillTx/>
                  <a:latin typeface="Nunito Sans 1"/>
                  <a:ea typeface="Nunito Sans 1"/>
                  <a:cs typeface="Nunito Sans 1"/>
                  <a:sym typeface="Nunito Sans 1"/>
                </a:rPr>
                <a:t>th</a:t>
              </a: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 Amendments of the US Constitution.</a:t>
              </a:r>
            </a:p>
            <a:p>
              <a:pPr marL="939802" marR="0" lvl="2"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Safety team before, during, and after worship service or church events.</a:t>
              </a:r>
            </a:p>
            <a:p>
              <a:pPr marL="0" marR="0" lvl="0" indent="0" algn="l" defTabSz="914400" rtl="0" eaLnBrk="1" fontAlgn="auto" latinLnBrk="0" hangingPunct="1">
                <a:lnSpc>
                  <a:spcPts val="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482602" marR="0" lvl="1" indent="-241301" algn="l" defTabSz="914400" rtl="0" eaLnBrk="1" fontAlgn="auto" latinLnBrk="0" hangingPunct="1">
                <a:lnSpc>
                  <a:spcPts val="5000"/>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Plugging in to already established Rapid Response orgs. in your area.</a:t>
              </a:r>
            </a:p>
            <a:p>
              <a:pPr marL="0" marR="0" lvl="0" indent="0" algn="l" defTabSz="914400" rtl="0" eaLnBrk="1" fontAlgn="auto" latinLnBrk="0" hangingPunct="1">
                <a:lnSpc>
                  <a:spcPts val="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p:txBody>
        </p:sp>
      </p:grpSp>
      <p:grpSp>
        <p:nvGrpSpPr>
          <p:cNvPr id="6" name="Group 6">
            <a:extLst>
              <a:ext uri="{FF2B5EF4-FFF2-40B4-BE49-F238E27FC236}">
                <a16:creationId xmlns:a16="http://schemas.microsoft.com/office/drawing/2014/main" id="{5A5C2D73-D024-F5F4-FDE7-DC29BE7B289D}"/>
              </a:ext>
            </a:extLst>
          </p:cNvPr>
          <p:cNvGrpSpPr/>
          <p:nvPr/>
        </p:nvGrpSpPr>
        <p:grpSpPr>
          <a:xfrm>
            <a:off x="4694733" y="1152238"/>
            <a:ext cx="8898533" cy="38100"/>
            <a:chOff x="0" y="0"/>
            <a:chExt cx="11864711" cy="50800"/>
          </a:xfrm>
        </p:grpSpPr>
        <p:sp>
          <p:nvSpPr>
            <p:cNvPr id="7" name="Freeform 7">
              <a:extLst>
                <a:ext uri="{FF2B5EF4-FFF2-40B4-BE49-F238E27FC236}">
                  <a16:creationId xmlns:a16="http://schemas.microsoft.com/office/drawing/2014/main" id="{E093336D-E365-1B31-A241-A927B4436F65}"/>
                </a:ext>
              </a:extLst>
            </p:cNvPr>
            <p:cNvSpPr/>
            <p:nvPr/>
          </p:nvSpPr>
          <p:spPr>
            <a:xfrm>
              <a:off x="2540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9">
            <a:extLst>
              <a:ext uri="{FF2B5EF4-FFF2-40B4-BE49-F238E27FC236}">
                <a16:creationId xmlns:a16="http://schemas.microsoft.com/office/drawing/2014/main" id="{A9A0FA6F-6432-9BA7-0636-9247FB5F1A7C}"/>
              </a:ext>
            </a:extLst>
          </p:cNvPr>
          <p:cNvSpPr txBox="1"/>
          <p:nvPr/>
        </p:nvSpPr>
        <p:spPr>
          <a:xfrm>
            <a:off x="0" y="410111"/>
            <a:ext cx="18288000"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BA2726"/>
                </a:solidFill>
                <a:effectLst/>
                <a:uLnTx/>
                <a:uFillTx/>
                <a:latin typeface="Bobby Jones Condensed Soft"/>
                <a:ea typeface="Bobby Jones Condensed Soft"/>
                <a:cs typeface="Bobby Jones Condensed Soft"/>
                <a:sym typeface="Bobby Jones Condensed Soft"/>
              </a:rPr>
              <a:t>How is the church responding?</a:t>
            </a:r>
          </a:p>
        </p:txBody>
      </p:sp>
    </p:spTree>
    <p:extLst>
      <p:ext uri="{BB962C8B-B14F-4D97-AF65-F5344CB8AC3E}">
        <p14:creationId xmlns:p14="http://schemas.microsoft.com/office/powerpoint/2010/main" val="36437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B3E21B5E-41A1-34F6-A054-84BC7D3ACBD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D60A9C6-907B-E171-6774-2518BCF95510}"/>
              </a:ext>
            </a:extLst>
          </p:cNvPr>
          <p:cNvGrpSpPr/>
          <p:nvPr/>
        </p:nvGrpSpPr>
        <p:grpSpPr>
          <a:xfrm>
            <a:off x="1028700" y="1790701"/>
            <a:ext cx="16230600" cy="6052732"/>
            <a:chOff x="121920" y="60960"/>
            <a:chExt cx="21349831" cy="7387828"/>
          </a:xfrm>
        </p:grpSpPr>
        <p:sp>
          <p:nvSpPr>
            <p:cNvPr id="3" name="Freeform 3">
              <a:extLst>
                <a:ext uri="{FF2B5EF4-FFF2-40B4-BE49-F238E27FC236}">
                  <a16:creationId xmlns:a16="http://schemas.microsoft.com/office/drawing/2014/main" id="{EC2F5102-D1EB-8544-2710-4BC844685900}"/>
                </a:ext>
              </a:extLst>
            </p:cNvPr>
            <p:cNvSpPr/>
            <p:nvPr/>
          </p:nvSpPr>
          <p:spPr>
            <a:xfrm>
              <a:off x="-121920" y="-60960"/>
              <a:ext cx="21593671" cy="7509748"/>
            </a:xfrm>
            <a:custGeom>
              <a:avLst/>
              <a:gdLst/>
              <a:ahLst/>
              <a:cxnLst/>
              <a:rect l="l" t="t" r="r" b="b"/>
              <a:pathLst>
                <a:path w="21593671" h="7509748">
                  <a:moveTo>
                    <a:pt x="0" y="0"/>
                  </a:moveTo>
                  <a:lnTo>
                    <a:pt x="21593671" y="0"/>
                  </a:lnTo>
                  <a:lnTo>
                    <a:pt x="21593671" y="7509748"/>
                  </a:lnTo>
                  <a:lnTo>
                    <a:pt x="0" y="7509748"/>
                  </a:ln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3476C96B-755D-60D2-6EC3-D7597D353B53}"/>
                </a:ext>
              </a:extLst>
            </p:cNvPr>
            <p:cNvSpPr txBox="1"/>
            <p:nvPr/>
          </p:nvSpPr>
          <p:spPr>
            <a:xfrm>
              <a:off x="121920" y="60960"/>
              <a:ext cx="21349831" cy="7387828"/>
            </a:xfrm>
            <a:prstGeom prst="rect">
              <a:avLst/>
            </a:prstGeom>
          </p:spPr>
          <p:txBody>
            <a:bodyPr lIns="0" tIns="0" rIns="0" bIns="0" rtlCol="0" anchor="t"/>
            <a:lstStyle/>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Primary Response/Care Bear</a:t>
              </a:r>
            </a:p>
            <a:p>
              <a:pPr marL="277494" marR="0" lvl="1" indent="0" algn="l" defTabSz="914400" rtl="0" eaLnBrk="1" fontAlgn="auto" latinLnBrk="0" hangingPunct="1">
                <a:lnSpc>
                  <a:spcPts val="5519"/>
                </a:lnSpc>
                <a:spcBef>
                  <a:spcPts val="0"/>
                </a:spcBef>
                <a:spcAft>
                  <a:spcPts val="0"/>
                </a:spcAft>
                <a:buClrTx/>
                <a:buSzTx/>
                <a:buFontTx/>
                <a:buNone/>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Supportive Response</a:t>
              </a:r>
            </a:p>
            <a:p>
              <a:pPr marL="277494" marR="0" lvl="1" indent="0" algn="l" defTabSz="914400" rtl="0" eaLnBrk="1" fontAlgn="auto" latinLnBrk="0" hangingPunct="1">
                <a:lnSpc>
                  <a:spcPts val="5519"/>
                </a:lnSpc>
                <a:spcBef>
                  <a:spcPts val="0"/>
                </a:spcBef>
                <a:spcAft>
                  <a:spcPts val="0"/>
                </a:spcAft>
                <a:buClrTx/>
                <a:buSzTx/>
                <a:buFontTx/>
                <a:buNone/>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Advocacy </a:t>
              </a:r>
              <a:r>
                <a:rPr lang="en-US" sz="4599" b="1" dirty="0">
                  <a:solidFill>
                    <a:srgbClr val="58585A"/>
                  </a:solidFill>
                  <a:latin typeface="Nunito Sans 1"/>
                  <a:ea typeface="Nunito Sans 1"/>
                  <a:cs typeface="Nunito Sans 1"/>
                  <a:sym typeface="Nunito Sans 1"/>
                </a:rPr>
                <a:t>R</a:t>
              </a:r>
              <a:r>
                <a:rPr kumimoji="0" lang="en-US" sz="4599" b="1" i="0" u="none" strike="noStrike" kern="1200" cap="none" spc="0" normalizeH="0" baseline="0" noProof="0" dirty="0" err="1">
                  <a:ln>
                    <a:noFill/>
                  </a:ln>
                  <a:solidFill>
                    <a:srgbClr val="58585A"/>
                  </a:solidFill>
                  <a:effectLst/>
                  <a:uLnTx/>
                  <a:uFillTx/>
                  <a:latin typeface="Nunito Sans 1"/>
                  <a:ea typeface="Nunito Sans 1"/>
                  <a:cs typeface="Nunito Sans 1"/>
                  <a:sym typeface="Nunito Sans 1"/>
                </a:rPr>
                <a:t>esponse</a:t>
              </a:r>
              <a:endPar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endParaRPr lang="en-US" sz="4599" b="1" dirty="0">
                <a:solidFill>
                  <a:srgbClr val="58585A"/>
                </a:solidFill>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endParaRPr lang="en-US" sz="4599" b="1" dirty="0">
                <a:solidFill>
                  <a:srgbClr val="58585A"/>
                </a:solidFill>
                <a:latin typeface="Nunito Sans 1"/>
                <a:ea typeface="Nunito Sans 1"/>
                <a:cs typeface="Nunito Sans 1"/>
                <a:sym typeface="Nunito Sans 1"/>
              </a:endParaRPr>
            </a:p>
            <a:p>
              <a:pPr marL="277494" marR="0" lvl="1" algn="ctr" defTabSz="914400" rtl="0" eaLnBrk="1" fontAlgn="auto" latinLnBrk="0" hangingPunct="1">
                <a:lnSpc>
                  <a:spcPts val="5519"/>
                </a:lnSpc>
                <a:spcBef>
                  <a:spcPts val="0"/>
                </a:spcBef>
                <a:spcAft>
                  <a:spcPts val="0"/>
                </a:spcAft>
                <a:buClrTx/>
                <a:buSzTx/>
                <a:tabLst/>
                <a:defRPr/>
              </a:pPr>
              <a:r>
                <a:rPr kumimoji="0" lang="en-US" sz="4599"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Rescuing the babies thrown in the river </a:t>
              </a:r>
            </a:p>
            <a:p>
              <a:pPr marL="277494" marR="0" lvl="1" algn="ctr" defTabSz="914400" rtl="0" eaLnBrk="1" fontAlgn="auto" latinLnBrk="0" hangingPunct="1">
                <a:lnSpc>
                  <a:spcPts val="5519"/>
                </a:lnSpc>
                <a:spcBef>
                  <a:spcPts val="0"/>
                </a:spcBef>
                <a:spcAft>
                  <a:spcPts val="0"/>
                </a:spcAft>
                <a:buClrTx/>
                <a:buSzTx/>
                <a:tabLst/>
                <a:defRPr/>
              </a:pPr>
              <a:r>
                <a:rPr kumimoji="0" lang="en-US" sz="4599"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and/or tackling the cause that throws babies to the</a:t>
              </a:r>
              <a:r>
                <a:rPr lang="en-US" sz="4599" dirty="0">
                  <a:solidFill>
                    <a:srgbClr val="58585A"/>
                  </a:solidFill>
                  <a:latin typeface="Nunito Sans 1"/>
                  <a:ea typeface="Nunito Sans 1"/>
                  <a:cs typeface="Nunito Sans 1"/>
                  <a:sym typeface="Nunito Sans 1"/>
                </a:rPr>
                <a:t> river</a:t>
              </a:r>
              <a:r>
                <a:rPr kumimoji="0" lang="en-US" sz="4599"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 </a:t>
              </a:r>
            </a:p>
          </p:txBody>
        </p:sp>
      </p:grpSp>
      <p:grpSp>
        <p:nvGrpSpPr>
          <p:cNvPr id="5" name="Group 5">
            <a:extLst>
              <a:ext uri="{FF2B5EF4-FFF2-40B4-BE49-F238E27FC236}">
                <a16:creationId xmlns:a16="http://schemas.microsoft.com/office/drawing/2014/main" id="{7747C7FF-65F2-ABF8-D27C-FF4C0ECDF6AF}"/>
              </a:ext>
            </a:extLst>
          </p:cNvPr>
          <p:cNvGrpSpPr/>
          <p:nvPr/>
        </p:nvGrpSpPr>
        <p:grpSpPr>
          <a:xfrm>
            <a:off x="4602047" y="1507827"/>
            <a:ext cx="8898533" cy="38100"/>
            <a:chOff x="0" y="0"/>
            <a:chExt cx="11864711" cy="50800"/>
          </a:xfrm>
        </p:grpSpPr>
        <p:sp>
          <p:nvSpPr>
            <p:cNvPr id="6" name="Freeform 6">
              <a:extLst>
                <a:ext uri="{FF2B5EF4-FFF2-40B4-BE49-F238E27FC236}">
                  <a16:creationId xmlns:a16="http://schemas.microsoft.com/office/drawing/2014/main" id="{0835DA8D-E057-BF3C-32FA-C42A7ADEB668}"/>
                </a:ext>
              </a:extLst>
            </p:cNvPr>
            <p:cNvSpPr/>
            <p:nvPr/>
          </p:nvSpPr>
          <p:spPr>
            <a:xfrm>
              <a:off x="2540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391D0AA8-1F96-C1C1-B0E4-46EF0B3AB90B}"/>
              </a:ext>
            </a:extLst>
          </p:cNvPr>
          <p:cNvGrpSpPr/>
          <p:nvPr/>
        </p:nvGrpSpPr>
        <p:grpSpPr>
          <a:xfrm>
            <a:off x="13106400" y="1409194"/>
            <a:ext cx="4543451" cy="3343892"/>
            <a:chOff x="0" y="0"/>
            <a:chExt cx="6057935" cy="4458522"/>
          </a:xfrm>
        </p:grpSpPr>
        <p:sp>
          <p:nvSpPr>
            <p:cNvPr id="8" name="Freeform 8">
              <a:extLst>
                <a:ext uri="{FF2B5EF4-FFF2-40B4-BE49-F238E27FC236}">
                  <a16:creationId xmlns:a16="http://schemas.microsoft.com/office/drawing/2014/main" id="{8DAE05C1-2DDB-6554-9123-736DA9A5A55A}"/>
                </a:ext>
              </a:extLst>
            </p:cNvPr>
            <p:cNvSpPr/>
            <p:nvPr/>
          </p:nvSpPr>
          <p:spPr>
            <a:xfrm flipH="1">
              <a:off x="0" y="25013"/>
              <a:ext cx="6057935" cy="4408497"/>
            </a:xfrm>
            <a:custGeom>
              <a:avLst/>
              <a:gdLst/>
              <a:ahLst/>
              <a:cxnLst/>
              <a:rect l="l" t="t" r="r" b="b"/>
              <a:pathLst>
                <a:path w="6057935" h="4408497">
                  <a:moveTo>
                    <a:pt x="6057935" y="0"/>
                  </a:moveTo>
                  <a:lnTo>
                    <a:pt x="0" y="0"/>
                  </a:lnTo>
                  <a:lnTo>
                    <a:pt x="0" y="4408497"/>
                  </a:lnTo>
                  <a:lnTo>
                    <a:pt x="6057935" y="4408497"/>
                  </a:lnTo>
                  <a:lnTo>
                    <a:pt x="6057935"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38B967BD-B04E-7BF2-5FF5-F0C4DC1DCB21}"/>
                </a:ext>
              </a:extLst>
            </p:cNvPr>
            <p:cNvSpPr/>
            <p:nvPr/>
          </p:nvSpPr>
          <p:spPr>
            <a:xfrm>
              <a:off x="1042138" y="0"/>
              <a:ext cx="3973658" cy="4458522"/>
            </a:xfrm>
            <a:custGeom>
              <a:avLst/>
              <a:gdLst/>
              <a:ahLst/>
              <a:cxnLst/>
              <a:rect l="l" t="t" r="r" b="b"/>
              <a:pathLst>
                <a:path w="3973658" h="4458522">
                  <a:moveTo>
                    <a:pt x="0" y="0"/>
                  </a:moveTo>
                  <a:lnTo>
                    <a:pt x="3973659" y="0"/>
                  </a:lnTo>
                  <a:lnTo>
                    <a:pt x="3973659" y="4458522"/>
                  </a:lnTo>
                  <a:lnTo>
                    <a:pt x="0" y="445852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03FCA9FF-7312-2C8A-EA70-28C404C38761}"/>
              </a:ext>
            </a:extLst>
          </p:cNvPr>
          <p:cNvSpPr txBox="1"/>
          <p:nvPr/>
        </p:nvSpPr>
        <p:spPr>
          <a:xfrm>
            <a:off x="0" y="725720"/>
            <a:ext cx="18288000"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BA2726"/>
                </a:solidFill>
                <a:effectLst/>
                <a:uLnTx/>
                <a:uFillTx/>
                <a:latin typeface="Bobby Jones Condensed Soft"/>
                <a:ea typeface="Bobby Jones Condensed Soft"/>
                <a:cs typeface="Bobby Jones Condensed Soft"/>
                <a:sym typeface="Bobby Jones Condensed Soft"/>
              </a:rPr>
              <a:t>How is the church responding?</a:t>
            </a:r>
          </a:p>
        </p:txBody>
      </p:sp>
    </p:spTree>
    <p:extLst>
      <p:ext uri="{BB962C8B-B14F-4D97-AF65-F5344CB8AC3E}">
        <p14:creationId xmlns:p14="http://schemas.microsoft.com/office/powerpoint/2010/main" val="403389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C98903C3-22EA-58CB-A241-E18582B925F1}"/>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9676EA6-75BC-54BF-C5B5-996EED1E88ED}"/>
              </a:ext>
            </a:extLst>
          </p:cNvPr>
          <p:cNvGrpSpPr/>
          <p:nvPr/>
        </p:nvGrpSpPr>
        <p:grpSpPr>
          <a:xfrm>
            <a:off x="1028700" y="1790701"/>
            <a:ext cx="16230600" cy="8009756"/>
            <a:chOff x="121920" y="60960"/>
            <a:chExt cx="21349831" cy="7387828"/>
          </a:xfrm>
        </p:grpSpPr>
        <p:sp>
          <p:nvSpPr>
            <p:cNvPr id="3" name="Freeform 3">
              <a:extLst>
                <a:ext uri="{FF2B5EF4-FFF2-40B4-BE49-F238E27FC236}">
                  <a16:creationId xmlns:a16="http://schemas.microsoft.com/office/drawing/2014/main" id="{3FEFB9BE-D4B5-5A27-890B-28820DF47170}"/>
                </a:ext>
              </a:extLst>
            </p:cNvPr>
            <p:cNvSpPr/>
            <p:nvPr/>
          </p:nvSpPr>
          <p:spPr>
            <a:xfrm>
              <a:off x="-121920" y="-60960"/>
              <a:ext cx="21593671" cy="7509748"/>
            </a:xfrm>
            <a:custGeom>
              <a:avLst/>
              <a:gdLst/>
              <a:ahLst/>
              <a:cxnLst/>
              <a:rect l="l" t="t" r="r" b="b"/>
              <a:pathLst>
                <a:path w="21593671" h="7509748">
                  <a:moveTo>
                    <a:pt x="0" y="0"/>
                  </a:moveTo>
                  <a:lnTo>
                    <a:pt x="21593671" y="0"/>
                  </a:lnTo>
                  <a:lnTo>
                    <a:pt x="21593671" y="7509748"/>
                  </a:lnTo>
                  <a:lnTo>
                    <a:pt x="0" y="7509748"/>
                  </a:ln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0C8C5DC2-2F8E-C744-F029-503E5D0A1DBE}"/>
                </a:ext>
              </a:extLst>
            </p:cNvPr>
            <p:cNvSpPr txBox="1"/>
            <p:nvPr/>
          </p:nvSpPr>
          <p:spPr>
            <a:xfrm>
              <a:off x="121920" y="60960"/>
              <a:ext cx="21349831" cy="7387828"/>
            </a:xfrm>
            <a:prstGeom prst="rect">
              <a:avLst/>
            </a:prstGeom>
          </p:spPr>
          <p:txBody>
            <a:bodyPr lIns="0" tIns="0" rIns="0" bIns="0" rtlCol="0" anchor="t"/>
            <a:lstStyle/>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Primary </a:t>
              </a:r>
              <a:r>
                <a:rPr lang="en-US" sz="4599" b="1" dirty="0">
                  <a:solidFill>
                    <a:srgbClr val="58585A"/>
                  </a:solidFill>
                  <a:latin typeface="Nunito Sans 1"/>
                  <a:ea typeface="Nunito Sans 1"/>
                  <a:cs typeface="Nunito Sans 1"/>
                  <a:sym typeface="Nunito Sans 1"/>
                </a:rPr>
                <a:t>R</a:t>
              </a:r>
              <a:r>
                <a:rPr kumimoji="0" lang="en-US" sz="4599" b="1" i="0" u="none" strike="noStrike" kern="1200" cap="none" spc="0" normalizeH="0" baseline="0" noProof="0" dirty="0" err="1">
                  <a:ln>
                    <a:noFill/>
                  </a:ln>
                  <a:solidFill>
                    <a:srgbClr val="58585A"/>
                  </a:solidFill>
                  <a:effectLst/>
                  <a:uLnTx/>
                  <a:uFillTx/>
                  <a:latin typeface="Nunito Sans 1"/>
                  <a:ea typeface="Nunito Sans 1"/>
                  <a:cs typeface="Nunito Sans 1"/>
                  <a:sym typeface="Nunito Sans 1"/>
                </a:rPr>
                <a:t>esponse</a:t>
              </a: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/Care Bear</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Groceries </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Transportation</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Car repairs</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Safety &amp; Rapid Response Teams</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Create Healing Spaces providing mental health services</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sng" strike="noStrike" kern="1200" cap="none" spc="0" normalizeH="0" baseline="0" noProof="0" dirty="0">
                  <a:ln>
                    <a:noFill/>
                  </a:ln>
                  <a:solidFill>
                    <a:srgbClr val="58585A"/>
                  </a:solidFill>
                  <a:effectLst/>
                  <a:uLnTx/>
                  <a:uFillTx/>
                  <a:latin typeface="Nunito Sans 1"/>
                  <a:ea typeface="Nunito Sans 1"/>
                  <a:cs typeface="Nunito Sans 1"/>
                  <a:sym typeface="Nunito Sans 1"/>
                </a:rPr>
                <a:t>Crowd Sourcing for Legal representation </a:t>
              </a:r>
            </a:p>
          </p:txBody>
        </p:sp>
      </p:grpSp>
      <p:grpSp>
        <p:nvGrpSpPr>
          <p:cNvPr id="5" name="Group 5">
            <a:extLst>
              <a:ext uri="{FF2B5EF4-FFF2-40B4-BE49-F238E27FC236}">
                <a16:creationId xmlns:a16="http://schemas.microsoft.com/office/drawing/2014/main" id="{9D32C63C-2129-F72A-8709-F3A5C638CEBA}"/>
              </a:ext>
            </a:extLst>
          </p:cNvPr>
          <p:cNvGrpSpPr/>
          <p:nvPr/>
        </p:nvGrpSpPr>
        <p:grpSpPr>
          <a:xfrm>
            <a:off x="4602047" y="1507827"/>
            <a:ext cx="8898533" cy="38100"/>
            <a:chOff x="0" y="0"/>
            <a:chExt cx="11864711" cy="50800"/>
          </a:xfrm>
        </p:grpSpPr>
        <p:sp>
          <p:nvSpPr>
            <p:cNvPr id="6" name="Freeform 6">
              <a:extLst>
                <a:ext uri="{FF2B5EF4-FFF2-40B4-BE49-F238E27FC236}">
                  <a16:creationId xmlns:a16="http://schemas.microsoft.com/office/drawing/2014/main" id="{F1D3BD80-A003-05A7-9696-FA024BD33D0E}"/>
                </a:ext>
              </a:extLst>
            </p:cNvPr>
            <p:cNvSpPr/>
            <p:nvPr/>
          </p:nvSpPr>
          <p:spPr>
            <a:xfrm>
              <a:off x="2540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6B8F9CFC-2FF5-1B84-1A12-1C5AF2ABF5D0}"/>
              </a:ext>
            </a:extLst>
          </p:cNvPr>
          <p:cNvGrpSpPr/>
          <p:nvPr/>
        </p:nvGrpSpPr>
        <p:grpSpPr>
          <a:xfrm>
            <a:off x="12319986" y="6456565"/>
            <a:ext cx="4543451" cy="3343892"/>
            <a:chOff x="0" y="0"/>
            <a:chExt cx="6057935" cy="4458522"/>
          </a:xfrm>
        </p:grpSpPr>
        <p:sp>
          <p:nvSpPr>
            <p:cNvPr id="8" name="Freeform 8">
              <a:extLst>
                <a:ext uri="{FF2B5EF4-FFF2-40B4-BE49-F238E27FC236}">
                  <a16:creationId xmlns:a16="http://schemas.microsoft.com/office/drawing/2014/main" id="{80B65F44-CB04-C0C2-FAAA-512E5E6004BA}"/>
                </a:ext>
              </a:extLst>
            </p:cNvPr>
            <p:cNvSpPr/>
            <p:nvPr/>
          </p:nvSpPr>
          <p:spPr>
            <a:xfrm flipH="1">
              <a:off x="0" y="25013"/>
              <a:ext cx="6057935" cy="4408497"/>
            </a:xfrm>
            <a:custGeom>
              <a:avLst/>
              <a:gdLst/>
              <a:ahLst/>
              <a:cxnLst/>
              <a:rect l="l" t="t" r="r" b="b"/>
              <a:pathLst>
                <a:path w="6057935" h="4408497">
                  <a:moveTo>
                    <a:pt x="6057935" y="0"/>
                  </a:moveTo>
                  <a:lnTo>
                    <a:pt x="0" y="0"/>
                  </a:lnTo>
                  <a:lnTo>
                    <a:pt x="0" y="4408497"/>
                  </a:lnTo>
                  <a:lnTo>
                    <a:pt x="6057935" y="4408497"/>
                  </a:lnTo>
                  <a:lnTo>
                    <a:pt x="6057935"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FBB41BF9-DE83-382C-8687-57CBDB3D4744}"/>
                </a:ext>
              </a:extLst>
            </p:cNvPr>
            <p:cNvSpPr/>
            <p:nvPr/>
          </p:nvSpPr>
          <p:spPr>
            <a:xfrm>
              <a:off x="1042138" y="0"/>
              <a:ext cx="3973658" cy="4458522"/>
            </a:xfrm>
            <a:custGeom>
              <a:avLst/>
              <a:gdLst/>
              <a:ahLst/>
              <a:cxnLst/>
              <a:rect l="l" t="t" r="r" b="b"/>
              <a:pathLst>
                <a:path w="3973658" h="4458522">
                  <a:moveTo>
                    <a:pt x="0" y="0"/>
                  </a:moveTo>
                  <a:lnTo>
                    <a:pt x="3973659" y="0"/>
                  </a:lnTo>
                  <a:lnTo>
                    <a:pt x="3973659" y="4458522"/>
                  </a:lnTo>
                  <a:lnTo>
                    <a:pt x="0" y="445852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6FB0F047-C754-6D9F-02AE-D1D748BB61B2}"/>
              </a:ext>
            </a:extLst>
          </p:cNvPr>
          <p:cNvSpPr txBox="1"/>
          <p:nvPr/>
        </p:nvSpPr>
        <p:spPr>
          <a:xfrm>
            <a:off x="1424563" y="725720"/>
            <a:ext cx="15438874" cy="718145"/>
          </a:xfrm>
          <a:prstGeom prst="rect">
            <a:avLst/>
          </a:prstGeom>
        </p:spPr>
        <p:txBody>
          <a:bodyPr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BA2726"/>
                </a:solidFill>
                <a:effectLst/>
                <a:uLnTx/>
                <a:uFillTx/>
                <a:latin typeface="Bobby Jones Condensed Soft"/>
                <a:ea typeface="Bobby Jones Condensed Soft"/>
                <a:cs typeface="Bobby Jones Condensed Soft"/>
                <a:sym typeface="Bobby Jones Condensed Soft"/>
              </a:rPr>
              <a:t>How is the church responding?</a:t>
            </a:r>
          </a:p>
        </p:txBody>
      </p:sp>
    </p:spTree>
    <p:extLst>
      <p:ext uri="{BB962C8B-B14F-4D97-AF65-F5344CB8AC3E}">
        <p14:creationId xmlns:p14="http://schemas.microsoft.com/office/powerpoint/2010/main" val="16896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06BCD536-8728-E515-2C86-0837109691FB}"/>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D27453-F058-4DA1-E4A2-1D642444AEB4}"/>
              </a:ext>
            </a:extLst>
          </p:cNvPr>
          <p:cNvGrpSpPr/>
          <p:nvPr/>
        </p:nvGrpSpPr>
        <p:grpSpPr>
          <a:xfrm>
            <a:off x="1028700" y="1790701"/>
            <a:ext cx="16230600" cy="8009756"/>
            <a:chOff x="121920" y="60960"/>
            <a:chExt cx="21349831" cy="7387828"/>
          </a:xfrm>
        </p:grpSpPr>
        <p:sp>
          <p:nvSpPr>
            <p:cNvPr id="3" name="Freeform 3">
              <a:extLst>
                <a:ext uri="{FF2B5EF4-FFF2-40B4-BE49-F238E27FC236}">
                  <a16:creationId xmlns:a16="http://schemas.microsoft.com/office/drawing/2014/main" id="{DF53C47D-E459-9719-F089-32265C69B779}"/>
                </a:ext>
              </a:extLst>
            </p:cNvPr>
            <p:cNvSpPr/>
            <p:nvPr/>
          </p:nvSpPr>
          <p:spPr>
            <a:xfrm>
              <a:off x="-121920" y="-60960"/>
              <a:ext cx="21593671" cy="7509748"/>
            </a:xfrm>
            <a:custGeom>
              <a:avLst/>
              <a:gdLst/>
              <a:ahLst/>
              <a:cxnLst/>
              <a:rect l="l" t="t" r="r" b="b"/>
              <a:pathLst>
                <a:path w="21593671" h="7509748">
                  <a:moveTo>
                    <a:pt x="0" y="0"/>
                  </a:moveTo>
                  <a:lnTo>
                    <a:pt x="21593671" y="0"/>
                  </a:lnTo>
                  <a:lnTo>
                    <a:pt x="21593671" y="7509748"/>
                  </a:lnTo>
                  <a:lnTo>
                    <a:pt x="0" y="7509748"/>
                  </a:ln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D04CCD80-1A85-C115-2A6B-022D8A379089}"/>
                </a:ext>
              </a:extLst>
            </p:cNvPr>
            <p:cNvSpPr txBox="1"/>
            <p:nvPr/>
          </p:nvSpPr>
          <p:spPr>
            <a:xfrm>
              <a:off x="121920" y="60960"/>
              <a:ext cx="21349831" cy="7387828"/>
            </a:xfrm>
            <a:prstGeom prst="rect">
              <a:avLst/>
            </a:prstGeom>
          </p:spPr>
          <p:txBody>
            <a:bodyPr lIns="0" tIns="0" rIns="0" bIns="0" rtlCol="0" anchor="t"/>
            <a:lstStyle/>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Supportive response</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Safety planning</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Power of attorney</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Provide messages of welcome and support. Make them visible!</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Attending court appointments if they choose to go </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sng" strike="noStrike" kern="1200" cap="none" spc="0" normalizeH="0" baseline="0" noProof="0" dirty="0">
                  <a:ln>
                    <a:noFill/>
                  </a:ln>
                  <a:solidFill>
                    <a:srgbClr val="58585A"/>
                  </a:solidFill>
                  <a:effectLst/>
                  <a:uLnTx/>
                  <a:uFillTx/>
                  <a:latin typeface="Nunito Sans 1"/>
                  <a:ea typeface="Nunito Sans 1"/>
                  <a:cs typeface="Nunito Sans 1"/>
                  <a:sym typeface="Nunito Sans 1"/>
                </a:rPr>
                <a:t>Crowd Sourcing for Legal representation </a:t>
              </a:r>
            </a:p>
            <a:p>
              <a:pPr marL="734694" marR="0" lvl="2" indent="0" algn="l" defTabSz="914400" rtl="0" eaLnBrk="1" fontAlgn="auto" latinLnBrk="0" hangingPunct="1">
                <a:lnSpc>
                  <a:spcPts val="5519"/>
                </a:lnSpc>
                <a:spcBef>
                  <a:spcPts val="0"/>
                </a:spcBef>
                <a:spcAft>
                  <a:spcPts val="0"/>
                </a:spcAft>
                <a:buClrTx/>
                <a:buSzTx/>
                <a:buFontTx/>
                <a:buNone/>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p:txBody>
        </p:sp>
      </p:grpSp>
      <p:grpSp>
        <p:nvGrpSpPr>
          <p:cNvPr id="5" name="Group 5">
            <a:extLst>
              <a:ext uri="{FF2B5EF4-FFF2-40B4-BE49-F238E27FC236}">
                <a16:creationId xmlns:a16="http://schemas.microsoft.com/office/drawing/2014/main" id="{92883BFD-7513-D833-1FC2-3416879618DB}"/>
              </a:ext>
            </a:extLst>
          </p:cNvPr>
          <p:cNvGrpSpPr/>
          <p:nvPr/>
        </p:nvGrpSpPr>
        <p:grpSpPr>
          <a:xfrm>
            <a:off x="4602047" y="1507827"/>
            <a:ext cx="8898533" cy="38100"/>
            <a:chOff x="0" y="0"/>
            <a:chExt cx="11864711" cy="50800"/>
          </a:xfrm>
        </p:grpSpPr>
        <p:sp>
          <p:nvSpPr>
            <p:cNvPr id="6" name="Freeform 6">
              <a:extLst>
                <a:ext uri="{FF2B5EF4-FFF2-40B4-BE49-F238E27FC236}">
                  <a16:creationId xmlns:a16="http://schemas.microsoft.com/office/drawing/2014/main" id="{112BBDE0-E9BC-B465-1939-2577DAAB84FD}"/>
                </a:ext>
              </a:extLst>
            </p:cNvPr>
            <p:cNvSpPr/>
            <p:nvPr/>
          </p:nvSpPr>
          <p:spPr>
            <a:xfrm>
              <a:off x="2540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76448467-52AA-0D11-26BE-792EBBD4B325}"/>
              </a:ext>
            </a:extLst>
          </p:cNvPr>
          <p:cNvGrpSpPr/>
          <p:nvPr/>
        </p:nvGrpSpPr>
        <p:grpSpPr>
          <a:xfrm>
            <a:off x="12319986" y="6456565"/>
            <a:ext cx="4543451" cy="3343892"/>
            <a:chOff x="0" y="0"/>
            <a:chExt cx="6057935" cy="4458522"/>
          </a:xfrm>
        </p:grpSpPr>
        <p:sp>
          <p:nvSpPr>
            <p:cNvPr id="8" name="Freeform 8">
              <a:extLst>
                <a:ext uri="{FF2B5EF4-FFF2-40B4-BE49-F238E27FC236}">
                  <a16:creationId xmlns:a16="http://schemas.microsoft.com/office/drawing/2014/main" id="{49847B51-FB20-0FC8-81A7-03033A03273F}"/>
                </a:ext>
              </a:extLst>
            </p:cNvPr>
            <p:cNvSpPr/>
            <p:nvPr/>
          </p:nvSpPr>
          <p:spPr>
            <a:xfrm flipH="1">
              <a:off x="0" y="25013"/>
              <a:ext cx="6057935" cy="4408497"/>
            </a:xfrm>
            <a:custGeom>
              <a:avLst/>
              <a:gdLst/>
              <a:ahLst/>
              <a:cxnLst/>
              <a:rect l="l" t="t" r="r" b="b"/>
              <a:pathLst>
                <a:path w="6057935" h="4408497">
                  <a:moveTo>
                    <a:pt x="6057935" y="0"/>
                  </a:moveTo>
                  <a:lnTo>
                    <a:pt x="0" y="0"/>
                  </a:lnTo>
                  <a:lnTo>
                    <a:pt x="0" y="4408497"/>
                  </a:lnTo>
                  <a:lnTo>
                    <a:pt x="6057935" y="4408497"/>
                  </a:lnTo>
                  <a:lnTo>
                    <a:pt x="6057935"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2E5784D9-3ABD-C4CF-5AE9-B2F3C2CD0C0A}"/>
                </a:ext>
              </a:extLst>
            </p:cNvPr>
            <p:cNvSpPr/>
            <p:nvPr/>
          </p:nvSpPr>
          <p:spPr>
            <a:xfrm>
              <a:off x="1042138" y="0"/>
              <a:ext cx="3973658" cy="4458522"/>
            </a:xfrm>
            <a:custGeom>
              <a:avLst/>
              <a:gdLst/>
              <a:ahLst/>
              <a:cxnLst/>
              <a:rect l="l" t="t" r="r" b="b"/>
              <a:pathLst>
                <a:path w="3973658" h="4458522">
                  <a:moveTo>
                    <a:pt x="0" y="0"/>
                  </a:moveTo>
                  <a:lnTo>
                    <a:pt x="3973659" y="0"/>
                  </a:lnTo>
                  <a:lnTo>
                    <a:pt x="3973659" y="4458522"/>
                  </a:lnTo>
                  <a:lnTo>
                    <a:pt x="0" y="445852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53FF6D80-DB58-5D34-0C33-3A7483740822}"/>
              </a:ext>
            </a:extLst>
          </p:cNvPr>
          <p:cNvSpPr txBox="1"/>
          <p:nvPr/>
        </p:nvSpPr>
        <p:spPr>
          <a:xfrm>
            <a:off x="1424563" y="725720"/>
            <a:ext cx="15438874" cy="718145"/>
          </a:xfrm>
          <a:prstGeom prst="rect">
            <a:avLst/>
          </a:prstGeom>
        </p:spPr>
        <p:txBody>
          <a:bodyPr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BA2726"/>
                </a:solidFill>
                <a:effectLst/>
                <a:uLnTx/>
                <a:uFillTx/>
                <a:latin typeface="Bobby Jones Condensed Soft"/>
                <a:ea typeface="Bobby Jones Condensed Soft"/>
                <a:cs typeface="Bobby Jones Condensed Soft"/>
                <a:sym typeface="Bobby Jones Condensed Soft"/>
              </a:rPr>
              <a:t>How is the church responding?</a:t>
            </a:r>
          </a:p>
        </p:txBody>
      </p:sp>
    </p:spTree>
    <p:extLst>
      <p:ext uri="{BB962C8B-B14F-4D97-AF65-F5344CB8AC3E}">
        <p14:creationId xmlns:p14="http://schemas.microsoft.com/office/powerpoint/2010/main" val="2760453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Freeform 2"/>
          <p:cNvSpPr/>
          <p:nvPr/>
        </p:nvSpPr>
        <p:spPr>
          <a:xfrm>
            <a:off x="0" y="341279"/>
            <a:ext cx="18288000" cy="8770758"/>
          </a:xfrm>
          <a:custGeom>
            <a:avLst/>
            <a:gdLst/>
            <a:ahLst/>
            <a:cxnLst/>
            <a:rect l="l" t="t" r="r" b="b"/>
            <a:pathLst>
              <a:path w="18288000" h="8770758">
                <a:moveTo>
                  <a:pt x="0" y="0"/>
                </a:moveTo>
                <a:lnTo>
                  <a:pt x="18288000" y="0"/>
                </a:lnTo>
                <a:lnTo>
                  <a:pt x="18288000" y="8770758"/>
                </a:lnTo>
                <a:lnTo>
                  <a:pt x="0" y="8770758"/>
                </a:lnTo>
                <a:lnTo>
                  <a:pt x="0" y="0"/>
                </a:lnTo>
                <a:close/>
              </a:path>
            </a:pathLst>
          </a:custGeom>
          <a:blipFill>
            <a:blip r:embed="rId2"/>
            <a:stretch>
              <a:fillRect t="-13649" b="-7287"/>
            </a:stretch>
          </a:blipFill>
        </p:spPr>
        <p:txBody>
          <a:bodyPr/>
          <a:lstStyle/>
          <a:p>
            <a:endParaRPr lang="en-US"/>
          </a:p>
        </p:txBody>
      </p:sp>
      <p:sp>
        <p:nvSpPr>
          <p:cNvPr id="3" name="Freeform 3"/>
          <p:cNvSpPr/>
          <p:nvPr/>
        </p:nvSpPr>
        <p:spPr>
          <a:xfrm>
            <a:off x="597284" y="7605768"/>
            <a:ext cx="10383587" cy="2232471"/>
          </a:xfrm>
          <a:custGeom>
            <a:avLst/>
            <a:gdLst/>
            <a:ahLst/>
            <a:cxnLst/>
            <a:rect l="l" t="t" r="r" b="b"/>
            <a:pathLst>
              <a:path w="10383587" h="2232471">
                <a:moveTo>
                  <a:pt x="0" y="0"/>
                </a:moveTo>
                <a:lnTo>
                  <a:pt x="10383587" y="0"/>
                </a:lnTo>
                <a:lnTo>
                  <a:pt x="10383587" y="2232472"/>
                </a:lnTo>
                <a:lnTo>
                  <a:pt x="0" y="2232472"/>
                </a:lnTo>
                <a:lnTo>
                  <a:pt x="0" y="0"/>
                </a:lnTo>
                <a:close/>
              </a:path>
            </a:pathLst>
          </a:custGeom>
          <a:blipFill>
            <a:blip r:embed="rId3"/>
            <a:stretch>
              <a:fillRect/>
            </a:stretch>
          </a:blipFill>
        </p:spPr>
        <p:txBody>
          <a:bodyPr/>
          <a:lstStyle/>
          <a:p>
            <a:endParaRPr lang="en-US"/>
          </a:p>
        </p:txBody>
      </p:sp>
      <p:sp>
        <p:nvSpPr>
          <p:cNvPr id="4" name="Rectangle 1">
            <a:extLst>
              <a:ext uri="{FF2B5EF4-FFF2-40B4-BE49-F238E27FC236}">
                <a16:creationId xmlns:a16="http://schemas.microsoft.com/office/drawing/2014/main" id="{8107C98C-45ED-9EBB-51CE-AF51025D0676}"/>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D662AD2B-15D8-B01A-962A-26762F371C7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31EDE747-A2D6-8CE5-0F40-135F501FDDBB}"/>
              </a:ext>
            </a:extLst>
          </p:cNvPr>
          <p:cNvGrpSpPr/>
          <p:nvPr/>
        </p:nvGrpSpPr>
        <p:grpSpPr>
          <a:xfrm>
            <a:off x="1028700" y="1790701"/>
            <a:ext cx="16230600" cy="8009756"/>
            <a:chOff x="121920" y="60960"/>
            <a:chExt cx="21349831" cy="7387828"/>
          </a:xfrm>
        </p:grpSpPr>
        <p:sp>
          <p:nvSpPr>
            <p:cNvPr id="3" name="Freeform 3">
              <a:extLst>
                <a:ext uri="{FF2B5EF4-FFF2-40B4-BE49-F238E27FC236}">
                  <a16:creationId xmlns:a16="http://schemas.microsoft.com/office/drawing/2014/main" id="{6A32E1F8-F147-88D3-EE35-F4700D6DDFF5}"/>
                </a:ext>
              </a:extLst>
            </p:cNvPr>
            <p:cNvSpPr/>
            <p:nvPr/>
          </p:nvSpPr>
          <p:spPr>
            <a:xfrm>
              <a:off x="-121920" y="-60960"/>
              <a:ext cx="21593671" cy="7509748"/>
            </a:xfrm>
            <a:custGeom>
              <a:avLst/>
              <a:gdLst/>
              <a:ahLst/>
              <a:cxnLst/>
              <a:rect l="l" t="t" r="r" b="b"/>
              <a:pathLst>
                <a:path w="21593671" h="7509748">
                  <a:moveTo>
                    <a:pt x="0" y="0"/>
                  </a:moveTo>
                  <a:lnTo>
                    <a:pt x="21593671" y="0"/>
                  </a:lnTo>
                  <a:lnTo>
                    <a:pt x="21593671" y="7509748"/>
                  </a:lnTo>
                  <a:lnTo>
                    <a:pt x="0" y="7509748"/>
                  </a:ln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E218A926-0F28-5B38-D60A-BB308F95B5F8}"/>
                </a:ext>
              </a:extLst>
            </p:cNvPr>
            <p:cNvSpPr txBox="1"/>
            <p:nvPr/>
          </p:nvSpPr>
          <p:spPr>
            <a:xfrm>
              <a:off x="121920" y="60960"/>
              <a:ext cx="21349831" cy="7387828"/>
            </a:xfrm>
            <a:prstGeom prst="rect">
              <a:avLst/>
            </a:prstGeom>
          </p:spPr>
          <p:txBody>
            <a:bodyPr lIns="0" tIns="0" rIns="0" bIns="0" rtlCol="0" anchor="t"/>
            <a:lstStyle/>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Advocacy Response</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Campaigns </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Show up at organizing spaces. It’s time to participate!</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Attend rallies, marches, and protests!</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Draft letters to the editor and position statements</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Donate to immigration non-profits and grassroots organizers</a:t>
              </a:r>
            </a:p>
            <a:p>
              <a:pPr marL="1012187" marR="0" lvl="2"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0" i="0" u="sng" strike="noStrike" kern="1200" cap="none" spc="0" normalizeH="0" baseline="0" noProof="0" dirty="0">
                  <a:ln>
                    <a:noFill/>
                  </a:ln>
                  <a:solidFill>
                    <a:srgbClr val="58585A"/>
                  </a:solidFill>
                  <a:effectLst/>
                  <a:uLnTx/>
                  <a:uFillTx/>
                  <a:latin typeface="Nunito Sans 1"/>
                  <a:ea typeface="Nunito Sans 1"/>
                  <a:cs typeface="Nunito Sans 1"/>
                  <a:sym typeface="Nunito Sans 1"/>
                </a:rPr>
                <a:t>Crowd Sourcing for legal representation</a:t>
              </a: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p:txBody>
        </p:sp>
      </p:grpSp>
      <p:grpSp>
        <p:nvGrpSpPr>
          <p:cNvPr id="5" name="Group 5">
            <a:extLst>
              <a:ext uri="{FF2B5EF4-FFF2-40B4-BE49-F238E27FC236}">
                <a16:creationId xmlns:a16="http://schemas.microsoft.com/office/drawing/2014/main" id="{730EDBCC-EF44-0087-5093-62E27FBD596F}"/>
              </a:ext>
            </a:extLst>
          </p:cNvPr>
          <p:cNvGrpSpPr/>
          <p:nvPr/>
        </p:nvGrpSpPr>
        <p:grpSpPr>
          <a:xfrm>
            <a:off x="4602047" y="1507827"/>
            <a:ext cx="8898533" cy="38100"/>
            <a:chOff x="0" y="0"/>
            <a:chExt cx="11864711" cy="50800"/>
          </a:xfrm>
        </p:grpSpPr>
        <p:sp>
          <p:nvSpPr>
            <p:cNvPr id="6" name="Freeform 6">
              <a:extLst>
                <a:ext uri="{FF2B5EF4-FFF2-40B4-BE49-F238E27FC236}">
                  <a16:creationId xmlns:a16="http://schemas.microsoft.com/office/drawing/2014/main" id="{F7764926-DCF9-7E9A-16F4-B43B32A2B89C}"/>
                </a:ext>
              </a:extLst>
            </p:cNvPr>
            <p:cNvSpPr/>
            <p:nvPr/>
          </p:nvSpPr>
          <p:spPr>
            <a:xfrm>
              <a:off x="2540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EEDBDAB7-1FBC-8646-5EAD-99A1A6655E30}"/>
              </a:ext>
            </a:extLst>
          </p:cNvPr>
          <p:cNvGrpSpPr/>
          <p:nvPr/>
        </p:nvGrpSpPr>
        <p:grpSpPr>
          <a:xfrm>
            <a:off x="13592149" y="6456565"/>
            <a:ext cx="4543451" cy="3343892"/>
            <a:chOff x="0" y="0"/>
            <a:chExt cx="6057935" cy="4458522"/>
          </a:xfrm>
        </p:grpSpPr>
        <p:sp>
          <p:nvSpPr>
            <p:cNvPr id="8" name="Freeform 8">
              <a:extLst>
                <a:ext uri="{FF2B5EF4-FFF2-40B4-BE49-F238E27FC236}">
                  <a16:creationId xmlns:a16="http://schemas.microsoft.com/office/drawing/2014/main" id="{56D4ADAE-4EA8-6133-C49C-2EE5BF803E2E}"/>
                </a:ext>
              </a:extLst>
            </p:cNvPr>
            <p:cNvSpPr/>
            <p:nvPr/>
          </p:nvSpPr>
          <p:spPr>
            <a:xfrm flipH="1">
              <a:off x="0" y="25013"/>
              <a:ext cx="6057935" cy="4408497"/>
            </a:xfrm>
            <a:custGeom>
              <a:avLst/>
              <a:gdLst/>
              <a:ahLst/>
              <a:cxnLst/>
              <a:rect l="l" t="t" r="r" b="b"/>
              <a:pathLst>
                <a:path w="6057935" h="4408497">
                  <a:moveTo>
                    <a:pt x="6057935" y="0"/>
                  </a:moveTo>
                  <a:lnTo>
                    <a:pt x="0" y="0"/>
                  </a:lnTo>
                  <a:lnTo>
                    <a:pt x="0" y="4408497"/>
                  </a:lnTo>
                  <a:lnTo>
                    <a:pt x="6057935" y="4408497"/>
                  </a:lnTo>
                  <a:lnTo>
                    <a:pt x="6057935"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8D8F27EE-A266-E3A9-EAA9-9025F971691D}"/>
                </a:ext>
              </a:extLst>
            </p:cNvPr>
            <p:cNvSpPr/>
            <p:nvPr/>
          </p:nvSpPr>
          <p:spPr>
            <a:xfrm>
              <a:off x="1042138" y="0"/>
              <a:ext cx="3973658" cy="4458522"/>
            </a:xfrm>
            <a:custGeom>
              <a:avLst/>
              <a:gdLst/>
              <a:ahLst/>
              <a:cxnLst/>
              <a:rect l="l" t="t" r="r" b="b"/>
              <a:pathLst>
                <a:path w="3973658" h="4458522">
                  <a:moveTo>
                    <a:pt x="0" y="0"/>
                  </a:moveTo>
                  <a:lnTo>
                    <a:pt x="3973659" y="0"/>
                  </a:lnTo>
                  <a:lnTo>
                    <a:pt x="3973659" y="4458522"/>
                  </a:lnTo>
                  <a:lnTo>
                    <a:pt x="0" y="445852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6B118125-CD62-19C0-DA3E-4EFB9D1B0EA3}"/>
              </a:ext>
            </a:extLst>
          </p:cNvPr>
          <p:cNvSpPr txBox="1"/>
          <p:nvPr/>
        </p:nvSpPr>
        <p:spPr>
          <a:xfrm>
            <a:off x="1424563" y="725720"/>
            <a:ext cx="15438874" cy="718145"/>
          </a:xfrm>
          <a:prstGeom prst="rect">
            <a:avLst/>
          </a:prstGeom>
        </p:spPr>
        <p:txBody>
          <a:bodyPr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BA2726"/>
                </a:solidFill>
                <a:effectLst/>
                <a:uLnTx/>
                <a:uFillTx/>
                <a:latin typeface="Bobby Jones Condensed Soft"/>
                <a:ea typeface="Bobby Jones Condensed Soft"/>
                <a:cs typeface="Bobby Jones Condensed Soft"/>
                <a:sym typeface="Bobby Jones Condensed Soft"/>
              </a:rPr>
              <a:t>How is the church responding?</a:t>
            </a:r>
          </a:p>
        </p:txBody>
      </p:sp>
    </p:spTree>
    <p:extLst>
      <p:ext uri="{BB962C8B-B14F-4D97-AF65-F5344CB8AC3E}">
        <p14:creationId xmlns:p14="http://schemas.microsoft.com/office/powerpoint/2010/main" val="2483895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B4F103B3-339F-C6BD-6086-F9E4B06C9FD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56BE5CC-961F-5CE5-9F0F-F1AED41DE162}"/>
              </a:ext>
            </a:extLst>
          </p:cNvPr>
          <p:cNvGrpSpPr/>
          <p:nvPr/>
        </p:nvGrpSpPr>
        <p:grpSpPr>
          <a:xfrm>
            <a:off x="351289" y="1908767"/>
            <a:ext cx="17260784" cy="8572193"/>
            <a:chOff x="-769151" y="-1345624"/>
            <a:chExt cx="22704941" cy="11999608"/>
          </a:xfrm>
        </p:grpSpPr>
        <p:sp>
          <p:nvSpPr>
            <p:cNvPr id="3" name="Freeform 3">
              <a:extLst>
                <a:ext uri="{FF2B5EF4-FFF2-40B4-BE49-F238E27FC236}">
                  <a16:creationId xmlns:a16="http://schemas.microsoft.com/office/drawing/2014/main" id="{DFDE7810-7B5A-75D6-E2C7-59A156633971}"/>
                </a:ext>
              </a:extLst>
            </p:cNvPr>
            <p:cNvSpPr/>
            <p:nvPr/>
          </p:nvSpPr>
          <p:spPr>
            <a:xfrm>
              <a:off x="-121920" y="-60960"/>
              <a:ext cx="22057710" cy="10714944"/>
            </a:xfrm>
            <a:custGeom>
              <a:avLst/>
              <a:gdLst/>
              <a:ahLst/>
              <a:cxnLst/>
              <a:rect l="l" t="t" r="r" b="b"/>
              <a:pathLst>
                <a:path w="22057710" h="10714944">
                  <a:moveTo>
                    <a:pt x="0" y="0"/>
                  </a:moveTo>
                  <a:lnTo>
                    <a:pt x="22057710" y="0"/>
                  </a:lnTo>
                  <a:lnTo>
                    <a:pt x="22057710" y="10714944"/>
                  </a:lnTo>
                  <a:lnTo>
                    <a:pt x="0" y="10714944"/>
                  </a:ln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593FA98B-BEDE-768A-113A-15AD748F21D7}"/>
                </a:ext>
              </a:extLst>
            </p:cNvPr>
            <p:cNvSpPr txBox="1"/>
            <p:nvPr/>
          </p:nvSpPr>
          <p:spPr>
            <a:xfrm>
              <a:off x="-769151" y="-1345624"/>
              <a:ext cx="22240900" cy="11988206"/>
            </a:xfrm>
            <a:prstGeom prst="rect">
              <a:avLst/>
            </a:prstGeom>
          </p:spPr>
          <p:txBody>
            <a:bodyPr lIns="0" tIns="0" rIns="0" bIns="0" rtlCol="0" anchor="t"/>
            <a:lstStyle/>
            <a:p>
              <a:pPr marL="993135" marR="0" lvl="1" indent="-496567"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Changing the narrative </a:t>
              </a:r>
            </a:p>
            <a:p>
              <a:pPr marL="1450335" lvl="2" indent="-496567">
                <a:lnSpc>
                  <a:spcPts val="5519"/>
                </a:lnSpc>
                <a:buFont typeface="Arial"/>
                <a:buChar char="•"/>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Consistent teachings on Christian Theology and Praxis  </a:t>
              </a:r>
            </a:p>
            <a:p>
              <a:pPr marL="1986269" marR="0" lvl="2" indent="-662090"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Curriculum that supports advocacy and civil disobedience as an expression of our faith in Christ. </a:t>
              </a:r>
            </a:p>
            <a:p>
              <a:pPr marL="2979404" marR="0" lvl="3" indent="-744851"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Bible studies and sermons</a:t>
              </a:r>
            </a:p>
            <a:p>
              <a:pPr marL="2979404" marR="0" lvl="3" indent="-744851" algn="l" defTabSz="914400" rtl="0" eaLnBrk="1" fontAlgn="auto" latinLnBrk="0" hangingPunct="1">
                <a:lnSpc>
                  <a:spcPts val="5519"/>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Mobilizing the church to support community organizers and organizations that are already doing the advocacy work.</a:t>
              </a:r>
            </a:p>
            <a:p>
              <a:pPr marL="2234553" marR="0" lvl="3" indent="0" algn="l" defTabSz="914400" rtl="0" eaLnBrk="1" fontAlgn="auto" latinLnBrk="0" hangingPunct="1">
                <a:lnSpc>
                  <a:spcPts val="5519"/>
                </a:lnSpc>
                <a:spcBef>
                  <a:spcPts val="0"/>
                </a:spcBef>
                <a:spcAft>
                  <a:spcPts val="0"/>
                </a:spcAft>
                <a:buClrTx/>
                <a:buSzTx/>
                <a:buFontTx/>
                <a:buNone/>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2234553" marR="0" lvl="3" indent="0" algn="ctr" defTabSz="914400" rtl="0" eaLnBrk="1" fontAlgn="auto" latinLnBrk="0" hangingPunct="1">
                <a:lnSpc>
                  <a:spcPts val="5519"/>
                </a:lnSpc>
                <a:spcBef>
                  <a:spcPts val="0"/>
                </a:spcBef>
                <a:spcAft>
                  <a:spcPts val="0"/>
                </a:spcAft>
                <a:buClrTx/>
                <a:buSzTx/>
                <a:buFontTx/>
                <a:buNone/>
                <a:tabLst/>
                <a:defRPr/>
              </a:pPr>
              <a:r>
                <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How are you using your power and leadership to co-build justice, bring joy, and provide hope? </a:t>
              </a:r>
            </a:p>
          </p:txBody>
        </p:sp>
      </p:grpSp>
      <p:grpSp>
        <p:nvGrpSpPr>
          <p:cNvPr id="5" name="Group 5">
            <a:extLst>
              <a:ext uri="{FF2B5EF4-FFF2-40B4-BE49-F238E27FC236}">
                <a16:creationId xmlns:a16="http://schemas.microsoft.com/office/drawing/2014/main" id="{38C36E0A-B4F3-B41F-1A5B-2B44A7A59999}"/>
              </a:ext>
            </a:extLst>
          </p:cNvPr>
          <p:cNvGrpSpPr/>
          <p:nvPr/>
        </p:nvGrpSpPr>
        <p:grpSpPr>
          <a:xfrm>
            <a:off x="4591052" y="1448015"/>
            <a:ext cx="8898533" cy="38100"/>
            <a:chOff x="0" y="0"/>
            <a:chExt cx="11864711" cy="50800"/>
          </a:xfrm>
        </p:grpSpPr>
        <p:sp>
          <p:nvSpPr>
            <p:cNvPr id="6" name="Freeform 6">
              <a:extLst>
                <a:ext uri="{FF2B5EF4-FFF2-40B4-BE49-F238E27FC236}">
                  <a16:creationId xmlns:a16="http://schemas.microsoft.com/office/drawing/2014/main" id="{9CFF5A79-1AB1-2C28-8F9A-845D756D0E3E}"/>
                </a:ext>
              </a:extLst>
            </p:cNvPr>
            <p:cNvSpPr/>
            <p:nvPr/>
          </p:nvSpPr>
          <p:spPr>
            <a:xfrm>
              <a:off x="2540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 name="Group 7">
            <a:extLst>
              <a:ext uri="{FF2B5EF4-FFF2-40B4-BE49-F238E27FC236}">
                <a16:creationId xmlns:a16="http://schemas.microsoft.com/office/drawing/2014/main" id="{7C5BA185-B324-11AD-A760-E4D375661B98}"/>
              </a:ext>
            </a:extLst>
          </p:cNvPr>
          <p:cNvGrpSpPr/>
          <p:nvPr/>
        </p:nvGrpSpPr>
        <p:grpSpPr>
          <a:xfrm>
            <a:off x="-457200" y="7326803"/>
            <a:ext cx="3611111" cy="3116057"/>
            <a:chOff x="0" y="0"/>
            <a:chExt cx="4814815" cy="4154743"/>
          </a:xfrm>
        </p:grpSpPr>
        <p:sp>
          <p:nvSpPr>
            <p:cNvPr id="8" name="Freeform 8">
              <a:extLst>
                <a:ext uri="{FF2B5EF4-FFF2-40B4-BE49-F238E27FC236}">
                  <a16:creationId xmlns:a16="http://schemas.microsoft.com/office/drawing/2014/main" id="{5BE568E0-1DB6-092B-D32A-8DAD952BCE1D}"/>
                </a:ext>
              </a:extLst>
            </p:cNvPr>
            <p:cNvSpPr/>
            <p:nvPr/>
          </p:nvSpPr>
          <p:spPr>
            <a:xfrm flipH="1">
              <a:off x="0" y="325446"/>
              <a:ext cx="4814815" cy="3503850"/>
            </a:xfrm>
            <a:custGeom>
              <a:avLst/>
              <a:gdLst/>
              <a:ahLst/>
              <a:cxnLst/>
              <a:rect l="l" t="t" r="r" b="b"/>
              <a:pathLst>
                <a:path w="4814815" h="3503850">
                  <a:moveTo>
                    <a:pt x="4814815" y="0"/>
                  </a:moveTo>
                  <a:lnTo>
                    <a:pt x="0" y="0"/>
                  </a:lnTo>
                  <a:lnTo>
                    <a:pt x="0" y="3503851"/>
                  </a:lnTo>
                  <a:lnTo>
                    <a:pt x="4814815" y="3503851"/>
                  </a:lnTo>
                  <a:lnTo>
                    <a:pt x="4814815"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9">
              <a:extLst>
                <a:ext uri="{FF2B5EF4-FFF2-40B4-BE49-F238E27FC236}">
                  <a16:creationId xmlns:a16="http://schemas.microsoft.com/office/drawing/2014/main" id="{23A47D10-4194-21A9-7111-81917200B038}"/>
                </a:ext>
              </a:extLst>
            </p:cNvPr>
            <p:cNvSpPr/>
            <p:nvPr/>
          </p:nvSpPr>
          <p:spPr>
            <a:xfrm rot="-767785">
              <a:off x="634647" y="349735"/>
              <a:ext cx="3545521" cy="3455272"/>
            </a:xfrm>
            <a:custGeom>
              <a:avLst/>
              <a:gdLst/>
              <a:ahLst/>
              <a:cxnLst/>
              <a:rect l="l" t="t" r="r" b="b"/>
              <a:pathLst>
                <a:path w="3545521" h="3455272">
                  <a:moveTo>
                    <a:pt x="0" y="0"/>
                  </a:moveTo>
                  <a:lnTo>
                    <a:pt x="3545521" y="0"/>
                  </a:lnTo>
                  <a:lnTo>
                    <a:pt x="3545521" y="3455272"/>
                  </a:lnTo>
                  <a:lnTo>
                    <a:pt x="0" y="3455272"/>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10">
            <a:extLst>
              <a:ext uri="{FF2B5EF4-FFF2-40B4-BE49-F238E27FC236}">
                <a16:creationId xmlns:a16="http://schemas.microsoft.com/office/drawing/2014/main" id="{94CE0F9D-8342-356A-67EE-C4F79EC26BBD}"/>
              </a:ext>
            </a:extLst>
          </p:cNvPr>
          <p:cNvSpPr txBox="1"/>
          <p:nvPr/>
        </p:nvSpPr>
        <p:spPr>
          <a:xfrm>
            <a:off x="0" y="725720"/>
            <a:ext cx="18288000"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BA2726"/>
                </a:solidFill>
                <a:effectLst/>
                <a:uLnTx/>
                <a:uFillTx/>
                <a:latin typeface="Bobby Jones Condensed Soft"/>
                <a:ea typeface="Bobby Jones Condensed Soft"/>
                <a:cs typeface="Bobby Jones Condensed Soft"/>
                <a:sym typeface="Bobby Jones Condensed Soft"/>
              </a:rPr>
              <a:t>How is the church responding?</a:t>
            </a:r>
          </a:p>
        </p:txBody>
      </p:sp>
    </p:spTree>
    <p:extLst>
      <p:ext uri="{BB962C8B-B14F-4D97-AF65-F5344CB8AC3E}">
        <p14:creationId xmlns:p14="http://schemas.microsoft.com/office/powerpoint/2010/main" val="324197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4283141C-797E-C9AD-F452-B215B7D9AA99}"/>
            </a:ext>
          </a:extLst>
        </p:cNvPr>
        <p:cNvGrpSpPr/>
        <p:nvPr/>
      </p:nvGrpSpPr>
      <p:grpSpPr>
        <a:xfrm>
          <a:off x="0" y="0"/>
          <a:ext cx="0" cy="0"/>
          <a:chOff x="0" y="0"/>
          <a:chExt cx="0" cy="0"/>
        </a:xfrm>
      </p:grpSpPr>
      <p:sp>
        <p:nvSpPr>
          <p:cNvPr id="8" name="TextBox 2">
            <a:extLst>
              <a:ext uri="{FF2B5EF4-FFF2-40B4-BE49-F238E27FC236}">
                <a16:creationId xmlns:a16="http://schemas.microsoft.com/office/drawing/2014/main" id="{A8EAAB87-AE20-F13D-DC93-873035A6BECE}"/>
              </a:ext>
            </a:extLst>
          </p:cNvPr>
          <p:cNvSpPr txBox="1"/>
          <p:nvPr/>
        </p:nvSpPr>
        <p:spPr>
          <a:xfrm>
            <a:off x="-990600" y="1838459"/>
            <a:ext cx="11683684" cy="6290183"/>
          </a:xfrm>
          <a:prstGeom prst="rect">
            <a:avLst/>
          </a:prstGeom>
        </p:spPr>
        <p:txBody>
          <a:bodyPr wrap="square" lIns="0" tIns="0" rIns="0" bIns="0" rtlCol="0" anchor="t">
            <a:spAutoFit/>
          </a:bodyPr>
          <a:lstStyle/>
          <a:p>
            <a:pPr marL="1323899" marR="0" lvl="2" algn="l" defTabSz="914400" rtl="0" eaLnBrk="1" fontAlgn="auto" latinLnBrk="0" hangingPunct="1">
              <a:lnSpc>
                <a:spcPts val="5748"/>
              </a:lnSpc>
              <a:spcBef>
                <a:spcPts val="0"/>
              </a:spcBef>
              <a:spcAft>
                <a:spcPts val="0"/>
              </a:spcAft>
              <a:buClrTx/>
              <a:buSzTx/>
              <a:tabLst/>
              <a:defRPr/>
            </a:pPr>
            <a:endParaRPr kumimoji="0" lang="en-US" sz="4000" b="0" i="0" u="none" strike="noStrike" kern="1200" cap="none" spc="0" normalizeH="0" baseline="0" noProof="0" dirty="0">
              <a:ln>
                <a:noFill/>
              </a:ln>
              <a:solidFill>
                <a:srgbClr val="58585A"/>
              </a:solidFill>
              <a:effectLst/>
              <a:uLnTx/>
              <a:uFillTx/>
              <a:latin typeface="Nunito"/>
              <a:ea typeface="Nunito"/>
              <a:cs typeface="Nunito"/>
              <a:sym typeface="Nunito"/>
            </a:endParaRPr>
          </a:p>
          <a:p>
            <a:pPr marL="1985848" marR="0" lvl="2" indent="-661949" algn="l" defTabSz="914400" rtl="0" eaLnBrk="1" fontAlgn="auto" latinLnBrk="0" hangingPunct="1">
              <a:lnSpc>
                <a:spcPts val="5748"/>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a:ea typeface="Nunito"/>
                <a:cs typeface="Nunito"/>
                <a:sym typeface="Nunito"/>
              </a:rPr>
              <a:t>Call Representatives </a:t>
            </a:r>
          </a:p>
          <a:p>
            <a:pPr marL="2784467" marR="0" lvl="3" indent="-696117" algn="l" defTabSz="914400" rtl="0" eaLnBrk="1" fontAlgn="auto" latinLnBrk="0" hangingPunct="1">
              <a:lnSpc>
                <a:spcPts val="5373"/>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a:ea typeface="Nunito"/>
                <a:cs typeface="Nunito"/>
                <a:sym typeface="Nunito"/>
              </a:rPr>
              <a:t>The Melt ICE Act was introduced by Congresswomen Delia Ramirez and Yvette Clarke.</a:t>
            </a:r>
          </a:p>
          <a:p>
            <a:pPr marL="2784467" marR="0" lvl="3" indent="-696117" algn="l" defTabSz="914400" rtl="0" eaLnBrk="1" fontAlgn="auto" latinLnBrk="0" hangingPunct="1">
              <a:lnSpc>
                <a:spcPts val="5373"/>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a:ea typeface="Nunito"/>
                <a:cs typeface="Nunito"/>
                <a:sym typeface="Nunito"/>
              </a:rPr>
              <a:t>Dignity for Detained Immigrants Act, by Sen. Cory Booker. </a:t>
            </a:r>
          </a:p>
          <a:p>
            <a:pPr marL="3241667" marR="0" lvl="4" indent="-696117" algn="l" defTabSz="914400" rtl="0" eaLnBrk="1" fontAlgn="auto" latinLnBrk="0" hangingPunct="1">
              <a:lnSpc>
                <a:spcPts val="5373"/>
              </a:lnSpc>
              <a:spcBef>
                <a:spcPts val="0"/>
              </a:spcBef>
              <a:spcAft>
                <a:spcPts val="0"/>
              </a:spcAft>
              <a:buClrTx/>
              <a:buSzTx/>
              <a:buFont typeface="Arial"/>
              <a:buChar char="￭"/>
              <a:tabLst/>
              <a:defRPr/>
            </a:pPr>
            <a:r>
              <a:rPr kumimoji="0" lang="en-US" sz="4000" b="0" i="0" u="none" strike="noStrike" kern="1200" cap="none" spc="0" normalizeH="0" baseline="0" noProof="0" dirty="0">
                <a:ln>
                  <a:noFill/>
                </a:ln>
                <a:solidFill>
                  <a:srgbClr val="58585A"/>
                </a:solidFill>
                <a:effectLst/>
                <a:uLnTx/>
                <a:uFillTx/>
                <a:latin typeface="Nunito"/>
                <a:ea typeface="Nunito"/>
                <a:cs typeface="Nunito"/>
                <a:sym typeface="Nunito"/>
              </a:rPr>
              <a:t>The Ban Warehouse Detention Act, by Congresswoman Rashida Tlaib. </a:t>
            </a:r>
          </a:p>
        </p:txBody>
      </p:sp>
      <p:grpSp>
        <p:nvGrpSpPr>
          <p:cNvPr id="9" name="Group 3">
            <a:extLst>
              <a:ext uri="{FF2B5EF4-FFF2-40B4-BE49-F238E27FC236}">
                <a16:creationId xmlns:a16="http://schemas.microsoft.com/office/drawing/2014/main" id="{D5AEEFA9-7754-EB39-9D17-671DBFA7DE66}"/>
              </a:ext>
            </a:extLst>
          </p:cNvPr>
          <p:cNvGrpSpPr/>
          <p:nvPr/>
        </p:nvGrpSpPr>
        <p:grpSpPr>
          <a:xfrm>
            <a:off x="4495800" y="1662805"/>
            <a:ext cx="8860441" cy="38100"/>
            <a:chOff x="0" y="0"/>
            <a:chExt cx="11813921" cy="50800"/>
          </a:xfrm>
        </p:grpSpPr>
        <p:sp>
          <p:nvSpPr>
            <p:cNvPr id="10" name="Freeform 4">
              <a:extLst>
                <a:ext uri="{FF2B5EF4-FFF2-40B4-BE49-F238E27FC236}">
                  <a16:creationId xmlns:a16="http://schemas.microsoft.com/office/drawing/2014/main" id="{EE5DC2F6-CDD1-B7D7-71E8-7E2825BDEB19}"/>
                </a:ext>
              </a:extLst>
            </p:cNvPr>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5">
            <a:extLst>
              <a:ext uri="{FF2B5EF4-FFF2-40B4-BE49-F238E27FC236}">
                <a16:creationId xmlns:a16="http://schemas.microsoft.com/office/drawing/2014/main" id="{950C9923-4B88-2AD2-3991-D07F2995AB23}"/>
              </a:ext>
            </a:extLst>
          </p:cNvPr>
          <p:cNvSpPr txBox="1"/>
          <p:nvPr/>
        </p:nvSpPr>
        <p:spPr>
          <a:xfrm>
            <a:off x="152400" y="944660"/>
            <a:ext cx="18287999"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199" b="0" i="0" u="none" strike="noStrike" kern="1200" cap="none" spc="0" normalizeH="0" baseline="0" noProof="0" dirty="0">
                <a:ln>
                  <a:noFill/>
                </a:ln>
                <a:solidFill>
                  <a:srgbClr val="C00000"/>
                </a:solidFill>
                <a:effectLst/>
                <a:uLnTx/>
                <a:uFillTx/>
                <a:latin typeface="Bobby Jones Condensed"/>
                <a:ea typeface="Bobby Jones Condensed"/>
                <a:cs typeface="Bobby Jones Condensed"/>
                <a:sym typeface="Bobby Jones Condensed"/>
              </a:rPr>
              <a:t>Advocate to get ICE &amp; CBP out of our communities</a:t>
            </a:r>
          </a:p>
        </p:txBody>
      </p:sp>
      <p:pic>
        <p:nvPicPr>
          <p:cNvPr id="2" name="Picture 1">
            <a:extLst>
              <a:ext uri="{FF2B5EF4-FFF2-40B4-BE49-F238E27FC236}">
                <a16:creationId xmlns:a16="http://schemas.microsoft.com/office/drawing/2014/main" id="{2AFA30D2-958A-B0D2-93F1-C23E3FA84A5C}"/>
              </a:ext>
            </a:extLst>
          </p:cNvPr>
          <p:cNvPicPr>
            <a:picLocks noChangeAspect="1"/>
          </p:cNvPicPr>
          <p:nvPr/>
        </p:nvPicPr>
        <p:blipFill>
          <a:blip r:embed="rId3"/>
          <a:srcRect t="6461" r="-1" b="11223"/>
          <a:stretch>
            <a:fillRect/>
          </a:stretch>
        </p:blipFill>
        <p:spPr>
          <a:xfrm>
            <a:off x="11201400" y="2001318"/>
            <a:ext cx="6273483" cy="3446982"/>
          </a:xfrm>
          <a:prstGeom prst="rect">
            <a:avLst/>
          </a:prstGeom>
          <a:noFill/>
        </p:spPr>
      </p:pic>
      <p:pic>
        <p:nvPicPr>
          <p:cNvPr id="3" name="Picture 2" descr="Migrants are housed in a hotel in Panama City, Panama, after being deported from the United States, February 18, 2025.">
            <a:extLst>
              <a:ext uri="{FF2B5EF4-FFF2-40B4-BE49-F238E27FC236}">
                <a16:creationId xmlns:a16="http://schemas.microsoft.com/office/drawing/2014/main" id="{2F826110-AA78-EEE4-07A3-D914E38E61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186160" y="5887161"/>
            <a:ext cx="6331799" cy="3561638"/>
          </a:xfrm>
          <a:prstGeom prst="rect">
            <a:avLst/>
          </a:prstGeom>
          <a:solidFill>
            <a:srgbClr val="FFFFFF"/>
          </a:solidFill>
        </p:spPr>
      </p:pic>
    </p:spTree>
    <p:extLst>
      <p:ext uri="{BB962C8B-B14F-4D97-AF65-F5344CB8AC3E}">
        <p14:creationId xmlns:p14="http://schemas.microsoft.com/office/powerpoint/2010/main" val="293870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4"/>
          <p:cNvSpPr txBox="1">
            <a:spLocks noGrp="1"/>
          </p:cNvSpPr>
          <p:nvPr>
            <p:ph type="body" idx="1"/>
          </p:nvPr>
        </p:nvSpPr>
        <p:spPr>
          <a:xfrm>
            <a:off x="623400" y="206850"/>
            <a:ext cx="17041200" cy="9572400"/>
          </a:xfrm>
          <a:prstGeom prst="rect">
            <a:avLst/>
          </a:prstGeom>
        </p:spPr>
        <p:txBody>
          <a:bodyPr spcFirstLastPara="1" vert="horz" wrap="square" lIns="91400" tIns="91400" rIns="91400" bIns="91400" rtlCol="0" anchor="t" anchorCtr="0">
            <a:noAutofit/>
          </a:bodyPr>
          <a:lstStyle/>
          <a:p>
            <a:pPr marL="0" indent="0" algn="ctr">
              <a:spcBef>
                <a:spcPts val="0"/>
              </a:spcBef>
              <a:buClr>
                <a:schemeClr val="dk1"/>
              </a:buClr>
              <a:buSzPts val="1100"/>
              <a:buNone/>
            </a:pPr>
            <a:r>
              <a:rPr lang="en-US" sz="7600" b="1" cap="small" dirty="0">
                <a:solidFill>
                  <a:schemeClr val="bg1">
                    <a:lumMod val="50000"/>
                  </a:schemeClr>
                </a:solidFill>
              </a:rPr>
              <a:t>Next Steps: How are you going to respond?</a:t>
            </a:r>
            <a:endParaRPr sz="9200" b="1" dirty="0">
              <a:solidFill>
                <a:schemeClr val="bg1">
                  <a:lumMod val="50000"/>
                </a:schemeClr>
              </a:solidFill>
            </a:endParaRPr>
          </a:p>
          <a:p>
            <a:pPr marL="0" indent="0" algn="ctr">
              <a:buNone/>
            </a:pPr>
            <a:endParaRPr sz="6000" i="1" dirty="0">
              <a:solidFill>
                <a:schemeClr val="bg1">
                  <a:lumMod val="50000"/>
                </a:schemeClr>
              </a:solidFill>
            </a:endParaRPr>
          </a:p>
          <a:p>
            <a:pPr marL="0" indent="0" algn="ctr">
              <a:buNone/>
            </a:pPr>
            <a:r>
              <a:rPr lang="en-US" sz="6000" i="1" dirty="0">
                <a:solidFill>
                  <a:schemeClr val="bg1">
                    <a:lumMod val="50000"/>
                  </a:schemeClr>
                </a:solidFill>
              </a:rPr>
              <a:t>Christian Call to Put Faith in Action</a:t>
            </a:r>
            <a:endParaRPr sz="6000" i="1" dirty="0">
              <a:solidFill>
                <a:schemeClr val="bg1">
                  <a:lumMod val="50000"/>
                </a:schemeClr>
              </a:solidFill>
            </a:endParaRPr>
          </a:p>
          <a:p>
            <a:pPr marL="0" indent="0">
              <a:buNone/>
            </a:pPr>
            <a:endParaRPr sz="6000" dirty="0"/>
          </a:p>
          <a:p>
            <a:pPr marL="0" indent="0">
              <a:buNone/>
            </a:pPr>
            <a:r>
              <a:rPr lang="en-US" sz="6000" dirty="0"/>
              <a:t> </a:t>
            </a:r>
            <a:endParaRPr sz="5600" dirty="0"/>
          </a:p>
        </p:txBody>
      </p:sp>
      <p:sp>
        <p:nvSpPr>
          <p:cNvPr id="170" name="Google Shape;170;p34"/>
          <p:cNvSpPr txBox="1"/>
          <p:nvPr/>
        </p:nvSpPr>
        <p:spPr>
          <a:xfrm>
            <a:off x="9829200" y="4802302"/>
            <a:ext cx="7835400" cy="4429200"/>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5000" b="1" i="0" u="none" strike="noStrike" kern="1200" cap="none" spc="0" normalizeH="0" baseline="0" noProof="0" dirty="0">
                <a:ln>
                  <a:noFill/>
                </a:ln>
                <a:solidFill>
                  <a:prstClr val="white">
                    <a:lumMod val="50000"/>
                  </a:prstClr>
                </a:solidFill>
                <a:effectLst/>
                <a:uLnTx/>
                <a:uFillTx/>
                <a:latin typeface="Calibri"/>
                <a:ea typeface="Calibri"/>
                <a:cs typeface="Calibri"/>
                <a:sym typeface="Calibri"/>
              </a:rPr>
              <a:t>Holy Communion</a:t>
            </a:r>
            <a:endParaRPr kumimoji="0" sz="5000" b="1" i="0" u="none" strike="noStrike" kern="1200" cap="none" spc="0" normalizeH="0" baseline="0" noProof="0" dirty="0">
              <a:ln>
                <a:noFill/>
              </a:ln>
              <a:solidFill>
                <a:prstClr val="white">
                  <a:lumMod val="50000"/>
                </a:prstClr>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sz="5000" b="0" i="0" u="none" strike="noStrike" kern="1200" cap="none" spc="0" normalizeH="0" baseline="0" noProof="0" dirty="0">
                <a:ln>
                  <a:noFill/>
                </a:ln>
                <a:solidFill>
                  <a:prstClr val="white">
                    <a:lumMod val="50000"/>
                  </a:prstClr>
                </a:solidFill>
                <a:effectLst/>
                <a:uLnTx/>
                <a:uFillTx/>
                <a:latin typeface="Calibri"/>
                <a:ea typeface="Calibri"/>
                <a:cs typeface="Calibri"/>
                <a:sym typeface="Calibri"/>
              </a:rPr>
              <a:t>“Grant that we may go into the world in the strength of your Spirit, to give ourselves for others, in the name of Jesus Christ. Amen.”</a:t>
            </a:r>
            <a:endParaRPr kumimoji="0" sz="6400" b="0" i="0" u="none" strike="noStrike" kern="1200" cap="none" spc="0" normalizeH="0" baseline="0" noProof="0" dirty="0">
              <a:ln>
                <a:noFill/>
              </a:ln>
              <a:solidFill>
                <a:prstClr val="white">
                  <a:lumMod val="50000"/>
                </a:prstClr>
              </a:solidFill>
              <a:effectLst/>
              <a:uLnTx/>
              <a:uFillTx/>
              <a:latin typeface="Calibri"/>
              <a:ea typeface="Calibri"/>
              <a:cs typeface="Calibri"/>
              <a:sym typeface="Calibri"/>
            </a:endParaRPr>
          </a:p>
        </p:txBody>
      </p:sp>
      <p:sp>
        <p:nvSpPr>
          <p:cNvPr id="171" name="Google Shape;171;p34"/>
          <p:cNvSpPr txBox="1"/>
          <p:nvPr/>
        </p:nvSpPr>
        <p:spPr>
          <a:xfrm>
            <a:off x="874700" y="4599000"/>
            <a:ext cx="8129400" cy="4429200"/>
          </a:xfrm>
          <a:prstGeom prst="rect">
            <a:avLst/>
          </a:prstGeom>
          <a:noFill/>
          <a:ln>
            <a:noFill/>
          </a:ln>
        </p:spPr>
        <p:txBody>
          <a:bodyPr spcFirstLastPara="1" wrap="square" lIns="91400" tIns="91400" rIns="91400" bIns="91400" anchor="t" anchorCtr="0">
            <a:noAutofit/>
          </a:bodyPr>
          <a:lstStyle/>
          <a:p>
            <a:pPr marL="0" marR="0" lvl="0" indent="0" algn="l" defTabSz="914400" rtl="0" eaLnBrk="1" fontAlgn="auto" latinLnBrk="0" hangingPunct="1">
              <a:lnSpc>
                <a:spcPct val="80000"/>
              </a:lnSpc>
              <a:spcBef>
                <a:spcPts val="1400"/>
              </a:spcBef>
              <a:spcAft>
                <a:spcPts val="0"/>
              </a:spcAft>
              <a:buClrTx/>
              <a:buSzTx/>
              <a:buFontTx/>
              <a:buNone/>
              <a:tabLst/>
              <a:defRPr/>
            </a:pPr>
            <a:r>
              <a:rPr kumimoji="0" lang="en-US" sz="5000" b="1" i="0" u="none" strike="noStrike" kern="1200" cap="none" spc="0" normalizeH="0" baseline="0" noProof="0" dirty="0">
                <a:ln>
                  <a:noFill/>
                </a:ln>
                <a:solidFill>
                  <a:prstClr val="white">
                    <a:lumMod val="50000"/>
                  </a:prstClr>
                </a:solidFill>
                <a:effectLst/>
                <a:uLnTx/>
                <a:uFillTx/>
                <a:latin typeface="Calibri"/>
                <a:ea typeface="Calibri"/>
                <a:cs typeface="Calibri"/>
                <a:sym typeface="Calibri"/>
              </a:rPr>
              <a:t>Baptism</a:t>
            </a:r>
            <a:endParaRPr kumimoji="0" sz="5000" b="0" i="0" u="none" strike="noStrike" kern="1200" cap="none" spc="0" normalizeH="0" baseline="0" noProof="0" dirty="0">
              <a:ln>
                <a:noFill/>
              </a:ln>
              <a:solidFill>
                <a:prstClr val="white">
                  <a:lumMod val="50000"/>
                </a:prstClr>
              </a:solidFill>
              <a:effectLst/>
              <a:uLnTx/>
              <a:uFillTx/>
              <a:latin typeface="Calibri"/>
              <a:ea typeface="Calibri"/>
              <a:cs typeface="Calibri"/>
              <a:sym typeface="Calibri"/>
            </a:endParaRPr>
          </a:p>
          <a:p>
            <a:pPr marL="0" marR="0" lvl="0" indent="0" algn="l" defTabSz="914400" rtl="0" eaLnBrk="1" fontAlgn="auto" latinLnBrk="0" hangingPunct="1">
              <a:lnSpc>
                <a:spcPct val="80000"/>
              </a:lnSpc>
              <a:spcBef>
                <a:spcPts val="1400"/>
              </a:spcBef>
              <a:spcAft>
                <a:spcPts val="0"/>
              </a:spcAft>
              <a:buClrTx/>
              <a:buSzTx/>
              <a:buFontTx/>
              <a:buNone/>
              <a:tabLst/>
              <a:defRPr/>
            </a:pPr>
            <a:r>
              <a:rPr kumimoji="0" lang="en-US" sz="5000" b="0" i="0" u="none" strike="noStrike" kern="1200" cap="none" spc="0" normalizeH="0" baseline="0" noProof="0" dirty="0">
                <a:ln>
                  <a:noFill/>
                </a:ln>
                <a:solidFill>
                  <a:prstClr val="white">
                    <a:lumMod val="50000"/>
                  </a:prstClr>
                </a:solidFill>
                <a:effectLst/>
                <a:uLnTx/>
                <a:uFillTx/>
                <a:latin typeface="Calibri"/>
                <a:ea typeface="Calibri"/>
                <a:cs typeface="Calibri"/>
                <a:sym typeface="Calibri"/>
              </a:rPr>
              <a:t>“Do you accept the freedom and power God gives you to resist evil, injustice, and oppression in whatever forms they present themselves?”</a:t>
            </a:r>
            <a:endParaRPr kumimoji="0" sz="5000" b="1" i="0" u="none" strike="noStrike" kern="1200" cap="none" spc="0" normalizeH="0" baseline="0" noProof="0" dirty="0">
              <a:ln>
                <a:noFill/>
              </a:ln>
              <a:solidFill>
                <a:prstClr val="white">
                  <a:lumMod val="50000"/>
                </a:prstClr>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1762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AA19A-1082-DAA5-ABC8-B93431ABC51B}"/>
            </a:ext>
          </a:extLst>
        </p:cNvPr>
        <p:cNvGrpSpPr/>
        <p:nvPr/>
      </p:nvGrpSpPr>
      <p:grpSpPr>
        <a:xfrm>
          <a:off x="0" y="0"/>
          <a:ext cx="0" cy="0"/>
          <a:chOff x="0" y="0"/>
          <a:chExt cx="0" cy="0"/>
        </a:xfrm>
      </p:grpSpPr>
      <p:sp>
        <p:nvSpPr>
          <p:cNvPr id="8" name="TextBox 2">
            <a:extLst>
              <a:ext uri="{FF2B5EF4-FFF2-40B4-BE49-F238E27FC236}">
                <a16:creationId xmlns:a16="http://schemas.microsoft.com/office/drawing/2014/main" id="{CCC7D8A9-C33D-553E-3622-3BDB43476A34}"/>
              </a:ext>
            </a:extLst>
          </p:cNvPr>
          <p:cNvSpPr txBox="1"/>
          <p:nvPr/>
        </p:nvSpPr>
        <p:spPr>
          <a:xfrm>
            <a:off x="304800" y="3238500"/>
            <a:ext cx="17221200" cy="3726020"/>
          </a:xfrm>
          <a:prstGeom prst="rect">
            <a:avLst/>
          </a:prstGeom>
        </p:spPr>
        <p:txBody>
          <a:bodyPr wrap="square" lIns="0" tIns="0" rIns="0" bIns="0" rtlCol="0" anchor="t">
            <a:spAutoFit/>
          </a:bodyPr>
          <a:lstStyle/>
          <a:p>
            <a:pPr marL="1323899" marR="0" lvl="2" algn="ctr" defTabSz="914400" rtl="0" eaLnBrk="1" fontAlgn="auto" latinLnBrk="0" hangingPunct="1">
              <a:lnSpc>
                <a:spcPts val="5748"/>
              </a:lnSpc>
              <a:spcBef>
                <a:spcPts val="0"/>
              </a:spcBef>
              <a:spcAft>
                <a:spcPts val="0"/>
              </a:spcAft>
              <a:buClrTx/>
              <a:buSzTx/>
              <a:tabLst/>
              <a:defRPr/>
            </a:pPr>
            <a:r>
              <a:rPr kumimoji="0" lang="en-US" sz="6600" b="0" i="0" u="none" strike="noStrike" kern="1200" cap="none" spc="0" normalizeH="0" baseline="0" noProof="0" dirty="0">
                <a:ln>
                  <a:noFill/>
                </a:ln>
                <a:solidFill>
                  <a:srgbClr val="58585A"/>
                </a:solidFill>
                <a:effectLst/>
                <a:uLnTx/>
                <a:uFillTx/>
                <a:latin typeface="Nunito"/>
                <a:ea typeface="Nunito"/>
                <a:cs typeface="Nunito"/>
                <a:sym typeface="Nunito"/>
              </a:rPr>
              <a:t>What are the strengths of your congregation/community that would back up the implementation of an action plan?</a:t>
            </a:r>
          </a:p>
          <a:p>
            <a:pPr marL="1323899" marR="0" lvl="2" algn="ctr" defTabSz="914400" rtl="0" eaLnBrk="1" fontAlgn="auto" latinLnBrk="0" hangingPunct="1">
              <a:lnSpc>
                <a:spcPts val="5748"/>
              </a:lnSpc>
              <a:spcBef>
                <a:spcPts val="0"/>
              </a:spcBef>
              <a:spcAft>
                <a:spcPts val="0"/>
              </a:spcAft>
              <a:buClrTx/>
              <a:buSzTx/>
              <a:tabLst/>
              <a:defRPr/>
            </a:pPr>
            <a:endParaRPr lang="en-US" sz="6600" dirty="0">
              <a:solidFill>
                <a:srgbClr val="58585A"/>
              </a:solidFill>
              <a:latin typeface="Nunito"/>
              <a:ea typeface="Nunito"/>
              <a:cs typeface="Nunito"/>
              <a:sym typeface="Nunito"/>
            </a:endParaRPr>
          </a:p>
          <a:p>
            <a:pPr marL="1323899" marR="0" lvl="2" algn="ctr" defTabSz="914400" rtl="0" eaLnBrk="1" fontAlgn="auto" latinLnBrk="0" hangingPunct="1">
              <a:lnSpc>
                <a:spcPts val="5748"/>
              </a:lnSpc>
              <a:spcBef>
                <a:spcPts val="0"/>
              </a:spcBef>
              <a:spcAft>
                <a:spcPts val="0"/>
              </a:spcAft>
              <a:buClrTx/>
              <a:buSzTx/>
              <a:tabLst/>
              <a:defRPr/>
            </a:pPr>
            <a:r>
              <a:rPr kumimoji="0" lang="en-US" sz="6600" b="0" i="0" u="none" strike="noStrike" kern="1200" cap="none" spc="0" normalizeH="0" baseline="0" noProof="0" dirty="0">
                <a:ln>
                  <a:noFill/>
                </a:ln>
                <a:solidFill>
                  <a:srgbClr val="58585A"/>
                </a:solidFill>
                <a:effectLst/>
                <a:uLnTx/>
                <a:uFillTx/>
                <a:latin typeface="Nunito"/>
                <a:ea typeface="Nunito"/>
                <a:cs typeface="Nunito"/>
                <a:sym typeface="Nunito"/>
              </a:rPr>
              <a:t>Make an assessment in five minutes</a:t>
            </a:r>
          </a:p>
        </p:txBody>
      </p:sp>
      <p:grpSp>
        <p:nvGrpSpPr>
          <p:cNvPr id="9" name="Group 3">
            <a:extLst>
              <a:ext uri="{FF2B5EF4-FFF2-40B4-BE49-F238E27FC236}">
                <a16:creationId xmlns:a16="http://schemas.microsoft.com/office/drawing/2014/main" id="{41B72901-93A5-8963-6369-A19F5DEEFCD5}"/>
              </a:ext>
            </a:extLst>
          </p:cNvPr>
          <p:cNvGrpSpPr/>
          <p:nvPr/>
        </p:nvGrpSpPr>
        <p:grpSpPr>
          <a:xfrm>
            <a:off x="7215540" y="1600336"/>
            <a:ext cx="4161718" cy="45719"/>
            <a:chOff x="0" y="0"/>
            <a:chExt cx="11813921" cy="50800"/>
          </a:xfrm>
        </p:grpSpPr>
        <p:sp>
          <p:nvSpPr>
            <p:cNvPr id="10" name="Freeform 4">
              <a:extLst>
                <a:ext uri="{FF2B5EF4-FFF2-40B4-BE49-F238E27FC236}">
                  <a16:creationId xmlns:a16="http://schemas.microsoft.com/office/drawing/2014/main" id="{1AB8FECF-687C-8277-78B8-C1B8C75304E4}"/>
                </a:ext>
              </a:extLst>
            </p:cNvPr>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5">
            <a:extLst>
              <a:ext uri="{FF2B5EF4-FFF2-40B4-BE49-F238E27FC236}">
                <a16:creationId xmlns:a16="http://schemas.microsoft.com/office/drawing/2014/main" id="{03004481-6055-AF15-BE36-AEFE832CFB2C}"/>
              </a:ext>
            </a:extLst>
          </p:cNvPr>
          <p:cNvSpPr txBox="1"/>
          <p:nvPr/>
        </p:nvSpPr>
        <p:spPr>
          <a:xfrm>
            <a:off x="152400" y="944660"/>
            <a:ext cx="18287999"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lang="en-US" sz="6199" dirty="0">
                <a:solidFill>
                  <a:srgbClr val="C00000"/>
                </a:solidFill>
                <a:latin typeface="Bobby Jones Condensed"/>
                <a:ea typeface="Bobby Jones Condensed"/>
                <a:cs typeface="Bobby Jones Condensed"/>
                <a:sym typeface="Bobby Jones Condensed"/>
              </a:rPr>
              <a:t>workshop</a:t>
            </a:r>
            <a:endParaRPr kumimoji="0" lang="en-US" sz="6199" b="0" i="0" u="none" strike="noStrike" kern="1200" cap="none" spc="0" normalizeH="0" baseline="0" noProof="0" dirty="0">
              <a:ln>
                <a:noFill/>
              </a:ln>
              <a:solidFill>
                <a:srgbClr val="C00000"/>
              </a:solidFill>
              <a:effectLst/>
              <a:uLnTx/>
              <a:uFillTx/>
              <a:latin typeface="Bobby Jones Condensed"/>
              <a:ea typeface="Bobby Jones Condensed"/>
              <a:cs typeface="Bobby Jones Condensed"/>
              <a:sym typeface="Bobby Jones Condensed"/>
            </a:endParaRPr>
          </a:p>
        </p:txBody>
      </p:sp>
    </p:spTree>
    <p:extLst>
      <p:ext uri="{BB962C8B-B14F-4D97-AF65-F5344CB8AC3E}">
        <p14:creationId xmlns:p14="http://schemas.microsoft.com/office/powerpoint/2010/main" val="3444242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2FC0F-2EA2-C94F-4A35-574B1708D5E0}"/>
            </a:ext>
          </a:extLst>
        </p:cNvPr>
        <p:cNvGrpSpPr/>
        <p:nvPr/>
      </p:nvGrpSpPr>
      <p:grpSpPr>
        <a:xfrm>
          <a:off x="0" y="0"/>
          <a:ext cx="0" cy="0"/>
          <a:chOff x="0" y="0"/>
          <a:chExt cx="0" cy="0"/>
        </a:xfrm>
      </p:grpSpPr>
      <p:sp>
        <p:nvSpPr>
          <p:cNvPr id="8" name="TextBox 2">
            <a:extLst>
              <a:ext uri="{FF2B5EF4-FFF2-40B4-BE49-F238E27FC236}">
                <a16:creationId xmlns:a16="http://schemas.microsoft.com/office/drawing/2014/main" id="{C91B1C49-B086-8A6D-02D4-85669DEF220C}"/>
              </a:ext>
            </a:extLst>
          </p:cNvPr>
          <p:cNvSpPr txBox="1"/>
          <p:nvPr/>
        </p:nvSpPr>
        <p:spPr>
          <a:xfrm>
            <a:off x="-381000" y="3640467"/>
            <a:ext cx="18135600" cy="1533112"/>
          </a:xfrm>
          <a:prstGeom prst="rect">
            <a:avLst/>
          </a:prstGeom>
        </p:spPr>
        <p:txBody>
          <a:bodyPr wrap="square" lIns="0" tIns="0" rIns="0" bIns="0" rtlCol="0" anchor="t">
            <a:spAutoFit/>
          </a:bodyPr>
          <a:lstStyle/>
          <a:p>
            <a:pPr marL="1323899" marR="0" lvl="2" algn="ctr" defTabSz="914400" rtl="0" eaLnBrk="1" fontAlgn="auto" latinLnBrk="0" hangingPunct="1">
              <a:lnSpc>
                <a:spcPts val="5748"/>
              </a:lnSpc>
              <a:spcBef>
                <a:spcPts val="0"/>
              </a:spcBef>
              <a:spcAft>
                <a:spcPts val="0"/>
              </a:spcAft>
              <a:buClrTx/>
              <a:buSzTx/>
              <a:tabLst/>
              <a:defRPr/>
            </a:pPr>
            <a:r>
              <a:rPr kumimoji="0" lang="en-US" sz="6600" b="0" i="0" u="none" strike="noStrike" kern="1200" cap="none" spc="0" normalizeH="0" baseline="0" noProof="0" dirty="0">
                <a:ln>
                  <a:noFill/>
                </a:ln>
                <a:solidFill>
                  <a:srgbClr val="58585A"/>
                </a:solidFill>
                <a:effectLst/>
                <a:uLnTx/>
                <a:uFillTx/>
                <a:latin typeface="Nunito"/>
                <a:ea typeface="Nunito"/>
                <a:cs typeface="Nunito"/>
                <a:sym typeface="Nunito"/>
              </a:rPr>
              <a:t>What questions/challenges do you foresee in implementing an action/response?</a:t>
            </a:r>
          </a:p>
        </p:txBody>
      </p:sp>
      <p:grpSp>
        <p:nvGrpSpPr>
          <p:cNvPr id="9" name="Group 3">
            <a:extLst>
              <a:ext uri="{FF2B5EF4-FFF2-40B4-BE49-F238E27FC236}">
                <a16:creationId xmlns:a16="http://schemas.microsoft.com/office/drawing/2014/main" id="{5F3574F0-AA41-B9F2-593A-CF5E965C9162}"/>
              </a:ext>
            </a:extLst>
          </p:cNvPr>
          <p:cNvGrpSpPr/>
          <p:nvPr/>
        </p:nvGrpSpPr>
        <p:grpSpPr>
          <a:xfrm>
            <a:off x="7215540" y="1600336"/>
            <a:ext cx="4161718" cy="45719"/>
            <a:chOff x="0" y="0"/>
            <a:chExt cx="11813921" cy="50800"/>
          </a:xfrm>
        </p:grpSpPr>
        <p:sp>
          <p:nvSpPr>
            <p:cNvPr id="10" name="Freeform 4">
              <a:extLst>
                <a:ext uri="{FF2B5EF4-FFF2-40B4-BE49-F238E27FC236}">
                  <a16:creationId xmlns:a16="http://schemas.microsoft.com/office/drawing/2014/main" id="{0201FD0C-F07C-7E40-4B31-96C76A90010E}"/>
                </a:ext>
              </a:extLst>
            </p:cNvPr>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 name="TextBox 5">
            <a:extLst>
              <a:ext uri="{FF2B5EF4-FFF2-40B4-BE49-F238E27FC236}">
                <a16:creationId xmlns:a16="http://schemas.microsoft.com/office/drawing/2014/main" id="{B9AF83D7-E592-7E25-4C01-7DCFFF613C9D}"/>
              </a:ext>
            </a:extLst>
          </p:cNvPr>
          <p:cNvSpPr txBox="1"/>
          <p:nvPr/>
        </p:nvSpPr>
        <p:spPr>
          <a:xfrm>
            <a:off x="152400" y="944660"/>
            <a:ext cx="18287999"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lang="en-US" sz="6199" dirty="0">
                <a:solidFill>
                  <a:srgbClr val="C00000"/>
                </a:solidFill>
                <a:latin typeface="Bobby Jones Condensed"/>
                <a:ea typeface="Bobby Jones Condensed"/>
                <a:cs typeface="Bobby Jones Condensed"/>
                <a:sym typeface="Bobby Jones Condensed"/>
              </a:rPr>
              <a:t>workshop</a:t>
            </a:r>
            <a:endParaRPr kumimoji="0" lang="en-US" sz="6199" b="0" i="0" u="none" strike="noStrike" kern="1200" cap="none" spc="0" normalizeH="0" baseline="0" noProof="0" dirty="0">
              <a:ln>
                <a:noFill/>
              </a:ln>
              <a:solidFill>
                <a:srgbClr val="C00000"/>
              </a:solidFill>
              <a:effectLst/>
              <a:uLnTx/>
              <a:uFillTx/>
              <a:latin typeface="Bobby Jones Condensed"/>
              <a:ea typeface="Bobby Jones Condensed"/>
              <a:cs typeface="Bobby Jones Condensed"/>
              <a:sym typeface="Bobby Jones Condensed"/>
            </a:endParaRPr>
          </a:p>
        </p:txBody>
      </p:sp>
    </p:spTree>
    <p:extLst>
      <p:ext uri="{BB962C8B-B14F-4D97-AF65-F5344CB8AC3E}">
        <p14:creationId xmlns:p14="http://schemas.microsoft.com/office/powerpoint/2010/main" val="422691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16748-4327-3C7F-9254-E01BE42C0ED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7F3B308-D217-9586-3CE0-90E3ABDD2E90}"/>
              </a:ext>
            </a:extLst>
          </p:cNvPr>
          <p:cNvGrpSpPr/>
          <p:nvPr/>
        </p:nvGrpSpPr>
        <p:grpSpPr>
          <a:xfrm>
            <a:off x="1028700" y="1790701"/>
            <a:ext cx="16230600" cy="6052732"/>
            <a:chOff x="121920" y="60960"/>
            <a:chExt cx="21349831" cy="7387828"/>
          </a:xfrm>
        </p:grpSpPr>
        <p:sp>
          <p:nvSpPr>
            <p:cNvPr id="3" name="Freeform 3">
              <a:extLst>
                <a:ext uri="{FF2B5EF4-FFF2-40B4-BE49-F238E27FC236}">
                  <a16:creationId xmlns:a16="http://schemas.microsoft.com/office/drawing/2014/main" id="{981D3920-B020-DED1-F3A1-FC33AAA1EC24}"/>
                </a:ext>
              </a:extLst>
            </p:cNvPr>
            <p:cNvSpPr/>
            <p:nvPr/>
          </p:nvSpPr>
          <p:spPr>
            <a:xfrm>
              <a:off x="-121920" y="-60960"/>
              <a:ext cx="21593671" cy="7509748"/>
            </a:xfrm>
            <a:custGeom>
              <a:avLst/>
              <a:gdLst/>
              <a:ahLst/>
              <a:cxnLst/>
              <a:rect l="l" t="t" r="r" b="b"/>
              <a:pathLst>
                <a:path w="21593671" h="7509748">
                  <a:moveTo>
                    <a:pt x="0" y="0"/>
                  </a:moveTo>
                  <a:lnTo>
                    <a:pt x="21593671" y="0"/>
                  </a:lnTo>
                  <a:lnTo>
                    <a:pt x="21593671" y="7509748"/>
                  </a:lnTo>
                  <a:lnTo>
                    <a:pt x="0" y="7509748"/>
                  </a:lnTo>
                  <a:close/>
                </a:path>
              </a:pathLst>
            </a:cu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4">
              <a:extLst>
                <a:ext uri="{FF2B5EF4-FFF2-40B4-BE49-F238E27FC236}">
                  <a16:creationId xmlns:a16="http://schemas.microsoft.com/office/drawing/2014/main" id="{DA15637B-AB25-1AEC-B9D0-6799438B30F8}"/>
                </a:ext>
              </a:extLst>
            </p:cNvPr>
            <p:cNvSpPr txBox="1"/>
            <p:nvPr/>
          </p:nvSpPr>
          <p:spPr>
            <a:xfrm>
              <a:off x="121920" y="60960"/>
              <a:ext cx="21349831" cy="7387828"/>
            </a:xfrm>
            <a:prstGeom prst="rect">
              <a:avLst/>
            </a:prstGeom>
          </p:spPr>
          <p:txBody>
            <a:bodyPr lIns="0" tIns="0" rIns="0" bIns="0" rtlCol="0" anchor="t"/>
            <a:lstStyle/>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Primary Response/Care Bear</a:t>
              </a:r>
            </a:p>
            <a:p>
              <a:pPr marL="277494" marR="0" lvl="1" indent="0" algn="l" defTabSz="914400" rtl="0" eaLnBrk="1" fontAlgn="auto" latinLnBrk="0" hangingPunct="1">
                <a:lnSpc>
                  <a:spcPts val="5519"/>
                </a:lnSpc>
                <a:spcBef>
                  <a:spcPts val="0"/>
                </a:spcBef>
                <a:spcAft>
                  <a:spcPts val="0"/>
                </a:spcAft>
                <a:buClrTx/>
                <a:buSzTx/>
                <a:buFontTx/>
                <a:buNone/>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Supportive Response</a:t>
              </a:r>
            </a:p>
            <a:p>
              <a:pPr marL="277494" marR="0" lvl="1" indent="0" algn="l" defTabSz="914400" rtl="0" eaLnBrk="1" fontAlgn="auto" latinLnBrk="0" hangingPunct="1">
                <a:lnSpc>
                  <a:spcPts val="5519"/>
                </a:lnSpc>
                <a:spcBef>
                  <a:spcPts val="0"/>
                </a:spcBef>
                <a:spcAft>
                  <a:spcPts val="0"/>
                </a:spcAft>
                <a:buClrTx/>
                <a:buSzTx/>
                <a:buFontTx/>
                <a:buNone/>
                <a:tabLst/>
                <a:defRPr/>
              </a:pPr>
              <a:endParaRPr kumimoji="0" lang="en-US" sz="4599" b="0"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r>
                <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Advocacy </a:t>
              </a:r>
              <a:r>
                <a:rPr lang="en-US" sz="4599" b="1" dirty="0">
                  <a:solidFill>
                    <a:srgbClr val="58585A"/>
                  </a:solidFill>
                  <a:latin typeface="Nunito Sans 1"/>
                  <a:ea typeface="Nunito Sans 1"/>
                  <a:cs typeface="Nunito Sans 1"/>
                  <a:sym typeface="Nunito Sans 1"/>
                </a:rPr>
                <a:t>R</a:t>
              </a:r>
              <a:r>
                <a:rPr kumimoji="0" lang="en-US" sz="4599" b="1" i="0" u="none" strike="noStrike" kern="1200" cap="none" spc="0" normalizeH="0" baseline="0" noProof="0" dirty="0" err="1">
                  <a:ln>
                    <a:noFill/>
                  </a:ln>
                  <a:solidFill>
                    <a:srgbClr val="58585A"/>
                  </a:solidFill>
                  <a:effectLst/>
                  <a:uLnTx/>
                  <a:uFillTx/>
                  <a:latin typeface="Nunito Sans 1"/>
                  <a:ea typeface="Nunito Sans 1"/>
                  <a:cs typeface="Nunito Sans 1"/>
                  <a:sym typeface="Nunito Sans 1"/>
                </a:rPr>
                <a:t>esponse</a:t>
              </a:r>
              <a:endParaRPr kumimoji="0" lang="en-US" sz="4599" b="1" i="0" u="none" strike="noStrike" kern="1200" cap="none" spc="0" normalizeH="0" baseline="0" noProof="0" dirty="0">
                <a:ln>
                  <a:noFill/>
                </a:ln>
                <a:solidFill>
                  <a:srgbClr val="58585A"/>
                </a:solidFill>
                <a:effectLst/>
                <a:uLnTx/>
                <a:uFillTx/>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endParaRPr lang="en-US" sz="4599" b="1" dirty="0">
                <a:solidFill>
                  <a:srgbClr val="58585A"/>
                </a:solidFill>
                <a:latin typeface="Nunito Sans 1"/>
                <a:ea typeface="Nunito Sans 1"/>
                <a:cs typeface="Nunito Sans 1"/>
                <a:sym typeface="Nunito Sans 1"/>
              </a:endParaRPr>
            </a:p>
            <a:p>
              <a:pPr marL="554987" marR="0" lvl="1" indent="-277493" algn="l" defTabSz="914400" rtl="0" eaLnBrk="1" fontAlgn="auto" latinLnBrk="0" hangingPunct="1">
                <a:lnSpc>
                  <a:spcPts val="5519"/>
                </a:lnSpc>
                <a:spcBef>
                  <a:spcPts val="0"/>
                </a:spcBef>
                <a:spcAft>
                  <a:spcPts val="0"/>
                </a:spcAft>
                <a:buClrTx/>
                <a:buSzTx/>
                <a:buFont typeface="Arial"/>
                <a:buChar char="•"/>
                <a:tabLst/>
                <a:defRPr/>
              </a:pPr>
              <a:endParaRPr lang="en-US" sz="4599" b="1" dirty="0">
                <a:solidFill>
                  <a:srgbClr val="58585A"/>
                </a:solidFill>
                <a:latin typeface="Nunito Sans 1"/>
                <a:ea typeface="Nunito Sans 1"/>
                <a:cs typeface="Nunito Sans 1"/>
                <a:sym typeface="Nunito Sans 1"/>
              </a:endParaRPr>
            </a:p>
            <a:p>
              <a:pPr marL="277494" marR="0" lvl="1" algn="ctr" defTabSz="914400" rtl="0" eaLnBrk="1" fontAlgn="auto" latinLnBrk="0" hangingPunct="1">
                <a:lnSpc>
                  <a:spcPts val="5519"/>
                </a:lnSpc>
                <a:spcBef>
                  <a:spcPts val="0"/>
                </a:spcBef>
                <a:spcAft>
                  <a:spcPts val="0"/>
                </a:spcAft>
                <a:buClrTx/>
                <a:buSzTx/>
                <a:tabLst/>
                <a:defRPr/>
              </a:pPr>
              <a:r>
                <a:rPr kumimoji="0" lang="en-US" sz="4599"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Rescuing the babies thrown in the river </a:t>
              </a:r>
            </a:p>
            <a:p>
              <a:pPr marL="277494" marR="0" lvl="1" algn="ctr" defTabSz="914400" rtl="0" eaLnBrk="1" fontAlgn="auto" latinLnBrk="0" hangingPunct="1">
                <a:lnSpc>
                  <a:spcPts val="5519"/>
                </a:lnSpc>
                <a:spcBef>
                  <a:spcPts val="0"/>
                </a:spcBef>
                <a:spcAft>
                  <a:spcPts val="0"/>
                </a:spcAft>
                <a:buClrTx/>
                <a:buSzTx/>
                <a:tabLst/>
                <a:defRPr/>
              </a:pPr>
              <a:r>
                <a:rPr kumimoji="0" lang="en-US" sz="4599"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and/or tackling the cause that throws babies to the</a:t>
              </a:r>
              <a:r>
                <a:rPr lang="en-US" sz="4599" dirty="0">
                  <a:solidFill>
                    <a:srgbClr val="58585A"/>
                  </a:solidFill>
                  <a:latin typeface="Nunito Sans 1"/>
                  <a:ea typeface="Nunito Sans 1"/>
                  <a:cs typeface="Nunito Sans 1"/>
                  <a:sym typeface="Nunito Sans 1"/>
                </a:rPr>
                <a:t> river</a:t>
              </a:r>
              <a:r>
                <a:rPr kumimoji="0" lang="en-US" sz="4599" i="0" u="none" strike="noStrike" kern="1200" cap="none" spc="0" normalizeH="0" baseline="0" noProof="0" dirty="0">
                  <a:ln>
                    <a:noFill/>
                  </a:ln>
                  <a:solidFill>
                    <a:srgbClr val="58585A"/>
                  </a:solidFill>
                  <a:effectLst/>
                  <a:uLnTx/>
                  <a:uFillTx/>
                  <a:latin typeface="Nunito Sans 1"/>
                  <a:ea typeface="Nunito Sans 1"/>
                  <a:cs typeface="Nunito Sans 1"/>
                  <a:sym typeface="Nunito Sans 1"/>
                </a:rPr>
                <a:t> </a:t>
              </a:r>
            </a:p>
          </p:txBody>
        </p:sp>
      </p:grpSp>
      <p:grpSp>
        <p:nvGrpSpPr>
          <p:cNvPr id="5" name="Group 5">
            <a:extLst>
              <a:ext uri="{FF2B5EF4-FFF2-40B4-BE49-F238E27FC236}">
                <a16:creationId xmlns:a16="http://schemas.microsoft.com/office/drawing/2014/main" id="{9F8BCD24-50B8-53B0-EB0B-7E0E168A3C02}"/>
              </a:ext>
            </a:extLst>
          </p:cNvPr>
          <p:cNvGrpSpPr/>
          <p:nvPr/>
        </p:nvGrpSpPr>
        <p:grpSpPr>
          <a:xfrm>
            <a:off x="4602047" y="1507827"/>
            <a:ext cx="8898533" cy="38100"/>
            <a:chOff x="0" y="0"/>
            <a:chExt cx="11864711" cy="50800"/>
          </a:xfrm>
        </p:grpSpPr>
        <p:sp>
          <p:nvSpPr>
            <p:cNvPr id="6" name="Freeform 6">
              <a:extLst>
                <a:ext uri="{FF2B5EF4-FFF2-40B4-BE49-F238E27FC236}">
                  <a16:creationId xmlns:a16="http://schemas.microsoft.com/office/drawing/2014/main" id="{5D7F5002-CC39-EA40-C4E8-4F7D0D25F209}"/>
                </a:ext>
              </a:extLst>
            </p:cNvPr>
            <p:cNvSpPr/>
            <p:nvPr/>
          </p:nvSpPr>
          <p:spPr>
            <a:xfrm>
              <a:off x="2540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10">
            <a:extLst>
              <a:ext uri="{FF2B5EF4-FFF2-40B4-BE49-F238E27FC236}">
                <a16:creationId xmlns:a16="http://schemas.microsoft.com/office/drawing/2014/main" id="{62C97509-A767-6E05-4FE0-CE2D51636088}"/>
              </a:ext>
            </a:extLst>
          </p:cNvPr>
          <p:cNvSpPr txBox="1"/>
          <p:nvPr/>
        </p:nvSpPr>
        <p:spPr>
          <a:xfrm>
            <a:off x="0" y="725720"/>
            <a:ext cx="18288000"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200" b="0" i="0" u="none" strike="noStrike" kern="1200" cap="none" spc="0" normalizeH="0" baseline="0" noProof="0" dirty="0">
                <a:ln>
                  <a:noFill/>
                </a:ln>
                <a:solidFill>
                  <a:srgbClr val="BA2726"/>
                </a:solidFill>
                <a:effectLst/>
                <a:uLnTx/>
                <a:uFillTx/>
                <a:latin typeface="Bobby Jones Condensed Soft"/>
                <a:ea typeface="Bobby Jones Condensed Soft"/>
                <a:cs typeface="Bobby Jones Condensed Soft"/>
                <a:sym typeface="Bobby Jones Condensed Soft"/>
              </a:rPr>
              <a:t>How is the church responding?</a:t>
            </a:r>
          </a:p>
        </p:txBody>
      </p:sp>
      <p:pic>
        <p:nvPicPr>
          <p:cNvPr id="11" name="Picture 2">
            <a:extLst>
              <a:ext uri="{FF2B5EF4-FFF2-40B4-BE49-F238E27FC236}">
                <a16:creationId xmlns:a16="http://schemas.microsoft.com/office/drawing/2014/main" id="{8E4EDDB1-D51F-27F0-DF1A-167848FDA72C}"/>
              </a:ext>
            </a:extLst>
          </p:cNvPr>
          <p:cNvPicPr>
            <a:picLocks noChangeAspect="1"/>
          </p:cNvPicPr>
          <p:nvPr/>
        </p:nvPicPr>
        <p:blipFill>
          <a:blip r:embed="rId2"/>
          <a:stretch>
            <a:fillRect/>
          </a:stretch>
        </p:blipFill>
        <p:spPr>
          <a:xfrm>
            <a:off x="11506200" y="2224214"/>
            <a:ext cx="5141742" cy="5141742"/>
          </a:xfrm>
          <a:prstGeom prst="rect">
            <a:avLst/>
          </a:prstGeom>
          <a:solidFill>
            <a:srgbClr val="C00000"/>
          </a:solidFill>
        </p:spPr>
      </p:pic>
    </p:spTree>
    <p:extLst>
      <p:ext uri="{BB962C8B-B14F-4D97-AF65-F5344CB8AC3E}">
        <p14:creationId xmlns:p14="http://schemas.microsoft.com/office/powerpoint/2010/main" val="3461539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4953835" y="1728578"/>
            <a:ext cx="8380330" cy="4388540"/>
            <a:chOff x="0" y="0"/>
            <a:chExt cx="7997128" cy="4187868"/>
          </a:xfrm>
        </p:grpSpPr>
        <p:sp>
          <p:nvSpPr>
            <p:cNvPr id="3" name="Freeform 3"/>
            <p:cNvSpPr/>
            <p:nvPr/>
          </p:nvSpPr>
          <p:spPr>
            <a:xfrm>
              <a:off x="0" y="0"/>
              <a:ext cx="7997190" cy="4187825"/>
            </a:xfrm>
            <a:custGeom>
              <a:avLst/>
              <a:gdLst/>
              <a:ahLst/>
              <a:cxnLst/>
              <a:rect l="l" t="t" r="r" b="b"/>
              <a:pathLst>
                <a:path w="7997190" h="4187825">
                  <a:moveTo>
                    <a:pt x="0" y="0"/>
                  </a:moveTo>
                  <a:lnTo>
                    <a:pt x="7997190" y="0"/>
                  </a:lnTo>
                  <a:lnTo>
                    <a:pt x="7997190" y="4187825"/>
                  </a:lnTo>
                  <a:lnTo>
                    <a:pt x="0" y="4187825"/>
                  </a:lnTo>
                  <a:lnTo>
                    <a:pt x="0" y="0"/>
                  </a:lnTo>
                  <a:close/>
                </a:path>
              </a:pathLst>
            </a:custGeom>
            <a:blipFill>
              <a:blip r:embed="rId3"/>
              <a:stretch>
                <a:fillRect b="-1"/>
              </a:stretch>
            </a:blipFill>
          </p:spPr>
          <p:txBody>
            <a:bodyPr/>
            <a:lstStyle/>
            <a:p>
              <a:endParaRPr lang="en-US"/>
            </a:p>
          </p:txBody>
        </p:sp>
      </p:grpSp>
      <p:grpSp>
        <p:nvGrpSpPr>
          <p:cNvPr id="4" name="Group 4"/>
          <p:cNvGrpSpPr/>
          <p:nvPr/>
        </p:nvGrpSpPr>
        <p:grpSpPr>
          <a:xfrm>
            <a:off x="3075756" y="6245031"/>
            <a:ext cx="12136487" cy="2313390"/>
            <a:chOff x="0" y="0"/>
            <a:chExt cx="16181983" cy="3084520"/>
          </a:xfrm>
        </p:grpSpPr>
        <p:sp>
          <p:nvSpPr>
            <p:cNvPr id="5" name="Freeform 5"/>
            <p:cNvSpPr/>
            <p:nvPr/>
          </p:nvSpPr>
          <p:spPr>
            <a:xfrm>
              <a:off x="0" y="0"/>
              <a:ext cx="16181983" cy="3084520"/>
            </a:xfrm>
            <a:custGeom>
              <a:avLst/>
              <a:gdLst/>
              <a:ahLst/>
              <a:cxnLst/>
              <a:rect l="l" t="t" r="r" b="b"/>
              <a:pathLst>
                <a:path w="16181983" h="3084520">
                  <a:moveTo>
                    <a:pt x="0" y="0"/>
                  </a:moveTo>
                  <a:lnTo>
                    <a:pt x="16181983" y="0"/>
                  </a:lnTo>
                  <a:lnTo>
                    <a:pt x="16181983" y="3084520"/>
                  </a:lnTo>
                  <a:lnTo>
                    <a:pt x="0" y="3084520"/>
                  </a:lnTo>
                  <a:close/>
                </a:path>
              </a:pathLst>
            </a:custGeom>
          </p:spPr>
          <p:txBody>
            <a:bodyPr/>
            <a:lstStyle/>
            <a:p>
              <a:endParaRPr lang="en-US"/>
            </a:p>
          </p:txBody>
        </p:sp>
        <p:sp>
          <p:nvSpPr>
            <p:cNvPr id="6" name="TextBox 6"/>
            <p:cNvSpPr txBox="1"/>
            <p:nvPr/>
          </p:nvSpPr>
          <p:spPr>
            <a:xfrm>
              <a:off x="0" y="-161925"/>
              <a:ext cx="16181983" cy="3246445"/>
            </a:xfrm>
            <a:prstGeom prst="rect">
              <a:avLst/>
            </a:prstGeom>
          </p:spPr>
          <p:txBody>
            <a:bodyPr lIns="0" tIns="0" rIns="0" bIns="0" rtlCol="0" anchor="t"/>
            <a:lstStyle/>
            <a:p>
              <a:pPr algn="ctr">
                <a:lnSpc>
                  <a:spcPts val="13064"/>
                </a:lnSpc>
              </a:pPr>
              <a:r>
                <a:rPr lang="en-US" sz="9799">
                  <a:solidFill>
                    <a:srgbClr val="58595A"/>
                  </a:solidFill>
                  <a:latin typeface="Bobby Jones Condensed Soft"/>
                  <a:ea typeface="Bobby Jones Condensed Soft"/>
                  <a:cs typeface="Bobby Jones Condensed Soft"/>
                  <a:sym typeface="Bobby Jones Condensed Soft"/>
                </a:rPr>
                <a:t>questions?</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2AE4F-0B9E-ADA4-421D-74B43B4124FE}"/>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C20FD3D-B17C-95E6-F693-4B33F266ED92}"/>
              </a:ext>
            </a:extLst>
          </p:cNvPr>
          <p:cNvSpPr txBox="1"/>
          <p:nvPr/>
        </p:nvSpPr>
        <p:spPr>
          <a:xfrm>
            <a:off x="9829800" y="2467649"/>
            <a:ext cx="7848598" cy="1107996"/>
          </a:xfrm>
          <a:prstGeom prst="rect">
            <a:avLst/>
          </a:prstGeom>
        </p:spPr>
        <p:txBody>
          <a:bodyPr wrap="square" lIns="0" tIns="0" rIns="0" bIns="0" rtlCol="0" anchor="t">
            <a:spAutoFit/>
          </a:bodyPr>
          <a:lstStyle/>
          <a:p>
            <a:pPr marL="609519" lvl="2" algn="l"/>
            <a:r>
              <a:rPr lang="en-US" sz="7200" b="1" dirty="0" err="1">
                <a:solidFill>
                  <a:srgbClr val="FF0000"/>
                </a:solidFill>
                <a:latin typeface="Nunito Bold"/>
                <a:ea typeface="Nunito Bold"/>
                <a:cs typeface="Nunito Bold"/>
                <a:sym typeface="Nunito Bold"/>
              </a:rPr>
              <a:t>Resource</a:t>
            </a:r>
            <a:r>
              <a:rPr lang="en-US" sz="7200" b="1" dirty="0" err="1">
                <a:solidFill>
                  <a:srgbClr val="58585A"/>
                </a:solidFill>
                <a:latin typeface="Nunito Bold"/>
                <a:ea typeface="Nunito Bold"/>
                <a:cs typeface="Nunito Bold"/>
                <a:sym typeface="Nunito Bold"/>
              </a:rPr>
              <a:t>UMC</a:t>
            </a:r>
            <a:endParaRPr lang="en-US" sz="7200" b="1" dirty="0">
              <a:solidFill>
                <a:srgbClr val="58585A"/>
              </a:solidFill>
              <a:latin typeface="Nunito Bold"/>
              <a:ea typeface="Nunito Bold"/>
              <a:cs typeface="Nunito Bold"/>
              <a:sym typeface="Nunito Bold"/>
            </a:endParaRPr>
          </a:p>
        </p:txBody>
      </p:sp>
      <p:sp>
        <p:nvSpPr>
          <p:cNvPr id="3" name="TextBox 7">
            <a:extLst>
              <a:ext uri="{FF2B5EF4-FFF2-40B4-BE49-F238E27FC236}">
                <a16:creationId xmlns:a16="http://schemas.microsoft.com/office/drawing/2014/main" id="{11F99ED1-352D-0D27-B2BB-801D052B435D}"/>
              </a:ext>
            </a:extLst>
          </p:cNvPr>
          <p:cNvSpPr txBox="1"/>
          <p:nvPr/>
        </p:nvSpPr>
        <p:spPr>
          <a:xfrm>
            <a:off x="0" y="725720"/>
            <a:ext cx="18288000" cy="718145"/>
          </a:xfrm>
          <a:prstGeom prst="rect">
            <a:avLst/>
          </a:prstGeom>
        </p:spPr>
        <p:txBody>
          <a:bodyPr wrap="square" lIns="0" tIns="0" rIns="0" bIns="0" rtlCol="0" anchor="t">
            <a:spAutoFit/>
          </a:bodyPr>
          <a:lstStyle/>
          <a:p>
            <a:pPr algn="ctr">
              <a:lnSpc>
                <a:spcPts val="5580"/>
              </a:lnSpc>
            </a:pPr>
            <a:r>
              <a:rPr lang="en-US" sz="6200" dirty="0">
                <a:solidFill>
                  <a:srgbClr val="E54D25"/>
                </a:solidFill>
                <a:latin typeface="Bobby Jones Condensed Soft"/>
                <a:ea typeface="Bobby Jones Condensed Soft"/>
                <a:cs typeface="Bobby Jones Condensed Soft"/>
                <a:sym typeface="Bobby Jones Condensed Soft"/>
              </a:rPr>
              <a:t>Toolkit for next steps</a:t>
            </a:r>
          </a:p>
        </p:txBody>
      </p:sp>
      <p:grpSp>
        <p:nvGrpSpPr>
          <p:cNvPr id="4" name="Group 4">
            <a:extLst>
              <a:ext uri="{FF2B5EF4-FFF2-40B4-BE49-F238E27FC236}">
                <a16:creationId xmlns:a16="http://schemas.microsoft.com/office/drawing/2014/main" id="{1A4340FB-4F03-A22F-6B19-29C8546027E7}"/>
              </a:ext>
            </a:extLst>
          </p:cNvPr>
          <p:cNvGrpSpPr/>
          <p:nvPr/>
        </p:nvGrpSpPr>
        <p:grpSpPr>
          <a:xfrm>
            <a:off x="5628179" y="1443865"/>
            <a:ext cx="7031641" cy="45719"/>
            <a:chOff x="0" y="0"/>
            <a:chExt cx="11813921" cy="50800"/>
          </a:xfrm>
        </p:grpSpPr>
        <p:sp>
          <p:nvSpPr>
            <p:cNvPr id="5" name="Freeform 5">
              <a:extLst>
                <a:ext uri="{FF2B5EF4-FFF2-40B4-BE49-F238E27FC236}">
                  <a16:creationId xmlns:a16="http://schemas.microsoft.com/office/drawing/2014/main" id="{C9B9F838-06CE-B005-712A-41FCECC68D72}"/>
                </a:ext>
              </a:extLst>
            </p:cNvPr>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endParaRPr lang="en-US"/>
            </a:p>
          </p:txBody>
        </p:sp>
      </p:grpSp>
      <p:sp>
        <p:nvSpPr>
          <p:cNvPr id="6" name="Rectangle 1">
            <a:extLst>
              <a:ext uri="{FF2B5EF4-FFF2-40B4-BE49-F238E27FC236}">
                <a16:creationId xmlns:a16="http://schemas.microsoft.com/office/drawing/2014/main" id="{86857391-ECE1-BF1A-97D6-0F70F694B829}"/>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2">
            <a:extLst>
              <a:ext uri="{FF2B5EF4-FFF2-40B4-BE49-F238E27FC236}">
                <a16:creationId xmlns:a16="http://schemas.microsoft.com/office/drawing/2014/main" id="{7388AFC5-63F3-FBF2-02B8-284661FB4010}"/>
              </a:ext>
            </a:extLst>
          </p:cNvPr>
          <p:cNvPicPr>
            <a:picLocks noChangeAspect="1"/>
          </p:cNvPicPr>
          <p:nvPr/>
        </p:nvPicPr>
        <p:blipFill>
          <a:blip r:embed="rId2"/>
          <a:stretch>
            <a:fillRect/>
          </a:stretch>
        </p:blipFill>
        <p:spPr>
          <a:xfrm>
            <a:off x="2086958" y="2249047"/>
            <a:ext cx="7031641" cy="7031641"/>
          </a:xfrm>
          <a:prstGeom prst="rect">
            <a:avLst/>
          </a:prstGeom>
          <a:solidFill>
            <a:srgbClr val="FFC000"/>
          </a:solidFill>
          <a:ln>
            <a:solidFill>
              <a:srgbClr val="7030A0"/>
            </a:solidFill>
          </a:ln>
        </p:spPr>
      </p:pic>
    </p:spTree>
    <p:extLst>
      <p:ext uri="{BB962C8B-B14F-4D97-AF65-F5344CB8AC3E}">
        <p14:creationId xmlns:p14="http://schemas.microsoft.com/office/powerpoint/2010/main" val="34580220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33271-C8E2-524F-4B9E-D493E2BF9618}"/>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A30BBB41-3A76-3CBF-248A-5AC30E4629A7}"/>
              </a:ext>
            </a:extLst>
          </p:cNvPr>
          <p:cNvSpPr txBox="1"/>
          <p:nvPr/>
        </p:nvSpPr>
        <p:spPr>
          <a:xfrm>
            <a:off x="1295399" y="1790700"/>
            <a:ext cx="15697199" cy="7325082"/>
          </a:xfrm>
          <a:prstGeom prst="rect">
            <a:avLst/>
          </a:prstGeom>
        </p:spPr>
        <p:txBody>
          <a:bodyPr wrap="square" lIns="0" tIns="0" rIns="0" bIns="0" rtlCol="0" anchor="t">
            <a:spAutoFit/>
          </a:bodyPr>
          <a:lstStyle/>
          <a:p>
            <a:pPr marL="609519" lvl="2" algn="l"/>
            <a:r>
              <a:rPr lang="en-US" sz="2800" dirty="0">
                <a:solidFill>
                  <a:srgbClr val="58585A"/>
                </a:solidFill>
                <a:latin typeface="Nunito Bold"/>
                <a:ea typeface="Nunito Bold"/>
                <a:cs typeface="Nunito Bold"/>
                <a:sym typeface="Nunito Bold"/>
              </a:rPr>
              <a:t>1.	Who are your House Representatives and Senators?</a:t>
            </a:r>
          </a:p>
          <a:p>
            <a:pPr marL="609519" lvl="2" algn="l"/>
            <a:endParaRPr lang="en-US" sz="2800" dirty="0">
              <a:solidFill>
                <a:srgbClr val="58585A"/>
              </a:solidFill>
              <a:latin typeface="Nunito Bold"/>
              <a:ea typeface="Nunito Bold"/>
              <a:cs typeface="Nunito Bold"/>
              <a:sym typeface="Nunito Bold"/>
            </a:endParaRPr>
          </a:p>
          <a:p>
            <a:pPr marL="609519" lvl="2" algn="l"/>
            <a:r>
              <a:rPr lang="en-US" sz="2800" dirty="0">
                <a:solidFill>
                  <a:srgbClr val="58585A"/>
                </a:solidFill>
                <a:latin typeface="Nunito Bold"/>
                <a:ea typeface="Nunito Bold"/>
                <a:cs typeface="Nunito Bold"/>
                <a:sym typeface="Nunito Bold"/>
              </a:rPr>
              <a:t>2. What are their stand on immigration?</a:t>
            </a:r>
          </a:p>
          <a:p>
            <a:pPr marL="1123869" lvl="2" indent="-514350" algn="l">
              <a:buAutoNum type="arabicPeriod" startAt="3"/>
            </a:pPr>
            <a:endParaRPr lang="en-US" sz="2800" dirty="0">
              <a:solidFill>
                <a:srgbClr val="58585A"/>
              </a:solidFill>
              <a:latin typeface="Nunito Bold"/>
              <a:ea typeface="Nunito Bold"/>
              <a:cs typeface="Nunito Bold"/>
              <a:sym typeface="Nunito Bold"/>
            </a:endParaRPr>
          </a:p>
          <a:p>
            <a:pPr marL="609519" lvl="2" algn="l"/>
            <a:r>
              <a:rPr lang="en-US" sz="2800" dirty="0">
                <a:solidFill>
                  <a:srgbClr val="58585A"/>
                </a:solidFill>
                <a:latin typeface="Nunito Bold"/>
                <a:ea typeface="Nunito Bold"/>
                <a:cs typeface="Nunito Bold"/>
                <a:sym typeface="Nunito Bold"/>
              </a:rPr>
              <a:t>3. Do you see links between immigration policy and other social justice issues? Gender, reproductive rights, race, class? If so, where?</a:t>
            </a:r>
          </a:p>
          <a:p>
            <a:pPr marL="1123869" lvl="2" indent="-514350" algn="l">
              <a:buAutoNum type="arabicPeriod" startAt="3"/>
            </a:pPr>
            <a:endParaRPr lang="en-US" sz="2800" dirty="0">
              <a:solidFill>
                <a:srgbClr val="58585A"/>
              </a:solidFill>
              <a:latin typeface="Nunito Bold"/>
              <a:ea typeface="Nunito Bold"/>
              <a:cs typeface="Nunito Bold"/>
              <a:sym typeface="Nunito Bold"/>
            </a:endParaRPr>
          </a:p>
          <a:p>
            <a:pPr marL="609519" lvl="2" algn="l"/>
            <a:r>
              <a:rPr lang="en-US" sz="2800" dirty="0">
                <a:solidFill>
                  <a:srgbClr val="58585A"/>
                </a:solidFill>
                <a:latin typeface="Nunito Bold"/>
                <a:ea typeface="Nunito Bold"/>
                <a:cs typeface="Nunito Bold"/>
                <a:sym typeface="Nunito Bold"/>
              </a:rPr>
              <a:t>4. Find out how they voted on the Big Beautiful Bill (ICE and CBP)</a:t>
            </a:r>
          </a:p>
          <a:p>
            <a:pPr marL="609519" lvl="2" algn="l"/>
            <a:endParaRPr lang="en-US" sz="2800" dirty="0">
              <a:solidFill>
                <a:srgbClr val="58585A"/>
              </a:solidFill>
              <a:latin typeface="Nunito Bold"/>
              <a:ea typeface="Nunito Bold"/>
              <a:cs typeface="Nunito Bold"/>
              <a:sym typeface="Nunito Bold"/>
            </a:endParaRPr>
          </a:p>
          <a:p>
            <a:pPr marL="609519" lvl="2" algn="l"/>
            <a:r>
              <a:rPr lang="en-US" sz="2800" dirty="0">
                <a:solidFill>
                  <a:srgbClr val="58585A"/>
                </a:solidFill>
                <a:latin typeface="Nunito Bold"/>
                <a:ea typeface="Nunito Bold"/>
                <a:cs typeface="Nunito Bold"/>
                <a:sym typeface="Nunito Bold"/>
              </a:rPr>
              <a:t>5. Are there 287(a) agreements in place in your context? </a:t>
            </a:r>
          </a:p>
          <a:p>
            <a:pPr marL="609519" lvl="2" algn="l"/>
            <a:endParaRPr lang="en-US" sz="2800" dirty="0">
              <a:solidFill>
                <a:srgbClr val="58585A"/>
              </a:solidFill>
              <a:latin typeface="Nunito Bold"/>
              <a:ea typeface="Nunito Bold"/>
              <a:cs typeface="Nunito Bold"/>
              <a:sym typeface="Nunito Bold"/>
            </a:endParaRPr>
          </a:p>
          <a:p>
            <a:pPr marL="609519" lvl="2" algn="l"/>
            <a:r>
              <a:rPr lang="en-US" sz="2800" dirty="0">
                <a:solidFill>
                  <a:srgbClr val="58585A"/>
                </a:solidFill>
                <a:latin typeface="Nunito Bold"/>
                <a:ea typeface="Nunito Bold"/>
                <a:cs typeface="Nunito Bold"/>
                <a:sym typeface="Nunito Bold"/>
              </a:rPr>
              <a:t>6. Locate the closest detention centers near your community/church.</a:t>
            </a:r>
          </a:p>
          <a:p>
            <a:pPr marL="1066719" lvl="2" indent="-457200" algn="l">
              <a:buAutoNum type="arabicPeriod" startAt="9"/>
            </a:pPr>
            <a:endParaRPr lang="en-US" sz="2800" b="1" dirty="0">
              <a:solidFill>
                <a:srgbClr val="58585A"/>
              </a:solidFill>
              <a:latin typeface="Nunito Bold"/>
              <a:ea typeface="Nunito Bold"/>
              <a:cs typeface="Nunito Bold"/>
              <a:sym typeface="Nunito Bold"/>
            </a:endParaRPr>
          </a:p>
          <a:p>
            <a:pPr marL="1066719" lvl="2" indent="-457200" algn="l">
              <a:buAutoNum type="arabicPeriod" startAt="7"/>
            </a:pPr>
            <a:r>
              <a:rPr lang="en-US" sz="2800" b="1" dirty="0">
                <a:solidFill>
                  <a:srgbClr val="58585A"/>
                </a:solidFill>
                <a:latin typeface="Nunito Bold"/>
                <a:ea typeface="Nunito Bold"/>
                <a:cs typeface="Nunito Bold"/>
                <a:sym typeface="Nunito Bold"/>
              </a:rPr>
              <a:t>Do you know of Hotline or Rapid Response Teams in your area to counter ICE operations in your county, city, or state?</a:t>
            </a:r>
          </a:p>
          <a:p>
            <a:pPr marL="1066719" lvl="2" indent="-457200" algn="l">
              <a:buAutoNum type="arabicPeriod" startAt="7"/>
            </a:pPr>
            <a:endParaRPr lang="en-US" sz="2800" b="1" dirty="0">
              <a:solidFill>
                <a:srgbClr val="58585A"/>
              </a:solidFill>
              <a:latin typeface="Nunito Bold"/>
              <a:ea typeface="Nunito Bold"/>
              <a:cs typeface="Nunito Bold"/>
              <a:sym typeface="Nunito Bold"/>
            </a:endParaRPr>
          </a:p>
          <a:p>
            <a:pPr marL="1066719" lvl="2" indent="-457200" algn="l">
              <a:buAutoNum type="arabicPeriod" startAt="7"/>
            </a:pPr>
            <a:r>
              <a:rPr lang="en-US" sz="2800" b="1" dirty="0">
                <a:solidFill>
                  <a:srgbClr val="58585A"/>
                </a:solidFill>
                <a:latin typeface="Nunito Bold"/>
                <a:ea typeface="Nunito Bold"/>
                <a:cs typeface="Nunito Bold"/>
                <a:sym typeface="Nunito Bold"/>
              </a:rPr>
              <a:t>Make a plan</a:t>
            </a:r>
          </a:p>
        </p:txBody>
      </p:sp>
      <p:sp>
        <p:nvSpPr>
          <p:cNvPr id="3" name="TextBox 7">
            <a:extLst>
              <a:ext uri="{FF2B5EF4-FFF2-40B4-BE49-F238E27FC236}">
                <a16:creationId xmlns:a16="http://schemas.microsoft.com/office/drawing/2014/main" id="{1AB732A0-163B-13A3-6045-88812845358E}"/>
              </a:ext>
            </a:extLst>
          </p:cNvPr>
          <p:cNvSpPr txBox="1"/>
          <p:nvPr/>
        </p:nvSpPr>
        <p:spPr>
          <a:xfrm>
            <a:off x="0" y="725720"/>
            <a:ext cx="18288000" cy="718145"/>
          </a:xfrm>
          <a:prstGeom prst="rect">
            <a:avLst/>
          </a:prstGeom>
        </p:spPr>
        <p:txBody>
          <a:bodyPr wrap="square" lIns="0" tIns="0" rIns="0" bIns="0" rtlCol="0" anchor="t">
            <a:spAutoFit/>
          </a:bodyPr>
          <a:lstStyle/>
          <a:p>
            <a:pPr algn="ctr">
              <a:lnSpc>
                <a:spcPts val="5580"/>
              </a:lnSpc>
            </a:pPr>
            <a:r>
              <a:rPr lang="en-US" sz="6200" dirty="0">
                <a:solidFill>
                  <a:srgbClr val="E54D25"/>
                </a:solidFill>
                <a:latin typeface="Bobby Jones Condensed Soft"/>
                <a:ea typeface="Bobby Jones Condensed Soft"/>
                <a:cs typeface="Bobby Jones Condensed Soft"/>
                <a:sym typeface="Bobby Jones Condensed Soft"/>
              </a:rPr>
              <a:t>Questions to nurture next steps</a:t>
            </a:r>
          </a:p>
        </p:txBody>
      </p:sp>
      <p:grpSp>
        <p:nvGrpSpPr>
          <p:cNvPr id="4" name="Group 4">
            <a:extLst>
              <a:ext uri="{FF2B5EF4-FFF2-40B4-BE49-F238E27FC236}">
                <a16:creationId xmlns:a16="http://schemas.microsoft.com/office/drawing/2014/main" id="{F07C852E-108F-B912-0E80-2A83DBE8C223}"/>
              </a:ext>
            </a:extLst>
          </p:cNvPr>
          <p:cNvGrpSpPr/>
          <p:nvPr/>
        </p:nvGrpSpPr>
        <p:grpSpPr>
          <a:xfrm>
            <a:off x="5628179" y="1443865"/>
            <a:ext cx="7031641" cy="45719"/>
            <a:chOff x="0" y="0"/>
            <a:chExt cx="11813921" cy="50800"/>
          </a:xfrm>
        </p:grpSpPr>
        <p:sp>
          <p:nvSpPr>
            <p:cNvPr id="5" name="Freeform 5">
              <a:extLst>
                <a:ext uri="{FF2B5EF4-FFF2-40B4-BE49-F238E27FC236}">
                  <a16:creationId xmlns:a16="http://schemas.microsoft.com/office/drawing/2014/main" id="{BA6F63EB-F7EE-44DD-30E4-86F9EB93E3B1}"/>
                </a:ext>
              </a:extLst>
            </p:cNvPr>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endParaRPr lang="en-US"/>
            </a:p>
          </p:txBody>
        </p:sp>
      </p:grpSp>
    </p:spTree>
    <p:extLst>
      <p:ext uri="{BB962C8B-B14F-4D97-AF65-F5344CB8AC3E}">
        <p14:creationId xmlns:p14="http://schemas.microsoft.com/office/powerpoint/2010/main" val="3703337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B1872A21-3B34-8AF0-722B-2ED68196F359}"/>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302F7FA0-4C3F-D150-FAC9-979DEF8BE367}"/>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reeform 3">
            <a:extLst>
              <a:ext uri="{FF2B5EF4-FFF2-40B4-BE49-F238E27FC236}">
                <a16:creationId xmlns:a16="http://schemas.microsoft.com/office/drawing/2014/main" id="{87A5FA57-376C-246A-F64E-8ABCFB3DB106}"/>
              </a:ext>
            </a:extLst>
          </p:cNvPr>
          <p:cNvSpPr/>
          <p:nvPr/>
        </p:nvSpPr>
        <p:spPr>
          <a:xfrm rot="-10800000" flipH="1">
            <a:off x="-222130" y="-248092"/>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4">
            <a:extLst>
              <a:ext uri="{FF2B5EF4-FFF2-40B4-BE49-F238E27FC236}">
                <a16:creationId xmlns:a16="http://schemas.microsoft.com/office/drawing/2014/main" id="{1F900B3E-7B15-7A30-083E-7201F5749C62}"/>
              </a:ext>
            </a:extLst>
          </p:cNvPr>
          <p:cNvSpPr/>
          <p:nvPr/>
        </p:nvSpPr>
        <p:spPr>
          <a:xfrm>
            <a:off x="623479" y="-1169548"/>
            <a:ext cx="3583276" cy="3531156"/>
          </a:xfrm>
          <a:custGeom>
            <a:avLst/>
            <a:gdLst/>
            <a:ahLst/>
            <a:cxnLst/>
            <a:rect l="l" t="t" r="r" b="b"/>
            <a:pathLst>
              <a:path w="3583276" h="3531156">
                <a:moveTo>
                  <a:pt x="0" y="0"/>
                </a:moveTo>
                <a:lnTo>
                  <a:pt x="3583277" y="0"/>
                </a:lnTo>
                <a:lnTo>
                  <a:pt x="3583277" y="3531156"/>
                </a:lnTo>
                <a:lnTo>
                  <a:pt x="0" y="353115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5">
            <a:extLst>
              <a:ext uri="{FF2B5EF4-FFF2-40B4-BE49-F238E27FC236}">
                <a16:creationId xmlns:a16="http://schemas.microsoft.com/office/drawing/2014/main" id="{41BF87AF-8936-8FCB-3F0A-3C0518F6BFE4}"/>
              </a:ext>
            </a:extLst>
          </p:cNvPr>
          <p:cNvSpPr/>
          <p:nvPr/>
        </p:nvSpPr>
        <p:spPr>
          <a:xfrm flipV="1">
            <a:off x="8230735" y="1347985"/>
            <a:ext cx="8212720" cy="8939015"/>
          </a:xfrm>
          <a:custGeom>
            <a:avLst/>
            <a:gdLst/>
            <a:ahLst/>
            <a:cxnLst/>
            <a:rect l="l" t="t" r="r" b="b"/>
            <a:pathLst>
              <a:path w="8212720" h="8939015">
                <a:moveTo>
                  <a:pt x="0" y="8939015"/>
                </a:moveTo>
                <a:lnTo>
                  <a:pt x="8212720" y="8939015"/>
                </a:lnTo>
                <a:lnTo>
                  <a:pt x="8212720" y="0"/>
                </a:lnTo>
                <a:lnTo>
                  <a:pt x="0" y="0"/>
                </a:lnTo>
                <a:lnTo>
                  <a:pt x="0" y="8939015"/>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Freeform 6">
            <a:extLst>
              <a:ext uri="{FF2B5EF4-FFF2-40B4-BE49-F238E27FC236}">
                <a16:creationId xmlns:a16="http://schemas.microsoft.com/office/drawing/2014/main" id="{6B438020-68B0-B4E8-4334-808046EA9374}"/>
              </a:ext>
            </a:extLst>
          </p:cNvPr>
          <p:cNvSpPr/>
          <p:nvPr/>
        </p:nvSpPr>
        <p:spPr>
          <a:xfrm>
            <a:off x="10343758" y="2780714"/>
            <a:ext cx="6099696" cy="6099696"/>
          </a:xfrm>
          <a:custGeom>
            <a:avLst/>
            <a:gdLst/>
            <a:ahLst/>
            <a:cxnLst/>
            <a:rect l="l" t="t" r="r" b="b"/>
            <a:pathLst>
              <a:path w="6099696" h="6099696">
                <a:moveTo>
                  <a:pt x="0" y="0"/>
                </a:moveTo>
                <a:lnTo>
                  <a:pt x="6099697" y="0"/>
                </a:lnTo>
                <a:lnTo>
                  <a:pt x="6099697" y="6099696"/>
                </a:lnTo>
                <a:lnTo>
                  <a:pt x="0" y="6099696"/>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TextBox 7">
            <a:extLst>
              <a:ext uri="{FF2B5EF4-FFF2-40B4-BE49-F238E27FC236}">
                <a16:creationId xmlns:a16="http://schemas.microsoft.com/office/drawing/2014/main" id="{07F0D6E2-DCBD-9582-2C35-6C17D9364BA5}"/>
              </a:ext>
            </a:extLst>
          </p:cNvPr>
          <p:cNvSpPr txBox="1"/>
          <p:nvPr/>
        </p:nvSpPr>
        <p:spPr>
          <a:xfrm>
            <a:off x="2415118" y="3342535"/>
            <a:ext cx="6829009" cy="1047750"/>
          </a:xfrm>
          <a:prstGeom prst="rect">
            <a:avLst/>
          </a:prstGeom>
        </p:spPr>
        <p:txBody>
          <a:bodyPr lIns="0" tIns="0" rIns="0" bIns="0" rtlCol="0" anchor="t">
            <a:spAutoFit/>
          </a:bodyPr>
          <a:lstStyle/>
          <a:p>
            <a:pPr algn="l">
              <a:lnSpc>
                <a:spcPts val="4200"/>
              </a:lnSpc>
            </a:pPr>
            <a:r>
              <a:rPr lang="en-US" sz="3000" dirty="0">
                <a:solidFill>
                  <a:srgbClr val="BA2726"/>
                </a:solidFill>
                <a:latin typeface="Nunito Sans Regular"/>
                <a:ea typeface="Nunito Sans Regular"/>
                <a:cs typeface="Nunito Sans Regular"/>
                <a:sym typeface="Nunito Sans Regular"/>
              </a:rPr>
              <a:t>Immigrants, Refugees, and Asylum Seekers from 129 Countries</a:t>
            </a:r>
          </a:p>
        </p:txBody>
      </p:sp>
      <p:sp>
        <p:nvSpPr>
          <p:cNvPr id="10" name="TextBox 8">
            <a:extLst>
              <a:ext uri="{FF2B5EF4-FFF2-40B4-BE49-F238E27FC236}">
                <a16:creationId xmlns:a16="http://schemas.microsoft.com/office/drawing/2014/main" id="{72EA803D-A094-55B9-4344-D31C1F3078BC}"/>
              </a:ext>
            </a:extLst>
          </p:cNvPr>
          <p:cNvSpPr txBox="1"/>
          <p:nvPr/>
        </p:nvSpPr>
        <p:spPr>
          <a:xfrm>
            <a:off x="2415118" y="2437808"/>
            <a:ext cx="6829009" cy="800110"/>
          </a:xfrm>
          <a:prstGeom prst="rect">
            <a:avLst/>
          </a:prstGeom>
        </p:spPr>
        <p:txBody>
          <a:bodyPr lIns="0" tIns="0" rIns="0" bIns="0" rtlCol="0" anchor="t">
            <a:spAutoFit/>
          </a:bodyPr>
          <a:lstStyle/>
          <a:p>
            <a:pPr algn="l">
              <a:lnSpc>
                <a:spcPts val="6000"/>
              </a:lnSpc>
            </a:pPr>
            <a:r>
              <a:rPr lang="en-US" sz="6000">
                <a:solidFill>
                  <a:srgbClr val="783F8D"/>
                </a:solidFill>
                <a:latin typeface="Nunito Sans Bold"/>
                <a:ea typeface="Nunito Sans Bold"/>
                <a:cs typeface="Nunito Sans Bold"/>
                <a:sym typeface="Nunito Sans Bold"/>
              </a:rPr>
              <a:t>In 2025 We Served</a:t>
            </a:r>
          </a:p>
        </p:txBody>
      </p:sp>
      <p:sp>
        <p:nvSpPr>
          <p:cNvPr id="11" name="TextBox 9">
            <a:extLst>
              <a:ext uri="{FF2B5EF4-FFF2-40B4-BE49-F238E27FC236}">
                <a16:creationId xmlns:a16="http://schemas.microsoft.com/office/drawing/2014/main" id="{B2D7F114-A20F-03BB-F16C-8FEF7906CCC4}"/>
              </a:ext>
            </a:extLst>
          </p:cNvPr>
          <p:cNvSpPr txBox="1"/>
          <p:nvPr/>
        </p:nvSpPr>
        <p:spPr>
          <a:xfrm>
            <a:off x="2338918" y="5399669"/>
            <a:ext cx="2279316" cy="3858631"/>
          </a:xfrm>
          <a:prstGeom prst="rect">
            <a:avLst/>
          </a:prstGeom>
        </p:spPr>
        <p:txBody>
          <a:bodyPr lIns="0" tIns="0" rIns="0" bIns="0" rtlCol="0" anchor="t">
            <a:spAutoFit/>
          </a:bodyPr>
          <a:lstStyle/>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Mexico</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Honduras</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Guatemala</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El Salvador</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Afghanistan </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Venezuela</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Ukraine</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Colombia </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Cuba</a:t>
            </a:r>
          </a:p>
          <a:p>
            <a:pPr marL="464357" lvl="1" indent="-232179" algn="l">
              <a:lnSpc>
                <a:spcPts val="3118"/>
              </a:lnSpc>
              <a:buAutoNum type="arabicPeriod"/>
            </a:pPr>
            <a:r>
              <a:rPr lang="en-US" sz="2150" b="1">
                <a:solidFill>
                  <a:srgbClr val="58585A"/>
                </a:solidFill>
                <a:latin typeface="Nunito Sans 1 Semi-Bold"/>
                <a:ea typeface="Nunito Sans 1 Semi-Bold"/>
                <a:cs typeface="Nunito Sans 1 Semi-Bold"/>
                <a:sym typeface="Nunito Sans 1 Semi-Bold"/>
              </a:rPr>
              <a:t> Nicaragua</a:t>
            </a:r>
          </a:p>
        </p:txBody>
      </p:sp>
      <p:sp>
        <p:nvSpPr>
          <p:cNvPr id="12" name="TextBox 10">
            <a:extLst>
              <a:ext uri="{FF2B5EF4-FFF2-40B4-BE49-F238E27FC236}">
                <a16:creationId xmlns:a16="http://schemas.microsoft.com/office/drawing/2014/main" id="{8E0DB059-380F-B936-17DB-740ECE1462A3}"/>
              </a:ext>
            </a:extLst>
          </p:cNvPr>
          <p:cNvSpPr txBox="1"/>
          <p:nvPr/>
        </p:nvSpPr>
        <p:spPr>
          <a:xfrm>
            <a:off x="4907408" y="5399669"/>
            <a:ext cx="3323325" cy="3938899"/>
          </a:xfrm>
          <a:prstGeom prst="rect">
            <a:avLst/>
          </a:prstGeom>
        </p:spPr>
        <p:txBody>
          <a:bodyPr wrap="square" lIns="0" tIns="0" rIns="0" bIns="0" rtlCol="0" anchor="t">
            <a:spAutoFit/>
          </a:bodyPr>
          <a:lstStyle/>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11. Congo (DRC) </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12. Haiti</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13. Peru</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14. Ecuador</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15. Dominican Republic</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16. Philippines</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17. Myanmar</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18. Jamaica</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19. Thailand</a:t>
            </a:r>
          </a:p>
          <a:p>
            <a:pPr marL="232178" lvl="1" algn="l">
              <a:lnSpc>
                <a:spcPts val="3118"/>
              </a:lnSpc>
            </a:pPr>
            <a:r>
              <a:rPr lang="en-US" sz="2150" b="1" dirty="0">
                <a:solidFill>
                  <a:srgbClr val="58585A"/>
                </a:solidFill>
                <a:latin typeface="Nunito Sans 1 Semi-Bold"/>
                <a:ea typeface="Nunito Sans 1 Semi-Bold"/>
                <a:cs typeface="Nunito Sans 1 Semi-Bold"/>
                <a:sym typeface="Nunito Sans 1 Semi-Bold"/>
              </a:rPr>
              <a:t>20. Ethiopia</a:t>
            </a:r>
          </a:p>
        </p:txBody>
      </p:sp>
      <p:sp>
        <p:nvSpPr>
          <p:cNvPr id="13" name="TextBox 11">
            <a:extLst>
              <a:ext uri="{FF2B5EF4-FFF2-40B4-BE49-F238E27FC236}">
                <a16:creationId xmlns:a16="http://schemas.microsoft.com/office/drawing/2014/main" id="{9F85D5F6-89AF-DE07-BEC4-E2866EF8877C}"/>
              </a:ext>
            </a:extLst>
          </p:cNvPr>
          <p:cNvSpPr txBox="1"/>
          <p:nvPr/>
        </p:nvSpPr>
        <p:spPr>
          <a:xfrm>
            <a:off x="2415118" y="4925708"/>
            <a:ext cx="5136983" cy="217792"/>
          </a:xfrm>
          <a:prstGeom prst="rect">
            <a:avLst/>
          </a:prstGeom>
        </p:spPr>
        <p:txBody>
          <a:bodyPr lIns="0" tIns="0" rIns="0" bIns="0" rtlCol="0" anchor="t">
            <a:spAutoFit/>
          </a:bodyPr>
          <a:lstStyle/>
          <a:p>
            <a:pPr algn="l">
              <a:lnSpc>
                <a:spcPts val="1311"/>
              </a:lnSpc>
            </a:pPr>
            <a:r>
              <a:rPr lang="en-US" sz="2622" b="1">
                <a:solidFill>
                  <a:srgbClr val="58585A"/>
                </a:solidFill>
                <a:latin typeface="Nunito Sans 1 Heavy"/>
                <a:ea typeface="Nunito Sans 1 Heavy"/>
                <a:cs typeface="Nunito Sans 1 Heavy"/>
                <a:sym typeface="Nunito Sans 1 Heavy"/>
              </a:rPr>
              <a:t>TOP 20 COUNTRIES OF ORIGIN</a:t>
            </a:r>
          </a:p>
        </p:txBody>
      </p:sp>
      <p:sp>
        <p:nvSpPr>
          <p:cNvPr id="14" name="Freeform 2">
            <a:extLst>
              <a:ext uri="{FF2B5EF4-FFF2-40B4-BE49-F238E27FC236}">
                <a16:creationId xmlns:a16="http://schemas.microsoft.com/office/drawing/2014/main" id="{0C8FE2B6-33D1-8325-7078-48C6A67B6AC4}"/>
              </a:ext>
            </a:extLst>
          </p:cNvPr>
          <p:cNvSpPr/>
          <p:nvPr/>
        </p:nvSpPr>
        <p:spPr>
          <a:xfrm rot="-3518030">
            <a:off x="7704445" y="-4449083"/>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Tree>
    <p:extLst>
      <p:ext uri="{BB962C8B-B14F-4D97-AF65-F5344CB8AC3E}">
        <p14:creationId xmlns:p14="http://schemas.microsoft.com/office/powerpoint/2010/main" val="1051228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05F6B534-7BA9-6678-0525-F4433050F0F2}"/>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C40A0830-86DC-6297-16EF-BE18FABA254F}"/>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Freeform 2">
            <a:extLst>
              <a:ext uri="{FF2B5EF4-FFF2-40B4-BE49-F238E27FC236}">
                <a16:creationId xmlns:a16="http://schemas.microsoft.com/office/drawing/2014/main" id="{46BF5F4D-058F-9DCE-EB49-E74BEE81746B}"/>
              </a:ext>
            </a:extLst>
          </p:cNvPr>
          <p:cNvSpPr/>
          <p:nvPr/>
        </p:nvSpPr>
        <p:spPr>
          <a:xfrm rot="-10723850">
            <a:off x="14250993" y="-3671922"/>
            <a:ext cx="7256937" cy="6987210"/>
          </a:xfrm>
          <a:custGeom>
            <a:avLst/>
            <a:gdLst/>
            <a:ahLst/>
            <a:cxnLst/>
            <a:rect l="l" t="t" r="r" b="b"/>
            <a:pathLst>
              <a:path w="7256937" h="6987210">
                <a:moveTo>
                  <a:pt x="0" y="0"/>
                </a:moveTo>
                <a:lnTo>
                  <a:pt x="7256936" y="0"/>
                </a:lnTo>
                <a:lnTo>
                  <a:pt x="7256936" y="6987210"/>
                </a:lnTo>
                <a:lnTo>
                  <a:pt x="0" y="698721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US"/>
          </a:p>
        </p:txBody>
      </p:sp>
      <p:sp>
        <p:nvSpPr>
          <p:cNvPr id="6" name="Freeform 3">
            <a:extLst>
              <a:ext uri="{FF2B5EF4-FFF2-40B4-BE49-F238E27FC236}">
                <a16:creationId xmlns:a16="http://schemas.microsoft.com/office/drawing/2014/main" id="{38AA997C-D456-14F5-404E-26F2F4AC9077}"/>
              </a:ext>
            </a:extLst>
          </p:cNvPr>
          <p:cNvSpPr/>
          <p:nvPr/>
        </p:nvSpPr>
        <p:spPr>
          <a:xfrm rot="-10800000">
            <a:off x="11440369" y="-2249343"/>
            <a:ext cx="4565087" cy="4498686"/>
          </a:xfrm>
          <a:custGeom>
            <a:avLst/>
            <a:gdLst/>
            <a:ahLst/>
            <a:cxnLst/>
            <a:rect l="l" t="t" r="r" b="b"/>
            <a:pathLst>
              <a:path w="4565087" h="4498686">
                <a:moveTo>
                  <a:pt x="0" y="0"/>
                </a:moveTo>
                <a:lnTo>
                  <a:pt x="4565087" y="0"/>
                </a:lnTo>
                <a:lnTo>
                  <a:pt x="4565087" y="4498686"/>
                </a:lnTo>
                <a:lnTo>
                  <a:pt x="0" y="4498686"/>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4">
            <a:extLst>
              <a:ext uri="{FF2B5EF4-FFF2-40B4-BE49-F238E27FC236}">
                <a16:creationId xmlns:a16="http://schemas.microsoft.com/office/drawing/2014/main" id="{D6227FDF-1FAA-D2D4-CD64-62BE3B90DAF7}"/>
              </a:ext>
            </a:extLst>
          </p:cNvPr>
          <p:cNvSpPr/>
          <p:nvPr/>
        </p:nvSpPr>
        <p:spPr>
          <a:xfrm>
            <a:off x="8193767" y="3097301"/>
            <a:ext cx="2789044" cy="5235406"/>
          </a:xfrm>
          <a:custGeom>
            <a:avLst/>
            <a:gdLst/>
            <a:ahLst/>
            <a:cxnLst/>
            <a:rect l="l" t="t" r="r" b="b"/>
            <a:pathLst>
              <a:path w="2789044" h="5235406">
                <a:moveTo>
                  <a:pt x="0" y="0"/>
                </a:moveTo>
                <a:lnTo>
                  <a:pt x="2789044" y="0"/>
                </a:lnTo>
                <a:lnTo>
                  <a:pt x="2789044" y="5235406"/>
                </a:lnTo>
                <a:lnTo>
                  <a:pt x="0" y="5235406"/>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US"/>
          </a:p>
        </p:txBody>
      </p:sp>
      <p:sp>
        <p:nvSpPr>
          <p:cNvPr id="8" name="TextBox 5">
            <a:extLst>
              <a:ext uri="{FF2B5EF4-FFF2-40B4-BE49-F238E27FC236}">
                <a16:creationId xmlns:a16="http://schemas.microsoft.com/office/drawing/2014/main" id="{1D23E85F-6740-5045-6FB9-FFE540F30D37}"/>
              </a:ext>
            </a:extLst>
          </p:cNvPr>
          <p:cNvSpPr txBox="1"/>
          <p:nvPr/>
        </p:nvSpPr>
        <p:spPr>
          <a:xfrm>
            <a:off x="12222089" y="2714078"/>
            <a:ext cx="4597152" cy="680721"/>
          </a:xfrm>
          <a:prstGeom prst="rect">
            <a:avLst/>
          </a:prstGeom>
        </p:spPr>
        <p:txBody>
          <a:bodyPr lIns="0" tIns="0" rIns="0" bIns="0" rtlCol="0" anchor="t">
            <a:spAutoFit/>
          </a:bodyPr>
          <a:lstStyle/>
          <a:p>
            <a:pPr algn="ctr">
              <a:lnSpc>
                <a:spcPts val="5529"/>
              </a:lnSpc>
            </a:pPr>
            <a:r>
              <a:rPr lang="en-US" sz="3949" b="1">
                <a:solidFill>
                  <a:srgbClr val="58585A"/>
                </a:solidFill>
                <a:latin typeface="Nunito Sans 2 Semi-Bold"/>
                <a:ea typeface="Nunito Sans 2 Semi-Bold"/>
                <a:cs typeface="Nunito Sans 2 Semi-Bold"/>
                <a:sym typeface="Nunito Sans 2 Semi-Bold"/>
              </a:rPr>
              <a:t>18,914 Total Cases</a:t>
            </a:r>
          </a:p>
        </p:txBody>
      </p:sp>
      <p:sp>
        <p:nvSpPr>
          <p:cNvPr id="9" name="TextBox 6">
            <a:extLst>
              <a:ext uri="{FF2B5EF4-FFF2-40B4-BE49-F238E27FC236}">
                <a16:creationId xmlns:a16="http://schemas.microsoft.com/office/drawing/2014/main" id="{26FCBE2F-7F5C-34AD-A50B-BE841AA11384}"/>
              </a:ext>
            </a:extLst>
          </p:cNvPr>
          <p:cNvSpPr txBox="1"/>
          <p:nvPr/>
        </p:nvSpPr>
        <p:spPr>
          <a:xfrm>
            <a:off x="1028700" y="2277918"/>
            <a:ext cx="7658100" cy="1192634"/>
          </a:xfrm>
          <a:prstGeom prst="rect">
            <a:avLst/>
          </a:prstGeom>
        </p:spPr>
        <p:txBody>
          <a:bodyPr wrap="square" lIns="0" tIns="0" rIns="0" bIns="0" rtlCol="0" anchor="t">
            <a:spAutoFit/>
          </a:bodyPr>
          <a:lstStyle/>
          <a:p>
            <a:pPr algn="l">
              <a:lnSpc>
                <a:spcPts val="6420"/>
              </a:lnSpc>
            </a:pPr>
            <a:r>
              <a:rPr lang="en-US" sz="5686" b="1" spc="853" dirty="0">
                <a:solidFill>
                  <a:srgbClr val="E57A3E"/>
                </a:solidFill>
                <a:latin typeface="Raleway Heavy"/>
                <a:ea typeface="Raleway Heavy"/>
                <a:cs typeface="Raleway Heavy"/>
                <a:sym typeface="Raleway Heavy"/>
              </a:rPr>
              <a:t>WHO WE SERVE </a:t>
            </a:r>
          </a:p>
          <a:p>
            <a:pPr algn="l">
              <a:lnSpc>
                <a:spcPts val="2928"/>
              </a:lnSpc>
            </a:pPr>
            <a:r>
              <a:rPr lang="en-US" sz="2591" b="1" spc="388" dirty="0">
                <a:solidFill>
                  <a:srgbClr val="783F8D"/>
                </a:solidFill>
                <a:latin typeface="Nunito Sans 1 Heavy"/>
                <a:ea typeface="Nunito Sans 1 Heavy"/>
                <a:cs typeface="Nunito Sans 1 Heavy"/>
                <a:sym typeface="Nunito Sans 1 Heavy"/>
              </a:rPr>
              <a:t>CLIENT NUMBERS</a:t>
            </a:r>
          </a:p>
        </p:txBody>
      </p:sp>
      <p:grpSp>
        <p:nvGrpSpPr>
          <p:cNvPr id="10" name="Group 7">
            <a:extLst>
              <a:ext uri="{FF2B5EF4-FFF2-40B4-BE49-F238E27FC236}">
                <a16:creationId xmlns:a16="http://schemas.microsoft.com/office/drawing/2014/main" id="{800C22D9-8F8B-E987-8464-16AF3FC2E341}"/>
              </a:ext>
            </a:extLst>
          </p:cNvPr>
          <p:cNvGrpSpPr/>
          <p:nvPr/>
        </p:nvGrpSpPr>
        <p:grpSpPr>
          <a:xfrm>
            <a:off x="12299204" y="5803211"/>
            <a:ext cx="2246535" cy="1278748"/>
            <a:chOff x="0" y="0"/>
            <a:chExt cx="2995381" cy="1704998"/>
          </a:xfrm>
        </p:grpSpPr>
        <p:sp>
          <p:nvSpPr>
            <p:cNvPr id="11" name="Freeform 8">
              <a:extLst>
                <a:ext uri="{FF2B5EF4-FFF2-40B4-BE49-F238E27FC236}">
                  <a16:creationId xmlns:a16="http://schemas.microsoft.com/office/drawing/2014/main" id="{F639FB60-6B9D-A4B5-847D-4A14A88F79A5}"/>
                </a:ext>
              </a:extLst>
            </p:cNvPr>
            <p:cNvSpPr/>
            <p:nvPr/>
          </p:nvSpPr>
          <p:spPr>
            <a:xfrm>
              <a:off x="0" y="1088161"/>
              <a:ext cx="749586" cy="592855"/>
            </a:xfrm>
            <a:custGeom>
              <a:avLst/>
              <a:gdLst/>
              <a:ahLst/>
              <a:cxnLst/>
              <a:rect l="l" t="t" r="r" b="b"/>
              <a:pathLst>
                <a:path w="749586" h="592855">
                  <a:moveTo>
                    <a:pt x="0" y="0"/>
                  </a:moveTo>
                  <a:lnTo>
                    <a:pt x="749586" y="0"/>
                  </a:lnTo>
                  <a:lnTo>
                    <a:pt x="749586" y="592855"/>
                  </a:lnTo>
                  <a:lnTo>
                    <a:pt x="0" y="592855"/>
                  </a:lnTo>
                  <a:lnTo>
                    <a:pt x="0" y="0"/>
                  </a:lnTo>
                  <a:close/>
                </a:path>
              </a:pathLst>
            </a:custGeom>
            <a:blipFill>
              <a:blip>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2" name="TextBox 9">
              <a:extLst>
                <a:ext uri="{FF2B5EF4-FFF2-40B4-BE49-F238E27FC236}">
                  <a16:creationId xmlns:a16="http://schemas.microsoft.com/office/drawing/2014/main" id="{14B28F7E-0D51-06B2-7C17-AF451ACFF0B7}"/>
                </a:ext>
              </a:extLst>
            </p:cNvPr>
            <p:cNvSpPr txBox="1"/>
            <p:nvPr/>
          </p:nvSpPr>
          <p:spPr>
            <a:xfrm>
              <a:off x="886743" y="1041464"/>
              <a:ext cx="2108638" cy="663534"/>
            </a:xfrm>
            <a:prstGeom prst="rect">
              <a:avLst/>
            </a:prstGeom>
          </p:spPr>
          <p:txBody>
            <a:bodyPr lIns="0" tIns="0" rIns="0" bIns="0" rtlCol="0" anchor="t">
              <a:spAutoFit/>
            </a:bodyPr>
            <a:lstStyle/>
            <a:p>
              <a:pPr algn="l">
                <a:lnSpc>
                  <a:spcPts val="1870"/>
                </a:lnSpc>
              </a:pPr>
              <a:r>
                <a:rPr lang="en-US" sz="1870">
                  <a:solidFill>
                    <a:srgbClr val="783F8D"/>
                  </a:solidFill>
                  <a:latin typeface="Nunito Sans 2"/>
                  <a:ea typeface="Nunito Sans 2"/>
                  <a:cs typeface="Nunito Sans 2"/>
                  <a:sym typeface="Nunito Sans 2"/>
                </a:rPr>
                <a:t>Family Reunification</a:t>
              </a:r>
            </a:p>
          </p:txBody>
        </p:sp>
        <p:sp>
          <p:nvSpPr>
            <p:cNvPr id="13" name="TextBox 10">
              <a:extLst>
                <a:ext uri="{FF2B5EF4-FFF2-40B4-BE49-F238E27FC236}">
                  <a16:creationId xmlns:a16="http://schemas.microsoft.com/office/drawing/2014/main" id="{45FECE8D-D72F-A168-172D-4F2E7AA1914B}"/>
                </a:ext>
              </a:extLst>
            </p:cNvPr>
            <p:cNvSpPr txBox="1"/>
            <p:nvPr/>
          </p:nvSpPr>
          <p:spPr>
            <a:xfrm>
              <a:off x="0" y="-95250"/>
              <a:ext cx="2416614" cy="1127845"/>
            </a:xfrm>
            <a:prstGeom prst="rect">
              <a:avLst/>
            </a:prstGeom>
          </p:spPr>
          <p:txBody>
            <a:bodyPr lIns="0" tIns="0" rIns="0" bIns="0" rtlCol="0" anchor="t">
              <a:spAutoFit/>
            </a:bodyPr>
            <a:lstStyle/>
            <a:p>
              <a:pPr algn="just">
                <a:lnSpc>
                  <a:spcPts val="7189"/>
                </a:lnSpc>
              </a:pPr>
              <a:r>
                <a:rPr lang="en-US" sz="5135">
                  <a:solidFill>
                    <a:srgbClr val="783F8D"/>
                  </a:solidFill>
                  <a:latin typeface="Nunito Sans 2 Extra-Light"/>
                  <a:ea typeface="Nunito Sans 2 Extra-Light"/>
                  <a:cs typeface="Nunito Sans 2 Extra-Light"/>
                  <a:sym typeface="Nunito Sans 2 Extra-Light"/>
                </a:rPr>
                <a:t>3,479</a:t>
              </a:r>
            </a:p>
          </p:txBody>
        </p:sp>
      </p:grpSp>
      <p:grpSp>
        <p:nvGrpSpPr>
          <p:cNvPr id="14" name="Group 11">
            <a:extLst>
              <a:ext uri="{FF2B5EF4-FFF2-40B4-BE49-F238E27FC236}">
                <a16:creationId xmlns:a16="http://schemas.microsoft.com/office/drawing/2014/main" id="{DC96F21D-49FD-0832-E2C1-B5131766C61F}"/>
              </a:ext>
            </a:extLst>
          </p:cNvPr>
          <p:cNvGrpSpPr/>
          <p:nvPr/>
        </p:nvGrpSpPr>
        <p:grpSpPr>
          <a:xfrm>
            <a:off x="12299204" y="3947248"/>
            <a:ext cx="2221461" cy="1309437"/>
            <a:chOff x="0" y="0"/>
            <a:chExt cx="2961948" cy="1745916"/>
          </a:xfrm>
        </p:grpSpPr>
        <p:sp>
          <p:nvSpPr>
            <p:cNvPr id="15" name="Freeform 12">
              <a:extLst>
                <a:ext uri="{FF2B5EF4-FFF2-40B4-BE49-F238E27FC236}">
                  <a16:creationId xmlns:a16="http://schemas.microsoft.com/office/drawing/2014/main" id="{CDE5354D-B9F3-BC87-C160-3D6F03CDDBFF}"/>
                </a:ext>
              </a:extLst>
            </p:cNvPr>
            <p:cNvSpPr/>
            <p:nvPr/>
          </p:nvSpPr>
          <p:spPr>
            <a:xfrm>
              <a:off x="8723" y="1085271"/>
              <a:ext cx="609863" cy="609863"/>
            </a:xfrm>
            <a:custGeom>
              <a:avLst/>
              <a:gdLst/>
              <a:ahLst/>
              <a:cxnLst/>
              <a:rect l="l" t="t" r="r" b="b"/>
              <a:pathLst>
                <a:path w="609863" h="609863">
                  <a:moveTo>
                    <a:pt x="0" y="0"/>
                  </a:moveTo>
                  <a:lnTo>
                    <a:pt x="609863" y="0"/>
                  </a:lnTo>
                  <a:lnTo>
                    <a:pt x="609863" y="609863"/>
                  </a:lnTo>
                  <a:lnTo>
                    <a:pt x="0" y="609863"/>
                  </a:lnTo>
                  <a:lnTo>
                    <a:pt x="0" y="0"/>
                  </a:lnTo>
                  <a:close/>
                </a:path>
              </a:pathLst>
            </a:custGeom>
            <a:blipFill>
              <a:blip>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6" name="TextBox 13">
              <a:extLst>
                <a:ext uri="{FF2B5EF4-FFF2-40B4-BE49-F238E27FC236}">
                  <a16:creationId xmlns:a16="http://schemas.microsoft.com/office/drawing/2014/main" id="{7E393C83-629D-7EC0-EF79-E8856420025D}"/>
                </a:ext>
              </a:extLst>
            </p:cNvPr>
            <p:cNvSpPr txBox="1"/>
            <p:nvPr/>
          </p:nvSpPr>
          <p:spPr>
            <a:xfrm>
              <a:off x="758309" y="1063065"/>
              <a:ext cx="2203638" cy="682851"/>
            </a:xfrm>
            <a:prstGeom prst="rect">
              <a:avLst/>
            </a:prstGeom>
          </p:spPr>
          <p:txBody>
            <a:bodyPr lIns="0" tIns="0" rIns="0" bIns="0" rtlCol="0" anchor="t">
              <a:spAutoFit/>
            </a:bodyPr>
            <a:lstStyle/>
            <a:p>
              <a:pPr algn="l">
                <a:lnSpc>
                  <a:spcPts val="1925"/>
                </a:lnSpc>
              </a:pPr>
              <a:r>
                <a:rPr lang="en-US" sz="1925">
                  <a:solidFill>
                    <a:srgbClr val="783F8D"/>
                  </a:solidFill>
                  <a:latin typeface="Nunito Sans 2"/>
                  <a:ea typeface="Nunito Sans 2"/>
                  <a:cs typeface="Nunito Sans 2"/>
                  <a:sym typeface="Nunito Sans 2"/>
                </a:rPr>
                <a:t>Work Authorization</a:t>
              </a:r>
            </a:p>
          </p:txBody>
        </p:sp>
        <p:sp>
          <p:nvSpPr>
            <p:cNvPr id="17" name="TextBox 14">
              <a:extLst>
                <a:ext uri="{FF2B5EF4-FFF2-40B4-BE49-F238E27FC236}">
                  <a16:creationId xmlns:a16="http://schemas.microsoft.com/office/drawing/2014/main" id="{4524D2DB-D538-E624-CE22-4E755F8C405C}"/>
                </a:ext>
              </a:extLst>
            </p:cNvPr>
            <p:cNvSpPr txBox="1"/>
            <p:nvPr/>
          </p:nvSpPr>
          <p:spPr>
            <a:xfrm>
              <a:off x="0" y="-95250"/>
              <a:ext cx="2416614" cy="1127845"/>
            </a:xfrm>
            <a:prstGeom prst="rect">
              <a:avLst/>
            </a:prstGeom>
          </p:spPr>
          <p:txBody>
            <a:bodyPr lIns="0" tIns="0" rIns="0" bIns="0" rtlCol="0" anchor="t">
              <a:spAutoFit/>
            </a:bodyPr>
            <a:lstStyle/>
            <a:p>
              <a:pPr algn="just">
                <a:lnSpc>
                  <a:spcPts val="7189"/>
                </a:lnSpc>
              </a:pPr>
              <a:r>
                <a:rPr lang="en-US" sz="5135">
                  <a:solidFill>
                    <a:srgbClr val="783F8D"/>
                  </a:solidFill>
                  <a:latin typeface="Nunito Sans 2 Extra-Light"/>
                  <a:ea typeface="Nunito Sans 2 Extra-Light"/>
                  <a:cs typeface="Nunito Sans 2 Extra-Light"/>
                  <a:sym typeface="Nunito Sans 2 Extra-Light"/>
                </a:rPr>
                <a:t>4,056</a:t>
              </a:r>
            </a:p>
          </p:txBody>
        </p:sp>
      </p:grpSp>
      <p:grpSp>
        <p:nvGrpSpPr>
          <p:cNvPr id="18" name="Group 15">
            <a:extLst>
              <a:ext uri="{FF2B5EF4-FFF2-40B4-BE49-F238E27FC236}">
                <a16:creationId xmlns:a16="http://schemas.microsoft.com/office/drawing/2014/main" id="{2FF48BC7-1F73-ACFA-AFFA-49D08B5363EC}"/>
              </a:ext>
            </a:extLst>
          </p:cNvPr>
          <p:cNvGrpSpPr/>
          <p:nvPr/>
        </p:nvGrpSpPr>
        <p:grpSpPr>
          <a:xfrm>
            <a:off x="12299204" y="7624884"/>
            <a:ext cx="2288512" cy="1292339"/>
            <a:chOff x="0" y="0"/>
            <a:chExt cx="3051350" cy="1723119"/>
          </a:xfrm>
        </p:grpSpPr>
        <p:sp>
          <p:nvSpPr>
            <p:cNvPr id="19" name="Freeform 16">
              <a:extLst>
                <a:ext uri="{FF2B5EF4-FFF2-40B4-BE49-F238E27FC236}">
                  <a16:creationId xmlns:a16="http://schemas.microsoft.com/office/drawing/2014/main" id="{3BFDF011-6A38-D3AD-3C8B-50F7C597DA21}"/>
                </a:ext>
              </a:extLst>
            </p:cNvPr>
            <p:cNvSpPr/>
            <p:nvPr/>
          </p:nvSpPr>
          <p:spPr>
            <a:xfrm>
              <a:off x="0" y="1057287"/>
              <a:ext cx="665832" cy="665832"/>
            </a:xfrm>
            <a:custGeom>
              <a:avLst/>
              <a:gdLst/>
              <a:ahLst/>
              <a:cxnLst/>
              <a:rect l="l" t="t" r="r" b="b"/>
              <a:pathLst>
                <a:path w="665832" h="665832">
                  <a:moveTo>
                    <a:pt x="0" y="0"/>
                  </a:moveTo>
                  <a:lnTo>
                    <a:pt x="665832" y="0"/>
                  </a:lnTo>
                  <a:lnTo>
                    <a:pt x="665832" y="665832"/>
                  </a:lnTo>
                  <a:lnTo>
                    <a:pt x="0" y="665832"/>
                  </a:lnTo>
                  <a:lnTo>
                    <a:pt x="0" y="0"/>
                  </a:lnTo>
                  <a:close/>
                </a:path>
              </a:pathLst>
            </a:custGeom>
            <a:blipFill>
              <a:blip>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TextBox 17">
              <a:extLst>
                <a:ext uri="{FF2B5EF4-FFF2-40B4-BE49-F238E27FC236}">
                  <a16:creationId xmlns:a16="http://schemas.microsoft.com/office/drawing/2014/main" id="{3FA9171B-161B-744B-1641-9BECA785D0EE}"/>
                </a:ext>
              </a:extLst>
            </p:cNvPr>
            <p:cNvSpPr txBox="1"/>
            <p:nvPr/>
          </p:nvSpPr>
          <p:spPr>
            <a:xfrm>
              <a:off x="847712" y="1224620"/>
              <a:ext cx="2203638" cy="359740"/>
            </a:xfrm>
            <a:prstGeom prst="rect">
              <a:avLst/>
            </a:prstGeom>
          </p:spPr>
          <p:txBody>
            <a:bodyPr lIns="0" tIns="0" rIns="0" bIns="0" rtlCol="0" anchor="t">
              <a:spAutoFit/>
            </a:bodyPr>
            <a:lstStyle/>
            <a:p>
              <a:pPr algn="l">
                <a:lnSpc>
                  <a:spcPts val="1925"/>
                </a:lnSpc>
              </a:pPr>
              <a:r>
                <a:rPr lang="en-US" sz="1925">
                  <a:solidFill>
                    <a:srgbClr val="783F8D"/>
                  </a:solidFill>
                  <a:latin typeface="Nunito Sans 2"/>
                  <a:ea typeface="Nunito Sans 2"/>
                  <a:cs typeface="Nunito Sans 2"/>
                  <a:sym typeface="Nunito Sans 2"/>
                </a:rPr>
                <a:t>Citizenship</a:t>
              </a:r>
            </a:p>
          </p:txBody>
        </p:sp>
        <p:sp>
          <p:nvSpPr>
            <p:cNvPr id="21" name="TextBox 18">
              <a:extLst>
                <a:ext uri="{FF2B5EF4-FFF2-40B4-BE49-F238E27FC236}">
                  <a16:creationId xmlns:a16="http://schemas.microsoft.com/office/drawing/2014/main" id="{F8D130F2-2674-2459-EB03-3E49B5EDD576}"/>
                </a:ext>
              </a:extLst>
            </p:cNvPr>
            <p:cNvSpPr txBox="1"/>
            <p:nvPr/>
          </p:nvSpPr>
          <p:spPr>
            <a:xfrm>
              <a:off x="55969" y="-95250"/>
              <a:ext cx="2416614" cy="1127845"/>
            </a:xfrm>
            <a:prstGeom prst="rect">
              <a:avLst/>
            </a:prstGeom>
          </p:spPr>
          <p:txBody>
            <a:bodyPr lIns="0" tIns="0" rIns="0" bIns="0" rtlCol="0" anchor="t">
              <a:spAutoFit/>
            </a:bodyPr>
            <a:lstStyle/>
            <a:p>
              <a:pPr algn="just">
                <a:lnSpc>
                  <a:spcPts val="7189"/>
                </a:lnSpc>
              </a:pPr>
              <a:r>
                <a:rPr lang="en-US" sz="5135">
                  <a:solidFill>
                    <a:srgbClr val="783F8D"/>
                  </a:solidFill>
                  <a:latin typeface="Nunito Sans 2 Extra-Light"/>
                  <a:ea typeface="Nunito Sans 2 Extra-Light"/>
                  <a:cs typeface="Nunito Sans 2 Extra-Light"/>
                  <a:sym typeface="Nunito Sans 2 Extra-Light"/>
                </a:rPr>
                <a:t>633</a:t>
              </a:r>
            </a:p>
          </p:txBody>
        </p:sp>
      </p:grpSp>
      <p:grpSp>
        <p:nvGrpSpPr>
          <p:cNvPr id="22" name="Group 19">
            <a:extLst>
              <a:ext uri="{FF2B5EF4-FFF2-40B4-BE49-F238E27FC236}">
                <a16:creationId xmlns:a16="http://schemas.microsoft.com/office/drawing/2014/main" id="{E068365B-370D-B34F-C426-9B6DFFC7B51E}"/>
              </a:ext>
            </a:extLst>
          </p:cNvPr>
          <p:cNvGrpSpPr/>
          <p:nvPr/>
        </p:nvGrpSpPr>
        <p:grpSpPr>
          <a:xfrm>
            <a:off x="15006440" y="3947248"/>
            <a:ext cx="2246535" cy="1384697"/>
            <a:chOff x="0" y="0"/>
            <a:chExt cx="2995381" cy="1846262"/>
          </a:xfrm>
        </p:grpSpPr>
        <p:sp>
          <p:nvSpPr>
            <p:cNvPr id="23" name="Freeform 20">
              <a:extLst>
                <a:ext uri="{FF2B5EF4-FFF2-40B4-BE49-F238E27FC236}">
                  <a16:creationId xmlns:a16="http://schemas.microsoft.com/office/drawing/2014/main" id="{3B963F14-C21D-D4D2-DF63-835891BCB927}"/>
                </a:ext>
              </a:extLst>
            </p:cNvPr>
            <p:cNvSpPr/>
            <p:nvPr/>
          </p:nvSpPr>
          <p:spPr>
            <a:xfrm>
              <a:off x="50517" y="1137083"/>
              <a:ext cx="709179" cy="709179"/>
            </a:xfrm>
            <a:custGeom>
              <a:avLst/>
              <a:gdLst/>
              <a:ahLst/>
              <a:cxnLst/>
              <a:rect l="l" t="t" r="r" b="b"/>
              <a:pathLst>
                <a:path w="709179" h="709179">
                  <a:moveTo>
                    <a:pt x="0" y="0"/>
                  </a:moveTo>
                  <a:lnTo>
                    <a:pt x="709179" y="0"/>
                  </a:lnTo>
                  <a:lnTo>
                    <a:pt x="709179" y="709179"/>
                  </a:lnTo>
                  <a:lnTo>
                    <a:pt x="0" y="709179"/>
                  </a:lnTo>
                  <a:lnTo>
                    <a:pt x="0" y="0"/>
                  </a:lnTo>
                  <a:close/>
                </a:path>
              </a:pathLst>
            </a:custGeom>
            <a:blipFill>
              <a:blip>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4" name="TextBox 21">
              <a:extLst>
                <a:ext uri="{FF2B5EF4-FFF2-40B4-BE49-F238E27FC236}">
                  <a16:creationId xmlns:a16="http://schemas.microsoft.com/office/drawing/2014/main" id="{8AF91DE4-0CF3-33C6-9978-392A2D0F5266}"/>
                </a:ext>
              </a:extLst>
            </p:cNvPr>
            <p:cNvSpPr txBox="1"/>
            <p:nvPr/>
          </p:nvSpPr>
          <p:spPr>
            <a:xfrm>
              <a:off x="886743" y="1041464"/>
              <a:ext cx="2108638" cy="663534"/>
            </a:xfrm>
            <a:prstGeom prst="rect">
              <a:avLst/>
            </a:prstGeom>
          </p:spPr>
          <p:txBody>
            <a:bodyPr lIns="0" tIns="0" rIns="0" bIns="0" rtlCol="0" anchor="t">
              <a:spAutoFit/>
            </a:bodyPr>
            <a:lstStyle/>
            <a:p>
              <a:pPr algn="l">
                <a:lnSpc>
                  <a:spcPts val="1870"/>
                </a:lnSpc>
              </a:pPr>
              <a:r>
                <a:rPr lang="en-US" sz="1870">
                  <a:solidFill>
                    <a:srgbClr val="783F8D"/>
                  </a:solidFill>
                  <a:latin typeface="Nunito Sans 2"/>
                  <a:ea typeface="Nunito Sans 2"/>
                  <a:cs typeface="Nunito Sans 2"/>
                  <a:sym typeface="Nunito Sans 2"/>
                </a:rPr>
                <a:t>Escaping Violence</a:t>
              </a:r>
            </a:p>
          </p:txBody>
        </p:sp>
        <p:sp>
          <p:nvSpPr>
            <p:cNvPr id="25" name="TextBox 22">
              <a:extLst>
                <a:ext uri="{FF2B5EF4-FFF2-40B4-BE49-F238E27FC236}">
                  <a16:creationId xmlns:a16="http://schemas.microsoft.com/office/drawing/2014/main" id="{B1DDDA64-FD60-0CD1-30C4-E0F7D1725625}"/>
                </a:ext>
              </a:extLst>
            </p:cNvPr>
            <p:cNvSpPr txBox="1"/>
            <p:nvPr/>
          </p:nvSpPr>
          <p:spPr>
            <a:xfrm>
              <a:off x="0" y="-95250"/>
              <a:ext cx="2416614" cy="1127845"/>
            </a:xfrm>
            <a:prstGeom prst="rect">
              <a:avLst/>
            </a:prstGeom>
          </p:spPr>
          <p:txBody>
            <a:bodyPr lIns="0" tIns="0" rIns="0" bIns="0" rtlCol="0" anchor="t">
              <a:spAutoFit/>
            </a:bodyPr>
            <a:lstStyle/>
            <a:p>
              <a:pPr algn="just">
                <a:lnSpc>
                  <a:spcPts val="7189"/>
                </a:lnSpc>
              </a:pPr>
              <a:r>
                <a:rPr lang="en-US" sz="5135">
                  <a:solidFill>
                    <a:srgbClr val="783F8D"/>
                  </a:solidFill>
                  <a:latin typeface="Nunito Sans 2 Extra-Light"/>
                  <a:ea typeface="Nunito Sans 2 Extra-Light"/>
                  <a:cs typeface="Nunito Sans 2 Extra-Light"/>
                  <a:sym typeface="Nunito Sans 2 Extra-Light"/>
                </a:rPr>
                <a:t>6,292</a:t>
              </a:r>
            </a:p>
          </p:txBody>
        </p:sp>
      </p:grpSp>
      <p:grpSp>
        <p:nvGrpSpPr>
          <p:cNvPr id="26" name="Group 23">
            <a:extLst>
              <a:ext uri="{FF2B5EF4-FFF2-40B4-BE49-F238E27FC236}">
                <a16:creationId xmlns:a16="http://schemas.microsoft.com/office/drawing/2014/main" id="{F99A77D1-62BC-7C43-E4AB-5AD54B524C70}"/>
              </a:ext>
            </a:extLst>
          </p:cNvPr>
          <p:cNvGrpSpPr/>
          <p:nvPr/>
        </p:nvGrpSpPr>
        <p:grpSpPr>
          <a:xfrm>
            <a:off x="15031515" y="5803211"/>
            <a:ext cx="2246535" cy="1278748"/>
            <a:chOff x="0" y="0"/>
            <a:chExt cx="2995381" cy="1704998"/>
          </a:xfrm>
        </p:grpSpPr>
        <p:sp>
          <p:nvSpPr>
            <p:cNvPr id="27" name="Freeform 24">
              <a:extLst>
                <a:ext uri="{FF2B5EF4-FFF2-40B4-BE49-F238E27FC236}">
                  <a16:creationId xmlns:a16="http://schemas.microsoft.com/office/drawing/2014/main" id="{6ED6E2F5-EE83-27AD-430D-0AEB6678B95B}"/>
                </a:ext>
              </a:extLst>
            </p:cNvPr>
            <p:cNvSpPr/>
            <p:nvPr/>
          </p:nvSpPr>
          <p:spPr>
            <a:xfrm>
              <a:off x="0" y="1051250"/>
              <a:ext cx="653747" cy="653747"/>
            </a:xfrm>
            <a:custGeom>
              <a:avLst/>
              <a:gdLst/>
              <a:ahLst/>
              <a:cxnLst/>
              <a:rect l="l" t="t" r="r" b="b"/>
              <a:pathLst>
                <a:path w="653747" h="653747">
                  <a:moveTo>
                    <a:pt x="0" y="0"/>
                  </a:moveTo>
                  <a:lnTo>
                    <a:pt x="653747" y="0"/>
                  </a:lnTo>
                  <a:lnTo>
                    <a:pt x="653747" y="653748"/>
                  </a:lnTo>
                  <a:lnTo>
                    <a:pt x="0" y="653748"/>
                  </a:lnTo>
                  <a:lnTo>
                    <a:pt x="0" y="0"/>
                  </a:lnTo>
                  <a:close/>
                </a:path>
              </a:pathLst>
            </a:custGeom>
            <a:blipFill>
              <a:blip>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8" name="TextBox 25">
              <a:extLst>
                <a:ext uri="{FF2B5EF4-FFF2-40B4-BE49-F238E27FC236}">
                  <a16:creationId xmlns:a16="http://schemas.microsoft.com/office/drawing/2014/main" id="{082DDA6C-F0B5-91A8-C990-135EFCE53214}"/>
                </a:ext>
              </a:extLst>
            </p:cNvPr>
            <p:cNvSpPr txBox="1"/>
            <p:nvPr/>
          </p:nvSpPr>
          <p:spPr>
            <a:xfrm>
              <a:off x="886743" y="1041464"/>
              <a:ext cx="2108638" cy="663534"/>
            </a:xfrm>
            <a:prstGeom prst="rect">
              <a:avLst/>
            </a:prstGeom>
          </p:spPr>
          <p:txBody>
            <a:bodyPr lIns="0" tIns="0" rIns="0" bIns="0" rtlCol="0" anchor="t">
              <a:spAutoFit/>
            </a:bodyPr>
            <a:lstStyle/>
            <a:p>
              <a:pPr algn="l">
                <a:lnSpc>
                  <a:spcPts val="1870"/>
                </a:lnSpc>
              </a:pPr>
              <a:r>
                <a:rPr lang="en-US" sz="1870">
                  <a:solidFill>
                    <a:srgbClr val="783F8D"/>
                  </a:solidFill>
                  <a:latin typeface="Nunito Sans 2"/>
                  <a:ea typeface="Nunito Sans 2"/>
                  <a:cs typeface="Nunito Sans 2"/>
                  <a:sym typeface="Nunito Sans 2"/>
                </a:rPr>
                <a:t>Advice &amp; Counsel</a:t>
              </a:r>
            </a:p>
          </p:txBody>
        </p:sp>
        <p:sp>
          <p:nvSpPr>
            <p:cNvPr id="29" name="TextBox 26">
              <a:extLst>
                <a:ext uri="{FF2B5EF4-FFF2-40B4-BE49-F238E27FC236}">
                  <a16:creationId xmlns:a16="http://schemas.microsoft.com/office/drawing/2014/main" id="{DF090134-0D40-1778-1332-DCD5599EE7D7}"/>
                </a:ext>
              </a:extLst>
            </p:cNvPr>
            <p:cNvSpPr txBox="1"/>
            <p:nvPr/>
          </p:nvSpPr>
          <p:spPr>
            <a:xfrm>
              <a:off x="0" y="-95250"/>
              <a:ext cx="2416614" cy="1127845"/>
            </a:xfrm>
            <a:prstGeom prst="rect">
              <a:avLst/>
            </a:prstGeom>
          </p:spPr>
          <p:txBody>
            <a:bodyPr lIns="0" tIns="0" rIns="0" bIns="0" rtlCol="0" anchor="t">
              <a:spAutoFit/>
            </a:bodyPr>
            <a:lstStyle/>
            <a:p>
              <a:pPr algn="just">
                <a:lnSpc>
                  <a:spcPts val="7189"/>
                </a:lnSpc>
              </a:pPr>
              <a:r>
                <a:rPr lang="en-US" sz="5135">
                  <a:solidFill>
                    <a:srgbClr val="783F8D"/>
                  </a:solidFill>
                  <a:latin typeface="Nunito Sans 2 Extra-Light"/>
                  <a:ea typeface="Nunito Sans 2 Extra-Light"/>
                  <a:cs typeface="Nunito Sans 2 Extra-Light"/>
                  <a:sym typeface="Nunito Sans 2 Extra-Light"/>
                </a:rPr>
                <a:t>4,454</a:t>
              </a:r>
            </a:p>
          </p:txBody>
        </p:sp>
      </p:grpSp>
      <p:pic>
        <p:nvPicPr>
          <p:cNvPr id="30" name="Picture 27">
            <a:extLst>
              <a:ext uri="{FF2B5EF4-FFF2-40B4-BE49-F238E27FC236}">
                <a16:creationId xmlns:a16="http://schemas.microsoft.com/office/drawing/2014/main" id="{957AE201-6B42-C1FD-81C0-7844B919F7EA}"/>
              </a:ext>
            </a:extLst>
          </p:cNvPr>
          <p:cNvPicPr>
            <a:picLocks noChangeAspect="1"/>
          </p:cNvPicPr>
          <p:nvPr/>
        </p:nvPicPr>
        <p:blipFill>
          <a:blip r:embed="rId10"/>
          <a:stretch>
            <a:fillRect/>
          </a:stretch>
        </p:blipFill>
        <p:spPr>
          <a:xfrm>
            <a:off x="595570" y="3615530"/>
            <a:ext cx="6840368" cy="4783801"/>
          </a:xfrm>
          <a:prstGeom prst="rect">
            <a:avLst/>
          </a:prstGeom>
        </p:spPr>
      </p:pic>
    </p:spTree>
    <p:extLst>
      <p:ext uri="{BB962C8B-B14F-4D97-AF65-F5344CB8AC3E}">
        <p14:creationId xmlns:p14="http://schemas.microsoft.com/office/powerpoint/2010/main" val="1679293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p:nvPr/>
        </p:nvGrpSpPr>
        <p:grpSpPr>
          <a:xfrm>
            <a:off x="3662627" y="5143500"/>
            <a:ext cx="7713217" cy="1988820"/>
            <a:chOff x="0" y="0"/>
            <a:chExt cx="10284289" cy="2651760"/>
          </a:xfrm>
        </p:grpSpPr>
        <p:sp>
          <p:nvSpPr>
            <p:cNvPr id="3" name="Freeform 3"/>
            <p:cNvSpPr/>
            <p:nvPr/>
          </p:nvSpPr>
          <p:spPr>
            <a:xfrm>
              <a:off x="0" y="0"/>
              <a:ext cx="10284289" cy="2651760"/>
            </a:xfrm>
            <a:custGeom>
              <a:avLst/>
              <a:gdLst/>
              <a:ahLst/>
              <a:cxnLst/>
              <a:rect l="l" t="t" r="r" b="b"/>
              <a:pathLst>
                <a:path w="10284289" h="2651760">
                  <a:moveTo>
                    <a:pt x="0" y="0"/>
                  </a:moveTo>
                  <a:lnTo>
                    <a:pt x="10284289" y="0"/>
                  </a:lnTo>
                  <a:lnTo>
                    <a:pt x="10284289" y="2651760"/>
                  </a:lnTo>
                  <a:lnTo>
                    <a:pt x="0" y="2651760"/>
                  </a:lnTo>
                  <a:close/>
                </a:path>
              </a:pathLst>
            </a:custGeom>
          </p:spPr>
          <p:txBody>
            <a:bodyPr/>
            <a:lstStyle/>
            <a:p>
              <a:endParaRPr lang="en-US"/>
            </a:p>
          </p:txBody>
        </p:sp>
        <p:sp>
          <p:nvSpPr>
            <p:cNvPr id="4" name="TextBox 4"/>
            <p:cNvSpPr txBox="1"/>
            <p:nvPr/>
          </p:nvSpPr>
          <p:spPr>
            <a:xfrm>
              <a:off x="0" y="152400"/>
              <a:ext cx="10284289" cy="2499360"/>
            </a:xfrm>
            <a:prstGeom prst="rect">
              <a:avLst/>
            </a:prstGeom>
          </p:spPr>
          <p:txBody>
            <a:bodyPr lIns="0" tIns="0" rIns="0" bIns="0" rtlCol="0" anchor="t"/>
            <a:lstStyle/>
            <a:p>
              <a:pPr algn="l">
                <a:lnSpc>
                  <a:spcPts val="9000"/>
                </a:lnSpc>
              </a:pPr>
              <a:r>
                <a:rPr lang="en-US" sz="9000">
                  <a:solidFill>
                    <a:srgbClr val="58595A"/>
                  </a:solidFill>
                  <a:latin typeface="Bobby Jones Condensed Soft"/>
                  <a:ea typeface="Bobby Jones Condensed Soft"/>
                  <a:cs typeface="Bobby Jones Condensed Soft"/>
                  <a:sym typeface="Bobby Jones Condensed Soft"/>
                </a:rPr>
                <a:t>Our Mission: </a:t>
              </a:r>
            </a:p>
          </p:txBody>
        </p:sp>
      </p:grpSp>
      <p:grpSp>
        <p:nvGrpSpPr>
          <p:cNvPr id="5" name="Group 5"/>
          <p:cNvGrpSpPr/>
          <p:nvPr/>
        </p:nvGrpSpPr>
        <p:grpSpPr>
          <a:xfrm>
            <a:off x="3662627" y="6923016"/>
            <a:ext cx="11301259" cy="2053590"/>
            <a:chOff x="0" y="0"/>
            <a:chExt cx="15068345" cy="2738120"/>
          </a:xfrm>
        </p:grpSpPr>
        <p:sp>
          <p:nvSpPr>
            <p:cNvPr id="6" name="Freeform 6"/>
            <p:cNvSpPr/>
            <p:nvPr/>
          </p:nvSpPr>
          <p:spPr>
            <a:xfrm>
              <a:off x="0" y="0"/>
              <a:ext cx="15068345" cy="2738120"/>
            </a:xfrm>
            <a:custGeom>
              <a:avLst/>
              <a:gdLst/>
              <a:ahLst/>
              <a:cxnLst/>
              <a:rect l="l" t="t" r="r" b="b"/>
              <a:pathLst>
                <a:path w="15068345" h="2738120">
                  <a:moveTo>
                    <a:pt x="0" y="0"/>
                  </a:moveTo>
                  <a:lnTo>
                    <a:pt x="15068345" y="0"/>
                  </a:lnTo>
                  <a:lnTo>
                    <a:pt x="15068345" y="2738120"/>
                  </a:lnTo>
                  <a:lnTo>
                    <a:pt x="0" y="2738120"/>
                  </a:lnTo>
                  <a:close/>
                </a:path>
              </a:pathLst>
            </a:custGeom>
          </p:spPr>
          <p:txBody>
            <a:bodyPr/>
            <a:lstStyle/>
            <a:p>
              <a:endParaRPr lang="en-US"/>
            </a:p>
          </p:txBody>
        </p:sp>
        <p:sp>
          <p:nvSpPr>
            <p:cNvPr id="7" name="TextBox 7"/>
            <p:cNvSpPr txBox="1"/>
            <p:nvPr/>
          </p:nvSpPr>
          <p:spPr>
            <a:xfrm>
              <a:off x="0" y="-9525"/>
              <a:ext cx="15068345" cy="2747645"/>
            </a:xfrm>
            <a:prstGeom prst="rect">
              <a:avLst/>
            </a:prstGeom>
          </p:spPr>
          <p:txBody>
            <a:bodyPr lIns="0" tIns="0" rIns="0" bIns="0" rtlCol="0" anchor="t"/>
            <a:lstStyle/>
            <a:p>
              <a:pPr algn="l">
                <a:lnSpc>
                  <a:spcPts val="3750"/>
                </a:lnSpc>
              </a:pPr>
              <a:r>
                <a:rPr lang="en-US" sz="3000">
                  <a:solidFill>
                    <a:srgbClr val="58595A"/>
                  </a:solidFill>
                  <a:latin typeface="Nunito Sans 1"/>
                  <a:ea typeface="Nunito Sans 1"/>
                  <a:cs typeface="Nunito Sans 1"/>
                  <a:sym typeface="Nunito Sans 1"/>
                </a:rPr>
                <a:t>We welcome immigrants by providing low-cost or free, high-quality immigration legal services, engaging in advocacy for immigrants' rights, and offering education to communities of faith and the public.</a:t>
              </a:r>
            </a:p>
          </p:txBody>
        </p:sp>
      </p:grpSp>
      <p:sp>
        <p:nvSpPr>
          <p:cNvPr id="8" name="Freeform 8"/>
          <p:cNvSpPr/>
          <p:nvPr/>
        </p:nvSpPr>
        <p:spPr>
          <a:xfrm>
            <a:off x="3493371" y="750136"/>
            <a:ext cx="11301259" cy="4393364"/>
          </a:xfrm>
          <a:custGeom>
            <a:avLst/>
            <a:gdLst/>
            <a:ahLst/>
            <a:cxnLst/>
            <a:rect l="l" t="t" r="r" b="b"/>
            <a:pathLst>
              <a:path w="11301259" h="4393364">
                <a:moveTo>
                  <a:pt x="0" y="0"/>
                </a:moveTo>
                <a:lnTo>
                  <a:pt x="11301258" y="0"/>
                </a:lnTo>
                <a:lnTo>
                  <a:pt x="11301258" y="4393364"/>
                </a:lnTo>
                <a:lnTo>
                  <a:pt x="0" y="4393364"/>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641B1B5D-8252-D525-B366-60DED925BEC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34A7F5-705F-4E9A-AA47-AE3EAD856757}"/>
              </a:ext>
            </a:extLst>
          </p:cNvPr>
          <p:cNvSpPr/>
          <p:nvPr/>
        </p:nvSpPr>
        <p:spPr>
          <a:xfrm>
            <a:off x="-629531" y="7925392"/>
            <a:ext cx="4197240" cy="4041236"/>
          </a:xfrm>
          <a:custGeom>
            <a:avLst/>
            <a:gdLst/>
            <a:ahLst/>
            <a:cxnLst/>
            <a:rect l="l" t="t" r="r" b="b"/>
            <a:pathLst>
              <a:path w="4197240" h="4041236">
                <a:moveTo>
                  <a:pt x="0" y="0"/>
                </a:moveTo>
                <a:lnTo>
                  <a:pt x="4197240" y="0"/>
                </a:lnTo>
                <a:lnTo>
                  <a:pt x="4197240" y="4041236"/>
                </a:lnTo>
                <a:lnTo>
                  <a:pt x="0" y="4041236"/>
                </a:lnTo>
                <a:lnTo>
                  <a:pt x="0" y="0"/>
                </a:lnTo>
                <a:close/>
              </a:path>
            </a:pathLst>
          </a:custGeom>
          <a:blipFill>
            <a:blip>
              <a:extLst>
                <a:ext uri="{96DAC541-7B7A-43D3-8B79-37D633B846F1}">
                  <asvg:svgBlip xmlns:asvg="http://schemas.microsoft.com/office/drawing/2016/SVG/main" r:embed="rId2"/>
                </a:ext>
              </a:extLst>
            </a:blip>
            <a:stretch>
              <a:fillRect t="-46" b="-46"/>
            </a:stretch>
          </a:blipFill>
        </p:spPr>
        <p:txBody>
          <a:bodyPr/>
          <a:lstStyle/>
          <a:p>
            <a:endParaRPr lang="en-US"/>
          </a:p>
        </p:txBody>
      </p:sp>
      <p:grpSp>
        <p:nvGrpSpPr>
          <p:cNvPr id="3" name="Group 3">
            <a:extLst>
              <a:ext uri="{FF2B5EF4-FFF2-40B4-BE49-F238E27FC236}">
                <a16:creationId xmlns:a16="http://schemas.microsoft.com/office/drawing/2014/main" id="{A4553012-BB2B-3E57-1B3B-75F28C531121}"/>
              </a:ext>
            </a:extLst>
          </p:cNvPr>
          <p:cNvGrpSpPr/>
          <p:nvPr/>
        </p:nvGrpSpPr>
        <p:grpSpPr>
          <a:xfrm>
            <a:off x="2216565" y="3395581"/>
            <a:ext cx="5157782" cy="3495837"/>
            <a:chOff x="0" y="0"/>
            <a:chExt cx="6877043" cy="4661117"/>
          </a:xfrm>
        </p:grpSpPr>
        <p:sp>
          <p:nvSpPr>
            <p:cNvPr id="4" name="Freeform 4">
              <a:extLst>
                <a:ext uri="{FF2B5EF4-FFF2-40B4-BE49-F238E27FC236}">
                  <a16:creationId xmlns:a16="http://schemas.microsoft.com/office/drawing/2014/main" id="{C7AD3530-CE36-8797-7FCC-6B029C5812CF}"/>
                </a:ext>
              </a:extLst>
            </p:cNvPr>
            <p:cNvSpPr/>
            <p:nvPr/>
          </p:nvSpPr>
          <p:spPr>
            <a:xfrm>
              <a:off x="0" y="0"/>
              <a:ext cx="6877042" cy="4661117"/>
            </a:xfrm>
            <a:custGeom>
              <a:avLst/>
              <a:gdLst/>
              <a:ahLst/>
              <a:cxnLst/>
              <a:rect l="l" t="t" r="r" b="b"/>
              <a:pathLst>
                <a:path w="6877042" h="4661117">
                  <a:moveTo>
                    <a:pt x="0" y="0"/>
                  </a:moveTo>
                  <a:lnTo>
                    <a:pt x="6877042" y="0"/>
                  </a:lnTo>
                  <a:lnTo>
                    <a:pt x="6877042" y="4661117"/>
                  </a:lnTo>
                  <a:lnTo>
                    <a:pt x="0" y="4661117"/>
                  </a:lnTo>
                  <a:close/>
                </a:path>
              </a:pathLst>
            </a:custGeom>
          </p:spPr>
          <p:txBody>
            <a:bodyPr/>
            <a:lstStyle/>
            <a:p>
              <a:endParaRPr lang="en-US"/>
            </a:p>
          </p:txBody>
        </p:sp>
        <p:sp>
          <p:nvSpPr>
            <p:cNvPr id="5" name="TextBox 5">
              <a:extLst>
                <a:ext uri="{FF2B5EF4-FFF2-40B4-BE49-F238E27FC236}">
                  <a16:creationId xmlns:a16="http://schemas.microsoft.com/office/drawing/2014/main" id="{0BA5BD93-32F9-D770-7985-667FD5196E51}"/>
                </a:ext>
              </a:extLst>
            </p:cNvPr>
            <p:cNvSpPr txBox="1"/>
            <p:nvPr/>
          </p:nvSpPr>
          <p:spPr>
            <a:xfrm>
              <a:off x="0" y="114300"/>
              <a:ext cx="6877043" cy="4546817"/>
            </a:xfrm>
            <a:prstGeom prst="rect">
              <a:avLst/>
            </a:prstGeom>
          </p:spPr>
          <p:txBody>
            <a:bodyPr lIns="0" tIns="0" rIns="0" bIns="0" rtlCol="0" anchor="t"/>
            <a:lstStyle/>
            <a:p>
              <a:pPr algn="l">
                <a:lnSpc>
                  <a:spcPts val="7400"/>
                </a:lnSpc>
              </a:pPr>
              <a:r>
                <a:rPr lang="en-US" sz="7400" dirty="0">
                  <a:solidFill>
                    <a:srgbClr val="58595A"/>
                  </a:solidFill>
                  <a:latin typeface="Bobby Jones Condensed Soft"/>
                  <a:ea typeface="Bobby Jones Condensed Soft"/>
                  <a:cs typeface="Bobby Jones Condensed Soft"/>
                  <a:sym typeface="Bobby Jones Condensed Soft"/>
                </a:rPr>
                <a:t>Before we</a:t>
              </a:r>
            </a:p>
            <a:p>
              <a:pPr algn="l">
                <a:lnSpc>
                  <a:spcPts val="7400"/>
                </a:lnSpc>
              </a:pPr>
              <a:r>
                <a:rPr lang="en-US" sz="7400" dirty="0">
                  <a:solidFill>
                    <a:srgbClr val="58595A"/>
                  </a:solidFill>
                  <a:latin typeface="Bobby Jones Condensed Soft"/>
                  <a:ea typeface="Bobby Jones Condensed Soft"/>
                  <a:cs typeface="Bobby Jones Condensed Soft"/>
                  <a:sym typeface="Bobby Jones Condensed Soft"/>
                </a:rPr>
                <a:t>start</a:t>
              </a:r>
            </a:p>
          </p:txBody>
        </p:sp>
      </p:grpSp>
      <p:grpSp>
        <p:nvGrpSpPr>
          <p:cNvPr id="6" name="Group 6">
            <a:extLst>
              <a:ext uri="{FF2B5EF4-FFF2-40B4-BE49-F238E27FC236}">
                <a16:creationId xmlns:a16="http://schemas.microsoft.com/office/drawing/2014/main" id="{B7B5813D-D6D5-005A-204C-08D212679F15}"/>
              </a:ext>
            </a:extLst>
          </p:cNvPr>
          <p:cNvGrpSpPr/>
          <p:nvPr/>
        </p:nvGrpSpPr>
        <p:grpSpPr>
          <a:xfrm>
            <a:off x="6459947" y="3507028"/>
            <a:ext cx="10433593" cy="4043901"/>
            <a:chOff x="0" y="-393951"/>
            <a:chExt cx="13911458" cy="5391868"/>
          </a:xfrm>
        </p:grpSpPr>
        <p:sp>
          <p:nvSpPr>
            <p:cNvPr id="7" name="Freeform 7">
              <a:extLst>
                <a:ext uri="{FF2B5EF4-FFF2-40B4-BE49-F238E27FC236}">
                  <a16:creationId xmlns:a16="http://schemas.microsoft.com/office/drawing/2014/main" id="{61710C03-07FE-7DF2-90C8-200534C4672A}"/>
                </a:ext>
              </a:extLst>
            </p:cNvPr>
            <p:cNvSpPr/>
            <p:nvPr/>
          </p:nvSpPr>
          <p:spPr>
            <a:xfrm>
              <a:off x="0" y="0"/>
              <a:ext cx="13911458" cy="4997917"/>
            </a:xfrm>
            <a:custGeom>
              <a:avLst/>
              <a:gdLst/>
              <a:ahLst/>
              <a:cxnLst/>
              <a:rect l="l" t="t" r="r" b="b"/>
              <a:pathLst>
                <a:path w="13911458" h="4997917">
                  <a:moveTo>
                    <a:pt x="0" y="0"/>
                  </a:moveTo>
                  <a:lnTo>
                    <a:pt x="13911458" y="0"/>
                  </a:lnTo>
                  <a:lnTo>
                    <a:pt x="13911458" y="4997917"/>
                  </a:lnTo>
                  <a:lnTo>
                    <a:pt x="0" y="4997917"/>
                  </a:lnTo>
                  <a:close/>
                </a:path>
              </a:pathLst>
            </a:custGeom>
          </p:spPr>
          <p:txBody>
            <a:bodyPr/>
            <a:lstStyle/>
            <a:p>
              <a:endParaRPr lang="en-US"/>
            </a:p>
          </p:txBody>
        </p:sp>
        <p:sp>
          <p:nvSpPr>
            <p:cNvPr id="8" name="TextBox 8">
              <a:extLst>
                <a:ext uri="{FF2B5EF4-FFF2-40B4-BE49-F238E27FC236}">
                  <a16:creationId xmlns:a16="http://schemas.microsoft.com/office/drawing/2014/main" id="{10C6EF80-F531-8A14-873E-4AB41D49C392}"/>
                </a:ext>
              </a:extLst>
            </p:cNvPr>
            <p:cNvSpPr txBox="1"/>
            <p:nvPr/>
          </p:nvSpPr>
          <p:spPr>
            <a:xfrm>
              <a:off x="0" y="-393951"/>
              <a:ext cx="13911458" cy="5391868"/>
            </a:xfrm>
            <a:prstGeom prst="rect">
              <a:avLst/>
            </a:prstGeom>
          </p:spPr>
          <p:txBody>
            <a:bodyPr lIns="0" tIns="0" rIns="0" bIns="0" rtlCol="0" anchor="t"/>
            <a:lstStyle/>
            <a:p>
              <a:pPr marL="733844" lvl="1" indent="-366922" algn="l">
                <a:lnSpc>
                  <a:spcPts val="3399"/>
                </a:lnSpc>
                <a:buFont typeface="Arial"/>
                <a:buChar char="•"/>
              </a:pPr>
              <a:r>
                <a:rPr lang="en-US" sz="3399" spc="166" dirty="0">
                  <a:solidFill>
                    <a:srgbClr val="58595A"/>
                  </a:solidFill>
                  <a:latin typeface="Bobby Jones Condensed Soft"/>
                  <a:ea typeface="Bobby Jones Condensed Soft"/>
                  <a:cs typeface="Bobby Jones Condensed Soft"/>
                  <a:sym typeface="Bobby Jones Condensed Soft"/>
                </a:rPr>
                <a:t>We are not a lawyers and will not give any legal advice</a:t>
              </a:r>
            </a:p>
            <a:p>
              <a:pPr marL="733844" lvl="1" indent="-366922" algn="l">
                <a:lnSpc>
                  <a:spcPts val="3399"/>
                </a:lnSpc>
                <a:buFont typeface="Arial"/>
                <a:buChar char="•"/>
              </a:pPr>
              <a:r>
                <a:rPr lang="en-US" sz="3399" spc="166" dirty="0">
                  <a:solidFill>
                    <a:srgbClr val="58595A"/>
                  </a:solidFill>
                  <a:latin typeface="Bobby Jones Condensed Soft"/>
                  <a:ea typeface="Bobby Jones Condensed Soft"/>
                  <a:cs typeface="Bobby Jones Condensed Soft"/>
                  <a:sym typeface="Bobby Jones Condensed Soft"/>
                </a:rPr>
                <a:t>Be aware of your emotional state</a:t>
              </a:r>
            </a:p>
            <a:p>
              <a:pPr marL="733844" lvl="1" indent="-366922" algn="l">
                <a:lnSpc>
                  <a:spcPts val="3399"/>
                </a:lnSpc>
                <a:buFont typeface="Arial"/>
                <a:buChar char="•"/>
              </a:pPr>
              <a:r>
                <a:rPr lang="en-US" sz="3399" spc="166" dirty="0">
                  <a:solidFill>
                    <a:srgbClr val="58595A"/>
                  </a:solidFill>
                  <a:latin typeface="Bobby Jones Condensed Soft"/>
                  <a:ea typeface="Bobby Jones Condensed Soft"/>
                  <a:cs typeface="Bobby Jones Condensed Soft"/>
                  <a:sym typeface="Bobby Jones Condensed Soft"/>
                </a:rPr>
                <a:t>If sensitivities get hurt, pause and think why</a:t>
              </a:r>
            </a:p>
            <a:p>
              <a:pPr marL="733844" lvl="1" indent="-366922" algn="l">
                <a:lnSpc>
                  <a:spcPts val="3399"/>
                </a:lnSpc>
                <a:buFont typeface="Arial"/>
                <a:buChar char="•"/>
              </a:pPr>
              <a:r>
                <a:rPr lang="en-US" sz="3399" spc="166" dirty="0">
                  <a:solidFill>
                    <a:srgbClr val="58595A"/>
                  </a:solidFill>
                  <a:latin typeface="Bobby Jones Condensed Soft"/>
                  <a:ea typeface="Bobby Jones Condensed Soft"/>
                  <a:cs typeface="Bobby Jones Condensed Soft"/>
                  <a:sym typeface="Bobby Jones Condensed Soft"/>
                </a:rPr>
                <a:t>Give this space a chance to challenge you</a:t>
              </a:r>
            </a:p>
            <a:p>
              <a:pPr marL="733844" lvl="1" indent="-366922" algn="l">
                <a:lnSpc>
                  <a:spcPts val="3399"/>
                </a:lnSpc>
                <a:buFont typeface="Arial"/>
                <a:buChar char="•"/>
              </a:pPr>
              <a:r>
                <a:rPr lang="en-US" sz="3399" spc="166" dirty="0">
                  <a:solidFill>
                    <a:srgbClr val="58595A"/>
                  </a:solidFill>
                  <a:latin typeface="Bobby Jones Condensed Soft"/>
                  <a:ea typeface="Bobby Jones Condensed Soft"/>
                  <a:cs typeface="Bobby Jones Condensed Soft"/>
                  <a:sym typeface="Bobby Jones Condensed Soft"/>
                </a:rPr>
                <a:t>no time for debates</a:t>
              </a:r>
            </a:p>
            <a:p>
              <a:pPr marL="733844" lvl="1" indent="-366922" algn="l">
                <a:lnSpc>
                  <a:spcPts val="3399"/>
                </a:lnSpc>
                <a:buFont typeface="Arial"/>
                <a:buChar char="•"/>
              </a:pPr>
              <a:endParaRPr lang="en-US" sz="3399" spc="166" dirty="0">
                <a:solidFill>
                  <a:srgbClr val="58595A"/>
                </a:solidFill>
                <a:latin typeface="Bobby Jones Condensed Soft"/>
                <a:ea typeface="Bobby Jones Condensed Soft"/>
                <a:cs typeface="Bobby Jones Condensed Soft"/>
                <a:sym typeface="Bobby Jones Condensed Soft"/>
              </a:endParaRPr>
            </a:p>
            <a:p>
              <a:pPr marL="366922" lvl="1" algn="ctr">
                <a:lnSpc>
                  <a:spcPts val="3399"/>
                </a:lnSpc>
              </a:pPr>
              <a:r>
                <a:rPr lang="en-US" sz="3399" spc="166" dirty="0">
                  <a:solidFill>
                    <a:srgbClr val="58595A"/>
                  </a:solidFill>
                  <a:latin typeface="Bobby Jones Condensed Soft"/>
                  <a:ea typeface="Bobby Jones Condensed Soft"/>
                  <a:cs typeface="Bobby Jones Condensed Soft"/>
                  <a:sym typeface="Bobby Jones Condensed Soft"/>
                </a:rPr>
                <a:t>We are here to learn and organize </a:t>
              </a:r>
            </a:p>
            <a:p>
              <a:pPr marL="366922" lvl="1" algn="ctr">
                <a:lnSpc>
                  <a:spcPts val="3399"/>
                </a:lnSpc>
              </a:pPr>
              <a:r>
                <a:rPr lang="en-US" sz="3399" spc="166" dirty="0">
                  <a:solidFill>
                    <a:srgbClr val="58595A"/>
                  </a:solidFill>
                  <a:latin typeface="Bobby Jones Condensed Soft"/>
                  <a:ea typeface="Bobby Jones Condensed Soft"/>
                  <a:cs typeface="Bobby Jones Condensed Soft"/>
                  <a:sym typeface="Bobby Jones Condensed Soft"/>
                </a:rPr>
                <a:t>with the immigrant community</a:t>
              </a:r>
            </a:p>
            <a:p>
              <a:pPr marL="733844" lvl="1" indent="-366922" algn="l">
                <a:lnSpc>
                  <a:spcPts val="3399"/>
                </a:lnSpc>
                <a:buFont typeface="Arial"/>
                <a:buChar char="•"/>
              </a:pPr>
              <a:endParaRPr lang="en-US" sz="3399" spc="166" dirty="0">
                <a:solidFill>
                  <a:srgbClr val="58595A"/>
                </a:solidFill>
                <a:latin typeface="Bobby Jones Condensed Soft"/>
                <a:ea typeface="Bobby Jones Condensed Soft"/>
                <a:cs typeface="Bobby Jones Condensed Soft"/>
                <a:sym typeface="Bobby Jones Condensed Soft"/>
              </a:endParaRPr>
            </a:p>
            <a:p>
              <a:pPr algn="l">
                <a:lnSpc>
                  <a:spcPts val="3399"/>
                </a:lnSpc>
              </a:pPr>
              <a:endParaRPr lang="en-US" sz="3399" spc="166" dirty="0">
                <a:solidFill>
                  <a:srgbClr val="58595A"/>
                </a:solidFill>
                <a:latin typeface="Bobby Jones Condensed Soft"/>
                <a:ea typeface="Bobby Jones Condensed Soft"/>
                <a:cs typeface="Bobby Jones Condensed Soft"/>
                <a:sym typeface="Bobby Jones Condensed Soft"/>
              </a:endParaRPr>
            </a:p>
          </p:txBody>
        </p:sp>
      </p:grpSp>
      <p:sp>
        <p:nvSpPr>
          <p:cNvPr id="9" name="Freeform 9">
            <a:extLst>
              <a:ext uri="{FF2B5EF4-FFF2-40B4-BE49-F238E27FC236}">
                <a16:creationId xmlns:a16="http://schemas.microsoft.com/office/drawing/2014/main" id="{11C59290-DB3C-D106-E8C7-EA8A8B88BB94}"/>
              </a:ext>
            </a:extLst>
          </p:cNvPr>
          <p:cNvSpPr/>
          <p:nvPr/>
        </p:nvSpPr>
        <p:spPr>
          <a:xfrm rot="-10800000" flipH="1">
            <a:off x="-222130" y="-248092"/>
            <a:ext cx="1691219" cy="4627715"/>
          </a:xfrm>
          <a:custGeom>
            <a:avLst/>
            <a:gdLst/>
            <a:ahLst/>
            <a:cxnLst/>
            <a:rect l="l" t="t" r="r" b="b"/>
            <a:pathLst>
              <a:path w="1691219" h="4627715">
                <a:moveTo>
                  <a:pt x="1691219" y="0"/>
                </a:moveTo>
                <a:lnTo>
                  <a:pt x="0" y="0"/>
                </a:lnTo>
                <a:lnTo>
                  <a:pt x="0" y="4627715"/>
                </a:lnTo>
                <a:lnTo>
                  <a:pt x="1691219" y="4627715"/>
                </a:lnTo>
                <a:lnTo>
                  <a:pt x="1691219" y="0"/>
                </a:lnTo>
                <a:close/>
              </a:path>
            </a:pathLst>
          </a:custGeom>
          <a:blipFill>
            <a:blip>
              <a:extLst>
                <a:ext uri="{96DAC541-7B7A-43D3-8B79-37D633B846F1}">
                  <asvg:svgBlip xmlns:asvg="http://schemas.microsoft.com/office/drawing/2016/SVG/main" r:embed="rId3"/>
                </a:ext>
              </a:extLst>
            </a:blip>
            <a:stretch>
              <a:fillRect t="-96" b="-96"/>
            </a:stretch>
          </a:blipFill>
        </p:spPr>
        <p:txBody>
          <a:bodyPr/>
          <a:lstStyle/>
          <a:p>
            <a:endParaRPr lang="en-US"/>
          </a:p>
        </p:txBody>
      </p:sp>
      <p:sp>
        <p:nvSpPr>
          <p:cNvPr id="10" name="Freeform 10">
            <a:extLst>
              <a:ext uri="{FF2B5EF4-FFF2-40B4-BE49-F238E27FC236}">
                <a16:creationId xmlns:a16="http://schemas.microsoft.com/office/drawing/2014/main" id="{99EBDC3A-21B6-4F91-833A-17EE27B01704}"/>
              </a:ext>
            </a:extLst>
          </p:cNvPr>
          <p:cNvSpPr/>
          <p:nvPr/>
        </p:nvSpPr>
        <p:spPr>
          <a:xfrm>
            <a:off x="623479" y="-1169548"/>
            <a:ext cx="3583276" cy="3531156"/>
          </a:xfrm>
          <a:custGeom>
            <a:avLst/>
            <a:gdLst/>
            <a:ahLst/>
            <a:cxnLst/>
            <a:rect l="l" t="t" r="r" b="b"/>
            <a:pathLst>
              <a:path w="3583276" h="3531156">
                <a:moveTo>
                  <a:pt x="0" y="0"/>
                </a:moveTo>
                <a:lnTo>
                  <a:pt x="3583276" y="0"/>
                </a:lnTo>
                <a:lnTo>
                  <a:pt x="3583276" y="3531156"/>
                </a:lnTo>
                <a:lnTo>
                  <a:pt x="0" y="3531156"/>
                </a:lnTo>
                <a:lnTo>
                  <a:pt x="0" y="0"/>
                </a:lnTo>
                <a:close/>
              </a:path>
            </a:pathLst>
          </a:custGeom>
          <a:blipFill>
            <a:blip>
              <a:extLst>
                <a:ext uri="{96DAC541-7B7A-43D3-8B79-37D633B846F1}">
                  <asvg:svgBlip xmlns:asvg="http://schemas.microsoft.com/office/drawing/2016/SVG/main" r:embed="rId4"/>
                </a:ext>
              </a:extLst>
            </a:blip>
            <a:stretch>
              <a:fillRect t="-65" b="-65"/>
            </a:stretch>
          </a:blipFill>
        </p:spPr>
        <p:txBody>
          <a:bodyPr/>
          <a:lstStyle/>
          <a:p>
            <a:endParaRPr lang="en-US"/>
          </a:p>
        </p:txBody>
      </p:sp>
    </p:spTree>
    <p:extLst>
      <p:ext uri="{BB962C8B-B14F-4D97-AF65-F5344CB8AC3E}">
        <p14:creationId xmlns:p14="http://schemas.microsoft.com/office/powerpoint/2010/main" val="2133011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sp>
        <p:nvSpPr>
          <p:cNvPr id="2" name="TextBox 2"/>
          <p:cNvSpPr txBox="1"/>
          <p:nvPr/>
        </p:nvSpPr>
        <p:spPr>
          <a:xfrm>
            <a:off x="1036639" y="2516864"/>
            <a:ext cx="15910405" cy="3654847"/>
          </a:xfrm>
          <a:prstGeom prst="rect">
            <a:avLst/>
          </a:prstGeom>
        </p:spPr>
        <p:txBody>
          <a:bodyPr lIns="0" tIns="0" rIns="0" bIns="0" rtlCol="0" anchor="t">
            <a:spAutoFit/>
          </a:bodyPr>
          <a:lstStyle/>
          <a:p>
            <a:pPr marL="832363" marR="0" lvl="2" indent="-277454" algn="l" defTabSz="914400" rtl="0" eaLnBrk="1" fontAlgn="auto" latinLnBrk="0" hangingPunct="1">
              <a:lnSpc>
                <a:spcPts val="5748"/>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a:ea typeface="Nunito"/>
                <a:cs typeface="Nunito"/>
                <a:sym typeface="Nunito"/>
              </a:rPr>
              <a:t> How do you think that the immigrant community perceives you/your church?</a:t>
            </a:r>
          </a:p>
          <a:p>
            <a:pPr marL="832363" marR="0" lvl="2" indent="-277454" algn="l" defTabSz="914400" rtl="0" eaLnBrk="1" fontAlgn="auto" latinLnBrk="0" hangingPunct="1">
              <a:lnSpc>
                <a:spcPts val="5748"/>
              </a:lnSpc>
              <a:spcBef>
                <a:spcPts val="0"/>
              </a:spcBef>
              <a:spcAft>
                <a:spcPts val="0"/>
              </a:spcAft>
              <a:buClrTx/>
              <a:buSzTx/>
              <a:buFontTx/>
              <a:buNone/>
              <a:tabLst/>
              <a:defRPr/>
            </a:pPr>
            <a:endParaRPr kumimoji="0" lang="en-US" sz="4599" b="0" i="0" u="none" strike="noStrike" kern="1200" cap="none" spc="0" normalizeH="0" baseline="0" noProof="0" dirty="0">
              <a:ln>
                <a:noFill/>
              </a:ln>
              <a:solidFill>
                <a:srgbClr val="58585A"/>
              </a:solidFill>
              <a:effectLst/>
              <a:uLnTx/>
              <a:uFillTx/>
              <a:latin typeface="Nunito"/>
              <a:ea typeface="Nunito"/>
              <a:cs typeface="Nunito"/>
              <a:sym typeface="Nunito"/>
            </a:endParaRPr>
          </a:p>
          <a:p>
            <a:pPr marL="832363" marR="0" lvl="2" indent="-277454" algn="l" defTabSz="914400" rtl="0" eaLnBrk="1" fontAlgn="auto" latinLnBrk="0" hangingPunct="1">
              <a:lnSpc>
                <a:spcPts val="5748"/>
              </a:lnSpc>
              <a:spcBef>
                <a:spcPts val="0"/>
              </a:spcBef>
              <a:spcAft>
                <a:spcPts val="0"/>
              </a:spcAft>
              <a:buClrTx/>
              <a:buSzTx/>
              <a:buFont typeface="Arial"/>
              <a:buChar char="⚬"/>
              <a:tabLst/>
              <a:defRPr/>
            </a:pPr>
            <a:r>
              <a:rPr kumimoji="0" lang="en-US" sz="4599" b="0" i="0" u="none" strike="noStrike" kern="1200" cap="none" spc="0" normalizeH="0" baseline="0" noProof="0" dirty="0">
                <a:ln>
                  <a:noFill/>
                </a:ln>
                <a:solidFill>
                  <a:srgbClr val="58585A"/>
                </a:solidFill>
                <a:effectLst/>
                <a:uLnTx/>
                <a:uFillTx/>
                <a:latin typeface="Nunito"/>
                <a:ea typeface="Nunito"/>
                <a:cs typeface="Nunito"/>
                <a:sym typeface="Nunito"/>
              </a:rPr>
              <a:t> What are the main concerns of your community? What are you witnessing?</a:t>
            </a:r>
          </a:p>
        </p:txBody>
      </p:sp>
      <p:grpSp>
        <p:nvGrpSpPr>
          <p:cNvPr id="3" name="Group 3"/>
          <p:cNvGrpSpPr/>
          <p:nvPr/>
        </p:nvGrpSpPr>
        <p:grpSpPr>
          <a:xfrm>
            <a:off x="6477000" y="1729700"/>
            <a:ext cx="5257799" cy="45719"/>
            <a:chOff x="0" y="0"/>
            <a:chExt cx="11813921" cy="50800"/>
          </a:xfrm>
        </p:grpSpPr>
        <p:sp>
          <p:nvSpPr>
            <p:cNvPr id="4" name="Freeform 4"/>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TextBox 5"/>
          <p:cNvSpPr txBox="1"/>
          <p:nvPr/>
        </p:nvSpPr>
        <p:spPr>
          <a:xfrm>
            <a:off x="0" y="952500"/>
            <a:ext cx="18211799" cy="718145"/>
          </a:xfrm>
          <a:prstGeom prst="rect">
            <a:avLst/>
          </a:prstGeom>
        </p:spPr>
        <p:txBody>
          <a:bodyPr wrap="square" lIns="0" tIns="0" rIns="0" bIns="0" rtlCol="0" anchor="t">
            <a:spAutoFit/>
          </a:bodyPr>
          <a:lstStyle/>
          <a:p>
            <a:pPr marL="0" marR="0" lvl="0" indent="0" algn="ctr" defTabSz="914400" rtl="0" eaLnBrk="1" fontAlgn="auto" latinLnBrk="0" hangingPunct="1">
              <a:lnSpc>
                <a:spcPts val="5580"/>
              </a:lnSpc>
              <a:spcBef>
                <a:spcPts val="0"/>
              </a:spcBef>
              <a:spcAft>
                <a:spcPts val="0"/>
              </a:spcAft>
              <a:buClrTx/>
              <a:buSzTx/>
              <a:buFontTx/>
              <a:buNone/>
              <a:tabLst/>
              <a:defRPr/>
            </a:pPr>
            <a:r>
              <a:rPr kumimoji="0" lang="en-US" sz="6199" b="0" i="0" u="none" strike="noStrike" kern="1200" cap="none" spc="0" normalizeH="0" baseline="0" noProof="0" dirty="0">
                <a:ln>
                  <a:noFill/>
                </a:ln>
                <a:solidFill>
                  <a:srgbClr val="C00000"/>
                </a:solidFill>
                <a:effectLst/>
                <a:uLnTx/>
                <a:uFillTx/>
                <a:latin typeface="Bobby Jones Condensed"/>
                <a:ea typeface="Bobby Jones Condensed"/>
                <a:cs typeface="Bobby Jones Condensed"/>
                <a:sym typeface="Bobby Jones Condensed"/>
              </a:rPr>
              <a:t>Pop-up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0" y="1923"/>
            <a:ext cx="18287980" cy="10285077"/>
            <a:chOff x="0" y="0"/>
            <a:chExt cx="24383973" cy="13713436"/>
          </a:xfrm>
        </p:grpSpPr>
        <p:sp>
          <p:nvSpPr>
            <p:cNvPr id="3" name="Freeform 3" descr="A map of the united states  AI-generated content may be incorrect."/>
            <p:cNvSpPr/>
            <p:nvPr/>
          </p:nvSpPr>
          <p:spPr>
            <a:xfrm>
              <a:off x="0" y="0"/>
              <a:ext cx="24384000" cy="13713461"/>
            </a:xfrm>
            <a:custGeom>
              <a:avLst/>
              <a:gdLst/>
              <a:ahLst/>
              <a:cxnLst/>
              <a:rect l="l" t="t" r="r" b="b"/>
              <a:pathLst>
                <a:path w="24384000" h="13713461">
                  <a:moveTo>
                    <a:pt x="0" y="0"/>
                  </a:moveTo>
                  <a:lnTo>
                    <a:pt x="24384000" y="0"/>
                  </a:lnTo>
                  <a:lnTo>
                    <a:pt x="24384000" y="13713461"/>
                  </a:lnTo>
                  <a:lnTo>
                    <a:pt x="0" y="13713461"/>
                  </a:lnTo>
                  <a:lnTo>
                    <a:pt x="0" y="0"/>
                  </a:lnTo>
                  <a:close/>
                </a:path>
              </a:pathLst>
            </a:custGeom>
            <a:blipFill>
              <a:blip r:embed="rId2"/>
              <a:stretch>
                <a:fillRect l="-1791" b="-194"/>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EB"/>
        </a:solidFill>
        <a:effectLst/>
      </p:bgPr>
    </p:bg>
    <p:spTree>
      <p:nvGrpSpPr>
        <p:cNvPr id="1" name="">
          <a:extLst>
            <a:ext uri="{FF2B5EF4-FFF2-40B4-BE49-F238E27FC236}">
              <a16:creationId xmlns:a16="http://schemas.microsoft.com/office/drawing/2014/main" id="{57A3C08B-3B9D-505C-DADA-2CAB50816DA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7DED4F55-3B3E-466E-C450-205D07B4F4C0}"/>
              </a:ext>
            </a:extLst>
          </p:cNvPr>
          <p:cNvSpPr txBox="1"/>
          <p:nvPr/>
        </p:nvSpPr>
        <p:spPr>
          <a:xfrm>
            <a:off x="299426" y="1637021"/>
            <a:ext cx="9282964" cy="8055410"/>
          </a:xfrm>
          <a:prstGeom prst="rect">
            <a:avLst/>
          </a:prstGeom>
        </p:spPr>
        <p:txBody>
          <a:bodyPr lIns="0" tIns="0" rIns="0" bIns="0" rtlCol="0" anchor="t">
            <a:spAutoFit/>
          </a:bodyPr>
          <a:lstStyle/>
          <a:p>
            <a:pPr marL="690877" lvl="1" indent="-345439" algn="l">
              <a:lnSpc>
                <a:spcPts val="3679"/>
              </a:lnSpc>
              <a:buFont typeface="Arial"/>
              <a:buChar char="•"/>
            </a:pPr>
            <a:r>
              <a:rPr lang="en-US" sz="2800" dirty="0">
                <a:solidFill>
                  <a:srgbClr val="58585A"/>
                </a:solidFill>
                <a:latin typeface="Nunito"/>
                <a:ea typeface="Nunito"/>
                <a:cs typeface="Nunito"/>
                <a:sym typeface="Nunito"/>
              </a:rPr>
              <a:t>Abuse of Law Enforcement </a:t>
            </a:r>
          </a:p>
          <a:p>
            <a:pPr marL="1381755" lvl="2" indent="-460585" algn="l">
              <a:lnSpc>
                <a:spcPts val="3679"/>
              </a:lnSpc>
              <a:buFont typeface="Arial"/>
              <a:buChar char="⚬"/>
            </a:pPr>
            <a:r>
              <a:rPr lang="en-US" sz="2800" dirty="0">
                <a:solidFill>
                  <a:srgbClr val="58585A"/>
                </a:solidFill>
                <a:latin typeface="Nunito"/>
                <a:ea typeface="Nunito"/>
                <a:cs typeface="Nunito"/>
                <a:sym typeface="Nunito"/>
              </a:rPr>
              <a:t>Cross-agency collaboration</a:t>
            </a:r>
          </a:p>
          <a:p>
            <a:pPr marL="1381755" lvl="2" indent="-460585" algn="l">
              <a:lnSpc>
                <a:spcPts val="3679"/>
              </a:lnSpc>
              <a:buFont typeface="Arial"/>
              <a:buChar char="⚬"/>
            </a:pPr>
            <a:r>
              <a:rPr lang="en-US" sz="2800" dirty="0">
                <a:solidFill>
                  <a:srgbClr val="58585A"/>
                </a:solidFill>
                <a:latin typeface="Nunito"/>
                <a:ea typeface="Nunito"/>
                <a:cs typeface="Nunito"/>
                <a:sym typeface="Nunito"/>
              </a:rPr>
              <a:t>Proliferation of 287(g) Agreements (ICE+PD)</a:t>
            </a:r>
          </a:p>
          <a:p>
            <a:pPr algn="l">
              <a:lnSpc>
                <a:spcPts val="3679"/>
              </a:lnSpc>
            </a:pPr>
            <a:endParaRPr lang="en-US" sz="2800" dirty="0">
              <a:solidFill>
                <a:srgbClr val="58585A"/>
              </a:solidFill>
              <a:latin typeface="Nunito"/>
              <a:ea typeface="Nunito"/>
              <a:cs typeface="Nunito"/>
              <a:sym typeface="Nunito"/>
            </a:endParaRPr>
          </a:p>
          <a:p>
            <a:pPr marL="690877" lvl="1" indent="-345439" algn="l">
              <a:lnSpc>
                <a:spcPts val="3679"/>
              </a:lnSpc>
              <a:buFont typeface="Arial"/>
              <a:buChar char="•"/>
            </a:pPr>
            <a:r>
              <a:rPr lang="en-US" sz="2800" dirty="0">
                <a:solidFill>
                  <a:srgbClr val="58585A"/>
                </a:solidFill>
                <a:latin typeface="Nunito"/>
                <a:ea typeface="Nunito"/>
                <a:cs typeface="Nunito"/>
                <a:sym typeface="Nunito"/>
              </a:rPr>
              <a:t>Violating due process and constitutional rights</a:t>
            </a:r>
          </a:p>
          <a:p>
            <a:pPr marL="1381755" lvl="2" indent="-460585" algn="l">
              <a:lnSpc>
                <a:spcPts val="3679"/>
              </a:lnSpc>
              <a:buFont typeface="Arial"/>
              <a:buChar char="⚬"/>
            </a:pPr>
            <a:r>
              <a:rPr lang="en-US" sz="2800" dirty="0">
                <a:solidFill>
                  <a:srgbClr val="58585A"/>
                </a:solidFill>
                <a:latin typeface="Nunito"/>
                <a:ea typeface="Nunito"/>
                <a:cs typeface="Nunito"/>
                <a:sym typeface="Nunito"/>
              </a:rPr>
              <a:t>Dismissing court cases</a:t>
            </a:r>
          </a:p>
          <a:p>
            <a:pPr marL="1381755" lvl="2" indent="-460585" algn="l">
              <a:lnSpc>
                <a:spcPts val="3679"/>
              </a:lnSpc>
              <a:buFont typeface="Arial"/>
              <a:buChar char="⚬"/>
            </a:pPr>
            <a:r>
              <a:rPr lang="en-US" sz="2800" dirty="0">
                <a:solidFill>
                  <a:srgbClr val="58585A"/>
                </a:solidFill>
                <a:latin typeface="Nunito"/>
                <a:ea typeface="Nunito"/>
                <a:cs typeface="Nunito"/>
                <a:sym typeface="Nunito"/>
              </a:rPr>
              <a:t>Expedited Removal: ICE deporting without court process</a:t>
            </a:r>
          </a:p>
          <a:p>
            <a:pPr marL="1381755" lvl="2" indent="-460585" algn="l">
              <a:lnSpc>
                <a:spcPts val="3679"/>
              </a:lnSpc>
              <a:buFont typeface="Arial"/>
              <a:buChar char="⚬"/>
            </a:pPr>
            <a:r>
              <a:rPr lang="en-US" sz="2800" dirty="0">
                <a:solidFill>
                  <a:srgbClr val="58585A"/>
                </a:solidFill>
                <a:latin typeface="Nunito"/>
                <a:ea typeface="Nunito"/>
                <a:cs typeface="Nunito"/>
                <a:sym typeface="Nunito"/>
              </a:rPr>
              <a:t>Sensitive Locations</a:t>
            </a:r>
          </a:p>
          <a:p>
            <a:pPr marL="921170" lvl="2" algn="l">
              <a:lnSpc>
                <a:spcPts val="3679"/>
              </a:lnSpc>
            </a:pPr>
            <a:endParaRPr lang="en-US" sz="2800" dirty="0">
              <a:solidFill>
                <a:srgbClr val="58585A"/>
              </a:solidFill>
              <a:latin typeface="Nunito"/>
              <a:ea typeface="Nunito"/>
              <a:cs typeface="Nunito"/>
              <a:sym typeface="Nunito"/>
            </a:endParaRPr>
          </a:p>
          <a:p>
            <a:pPr marL="690877" lvl="1" indent="-345439">
              <a:lnSpc>
                <a:spcPts val="3679"/>
              </a:lnSpc>
              <a:buFont typeface="Arial"/>
              <a:buChar char="•"/>
            </a:pPr>
            <a:r>
              <a:rPr lang="en-US" sz="2800" dirty="0">
                <a:solidFill>
                  <a:srgbClr val="58585A"/>
                </a:solidFill>
                <a:latin typeface="Nunito"/>
                <a:ea typeface="Nunito"/>
                <a:cs typeface="Nunito"/>
                <a:sym typeface="Nunito"/>
              </a:rPr>
              <a:t>Revoking/eliminating humanitarian programs</a:t>
            </a:r>
          </a:p>
          <a:p>
            <a:pPr marL="1381755" lvl="2" indent="-460585">
              <a:lnSpc>
                <a:spcPts val="3679"/>
              </a:lnSpc>
              <a:buFont typeface="Arial"/>
              <a:buChar char="⚬"/>
            </a:pPr>
            <a:r>
              <a:rPr lang="en-US" sz="2800" dirty="0">
                <a:solidFill>
                  <a:srgbClr val="58585A"/>
                </a:solidFill>
                <a:latin typeface="Nunito"/>
                <a:ea typeface="Nunito"/>
                <a:cs typeface="Nunito"/>
                <a:sym typeface="Nunito"/>
              </a:rPr>
              <a:t>2 million people from Biden’s administration</a:t>
            </a:r>
          </a:p>
          <a:p>
            <a:pPr marL="2072632" lvl="3" indent="-518158">
              <a:lnSpc>
                <a:spcPts val="3679"/>
              </a:lnSpc>
              <a:buFont typeface="Arial"/>
              <a:buChar char="￭"/>
            </a:pPr>
            <a:r>
              <a:rPr lang="en-US" sz="2800" dirty="0">
                <a:solidFill>
                  <a:srgbClr val="58585A"/>
                </a:solidFill>
                <a:latin typeface="Nunito"/>
                <a:ea typeface="Nunito"/>
                <a:cs typeface="Nunito"/>
                <a:sym typeface="Nunito"/>
              </a:rPr>
              <a:t>CBP One</a:t>
            </a:r>
          </a:p>
          <a:p>
            <a:pPr marL="2072632" lvl="3" indent="-518158">
              <a:lnSpc>
                <a:spcPts val="3679"/>
              </a:lnSpc>
              <a:buFont typeface="Arial"/>
              <a:buChar char="￭"/>
            </a:pPr>
            <a:r>
              <a:rPr lang="en-US" sz="2800" dirty="0">
                <a:solidFill>
                  <a:srgbClr val="58585A"/>
                </a:solidFill>
                <a:latin typeface="Nunito"/>
                <a:ea typeface="Nunito"/>
                <a:cs typeface="Nunito"/>
                <a:sym typeface="Nunito"/>
              </a:rPr>
              <a:t>TPS</a:t>
            </a:r>
          </a:p>
          <a:p>
            <a:pPr marL="2072632" lvl="3" indent="-518158">
              <a:lnSpc>
                <a:spcPts val="3679"/>
              </a:lnSpc>
              <a:buFont typeface="Arial"/>
              <a:buChar char="￭"/>
            </a:pPr>
            <a:r>
              <a:rPr lang="en-US" sz="2800" dirty="0">
                <a:solidFill>
                  <a:srgbClr val="58585A"/>
                </a:solidFill>
                <a:latin typeface="Nunito"/>
                <a:ea typeface="Nunito"/>
                <a:cs typeface="Nunito"/>
                <a:sym typeface="Nunito"/>
              </a:rPr>
              <a:t>Unaccompanied Children</a:t>
            </a:r>
          </a:p>
          <a:p>
            <a:pPr marL="2072632" lvl="3" indent="-518158">
              <a:lnSpc>
                <a:spcPts val="3679"/>
              </a:lnSpc>
              <a:buFont typeface="Arial"/>
              <a:buChar char="￭"/>
            </a:pPr>
            <a:r>
              <a:rPr lang="en-US" sz="2800" dirty="0">
                <a:solidFill>
                  <a:srgbClr val="58585A"/>
                </a:solidFill>
                <a:latin typeface="Nunito"/>
                <a:ea typeface="Nunito"/>
                <a:cs typeface="Nunito"/>
                <a:sym typeface="Nunito"/>
              </a:rPr>
              <a:t>Dismantling Asylum: 115K&gt;5K Asylum seekers and refugees</a:t>
            </a:r>
          </a:p>
        </p:txBody>
      </p:sp>
      <p:sp>
        <p:nvSpPr>
          <p:cNvPr id="5" name="TextBox 5">
            <a:extLst>
              <a:ext uri="{FF2B5EF4-FFF2-40B4-BE49-F238E27FC236}">
                <a16:creationId xmlns:a16="http://schemas.microsoft.com/office/drawing/2014/main" id="{51F40F0F-80B8-6A2C-B95A-0000A06B9117}"/>
              </a:ext>
            </a:extLst>
          </p:cNvPr>
          <p:cNvSpPr txBox="1"/>
          <p:nvPr/>
        </p:nvSpPr>
        <p:spPr>
          <a:xfrm>
            <a:off x="1859" y="571500"/>
            <a:ext cx="18288000" cy="760721"/>
          </a:xfrm>
          <a:prstGeom prst="rect">
            <a:avLst/>
          </a:prstGeom>
        </p:spPr>
        <p:txBody>
          <a:bodyPr wrap="square" lIns="0" tIns="0" rIns="0" bIns="0" rtlCol="0" anchor="t">
            <a:spAutoFit/>
          </a:bodyPr>
          <a:lstStyle/>
          <a:p>
            <a:pPr algn="ctr">
              <a:lnSpc>
                <a:spcPts val="5538"/>
              </a:lnSpc>
            </a:pPr>
            <a:r>
              <a:rPr lang="en-US" sz="6153" dirty="0">
                <a:solidFill>
                  <a:srgbClr val="783F8D"/>
                </a:solidFill>
                <a:latin typeface="Bobby Jones Condensed"/>
                <a:ea typeface="Bobby Jones Condensed"/>
                <a:cs typeface="Bobby Jones Condensed"/>
                <a:sym typeface="Bobby Jones Condensed"/>
              </a:rPr>
              <a:t>mechanisms they are using to deliver Trump’s promises</a:t>
            </a:r>
          </a:p>
        </p:txBody>
      </p:sp>
      <p:grpSp>
        <p:nvGrpSpPr>
          <p:cNvPr id="6" name="Group 6">
            <a:extLst>
              <a:ext uri="{FF2B5EF4-FFF2-40B4-BE49-F238E27FC236}">
                <a16:creationId xmlns:a16="http://schemas.microsoft.com/office/drawing/2014/main" id="{42903E86-B712-C380-F219-92F3D8C705E3}"/>
              </a:ext>
            </a:extLst>
          </p:cNvPr>
          <p:cNvGrpSpPr/>
          <p:nvPr/>
        </p:nvGrpSpPr>
        <p:grpSpPr>
          <a:xfrm>
            <a:off x="4713779" y="1295400"/>
            <a:ext cx="8860441" cy="38100"/>
            <a:chOff x="0" y="0"/>
            <a:chExt cx="11813921" cy="50800"/>
          </a:xfrm>
        </p:grpSpPr>
        <p:sp>
          <p:nvSpPr>
            <p:cNvPr id="7" name="Freeform 7">
              <a:extLst>
                <a:ext uri="{FF2B5EF4-FFF2-40B4-BE49-F238E27FC236}">
                  <a16:creationId xmlns:a16="http://schemas.microsoft.com/office/drawing/2014/main" id="{CDB119CC-CB3A-8821-B6BB-A7D1996981A4}"/>
                </a:ext>
              </a:extLst>
            </p:cNvPr>
            <p:cNvSpPr/>
            <p:nvPr/>
          </p:nvSpPr>
          <p:spPr>
            <a:xfrm>
              <a:off x="0" y="0"/>
              <a:ext cx="11813921" cy="50800"/>
            </a:xfrm>
            <a:custGeom>
              <a:avLst/>
              <a:gdLst/>
              <a:ahLst/>
              <a:cxnLst/>
              <a:rect l="l" t="t" r="r" b="b"/>
              <a:pathLst>
                <a:path w="11813921" h="50800">
                  <a:moveTo>
                    <a:pt x="0" y="0"/>
                  </a:moveTo>
                  <a:lnTo>
                    <a:pt x="11813921" y="0"/>
                  </a:lnTo>
                  <a:lnTo>
                    <a:pt x="11813921" y="50800"/>
                  </a:lnTo>
                  <a:lnTo>
                    <a:pt x="0" y="50800"/>
                  </a:lnTo>
                  <a:close/>
                </a:path>
              </a:pathLst>
            </a:custGeom>
            <a:solidFill>
              <a:srgbClr val="E37125"/>
            </a:solidFill>
          </p:spPr>
          <p:txBody>
            <a:bodyPr/>
            <a:lstStyle/>
            <a:p>
              <a:endParaRPr lang="en-US"/>
            </a:p>
          </p:txBody>
        </p:sp>
      </p:grpSp>
      <p:sp>
        <p:nvSpPr>
          <p:cNvPr id="9" name="Freeform 6" descr="Law enforcement officers, including HSI and ICE agents, take people into custody at an immigration court in Phoenix">
            <a:extLst>
              <a:ext uri="{FF2B5EF4-FFF2-40B4-BE49-F238E27FC236}">
                <a16:creationId xmlns:a16="http://schemas.microsoft.com/office/drawing/2014/main" id="{9519CAEE-887E-4E2B-2EDD-BC6DD42DDC3A}"/>
              </a:ext>
            </a:extLst>
          </p:cNvPr>
          <p:cNvSpPr/>
          <p:nvPr/>
        </p:nvSpPr>
        <p:spPr>
          <a:xfrm>
            <a:off x="9582390" y="1637021"/>
            <a:ext cx="8270286" cy="5643582"/>
          </a:xfrm>
          <a:custGeom>
            <a:avLst/>
            <a:gdLst/>
            <a:ahLst/>
            <a:cxnLst/>
            <a:rect l="l" t="t" r="r" b="b"/>
            <a:pathLst>
              <a:path w="8270286" h="5643582">
                <a:moveTo>
                  <a:pt x="0" y="0"/>
                </a:moveTo>
                <a:lnTo>
                  <a:pt x="8270286" y="0"/>
                </a:lnTo>
                <a:lnTo>
                  <a:pt x="8270286" y="5643582"/>
                </a:lnTo>
                <a:lnTo>
                  <a:pt x="0" y="5643582"/>
                </a:lnTo>
                <a:lnTo>
                  <a:pt x="0" y="0"/>
                </a:lnTo>
                <a:close/>
              </a:path>
            </a:pathLst>
          </a:custGeom>
          <a:blipFill>
            <a:blip r:embed="rId3"/>
            <a:stretch>
              <a:fillRect b="-5"/>
            </a:stretch>
          </a:blipFill>
        </p:spPr>
        <p:txBody>
          <a:bodyPr/>
          <a:lstStyle/>
          <a:p>
            <a:endParaRPr lang="en-US"/>
          </a:p>
        </p:txBody>
      </p:sp>
    </p:spTree>
    <p:extLst>
      <p:ext uri="{BB962C8B-B14F-4D97-AF65-F5344CB8AC3E}">
        <p14:creationId xmlns:p14="http://schemas.microsoft.com/office/powerpoint/2010/main" val="967180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2767</TotalTime>
  <Words>2000</Words>
  <Application>Microsoft Office PowerPoint</Application>
  <PresentationFormat>Custom</PresentationFormat>
  <Paragraphs>271</Paragraphs>
  <Slides>29</Slides>
  <Notes>9</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29</vt:i4>
      </vt:variant>
    </vt:vector>
  </HeadingPairs>
  <TitlesOfParts>
    <vt:vector size="47" baseType="lpstr">
      <vt:lpstr>Raleway Heavy</vt:lpstr>
      <vt:lpstr>Nunito Sans Regular</vt:lpstr>
      <vt:lpstr>Nunito Sans 2 Semi-Bold</vt:lpstr>
      <vt:lpstr>Nunito Bold</vt:lpstr>
      <vt:lpstr>Nunito Sans 1 Semi-Bold</vt:lpstr>
      <vt:lpstr>Bobby Jones Condensed Soft</vt:lpstr>
      <vt:lpstr>Nunito Sans 2</vt:lpstr>
      <vt:lpstr>Arial</vt:lpstr>
      <vt:lpstr>Nunito Sans 2 Extra-Light</vt:lpstr>
      <vt:lpstr>Nunito Sans 1</vt:lpstr>
      <vt:lpstr>Nunito Sans Bold</vt:lpstr>
      <vt:lpstr>Nunito</vt:lpstr>
      <vt:lpstr>Nunito Sans 1 Heavy</vt:lpstr>
      <vt:lpstr>Bobby Jones Condensed</vt:lpstr>
      <vt:lpstr>Calibri</vt:lpstr>
      <vt:lpstr>Bobby Jones Soft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Train-the-Trainer KYR  ILJ Network Presentation.pptx</dc:title>
  <dc:creator>Carlos Reyes Rodriguez</dc:creator>
  <cp:lastModifiedBy>Cassy Núñez</cp:lastModifiedBy>
  <cp:revision>4</cp:revision>
  <dcterms:created xsi:type="dcterms:W3CDTF">2006-08-16T00:00:00Z</dcterms:created>
  <dcterms:modified xsi:type="dcterms:W3CDTF">2026-05-27T14:01:20Z</dcterms:modified>
  <dc:identifier>DAGkuKDAeYY</dc:identifier>
</cp:coreProperties>
</file>