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officedocument.obfuscatedFont" Extension="odttf"/>
  <Default ContentType="application/vnd.openxmlformats-package.relationships+xml" Extension="rels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11.xml"/>
  <Override ContentType="application/vnd.openxmlformats-officedocument.presentationml.slide+xml" PartName="/ppt/slides/slide22.xml"/>
  <Override ContentType="application/vnd.openxmlformats-officedocument.presentationml.slide+xml" PartName="/ppt/slides/slide1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3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</p:sldIdLst>
  <p:sldSz cy="6858000" cx="12192000"/>
  <p:notesSz cx="6858000" cy="9144000"/>
  <p:embeddedFontLst>
    <p:embeddedFont>
      <p:font typeface="Garamond"/>
      <p:regular r:id="rId29"/>
      <p:bold r:id="rId30"/>
      <p:italic r:id="rId31"/>
      <p:boldItalic r:id="rId32"/>
    </p:embeddedFont>
    <p:embeddedFont>
      <p:font typeface="Lora"/>
      <p:regular r:id="rId33"/>
      <p:bold r:id="rId34"/>
      <p:italic r:id="rId35"/>
      <p:boldItalic r:id="rId36"/>
    </p:embeddedFont>
    <p:embeddedFont>
      <p:font typeface="Work Sans Medium"/>
      <p:regular r:id="rId37"/>
      <p:bold r:id="rId38"/>
      <p:italic r:id="rId39"/>
      <p:boldItalic r:id="rId40"/>
    </p:embeddedFont>
    <p:embeddedFont>
      <p:font typeface="EB Garamond"/>
      <p:regular r:id="rId41"/>
      <p:bold r:id="rId42"/>
      <p:italic r:id="rId43"/>
      <p:boldItalic r:id="rId44"/>
    </p:embeddedFont>
    <p:embeddedFont>
      <p:font typeface="Work Sans"/>
      <p:regular r:id="rId45"/>
      <p:bold r:id="rId46"/>
      <p:italic r:id="rId47"/>
      <p:boldItalic r:id="rId48"/>
    </p:embeddedFont>
    <p:embeddedFont>
      <p:font typeface="Comfortaa"/>
      <p:regular r:id="rId49"/>
      <p:bold r:id="rId50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GoogleSlidesCustomDataVersion2">
      <go:slidesCustomData xmlns:go="http://customooxmlschemas.google.com/" r:id="rId51" roundtripDataSignature="AMtx7mgHTFopLxazaYbNAZn+5eP1LqEU+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DCA1A57C-A1BA-4EB1-8486-67C7558FAF6A}">
  <a:tblStyle styleId="{DCA1A57C-A1BA-4EB1-8486-67C7558FAF6A}" styleName="Table_0">
    <a:wholeTbl>
      <a:tcTxStyle b="off" i="off">
        <a:font>
          <a:latin typeface="Arial"/>
          <a:ea typeface="Arial"/>
          <a:cs typeface="Arial"/>
        </a:font>
        <a:schemeClr val="dk1"/>
      </a:tcTxStyle>
      <a:tcStyle>
        <a:tcBdr>
          <a:left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insideV>
        </a:tcBdr>
        <a:fill>
          <a:solidFill>
            <a:srgbClr val="E8EBF5"/>
          </a:solidFill>
        </a:fill>
      </a:tcStyle>
    </a:wholeTbl>
    <a:band1H>
      <a:tcTxStyle b="off" i="off"/>
      <a:tcStyle>
        <a:fill>
          <a:solidFill>
            <a:srgbClr val="CDD4EA"/>
          </a:solidFill>
        </a:fill>
      </a:tcStyle>
    </a:band1H>
    <a:band2H>
      <a:tcTxStyle b="off" i="off"/>
    </a:band2H>
    <a:band1V>
      <a:tcTxStyle b="off" i="off"/>
      <a:tcStyle>
        <a:fill>
          <a:solidFill>
            <a:srgbClr val="CDD4EA"/>
          </a:solidFill>
        </a:fill>
      </a:tcStyle>
    </a:band1V>
    <a:band2V>
      <a:tcTxStyle b="off" i="off"/>
    </a:band2V>
    <a:lastCol>
      <a:tcTxStyle b="on" i="off">
        <a:font>
          <a:latin typeface="Arial"/>
          <a:ea typeface="Arial"/>
          <a:cs typeface="Arial"/>
        </a:font>
        <a:schemeClr val="lt1"/>
      </a:tcTxStyle>
      <a:tcStyle>
        <a:fill>
          <a:solidFill>
            <a:schemeClr val="accent1"/>
          </a:solidFill>
        </a:fill>
      </a:tcStyle>
    </a:lastCol>
    <a:firstCol>
      <a:tcTxStyle b="on" i="off">
        <a:font>
          <a:latin typeface="Arial"/>
          <a:ea typeface="Arial"/>
          <a:cs typeface="Arial"/>
        </a:font>
        <a:schemeClr val="lt1"/>
      </a:tcTxStyle>
      <a:tcStyle>
        <a:fill>
          <a:solidFill>
            <a:schemeClr val="accent1"/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chemeClr val="lt1"/>
      </a:tcTxStyle>
      <a:tcStyle>
        <a:tcBdr>
          <a:top>
            <a:ln cap="flat" cmpd="sng" w="381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top>
        </a:tcBdr>
        <a:fill>
          <a:solidFill>
            <a:schemeClr val="accent1"/>
          </a:solidFill>
        </a:fill>
      </a:tcStyle>
    </a:lastRow>
    <a:seCell>
      <a:tcTxStyle b="off" i="off"/>
    </a:seCell>
    <a:swCell>
      <a:tcTxStyle b="off" i="off"/>
    </a:swCell>
    <a:firstRow>
      <a:tcTxStyle b="on" i="off">
        <a:font>
          <a:latin typeface="Arial"/>
          <a:ea typeface="Arial"/>
          <a:cs typeface="Arial"/>
        </a:font>
        <a:schemeClr val="lt1"/>
      </a:tcTxStyle>
      <a:tcStyle>
        <a:tcBdr>
          <a:bottom>
            <a:ln cap="flat" cmpd="sng" w="381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bottom>
        </a:tcBdr>
        <a:fill>
          <a:solidFill>
            <a:schemeClr val="accent1"/>
          </a:solidFill>
        </a:fill>
      </a:tcStyle>
    </a:firstRow>
    <a:neCell>
      <a:tcTxStyle b="off" i="off"/>
    </a:neCell>
    <a:nwCell>
      <a:tcTxStyle b="off" i="off"/>
    </a:nwCell>
  </a:tblStyle>
</a:tblStyleLst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font" Target="fonts/WorkSansMedium-boldItalic.fntdata"/><Relationship Id="rId42" Type="http://schemas.openxmlformats.org/officeDocument/2006/relationships/font" Target="fonts/EBGaramond-bold.fntdata"/><Relationship Id="rId41" Type="http://schemas.openxmlformats.org/officeDocument/2006/relationships/font" Target="fonts/EBGaramond-regular.fntdata"/><Relationship Id="rId44" Type="http://schemas.openxmlformats.org/officeDocument/2006/relationships/font" Target="fonts/EBGaramond-boldItalic.fntdata"/><Relationship Id="rId43" Type="http://schemas.openxmlformats.org/officeDocument/2006/relationships/font" Target="fonts/EBGaramond-italic.fntdata"/><Relationship Id="rId46" Type="http://schemas.openxmlformats.org/officeDocument/2006/relationships/font" Target="fonts/WorkSans-bold.fntdata"/><Relationship Id="rId45" Type="http://schemas.openxmlformats.org/officeDocument/2006/relationships/font" Target="fonts/WorkSans-regular.fntdata"/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48" Type="http://schemas.openxmlformats.org/officeDocument/2006/relationships/font" Target="fonts/WorkSans-boldItalic.fntdata"/><Relationship Id="rId47" Type="http://schemas.openxmlformats.org/officeDocument/2006/relationships/font" Target="fonts/WorkSans-italic.fntdata"/><Relationship Id="rId49" Type="http://schemas.openxmlformats.org/officeDocument/2006/relationships/font" Target="fonts/Comfortaa-regular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1" Type="http://schemas.openxmlformats.org/officeDocument/2006/relationships/font" Target="fonts/Garamond-italic.fntdata"/><Relationship Id="rId30" Type="http://schemas.openxmlformats.org/officeDocument/2006/relationships/font" Target="fonts/Garamond-bold.fntdata"/><Relationship Id="rId33" Type="http://schemas.openxmlformats.org/officeDocument/2006/relationships/font" Target="fonts/Lora-regular.fntdata"/><Relationship Id="rId32" Type="http://schemas.openxmlformats.org/officeDocument/2006/relationships/font" Target="fonts/Garamond-boldItalic.fntdata"/><Relationship Id="rId35" Type="http://schemas.openxmlformats.org/officeDocument/2006/relationships/font" Target="fonts/Lora-italic.fntdata"/><Relationship Id="rId34" Type="http://schemas.openxmlformats.org/officeDocument/2006/relationships/font" Target="fonts/Lora-bold.fntdata"/><Relationship Id="rId37" Type="http://schemas.openxmlformats.org/officeDocument/2006/relationships/font" Target="fonts/WorkSansMedium-regular.fntdata"/><Relationship Id="rId36" Type="http://schemas.openxmlformats.org/officeDocument/2006/relationships/font" Target="fonts/Lora-boldItalic.fntdata"/><Relationship Id="rId39" Type="http://schemas.openxmlformats.org/officeDocument/2006/relationships/font" Target="fonts/WorkSansMedium-italic.fntdata"/><Relationship Id="rId38" Type="http://schemas.openxmlformats.org/officeDocument/2006/relationships/font" Target="fonts/WorkSansMedium-bold.fntdata"/><Relationship Id="rId20" Type="http://schemas.openxmlformats.org/officeDocument/2006/relationships/slide" Target="slides/slide15.xml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24" Type="http://schemas.openxmlformats.org/officeDocument/2006/relationships/slide" Target="slides/slide19.xml"/><Relationship Id="rId23" Type="http://schemas.openxmlformats.org/officeDocument/2006/relationships/slide" Target="slides/slide18.xml"/><Relationship Id="rId26" Type="http://schemas.openxmlformats.org/officeDocument/2006/relationships/slide" Target="slides/slide21.xml"/><Relationship Id="rId25" Type="http://schemas.openxmlformats.org/officeDocument/2006/relationships/slide" Target="slides/slide20.xml"/><Relationship Id="rId28" Type="http://schemas.openxmlformats.org/officeDocument/2006/relationships/slide" Target="slides/slide23.xml"/><Relationship Id="rId27" Type="http://schemas.openxmlformats.org/officeDocument/2006/relationships/slide" Target="slides/slide22.xml"/><Relationship Id="rId29" Type="http://schemas.openxmlformats.org/officeDocument/2006/relationships/font" Target="fonts/Garamond-regular.fntdata"/><Relationship Id="rId51" Type="http://customschemas.google.com/relationships/presentationmetadata" Target="metadata"/><Relationship Id="rId50" Type="http://schemas.openxmlformats.org/officeDocument/2006/relationships/font" Target="fonts/Comfortaa-bold.fntdata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9845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9845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9845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9845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9845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9845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9845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9845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1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91" name="Google Shape;91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9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Google Shape;220;p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221" name="Google Shape;221;p10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4" name="Shape 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Google Shape;265;p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266" name="Google Shape;266;p11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5" name="Shape 3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" name="Google Shape;306;p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307" name="Google Shape;307;p12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13" name="Shape 4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4" name="Google Shape;414;g3c67d91f1f1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415" name="Google Shape;415;g3c67d91f1f1_0_0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22" name="Shape 5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3" name="Google Shape;523;p13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524" name="Google Shape;524;p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29845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Char char="●"/>
            </a:pPr>
            <a:r>
              <a:rPr lang="en-US"/>
              <a:t>Need to see where seek serve grow and connect fit within this</a:t>
            </a:r>
            <a:endParaRPr/>
          </a:p>
          <a:p>
            <a:pPr indent="-29845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Char char="●"/>
            </a:pPr>
            <a:r>
              <a:rPr lang="en-US"/>
              <a:t>Where is Micha ministry?</a:t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96" name="Shape 6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7" name="Google Shape;697;p14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98" name="Google Shape;698;p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03" name="Shape 7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4" name="Google Shape;704;p15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705" name="Google Shape;705;p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10" name="Shape 7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1" name="Google Shape;711;p16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712" name="Google Shape;712;p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15" name="Shape 7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" name="Google Shape;716;p17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717" name="Google Shape;717;p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22" name="Shape 7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3" name="Google Shape;723;p18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724" name="Google Shape;724;p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2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98" name="Google Shape;98;p2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29" name="Shape 7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0" name="Google Shape;730;p19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731" name="Google Shape;731;p1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36" name="Shape 7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" name="Google Shape;737;p20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738" name="Google Shape;738;p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43" name="Shape 7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4" name="Google Shape;744;p21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745" name="Google Shape;745;p2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50" name="Shape 7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1" name="Google Shape;751;p22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752" name="Google Shape;752;p2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3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05" name="Google Shape;105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4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12" name="Google Shape;112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5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19" name="Google Shape;119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6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26" name="Google Shape;126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7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143" name="Google Shape;143;p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2286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44" name="Google Shape;144;p7:notes"/>
          <p:cNvSpPr txBox="1"/>
          <p:nvPr>
            <p:ph idx="12" type="sldNum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b="0" i="0" lang="en-US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4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p8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96" name="Google Shape;196;p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p9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03" name="Google Shape;203;p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2286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1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24"/>
          <p:cNvSpPr txBox="1"/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" name="Google Shape;13;p24"/>
          <p:cNvSpPr txBox="1"/>
          <p:nvPr>
            <p:ph idx="1" type="subTitle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  <p:sp>
        <p:nvSpPr>
          <p:cNvPr id="14" name="Google Shape;14;p24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98989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" name="Google Shape;15;p24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" name="Google Shape;16;p24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33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2" name="Google Shape;62;p33"/>
          <p:cNvSpPr txBox="1"/>
          <p:nvPr>
            <p:ph idx="1" type="body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318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indent="-4064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indent="-3810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indent="-355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indent="-355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63" name="Google Shape;63;p33"/>
          <p:cNvSpPr txBox="1"/>
          <p:nvPr>
            <p:ph idx="2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64" name="Google Shape;64;p33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98989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5" name="Google Shape;65;p33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6" name="Google Shape;66;p33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34"/>
          <p:cNvSpPr txBox="1"/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9" name="Google Shape;69;p34"/>
          <p:cNvSpPr txBox="1"/>
          <p:nvPr>
            <p:ph idx="1" type="body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70" name="Google Shape;70;p34"/>
          <p:cNvSpPr txBox="1"/>
          <p:nvPr>
            <p:ph idx="2" type="body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1" name="Google Shape;71;p34"/>
          <p:cNvSpPr txBox="1"/>
          <p:nvPr>
            <p:ph idx="3" type="body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72" name="Google Shape;72;p34"/>
          <p:cNvSpPr txBox="1"/>
          <p:nvPr>
            <p:ph idx="4" type="body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3" name="Google Shape;73;p34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98989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4" name="Google Shape;74;p34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5" name="Google Shape;75;p34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35"/>
          <p:cNvSpPr txBox="1"/>
          <p:nvPr>
            <p:ph type="title"/>
          </p:nvPr>
        </p:nvSpPr>
        <p:spPr>
          <a:xfrm>
            <a:off x="838200" y="365125"/>
            <a:ext cx="10515600" cy="132556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8" name="Google Shape;78;p35"/>
          <p:cNvSpPr txBox="1"/>
          <p:nvPr>
            <p:ph idx="1" type="body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9" name="Google Shape;79;p35"/>
          <p:cNvSpPr txBox="1"/>
          <p:nvPr>
            <p:ph idx="2" type="body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0" name="Google Shape;80;p35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98989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1" name="Google Shape;81;p35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2" name="Google Shape;82;p35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36"/>
          <p:cNvSpPr txBox="1"/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5" name="Google Shape;85;p36"/>
          <p:cNvSpPr txBox="1"/>
          <p:nvPr>
            <p:ph idx="1" type="body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86" name="Google Shape;86;p36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98989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7" name="Google Shape;87;p36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8" name="Google Shape;88;p36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 1" type="tx">
  <p:cSld name="TITLE_AND_BODY"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25"/>
          <p:cNvSpPr txBox="1"/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45700" spcFirstLastPara="1" rIns="45700" wrap="square" tIns="457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9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9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9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9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9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9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9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9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900"/>
              <a:buNone/>
              <a:defRPr/>
            </a:lvl9pPr>
          </a:lstStyle>
          <a:p/>
        </p:txBody>
      </p:sp>
      <p:sp>
        <p:nvSpPr>
          <p:cNvPr id="19" name="Google Shape;19;p25"/>
          <p:cNvSpPr txBox="1"/>
          <p:nvPr>
            <p:ph idx="1" type="body"/>
          </p:nvPr>
        </p:nvSpPr>
        <p:spPr>
          <a:xfrm>
            <a:off x="838200" y="1940874"/>
            <a:ext cx="10515600" cy="4236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normAutofit/>
          </a:bodyPr>
          <a:lstStyle>
            <a:lvl1pPr indent="-349250" lvl="0" marL="457200" algn="l">
              <a:lnSpc>
                <a:spcPct val="110000"/>
              </a:lnSpc>
              <a:spcBef>
                <a:spcPts val="1100"/>
              </a:spcBef>
              <a:spcAft>
                <a:spcPts val="0"/>
              </a:spcAft>
              <a:buSzPts val="1900"/>
              <a:buChar char="•"/>
              <a:defRPr/>
            </a:lvl1pPr>
            <a:lvl2pPr indent="-349250" lvl="1" marL="914400" algn="l">
              <a:lnSpc>
                <a:spcPct val="110000"/>
              </a:lnSpc>
              <a:spcBef>
                <a:spcPts val="1100"/>
              </a:spcBef>
              <a:spcAft>
                <a:spcPts val="0"/>
              </a:spcAft>
              <a:buSzPts val="1900"/>
              <a:buChar char="•"/>
              <a:defRPr/>
            </a:lvl2pPr>
            <a:lvl3pPr indent="-349250" lvl="2" marL="1371600" algn="l">
              <a:lnSpc>
                <a:spcPct val="110000"/>
              </a:lnSpc>
              <a:spcBef>
                <a:spcPts val="1100"/>
              </a:spcBef>
              <a:spcAft>
                <a:spcPts val="0"/>
              </a:spcAft>
              <a:buSzPts val="1900"/>
              <a:buChar char="•"/>
              <a:defRPr/>
            </a:lvl3pPr>
            <a:lvl4pPr indent="-349250" lvl="3" marL="1828800" algn="l">
              <a:lnSpc>
                <a:spcPct val="110000"/>
              </a:lnSpc>
              <a:spcBef>
                <a:spcPts val="1100"/>
              </a:spcBef>
              <a:spcAft>
                <a:spcPts val="0"/>
              </a:spcAft>
              <a:buSzPts val="1900"/>
              <a:buChar char="•"/>
              <a:defRPr/>
            </a:lvl4pPr>
            <a:lvl5pPr indent="-349250" lvl="4" marL="2286000" algn="l">
              <a:lnSpc>
                <a:spcPct val="110000"/>
              </a:lnSpc>
              <a:spcBef>
                <a:spcPts val="1100"/>
              </a:spcBef>
              <a:spcAft>
                <a:spcPts val="0"/>
              </a:spcAft>
              <a:buSzPts val="1900"/>
              <a:buChar char="•"/>
              <a:defRPr/>
            </a:lvl5pPr>
            <a:lvl6pPr indent="-349250" lvl="5" marL="2743200" algn="l">
              <a:lnSpc>
                <a:spcPct val="110000"/>
              </a:lnSpc>
              <a:spcBef>
                <a:spcPts val="1100"/>
              </a:spcBef>
              <a:spcAft>
                <a:spcPts val="0"/>
              </a:spcAft>
              <a:buSzPts val="1900"/>
              <a:buChar char="•"/>
              <a:defRPr/>
            </a:lvl6pPr>
            <a:lvl7pPr indent="-349250" lvl="6" marL="3200400" algn="l">
              <a:lnSpc>
                <a:spcPct val="110000"/>
              </a:lnSpc>
              <a:spcBef>
                <a:spcPts val="1100"/>
              </a:spcBef>
              <a:spcAft>
                <a:spcPts val="0"/>
              </a:spcAft>
              <a:buSzPts val="1900"/>
              <a:buChar char="•"/>
              <a:defRPr/>
            </a:lvl7pPr>
            <a:lvl8pPr indent="-349250" lvl="7" marL="3657600" algn="l">
              <a:lnSpc>
                <a:spcPct val="110000"/>
              </a:lnSpc>
              <a:spcBef>
                <a:spcPts val="1100"/>
              </a:spcBef>
              <a:spcAft>
                <a:spcPts val="0"/>
              </a:spcAft>
              <a:buSzPts val="1900"/>
              <a:buChar char="•"/>
              <a:defRPr/>
            </a:lvl8pPr>
            <a:lvl9pPr indent="-349250" lvl="8" marL="4114800" algn="l">
              <a:lnSpc>
                <a:spcPct val="110000"/>
              </a:lnSpc>
              <a:spcBef>
                <a:spcPts val="1100"/>
              </a:spcBef>
              <a:spcAft>
                <a:spcPts val="0"/>
              </a:spcAft>
              <a:buSzPts val="1900"/>
              <a:buChar char="•"/>
              <a:defRPr/>
            </a:lvl9pPr>
          </a:lstStyle>
          <a:p/>
        </p:txBody>
      </p:sp>
      <p:sp>
        <p:nvSpPr>
          <p:cNvPr id="20" name="Google Shape;20;p25"/>
          <p:cNvSpPr txBox="1"/>
          <p:nvPr>
            <p:ph idx="12" type="sldNum"/>
          </p:nvPr>
        </p:nvSpPr>
        <p:spPr>
          <a:xfrm>
            <a:off x="11122523" y="6423342"/>
            <a:ext cx="231300" cy="230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sp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Avenir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Avenir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Avenir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Avenir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Avenir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Avenir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Avenir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Avenir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Avenir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sz="1200">
              <a:solidFill>
                <a:srgbClr val="898989"/>
              </a:solidFill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26"/>
          <p:cNvSpPr txBox="1"/>
          <p:nvPr>
            <p:ph type="title"/>
          </p:nvPr>
        </p:nvSpPr>
        <p:spPr>
          <a:xfrm>
            <a:off x="838200" y="365125"/>
            <a:ext cx="10515600" cy="132556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" name="Google Shape;23;p26"/>
          <p:cNvSpPr txBox="1"/>
          <p:nvPr>
            <p:ph idx="1" type="body"/>
          </p:nvPr>
        </p:nvSpPr>
        <p:spPr>
          <a:xfrm>
            <a:off x="838200" y="1825625"/>
            <a:ext cx="10515600" cy="43513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4" name="Google Shape;24;p26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98989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" name="Google Shape;25;p26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" name="Google Shape;26;p26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27"/>
          <p:cNvSpPr txBox="1"/>
          <p:nvPr>
            <p:ph type="title"/>
          </p:nvPr>
        </p:nvSpPr>
        <p:spPr>
          <a:xfrm>
            <a:off x="838200" y="365125"/>
            <a:ext cx="10515600" cy="132556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" name="Google Shape;29;p27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98989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0" name="Google Shape;30;p27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" name="Google Shape;31;p27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ustom blank">
  <p:cSld name="CUSTOM_4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28"/>
          <p:cNvSpPr/>
          <p:nvPr/>
        </p:nvSpPr>
        <p:spPr>
          <a:xfrm>
            <a:off x="0" y="67"/>
            <a:ext cx="9969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" name="Google Shape;34;p28"/>
          <p:cNvSpPr txBox="1"/>
          <p:nvPr>
            <p:ph idx="1" type="subTitle"/>
          </p:nvPr>
        </p:nvSpPr>
        <p:spPr>
          <a:xfrm rot="-5400000">
            <a:off x="-439783" y="5232250"/>
            <a:ext cx="1869600" cy="99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Work Sans"/>
              <a:buNone/>
              <a:defRPr/>
            </a:lvl1pPr>
            <a:lvl2pPr lvl="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Work Sans"/>
              <a:buNone/>
              <a:defRPr/>
            </a:lvl2pPr>
            <a:lvl3pPr lvl="2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Work Sans"/>
              <a:buNone/>
              <a:defRPr/>
            </a:lvl3pPr>
            <a:lvl4pPr lvl="3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Work Sans"/>
              <a:buNone/>
              <a:defRPr/>
            </a:lvl4pPr>
            <a:lvl5pPr lvl="4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Work Sans"/>
              <a:buNone/>
              <a:defRPr/>
            </a:lvl5pPr>
            <a:lvl6pPr lvl="5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Work Sans"/>
              <a:buNone/>
              <a:defRPr/>
            </a:lvl6pPr>
            <a:lvl7pPr lvl="6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Work Sans"/>
              <a:buNone/>
              <a:defRPr/>
            </a:lvl7pPr>
            <a:lvl8pPr lvl="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Work Sans"/>
              <a:buNone/>
              <a:defRPr/>
            </a:lvl8pPr>
            <a:lvl9pPr lvl="8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Work Sans"/>
              <a:buNone/>
              <a:defRPr/>
            </a:lvl9pPr>
          </a:lstStyle>
          <a:p/>
        </p:txBody>
      </p:sp>
      <p:sp>
        <p:nvSpPr>
          <p:cNvPr id="35" name="Google Shape;35;p28"/>
          <p:cNvSpPr txBox="1"/>
          <p:nvPr>
            <p:ph idx="2" type="subTitle"/>
          </p:nvPr>
        </p:nvSpPr>
        <p:spPr>
          <a:xfrm rot="-5400000">
            <a:off x="-818250" y="2933250"/>
            <a:ext cx="2628000" cy="991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Work Sans"/>
              <a:buNone/>
              <a:defRPr sz="11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Work Sans"/>
              <a:buNone/>
              <a:defRPr sz="11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Work Sans"/>
              <a:buNone/>
              <a:defRPr sz="11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Work Sans"/>
              <a:buNone/>
              <a:defRPr sz="11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Work Sans"/>
              <a:buNone/>
              <a:defRPr sz="11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Work Sans"/>
              <a:buNone/>
              <a:defRPr sz="11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Work Sans"/>
              <a:buNone/>
              <a:defRPr sz="11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Work Sans"/>
              <a:buNone/>
              <a:defRPr sz="11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Work Sans"/>
              <a:buNone/>
              <a:defRPr sz="1100"/>
            </a:lvl9pPr>
          </a:lstStyle>
          <a:p/>
        </p:txBody>
      </p:sp>
      <p:sp>
        <p:nvSpPr>
          <p:cNvPr id="36" name="Google Shape;36;p28"/>
          <p:cNvSpPr txBox="1"/>
          <p:nvPr>
            <p:ph idx="12" type="sldNum"/>
          </p:nvPr>
        </p:nvSpPr>
        <p:spPr>
          <a:xfrm>
            <a:off x="0" y="194033"/>
            <a:ext cx="996900" cy="524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37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29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98989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9" name="Google Shape;39;p29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0" name="Google Shape;40;p29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type="vertTitleAndTx">
  <p:cSld name="VERTICAL_TITLE_AND_VERTICAL_TEXT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30"/>
          <p:cNvSpPr txBox="1"/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3" name="Google Shape;43;p30"/>
          <p:cNvSpPr txBox="1"/>
          <p:nvPr>
            <p:ph idx="1" type="body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4" name="Google Shape;44;p30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98989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5" name="Google Shape;45;p30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6" name="Google Shape;46;p30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47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31"/>
          <p:cNvSpPr txBox="1"/>
          <p:nvPr>
            <p:ph type="title"/>
          </p:nvPr>
        </p:nvSpPr>
        <p:spPr>
          <a:xfrm>
            <a:off x="838200" y="365125"/>
            <a:ext cx="10515600" cy="132556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9" name="Google Shape;49;p31"/>
          <p:cNvSpPr txBox="1"/>
          <p:nvPr>
            <p:ph idx="1" type="body"/>
          </p:nvPr>
        </p:nvSpPr>
        <p:spPr>
          <a:xfrm rot="5400000">
            <a:off x="3920332" y="-1256507"/>
            <a:ext cx="4351337" cy="105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50" name="Google Shape;50;p31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98989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1" name="Google Shape;51;p31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31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type="picTx">
  <p:cSld name="PICTURE_WITH_CAPTION_TEXT"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32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5" name="Google Shape;55;p32"/>
          <p:cNvSpPr/>
          <p:nvPr>
            <p:ph idx="2" type="pic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56" name="Google Shape;56;p32"/>
          <p:cNvSpPr txBox="1"/>
          <p:nvPr>
            <p:ph idx="1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57" name="Google Shape;57;p32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98989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8" name="Google Shape;58;p32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9" name="Google Shape;59;p32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2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23"/>
          <p:cNvSpPr txBox="1"/>
          <p:nvPr>
            <p:ph type="title"/>
          </p:nvPr>
        </p:nvSpPr>
        <p:spPr>
          <a:xfrm>
            <a:off x="838200" y="365125"/>
            <a:ext cx="10515600" cy="132556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" name="Google Shape;7;p23"/>
          <p:cNvSpPr txBox="1"/>
          <p:nvPr>
            <p:ph idx="1" type="body"/>
          </p:nvPr>
        </p:nvSpPr>
        <p:spPr>
          <a:xfrm>
            <a:off x="838200" y="1825625"/>
            <a:ext cx="10515600" cy="43513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p23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" name="Google Shape;9;p23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" name="Google Shape;10;p23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4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4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4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4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4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4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4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4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4.pn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4.pn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4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.jpg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4.pn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4.png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4.png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4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4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4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4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4.png"/><Relationship Id="rId4" Type="http://schemas.openxmlformats.org/officeDocument/2006/relationships/image" Target="../media/image2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4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4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1"/>
          <p:cNvSpPr txBox="1"/>
          <p:nvPr>
            <p:ph type="ctrTitle"/>
          </p:nvPr>
        </p:nvSpPr>
        <p:spPr>
          <a:xfrm>
            <a:off x="507225" y="1122375"/>
            <a:ext cx="11110500" cy="2387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</a:pPr>
            <a:r>
              <a:rPr b="1" lang="en-US" sz="5600">
                <a:latin typeface="EB Garamond"/>
                <a:ea typeface="EB Garamond"/>
                <a:cs typeface="EB Garamond"/>
                <a:sym typeface="EB Garamond"/>
              </a:rPr>
              <a:t>Church Hall</a:t>
            </a:r>
            <a:endParaRPr b="1" sz="5600">
              <a:latin typeface="EB Garamond"/>
              <a:ea typeface="EB Garamond"/>
              <a:cs typeface="EB Garamond"/>
              <a:sym typeface="EB Garamond"/>
            </a:endParaRPr>
          </a:p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</a:pPr>
            <a:r>
              <a:rPr b="1" lang="en-US" sz="5600">
                <a:latin typeface="EB Garamond"/>
                <a:ea typeface="EB Garamond"/>
                <a:cs typeface="EB Garamond"/>
                <a:sym typeface="EB Garamond"/>
              </a:rPr>
              <a:t>Leading for 2026 </a:t>
            </a:r>
            <a:endParaRPr b="1" sz="5600">
              <a:latin typeface="EB Garamond"/>
              <a:ea typeface="EB Garamond"/>
              <a:cs typeface="EB Garamond"/>
              <a:sym typeface="EB Garamond"/>
            </a:endParaRPr>
          </a:p>
        </p:txBody>
      </p:sp>
      <p:pic>
        <p:nvPicPr>
          <p:cNvPr descr="https://lh7-rt.googleusercontent.com/slidesz/AGV_vUdwwj41tbmF7zfDyVIOz2dOjooXFHWRUYmPI6LgzwAT_dzqPpDAQpPyuDciavdH_9p91wdbXQrdxb6bxZMI3xtnN7qn8f9ilnrXMB1EPUZnDIAIK3m--cIHDjCwrTshamU6DpvVAw=s2048?key=5seOv4rrnzNCmnKYjzH9Kg" id="94" name="Google Shape;94;p1"/>
          <p:cNvPicPr preferRelativeResize="0"/>
          <p:nvPr/>
        </p:nvPicPr>
        <p:blipFill rotWithShape="1">
          <a:blip r:embed="rId3">
            <a:alphaModFix/>
          </a:blip>
          <a:srcRect b="0" l="71803" r="0" t="54956"/>
          <a:stretch/>
        </p:blipFill>
        <p:spPr>
          <a:xfrm>
            <a:off x="9718675" y="4635500"/>
            <a:ext cx="2473324" cy="2222501"/>
          </a:xfrm>
          <a:prstGeom prst="rect">
            <a:avLst/>
          </a:prstGeom>
          <a:noFill/>
          <a:ln>
            <a:noFill/>
          </a:ln>
        </p:spPr>
      </p:pic>
      <p:sp>
        <p:nvSpPr>
          <p:cNvPr id="95" name="Google Shape;95;p1"/>
          <p:cNvSpPr txBox="1"/>
          <p:nvPr>
            <p:ph idx="1" type="subTitle"/>
          </p:nvPr>
        </p:nvSpPr>
        <p:spPr>
          <a:xfrm>
            <a:off x="1524000" y="4018938"/>
            <a:ext cx="9144000" cy="1655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400"/>
              <a:buNone/>
            </a:pPr>
            <a:r>
              <a:rPr lang="en-US" sz="3200">
                <a:latin typeface="Lora"/>
                <a:ea typeface="Lora"/>
                <a:cs typeface="Lora"/>
                <a:sym typeface="Lora"/>
              </a:rPr>
              <a:t>February 8, 2026 </a:t>
            </a:r>
            <a:endParaRPr sz="3200">
              <a:latin typeface="Lora"/>
              <a:ea typeface="Lora"/>
              <a:cs typeface="Lora"/>
              <a:sym typeface="Lora"/>
            </a:endParaRPr>
          </a:p>
          <a:p>
            <a:pPr indent="0" lvl="0" marL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400"/>
              <a:buNone/>
            </a:pPr>
            <a:r>
              <a:rPr lang="en-US" sz="3200">
                <a:latin typeface="Lora"/>
                <a:ea typeface="Lora"/>
                <a:cs typeface="Lora"/>
                <a:sym typeface="Lora"/>
              </a:rPr>
              <a:t>(Super Bowl Edition!) </a:t>
            </a:r>
            <a:endParaRPr sz="3200">
              <a:latin typeface="Lora"/>
              <a:ea typeface="Lora"/>
              <a:cs typeface="Lora"/>
              <a:sym typeface="Lora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2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p10"/>
          <p:cNvSpPr txBox="1"/>
          <p:nvPr>
            <p:ph type="title"/>
          </p:nvPr>
        </p:nvSpPr>
        <p:spPr>
          <a:xfrm>
            <a:off x="838200" y="384175"/>
            <a:ext cx="10515600" cy="7032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US"/>
              <a:t>Proposed Organizational Structure for FUMC</a:t>
            </a:r>
            <a:endParaRPr/>
          </a:p>
        </p:txBody>
      </p:sp>
      <p:pic>
        <p:nvPicPr>
          <p:cNvPr descr="https://lh7-rt.googleusercontent.com/slidesz/AGV_vUdwwj41tbmF7zfDyVIOz2dOjooXFHWRUYmPI6LgzwAT_dzqPpDAQpPyuDciavdH_9p91wdbXQrdxb6bxZMI3xtnN7qn8f9ilnrXMB1EPUZnDIAIK3m--cIHDjCwrTshamU6DpvVAw=s2048?key=5seOv4rrnzNCmnKYjzH9Kg" id="224" name="Google Shape;224;p10"/>
          <p:cNvPicPr preferRelativeResize="0"/>
          <p:nvPr/>
        </p:nvPicPr>
        <p:blipFill rotWithShape="1">
          <a:blip r:embed="rId3">
            <a:alphaModFix/>
          </a:blip>
          <a:srcRect b="0" l="71803" r="0" t="54957"/>
          <a:stretch/>
        </p:blipFill>
        <p:spPr>
          <a:xfrm>
            <a:off x="9718675" y="4635500"/>
            <a:ext cx="2473325" cy="22225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25" name="Google Shape;225;p10"/>
          <p:cNvGrpSpPr/>
          <p:nvPr/>
        </p:nvGrpSpPr>
        <p:grpSpPr>
          <a:xfrm>
            <a:off x="2697407" y="1313547"/>
            <a:ext cx="5120782" cy="4877303"/>
            <a:chOff x="2697409" y="0"/>
            <a:chExt cx="5120781" cy="4877303"/>
          </a:xfrm>
        </p:grpSpPr>
        <p:sp>
          <p:nvSpPr>
            <p:cNvPr id="226" name="Google Shape;226;p10"/>
            <p:cNvSpPr/>
            <p:nvPr/>
          </p:nvSpPr>
          <p:spPr>
            <a:xfrm>
              <a:off x="3274593" y="2453250"/>
              <a:ext cx="278030" cy="2135461"/>
            </a:xfrm>
            <a:custGeom>
              <a:rect b="b" l="l" r="r" t="t"/>
              <a:pathLst>
                <a:path extrusionOk="0" h="120000" w="120000">
                  <a:moveTo>
                    <a:pt x="0" y="0"/>
                  </a:moveTo>
                  <a:lnTo>
                    <a:pt x="60000" y="0"/>
                  </a:lnTo>
                  <a:lnTo>
                    <a:pt x="60000" y="120000"/>
                  </a:lnTo>
                  <a:lnTo>
                    <a:pt x="120000" y="120000"/>
                  </a:lnTo>
                </a:path>
              </a:pathLst>
            </a:custGeom>
            <a:noFill/>
            <a:ln cap="flat" cmpd="sng" w="25400">
              <a:solidFill>
                <a:srgbClr val="345A9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7" name="Google Shape;227;p10"/>
            <p:cNvSpPr txBox="1"/>
            <p:nvPr/>
          </p:nvSpPr>
          <p:spPr>
            <a:xfrm>
              <a:off x="3359771" y="3467143"/>
              <a:ext cx="107674" cy="10767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12700" spcFirstLastPara="1" rIns="12700" wrap="square" tIns="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800"/>
                <a:buFont typeface="Arial"/>
                <a:buNone/>
              </a:pPr>
              <a:r>
                <a:t/>
              </a:r>
              <a:endParaRPr b="0" i="0" sz="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8" name="Google Shape;228;p10"/>
            <p:cNvSpPr/>
            <p:nvPr/>
          </p:nvSpPr>
          <p:spPr>
            <a:xfrm>
              <a:off x="5438614" y="3883390"/>
              <a:ext cx="486410" cy="91440"/>
            </a:xfrm>
            <a:custGeom>
              <a:rect b="b" l="l" r="r" t="t"/>
              <a:pathLst>
                <a:path extrusionOk="0" h="120000" w="120000">
                  <a:moveTo>
                    <a:pt x="0" y="60000"/>
                  </a:moveTo>
                  <a:lnTo>
                    <a:pt x="60000" y="60000"/>
                  </a:lnTo>
                  <a:lnTo>
                    <a:pt x="60000" y="68816"/>
                  </a:lnTo>
                  <a:lnTo>
                    <a:pt x="120000" y="68816"/>
                  </a:lnTo>
                </a:path>
              </a:pathLst>
            </a:custGeom>
            <a:noFill/>
            <a:ln cap="flat" cmpd="sng" w="25400">
              <a:solidFill>
                <a:srgbClr val="3A66B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9" name="Google Shape;229;p10"/>
            <p:cNvSpPr txBox="1"/>
            <p:nvPr/>
          </p:nvSpPr>
          <p:spPr>
            <a:xfrm>
              <a:off x="5669658" y="3916949"/>
              <a:ext cx="24322" cy="2432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12700" spcFirstLastPara="1" rIns="12700" wrap="square" tIns="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500"/>
                <a:buFont typeface="Arial"/>
                <a:buNone/>
              </a:pPr>
              <a:r>
                <a:t/>
              </a:r>
              <a:endParaRPr b="0" i="0" sz="5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0" name="Google Shape;230;p10"/>
            <p:cNvSpPr/>
            <p:nvPr/>
          </p:nvSpPr>
          <p:spPr>
            <a:xfrm>
              <a:off x="3274593" y="2453250"/>
              <a:ext cx="270855" cy="1475860"/>
            </a:xfrm>
            <a:custGeom>
              <a:rect b="b" l="l" r="r" t="t"/>
              <a:pathLst>
                <a:path extrusionOk="0" h="120000" w="120000">
                  <a:moveTo>
                    <a:pt x="0" y="0"/>
                  </a:moveTo>
                  <a:lnTo>
                    <a:pt x="60000" y="0"/>
                  </a:lnTo>
                  <a:lnTo>
                    <a:pt x="60000" y="120000"/>
                  </a:lnTo>
                  <a:lnTo>
                    <a:pt x="120000" y="120000"/>
                  </a:lnTo>
                </a:path>
              </a:pathLst>
            </a:custGeom>
            <a:noFill/>
            <a:ln cap="flat" cmpd="sng" w="25400">
              <a:solidFill>
                <a:srgbClr val="345A9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1" name="Google Shape;231;p10"/>
            <p:cNvSpPr txBox="1"/>
            <p:nvPr/>
          </p:nvSpPr>
          <p:spPr>
            <a:xfrm>
              <a:off x="3372508" y="3153667"/>
              <a:ext cx="75025" cy="7502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12700" spcFirstLastPara="1" rIns="12700" wrap="square" tIns="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500"/>
                <a:buFont typeface="Arial"/>
                <a:buNone/>
              </a:pPr>
              <a:r>
                <a:t/>
              </a:r>
              <a:endParaRPr b="0" i="0" sz="5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2" name="Google Shape;232;p10"/>
            <p:cNvSpPr/>
            <p:nvPr/>
          </p:nvSpPr>
          <p:spPr>
            <a:xfrm>
              <a:off x="3274593" y="2453250"/>
              <a:ext cx="258511" cy="662729"/>
            </a:xfrm>
            <a:custGeom>
              <a:rect b="b" l="l" r="r" t="t"/>
              <a:pathLst>
                <a:path extrusionOk="0" h="120000" w="120000">
                  <a:moveTo>
                    <a:pt x="0" y="0"/>
                  </a:moveTo>
                  <a:lnTo>
                    <a:pt x="60000" y="0"/>
                  </a:lnTo>
                  <a:lnTo>
                    <a:pt x="60000" y="120000"/>
                  </a:lnTo>
                  <a:lnTo>
                    <a:pt x="120000" y="120000"/>
                  </a:lnTo>
                </a:path>
              </a:pathLst>
            </a:custGeom>
            <a:noFill/>
            <a:ln cap="flat" cmpd="sng" w="25400">
              <a:solidFill>
                <a:srgbClr val="345A9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3" name="Google Shape;233;p10"/>
            <p:cNvSpPr txBox="1"/>
            <p:nvPr/>
          </p:nvSpPr>
          <p:spPr>
            <a:xfrm>
              <a:off x="3386065" y="2766830"/>
              <a:ext cx="35568" cy="3556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12700" spcFirstLastPara="1" rIns="12700" wrap="square" tIns="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500"/>
                <a:buFont typeface="Arial"/>
                <a:buNone/>
              </a:pPr>
              <a:r>
                <a:t/>
              </a:r>
              <a:endParaRPr b="0" i="0" sz="5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4" name="Google Shape;234;p10"/>
            <p:cNvSpPr/>
            <p:nvPr/>
          </p:nvSpPr>
          <p:spPr>
            <a:xfrm>
              <a:off x="3274593" y="2348778"/>
              <a:ext cx="258511" cy="91440"/>
            </a:xfrm>
            <a:custGeom>
              <a:rect b="b" l="l" r="r" t="t"/>
              <a:pathLst>
                <a:path extrusionOk="0" h="120000" w="120000">
                  <a:moveTo>
                    <a:pt x="0" y="137101"/>
                  </a:moveTo>
                  <a:lnTo>
                    <a:pt x="60000" y="137101"/>
                  </a:lnTo>
                  <a:lnTo>
                    <a:pt x="60000" y="60000"/>
                  </a:lnTo>
                  <a:lnTo>
                    <a:pt x="120000" y="60000"/>
                  </a:lnTo>
                </a:path>
              </a:pathLst>
            </a:custGeom>
            <a:noFill/>
            <a:ln cap="flat" cmpd="sng" w="25400">
              <a:solidFill>
                <a:srgbClr val="345A9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5" name="Google Shape;235;p10"/>
            <p:cNvSpPr txBox="1"/>
            <p:nvPr/>
          </p:nvSpPr>
          <p:spPr>
            <a:xfrm>
              <a:off x="3397222" y="2387870"/>
              <a:ext cx="13255" cy="1325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12700" spcFirstLastPara="1" rIns="12700" wrap="square" tIns="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500"/>
                <a:buFont typeface="Arial"/>
                <a:buNone/>
              </a:pPr>
              <a:r>
                <a:t/>
              </a:r>
              <a:endParaRPr b="0" i="0" sz="5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6" name="Google Shape;236;p10"/>
            <p:cNvSpPr/>
            <p:nvPr/>
          </p:nvSpPr>
          <p:spPr>
            <a:xfrm>
              <a:off x="3274593" y="1673017"/>
              <a:ext cx="258511" cy="780232"/>
            </a:xfrm>
            <a:custGeom>
              <a:rect b="b" l="l" r="r" t="t"/>
              <a:pathLst>
                <a:path extrusionOk="0" h="120000" w="120000">
                  <a:moveTo>
                    <a:pt x="0" y="120000"/>
                  </a:moveTo>
                  <a:lnTo>
                    <a:pt x="60000" y="120000"/>
                  </a:lnTo>
                  <a:lnTo>
                    <a:pt x="60000" y="0"/>
                  </a:lnTo>
                  <a:lnTo>
                    <a:pt x="120000" y="0"/>
                  </a:lnTo>
                </a:path>
              </a:pathLst>
            </a:custGeom>
            <a:noFill/>
            <a:ln cap="flat" cmpd="sng" w="25400">
              <a:solidFill>
                <a:srgbClr val="345A9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7" name="Google Shape;237;p10"/>
            <p:cNvSpPr txBox="1"/>
            <p:nvPr/>
          </p:nvSpPr>
          <p:spPr>
            <a:xfrm>
              <a:off x="3383301" y="2042585"/>
              <a:ext cx="41097" cy="4109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12700" spcFirstLastPara="1" rIns="12700" wrap="square" tIns="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500"/>
                <a:buFont typeface="Arial"/>
                <a:buNone/>
              </a:pPr>
              <a:r>
                <a:t/>
              </a:r>
              <a:endParaRPr b="0" i="0" sz="5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8" name="Google Shape;238;p10"/>
            <p:cNvSpPr/>
            <p:nvPr/>
          </p:nvSpPr>
          <p:spPr>
            <a:xfrm>
              <a:off x="3274593" y="951536"/>
              <a:ext cx="258511" cy="1501713"/>
            </a:xfrm>
            <a:custGeom>
              <a:rect b="b" l="l" r="r" t="t"/>
              <a:pathLst>
                <a:path extrusionOk="0" h="120000" w="120000">
                  <a:moveTo>
                    <a:pt x="0" y="120000"/>
                  </a:moveTo>
                  <a:lnTo>
                    <a:pt x="60000" y="120000"/>
                  </a:lnTo>
                  <a:lnTo>
                    <a:pt x="60000" y="0"/>
                  </a:lnTo>
                  <a:lnTo>
                    <a:pt x="120000" y="0"/>
                  </a:lnTo>
                </a:path>
              </a:pathLst>
            </a:custGeom>
            <a:noFill/>
            <a:ln cap="flat" cmpd="sng" w="25400">
              <a:solidFill>
                <a:srgbClr val="345A9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9" name="Google Shape;239;p10"/>
            <p:cNvSpPr txBox="1"/>
            <p:nvPr/>
          </p:nvSpPr>
          <p:spPr>
            <a:xfrm>
              <a:off x="3365754" y="1664298"/>
              <a:ext cx="76190" cy="7619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12700" spcFirstLastPara="1" rIns="12700" wrap="square" tIns="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500"/>
                <a:buFont typeface="Arial"/>
                <a:buNone/>
              </a:pPr>
              <a:r>
                <a:t/>
              </a:r>
              <a:endParaRPr b="0" i="0" sz="5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0" name="Google Shape;240;p10"/>
            <p:cNvSpPr/>
            <p:nvPr/>
          </p:nvSpPr>
          <p:spPr>
            <a:xfrm>
              <a:off x="5426270" y="242872"/>
              <a:ext cx="340296" cy="91440"/>
            </a:xfrm>
            <a:custGeom>
              <a:rect b="b" l="l" r="r" t="t"/>
              <a:pathLst>
                <a:path extrusionOk="0" h="120000" w="120000">
                  <a:moveTo>
                    <a:pt x="0" y="60000"/>
                  </a:moveTo>
                  <a:lnTo>
                    <a:pt x="60000" y="60000"/>
                  </a:lnTo>
                  <a:lnTo>
                    <a:pt x="60000" y="60282"/>
                  </a:lnTo>
                  <a:lnTo>
                    <a:pt x="120000" y="60282"/>
                  </a:lnTo>
                </a:path>
              </a:pathLst>
            </a:custGeom>
            <a:noFill/>
            <a:ln cap="flat" cmpd="sng" w="25400">
              <a:solidFill>
                <a:srgbClr val="3A66B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1" name="Google Shape;241;p10"/>
            <p:cNvSpPr txBox="1"/>
            <p:nvPr/>
          </p:nvSpPr>
          <p:spPr>
            <a:xfrm>
              <a:off x="5587911" y="280084"/>
              <a:ext cx="17014" cy="1701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12700" spcFirstLastPara="1" rIns="12700" wrap="square" tIns="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500"/>
                <a:buFont typeface="Arial"/>
                <a:buNone/>
              </a:pPr>
              <a:r>
                <a:t/>
              </a:r>
              <a:endParaRPr b="0" i="0" sz="5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2" name="Google Shape;242;p10"/>
            <p:cNvSpPr/>
            <p:nvPr/>
          </p:nvSpPr>
          <p:spPr>
            <a:xfrm>
              <a:off x="3274593" y="288592"/>
              <a:ext cx="258511" cy="2164657"/>
            </a:xfrm>
            <a:custGeom>
              <a:rect b="b" l="l" r="r" t="t"/>
              <a:pathLst>
                <a:path extrusionOk="0" h="120000" w="120000">
                  <a:moveTo>
                    <a:pt x="0" y="120000"/>
                  </a:moveTo>
                  <a:lnTo>
                    <a:pt x="60000" y="120000"/>
                  </a:lnTo>
                  <a:lnTo>
                    <a:pt x="60000" y="0"/>
                  </a:lnTo>
                  <a:lnTo>
                    <a:pt x="120000" y="0"/>
                  </a:lnTo>
                </a:path>
              </a:pathLst>
            </a:custGeom>
            <a:noFill/>
            <a:ln cap="flat" cmpd="sng" w="25400">
              <a:solidFill>
                <a:srgbClr val="345A9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3" name="Google Shape;243;p10"/>
            <p:cNvSpPr txBox="1"/>
            <p:nvPr/>
          </p:nvSpPr>
          <p:spPr>
            <a:xfrm>
              <a:off x="3349348" y="1316420"/>
              <a:ext cx="109001" cy="10900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12700" spcFirstLastPara="1" rIns="12700" wrap="square" tIns="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800"/>
                <a:buFont typeface="Arial"/>
                <a:buNone/>
              </a:pPr>
              <a:r>
                <a:t/>
              </a:r>
              <a:endParaRPr b="0" i="0" sz="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4" name="Google Shape;244;p10"/>
            <p:cNvSpPr/>
            <p:nvPr/>
          </p:nvSpPr>
          <p:spPr>
            <a:xfrm rot="-5400000">
              <a:off x="1467094" y="2164657"/>
              <a:ext cx="3037813" cy="577184"/>
            </a:xfrm>
            <a:prstGeom prst="rect">
              <a:avLst/>
            </a:prstGeom>
            <a:solidFill>
              <a:srgbClr val="A5A5A5"/>
            </a:solidFill>
            <a:ln cap="flat" cmpd="sng" w="2540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5" name="Google Shape;245;p10"/>
            <p:cNvSpPr txBox="1"/>
            <p:nvPr/>
          </p:nvSpPr>
          <p:spPr>
            <a:xfrm rot="-5400000">
              <a:off x="1467094" y="2164657"/>
              <a:ext cx="3037813" cy="57718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25400" lIns="25400" spcFirstLastPara="1" rIns="25400" wrap="square" tIns="2540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4000"/>
                <a:buFont typeface="Arial"/>
                <a:buNone/>
              </a:pPr>
              <a:r>
                <a:rPr b="0" i="0" lang="en-US" sz="40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Vision Team 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6" name="Google Shape;246;p10"/>
            <p:cNvSpPr/>
            <p:nvPr/>
          </p:nvSpPr>
          <p:spPr>
            <a:xfrm>
              <a:off x="3533105" y="0"/>
              <a:ext cx="1893165" cy="577184"/>
            </a:xfrm>
            <a:prstGeom prst="rect">
              <a:avLst/>
            </a:prstGeom>
            <a:solidFill>
              <a:schemeClr val="accent6"/>
            </a:solidFill>
            <a:ln cap="flat" cmpd="sng" w="254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7" name="Google Shape;247;p10"/>
            <p:cNvSpPr txBox="1"/>
            <p:nvPr/>
          </p:nvSpPr>
          <p:spPr>
            <a:xfrm>
              <a:off x="3533105" y="0"/>
              <a:ext cx="1893165" cy="57718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12700" lIns="12700" spcFirstLastPara="1" rIns="12700" wrap="square" tIns="1270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000"/>
                <a:buFont typeface="Arial"/>
                <a:buNone/>
              </a:pPr>
              <a:r>
                <a:rPr b="0" i="0" lang="en-US" sz="20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Administrative Team Lead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8" name="Google Shape;248;p10"/>
            <p:cNvSpPr/>
            <p:nvPr/>
          </p:nvSpPr>
          <p:spPr>
            <a:xfrm>
              <a:off x="5766567" y="215"/>
              <a:ext cx="1893165" cy="577184"/>
            </a:xfrm>
            <a:prstGeom prst="rect">
              <a:avLst/>
            </a:prstGeom>
            <a:solidFill>
              <a:schemeClr val="accent6"/>
            </a:solidFill>
            <a:ln cap="flat" cmpd="sng" w="254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9" name="Google Shape;249;p10"/>
            <p:cNvSpPr txBox="1"/>
            <p:nvPr/>
          </p:nvSpPr>
          <p:spPr>
            <a:xfrm>
              <a:off x="5766567" y="215"/>
              <a:ext cx="1893165" cy="57718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12700" lIns="12700" spcFirstLastPara="1" rIns="12700" wrap="square" tIns="1270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000"/>
                <a:buFont typeface="Arial"/>
                <a:buNone/>
              </a:pPr>
              <a:r>
                <a:rPr b="0" i="0" lang="en-US" sz="20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Administrative Team 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0" name="Google Shape;250;p10"/>
            <p:cNvSpPr/>
            <p:nvPr/>
          </p:nvSpPr>
          <p:spPr>
            <a:xfrm>
              <a:off x="3533105" y="662944"/>
              <a:ext cx="1893165" cy="577184"/>
            </a:xfrm>
            <a:prstGeom prst="rect">
              <a:avLst/>
            </a:prstGeom>
            <a:solidFill>
              <a:schemeClr val="accent6"/>
            </a:solidFill>
            <a:ln cap="flat" cmpd="sng" w="254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1" name="Google Shape;251;p10"/>
            <p:cNvSpPr txBox="1"/>
            <p:nvPr/>
          </p:nvSpPr>
          <p:spPr>
            <a:xfrm>
              <a:off x="3533105" y="662944"/>
              <a:ext cx="1893165" cy="57718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12700" lIns="12700" spcFirstLastPara="1" rIns="12700" wrap="square" tIns="1270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000"/>
                <a:buFont typeface="Arial"/>
                <a:buNone/>
              </a:pPr>
              <a:r>
                <a:rPr b="0" i="0" lang="en-US" sz="20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Lead Pastor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2" name="Google Shape;252;p10"/>
            <p:cNvSpPr/>
            <p:nvPr/>
          </p:nvSpPr>
          <p:spPr>
            <a:xfrm>
              <a:off x="3533105" y="1384425"/>
              <a:ext cx="1893165" cy="577184"/>
            </a:xfrm>
            <a:prstGeom prst="rect">
              <a:avLst/>
            </a:prstGeom>
            <a:solidFill>
              <a:srgbClr val="A5A5A5"/>
            </a:solidFill>
            <a:ln cap="flat" cmpd="sng" w="254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3" name="Google Shape;253;p10"/>
            <p:cNvSpPr txBox="1"/>
            <p:nvPr/>
          </p:nvSpPr>
          <p:spPr>
            <a:xfrm>
              <a:off x="3533105" y="1384425"/>
              <a:ext cx="1893165" cy="57718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12700" lIns="12700" spcFirstLastPara="1" rIns="12700" wrap="square" tIns="1270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000"/>
                <a:buFont typeface="Arial"/>
                <a:buNone/>
              </a:pPr>
              <a:r>
                <a:rPr b="0" i="0" lang="en-US" sz="20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Vision Team Chair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4" name="Google Shape;254;p10"/>
            <p:cNvSpPr/>
            <p:nvPr/>
          </p:nvSpPr>
          <p:spPr>
            <a:xfrm>
              <a:off x="3533105" y="2105906"/>
              <a:ext cx="1893165" cy="577184"/>
            </a:xfrm>
            <a:prstGeom prst="rect">
              <a:avLst/>
            </a:prstGeom>
            <a:solidFill>
              <a:srgbClr val="A5A5A5"/>
            </a:solidFill>
            <a:ln cap="flat" cmpd="sng" w="254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5" name="Google Shape;255;p10"/>
            <p:cNvSpPr txBox="1"/>
            <p:nvPr/>
          </p:nvSpPr>
          <p:spPr>
            <a:xfrm>
              <a:off x="3533105" y="2105906"/>
              <a:ext cx="1893165" cy="57718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12700" lIns="12700" spcFirstLastPara="1" rIns="12700" wrap="square" tIns="1270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000"/>
                <a:buFont typeface="Arial"/>
                <a:buNone/>
              </a:pPr>
              <a:r>
                <a:rPr b="0" i="0" lang="en-US" sz="20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Vision Team Vice Chair 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6" name="Google Shape;256;p10"/>
            <p:cNvSpPr/>
            <p:nvPr/>
          </p:nvSpPr>
          <p:spPr>
            <a:xfrm>
              <a:off x="3533105" y="2827386"/>
              <a:ext cx="1893165" cy="577184"/>
            </a:xfrm>
            <a:prstGeom prst="rect">
              <a:avLst/>
            </a:prstGeom>
            <a:solidFill>
              <a:srgbClr val="A5A5A5"/>
            </a:solidFill>
            <a:ln cap="flat" cmpd="sng" w="254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7" name="Google Shape;257;p10"/>
            <p:cNvSpPr txBox="1"/>
            <p:nvPr/>
          </p:nvSpPr>
          <p:spPr>
            <a:xfrm>
              <a:off x="3533105" y="2827386"/>
              <a:ext cx="1893165" cy="57718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12700" lIns="12700" spcFirstLastPara="1" rIns="12700" wrap="square" tIns="1270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000"/>
                <a:buFont typeface="Arial"/>
                <a:buNone/>
              </a:pPr>
              <a:r>
                <a:rPr b="0" i="0" lang="en-US" sz="20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Church Administrator 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8" name="Google Shape;258;p10"/>
            <p:cNvSpPr/>
            <p:nvPr/>
          </p:nvSpPr>
          <p:spPr>
            <a:xfrm>
              <a:off x="3545449" y="3640518"/>
              <a:ext cx="1893165" cy="577184"/>
            </a:xfrm>
            <a:prstGeom prst="rect">
              <a:avLst/>
            </a:prstGeom>
            <a:solidFill>
              <a:srgbClr val="4372C3"/>
            </a:solidFill>
            <a:ln cap="flat" cmpd="sng" w="254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9" name="Google Shape;259;p10"/>
            <p:cNvSpPr txBox="1"/>
            <p:nvPr/>
          </p:nvSpPr>
          <p:spPr>
            <a:xfrm>
              <a:off x="3545449" y="3640518"/>
              <a:ext cx="1893165" cy="57718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12700" lIns="12700" spcFirstLastPara="1" rIns="12700" wrap="square" tIns="1270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000"/>
                <a:buFont typeface="Arial"/>
                <a:buNone/>
              </a:pPr>
              <a:r>
                <a:rPr b="0" i="0" lang="en-US" sz="20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Ministry Team Lead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0" name="Google Shape;260;p10"/>
            <p:cNvSpPr/>
            <p:nvPr/>
          </p:nvSpPr>
          <p:spPr>
            <a:xfrm>
              <a:off x="5925025" y="3647237"/>
              <a:ext cx="1893165" cy="577184"/>
            </a:xfrm>
            <a:prstGeom prst="rect">
              <a:avLst/>
            </a:prstGeom>
            <a:solidFill>
              <a:srgbClr val="4372C3"/>
            </a:solidFill>
            <a:ln cap="flat" cmpd="sng" w="254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1" name="Google Shape;261;p10"/>
            <p:cNvSpPr txBox="1"/>
            <p:nvPr/>
          </p:nvSpPr>
          <p:spPr>
            <a:xfrm>
              <a:off x="5925025" y="3647237"/>
              <a:ext cx="1893165" cy="57718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12700" lIns="12700" spcFirstLastPara="1" rIns="12700" wrap="square" tIns="1270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000"/>
                <a:buFont typeface="Arial"/>
                <a:buNone/>
              </a:pPr>
              <a:r>
                <a:rPr b="0" i="0" lang="en-US" sz="20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Ministry Team 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2" name="Google Shape;262;p10"/>
            <p:cNvSpPr/>
            <p:nvPr/>
          </p:nvSpPr>
          <p:spPr>
            <a:xfrm>
              <a:off x="3552624" y="4300119"/>
              <a:ext cx="1893165" cy="577184"/>
            </a:xfrm>
            <a:prstGeom prst="rect">
              <a:avLst/>
            </a:prstGeom>
            <a:solidFill>
              <a:srgbClr val="4372C3"/>
            </a:solidFill>
            <a:ln cap="flat" cmpd="sng" w="254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3" name="Google Shape;263;p10"/>
            <p:cNvSpPr txBox="1"/>
            <p:nvPr/>
          </p:nvSpPr>
          <p:spPr>
            <a:xfrm>
              <a:off x="3552624" y="4300119"/>
              <a:ext cx="1893165" cy="57718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12700" lIns="12700" spcFirstLastPara="1" rIns="12700" wrap="square" tIns="1270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000"/>
                <a:buFont typeface="Arial"/>
                <a:buNone/>
              </a:pPr>
              <a:r>
                <a:rPr b="0" i="0" lang="en-US" sz="20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Associate Pastor  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7" name="Shape 2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8" name="Google Shape;268;p11"/>
          <p:cNvGrpSpPr/>
          <p:nvPr/>
        </p:nvGrpSpPr>
        <p:grpSpPr>
          <a:xfrm>
            <a:off x="2912131" y="1519237"/>
            <a:ext cx="5527034" cy="4525806"/>
            <a:chOff x="2073931" y="0"/>
            <a:chExt cx="5527034" cy="4525806"/>
          </a:xfrm>
        </p:grpSpPr>
        <p:sp>
          <p:nvSpPr>
            <p:cNvPr id="269" name="Google Shape;269;p11"/>
            <p:cNvSpPr/>
            <p:nvPr/>
          </p:nvSpPr>
          <p:spPr>
            <a:xfrm>
              <a:off x="4862667" y="3503047"/>
              <a:ext cx="777285" cy="366581"/>
            </a:xfrm>
            <a:custGeom>
              <a:rect b="b" l="l" r="r" t="t"/>
              <a:pathLst>
                <a:path extrusionOk="0" h="120000" w="120000">
                  <a:moveTo>
                    <a:pt x="0" y="120000"/>
                  </a:moveTo>
                  <a:lnTo>
                    <a:pt x="60000" y="120000"/>
                  </a:lnTo>
                  <a:lnTo>
                    <a:pt x="60000" y="0"/>
                  </a:lnTo>
                  <a:lnTo>
                    <a:pt x="120000" y="0"/>
                  </a:lnTo>
                </a:path>
              </a:pathLst>
            </a:custGeom>
            <a:noFill/>
            <a:ln cap="flat" cmpd="sng" w="25400">
              <a:solidFill>
                <a:schemeClr val="accent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0" name="Google Shape;270;p11"/>
            <p:cNvSpPr txBox="1"/>
            <p:nvPr/>
          </p:nvSpPr>
          <p:spPr>
            <a:xfrm>
              <a:off x="5229825" y="3664853"/>
              <a:ext cx="42969" cy="4296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12700" spcFirstLastPara="1" rIns="12700" wrap="square" tIns="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500"/>
                <a:buFont typeface="Arial"/>
                <a:buNone/>
              </a:pPr>
              <a:r>
                <a:t/>
              </a:r>
              <a:endParaRPr b="0" i="0" sz="5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1" name="Google Shape;271;p11"/>
            <p:cNvSpPr/>
            <p:nvPr/>
          </p:nvSpPr>
          <p:spPr>
            <a:xfrm>
              <a:off x="4862667" y="3869628"/>
              <a:ext cx="808641" cy="362022"/>
            </a:xfrm>
            <a:custGeom>
              <a:rect b="b" l="l" r="r" t="t"/>
              <a:pathLst>
                <a:path extrusionOk="0" h="120000" w="120000">
                  <a:moveTo>
                    <a:pt x="0" y="0"/>
                  </a:moveTo>
                  <a:lnTo>
                    <a:pt x="60000" y="0"/>
                  </a:lnTo>
                  <a:lnTo>
                    <a:pt x="60000" y="120000"/>
                  </a:lnTo>
                  <a:lnTo>
                    <a:pt x="120000" y="120000"/>
                  </a:lnTo>
                </a:path>
              </a:pathLst>
            </a:custGeom>
            <a:noFill/>
            <a:ln cap="flat" cmpd="sng" w="25400">
              <a:solidFill>
                <a:schemeClr val="accent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2" name="Google Shape;272;p11"/>
            <p:cNvSpPr txBox="1"/>
            <p:nvPr/>
          </p:nvSpPr>
          <p:spPr>
            <a:xfrm>
              <a:off x="5244839" y="4028490"/>
              <a:ext cx="44299" cy="4429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12700" spcFirstLastPara="1" rIns="12700" wrap="square" tIns="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500"/>
                <a:buFont typeface="Arial"/>
                <a:buNone/>
              </a:pPr>
              <a:r>
                <a:t/>
              </a:r>
              <a:endParaRPr b="0" i="0" sz="5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3" name="Google Shape;273;p11"/>
            <p:cNvSpPr/>
            <p:nvPr/>
          </p:nvSpPr>
          <p:spPr>
            <a:xfrm>
              <a:off x="2662241" y="2133902"/>
              <a:ext cx="270769" cy="1735726"/>
            </a:xfrm>
            <a:custGeom>
              <a:rect b="b" l="l" r="r" t="t"/>
              <a:pathLst>
                <a:path extrusionOk="0" h="120000" w="120000">
                  <a:moveTo>
                    <a:pt x="0" y="0"/>
                  </a:moveTo>
                  <a:lnTo>
                    <a:pt x="60000" y="0"/>
                  </a:lnTo>
                  <a:lnTo>
                    <a:pt x="60000" y="120000"/>
                  </a:lnTo>
                  <a:lnTo>
                    <a:pt x="120000" y="120000"/>
                  </a:lnTo>
                </a:path>
              </a:pathLst>
            </a:custGeom>
            <a:noFill/>
            <a:ln cap="flat" cmpd="sng" w="25400">
              <a:solidFill>
                <a:schemeClr val="accent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4" name="Google Shape;274;p11"/>
            <p:cNvSpPr txBox="1"/>
            <p:nvPr/>
          </p:nvSpPr>
          <p:spPr>
            <a:xfrm>
              <a:off x="2753708" y="2957847"/>
              <a:ext cx="87835" cy="8783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12700" spcFirstLastPara="1" rIns="12700" wrap="square" tIns="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600"/>
                <a:buFont typeface="Arial"/>
                <a:buNone/>
              </a:pPr>
              <a:r>
                <a:t/>
              </a:r>
              <a:endParaRPr b="0" i="0" sz="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5" name="Google Shape;275;p11"/>
            <p:cNvSpPr/>
            <p:nvPr/>
          </p:nvSpPr>
          <p:spPr>
            <a:xfrm>
              <a:off x="2662241" y="2133902"/>
              <a:ext cx="289081" cy="1042573"/>
            </a:xfrm>
            <a:custGeom>
              <a:rect b="b" l="l" r="r" t="t"/>
              <a:pathLst>
                <a:path extrusionOk="0" h="120000" w="120000">
                  <a:moveTo>
                    <a:pt x="0" y="0"/>
                  </a:moveTo>
                  <a:lnTo>
                    <a:pt x="60000" y="0"/>
                  </a:lnTo>
                  <a:lnTo>
                    <a:pt x="60000" y="120000"/>
                  </a:lnTo>
                  <a:lnTo>
                    <a:pt x="120000" y="120000"/>
                  </a:lnTo>
                </a:path>
              </a:pathLst>
            </a:custGeom>
            <a:noFill/>
            <a:ln cap="flat" cmpd="sng" w="25400">
              <a:solidFill>
                <a:schemeClr val="accent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6" name="Google Shape;276;p11"/>
            <p:cNvSpPr txBox="1"/>
            <p:nvPr/>
          </p:nvSpPr>
          <p:spPr>
            <a:xfrm>
              <a:off x="2779734" y="2628141"/>
              <a:ext cx="54095" cy="5409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12700" spcFirstLastPara="1" rIns="12700" wrap="square" tIns="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500"/>
                <a:buFont typeface="Arial"/>
                <a:buNone/>
              </a:pPr>
              <a:r>
                <a:t/>
              </a:r>
              <a:endParaRPr b="0" i="0" sz="5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7" name="Google Shape;277;p11"/>
            <p:cNvSpPr/>
            <p:nvPr/>
          </p:nvSpPr>
          <p:spPr>
            <a:xfrm>
              <a:off x="2662241" y="1725450"/>
              <a:ext cx="287711" cy="408451"/>
            </a:xfrm>
            <a:custGeom>
              <a:rect b="b" l="l" r="r" t="t"/>
              <a:pathLst>
                <a:path extrusionOk="0" h="120000" w="120000">
                  <a:moveTo>
                    <a:pt x="0" y="120000"/>
                  </a:moveTo>
                  <a:lnTo>
                    <a:pt x="60000" y="120000"/>
                  </a:lnTo>
                  <a:lnTo>
                    <a:pt x="60000" y="0"/>
                  </a:lnTo>
                  <a:lnTo>
                    <a:pt x="120000" y="0"/>
                  </a:lnTo>
                </a:path>
              </a:pathLst>
            </a:custGeom>
            <a:noFill/>
            <a:ln cap="flat" cmpd="sng" w="25400">
              <a:solidFill>
                <a:schemeClr val="accent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8" name="Google Shape;278;p11"/>
            <p:cNvSpPr txBox="1"/>
            <p:nvPr/>
          </p:nvSpPr>
          <p:spPr>
            <a:xfrm>
              <a:off x="2793606" y="1917186"/>
              <a:ext cx="24980" cy="2498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12700" spcFirstLastPara="1" rIns="12700" wrap="square" tIns="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500"/>
                <a:buFont typeface="Arial"/>
                <a:buNone/>
              </a:pPr>
              <a:r>
                <a:t/>
              </a:r>
              <a:endParaRPr b="0" i="0" sz="5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9" name="Google Shape;279;p11"/>
            <p:cNvSpPr/>
            <p:nvPr/>
          </p:nvSpPr>
          <p:spPr>
            <a:xfrm>
              <a:off x="2662241" y="1032862"/>
              <a:ext cx="287731" cy="1101039"/>
            </a:xfrm>
            <a:custGeom>
              <a:rect b="b" l="l" r="r" t="t"/>
              <a:pathLst>
                <a:path extrusionOk="0" h="120000" w="120000">
                  <a:moveTo>
                    <a:pt x="0" y="120000"/>
                  </a:moveTo>
                  <a:lnTo>
                    <a:pt x="60000" y="120000"/>
                  </a:lnTo>
                  <a:lnTo>
                    <a:pt x="60000" y="0"/>
                  </a:lnTo>
                  <a:lnTo>
                    <a:pt x="120000" y="0"/>
                  </a:lnTo>
                </a:path>
              </a:pathLst>
            </a:custGeom>
            <a:noFill/>
            <a:ln cap="flat" cmpd="sng" w="25400">
              <a:solidFill>
                <a:schemeClr val="accent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0" name="Google Shape;280;p11"/>
            <p:cNvSpPr txBox="1"/>
            <p:nvPr/>
          </p:nvSpPr>
          <p:spPr>
            <a:xfrm>
              <a:off x="2777656" y="1554932"/>
              <a:ext cx="56900" cy="56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12700" spcFirstLastPara="1" rIns="12700" wrap="square" tIns="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500"/>
                <a:buFont typeface="Arial"/>
                <a:buNone/>
              </a:pPr>
              <a:r>
                <a:t/>
              </a:r>
              <a:endParaRPr b="0" i="0" sz="5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1" name="Google Shape;281;p11"/>
            <p:cNvSpPr/>
            <p:nvPr/>
          </p:nvSpPr>
          <p:spPr>
            <a:xfrm>
              <a:off x="2662241" y="294155"/>
              <a:ext cx="239412" cy="1839747"/>
            </a:xfrm>
            <a:custGeom>
              <a:rect b="b" l="l" r="r" t="t"/>
              <a:pathLst>
                <a:path extrusionOk="0" h="120000" w="120000">
                  <a:moveTo>
                    <a:pt x="0" y="120000"/>
                  </a:moveTo>
                  <a:lnTo>
                    <a:pt x="60000" y="120000"/>
                  </a:lnTo>
                  <a:lnTo>
                    <a:pt x="60000" y="0"/>
                  </a:lnTo>
                  <a:lnTo>
                    <a:pt x="120000" y="0"/>
                  </a:lnTo>
                </a:path>
              </a:pathLst>
            </a:custGeom>
            <a:noFill/>
            <a:ln cap="flat" cmpd="sng" w="25400">
              <a:solidFill>
                <a:schemeClr val="accent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2" name="Google Shape;282;p11"/>
            <p:cNvSpPr txBox="1"/>
            <p:nvPr/>
          </p:nvSpPr>
          <p:spPr>
            <a:xfrm>
              <a:off x="2735566" y="1167647"/>
              <a:ext cx="92762" cy="9276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12700" spcFirstLastPara="1" rIns="12700" wrap="square" tIns="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700"/>
                <a:buFont typeface="Arial"/>
                <a:buNone/>
              </a:pPr>
              <a:r>
                <a:t/>
              </a:r>
              <a:endParaRPr b="0" i="0" sz="7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3" name="Google Shape;283;p11"/>
            <p:cNvSpPr/>
            <p:nvPr/>
          </p:nvSpPr>
          <p:spPr>
            <a:xfrm>
              <a:off x="2662241" y="2133902"/>
              <a:ext cx="290548" cy="348297"/>
            </a:xfrm>
            <a:custGeom>
              <a:rect b="b" l="l" r="r" t="t"/>
              <a:pathLst>
                <a:path extrusionOk="0" h="120000" w="120000">
                  <a:moveTo>
                    <a:pt x="0" y="0"/>
                  </a:moveTo>
                  <a:lnTo>
                    <a:pt x="60000" y="0"/>
                  </a:lnTo>
                  <a:lnTo>
                    <a:pt x="60000" y="120000"/>
                  </a:lnTo>
                  <a:lnTo>
                    <a:pt x="120000" y="120000"/>
                  </a:lnTo>
                </a:path>
              </a:pathLst>
            </a:custGeom>
            <a:noFill/>
            <a:ln cap="flat" cmpd="sng" w="25400">
              <a:solidFill>
                <a:schemeClr val="accent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4" name="Google Shape;284;p11"/>
            <p:cNvSpPr txBox="1"/>
            <p:nvPr/>
          </p:nvSpPr>
          <p:spPr>
            <a:xfrm>
              <a:off x="2796176" y="2296711"/>
              <a:ext cx="22678" cy="2267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12700" spcFirstLastPara="1" rIns="12700" wrap="square" tIns="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500"/>
                <a:buFont typeface="Arial"/>
                <a:buNone/>
              </a:pPr>
              <a:r>
                <a:t/>
              </a:r>
              <a:endParaRPr b="0" i="0" sz="5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5" name="Google Shape;285;p11"/>
            <p:cNvSpPr/>
            <p:nvPr/>
          </p:nvSpPr>
          <p:spPr>
            <a:xfrm rot="-5400000">
              <a:off x="819902" y="1839747"/>
              <a:ext cx="3096368" cy="588310"/>
            </a:xfrm>
            <a:prstGeom prst="rect">
              <a:avLst/>
            </a:prstGeom>
            <a:solidFill>
              <a:schemeClr val="accent6"/>
            </a:solidFill>
            <a:ln cap="flat" cmpd="sng" w="254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6" name="Google Shape;286;p11"/>
            <p:cNvSpPr txBox="1"/>
            <p:nvPr/>
          </p:nvSpPr>
          <p:spPr>
            <a:xfrm rot="-5400000">
              <a:off x="819902" y="1839747"/>
              <a:ext cx="3096368" cy="58831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16500" lIns="16500" spcFirstLastPara="1" rIns="16500" wrap="square" tIns="1650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600"/>
                <a:buFont typeface="Arial"/>
                <a:buNone/>
              </a:pPr>
              <a:r>
                <a:rPr b="0" i="0" lang="en-US" sz="26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Administrative Team 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7" name="Google Shape;287;p11"/>
            <p:cNvSpPr/>
            <p:nvPr/>
          </p:nvSpPr>
          <p:spPr>
            <a:xfrm>
              <a:off x="2952789" y="2188044"/>
              <a:ext cx="1929656" cy="588310"/>
            </a:xfrm>
            <a:prstGeom prst="rect">
              <a:avLst/>
            </a:prstGeom>
            <a:solidFill>
              <a:schemeClr val="accent6"/>
            </a:solidFill>
            <a:ln cap="flat" cmpd="sng" w="254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8" name="Google Shape;288;p11"/>
            <p:cNvSpPr txBox="1"/>
            <p:nvPr/>
          </p:nvSpPr>
          <p:spPr>
            <a:xfrm>
              <a:off x="2952789" y="2188044"/>
              <a:ext cx="1929656" cy="58831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13325" lIns="13325" spcFirstLastPara="1" rIns="13325" wrap="square" tIns="133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100"/>
                <a:buFont typeface="Arial"/>
                <a:buNone/>
              </a:pPr>
              <a:r>
                <a:rPr b="0" i="0" lang="en-US" sz="21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Trustees 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9" name="Google Shape;289;p11"/>
            <p:cNvSpPr/>
            <p:nvPr/>
          </p:nvSpPr>
          <p:spPr>
            <a:xfrm>
              <a:off x="2901653" y="0"/>
              <a:ext cx="1929656" cy="588310"/>
            </a:xfrm>
            <a:prstGeom prst="rect">
              <a:avLst/>
            </a:prstGeom>
            <a:solidFill>
              <a:schemeClr val="accent6"/>
            </a:solidFill>
            <a:ln cap="flat" cmpd="sng" w="254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0" name="Google Shape;290;p11"/>
            <p:cNvSpPr txBox="1"/>
            <p:nvPr/>
          </p:nvSpPr>
          <p:spPr>
            <a:xfrm>
              <a:off x="2901653" y="0"/>
              <a:ext cx="1929656" cy="58831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13325" lIns="13325" spcFirstLastPara="1" rIns="13325" wrap="square" tIns="133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100"/>
                <a:buFont typeface="Arial"/>
                <a:buNone/>
              </a:pPr>
              <a:r>
                <a:rPr b="0" i="0" lang="en-US" sz="21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Lead Pastor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1" name="Google Shape;291;p11"/>
            <p:cNvSpPr/>
            <p:nvPr/>
          </p:nvSpPr>
          <p:spPr>
            <a:xfrm>
              <a:off x="2949972" y="738707"/>
              <a:ext cx="1929656" cy="588310"/>
            </a:xfrm>
            <a:prstGeom prst="rect">
              <a:avLst/>
            </a:prstGeom>
            <a:solidFill>
              <a:schemeClr val="accent6"/>
            </a:solidFill>
            <a:ln cap="flat" cmpd="sng" w="254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2" name="Google Shape;292;p11"/>
            <p:cNvSpPr txBox="1"/>
            <p:nvPr/>
          </p:nvSpPr>
          <p:spPr>
            <a:xfrm>
              <a:off x="2949972" y="738707"/>
              <a:ext cx="1929656" cy="58831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13325" lIns="13325" spcFirstLastPara="1" rIns="13325" wrap="square" tIns="133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100"/>
                <a:buFont typeface="Arial"/>
                <a:buNone/>
              </a:pPr>
              <a:r>
                <a:rPr b="0" i="0" lang="en-US" sz="21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Admin. Team Lead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3" name="Google Shape;293;p11"/>
            <p:cNvSpPr/>
            <p:nvPr/>
          </p:nvSpPr>
          <p:spPr>
            <a:xfrm>
              <a:off x="2949953" y="1431295"/>
              <a:ext cx="1929656" cy="588310"/>
            </a:xfrm>
            <a:prstGeom prst="rect">
              <a:avLst/>
            </a:prstGeom>
            <a:solidFill>
              <a:schemeClr val="accent6"/>
            </a:solidFill>
            <a:ln cap="flat" cmpd="sng" w="254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4" name="Google Shape;294;p11"/>
            <p:cNvSpPr txBox="1"/>
            <p:nvPr/>
          </p:nvSpPr>
          <p:spPr>
            <a:xfrm>
              <a:off x="2949953" y="1431295"/>
              <a:ext cx="1929656" cy="58831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13325" lIns="13325" spcFirstLastPara="1" rIns="13325" wrap="square" tIns="133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100"/>
                <a:buFont typeface="Arial"/>
                <a:buNone/>
              </a:pPr>
              <a:r>
                <a:rPr b="0" i="0" lang="en-US" sz="21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Admin. Team Vice Lead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5" name="Google Shape;295;p11"/>
            <p:cNvSpPr/>
            <p:nvPr/>
          </p:nvSpPr>
          <p:spPr>
            <a:xfrm>
              <a:off x="2951323" y="2882321"/>
              <a:ext cx="1929656" cy="588310"/>
            </a:xfrm>
            <a:prstGeom prst="rect">
              <a:avLst/>
            </a:prstGeom>
            <a:solidFill>
              <a:schemeClr val="accent6"/>
            </a:solidFill>
            <a:ln cap="flat" cmpd="sng" w="254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6" name="Google Shape;296;p11"/>
            <p:cNvSpPr txBox="1"/>
            <p:nvPr/>
          </p:nvSpPr>
          <p:spPr>
            <a:xfrm>
              <a:off x="2951323" y="2882321"/>
              <a:ext cx="1929656" cy="58831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13325" lIns="13325" spcFirstLastPara="1" rIns="13325" wrap="square" tIns="133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100"/>
                <a:buFont typeface="Arial"/>
                <a:buNone/>
              </a:pPr>
              <a:r>
                <a:rPr b="0" i="0" lang="en-US" sz="21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SPRC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7" name="Google Shape;297;p11"/>
            <p:cNvSpPr/>
            <p:nvPr/>
          </p:nvSpPr>
          <p:spPr>
            <a:xfrm>
              <a:off x="2933010" y="3575473"/>
              <a:ext cx="1929656" cy="588310"/>
            </a:xfrm>
            <a:prstGeom prst="rect">
              <a:avLst/>
            </a:prstGeom>
            <a:solidFill>
              <a:schemeClr val="accent6"/>
            </a:solidFill>
            <a:ln cap="flat" cmpd="sng" w="254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8" name="Google Shape;298;p11"/>
            <p:cNvSpPr txBox="1"/>
            <p:nvPr/>
          </p:nvSpPr>
          <p:spPr>
            <a:xfrm>
              <a:off x="2933010" y="3575473"/>
              <a:ext cx="1929656" cy="58831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13325" lIns="13325" spcFirstLastPara="1" rIns="13325" wrap="square" tIns="133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100"/>
                <a:buFont typeface="Arial"/>
                <a:buNone/>
              </a:pPr>
              <a:r>
                <a:rPr b="0" i="0" lang="en-US" sz="21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Finances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9" name="Google Shape;299;p11"/>
            <p:cNvSpPr/>
            <p:nvPr/>
          </p:nvSpPr>
          <p:spPr>
            <a:xfrm>
              <a:off x="5671309" y="3937496"/>
              <a:ext cx="1929656" cy="588310"/>
            </a:xfrm>
            <a:prstGeom prst="rect">
              <a:avLst/>
            </a:prstGeom>
            <a:solidFill>
              <a:schemeClr val="accent6"/>
            </a:solidFill>
            <a:ln cap="flat" cmpd="sng" w="254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0" name="Google Shape;300;p11"/>
            <p:cNvSpPr txBox="1"/>
            <p:nvPr/>
          </p:nvSpPr>
          <p:spPr>
            <a:xfrm>
              <a:off x="5671309" y="3937496"/>
              <a:ext cx="1929656" cy="58831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13325" lIns="13325" spcFirstLastPara="1" rIns="13325" wrap="square" tIns="133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100"/>
                <a:buFont typeface="Arial"/>
                <a:buNone/>
              </a:pPr>
              <a:r>
                <a:rPr b="0" i="0" lang="en-US" sz="21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Generosity 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1" name="Google Shape;301;p11"/>
            <p:cNvSpPr/>
            <p:nvPr/>
          </p:nvSpPr>
          <p:spPr>
            <a:xfrm>
              <a:off x="5639952" y="3208892"/>
              <a:ext cx="1929656" cy="588310"/>
            </a:xfrm>
            <a:prstGeom prst="rect">
              <a:avLst/>
            </a:prstGeom>
            <a:solidFill>
              <a:schemeClr val="accent6"/>
            </a:solidFill>
            <a:ln cap="flat" cmpd="sng" w="254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2" name="Google Shape;302;p11"/>
            <p:cNvSpPr txBox="1"/>
            <p:nvPr/>
          </p:nvSpPr>
          <p:spPr>
            <a:xfrm>
              <a:off x="5639952" y="3208892"/>
              <a:ext cx="1929656" cy="58831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13325" lIns="13325" spcFirstLastPara="1" rIns="13325" wrap="square" tIns="133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100"/>
                <a:buFont typeface="Arial"/>
                <a:buNone/>
              </a:pPr>
              <a:r>
                <a:rPr b="0" i="0" lang="en-US" sz="21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Foundation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03" name="Google Shape;303;p11"/>
          <p:cNvSpPr txBox="1"/>
          <p:nvPr/>
        </p:nvSpPr>
        <p:spPr>
          <a:xfrm>
            <a:off x="838200" y="384175"/>
            <a:ext cx="10515600" cy="7032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</a:pPr>
            <a:r>
              <a:rPr b="0" i="0" lang="en-US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Proposed Organizational Structure for FUMC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https://lh7-rt.googleusercontent.com/slidesz/AGV_vUdwwj41tbmF7zfDyVIOz2dOjooXFHWRUYmPI6LgzwAT_dzqPpDAQpPyuDciavdH_9p91wdbXQrdxb6bxZMI3xtnN7qn8f9ilnrXMB1EPUZnDIAIK3m--cIHDjCwrTshamU6DpvVAw=s2048?key=5seOv4rrnzNCmnKYjzH9Kg" id="304" name="Google Shape;304;p11"/>
          <p:cNvPicPr preferRelativeResize="0"/>
          <p:nvPr/>
        </p:nvPicPr>
        <p:blipFill rotWithShape="1">
          <a:blip r:embed="rId3">
            <a:alphaModFix/>
          </a:blip>
          <a:srcRect b="0" l="71803" r="0" t="54957"/>
          <a:stretch/>
        </p:blipFill>
        <p:spPr>
          <a:xfrm>
            <a:off x="9718675" y="4635500"/>
            <a:ext cx="2473325" cy="2222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08" name="Shape 3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9" name="Google Shape;309;p12"/>
          <p:cNvGrpSpPr/>
          <p:nvPr/>
        </p:nvGrpSpPr>
        <p:grpSpPr>
          <a:xfrm>
            <a:off x="905073" y="170122"/>
            <a:ext cx="7154404" cy="6437570"/>
            <a:chOff x="3935353" y="0"/>
            <a:chExt cx="7154404" cy="6437570"/>
          </a:xfrm>
        </p:grpSpPr>
        <p:sp>
          <p:nvSpPr>
            <p:cNvPr id="310" name="Google Shape;310;p12"/>
            <p:cNvSpPr/>
            <p:nvPr/>
          </p:nvSpPr>
          <p:spPr>
            <a:xfrm>
              <a:off x="5943757" y="6113328"/>
              <a:ext cx="4137127" cy="170450"/>
            </a:xfrm>
            <a:custGeom>
              <a:rect b="b" l="l" r="r" t="t"/>
              <a:pathLst>
                <a:path extrusionOk="0" h="120000" w="120000">
                  <a:moveTo>
                    <a:pt x="0" y="0"/>
                  </a:moveTo>
                  <a:lnTo>
                    <a:pt x="60000" y="0"/>
                  </a:lnTo>
                  <a:lnTo>
                    <a:pt x="60000" y="120000"/>
                  </a:lnTo>
                  <a:lnTo>
                    <a:pt x="120000" y="120000"/>
                  </a:lnTo>
                </a:path>
              </a:pathLst>
            </a:custGeom>
            <a:noFill/>
            <a:ln cap="flat" cmpd="sng" w="25400">
              <a:solidFill>
                <a:srgbClr val="3A66B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1" name="Google Shape;311;p12"/>
            <p:cNvSpPr txBox="1"/>
            <p:nvPr/>
          </p:nvSpPr>
          <p:spPr>
            <a:xfrm>
              <a:off x="7908805" y="6095037"/>
              <a:ext cx="207031" cy="20703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12700" spcFirstLastPara="1" rIns="12700" wrap="square" tIns="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500"/>
                <a:buFont typeface="Arial"/>
                <a:buNone/>
              </a:pPr>
              <a:r>
                <a:t/>
              </a:r>
              <a:endParaRPr b="0" i="0" sz="15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2" name="Google Shape;312;p12"/>
            <p:cNvSpPr/>
            <p:nvPr/>
          </p:nvSpPr>
          <p:spPr>
            <a:xfrm>
              <a:off x="5943757" y="5821502"/>
              <a:ext cx="4137127" cy="291825"/>
            </a:xfrm>
            <a:custGeom>
              <a:rect b="b" l="l" r="r" t="t"/>
              <a:pathLst>
                <a:path extrusionOk="0" h="120000" w="120000">
                  <a:moveTo>
                    <a:pt x="0" y="120000"/>
                  </a:moveTo>
                  <a:lnTo>
                    <a:pt x="60000" y="120000"/>
                  </a:lnTo>
                  <a:lnTo>
                    <a:pt x="60000" y="0"/>
                  </a:lnTo>
                  <a:lnTo>
                    <a:pt x="120000" y="0"/>
                  </a:lnTo>
                </a:path>
              </a:pathLst>
            </a:custGeom>
            <a:noFill/>
            <a:ln cap="flat" cmpd="sng" w="25400">
              <a:solidFill>
                <a:srgbClr val="3A66B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3" name="Google Shape;313;p12"/>
            <p:cNvSpPr txBox="1"/>
            <p:nvPr/>
          </p:nvSpPr>
          <p:spPr>
            <a:xfrm>
              <a:off x="7908636" y="5863730"/>
              <a:ext cx="207370" cy="20737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12700" spcFirstLastPara="1" rIns="12700" wrap="square" tIns="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500"/>
                <a:buFont typeface="Arial"/>
                <a:buNone/>
              </a:pPr>
              <a:r>
                <a:t/>
              </a:r>
              <a:endParaRPr b="0" i="0" sz="15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4" name="Google Shape;314;p12"/>
            <p:cNvSpPr/>
            <p:nvPr/>
          </p:nvSpPr>
          <p:spPr>
            <a:xfrm>
              <a:off x="5943757" y="5356477"/>
              <a:ext cx="4137127" cy="756851"/>
            </a:xfrm>
            <a:custGeom>
              <a:rect b="b" l="l" r="r" t="t"/>
              <a:pathLst>
                <a:path extrusionOk="0" h="120000" w="120000">
                  <a:moveTo>
                    <a:pt x="0" y="120000"/>
                  </a:moveTo>
                  <a:lnTo>
                    <a:pt x="60000" y="120000"/>
                  </a:lnTo>
                  <a:lnTo>
                    <a:pt x="60000" y="0"/>
                  </a:lnTo>
                  <a:lnTo>
                    <a:pt x="120000" y="0"/>
                  </a:lnTo>
                </a:path>
              </a:pathLst>
            </a:custGeom>
            <a:noFill/>
            <a:ln cap="flat" cmpd="sng" w="25400">
              <a:solidFill>
                <a:srgbClr val="3A66B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5" name="Google Shape;315;p12"/>
            <p:cNvSpPr txBox="1"/>
            <p:nvPr/>
          </p:nvSpPr>
          <p:spPr>
            <a:xfrm>
              <a:off x="7907176" y="5629758"/>
              <a:ext cx="210289" cy="21028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12700" spcFirstLastPara="1" rIns="12700" wrap="square" tIns="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500"/>
                <a:buFont typeface="Arial"/>
                <a:buNone/>
              </a:pPr>
              <a:r>
                <a:t/>
              </a:r>
              <a:endParaRPr b="0" i="0" sz="15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6" name="Google Shape;316;p12"/>
            <p:cNvSpPr/>
            <p:nvPr/>
          </p:nvSpPr>
          <p:spPr>
            <a:xfrm>
              <a:off x="5943757" y="4862083"/>
              <a:ext cx="4137127" cy="1251245"/>
            </a:xfrm>
            <a:custGeom>
              <a:rect b="b" l="l" r="r" t="t"/>
              <a:pathLst>
                <a:path extrusionOk="0" h="120000" w="120000">
                  <a:moveTo>
                    <a:pt x="0" y="120000"/>
                  </a:moveTo>
                  <a:lnTo>
                    <a:pt x="60000" y="120000"/>
                  </a:lnTo>
                  <a:lnTo>
                    <a:pt x="60000" y="0"/>
                  </a:lnTo>
                  <a:lnTo>
                    <a:pt x="120000" y="0"/>
                  </a:lnTo>
                </a:path>
              </a:pathLst>
            </a:custGeom>
            <a:noFill/>
            <a:ln cap="flat" cmpd="sng" w="25400">
              <a:solidFill>
                <a:srgbClr val="3A66B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7" name="Google Shape;317;p12"/>
            <p:cNvSpPr txBox="1"/>
            <p:nvPr/>
          </p:nvSpPr>
          <p:spPr>
            <a:xfrm>
              <a:off x="7904266" y="5379650"/>
              <a:ext cx="216110" cy="21611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12700" spcFirstLastPara="1" rIns="12700" wrap="square" tIns="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t/>
              </a:r>
              <a:endParaRPr b="0" i="0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8" name="Google Shape;318;p12"/>
            <p:cNvSpPr/>
            <p:nvPr/>
          </p:nvSpPr>
          <p:spPr>
            <a:xfrm>
              <a:off x="5943757" y="4443262"/>
              <a:ext cx="4137127" cy="1670065"/>
            </a:xfrm>
            <a:custGeom>
              <a:rect b="b" l="l" r="r" t="t"/>
              <a:pathLst>
                <a:path extrusionOk="0" h="120000" w="120000">
                  <a:moveTo>
                    <a:pt x="0" y="120000"/>
                  </a:moveTo>
                  <a:lnTo>
                    <a:pt x="60000" y="120000"/>
                  </a:lnTo>
                  <a:lnTo>
                    <a:pt x="60000" y="0"/>
                  </a:lnTo>
                  <a:lnTo>
                    <a:pt x="120000" y="0"/>
                  </a:lnTo>
                </a:path>
              </a:pathLst>
            </a:custGeom>
            <a:noFill/>
            <a:ln cap="flat" cmpd="sng" w="25400">
              <a:solidFill>
                <a:srgbClr val="3A66B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9" name="Google Shape;319;p12"/>
            <p:cNvSpPr txBox="1"/>
            <p:nvPr/>
          </p:nvSpPr>
          <p:spPr>
            <a:xfrm>
              <a:off x="7900783" y="5166758"/>
              <a:ext cx="223074" cy="22307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12700" spcFirstLastPara="1" rIns="12700" wrap="square" tIns="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t/>
              </a:r>
              <a:endParaRPr b="0" i="0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0" name="Google Shape;320;p12"/>
            <p:cNvSpPr/>
            <p:nvPr/>
          </p:nvSpPr>
          <p:spPr>
            <a:xfrm>
              <a:off x="5943757" y="3988894"/>
              <a:ext cx="4137127" cy="2124433"/>
            </a:xfrm>
            <a:custGeom>
              <a:rect b="b" l="l" r="r" t="t"/>
              <a:pathLst>
                <a:path extrusionOk="0" h="120000" w="120000">
                  <a:moveTo>
                    <a:pt x="0" y="120000"/>
                  </a:moveTo>
                  <a:lnTo>
                    <a:pt x="60000" y="120000"/>
                  </a:lnTo>
                  <a:lnTo>
                    <a:pt x="60000" y="0"/>
                  </a:lnTo>
                  <a:lnTo>
                    <a:pt x="120000" y="0"/>
                  </a:lnTo>
                </a:path>
              </a:pathLst>
            </a:custGeom>
            <a:noFill/>
            <a:ln cap="flat" cmpd="sng" w="25400">
              <a:solidFill>
                <a:srgbClr val="3A66B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1" name="Google Shape;321;p12"/>
            <p:cNvSpPr txBox="1"/>
            <p:nvPr/>
          </p:nvSpPr>
          <p:spPr>
            <a:xfrm>
              <a:off x="7896053" y="4934844"/>
              <a:ext cx="232535" cy="23253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12700" spcFirstLastPara="1" rIns="12700" wrap="square" tIns="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700"/>
                <a:buFont typeface="Arial"/>
                <a:buNone/>
              </a:pPr>
              <a:r>
                <a:t/>
              </a:r>
              <a:endParaRPr b="0" i="0" sz="17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2" name="Google Shape;322;p12"/>
            <p:cNvSpPr/>
            <p:nvPr/>
          </p:nvSpPr>
          <p:spPr>
            <a:xfrm>
              <a:off x="5943757" y="3507911"/>
              <a:ext cx="4137127" cy="2605416"/>
            </a:xfrm>
            <a:custGeom>
              <a:rect b="b" l="l" r="r" t="t"/>
              <a:pathLst>
                <a:path extrusionOk="0" h="120000" w="120000">
                  <a:moveTo>
                    <a:pt x="0" y="120000"/>
                  </a:moveTo>
                  <a:lnTo>
                    <a:pt x="60000" y="120000"/>
                  </a:lnTo>
                  <a:lnTo>
                    <a:pt x="60000" y="0"/>
                  </a:lnTo>
                  <a:lnTo>
                    <a:pt x="120000" y="0"/>
                  </a:lnTo>
                </a:path>
              </a:pathLst>
            </a:custGeom>
            <a:noFill/>
            <a:ln cap="flat" cmpd="sng" w="25400">
              <a:solidFill>
                <a:srgbClr val="3A66B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3" name="Google Shape;323;p12"/>
            <p:cNvSpPr txBox="1"/>
            <p:nvPr/>
          </p:nvSpPr>
          <p:spPr>
            <a:xfrm>
              <a:off x="7890092" y="4688390"/>
              <a:ext cx="244458" cy="24445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12700" spcFirstLastPara="1" rIns="12700" wrap="square" tIns="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4" name="Google Shape;324;p12"/>
            <p:cNvSpPr/>
            <p:nvPr/>
          </p:nvSpPr>
          <p:spPr>
            <a:xfrm>
              <a:off x="5943757" y="3067877"/>
              <a:ext cx="4137127" cy="3045451"/>
            </a:xfrm>
            <a:custGeom>
              <a:rect b="b" l="l" r="r" t="t"/>
              <a:pathLst>
                <a:path extrusionOk="0" h="120000" w="120000">
                  <a:moveTo>
                    <a:pt x="0" y="120000"/>
                  </a:moveTo>
                  <a:lnTo>
                    <a:pt x="60000" y="120000"/>
                  </a:lnTo>
                  <a:lnTo>
                    <a:pt x="60000" y="0"/>
                  </a:lnTo>
                  <a:lnTo>
                    <a:pt x="120000" y="0"/>
                  </a:lnTo>
                </a:path>
              </a:pathLst>
            </a:custGeom>
            <a:noFill/>
            <a:ln cap="flat" cmpd="sng" w="25400">
              <a:solidFill>
                <a:srgbClr val="3A66B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5" name="Google Shape;325;p12"/>
            <p:cNvSpPr txBox="1"/>
            <p:nvPr/>
          </p:nvSpPr>
          <p:spPr>
            <a:xfrm>
              <a:off x="7883891" y="4462173"/>
              <a:ext cx="256858" cy="25685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12700" spcFirstLastPara="1" rIns="12700" wrap="square" tIns="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r>
                <a:t/>
              </a:r>
              <a:endPara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6" name="Google Shape;326;p12"/>
            <p:cNvSpPr/>
            <p:nvPr/>
          </p:nvSpPr>
          <p:spPr>
            <a:xfrm>
              <a:off x="4733110" y="3133616"/>
              <a:ext cx="201774" cy="2979711"/>
            </a:xfrm>
            <a:custGeom>
              <a:rect b="b" l="l" r="r" t="t"/>
              <a:pathLst>
                <a:path extrusionOk="0" h="120000" w="120000">
                  <a:moveTo>
                    <a:pt x="0" y="0"/>
                  </a:moveTo>
                  <a:lnTo>
                    <a:pt x="60000" y="0"/>
                  </a:lnTo>
                  <a:lnTo>
                    <a:pt x="60000" y="120000"/>
                  </a:lnTo>
                  <a:lnTo>
                    <a:pt x="120000" y="120000"/>
                  </a:lnTo>
                </a:path>
              </a:pathLst>
            </a:custGeom>
            <a:noFill/>
            <a:ln cap="flat" cmpd="sng" w="25400">
              <a:solidFill>
                <a:srgbClr val="345A9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7" name="Google Shape;327;p12"/>
            <p:cNvSpPr txBox="1"/>
            <p:nvPr/>
          </p:nvSpPr>
          <p:spPr>
            <a:xfrm>
              <a:off x="4759334" y="4548809"/>
              <a:ext cx="149326" cy="14932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12700" spcFirstLastPara="1" rIns="12700" wrap="square" tIns="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t/>
              </a:r>
              <a:endPara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8" name="Google Shape;328;p12"/>
            <p:cNvSpPr/>
            <p:nvPr/>
          </p:nvSpPr>
          <p:spPr>
            <a:xfrm>
              <a:off x="5874790" y="2893022"/>
              <a:ext cx="522979" cy="385878"/>
            </a:xfrm>
            <a:custGeom>
              <a:rect b="b" l="l" r="r" t="t"/>
              <a:pathLst>
                <a:path extrusionOk="0" h="120000" w="120000">
                  <a:moveTo>
                    <a:pt x="0" y="0"/>
                  </a:moveTo>
                  <a:lnTo>
                    <a:pt x="60000" y="0"/>
                  </a:lnTo>
                  <a:lnTo>
                    <a:pt x="60000" y="120000"/>
                  </a:lnTo>
                  <a:lnTo>
                    <a:pt x="120000" y="120000"/>
                  </a:lnTo>
                </a:path>
              </a:pathLst>
            </a:custGeom>
            <a:noFill/>
            <a:ln cap="flat" cmpd="sng" w="25400">
              <a:solidFill>
                <a:srgbClr val="3A66B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9" name="Google Shape;329;p12"/>
            <p:cNvSpPr txBox="1"/>
            <p:nvPr/>
          </p:nvSpPr>
          <p:spPr>
            <a:xfrm>
              <a:off x="6120032" y="3069713"/>
              <a:ext cx="32496" cy="3249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12700" spcFirstLastPara="1" rIns="12700" wrap="square" tIns="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500"/>
                <a:buFont typeface="Arial"/>
                <a:buNone/>
              </a:pPr>
              <a:r>
                <a:t/>
              </a:r>
              <a:endParaRPr b="0" i="0" sz="5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0" name="Google Shape;330;p12"/>
            <p:cNvSpPr/>
            <p:nvPr/>
          </p:nvSpPr>
          <p:spPr>
            <a:xfrm>
              <a:off x="5874790" y="2893022"/>
              <a:ext cx="477852" cy="1969061"/>
            </a:xfrm>
            <a:custGeom>
              <a:rect b="b" l="l" r="r" t="t"/>
              <a:pathLst>
                <a:path extrusionOk="0" h="120000" w="120000">
                  <a:moveTo>
                    <a:pt x="0" y="0"/>
                  </a:moveTo>
                  <a:lnTo>
                    <a:pt x="60000" y="0"/>
                  </a:lnTo>
                  <a:lnTo>
                    <a:pt x="60000" y="120000"/>
                  </a:lnTo>
                  <a:lnTo>
                    <a:pt x="120000" y="120000"/>
                  </a:lnTo>
                </a:path>
              </a:pathLst>
            </a:custGeom>
            <a:noFill/>
            <a:ln cap="flat" cmpd="sng" w="25400">
              <a:solidFill>
                <a:srgbClr val="3A66B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1" name="Google Shape;331;p12"/>
            <p:cNvSpPr txBox="1"/>
            <p:nvPr/>
          </p:nvSpPr>
          <p:spPr>
            <a:xfrm>
              <a:off x="6063061" y="3826897"/>
              <a:ext cx="101310" cy="10131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12700" spcFirstLastPara="1" rIns="12700" wrap="square" tIns="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700"/>
                <a:buFont typeface="Arial"/>
                <a:buNone/>
              </a:pPr>
              <a:r>
                <a:t/>
              </a:r>
              <a:endParaRPr b="0" i="0" sz="7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2" name="Google Shape;332;p12"/>
            <p:cNvSpPr/>
            <p:nvPr/>
          </p:nvSpPr>
          <p:spPr>
            <a:xfrm>
              <a:off x="5874790" y="2893022"/>
              <a:ext cx="473151" cy="1572432"/>
            </a:xfrm>
            <a:custGeom>
              <a:rect b="b" l="l" r="r" t="t"/>
              <a:pathLst>
                <a:path extrusionOk="0" h="120000" w="120000">
                  <a:moveTo>
                    <a:pt x="0" y="0"/>
                  </a:moveTo>
                  <a:lnTo>
                    <a:pt x="60000" y="0"/>
                  </a:lnTo>
                  <a:lnTo>
                    <a:pt x="60000" y="120000"/>
                  </a:lnTo>
                  <a:lnTo>
                    <a:pt x="120000" y="120000"/>
                  </a:lnTo>
                </a:path>
              </a:pathLst>
            </a:custGeom>
            <a:noFill/>
            <a:ln cap="flat" cmpd="sng" w="25400">
              <a:solidFill>
                <a:srgbClr val="3A66B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3" name="Google Shape;333;p12"/>
            <p:cNvSpPr txBox="1"/>
            <p:nvPr/>
          </p:nvSpPr>
          <p:spPr>
            <a:xfrm>
              <a:off x="6070314" y="3638186"/>
              <a:ext cx="82103" cy="8210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12700" spcFirstLastPara="1" rIns="12700" wrap="square" tIns="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600"/>
                <a:buFont typeface="Arial"/>
                <a:buNone/>
              </a:pPr>
              <a:r>
                <a:t/>
              </a:r>
              <a:endParaRPr b="0" i="0" sz="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4" name="Google Shape;334;p12"/>
            <p:cNvSpPr/>
            <p:nvPr/>
          </p:nvSpPr>
          <p:spPr>
            <a:xfrm>
              <a:off x="5874790" y="2893022"/>
              <a:ext cx="473151" cy="1184474"/>
            </a:xfrm>
            <a:custGeom>
              <a:rect b="b" l="l" r="r" t="t"/>
              <a:pathLst>
                <a:path extrusionOk="0" h="120000" w="120000">
                  <a:moveTo>
                    <a:pt x="0" y="0"/>
                  </a:moveTo>
                  <a:lnTo>
                    <a:pt x="60000" y="0"/>
                  </a:lnTo>
                  <a:lnTo>
                    <a:pt x="60000" y="120000"/>
                  </a:lnTo>
                  <a:lnTo>
                    <a:pt x="120000" y="120000"/>
                  </a:lnTo>
                </a:path>
              </a:pathLst>
            </a:custGeom>
            <a:noFill/>
            <a:ln cap="flat" cmpd="sng" w="25400">
              <a:solidFill>
                <a:srgbClr val="3A66B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5" name="Google Shape;335;p12"/>
            <p:cNvSpPr txBox="1"/>
            <p:nvPr/>
          </p:nvSpPr>
          <p:spPr>
            <a:xfrm>
              <a:off x="6079479" y="3453372"/>
              <a:ext cx="63774" cy="6377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12700" spcFirstLastPara="1" rIns="12700" wrap="square" tIns="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500"/>
                <a:buFont typeface="Arial"/>
                <a:buNone/>
              </a:pPr>
              <a:r>
                <a:t/>
              </a:r>
              <a:endParaRPr b="0" i="0" sz="5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6" name="Google Shape;336;p12"/>
            <p:cNvSpPr/>
            <p:nvPr/>
          </p:nvSpPr>
          <p:spPr>
            <a:xfrm>
              <a:off x="5874790" y="2893022"/>
              <a:ext cx="511659" cy="812084"/>
            </a:xfrm>
            <a:custGeom>
              <a:rect b="b" l="l" r="r" t="t"/>
              <a:pathLst>
                <a:path extrusionOk="0" h="120000" w="120000">
                  <a:moveTo>
                    <a:pt x="0" y="0"/>
                  </a:moveTo>
                  <a:lnTo>
                    <a:pt x="60000" y="0"/>
                  </a:lnTo>
                  <a:lnTo>
                    <a:pt x="60000" y="120000"/>
                  </a:lnTo>
                  <a:lnTo>
                    <a:pt x="120000" y="120000"/>
                  </a:lnTo>
                </a:path>
              </a:pathLst>
            </a:custGeom>
            <a:noFill/>
            <a:ln cap="flat" cmpd="sng" w="25400">
              <a:solidFill>
                <a:srgbClr val="3A66B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7" name="Google Shape;337;p12"/>
            <p:cNvSpPr txBox="1"/>
            <p:nvPr/>
          </p:nvSpPr>
          <p:spPr>
            <a:xfrm>
              <a:off x="6106625" y="3275068"/>
              <a:ext cx="47991" cy="4799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12700" spcFirstLastPara="1" rIns="12700" wrap="square" tIns="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500"/>
                <a:buFont typeface="Arial"/>
                <a:buNone/>
              </a:pPr>
              <a:r>
                <a:t/>
              </a:r>
              <a:endParaRPr b="0" i="0" sz="5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8" name="Google Shape;338;p12"/>
            <p:cNvSpPr/>
            <p:nvPr/>
          </p:nvSpPr>
          <p:spPr>
            <a:xfrm>
              <a:off x="5874790" y="2835758"/>
              <a:ext cx="500098" cy="91440"/>
            </a:xfrm>
            <a:custGeom>
              <a:rect b="b" l="l" r="r" t="t"/>
              <a:pathLst>
                <a:path extrusionOk="0" h="120000" w="120000">
                  <a:moveTo>
                    <a:pt x="0" y="75148"/>
                  </a:moveTo>
                  <a:lnTo>
                    <a:pt x="60000" y="75148"/>
                  </a:lnTo>
                  <a:lnTo>
                    <a:pt x="60000" y="60000"/>
                  </a:lnTo>
                  <a:lnTo>
                    <a:pt x="120000" y="60000"/>
                  </a:lnTo>
                </a:path>
              </a:pathLst>
            </a:custGeom>
            <a:noFill/>
            <a:ln cap="flat" cmpd="sng" w="25400">
              <a:solidFill>
                <a:srgbClr val="3A66B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9" name="Google Shape;339;p12"/>
            <p:cNvSpPr txBox="1"/>
            <p:nvPr/>
          </p:nvSpPr>
          <p:spPr>
            <a:xfrm>
              <a:off x="6112334" y="2868972"/>
              <a:ext cx="25011" cy="2501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12700" spcFirstLastPara="1" rIns="12700" wrap="square" tIns="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500"/>
                <a:buFont typeface="Arial"/>
                <a:buNone/>
              </a:pPr>
              <a:r>
                <a:t/>
              </a:r>
              <a:endParaRPr b="0" i="0" sz="5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0" name="Google Shape;340;p12"/>
            <p:cNvSpPr/>
            <p:nvPr/>
          </p:nvSpPr>
          <p:spPr>
            <a:xfrm>
              <a:off x="4733110" y="2893022"/>
              <a:ext cx="132807" cy="240594"/>
            </a:xfrm>
            <a:custGeom>
              <a:rect b="b" l="l" r="r" t="t"/>
              <a:pathLst>
                <a:path extrusionOk="0" h="120000" w="120000">
                  <a:moveTo>
                    <a:pt x="0" y="120000"/>
                  </a:moveTo>
                  <a:lnTo>
                    <a:pt x="60000" y="120000"/>
                  </a:lnTo>
                  <a:lnTo>
                    <a:pt x="60000" y="0"/>
                  </a:lnTo>
                  <a:lnTo>
                    <a:pt x="120000" y="0"/>
                  </a:lnTo>
                </a:path>
              </a:pathLst>
            </a:custGeom>
            <a:noFill/>
            <a:ln cap="flat" cmpd="sng" w="25400">
              <a:solidFill>
                <a:srgbClr val="345A9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1" name="Google Shape;341;p12"/>
            <p:cNvSpPr txBox="1"/>
            <p:nvPr/>
          </p:nvSpPr>
          <p:spPr>
            <a:xfrm>
              <a:off x="4792643" y="3006449"/>
              <a:ext cx="13740" cy="1374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12700" spcFirstLastPara="1" rIns="12700" wrap="square" tIns="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500"/>
                <a:buFont typeface="Arial"/>
                <a:buNone/>
              </a:pPr>
              <a:r>
                <a:t/>
              </a:r>
              <a:endParaRPr b="0" i="0" sz="5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2" name="Google Shape;342;p12"/>
            <p:cNvSpPr/>
            <p:nvPr/>
          </p:nvSpPr>
          <p:spPr>
            <a:xfrm>
              <a:off x="5880904" y="2123420"/>
              <a:ext cx="1219807" cy="91440"/>
            </a:xfrm>
            <a:custGeom>
              <a:rect b="b" l="l" r="r" t="t"/>
              <a:pathLst>
                <a:path extrusionOk="0" h="120000" w="120000">
                  <a:moveTo>
                    <a:pt x="0" y="65486"/>
                  </a:moveTo>
                  <a:lnTo>
                    <a:pt x="60000" y="65486"/>
                  </a:lnTo>
                  <a:lnTo>
                    <a:pt x="60000" y="60000"/>
                  </a:lnTo>
                  <a:lnTo>
                    <a:pt x="120000" y="60000"/>
                  </a:lnTo>
                </a:path>
              </a:pathLst>
            </a:custGeom>
            <a:noFill/>
            <a:ln cap="flat" cmpd="sng" w="25400">
              <a:solidFill>
                <a:srgbClr val="3A66B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3" name="Google Shape;343;p12"/>
            <p:cNvSpPr txBox="1"/>
            <p:nvPr/>
          </p:nvSpPr>
          <p:spPr>
            <a:xfrm>
              <a:off x="6460313" y="2138645"/>
              <a:ext cx="60990" cy="6099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12700" spcFirstLastPara="1" rIns="12700" wrap="square" tIns="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500"/>
                <a:buFont typeface="Arial"/>
                <a:buNone/>
              </a:pPr>
              <a:r>
                <a:t/>
              </a:r>
              <a:endParaRPr b="0" i="0" sz="5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4" name="Google Shape;344;p12"/>
            <p:cNvSpPr/>
            <p:nvPr/>
          </p:nvSpPr>
          <p:spPr>
            <a:xfrm>
              <a:off x="5880904" y="1702737"/>
              <a:ext cx="1205340" cy="470583"/>
            </a:xfrm>
            <a:custGeom>
              <a:rect b="b" l="l" r="r" t="t"/>
              <a:pathLst>
                <a:path extrusionOk="0" h="120000" w="120000">
                  <a:moveTo>
                    <a:pt x="0" y="120000"/>
                  </a:moveTo>
                  <a:lnTo>
                    <a:pt x="60000" y="120000"/>
                  </a:lnTo>
                  <a:lnTo>
                    <a:pt x="60000" y="0"/>
                  </a:lnTo>
                  <a:lnTo>
                    <a:pt x="120000" y="0"/>
                  </a:lnTo>
                </a:path>
              </a:pathLst>
            </a:custGeom>
            <a:noFill/>
            <a:ln cap="flat" cmpd="sng" w="25400">
              <a:solidFill>
                <a:srgbClr val="3A66B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5" name="Google Shape;345;p12"/>
            <p:cNvSpPr txBox="1"/>
            <p:nvPr/>
          </p:nvSpPr>
          <p:spPr>
            <a:xfrm>
              <a:off x="6451226" y="1905680"/>
              <a:ext cx="64697" cy="6469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12700" spcFirstLastPara="1" rIns="12700" wrap="square" tIns="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500"/>
                <a:buFont typeface="Arial"/>
                <a:buNone/>
              </a:pPr>
              <a:r>
                <a:t/>
              </a:r>
              <a:endParaRPr b="0" i="0" sz="5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6" name="Google Shape;346;p12"/>
            <p:cNvSpPr/>
            <p:nvPr/>
          </p:nvSpPr>
          <p:spPr>
            <a:xfrm>
              <a:off x="5880904" y="1293002"/>
              <a:ext cx="1199257" cy="880318"/>
            </a:xfrm>
            <a:custGeom>
              <a:rect b="b" l="l" r="r" t="t"/>
              <a:pathLst>
                <a:path extrusionOk="0" h="120000" w="120000">
                  <a:moveTo>
                    <a:pt x="0" y="120000"/>
                  </a:moveTo>
                  <a:lnTo>
                    <a:pt x="60000" y="120000"/>
                  </a:lnTo>
                  <a:lnTo>
                    <a:pt x="60000" y="0"/>
                  </a:lnTo>
                  <a:lnTo>
                    <a:pt x="120000" y="0"/>
                  </a:lnTo>
                </a:path>
              </a:pathLst>
            </a:custGeom>
            <a:noFill/>
            <a:ln cap="flat" cmpd="sng" w="25400">
              <a:solidFill>
                <a:srgbClr val="3A66B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7" name="Google Shape;347;p12"/>
            <p:cNvSpPr txBox="1"/>
            <p:nvPr/>
          </p:nvSpPr>
          <p:spPr>
            <a:xfrm>
              <a:off x="6443341" y="1695969"/>
              <a:ext cx="74383" cy="7438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12700" spcFirstLastPara="1" rIns="12700" wrap="square" tIns="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500"/>
                <a:buFont typeface="Arial"/>
                <a:buNone/>
              </a:pPr>
              <a:r>
                <a:t/>
              </a:r>
              <a:endParaRPr b="0" i="0" sz="5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8" name="Google Shape;348;p12"/>
            <p:cNvSpPr/>
            <p:nvPr/>
          </p:nvSpPr>
          <p:spPr>
            <a:xfrm>
              <a:off x="4733110" y="2173320"/>
              <a:ext cx="138921" cy="960296"/>
            </a:xfrm>
            <a:custGeom>
              <a:rect b="b" l="l" r="r" t="t"/>
              <a:pathLst>
                <a:path extrusionOk="0" h="120000" w="120000">
                  <a:moveTo>
                    <a:pt x="0" y="120000"/>
                  </a:moveTo>
                  <a:lnTo>
                    <a:pt x="60000" y="120000"/>
                  </a:lnTo>
                  <a:lnTo>
                    <a:pt x="60000" y="0"/>
                  </a:lnTo>
                  <a:lnTo>
                    <a:pt x="120000" y="0"/>
                  </a:lnTo>
                </a:path>
              </a:pathLst>
            </a:custGeom>
            <a:noFill/>
            <a:ln cap="flat" cmpd="sng" w="25400">
              <a:solidFill>
                <a:srgbClr val="345A9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9" name="Google Shape;349;p12"/>
            <p:cNvSpPr txBox="1"/>
            <p:nvPr/>
          </p:nvSpPr>
          <p:spPr>
            <a:xfrm>
              <a:off x="4778313" y="2629211"/>
              <a:ext cx="48514" cy="4851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12700" spcFirstLastPara="1" rIns="12700" wrap="square" tIns="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500"/>
                <a:buFont typeface="Arial"/>
                <a:buNone/>
              </a:pPr>
              <a:r>
                <a:t/>
              </a:r>
              <a:endParaRPr b="0" i="0" sz="5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0" name="Google Shape;350;p12"/>
            <p:cNvSpPr/>
            <p:nvPr/>
          </p:nvSpPr>
          <p:spPr>
            <a:xfrm>
              <a:off x="4733110" y="901553"/>
              <a:ext cx="150422" cy="2232063"/>
            </a:xfrm>
            <a:custGeom>
              <a:rect b="b" l="l" r="r" t="t"/>
              <a:pathLst>
                <a:path extrusionOk="0" h="120000" w="120000">
                  <a:moveTo>
                    <a:pt x="0" y="120000"/>
                  </a:moveTo>
                  <a:lnTo>
                    <a:pt x="60000" y="120000"/>
                  </a:lnTo>
                  <a:lnTo>
                    <a:pt x="60000" y="0"/>
                  </a:lnTo>
                  <a:lnTo>
                    <a:pt x="120000" y="0"/>
                  </a:lnTo>
                </a:path>
              </a:pathLst>
            </a:custGeom>
            <a:noFill/>
            <a:ln cap="flat" cmpd="sng" w="25400">
              <a:solidFill>
                <a:srgbClr val="345A9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1" name="Google Shape;351;p12"/>
            <p:cNvSpPr txBox="1"/>
            <p:nvPr/>
          </p:nvSpPr>
          <p:spPr>
            <a:xfrm>
              <a:off x="4752393" y="1961657"/>
              <a:ext cx="111856" cy="11185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12700" spcFirstLastPara="1" rIns="12700" wrap="square" tIns="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800"/>
                <a:buFont typeface="Arial"/>
                <a:buNone/>
              </a:pPr>
              <a:r>
                <a:t/>
              </a:r>
              <a:endParaRPr b="0" i="0" sz="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2" name="Google Shape;352;p12"/>
            <p:cNvSpPr/>
            <p:nvPr/>
          </p:nvSpPr>
          <p:spPr>
            <a:xfrm>
              <a:off x="4733110" y="539451"/>
              <a:ext cx="150433" cy="2594165"/>
            </a:xfrm>
            <a:custGeom>
              <a:rect b="b" l="l" r="r" t="t"/>
              <a:pathLst>
                <a:path extrusionOk="0" h="120000" w="120000">
                  <a:moveTo>
                    <a:pt x="0" y="120000"/>
                  </a:moveTo>
                  <a:lnTo>
                    <a:pt x="60000" y="120000"/>
                  </a:lnTo>
                  <a:lnTo>
                    <a:pt x="60000" y="0"/>
                  </a:lnTo>
                  <a:lnTo>
                    <a:pt x="120000" y="0"/>
                  </a:lnTo>
                </a:path>
              </a:pathLst>
            </a:custGeom>
            <a:noFill/>
            <a:ln cap="flat" cmpd="sng" w="25400">
              <a:solidFill>
                <a:srgbClr val="345A9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3" name="Google Shape;353;p12"/>
            <p:cNvSpPr txBox="1"/>
            <p:nvPr/>
          </p:nvSpPr>
          <p:spPr>
            <a:xfrm>
              <a:off x="4743363" y="1771571"/>
              <a:ext cx="129926" cy="12992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12700" spcFirstLastPara="1" rIns="12700" wrap="square" tIns="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900"/>
                <a:buFont typeface="Arial"/>
                <a:buNone/>
              </a:pPr>
              <a:r>
                <a:t/>
              </a:r>
              <a:endParaRPr b="0" i="0" sz="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4" name="Google Shape;354;p12"/>
            <p:cNvSpPr/>
            <p:nvPr/>
          </p:nvSpPr>
          <p:spPr>
            <a:xfrm>
              <a:off x="4733110" y="153791"/>
              <a:ext cx="125170" cy="2979825"/>
            </a:xfrm>
            <a:custGeom>
              <a:rect b="b" l="l" r="r" t="t"/>
              <a:pathLst>
                <a:path extrusionOk="0" h="120000" w="120000">
                  <a:moveTo>
                    <a:pt x="0" y="120000"/>
                  </a:moveTo>
                  <a:lnTo>
                    <a:pt x="60000" y="120000"/>
                  </a:lnTo>
                  <a:lnTo>
                    <a:pt x="60000" y="0"/>
                  </a:lnTo>
                  <a:lnTo>
                    <a:pt x="120000" y="0"/>
                  </a:lnTo>
                </a:path>
              </a:pathLst>
            </a:custGeom>
            <a:noFill/>
            <a:ln cap="flat" cmpd="sng" w="25400">
              <a:solidFill>
                <a:srgbClr val="345A9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5" name="Google Shape;355;p12"/>
            <p:cNvSpPr txBox="1"/>
            <p:nvPr/>
          </p:nvSpPr>
          <p:spPr>
            <a:xfrm>
              <a:off x="4721134" y="1569142"/>
              <a:ext cx="149122" cy="14912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12700" spcFirstLastPara="1" rIns="12700" wrap="square" tIns="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t/>
              </a:r>
              <a:endPara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6" name="Google Shape;356;p12"/>
            <p:cNvSpPr/>
            <p:nvPr/>
          </p:nvSpPr>
          <p:spPr>
            <a:xfrm>
              <a:off x="5893888" y="675421"/>
              <a:ext cx="331485" cy="621779"/>
            </a:xfrm>
            <a:custGeom>
              <a:rect b="b" l="l" r="r" t="t"/>
              <a:pathLst>
                <a:path extrusionOk="0" h="120000" w="120000">
                  <a:moveTo>
                    <a:pt x="0" y="120000"/>
                  </a:moveTo>
                  <a:lnTo>
                    <a:pt x="60000" y="120000"/>
                  </a:lnTo>
                  <a:lnTo>
                    <a:pt x="60000" y="0"/>
                  </a:lnTo>
                  <a:lnTo>
                    <a:pt x="120000" y="0"/>
                  </a:lnTo>
                </a:path>
              </a:pathLst>
            </a:custGeom>
            <a:noFill/>
            <a:ln cap="flat" cmpd="sng" w="25400">
              <a:solidFill>
                <a:srgbClr val="3A66B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7" name="Google Shape;357;p12"/>
            <p:cNvSpPr txBox="1"/>
            <p:nvPr/>
          </p:nvSpPr>
          <p:spPr>
            <a:xfrm>
              <a:off x="6042015" y="968695"/>
              <a:ext cx="35231" cy="3523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12700" spcFirstLastPara="1" rIns="12700" wrap="square" tIns="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500"/>
                <a:buFont typeface="Arial"/>
                <a:buNone/>
              </a:pPr>
              <a:r>
                <a:t/>
              </a:r>
              <a:endParaRPr b="0" i="0" sz="5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8" name="Google Shape;358;p12"/>
            <p:cNvSpPr/>
            <p:nvPr/>
          </p:nvSpPr>
          <p:spPr>
            <a:xfrm>
              <a:off x="4733110" y="1297201"/>
              <a:ext cx="151905" cy="1836415"/>
            </a:xfrm>
            <a:custGeom>
              <a:rect b="b" l="l" r="r" t="t"/>
              <a:pathLst>
                <a:path extrusionOk="0" h="120000" w="120000">
                  <a:moveTo>
                    <a:pt x="0" y="120000"/>
                  </a:moveTo>
                  <a:lnTo>
                    <a:pt x="60000" y="120000"/>
                  </a:lnTo>
                  <a:lnTo>
                    <a:pt x="60000" y="0"/>
                  </a:lnTo>
                  <a:lnTo>
                    <a:pt x="120000" y="0"/>
                  </a:lnTo>
                </a:path>
              </a:pathLst>
            </a:custGeom>
            <a:noFill/>
            <a:ln cap="flat" cmpd="sng" w="25400">
              <a:solidFill>
                <a:srgbClr val="345A9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9" name="Google Shape;359;p12"/>
            <p:cNvSpPr txBox="1"/>
            <p:nvPr/>
          </p:nvSpPr>
          <p:spPr>
            <a:xfrm>
              <a:off x="4762996" y="2169341"/>
              <a:ext cx="92134" cy="9213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12700" spcFirstLastPara="1" rIns="12700" wrap="square" tIns="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700"/>
                <a:buFont typeface="Arial"/>
                <a:buNone/>
              </a:pPr>
              <a:r>
                <a:t/>
              </a:r>
              <a:endParaRPr b="0" i="0" sz="7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0" name="Google Shape;360;p12"/>
            <p:cNvSpPr/>
            <p:nvPr/>
          </p:nvSpPr>
          <p:spPr>
            <a:xfrm rot="-5400000">
              <a:off x="3524802" y="2734738"/>
              <a:ext cx="1618858" cy="797756"/>
            </a:xfrm>
            <a:prstGeom prst="rect">
              <a:avLst/>
            </a:prstGeom>
            <a:solidFill>
              <a:schemeClr val="accent1"/>
            </a:solidFill>
            <a:ln cap="flat" cmpd="sng" w="25400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1" name="Google Shape;361;p12"/>
            <p:cNvSpPr txBox="1"/>
            <p:nvPr/>
          </p:nvSpPr>
          <p:spPr>
            <a:xfrm rot="-5400000">
              <a:off x="3524802" y="2734738"/>
              <a:ext cx="1618858" cy="79775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12700" lIns="12700" spcFirstLastPara="1" rIns="12700" wrap="square" tIns="1270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000"/>
                <a:buFont typeface="Arial"/>
                <a:buNone/>
              </a:pPr>
              <a:r>
                <a:rPr b="0" i="0" lang="en-US" sz="20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Ministry Team 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2" name="Google Shape;362;p12"/>
            <p:cNvSpPr/>
            <p:nvPr/>
          </p:nvSpPr>
          <p:spPr>
            <a:xfrm>
              <a:off x="4885016" y="1143409"/>
              <a:ext cx="1008872" cy="307583"/>
            </a:xfrm>
            <a:prstGeom prst="rect">
              <a:avLst/>
            </a:prstGeom>
            <a:solidFill>
              <a:srgbClr val="8DA9DB"/>
            </a:solidFill>
            <a:ln cap="flat" cmpd="sng" w="254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3" name="Google Shape;363;p12"/>
            <p:cNvSpPr txBox="1"/>
            <p:nvPr/>
          </p:nvSpPr>
          <p:spPr>
            <a:xfrm>
              <a:off x="4885016" y="1143409"/>
              <a:ext cx="1008872" cy="30758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6975" lIns="6975" spcFirstLastPara="1" rIns="6975" wrap="square" tIns="697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rPr b="0" i="0" lang="en-US" sz="1100" u="none" cap="none" strike="noStrike">
                  <a:solidFill>
                    <a:srgbClr val="002060"/>
                  </a:solidFill>
                  <a:latin typeface="Arial"/>
                  <a:ea typeface="Arial"/>
                  <a:cs typeface="Arial"/>
                  <a:sym typeface="Arial"/>
                </a:rPr>
                <a:t>Lay Leader Representative 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4" name="Google Shape;364;p12"/>
            <p:cNvSpPr/>
            <p:nvPr/>
          </p:nvSpPr>
          <p:spPr>
            <a:xfrm>
              <a:off x="6225374" y="521630"/>
              <a:ext cx="1008872" cy="307583"/>
            </a:xfrm>
            <a:prstGeom prst="rect">
              <a:avLst/>
            </a:prstGeom>
            <a:solidFill>
              <a:srgbClr val="8DA9DB"/>
            </a:solidFill>
            <a:ln cap="flat" cmpd="sng" w="254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5" name="Google Shape;365;p12"/>
            <p:cNvSpPr txBox="1"/>
            <p:nvPr/>
          </p:nvSpPr>
          <p:spPr>
            <a:xfrm>
              <a:off x="6225374" y="521630"/>
              <a:ext cx="1008872" cy="30758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6975" lIns="6975" spcFirstLastPara="1" rIns="6975" wrap="square" tIns="697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rPr b="0" i="0" lang="en-US" sz="1100" u="none" cap="none" strike="noStrike">
                  <a:solidFill>
                    <a:srgbClr val="002060"/>
                  </a:solidFill>
                  <a:latin typeface="Arial"/>
                  <a:ea typeface="Arial"/>
                  <a:cs typeface="Arial"/>
                  <a:sym typeface="Arial"/>
                </a:rPr>
                <a:t>Lay Leaders 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6" name="Google Shape;366;p12"/>
            <p:cNvSpPr/>
            <p:nvPr/>
          </p:nvSpPr>
          <p:spPr>
            <a:xfrm>
              <a:off x="4858281" y="0"/>
              <a:ext cx="1008872" cy="307583"/>
            </a:xfrm>
            <a:prstGeom prst="rect">
              <a:avLst/>
            </a:prstGeom>
            <a:solidFill>
              <a:schemeClr val="accent1"/>
            </a:solidFill>
            <a:ln cap="flat" cmpd="sng" w="254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7" name="Google Shape;367;p12"/>
            <p:cNvSpPr txBox="1"/>
            <p:nvPr/>
          </p:nvSpPr>
          <p:spPr>
            <a:xfrm>
              <a:off x="4858281" y="0"/>
              <a:ext cx="1008872" cy="30758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6975" lIns="6975" spcFirstLastPara="1" rIns="6975" wrap="square" tIns="697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rPr b="0" i="0" lang="en-US" sz="11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Associate Pastor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8" name="Google Shape;368;p12"/>
            <p:cNvSpPr/>
            <p:nvPr/>
          </p:nvSpPr>
          <p:spPr>
            <a:xfrm>
              <a:off x="4883543" y="385660"/>
              <a:ext cx="1008872" cy="307583"/>
            </a:xfrm>
            <a:prstGeom prst="rect">
              <a:avLst/>
            </a:prstGeom>
            <a:solidFill>
              <a:schemeClr val="accent1"/>
            </a:solidFill>
            <a:ln cap="flat" cmpd="sng" w="254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9" name="Google Shape;369;p12"/>
            <p:cNvSpPr txBox="1"/>
            <p:nvPr/>
          </p:nvSpPr>
          <p:spPr>
            <a:xfrm>
              <a:off x="4883543" y="385660"/>
              <a:ext cx="1008872" cy="30758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6975" lIns="6975" spcFirstLastPara="1" rIns="6975" wrap="square" tIns="697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rPr b="0" i="0" lang="en-US" sz="11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Ministry Team Lead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0" name="Google Shape;370;p12"/>
            <p:cNvSpPr/>
            <p:nvPr/>
          </p:nvSpPr>
          <p:spPr>
            <a:xfrm>
              <a:off x="4883533" y="747762"/>
              <a:ext cx="1008872" cy="307583"/>
            </a:xfrm>
            <a:prstGeom prst="rect">
              <a:avLst/>
            </a:prstGeom>
            <a:solidFill>
              <a:schemeClr val="accent1"/>
            </a:solidFill>
            <a:ln cap="flat" cmpd="sng" w="254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1" name="Google Shape;371;p12"/>
            <p:cNvSpPr txBox="1"/>
            <p:nvPr/>
          </p:nvSpPr>
          <p:spPr>
            <a:xfrm>
              <a:off x="4883533" y="747762"/>
              <a:ext cx="1008872" cy="30758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6975" lIns="6975" spcFirstLastPara="1" rIns="6975" wrap="square" tIns="697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rPr b="0" i="0" lang="en-US" sz="11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Ministry Team Vice Lead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2" name="Google Shape;372;p12"/>
            <p:cNvSpPr/>
            <p:nvPr/>
          </p:nvSpPr>
          <p:spPr>
            <a:xfrm>
              <a:off x="4872031" y="2019529"/>
              <a:ext cx="1008872" cy="307583"/>
            </a:xfrm>
            <a:prstGeom prst="rect">
              <a:avLst/>
            </a:prstGeom>
            <a:solidFill>
              <a:srgbClr val="BBD6EE"/>
            </a:solidFill>
            <a:ln cap="flat" cmpd="sng" w="254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3" name="Google Shape;373;p12"/>
            <p:cNvSpPr txBox="1"/>
            <p:nvPr/>
          </p:nvSpPr>
          <p:spPr>
            <a:xfrm>
              <a:off x="4872031" y="2019529"/>
              <a:ext cx="1008872" cy="30758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6975" lIns="6975" spcFirstLastPara="1" rIns="6975" wrap="square" tIns="697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rPr b="0" i="0" lang="en-US" sz="1100" u="none" cap="none" strike="noStrike">
                  <a:solidFill>
                    <a:schemeClr val="dk2"/>
                  </a:solidFill>
                  <a:latin typeface="Arial"/>
                  <a:ea typeface="Arial"/>
                  <a:cs typeface="Arial"/>
                  <a:sym typeface="Arial"/>
                </a:rPr>
                <a:t>Social Justice Representative 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4" name="Google Shape;374;p12"/>
            <p:cNvSpPr/>
            <p:nvPr/>
          </p:nvSpPr>
          <p:spPr>
            <a:xfrm>
              <a:off x="7080161" y="1139211"/>
              <a:ext cx="1008872" cy="307583"/>
            </a:xfrm>
            <a:prstGeom prst="rect">
              <a:avLst/>
            </a:prstGeom>
            <a:solidFill>
              <a:srgbClr val="BBD6EE"/>
            </a:solidFill>
            <a:ln cap="flat" cmpd="sng" w="254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5" name="Google Shape;375;p12"/>
            <p:cNvSpPr txBox="1"/>
            <p:nvPr/>
          </p:nvSpPr>
          <p:spPr>
            <a:xfrm>
              <a:off x="7080161" y="1139211"/>
              <a:ext cx="1008872" cy="30758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6975" lIns="6975" spcFirstLastPara="1" rIns="6975" wrap="square" tIns="697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rPr b="0" i="0" lang="en-US" sz="1100" u="none" cap="none" strike="noStrike">
                  <a:solidFill>
                    <a:schemeClr val="dk2"/>
                  </a:solidFill>
                  <a:latin typeface="Arial"/>
                  <a:ea typeface="Arial"/>
                  <a:cs typeface="Arial"/>
                  <a:sym typeface="Arial"/>
                </a:rPr>
                <a:t>Food Pantry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6" name="Google Shape;376;p12"/>
            <p:cNvSpPr/>
            <p:nvPr/>
          </p:nvSpPr>
          <p:spPr>
            <a:xfrm>
              <a:off x="7086245" y="1548945"/>
              <a:ext cx="1008872" cy="307583"/>
            </a:xfrm>
            <a:prstGeom prst="rect">
              <a:avLst/>
            </a:prstGeom>
            <a:solidFill>
              <a:srgbClr val="BBD6EE"/>
            </a:solidFill>
            <a:ln cap="flat" cmpd="sng" w="254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7" name="Google Shape;377;p12"/>
            <p:cNvSpPr txBox="1"/>
            <p:nvPr/>
          </p:nvSpPr>
          <p:spPr>
            <a:xfrm>
              <a:off x="7086245" y="1548945"/>
              <a:ext cx="1008872" cy="30758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6975" lIns="6975" spcFirstLastPara="1" rIns="6975" wrap="square" tIns="697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rPr b="0" i="0" lang="en-US" sz="1100" u="none" cap="none" strike="noStrike">
                  <a:solidFill>
                    <a:schemeClr val="dk2"/>
                  </a:solidFill>
                  <a:latin typeface="Arial"/>
                  <a:ea typeface="Arial"/>
                  <a:cs typeface="Arial"/>
                  <a:sym typeface="Arial"/>
                </a:rPr>
                <a:t>Peace with Justice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8" name="Google Shape;378;p12"/>
            <p:cNvSpPr/>
            <p:nvPr/>
          </p:nvSpPr>
          <p:spPr>
            <a:xfrm>
              <a:off x="7100712" y="2015349"/>
              <a:ext cx="1008872" cy="307583"/>
            </a:xfrm>
            <a:prstGeom prst="rect">
              <a:avLst/>
            </a:prstGeom>
            <a:solidFill>
              <a:srgbClr val="BBD6EE"/>
            </a:solidFill>
            <a:ln cap="flat" cmpd="sng" w="254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9" name="Google Shape;379;p12"/>
            <p:cNvSpPr txBox="1"/>
            <p:nvPr/>
          </p:nvSpPr>
          <p:spPr>
            <a:xfrm>
              <a:off x="7100712" y="2015349"/>
              <a:ext cx="1008872" cy="30758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6975" lIns="6975" spcFirstLastPara="1" rIns="6975" wrap="square" tIns="697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rPr b="0" i="0" lang="en-US" sz="1100" u="none" cap="none" strike="noStrike">
                  <a:solidFill>
                    <a:schemeClr val="dk2"/>
                  </a:solidFill>
                  <a:latin typeface="Arial"/>
                  <a:ea typeface="Arial"/>
                  <a:cs typeface="Arial"/>
                  <a:sym typeface="Arial"/>
                </a:rPr>
                <a:t>LGBTQ+ Ministry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0" name="Google Shape;380;p12"/>
            <p:cNvSpPr/>
            <p:nvPr/>
          </p:nvSpPr>
          <p:spPr>
            <a:xfrm>
              <a:off x="4865918" y="2739230"/>
              <a:ext cx="1008872" cy="307583"/>
            </a:xfrm>
            <a:prstGeom prst="rect">
              <a:avLst/>
            </a:prstGeom>
            <a:solidFill>
              <a:srgbClr val="323F4F"/>
            </a:solidFill>
            <a:ln cap="flat" cmpd="sng" w="254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1" name="Google Shape;381;p12"/>
            <p:cNvSpPr txBox="1"/>
            <p:nvPr/>
          </p:nvSpPr>
          <p:spPr>
            <a:xfrm>
              <a:off x="4865918" y="2739230"/>
              <a:ext cx="1008872" cy="30758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6975" lIns="6975" spcFirstLastPara="1" rIns="6975" wrap="square" tIns="697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rPr b="0" i="0" lang="en-US" sz="11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Age Level Ministries Rep.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2" name="Google Shape;382;p12"/>
            <p:cNvSpPr/>
            <p:nvPr/>
          </p:nvSpPr>
          <p:spPr>
            <a:xfrm>
              <a:off x="6374889" y="2727687"/>
              <a:ext cx="1008872" cy="307583"/>
            </a:xfrm>
            <a:prstGeom prst="rect">
              <a:avLst/>
            </a:prstGeom>
            <a:solidFill>
              <a:srgbClr val="323F4F"/>
            </a:solidFill>
            <a:ln cap="flat" cmpd="sng" w="254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3" name="Google Shape;383;p12"/>
            <p:cNvSpPr txBox="1"/>
            <p:nvPr/>
          </p:nvSpPr>
          <p:spPr>
            <a:xfrm>
              <a:off x="6374889" y="2727687"/>
              <a:ext cx="1008872" cy="30758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6975" lIns="6975" spcFirstLastPara="1" rIns="6975" wrap="square" tIns="697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rPr b="0" i="0" lang="en-US" sz="11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Children's  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4" name="Google Shape;384;p12"/>
            <p:cNvSpPr/>
            <p:nvPr/>
          </p:nvSpPr>
          <p:spPr>
            <a:xfrm>
              <a:off x="6386450" y="3551314"/>
              <a:ext cx="1008872" cy="307583"/>
            </a:xfrm>
            <a:prstGeom prst="rect">
              <a:avLst/>
            </a:prstGeom>
            <a:solidFill>
              <a:srgbClr val="323F4F"/>
            </a:solidFill>
            <a:ln cap="flat" cmpd="sng" w="254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5" name="Google Shape;385;p12"/>
            <p:cNvSpPr txBox="1"/>
            <p:nvPr/>
          </p:nvSpPr>
          <p:spPr>
            <a:xfrm>
              <a:off x="6386450" y="3551314"/>
              <a:ext cx="1008872" cy="30758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6975" lIns="6975" spcFirstLastPara="1" rIns="6975" wrap="square" tIns="697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rPr b="0" i="0" lang="en-US" sz="11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Youth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6" name="Google Shape;386;p12"/>
            <p:cNvSpPr/>
            <p:nvPr/>
          </p:nvSpPr>
          <p:spPr>
            <a:xfrm>
              <a:off x="6347942" y="3923705"/>
              <a:ext cx="1008872" cy="307583"/>
            </a:xfrm>
            <a:prstGeom prst="rect">
              <a:avLst/>
            </a:prstGeom>
            <a:solidFill>
              <a:srgbClr val="323F4F"/>
            </a:solidFill>
            <a:ln cap="flat" cmpd="sng" w="254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7" name="Google Shape;387;p12"/>
            <p:cNvSpPr txBox="1"/>
            <p:nvPr/>
          </p:nvSpPr>
          <p:spPr>
            <a:xfrm>
              <a:off x="6347942" y="3923705"/>
              <a:ext cx="1008872" cy="30758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6975" lIns="6975" spcFirstLastPara="1" rIns="6975" wrap="square" tIns="697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rPr b="0" i="0" lang="en-US" sz="11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Young Adult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8" name="Google Shape;388;p12"/>
            <p:cNvSpPr/>
            <p:nvPr/>
          </p:nvSpPr>
          <p:spPr>
            <a:xfrm>
              <a:off x="6347942" y="4311663"/>
              <a:ext cx="1008872" cy="307583"/>
            </a:xfrm>
            <a:prstGeom prst="rect">
              <a:avLst/>
            </a:prstGeom>
            <a:solidFill>
              <a:srgbClr val="323F4F"/>
            </a:solidFill>
            <a:ln cap="flat" cmpd="sng" w="254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9" name="Google Shape;389;p12"/>
            <p:cNvSpPr txBox="1"/>
            <p:nvPr/>
          </p:nvSpPr>
          <p:spPr>
            <a:xfrm>
              <a:off x="6347942" y="4311663"/>
              <a:ext cx="1008872" cy="30758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6975" lIns="6975" spcFirstLastPara="1" rIns="6975" wrap="square" tIns="697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rPr b="0" i="0" lang="en-US" sz="11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Adult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0" name="Google Shape;390;p12"/>
            <p:cNvSpPr/>
            <p:nvPr/>
          </p:nvSpPr>
          <p:spPr>
            <a:xfrm>
              <a:off x="6352643" y="4708291"/>
              <a:ext cx="1008872" cy="307583"/>
            </a:xfrm>
            <a:prstGeom prst="rect">
              <a:avLst/>
            </a:prstGeom>
            <a:solidFill>
              <a:srgbClr val="323F4F"/>
            </a:solidFill>
            <a:ln cap="flat" cmpd="sng" w="254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1" name="Google Shape;391;p12"/>
            <p:cNvSpPr txBox="1"/>
            <p:nvPr/>
          </p:nvSpPr>
          <p:spPr>
            <a:xfrm>
              <a:off x="6352643" y="4708291"/>
              <a:ext cx="1008872" cy="30758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6975" lIns="6975" spcFirstLastPara="1" rIns="6975" wrap="square" tIns="697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rPr b="0" i="0" lang="en-US" sz="11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Just Older Youth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2" name="Google Shape;392;p12"/>
            <p:cNvSpPr/>
            <p:nvPr/>
          </p:nvSpPr>
          <p:spPr>
            <a:xfrm>
              <a:off x="6397770" y="3125109"/>
              <a:ext cx="1008872" cy="307583"/>
            </a:xfrm>
            <a:prstGeom prst="rect">
              <a:avLst/>
            </a:prstGeom>
            <a:solidFill>
              <a:srgbClr val="323F4F"/>
            </a:solidFill>
            <a:ln cap="flat" cmpd="sng" w="254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3" name="Google Shape;393;p12"/>
            <p:cNvSpPr txBox="1"/>
            <p:nvPr/>
          </p:nvSpPr>
          <p:spPr>
            <a:xfrm>
              <a:off x="6397770" y="3125109"/>
              <a:ext cx="1008872" cy="30758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6975" lIns="6975" spcFirstLastPara="1" rIns="6975" wrap="square" tIns="697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rPr b="0" i="0" lang="en-US" sz="11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Preschool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4" name="Google Shape;394;p12"/>
            <p:cNvSpPr/>
            <p:nvPr/>
          </p:nvSpPr>
          <p:spPr>
            <a:xfrm>
              <a:off x="4934884" y="5959536"/>
              <a:ext cx="1008872" cy="307583"/>
            </a:xfrm>
            <a:prstGeom prst="rect">
              <a:avLst/>
            </a:prstGeom>
            <a:solidFill>
              <a:srgbClr val="00B0F0"/>
            </a:solidFill>
            <a:ln cap="flat" cmpd="sng" w="254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5" name="Google Shape;395;p12"/>
            <p:cNvSpPr txBox="1"/>
            <p:nvPr/>
          </p:nvSpPr>
          <p:spPr>
            <a:xfrm>
              <a:off x="4934884" y="5959536"/>
              <a:ext cx="1008872" cy="30758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6975" lIns="6975" spcFirstLastPara="1" rIns="6975" wrap="square" tIns="697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rPr b="0" i="0" lang="en-US" sz="11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Ministry &amp; Missions Rep.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6" name="Google Shape;396;p12"/>
            <p:cNvSpPr/>
            <p:nvPr/>
          </p:nvSpPr>
          <p:spPr>
            <a:xfrm>
              <a:off x="10080885" y="2914085"/>
              <a:ext cx="1008872" cy="307583"/>
            </a:xfrm>
            <a:prstGeom prst="rect">
              <a:avLst/>
            </a:prstGeom>
            <a:solidFill>
              <a:srgbClr val="00B0F0"/>
            </a:solidFill>
            <a:ln cap="flat" cmpd="sng" w="254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7" name="Google Shape;397;p12"/>
            <p:cNvSpPr txBox="1"/>
            <p:nvPr/>
          </p:nvSpPr>
          <p:spPr>
            <a:xfrm>
              <a:off x="10080885" y="2914085"/>
              <a:ext cx="1008872" cy="30758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6975" lIns="6975" spcFirstLastPara="1" rIns="6975" wrap="square" tIns="697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rPr b="0" i="0" lang="en-US" sz="11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Seek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8" name="Google Shape;398;p12"/>
            <p:cNvSpPr/>
            <p:nvPr/>
          </p:nvSpPr>
          <p:spPr>
            <a:xfrm>
              <a:off x="10080885" y="3354120"/>
              <a:ext cx="1008872" cy="307583"/>
            </a:xfrm>
            <a:prstGeom prst="rect">
              <a:avLst/>
            </a:prstGeom>
            <a:solidFill>
              <a:srgbClr val="00B0F0"/>
            </a:solidFill>
            <a:ln cap="flat" cmpd="sng" w="254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9" name="Google Shape;399;p12"/>
            <p:cNvSpPr txBox="1"/>
            <p:nvPr/>
          </p:nvSpPr>
          <p:spPr>
            <a:xfrm>
              <a:off x="10080885" y="3354120"/>
              <a:ext cx="1008872" cy="30758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6975" lIns="6975" spcFirstLastPara="1" rIns="6975" wrap="square" tIns="697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rPr b="0" i="0" lang="en-US" sz="11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Serve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0" name="Google Shape;400;p12"/>
            <p:cNvSpPr/>
            <p:nvPr/>
          </p:nvSpPr>
          <p:spPr>
            <a:xfrm>
              <a:off x="10080885" y="3835103"/>
              <a:ext cx="1008872" cy="307583"/>
            </a:xfrm>
            <a:prstGeom prst="rect">
              <a:avLst/>
            </a:prstGeom>
            <a:solidFill>
              <a:srgbClr val="00B0F0"/>
            </a:solidFill>
            <a:ln cap="flat" cmpd="sng" w="254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1" name="Google Shape;401;p12"/>
            <p:cNvSpPr txBox="1"/>
            <p:nvPr/>
          </p:nvSpPr>
          <p:spPr>
            <a:xfrm>
              <a:off x="10080885" y="3835103"/>
              <a:ext cx="1008872" cy="30758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6975" lIns="6975" spcFirstLastPara="1" rIns="6975" wrap="square" tIns="697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rPr b="0" i="0" lang="en-US" sz="11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Grow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2" name="Google Shape;402;p12"/>
            <p:cNvSpPr/>
            <p:nvPr/>
          </p:nvSpPr>
          <p:spPr>
            <a:xfrm>
              <a:off x="10080885" y="4289471"/>
              <a:ext cx="1008872" cy="307583"/>
            </a:xfrm>
            <a:prstGeom prst="rect">
              <a:avLst/>
            </a:prstGeom>
            <a:solidFill>
              <a:srgbClr val="00B0F0"/>
            </a:solidFill>
            <a:ln cap="flat" cmpd="sng" w="254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3" name="Google Shape;403;p12"/>
            <p:cNvSpPr txBox="1"/>
            <p:nvPr/>
          </p:nvSpPr>
          <p:spPr>
            <a:xfrm>
              <a:off x="10080885" y="4289471"/>
              <a:ext cx="1008872" cy="30758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6975" lIns="6975" spcFirstLastPara="1" rIns="6975" wrap="square" tIns="697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rPr b="0" i="0" lang="en-US" sz="11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Connect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4" name="Google Shape;404;p12"/>
            <p:cNvSpPr/>
            <p:nvPr/>
          </p:nvSpPr>
          <p:spPr>
            <a:xfrm>
              <a:off x="10080885" y="4708291"/>
              <a:ext cx="1008872" cy="307583"/>
            </a:xfrm>
            <a:prstGeom prst="rect">
              <a:avLst/>
            </a:prstGeom>
            <a:solidFill>
              <a:srgbClr val="00B0F0"/>
            </a:solidFill>
            <a:ln cap="flat" cmpd="sng" w="254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5" name="Google Shape;405;p12"/>
            <p:cNvSpPr txBox="1"/>
            <p:nvPr/>
          </p:nvSpPr>
          <p:spPr>
            <a:xfrm>
              <a:off x="10080885" y="4708291"/>
              <a:ext cx="1008872" cy="30758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6975" lIns="6975" spcFirstLastPara="1" rIns="6975" wrap="square" tIns="697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rPr b="0" i="0" lang="en-US" sz="11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UWF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6" name="Google Shape;406;p12"/>
            <p:cNvSpPr/>
            <p:nvPr/>
          </p:nvSpPr>
          <p:spPr>
            <a:xfrm>
              <a:off x="10080885" y="5202685"/>
              <a:ext cx="1008872" cy="307583"/>
            </a:xfrm>
            <a:prstGeom prst="rect">
              <a:avLst/>
            </a:prstGeom>
            <a:solidFill>
              <a:srgbClr val="00B0F0"/>
            </a:solidFill>
            <a:ln cap="flat" cmpd="sng" w="254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7" name="Google Shape;407;p12"/>
            <p:cNvSpPr txBox="1"/>
            <p:nvPr/>
          </p:nvSpPr>
          <p:spPr>
            <a:xfrm>
              <a:off x="10080885" y="5202685"/>
              <a:ext cx="1008872" cy="30758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6975" lIns="6975" spcFirstLastPara="1" rIns="6975" wrap="square" tIns="697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rPr b="0" i="0" lang="en-US" sz="11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UMM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8" name="Google Shape;408;p12"/>
            <p:cNvSpPr/>
            <p:nvPr/>
          </p:nvSpPr>
          <p:spPr>
            <a:xfrm>
              <a:off x="10080885" y="5667711"/>
              <a:ext cx="1008872" cy="307583"/>
            </a:xfrm>
            <a:prstGeom prst="rect">
              <a:avLst/>
            </a:prstGeom>
            <a:solidFill>
              <a:srgbClr val="00B0F0"/>
            </a:solidFill>
            <a:ln cap="flat" cmpd="sng" w="254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9" name="Google Shape;409;p12"/>
            <p:cNvSpPr txBox="1"/>
            <p:nvPr/>
          </p:nvSpPr>
          <p:spPr>
            <a:xfrm>
              <a:off x="10080885" y="5667711"/>
              <a:ext cx="1008872" cy="30758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6975" lIns="6975" spcFirstLastPara="1" rIns="6975" wrap="square" tIns="697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rPr b="0" i="0" lang="en-US" sz="11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Boys/Girl Scouts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0" name="Google Shape;410;p12"/>
            <p:cNvSpPr/>
            <p:nvPr/>
          </p:nvSpPr>
          <p:spPr>
            <a:xfrm>
              <a:off x="10080885" y="6129987"/>
              <a:ext cx="1008872" cy="307583"/>
            </a:xfrm>
            <a:prstGeom prst="rect">
              <a:avLst/>
            </a:prstGeom>
            <a:solidFill>
              <a:srgbClr val="00B0F0"/>
            </a:solidFill>
            <a:ln cap="flat" cmpd="sng" w="254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1" name="Google Shape;411;p12"/>
            <p:cNvSpPr txBox="1"/>
            <p:nvPr/>
          </p:nvSpPr>
          <p:spPr>
            <a:xfrm>
              <a:off x="10080885" y="6129987"/>
              <a:ext cx="1008872" cy="30758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6975" lIns="6975" spcFirstLastPara="1" rIns="6975" wrap="square" tIns="697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rPr b="0" i="0" lang="en-US" sz="11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Upwards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descr="https://lh7-rt.googleusercontent.com/slidesz/AGV_vUdwwj41tbmF7zfDyVIOz2dOjooXFHWRUYmPI6LgzwAT_dzqPpDAQpPyuDciavdH_9p91wdbXQrdxb6bxZMI3xtnN7qn8f9ilnrXMB1EPUZnDIAIK3m--cIHDjCwrTshamU6DpvVAw=s2048?key=5seOv4rrnzNCmnKYjzH9Kg" id="412" name="Google Shape;412;p12"/>
          <p:cNvPicPr preferRelativeResize="0"/>
          <p:nvPr/>
        </p:nvPicPr>
        <p:blipFill rotWithShape="1">
          <a:blip r:embed="rId3">
            <a:alphaModFix/>
          </a:blip>
          <a:srcRect b="0" l="71803" r="0" t="54957"/>
          <a:stretch/>
        </p:blipFill>
        <p:spPr>
          <a:xfrm>
            <a:off x="9718675" y="4635500"/>
            <a:ext cx="2473325" cy="2222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16" name="Shape 4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17" name="Google Shape;417;g3c67d91f1f1_0_0"/>
          <p:cNvGrpSpPr/>
          <p:nvPr/>
        </p:nvGrpSpPr>
        <p:grpSpPr>
          <a:xfrm>
            <a:off x="905073" y="170122"/>
            <a:ext cx="7154432" cy="6437487"/>
            <a:chOff x="3935353" y="0"/>
            <a:chExt cx="7154432" cy="6437487"/>
          </a:xfrm>
        </p:grpSpPr>
        <p:sp>
          <p:nvSpPr>
            <p:cNvPr id="418" name="Google Shape;418;g3c67d91f1f1_0_0"/>
            <p:cNvSpPr/>
            <p:nvPr/>
          </p:nvSpPr>
          <p:spPr>
            <a:xfrm>
              <a:off x="5943757" y="6113328"/>
              <a:ext cx="4137000" cy="170400"/>
            </a:xfrm>
            <a:custGeom>
              <a:rect b="b" l="l" r="r" t="t"/>
              <a:pathLst>
                <a:path extrusionOk="0" h="120000" w="120000">
                  <a:moveTo>
                    <a:pt x="0" y="0"/>
                  </a:moveTo>
                  <a:lnTo>
                    <a:pt x="60000" y="0"/>
                  </a:lnTo>
                  <a:lnTo>
                    <a:pt x="60000" y="120000"/>
                  </a:lnTo>
                  <a:lnTo>
                    <a:pt x="120000" y="120000"/>
                  </a:lnTo>
                </a:path>
              </a:pathLst>
            </a:custGeom>
            <a:noFill/>
            <a:ln cap="flat" cmpd="sng" w="25400">
              <a:solidFill>
                <a:srgbClr val="3A66B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9" name="Google Shape;419;g3c67d91f1f1_0_0"/>
            <p:cNvSpPr txBox="1"/>
            <p:nvPr/>
          </p:nvSpPr>
          <p:spPr>
            <a:xfrm>
              <a:off x="7908805" y="6095037"/>
              <a:ext cx="207000" cy="207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12700" spcFirstLastPara="1" rIns="12700" wrap="square" tIns="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500"/>
                <a:buFont typeface="Arial"/>
                <a:buNone/>
              </a:pPr>
              <a:r>
                <a:t/>
              </a:r>
              <a:endParaRPr b="0" i="0" sz="15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0" name="Google Shape;420;g3c67d91f1f1_0_0"/>
            <p:cNvSpPr/>
            <p:nvPr/>
          </p:nvSpPr>
          <p:spPr>
            <a:xfrm>
              <a:off x="5943757" y="5821502"/>
              <a:ext cx="4137000" cy="291900"/>
            </a:xfrm>
            <a:custGeom>
              <a:rect b="b" l="l" r="r" t="t"/>
              <a:pathLst>
                <a:path extrusionOk="0" h="120000" w="120000">
                  <a:moveTo>
                    <a:pt x="0" y="120000"/>
                  </a:moveTo>
                  <a:lnTo>
                    <a:pt x="60000" y="120000"/>
                  </a:lnTo>
                  <a:lnTo>
                    <a:pt x="60000" y="0"/>
                  </a:lnTo>
                  <a:lnTo>
                    <a:pt x="120000" y="0"/>
                  </a:lnTo>
                </a:path>
              </a:pathLst>
            </a:custGeom>
            <a:noFill/>
            <a:ln cap="flat" cmpd="sng" w="25400">
              <a:solidFill>
                <a:srgbClr val="3A66B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1" name="Google Shape;421;g3c67d91f1f1_0_0"/>
            <p:cNvSpPr txBox="1"/>
            <p:nvPr/>
          </p:nvSpPr>
          <p:spPr>
            <a:xfrm>
              <a:off x="7908636" y="5863730"/>
              <a:ext cx="207300" cy="2073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12700" spcFirstLastPara="1" rIns="12700" wrap="square" tIns="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500"/>
                <a:buFont typeface="Arial"/>
                <a:buNone/>
              </a:pPr>
              <a:r>
                <a:t/>
              </a:r>
              <a:endParaRPr b="0" i="0" sz="15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2" name="Google Shape;422;g3c67d91f1f1_0_0"/>
            <p:cNvSpPr/>
            <p:nvPr/>
          </p:nvSpPr>
          <p:spPr>
            <a:xfrm>
              <a:off x="5943757" y="5356477"/>
              <a:ext cx="4137000" cy="756900"/>
            </a:xfrm>
            <a:custGeom>
              <a:rect b="b" l="l" r="r" t="t"/>
              <a:pathLst>
                <a:path extrusionOk="0" h="120000" w="120000">
                  <a:moveTo>
                    <a:pt x="0" y="120000"/>
                  </a:moveTo>
                  <a:lnTo>
                    <a:pt x="60000" y="120000"/>
                  </a:lnTo>
                  <a:lnTo>
                    <a:pt x="60000" y="0"/>
                  </a:lnTo>
                  <a:lnTo>
                    <a:pt x="120000" y="0"/>
                  </a:lnTo>
                </a:path>
              </a:pathLst>
            </a:custGeom>
            <a:noFill/>
            <a:ln cap="flat" cmpd="sng" w="25400">
              <a:solidFill>
                <a:srgbClr val="3A66B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3" name="Google Shape;423;g3c67d91f1f1_0_0"/>
            <p:cNvSpPr txBox="1"/>
            <p:nvPr/>
          </p:nvSpPr>
          <p:spPr>
            <a:xfrm>
              <a:off x="7907176" y="5629758"/>
              <a:ext cx="210300" cy="2103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12700" spcFirstLastPara="1" rIns="12700" wrap="square" tIns="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500"/>
                <a:buFont typeface="Arial"/>
                <a:buNone/>
              </a:pPr>
              <a:r>
                <a:t/>
              </a:r>
              <a:endParaRPr b="0" i="0" sz="15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4" name="Google Shape;424;g3c67d91f1f1_0_0"/>
            <p:cNvSpPr/>
            <p:nvPr/>
          </p:nvSpPr>
          <p:spPr>
            <a:xfrm>
              <a:off x="5943757" y="4862083"/>
              <a:ext cx="4137000" cy="1251300"/>
            </a:xfrm>
            <a:custGeom>
              <a:rect b="b" l="l" r="r" t="t"/>
              <a:pathLst>
                <a:path extrusionOk="0" h="120000" w="120000">
                  <a:moveTo>
                    <a:pt x="0" y="120000"/>
                  </a:moveTo>
                  <a:lnTo>
                    <a:pt x="60000" y="120000"/>
                  </a:lnTo>
                  <a:lnTo>
                    <a:pt x="60000" y="0"/>
                  </a:lnTo>
                  <a:lnTo>
                    <a:pt x="120000" y="0"/>
                  </a:lnTo>
                </a:path>
              </a:pathLst>
            </a:custGeom>
            <a:noFill/>
            <a:ln cap="flat" cmpd="sng" w="25400">
              <a:solidFill>
                <a:srgbClr val="3A66B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5" name="Google Shape;425;g3c67d91f1f1_0_0"/>
            <p:cNvSpPr txBox="1"/>
            <p:nvPr/>
          </p:nvSpPr>
          <p:spPr>
            <a:xfrm>
              <a:off x="7904266" y="5379650"/>
              <a:ext cx="216000" cy="216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12700" spcFirstLastPara="1" rIns="12700" wrap="square" tIns="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t/>
              </a:r>
              <a:endParaRPr b="0" i="0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6" name="Google Shape;426;g3c67d91f1f1_0_0"/>
            <p:cNvSpPr/>
            <p:nvPr/>
          </p:nvSpPr>
          <p:spPr>
            <a:xfrm>
              <a:off x="5943757" y="4443262"/>
              <a:ext cx="4137000" cy="1670100"/>
            </a:xfrm>
            <a:custGeom>
              <a:rect b="b" l="l" r="r" t="t"/>
              <a:pathLst>
                <a:path extrusionOk="0" h="120000" w="120000">
                  <a:moveTo>
                    <a:pt x="0" y="120000"/>
                  </a:moveTo>
                  <a:lnTo>
                    <a:pt x="60000" y="120000"/>
                  </a:lnTo>
                  <a:lnTo>
                    <a:pt x="60000" y="0"/>
                  </a:lnTo>
                  <a:lnTo>
                    <a:pt x="120000" y="0"/>
                  </a:lnTo>
                </a:path>
              </a:pathLst>
            </a:custGeom>
            <a:noFill/>
            <a:ln cap="flat" cmpd="sng" w="25400">
              <a:solidFill>
                <a:srgbClr val="3A66B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7" name="Google Shape;427;g3c67d91f1f1_0_0"/>
            <p:cNvSpPr txBox="1"/>
            <p:nvPr/>
          </p:nvSpPr>
          <p:spPr>
            <a:xfrm>
              <a:off x="7900783" y="5166758"/>
              <a:ext cx="223200" cy="223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12700" spcFirstLastPara="1" rIns="12700" wrap="square" tIns="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t/>
              </a:r>
              <a:endParaRPr b="0" i="0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8" name="Google Shape;428;g3c67d91f1f1_0_0"/>
            <p:cNvSpPr/>
            <p:nvPr/>
          </p:nvSpPr>
          <p:spPr>
            <a:xfrm>
              <a:off x="5943757" y="3988894"/>
              <a:ext cx="4137000" cy="2124300"/>
            </a:xfrm>
            <a:custGeom>
              <a:rect b="b" l="l" r="r" t="t"/>
              <a:pathLst>
                <a:path extrusionOk="0" h="120000" w="120000">
                  <a:moveTo>
                    <a:pt x="0" y="120000"/>
                  </a:moveTo>
                  <a:lnTo>
                    <a:pt x="60000" y="120000"/>
                  </a:lnTo>
                  <a:lnTo>
                    <a:pt x="60000" y="0"/>
                  </a:lnTo>
                  <a:lnTo>
                    <a:pt x="120000" y="0"/>
                  </a:lnTo>
                </a:path>
              </a:pathLst>
            </a:custGeom>
            <a:noFill/>
            <a:ln cap="flat" cmpd="sng" w="25400">
              <a:solidFill>
                <a:srgbClr val="3A66B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9" name="Google Shape;429;g3c67d91f1f1_0_0"/>
            <p:cNvSpPr txBox="1"/>
            <p:nvPr/>
          </p:nvSpPr>
          <p:spPr>
            <a:xfrm>
              <a:off x="7896053" y="4934844"/>
              <a:ext cx="232500" cy="232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12700" spcFirstLastPara="1" rIns="12700" wrap="square" tIns="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700"/>
                <a:buFont typeface="Arial"/>
                <a:buNone/>
              </a:pPr>
              <a:r>
                <a:t/>
              </a:r>
              <a:endParaRPr b="0" i="0" sz="17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0" name="Google Shape;430;g3c67d91f1f1_0_0"/>
            <p:cNvSpPr/>
            <p:nvPr/>
          </p:nvSpPr>
          <p:spPr>
            <a:xfrm>
              <a:off x="5943757" y="3507911"/>
              <a:ext cx="4137000" cy="2605500"/>
            </a:xfrm>
            <a:custGeom>
              <a:rect b="b" l="l" r="r" t="t"/>
              <a:pathLst>
                <a:path extrusionOk="0" h="120000" w="120000">
                  <a:moveTo>
                    <a:pt x="0" y="120000"/>
                  </a:moveTo>
                  <a:lnTo>
                    <a:pt x="60000" y="120000"/>
                  </a:lnTo>
                  <a:lnTo>
                    <a:pt x="60000" y="0"/>
                  </a:lnTo>
                  <a:lnTo>
                    <a:pt x="120000" y="0"/>
                  </a:lnTo>
                </a:path>
              </a:pathLst>
            </a:custGeom>
            <a:noFill/>
            <a:ln cap="flat" cmpd="sng" w="25400">
              <a:solidFill>
                <a:srgbClr val="3A66B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1" name="Google Shape;431;g3c67d91f1f1_0_0"/>
            <p:cNvSpPr txBox="1"/>
            <p:nvPr/>
          </p:nvSpPr>
          <p:spPr>
            <a:xfrm>
              <a:off x="7890092" y="4688390"/>
              <a:ext cx="244500" cy="244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12700" spcFirstLastPara="1" rIns="12700" wrap="square" tIns="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2" name="Google Shape;432;g3c67d91f1f1_0_0"/>
            <p:cNvSpPr/>
            <p:nvPr/>
          </p:nvSpPr>
          <p:spPr>
            <a:xfrm>
              <a:off x="5943757" y="3067877"/>
              <a:ext cx="4137000" cy="3045600"/>
            </a:xfrm>
            <a:custGeom>
              <a:rect b="b" l="l" r="r" t="t"/>
              <a:pathLst>
                <a:path extrusionOk="0" h="120000" w="120000">
                  <a:moveTo>
                    <a:pt x="0" y="120000"/>
                  </a:moveTo>
                  <a:lnTo>
                    <a:pt x="60000" y="120000"/>
                  </a:lnTo>
                  <a:lnTo>
                    <a:pt x="60000" y="0"/>
                  </a:lnTo>
                  <a:lnTo>
                    <a:pt x="120000" y="0"/>
                  </a:lnTo>
                </a:path>
              </a:pathLst>
            </a:custGeom>
            <a:noFill/>
            <a:ln cap="flat" cmpd="sng" w="25400">
              <a:solidFill>
                <a:srgbClr val="3A66B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3" name="Google Shape;433;g3c67d91f1f1_0_0"/>
            <p:cNvSpPr txBox="1"/>
            <p:nvPr/>
          </p:nvSpPr>
          <p:spPr>
            <a:xfrm>
              <a:off x="7883891" y="4462173"/>
              <a:ext cx="256800" cy="256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12700" spcFirstLastPara="1" rIns="12700" wrap="square" tIns="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r>
                <a:t/>
              </a:r>
              <a:endPara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4" name="Google Shape;434;g3c67d91f1f1_0_0"/>
            <p:cNvSpPr/>
            <p:nvPr/>
          </p:nvSpPr>
          <p:spPr>
            <a:xfrm>
              <a:off x="4733110" y="3133616"/>
              <a:ext cx="201900" cy="2979600"/>
            </a:xfrm>
            <a:custGeom>
              <a:rect b="b" l="l" r="r" t="t"/>
              <a:pathLst>
                <a:path extrusionOk="0" h="120000" w="120000">
                  <a:moveTo>
                    <a:pt x="0" y="0"/>
                  </a:moveTo>
                  <a:lnTo>
                    <a:pt x="60000" y="0"/>
                  </a:lnTo>
                  <a:lnTo>
                    <a:pt x="60000" y="120000"/>
                  </a:lnTo>
                  <a:lnTo>
                    <a:pt x="120000" y="120000"/>
                  </a:lnTo>
                </a:path>
              </a:pathLst>
            </a:custGeom>
            <a:noFill/>
            <a:ln cap="flat" cmpd="sng" w="25400">
              <a:solidFill>
                <a:srgbClr val="345A9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5" name="Google Shape;435;g3c67d91f1f1_0_0"/>
            <p:cNvSpPr txBox="1"/>
            <p:nvPr/>
          </p:nvSpPr>
          <p:spPr>
            <a:xfrm>
              <a:off x="4759334" y="4548809"/>
              <a:ext cx="149400" cy="149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12700" spcFirstLastPara="1" rIns="12700" wrap="square" tIns="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t/>
              </a:r>
              <a:endPara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6" name="Google Shape;436;g3c67d91f1f1_0_0"/>
            <p:cNvSpPr/>
            <p:nvPr/>
          </p:nvSpPr>
          <p:spPr>
            <a:xfrm>
              <a:off x="5874790" y="2893022"/>
              <a:ext cx="522900" cy="385800"/>
            </a:xfrm>
            <a:custGeom>
              <a:rect b="b" l="l" r="r" t="t"/>
              <a:pathLst>
                <a:path extrusionOk="0" h="120000" w="120000">
                  <a:moveTo>
                    <a:pt x="0" y="0"/>
                  </a:moveTo>
                  <a:lnTo>
                    <a:pt x="60000" y="0"/>
                  </a:lnTo>
                  <a:lnTo>
                    <a:pt x="60000" y="120000"/>
                  </a:lnTo>
                  <a:lnTo>
                    <a:pt x="120000" y="120000"/>
                  </a:lnTo>
                </a:path>
              </a:pathLst>
            </a:custGeom>
            <a:noFill/>
            <a:ln cap="flat" cmpd="sng" w="25400">
              <a:solidFill>
                <a:srgbClr val="3A66B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7" name="Google Shape;437;g3c67d91f1f1_0_0"/>
            <p:cNvSpPr txBox="1"/>
            <p:nvPr/>
          </p:nvSpPr>
          <p:spPr>
            <a:xfrm>
              <a:off x="6120032" y="3069713"/>
              <a:ext cx="32400" cy="32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12700" spcFirstLastPara="1" rIns="12700" wrap="square" tIns="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500"/>
                <a:buFont typeface="Arial"/>
                <a:buNone/>
              </a:pPr>
              <a:r>
                <a:t/>
              </a:r>
              <a:endParaRPr b="0" i="0" sz="5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8" name="Google Shape;438;g3c67d91f1f1_0_0"/>
            <p:cNvSpPr/>
            <p:nvPr/>
          </p:nvSpPr>
          <p:spPr>
            <a:xfrm>
              <a:off x="5874790" y="2893022"/>
              <a:ext cx="477900" cy="1969200"/>
            </a:xfrm>
            <a:custGeom>
              <a:rect b="b" l="l" r="r" t="t"/>
              <a:pathLst>
                <a:path extrusionOk="0" h="120000" w="120000">
                  <a:moveTo>
                    <a:pt x="0" y="0"/>
                  </a:moveTo>
                  <a:lnTo>
                    <a:pt x="60000" y="0"/>
                  </a:lnTo>
                  <a:lnTo>
                    <a:pt x="60000" y="120000"/>
                  </a:lnTo>
                  <a:lnTo>
                    <a:pt x="120000" y="120000"/>
                  </a:lnTo>
                </a:path>
              </a:pathLst>
            </a:custGeom>
            <a:noFill/>
            <a:ln cap="flat" cmpd="sng" w="25400">
              <a:solidFill>
                <a:srgbClr val="3A66B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9" name="Google Shape;439;g3c67d91f1f1_0_0"/>
            <p:cNvSpPr txBox="1"/>
            <p:nvPr/>
          </p:nvSpPr>
          <p:spPr>
            <a:xfrm>
              <a:off x="6063061" y="3826897"/>
              <a:ext cx="101400" cy="101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12700" spcFirstLastPara="1" rIns="12700" wrap="square" tIns="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700"/>
                <a:buFont typeface="Arial"/>
                <a:buNone/>
              </a:pPr>
              <a:r>
                <a:t/>
              </a:r>
              <a:endParaRPr b="0" i="0" sz="7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0" name="Google Shape;440;g3c67d91f1f1_0_0"/>
            <p:cNvSpPr/>
            <p:nvPr/>
          </p:nvSpPr>
          <p:spPr>
            <a:xfrm>
              <a:off x="5874790" y="2893022"/>
              <a:ext cx="473100" cy="1572300"/>
            </a:xfrm>
            <a:custGeom>
              <a:rect b="b" l="l" r="r" t="t"/>
              <a:pathLst>
                <a:path extrusionOk="0" h="120000" w="120000">
                  <a:moveTo>
                    <a:pt x="0" y="0"/>
                  </a:moveTo>
                  <a:lnTo>
                    <a:pt x="60000" y="0"/>
                  </a:lnTo>
                  <a:lnTo>
                    <a:pt x="60000" y="120000"/>
                  </a:lnTo>
                  <a:lnTo>
                    <a:pt x="120000" y="120000"/>
                  </a:lnTo>
                </a:path>
              </a:pathLst>
            </a:custGeom>
            <a:noFill/>
            <a:ln cap="flat" cmpd="sng" w="25400">
              <a:solidFill>
                <a:srgbClr val="3A66B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1" name="Google Shape;441;g3c67d91f1f1_0_0"/>
            <p:cNvSpPr txBox="1"/>
            <p:nvPr/>
          </p:nvSpPr>
          <p:spPr>
            <a:xfrm>
              <a:off x="6070314" y="3638186"/>
              <a:ext cx="82200" cy="82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12700" spcFirstLastPara="1" rIns="12700" wrap="square" tIns="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600"/>
                <a:buFont typeface="Arial"/>
                <a:buNone/>
              </a:pPr>
              <a:r>
                <a:t/>
              </a:r>
              <a:endParaRPr b="0" i="0" sz="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2" name="Google Shape;442;g3c67d91f1f1_0_0"/>
            <p:cNvSpPr/>
            <p:nvPr/>
          </p:nvSpPr>
          <p:spPr>
            <a:xfrm>
              <a:off x="5874790" y="2893022"/>
              <a:ext cx="473100" cy="1184400"/>
            </a:xfrm>
            <a:custGeom>
              <a:rect b="b" l="l" r="r" t="t"/>
              <a:pathLst>
                <a:path extrusionOk="0" h="120000" w="120000">
                  <a:moveTo>
                    <a:pt x="0" y="0"/>
                  </a:moveTo>
                  <a:lnTo>
                    <a:pt x="60000" y="0"/>
                  </a:lnTo>
                  <a:lnTo>
                    <a:pt x="60000" y="120000"/>
                  </a:lnTo>
                  <a:lnTo>
                    <a:pt x="120000" y="120000"/>
                  </a:lnTo>
                </a:path>
              </a:pathLst>
            </a:custGeom>
            <a:noFill/>
            <a:ln cap="flat" cmpd="sng" w="25400">
              <a:solidFill>
                <a:srgbClr val="3A66B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3" name="Google Shape;443;g3c67d91f1f1_0_0"/>
            <p:cNvSpPr txBox="1"/>
            <p:nvPr/>
          </p:nvSpPr>
          <p:spPr>
            <a:xfrm>
              <a:off x="6079479" y="3453372"/>
              <a:ext cx="63900" cy="63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12700" spcFirstLastPara="1" rIns="12700" wrap="square" tIns="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500"/>
                <a:buFont typeface="Arial"/>
                <a:buNone/>
              </a:pPr>
              <a:r>
                <a:t/>
              </a:r>
              <a:endParaRPr b="0" i="0" sz="5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4" name="Google Shape;444;g3c67d91f1f1_0_0"/>
            <p:cNvSpPr/>
            <p:nvPr/>
          </p:nvSpPr>
          <p:spPr>
            <a:xfrm>
              <a:off x="5874790" y="2893022"/>
              <a:ext cx="511800" cy="812100"/>
            </a:xfrm>
            <a:custGeom>
              <a:rect b="b" l="l" r="r" t="t"/>
              <a:pathLst>
                <a:path extrusionOk="0" h="120000" w="120000">
                  <a:moveTo>
                    <a:pt x="0" y="0"/>
                  </a:moveTo>
                  <a:lnTo>
                    <a:pt x="60000" y="0"/>
                  </a:lnTo>
                  <a:lnTo>
                    <a:pt x="60000" y="120000"/>
                  </a:lnTo>
                  <a:lnTo>
                    <a:pt x="120000" y="120000"/>
                  </a:lnTo>
                </a:path>
              </a:pathLst>
            </a:custGeom>
            <a:noFill/>
            <a:ln cap="flat" cmpd="sng" w="25400">
              <a:solidFill>
                <a:srgbClr val="3A66B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5" name="Google Shape;445;g3c67d91f1f1_0_0"/>
            <p:cNvSpPr txBox="1"/>
            <p:nvPr/>
          </p:nvSpPr>
          <p:spPr>
            <a:xfrm>
              <a:off x="6106625" y="3275068"/>
              <a:ext cx="48000" cy="48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12700" spcFirstLastPara="1" rIns="12700" wrap="square" tIns="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500"/>
                <a:buFont typeface="Arial"/>
                <a:buNone/>
              </a:pPr>
              <a:r>
                <a:t/>
              </a:r>
              <a:endParaRPr b="0" i="0" sz="5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6" name="Google Shape;446;g3c67d91f1f1_0_0"/>
            <p:cNvSpPr/>
            <p:nvPr/>
          </p:nvSpPr>
          <p:spPr>
            <a:xfrm>
              <a:off x="5874790" y="2835758"/>
              <a:ext cx="500100" cy="91500"/>
            </a:xfrm>
            <a:custGeom>
              <a:rect b="b" l="l" r="r" t="t"/>
              <a:pathLst>
                <a:path extrusionOk="0" h="120000" w="120000">
                  <a:moveTo>
                    <a:pt x="0" y="75148"/>
                  </a:moveTo>
                  <a:lnTo>
                    <a:pt x="60000" y="75148"/>
                  </a:lnTo>
                  <a:lnTo>
                    <a:pt x="60000" y="60000"/>
                  </a:lnTo>
                  <a:lnTo>
                    <a:pt x="120000" y="60000"/>
                  </a:lnTo>
                </a:path>
              </a:pathLst>
            </a:custGeom>
            <a:noFill/>
            <a:ln cap="flat" cmpd="sng" w="25400">
              <a:solidFill>
                <a:srgbClr val="3A66B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7" name="Google Shape;447;g3c67d91f1f1_0_0"/>
            <p:cNvSpPr txBox="1"/>
            <p:nvPr/>
          </p:nvSpPr>
          <p:spPr>
            <a:xfrm>
              <a:off x="6112334" y="2868972"/>
              <a:ext cx="24900" cy="24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12700" spcFirstLastPara="1" rIns="12700" wrap="square" tIns="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500"/>
                <a:buFont typeface="Arial"/>
                <a:buNone/>
              </a:pPr>
              <a:r>
                <a:t/>
              </a:r>
              <a:endParaRPr b="0" i="0" sz="5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8" name="Google Shape;448;g3c67d91f1f1_0_0"/>
            <p:cNvSpPr/>
            <p:nvPr/>
          </p:nvSpPr>
          <p:spPr>
            <a:xfrm>
              <a:off x="4733110" y="2893022"/>
              <a:ext cx="132900" cy="240600"/>
            </a:xfrm>
            <a:custGeom>
              <a:rect b="b" l="l" r="r" t="t"/>
              <a:pathLst>
                <a:path extrusionOk="0" h="120000" w="120000">
                  <a:moveTo>
                    <a:pt x="0" y="120000"/>
                  </a:moveTo>
                  <a:lnTo>
                    <a:pt x="60000" y="120000"/>
                  </a:lnTo>
                  <a:lnTo>
                    <a:pt x="60000" y="0"/>
                  </a:lnTo>
                  <a:lnTo>
                    <a:pt x="120000" y="0"/>
                  </a:lnTo>
                </a:path>
              </a:pathLst>
            </a:custGeom>
            <a:noFill/>
            <a:ln cap="flat" cmpd="sng" w="25400">
              <a:solidFill>
                <a:srgbClr val="345A9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9" name="Google Shape;449;g3c67d91f1f1_0_0"/>
            <p:cNvSpPr txBox="1"/>
            <p:nvPr/>
          </p:nvSpPr>
          <p:spPr>
            <a:xfrm>
              <a:off x="4792643" y="3006449"/>
              <a:ext cx="13800" cy="13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12700" spcFirstLastPara="1" rIns="12700" wrap="square" tIns="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500"/>
                <a:buFont typeface="Arial"/>
                <a:buNone/>
              </a:pPr>
              <a:r>
                <a:t/>
              </a:r>
              <a:endParaRPr b="0" i="0" sz="5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0" name="Google Shape;450;g3c67d91f1f1_0_0"/>
            <p:cNvSpPr/>
            <p:nvPr/>
          </p:nvSpPr>
          <p:spPr>
            <a:xfrm>
              <a:off x="5880904" y="2123420"/>
              <a:ext cx="1219800" cy="91500"/>
            </a:xfrm>
            <a:custGeom>
              <a:rect b="b" l="l" r="r" t="t"/>
              <a:pathLst>
                <a:path extrusionOk="0" h="120000" w="120000">
                  <a:moveTo>
                    <a:pt x="0" y="65486"/>
                  </a:moveTo>
                  <a:lnTo>
                    <a:pt x="60000" y="65486"/>
                  </a:lnTo>
                  <a:lnTo>
                    <a:pt x="60000" y="60000"/>
                  </a:lnTo>
                  <a:lnTo>
                    <a:pt x="120000" y="60000"/>
                  </a:lnTo>
                </a:path>
              </a:pathLst>
            </a:custGeom>
            <a:noFill/>
            <a:ln cap="flat" cmpd="sng" w="25400">
              <a:solidFill>
                <a:srgbClr val="3A66B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1" name="Google Shape;451;g3c67d91f1f1_0_0"/>
            <p:cNvSpPr txBox="1"/>
            <p:nvPr/>
          </p:nvSpPr>
          <p:spPr>
            <a:xfrm>
              <a:off x="6460313" y="2138645"/>
              <a:ext cx="60900" cy="60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12700" spcFirstLastPara="1" rIns="12700" wrap="square" tIns="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500"/>
                <a:buFont typeface="Arial"/>
                <a:buNone/>
              </a:pPr>
              <a:r>
                <a:t/>
              </a:r>
              <a:endParaRPr b="0" i="0" sz="5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2" name="Google Shape;452;g3c67d91f1f1_0_0"/>
            <p:cNvSpPr/>
            <p:nvPr/>
          </p:nvSpPr>
          <p:spPr>
            <a:xfrm>
              <a:off x="5880904" y="1702737"/>
              <a:ext cx="1205400" cy="470700"/>
            </a:xfrm>
            <a:custGeom>
              <a:rect b="b" l="l" r="r" t="t"/>
              <a:pathLst>
                <a:path extrusionOk="0" h="120000" w="120000">
                  <a:moveTo>
                    <a:pt x="0" y="120000"/>
                  </a:moveTo>
                  <a:lnTo>
                    <a:pt x="60000" y="120000"/>
                  </a:lnTo>
                  <a:lnTo>
                    <a:pt x="60000" y="0"/>
                  </a:lnTo>
                  <a:lnTo>
                    <a:pt x="120000" y="0"/>
                  </a:lnTo>
                </a:path>
              </a:pathLst>
            </a:custGeom>
            <a:noFill/>
            <a:ln cap="flat" cmpd="sng" w="25400">
              <a:solidFill>
                <a:srgbClr val="3A66B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3" name="Google Shape;453;g3c67d91f1f1_0_0"/>
            <p:cNvSpPr txBox="1"/>
            <p:nvPr/>
          </p:nvSpPr>
          <p:spPr>
            <a:xfrm>
              <a:off x="6451226" y="1905680"/>
              <a:ext cx="64800" cy="64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12700" spcFirstLastPara="1" rIns="12700" wrap="square" tIns="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500"/>
                <a:buFont typeface="Arial"/>
                <a:buNone/>
              </a:pPr>
              <a:r>
                <a:t/>
              </a:r>
              <a:endParaRPr b="0" i="0" sz="5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4" name="Google Shape;454;g3c67d91f1f1_0_0"/>
            <p:cNvSpPr/>
            <p:nvPr/>
          </p:nvSpPr>
          <p:spPr>
            <a:xfrm>
              <a:off x="5880904" y="1293002"/>
              <a:ext cx="1199400" cy="880200"/>
            </a:xfrm>
            <a:custGeom>
              <a:rect b="b" l="l" r="r" t="t"/>
              <a:pathLst>
                <a:path extrusionOk="0" h="120000" w="120000">
                  <a:moveTo>
                    <a:pt x="0" y="120000"/>
                  </a:moveTo>
                  <a:lnTo>
                    <a:pt x="60000" y="120000"/>
                  </a:lnTo>
                  <a:lnTo>
                    <a:pt x="60000" y="0"/>
                  </a:lnTo>
                  <a:lnTo>
                    <a:pt x="120000" y="0"/>
                  </a:lnTo>
                </a:path>
              </a:pathLst>
            </a:custGeom>
            <a:noFill/>
            <a:ln cap="flat" cmpd="sng" w="25400">
              <a:solidFill>
                <a:srgbClr val="3A66B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5" name="Google Shape;455;g3c67d91f1f1_0_0"/>
            <p:cNvSpPr txBox="1"/>
            <p:nvPr/>
          </p:nvSpPr>
          <p:spPr>
            <a:xfrm>
              <a:off x="6443341" y="1695969"/>
              <a:ext cx="74400" cy="74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12700" spcFirstLastPara="1" rIns="12700" wrap="square" tIns="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500"/>
                <a:buFont typeface="Arial"/>
                <a:buNone/>
              </a:pPr>
              <a:r>
                <a:t/>
              </a:r>
              <a:endParaRPr b="0" i="0" sz="5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6" name="Google Shape;456;g3c67d91f1f1_0_0"/>
            <p:cNvSpPr/>
            <p:nvPr/>
          </p:nvSpPr>
          <p:spPr>
            <a:xfrm>
              <a:off x="4733110" y="2173320"/>
              <a:ext cx="138900" cy="960300"/>
            </a:xfrm>
            <a:custGeom>
              <a:rect b="b" l="l" r="r" t="t"/>
              <a:pathLst>
                <a:path extrusionOk="0" h="120000" w="120000">
                  <a:moveTo>
                    <a:pt x="0" y="120000"/>
                  </a:moveTo>
                  <a:lnTo>
                    <a:pt x="60000" y="120000"/>
                  </a:lnTo>
                  <a:lnTo>
                    <a:pt x="60000" y="0"/>
                  </a:lnTo>
                  <a:lnTo>
                    <a:pt x="120000" y="0"/>
                  </a:lnTo>
                </a:path>
              </a:pathLst>
            </a:custGeom>
            <a:noFill/>
            <a:ln cap="flat" cmpd="sng" w="25400">
              <a:solidFill>
                <a:srgbClr val="345A9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7" name="Google Shape;457;g3c67d91f1f1_0_0"/>
            <p:cNvSpPr txBox="1"/>
            <p:nvPr/>
          </p:nvSpPr>
          <p:spPr>
            <a:xfrm>
              <a:off x="4778313" y="2629211"/>
              <a:ext cx="48600" cy="48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12700" spcFirstLastPara="1" rIns="12700" wrap="square" tIns="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500"/>
                <a:buFont typeface="Arial"/>
                <a:buNone/>
              </a:pPr>
              <a:r>
                <a:t/>
              </a:r>
              <a:endParaRPr b="0" i="0" sz="5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8" name="Google Shape;458;g3c67d91f1f1_0_0"/>
            <p:cNvSpPr/>
            <p:nvPr/>
          </p:nvSpPr>
          <p:spPr>
            <a:xfrm>
              <a:off x="4733110" y="901553"/>
              <a:ext cx="150300" cy="2232000"/>
            </a:xfrm>
            <a:custGeom>
              <a:rect b="b" l="l" r="r" t="t"/>
              <a:pathLst>
                <a:path extrusionOk="0" h="120000" w="120000">
                  <a:moveTo>
                    <a:pt x="0" y="120000"/>
                  </a:moveTo>
                  <a:lnTo>
                    <a:pt x="60000" y="120000"/>
                  </a:lnTo>
                  <a:lnTo>
                    <a:pt x="60000" y="0"/>
                  </a:lnTo>
                  <a:lnTo>
                    <a:pt x="120000" y="0"/>
                  </a:lnTo>
                </a:path>
              </a:pathLst>
            </a:custGeom>
            <a:noFill/>
            <a:ln cap="flat" cmpd="sng" w="25400">
              <a:solidFill>
                <a:srgbClr val="345A9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9" name="Google Shape;459;g3c67d91f1f1_0_0"/>
            <p:cNvSpPr txBox="1"/>
            <p:nvPr/>
          </p:nvSpPr>
          <p:spPr>
            <a:xfrm>
              <a:off x="4752393" y="1961657"/>
              <a:ext cx="111900" cy="111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12700" spcFirstLastPara="1" rIns="12700" wrap="square" tIns="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800"/>
                <a:buFont typeface="Arial"/>
                <a:buNone/>
              </a:pPr>
              <a:r>
                <a:t/>
              </a:r>
              <a:endParaRPr b="0" i="0" sz="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0" name="Google Shape;460;g3c67d91f1f1_0_0"/>
            <p:cNvSpPr/>
            <p:nvPr/>
          </p:nvSpPr>
          <p:spPr>
            <a:xfrm>
              <a:off x="4733110" y="539451"/>
              <a:ext cx="150300" cy="2594100"/>
            </a:xfrm>
            <a:custGeom>
              <a:rect b="b" l="l" r="r" t="t"/>
              <a:pathLst>
                <a:path extrusionOk="0" h="120000" w="120000">
                  <a:moveTo>
                    <a:pt x="0" y="120000"/>
                  </a:moveTo>
                  <a:lnTo>
                    <a:pt x="60000" y="120000"/>
                  </a:lnTo>
                  <a:lnTo>
                    <a:pt x="60000" y="0"/>
                  </a:lnTo>
                  <a:lnTo>
                    <a:pt x="120000" y="0"/>
                  </a:lnTo>
                </a:path>
              </a:pathLst>
            </a:custGeom>
            <a:noFill/>
            <a:ln cap="flat" cmpd="sng" w="25400">
              <a:solidFill>
                <a:srgbClr val="345A9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1" name="Google Shape;461;g3c67d91f1f1_0_0"/>
            <p:cNvSpPr txBox="1"/>
            <p:nvPr/>
          </p:nvSpPr>
          <p:spPr>
            <a:xfrm>
              <a:off x="4743363" y="1771571"/>
              <a:ext cx="129900" cy="129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12700" spcFirstLastPara="1" rIns="12700" wrap="square" tIns="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900"/>
                <a:buFont typeface="Arial"/>
                <a:buNone/>
              </a:pPr>
              <a:r>
                <a:t/>
              </a:r>
              <a:endParaRPr b="0" i="0" sz="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2" name="Google Shape;462;g3c67d91f1f1_0_0"/>
            <p:cNvSpPr/>
            <p:nvPr/>
          </p:nvSpPr>
          <p:spPr>
            <a:xfrm>
              <a:off x="4733110" y="153791"/>
              <a:ext cx="125100" cy="2979900"/>
            </a:xfrm>
            <a:custGeom>
              <a:rect b="b" l="l" r="r" t="t"/>
              <a:pathLst>
                <a:path extrusionOk="0" h="120000" w="120000">
                  <a:moveTo>
                    <a:pt x="0" y="120000"/>
                  </a:moveTo>
                  <a:lnTo>
                    <a:pt x="60000" y="120000"/>
                  </a:lnTo>
                  <a:lnTo>
                    <a:pt x="60000" y="0"/>
                  </a:lnTo>
                  <a:lnTo>
                    <a:pt x="120000" y="0"/>
                  </a:lnTo>
                </a:path>
              </a:pathLst>
            </a:custGeom>
            <a:noFill/>
            <a:ln cap="flat" cmpd="sng" w="25400">
              <a:solidFill>
                <a:srgbClr val="345A9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3" name="Google Shape;463;g3c67d91f1f1_0_0"/>
            <p:cNvSpPr txBox="1"/>
            <p:nvPr/>
          </p:nvSpPr>
          <p:spPr>
            <a:xfrm>
              <a:off x="4721134" y="1569142"/>
              <a:ext cx="149100" cy="1491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12700" spcFirstLastPara="1" rIns="12700" wrap="square" tIns="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t/>
              </a:r>
              <a:endPara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4" name="Google Shape;464;g3c67d91f1f1_0_0"/>
            <p:cNvSpPr/>
            <p:nvPr/>
          </p:nvSpPr>
          <p:spPr>
            <a:xfrm>
              <a:off x="5893888" y="675421"/>
              <a:ext cx="331500" cy="621900"/>
            </a:xfrm>
            <a:custGeom>
              <a:rect b="b" l="l" r="r" t="t"/>
              <a:pathLst>
                <a:path extrusionOk="0" h="120000" w="120000">
                  <a:moveTo>
                    <a:pt x="0" y="120000"/>
                  </a:moveTo>
                  <a:lnTo>
                    <a:pt x="60000" y="120000"/>
                  </a:lnTo>
                  <a:lnTo>
                    <a:pt x="60000" y="0"/>
                  </a:lnTo>
                  <a:lnTo>
                    <a:pt x="120000" y="0"/>
                  </a:lnTo>
                </a:path>
              </a:pathLst>
            </a:custGeom>
            <a:noFill/>
            <a:ln cap="flat" cmpd="sng" w="25400">
              <a:solidFill>
                <a:srgbClr val="3A66B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5" name="Google Shape;465;g3c67d91f1f1_0_0"/>
            <p:cNvSpPr txBox="1"/>
            <p:nvPr/>
          </p:nvSpPr>
          <p:spPr>
            <a:xfrm>
              <a:off x="6042015" y="968695"/>
              <a:ext cx="35100" cy="351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12700" spcFirstLastPara="1" rIns="12700" wrap="square" tIns="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500"/>
                <a:buFont typeface="Arial"/>
                <a:buNone/>
              </a:pPr>
              <a:r>
                <a:t/>
              </a:r>
              <a:endParaRPr b="0" i="0" sz="5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6" name="Google Shape;466;g3c67d91f1f1_0_0"/>
            <p:cNvSpPr/>
            <p:nvPr/>
          </p:nvSpPr>
          <p:spPr>
            <a:xfrm>
              <a:off x="4733110" y="1297201"/>
              <a:ext cx="151800" cy="1836300"/>
            </a:xfrm>
            <a:custGeom>
              <a:rect b="b" l="l" r="r" t="t"/>
              <a:pathLst>
                <a:path extrusionOk="0" h="120000" w="120000">
                  <a:moveTo>
                    <a:pt x="0" y="120000"/>
                  </a:moveTo>
                  <a:lnTo>
                    <a:pt x="60000" y="120000"/>
                  </a:lnTo>
                  <a:lnTo>
                    <a:pt x="60000" y="0"/>
                  </a:lnTo>
                  <a:lnTo>
                    <a:pt x="120000" y="0"/>
                  </a:lnTo>
                </a:path>
              </a:pathLst>
            </a:custGeom>
            <a:noFill/>
            <a:ln cap="flat" cmpd="sng" w="25400">
              <a:solidFill>
                <a:srgbClr val="345A9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7" name="Google Shape;467;g3c67d91f1f1_0_0"/>
            <p:cNvSpPr txBox="1"/>
            <p:nvPr/>
          </p:nvSpPr>
          <p:spPr>
            <a:xfrm>
              <a:off x="4762996" y="2169341"/>
              <a:ext cx="92100" cy="921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12700" spcFirstLastPara="1" rIns="12700" wrap="square" tIns="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700"/>
                <a:buFont typeface="Arial"/>
                <a:buNone/>
              </a:pPr>
              <a:r>
                <a:t/>
              </a:r>
              <a:endParaRPr b="0" i="0" sz="7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8" name="Google Shape;468;g3c67d91f1f1_0_0"/>
            <p:cNvSpPr/>
            <p:nvPr/>
          </p:nvSpPr>
          <p:spPr>
            <a:xfrm rot="-5400000">
              <a:off x="3524803" y="2734795"/>
              <a:ext cx="1618800" cy="797700"/>
            </a:xfrm>
            <a:prstGeom prst="rect">
              <a:avLst/>
            </a:prstGeom>
            <a:solidFill>
              <a:schemeClr val="accent1"/>
            </a:solidFill>
            <a:ln cap="flat" cmpd="sng" w="25400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9" name="Google Shape;469;g3c67d91f1f1_0_0"/>
            <p:cNvSpPr txBox="1"/>
            <p:nvPr/>
          </p:nvSpPr>
          <p:spPr>
            <a:xfrm rot="-5400000">
              <a:off x="3524803" y="2734795"/>
              <a:ext cx="1618800" cy="7977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12700" lIns="12700" spcFirstLastPara="1" rIns="12700" wrap="square" tIns="1270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000"/>
                <a:buFont typeface="Arial"/>
                <a:buNone/>
              </a:pPr>
              <a:r>
                <a:rPr b="0" i="0" lang="en-US" sz="20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Ministry Team 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0" name="Google Shape;470;g3c67d91f1f1_0_0"/>
            <p:cNvSpPr/>
            <p:nvPr/>
          </p:nvSpPr>
          <p:spPr>
            <a:xfrm>
              <a:off x="4885016" y="1143409"/>
              <a:ext cx="1008900" cy="307500"/>
            </a:xfrm>
            <a:prstGeom prst="rect">
              <a:avLst/>
            </a:prstGeom>
            <a:solidFill>
              <a:srgbClr val="8DA9DB"/>
            </a:solidFill>
            <a:ln cap="flat" cmpd="sng" w="254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1" name="Google Shape;471;g3c67d91f1f1_0_0"/>
            <p:cNvSpPr txBox="1"/>
            <p:nvPr/>
          </p:nvSpPr>
          <p:spPr>
            <a:xfrm>
              <a:off x="4885016" y="1143409"/>
              <a:ext cx="1008900" cy="307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6975" lIns="6975" spcFirstLastPara="1" rIns="6975" wrap="square" tIns="697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rPr b="0" i="0" lang="en-US" sz="1100" u="none" cap="none" strike="noStrike">
                  <a:solidFill>
                    <a:srgbClr val="002060"/>
                  </a:solidFill>
                  <a:latin typeface="Arial"/>
                  <a:ea typeface="Arial"/>
                  <a:cs typeface="Arial"/>
                  <a:sym typeface="Arial"/>
                </a:rPr>
                <a:t>Lay Leader Representative 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2" name="Google Shape;472;g3c67d91f1f1_0_0"/>
            <p:cNvSpPr/>
            <p:nvPr/>
          </p:nvSpPr>
          <p:spPr>
            <a:xfrm>
              <a:off x="6225374" y="521630"/>
              <a:ext cx="1008900" cy="307500"/>
            </a:xfrm>
            <a:prstGeom prst="rect">
              <a:avLst/>
            </a:prstGeom>
            <a:solidFill>
              <a:srgbClr val="8DA9DB"/>
            </a:solidFill>
            <a:ln cap="flat" cmpd="sng" w="254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3" name="Google Shape;473;g3c67d91f1f1_0_0"/>
            <p:cNvSpPr txBox="1"/>
            <p:nvPr/>
          </p:nvSpPr>
          <p:spPr>
            <a:xfrm>
              <a:off x="6225374" y="521630"/>
              <a:ext cx="1008900" cy="307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6975" lIns="6975" spcFirstLastPara="1" rIns="6975" wrap="square" tIns="697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rPr b="0" i="0" lang="en-US" sz="1100" u="none" cap="none" strike="noStrike">
                  <a:solidFill>
                    <a:srgbClr val="002060"/>
                  </a:solidFill>
                  <a:latin typeface="Arial"/>
                  <a:ea typeface="Arial"/>
                  <a:cs typeface="Arial"/>
                  <a:sym typeface="Arial"/>
                </a:rPr>
                <a:t>Lay Leaders 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4" name="Google Shape;474;g3c67d91f1f1_0_0"/>
            <p:cNvSpPr/>
            <p:nvPr/>
          </p:nvSpPr>
          <p:spPr>
            <a:xfrm>
              <a:off x="4858281" y="0"/>
              <a:ext cx="1008900" cy="307500"/>
            </a:xfrm>
            <a:prstGeom prst="rect">
              <a:avLst/>
            </a:prstGeom>
            <a:solidFill>
              <a:schemeClr val="accent1"/>
            </a:solidFill>
            <a:ln cap="flat" cmpd="sng" w="254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5" name="Google Shape;475;g3c67d91f1f1_0_0"/>
            <p:cNvSpPr txBox="1"/>
            <p:nvPr/>
          </p:nvSpPr>
          <p:spPr>
            <a:xfrm>
              <a:off x="4858281" y="0"/>
              <a:ext cx="1008900" cy="307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6975" lIns="6975" spcFirstLastPara="1" rIns="6975" wrap="square" tIns="697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rPr b="0" i="0" lang="en-US" sz="11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Associate Pastor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6" name="Google Shape;476;g3c67d91f1f1_0_0"/>
            <p:cNvSpPr/>
            <p:nvPr/>
          </p:nvSpPr>
          <p:spPr>
            <a:xfrm>
              <a:off x="4883543" y="385660"/>
              <a:ext cx="1008900" cy="307500"/>
            </a:xfrm>
            <a:prstGeom prst="rect">
              <a:avLst/>
            </a:prstGeom>
            <a:solidFill>
              <a:schemeClr val="accent1"/>
            </a:solidFill>
            <a:ln cap="flat" cmpd="sng" w="254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7" name="Google Shape;477;g3c67d91f1f1_0_0"/>
            <p:cNvSpPr txBox="1"/>
            <p:nvPr/>
          </p:nvSpPr>
          <p:spPr>
            <a:xfrm>
              <a:off x="4883543" y="385660"/>
              <a:ext cx="1008900" cy="307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6975" lIns="6975" spcFirstLastPara="1" rIns="6975" wrap="square" tIns="697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rPr b="0" i="0" lang="en-US" sz="11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Ministry Team Lead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8" name="Google Shape;478;g3c67d91f1f1_0_0"/>
            <p:cNvSpPr/>
            <p:nvPr/>
          </p:nvSpPr>
          <p:spPr>
            <a:xfrm>
              <a:off x="4883533" y="747762"/>
              <a:ext cx="1008900" cy="307500"/>
            </a:xfrm>
            <a:prstGeom prst="rect">
              <a:avLst/>
            </a:prstGeom>
            <a:solidFill>
              <a:schemeClr val="accent1"/>
            </a:solidFill>
            <a:ln cap="flat" cmpd="sng" w="254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9" name="Google Shape;479;g3c67d91f1f1_0_0"/>
            <p:cNvSpPr txBox="1"/>
            <p:nvPr/>
          </p:nvSpPr>
          <p:spPr>
            <a:xfrm>
              <a:off x="4883533" y="747762"/>
              <a:ext cx="1008900" cy="307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6975" lIns="6975" spcFirstLastPara="1" rIns="6975" wrap="square" tIns="697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rPr b="0" i="0" lang="en-US" sz="11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Ministry Team Vice Lead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0" name="Google Shape;480;g3c67d91f1f1_0_0"/>
            <p:cNvSpPr/>
            <p:nvPr/>
          </p:nvSpPr>
          <p:spPr>
            <a:xfrm>
              <a:off x="4872031" y="2019529"/>
              <a:ext cx="1008900" cy="307500"/>
            </a:xfrm>
            <a:prstGeom prst="rect">
              <a:avLst/>
            </a:prstGeom>
            <a:solidFill>
              <a:srgbClr val="BBD6EE"/>
            </a:solidFill>
            <a:ln cap="flat" cmpd="sng" w="254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1" name="Google Shape;481;g3c67d91f1f1_0_0"/>
            <p:cNvSpPr txBox="1"/>
            <p:nvPr/>
          </p:nvSpPr>
          <p:spPr>
            <a:xfrm>
              <a:off x="4872031" y="2019529"/>
              <a:ext cx="1008900" cy="307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6975" lIns="6975" spcFirstLastPara="1" rIns="6975" wrap="square" tIns="697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rPr b="0" i="0" lang="en-US" sz="1100" u="none" cap="none" strike="noStrike">
                  <a:solidFill>
                    <a:schemeClr val="dk2"/>
                  </a:solidFill>
                  <a:latin typeface="Arial"/>
                  <a:ea typeface="Arial"/>
                  <a:cs typeface="Arial"/>
                  <a:sym typeface="Arial"/>
                </a:rPr>
                <a:t>Social Justice Representative 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2" name="Google Shape;482;g3c67d91f1f1_0_0"/>
            <p:cNvSpPr/>
            <p:nvPr/>
          </p:nvSpPr>
          <p:spPr>
            <a:xfrm>
              <a:off x="7080161" y="1139211"/>
              <a:ext cx="1008900" cy="307500"/>
            </a:xfrm>
            <a:prstGeom prst="rect">
              <a:avLst/>
            </a:prstGeom>
            <a:solidFill>
              <a:srgbClr val="BBD6EE"/>
            </a:solidFill>
            <a:ln cap="flat" cmpd="sng" w="254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3" name="Google Shape;483;g3c67d91f1f1_0_0"/>
            <p:cNvSpPr txBox="1"/>
            <p:nvPr/>
          </p:nvSpPr>
          <p:spPr>
            <a:xfrm>
              <a:off x="7080161" y="1139211"/>
              <a:ext cx="1008900" cy="307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6975" lIns="6975" spcFirstLastPara="1" rIns="6975" wrap="square" tIns="697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rPr b="0" i="0" lang="en-US" sz="1100" u="none" cap="none" strike="noStrike">
                  <a:solidFill>
                    <a:schemeClr val="dk2"/>
                  </a:solidFill>
                  <a:latin typeface="Arial"/>
                  <a:ea typeface="Arial"/>
                  <a:cs typeface="Arial"/>
                  <a:sym typeface="Arial"/>
                </a:rPr>
                <a:t>Food Pantry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4" name="Google Shape;484;g3c67d91f1f1_0_0"/>
            <p:cNvSpPr/>
            <p:nvPr/>
          </p:nvSpPr>
          <p:spPr>
            <a:xfrm>
              <a:off x="7086245" y="1548945"/>
              <a:ext cx="1008900" cy="307500"/>
            </a:xfrm>
            <a:prstGeom prst="rect">
              <a:avLst/>
            </a:prstGeom>
            <a:solidFill>
              <a:srgbClr val="BBD6EE"/>
            </a:solidFill>
            <a:ln cap="flat" cmpd="sng" w="254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5" name="Google Shape;485;g3c67d91f1f1_0_0"/>
            <p:cNvSpPr txBox="1"/>
            <p:nvPr/>
          </p:nvSpPr>
          <p:spPr>
            <a:xfrm>
              <a:off x="7086245" y="1548945"/>
              <a:ext cx="1008900" cy="307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6975" lIns="6975" spcFirstLastPara="1" rIns="6975" wrap="square" tIns="697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rPr b="0" i="0" lang="en-US" sz="1100" u="none" cap="none" strike="noStrike">
                  <a:solidFill>
                    <a:schemeClr val="dk2"/>
                  </a:solidFill>
                  <a:latin typeface="Arial"/>
                  <a:ea typeface="Arial"/>
                  <a:cs typeface="Arial"/>
                  <a:sym typeface="Arial"/>
                </a:rPr>
                <a:t>Peace with Justice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6" name="Google Shape;486;g3c67d91f1f1_0_0"/>
            <p:cNvSpPr/>
            <p:nvPr/>
          </p:nvSpPr>
          <p:spPr>
            <a:xfrm>
              <a:off x="7100712" y="2015349"/>
              <a:ext cx="1008900" cy="307500"/>
            </a:xfrm>
            <a:prstGeom prst="rect">
              <a:avLst/>
            </a:prstGeom>
            <a:solidFill>
              <a:srgbClr val="BBD6EE"/>
            </a:solidFill>
            <a:ln cap="flat" cmpd="sng" w="254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7" name="Google Shape;487;g3c67d91f1f1_0_0"/>
            <p:cNvSpPr txBox="1"/>
            <p:nvPr/>
          </p:nvSpPr>
          <p:spPr>
            <a:xfrm>
              <a:off x="7100712" y="2015349"/>
              <a:ext cx="1008900" cy="307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6975" lIns="6975" spcFirstLastPara="1" rIns="6975" wrap="square" tIns="697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rPr b="0" i="0" lang="en-US" sz="1100" u="none" cap="none" strike="noStrike">
                  <a:solidFill>
                    <a:schemeClr val="dk2"/>
                  </a:solidFill>
                  <a:latin typeface="Arial"/>
                  <a:ea typeface="Arial"/>
                  <a:cs typeface="Arial"/>
                  <a:sym typeface="Arial"/>
                </a:rPr>
                <a:t>LGBTQ+ Ministry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8" name="Google Shape;488;g3c67d91f1f1_0_0"/>
            <p:cNvSpPr/>
            <p:nvPr/>
          </p:nvSpPr>
          <p:spPr>
            <a:xfrm>
              <a:off x="4865918" y="2739230"/>
              <a:ext cx="1008900" cy="307500"/>
            </a:xfrm>
            <a:prstGeom prst="rect">
              <a:avLst/>
            </a:prstGeom>
            <a:solidFill>
              <a:srgbClr val="323F4F"/>
            </a:solidFill>
            <a:ln cap="flat" cmpd="sng" w="254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9" name="Google Shape;489;g3c67d91f1f1_0_0"/>
            <p:cNvSpPr txBox="1"/>
            <p:nvPr/>
          </p:nvSpPr>
          <p:spPr>
            <a:xfrm>
              <a:off x="4865918" y="2739230"/>
              <a:ext cx="1008900" cy="307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6975" lIns="6975" spcFirstLastPara="1" rIns="6975" wrap="square" tIns="697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rPr b="0" i="0" lang="en-US" sz="11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Age Level Ministries Rep.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0" name="Google Shape;490;g3c67d91f1f1_0_0"/>
            <p:cNvSpPr/>
            <p:nvPr/>
          </p:nvSpPr>
          <p:spPr>
            <a:xfrm>
              <a:off x="6374889" y="2727687"/>
              <a:ext cx="1008900" cy="307500"/>
            </a:xfrm>
            <a:prstGeom prst="rect">
              <a:avLst/>
            </a:prstGeom>
            <a:solidFill>
              <a:srgbClr val="323F4F"/>
            </a:solidFill>
            <a:ln cap="flat" cmpd="sng" w="254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1" name="Google Shape;491;g3c67d91f1f1_0_0"/>
            <p:cNvSpPr txBox="1"/>
            <p:nvPr/>
          </p:nvSpPr>
          <p:spPr>
            <a:xfrm>
              <a:off x="6374889" y="2727687"/>
              <a:ext cx="1008900" cy="307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6975" lIns="6975" spcFirstLastPara="1" rIns="6975" wrap="square" tIns="697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rPr b="0" i="0" lang="en-US" sz="11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Children's  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2" name="Google Shape;492;g3c67d91f1f1_0_0"/>
            <p:cNvSpPr/>
            <p:nvPr/>
          </p:nvSpPr>
          <p:spPr>
            <a:xfrm>
              <a:off x="6386450" y="3551314"/>
              <a:ext cx="1008900" cy="307500"/>
            </a:xfrm>
            <a:prstGeom prst="rect">
              <a:avLst/>
            </a:prstGeom>
            <a:solidFill>
              <a:srgbClr val="323F4F"/>
            </a:solidFill>
            <a:ln cap="flat" cmpd="sng" w="254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3" name="Google Shape;493;g3c67d91f1f1_0_0"/>
            <p:cNvSpPr txBox="1"/>
            <p:nvPr/>
          </p:nvSpPr>
          <p:spPr>
            <a:xfrm>
              <a:off x="6386450" y="3551314"/>
              <a:ext cx="1008900" cy="307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6975" lIns="6975" spcFirstLastPara="1" rIns="6975" wrap="square" tIns="697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rPr b="0" i="0" lang="en-US" sz="11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Youth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4" name="Google Shape;494;g3c67d91f1f1_0_0"/>
            <p:cNvSpPr/>
            <p:nvPr/>
          </p:nvSpPr>
          <p:spPr>
            <a:xfrm>
              <a:off x="6347942" y="3923705"/>
              <a:ext cx="1008900" cy="307500"/>
            </a:xfrm>
            <a:prstGeom prst="rect">
              <a:avLst/>
            </a:prstGeom>
            <a:solidFill>
              <a:srgbClr val="323F4F"/>
            </a:solidFill>
            <a:ln cap="flat" cmpd="sng" w="254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5" name="Google Shape;495;g3c67d91f1f1_0_0"/>
            <p:cNvSpPr txBox="1"/>
            <p:nvPr/>
          </p:nvSpPr>
          <p:spPr>
            <a:xfrm>
              <a:off x="6347942" y="3923705"/>
              <a:ext cx="1008900" cy="307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6975" lIns="6975" spcFirstLastPara="1" rIns="6975" wrap="square" tIns="697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rPr b="0" i="0" lang="en-US" sz="11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Young Adult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6" name="Google Shape;496;g3c67d91f1f1_0_0"/>
            <p:cNvSpPr/>
            <p:nvPr/>
          </p:nvSpPr>
          <p:spPr>
            <a:xfrm>
              <a:off x="6347942" y="4311663"/>
              <a:ext cx="1008900" cy="307500"/>
            </a:xfrm>
            <a:prstGeom prst="rect">
              <a:avLst/>
            </a:prstGeom>
            <a:solidFill>
              <a:srgbClr val="323F4F"/>
            </a:solidFill>
            <a:ln cap="flat" cmpd="sng" w="254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7" name="Google Shape;497;g3c67d91f1f1_0_0"/>
            <p:cNvSpPr txBox="1"/>
            <p:nvPr/>
          </p:nvSpPr>
          <p:spPr>
            <a:xfrm>
              <a:off x="6347942" y="4311663"/>
              <a:ext cx="1008900" cy="307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6975" lIns="6975" spcFirstLastPara="1" rIns="6975" wrap="square" tIns="697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rPr b="0" i="0" lang="en-US" sz="11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Adult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8" name="Google Shape;498;g3c67d91f1f1_0_0"/>
            <p:cNvSpPr/>
            <p:nvPr/>
          </p:nvSpPr>
          <p:spPr>
            <a:xfrm>
              <a:off x="6352643" y="4708291"/>
              <a:ext cx="1008900" cy="307500"/>
            </a:xfrm>
            <a:prstGeom prst="rect">
              <a:avLst/>
            </a:prstGeom>
            <a:solidFill>
              <a:srgbClr val="323F4F"/>
            </a:solidFill>
            <a:ln cap="flat" cmpd="sng" w="254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9" name="Google Shape;499;g3c67d91f1f1_0_0"/>
            <p:cNvSpPr txBox="1"/>
            <p:nvPr/>
          </p:nvSpPr>
          <p:spPr>
            <a:xfrm>
              <a:off x="6352643" y="4708291"/>
              <a:ext cx="1008900" cy="307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6975" lIns="6975" spcFirstLastPara="1" rIns="6975" wrap="square" tIns="697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rPr b="0" i="0" lang="en-US" sz="11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Just Older Youth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0" name="Google Shape;500;g3c67d91f1f1_0_0"/>
            <p:cNvSpPr/>
            <p:nvPr/>
          </p:nvSpPr>
          <p:spPr>
            <a:xfrm>
              <a:off x="6397770" y="3125109"/>
              <a:ext cx="1008900" cy="307500"/>
            </a:xfrm>
            <a:prstGeom prst="rect">
              <a:avLst/>
            </a:prstGeom>
            <a:solidFill>
              <a:srgbClr val="323F4F"/>
            </a:solidFill>
            <a:ln cap="flat" cmpd="sng" w="254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1" name="Google Shape;501;g3c67d91f1f1_0_0"/>
            <p:cNvSpPr txBox="1"/>
            <p:nvPr/>
          </p:nvSpPr>
          <p:spPr>
            <a:xfrm>
              <a:off x="6397770" y="3125109"/>
              <a:ext cx="1008900" cy="307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6975" lIns="6975" spcFirstLastPara="1" rIns="6975" wrap="square" tIns="697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rPr b="0" i="0" lang="en-US" sz="11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Preschool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2" name="Google Shape;502;g3c67d91f1f1_0_0"/>
            <p:cNvSpPr/>
            <p:nvPr/>
          </p:nvSpPr>
          <p:spPr>
            <a:xfrm>
              <a:off x="4934884" y="5959536"/>
              <a:ext cx="1008900" cy="307500"/>
            </a:xfrm>
            <a:prstGeom prst="rect">
              <a:avLst/>
            </a:prstGeom>
            <a:solidFill>
              <a:srgbClr val="00B0F0"/>
            </a:solidFill>
            <a:ln cap="flat" cmpd="sng" w="254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3" name="Google Shape;503;g3c67d91f1f1_0_0"/>
            <p:cNvSpPr txBox="1"/>
            <p:nvPr/>
          </p:nvSpPr>
          <p:spPr>
            <a:xfrm>
              <a:off x="4934884" y="5959536"/>
              <a:ext cx="1008900" cy="307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6975" lIns="6975" spcFirstLastPara="1" rIns="6975" wrap="square" tIns="697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rPr b="0" i="0" lang="en-US" sz="11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Ministry &amp; Missions Rep.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4" name="Google Shape;504;g3c67d91f1f1_0_0"/>
            <p:cNvSpPr/>
            <p:nvPr/>
          </p:nvSpPr>
          <p:spPr>
            <a:xfrm>
              <a:off x="10080885" y="2914085"/>
              <a:ext cx="1008900" cy="307500"/>
            </a:xfrm>
            <a:prstGeom prst="rect">
              <a:avLst/>
            </a:prstGeom>
            <a:solidFill>
              <a:srgbClr val="00B0F0"/>
            </a:solidFill>
            <a:ln cap="flat" cmpd="sng" w="254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5" name="Google Shape;505;g3c67d91f1f1_0_0"/>
            <p:cNvSpPr txBox="1"/>
            <p:nvPr/>
          </p:nvSpPr>
          <p:spPr>
            <a:xfrm>
              <a:off x="10080885" y="2914085"/>
              <a:ext cx="1008900" cy="307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6975" lIns="6975" spcFirstLastPara="1" rIns="6975" wrap="square" tIns="697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rPr b="0" i="0" lang="en-US" sz="11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Seek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6" name="Google Shape;506;g3c67d91f1f1_0_0"/>
            <p:cNvSpPr/>
            <p:nvPr/>
          </p:nvSpPr>
          <p:spPr>
            <a:xfrm>
              <a:off x="10080885" y="3354120"/>
              <a:ext cx="1008900" cy="307500"/>
            </a:xfrm>
            <a:prstGeom prst="rect">
              <a:avLst/>
            </a:prstGeom>
            <a:solidFill>
              <a:srgbClr val="00B0F0"/>
            </a:solidFill>
            <a:ln cap="flat" cmpd="sng" w="254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7" name="Google Shape;507;g3c67d91f1f1_0_0"/>
            <p:cNvSpPr txBox="1"/>
            <p:nvPr/>
          </p:nvSpPr>
          <p:spPr>
            <a:xfrm>
              <a:off x="10080885" y="3354120"/>
              <a:ext cx="1008900" cy="307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6975" lIns="6975" spcFirstLastPara="1" rIns="6975" wrap="square" tIns="697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rPr b="0" i="0" lang="en-US" sz="11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Serve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8" name="Google Shape;508;g3c67d91f1f1_0_0"/>
            <p:cNvSpPr/>
            <p:nvPr/>
          </p:nvSpPr>
          <p:spPr>
            <a:xfrm>
              <a:off x="10080885" y="3835103"/>
              <a:ext cx="1008900" cy="307500"/>
            </a:xfrm>
            <a:prstGeom prst="rect">
              <a:avLst/>
            </a:prstGeom>
            <a:solidFill>
              <a:srgbClr val="00B0F0"/>
            </a:solidFill>
            <a:ln cap="flat" cmpd="sng" w="254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9" name="Google Shape;509;g3c67d91f1f1_0_0"/>
            <p:cNvSpPr txBox="1"/>
            <p:nvPr/>
          </p:nvSpPr>
          <p:spPr>
            <a:xfrm>
              <a:off x="10080885" y="3835103"/>
              <a:ext cx="1008900" cy="307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6975" lIns="6975" spcFirstLastPara="1" rIns="6975" wrap="square" tIns="697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rPr b="0" i="0" lang="en-US" sz="11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Grow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0" name="Google Shape;510;g3c67d91f1f1_0_0"/>
            <p:cNvSpPr/>
            <p:nvPr/>
          </p:nvSpPr>
          <p:spPr>
            <a:xfrm>
              <a:off x="10080885" y="4289471"/>
              <a:ext cx="1008900" cy="307500"/>
            </a:xfrm>
            <a:prstGeom prst="rect">
              <a:avLst/>
            </a:prstGeom>
            <a:solidFill>
              <a:srgbClr val="00B0F0"/>
            </a:solidFill>
            <a:ln cap="flat" cmpd="sng" w="254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1" name="Google Shape;511;g3c67d91f1f1_0_0"/>
            <p:cNvSpPr txBox="1"/>
            <p:nvPr/>
          </p:nvSpPr>
          <p:spPr>
            <a:xfrm>
              <a:off x="10080885" y="4289471"/>
              <a:ext cx="1008900" cy="307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6975" lIns="6975" spcFirstLastPara="1" rIns="6975" wrap="square" tIns="697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rPr b="0" i="0" lang="en-US" sz="11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Connect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2" name="Google Shape;512;g3c67d91f1f1_0_0"/>
            <p:cNvSpPr/>
            <p:nvPr/>
          </p:nvSpPr>
          <p:spPr>
            <a:xfrm>
              <a:off x="10080885" y="4708291"/>
              <a:ext cx="1008900" cy="307500"/>
            </a:xfrm>
            <a:prstGeom prst="rect">
              <a:avLst/>
            </a:prstGeom>
            <a:solidFill>
              <a:srgbClr val="00B0F0"/>
            </a:solidFill>
            <a:ln cap="flat" cmpd="sng" w="254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3" name="Google Shape;513;g3c67d91f1f1_0_0"/>
            <p:cNvSpPr txBox="1"/>
            <p:nvPr/>
          </p:nvSpPr>
          <p:spPr>
            <a:xfrm>
              <a:off x="10080885" y="4708291"/>
              <a:ext cx="1008900" cy="307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6975" lIns="6975" spcFirstLastPara="1" rIns="6975" wrap="square" tIns="697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rPr b="0" i="0" lang="en-US" sz="11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UWF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4" name="Google Shape;514;g3c67d91f1f1_0_0"/>
            <p:cNvSpPr/>
            <p:nvPr/>
          </p:nvSpPr>
          <p:spPr>
            <a:xfrm>
              <a:off x="10080885" y="5202685"/>
              <a:ext cx="1008900" cy="307500"/>
            </a:xfrm>
            <a:prstGeom prst="rect">
              <a:avLst/>
            </a:prstGeom>
            <a:solidFill>
              <a:srgbClr val="00B0F0"/>
            </a:solidFill>
            <a:ln cap="flat" cmpd="sng" w="254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5" name="Google Shape;515;g3c67d91f1f1_0_0"/>
            <p:cNvSpPr txBox="1"/>
            <p:nvPr/>
          </p:nvSpPr>
          <p:spPr>
            <a:xfrm>
              <a:off x="10080885" y="5202685"/>
              <a:ext cx="1008900" cy="307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6975" lIns="6975" spcFirstLastPara="1" rIns="6975" wrap="square" tIns="697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rPr b="0" i="0" lang="en-US" sz="11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UMM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6" name="Google Shape;516;g3c67d91f1f1_0_0"/>
            <p:cNvSpPr/>
            <p:nvPr/>
          </p:nvSpPr>
          <p:spPr>
            <a:xfrm>
              <a:off x="10080885" y="5667711"/>
              <a:ext cx="1008900" cy="307500"/>
            </a:xfrm>
            <a:prstGeom prst="rect">
              <a:avLst/>
            </a:prstGeom>
            <a:solidFill>
              <a:srgbClr val="00B0F0"/>
            </a:solidFill>
            <a:ln cap="flat" cmpd="sng" w="254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7" name="Google Shape;517;g3c67d91f1f1_0_0"/>
            <p:cNvSpPr txBox="1"/>
            <p:nvPr/>
          </p:nvSpPr>
          <p:spPr>
            <a:xfrm>
              <a:off x="10080885" y="5667711"/>
              <a:ext cx="1008900" cy="307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6975" lIns="6975" spcFirstLastPara="1" rIns="6975" wrap="square" tIns="697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rPr b="0" i="0" lang="en-US" sz="11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Boys/Girl Scouts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8" name="Google Shape;518;g3c67d91f1f1_0_0"/>
            <p:cNvSpPr/>
            <p:nvPr/>
          </p:nvSpPr>
          <p:spPr>
            <a:xfrm>
              <a:off x="10080885" y="6129987"/>
              <a:ext cx="1008900" cy="307500"/>
            </a:xfrm>
            <a:prstGeom prst="rect">
              <a:avLst/>
            </a:prstGeom>
            <a:solidFill>
              <a:srgbClr val="00B0F0"/>
            </a:solidFill>
            <a:ln cap="flat" cmpd="sng" w="254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9" name="Google Shape;519;g3c67d91f1f1_0_0"/>
            <p:cNvSpPr txBox="1"/>
            <p:nvPr/>
          </p:nvSpPr>
          <p:spPr>
            <a:xfrm>
              <a:off x="10080885" y="6129987"/>
              <a:ext cx="1008900" cy="307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6975" lIns="6975" spcFirstLastPara="1" rIns="6975" wrap="square" tIns="697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rPr b="0" i="0" lang="en-US" sz="11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Upwards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descr="https://lh7-rt.googleusercontent.com/slidesz/AGV_vUdwwj41tbmF7zfDyVIOz2dOjooXFHWRUYmPI6LgzwAT_dzqPpDAQpPyuDciavdH_9p91wdbXQrdxb6bxZMI3xtnN7qn8f9ilnrXMB1EPUZnDIAIK3m--cIHDjCwrTshamU6DpvVAw=s2048?key=5seOv4rrnzNCmnKYjzH9Kg" id="520" name="Google Shape;520;g3c67d91f1f1_0_0"/>
          <p:cNvPicPr preferRelativeResize="0"/>
          <p:nvPr/>
        </p:nvPicPr>
        <p:blipFill rotWithShape="1">
          <a:blip r:embed="rId3">
            <a:alphaModFix/>
          </a:blip>
          <a:srcRect b="0" l="71803" r="0" t="54956"/>
          <a:stretch/>
        </p:blipFill>
        <p:spPr>
          <a:xfrm>
            <a:off x="9718675" y="4635500"/>
            <a:ext cx="2473324" cy="2222501"/>
          </a:xfrm>
          <a:prstGeom prst="rect">
            <a:avLst/>
          </a:prstGeom>
          <a:noFill/>
          <a:ln>
            <a:noFill/>
          </a:ln>
        </p:spPr>
      </p:pic>
      <p:sp>
        <p:nvSpPr>
          <p:cNvPr id="521" name="Google Shape;521;g3c67d91f1f1_0_0"/>
          <p:cNvSpPr txBox="1"/>
          <p:nvPr/>
        </p:nvSpPr>
        <p:spPr>
          <a:xfrm>
            <a:off x="1838294" y="1309333"/>
            <a:ext cx="7259400" cy="5378400"/>
          </a:xfrm>
          <a:prstGeom prst="rect">
            <a:avLst/>
          </a:prstGeom>
          <a:solidFill>
            <a:srgbClr val="00B0F0">
              <a:alpha val="37650"/>
            </a:srgbClr>
          </a:solidFill>
          <a:ln cap="flat" cmpd="sng" w="28575">
            <a:solidFill>
              <a:srgbClr val="1F386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t/>
            </a:r>
            <a:endParaRPr b="0" i="0" sz="2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t/>
            </a:r>
            <a:endParaRPr b="0" i="0" sz="2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b="1" i="0" lang="en-US" sz="4000" u="none" cap="none" strike="noStrike">
                <a:solidFill>
                  <a:srgbClr val="833C0B"/>
                </a:solidFill>
                <a:latin typeface="Garamond"/>
                <a:ea typeface="Garamond"/>
                <a:cs typeface="Garamond"/>
                <a:sym typeface="Garamond"/>
              </a:rPr>
              <a:t>We need to discern this together</a:t>
            </a:r>
            <a:endParaRPr b="1" i="0" sz="4000" u="none" cap="none" strike="noStrike">
              <a:solidFill>
                <a:srgbClr val="833C0B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25" name="Shape 5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https://lh7-rt.googleusercontent.com/slidesz/AGV_vUdwwj41tbmF7zfDyVIOz2dOjooXFHWRUYmPI6LgzwAT_dzqPpDAQpPyuDciavdH_9p91wdbXQrdxb6bxZMI3xtnN7qn8f9ilnrXMB1EPUZnDIAIK3m--cIHDjCwrTshamU6DpvVAw=s2048?key=5seOv4rrnzNCmnKYjzH9Kg" id="526" name="Google Shape;526;p13"/>
          <p:cNvPicPr preferRelativeResize="0"/>
          <p:nvPr/>
        </p:nvPicPr>
        <p:blipFill rotWithShape="1">
          <a:blip r:embed="rId3">
            <a:alphaModFix/>
          </a:blip>
          <a:srcRect b="0" l="71803" r="0" t="54957"/>
          <a:stretch/>
        </p:blipFill>
        <p:spPr>
          <a:xfrm>
            <a:off x="37203" y="5372873"/>
            <a:ext cx="1676400" cy="1506393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527" name="Google Shape;527;p13"/>
          <p:cNvGrpSpPr/>
          <p:nvPr/>
        </p:nvGrpSpPr>
        <p:grpSpPr>
          <a:xfrm>
            <a:off x="113422" y="1233239"/>
            <a:ext cx="2263372" cy="4016603"/>
            <a:chOff x="3164972" y="0"/>
            <a:chExt cx="2263372" cy="4016603"/>
          </a:xfrm>
        </p:grpSpPr>
        <p:sp>
          <p:nvSpPr>
            <p:cNvPr id="528" name="Google Shape;528;p13"/>
            <p:cNvSpPr/>
            <p:nvPr/>
          </p:nvSpPr>
          <p:spPr>
            <a:xfrm>
              <a:off x="3640300" y="2020324"/>
              <a:ext cx="228966" cy="1758615"/>
            </a:xfrm>
            <a:custGeom>
              <a:rect b="b" l="l" r="r" t="t"/>
              <a:pathLst>
                <a:path extrusionOk="0" h="120000" w="120000">
                  <a:moveTo>
                    <a:pt x="0" y="0"/>
                  </a:moveTo>
                  <a:lnTo>
                    <a:pt x="60000" y="0"/>
                  </a:lnTo>
                  <a:lnTo>
                    <a:pt x="60000" y="120000"/>
                  </a:lnTo>
                  <a:lnTo>
                    <a:pt x="120000" y="120000"/>
                  </a:lnTo>
                </a:path>
              </a:pathLst>
            </a:custGeom>
            <a:noFill/>
            <a:ln cap="flat" cmpd="sng" w="25400">
              <a:solidFill>
                <a:srgbClr val="345A9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9" name="Google Shape;529;p13"/>
            <p:cNvSpPr txBox="1"/>
            <p:nvPr/>
          </p:nvSpPr>
          <p:spPr>
            <a:xfrm>
              <a:off x="3710447" y="2855295"/>
              <a:ext cx="88672" cy="8867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12700" spcFirstLastPara="1" rIns="12700" wrap="square" tIns="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600"/>
                <a:buFont typeface="Arial"/>
                <a:buNone/>
              </a:pPr>
              <a:r>
                <a:t/>
              </a:r>
              <a:endParaRPr b="0" i="0" sz="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0" name="Google Shape;530;p13"/>
            <p:cNvSpPr/>
            <p:nvPr/>
          </p:nvSpPr>
          <p:spPr>
            <a:xfrm>
              <a:off x="3640300" y="2020324"/>
              <a:ext cx="223057" cy="1215415"/>
            </a:xfrm>
            <a:custGeom>
              <a:rect b="b" l="l" r="r" t="t"/>
              <a:pathLst>
                <a:path extrusionOk="0" h="120000" w="120000">
                  <a:moveTo>
                    <a:pt x="0" y="0"/>
                  </a:moveTo>
                  <a:lnTo>
                    <a:pt x="60000" y="0"/>
                  </a:lnTo>
                  <a:lnTo>
                    <a:pt x="60000" y="120000"/>
                  </a:lnTo>
                  <a:lnTo>
                    <a:pt x="120000" y="120000"/>
                  </a:lnTo>
                </a:path>
              </a:pathLst>
            </a:custGeom>
            <a:noFill/>
            <a:ln cap="flat" cmpd="sng" w="25400">
              <a:solidFill>
                <a:srgbClr val="345A9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1" name="Google Shape;531;p13"/>
            <p:cNvSpPr txBox="1"/>
            <p:nvPr/>
          </p:nvSpPr>
          <p:spPr>
            <a:xfrm>
              <a:off x="3720936" y="2597138"/>
              <a:ext cx="61785" cy="6178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12700" spcFirstLastPara="1" rIns="12700" wrap="square" tIns="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500"/>
                <a:buFont typeface="Arial"/>
                <a:buNone/>
              </a:pPr>
              <a:r>
                <a:t/>
              </a:r>
              <a:endParaRPr b="0" i="0" sz="5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2" name="Google Shape;532;p13"/>
            <p:cNvSpPr/>
            <p:nvPr/>
          </p:nvSpPr>
          <p:spPr>
            <a:xfrm>
              <a:off x="3640300" y="2020324"/>
              <a:ext cx="212892" cy="545777"/>
            </a:xfrm>
            <a:custGeom>
              <a:rect b="b" l="l" r="r" t="t"/>
              <a:pathLst>
                <a:path extrusionOk="0" h="120000" w="120000">
                  <a:moveTo>
                    <a:pt x="0" y="0"/>
                  </a:moveTo>
                  <a:lnTo>
                    <a:pt x="60000" y="0"/>
                  </a:lnTo>
                  <a:lnTo>
                    <a:pt x="60000" y="120000"/>
                  </a:lnTo>
                  <a:lnTo>
                    <a:pt x="120000" y="120000"/>
                  </a:lnTo>
                </a:path>
              </a:pathLst>
            </a:custGeom>
            <a:noFill/>
            <a:ln cap="flat" cmpd="sng" w="25400">
              <a:solidFill>
                <a:srgbClr val="345A9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3" name="Google Shape;533;p13"/>
            <p:cNvSpPr txBox="1"/>
            <p:nvPr/>
          </p:nvSpPr>
          <p:spPr>
            <a:xfrm>
              <a:off x="3732100" y="2278566"/>
              <a:ext cx="29291" cy="2929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12700" spcFirstLastPara="1" rIns="12700" wrap="square" tIns="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500"/>
                <a:buFont typeface="Arial"/>
                <a:buNone/>
              </a:pPr>
              <a:r>
                <a:t/>
              </a:r>
              <a:endParaRPr b="0" i="0" sz="5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4" name="Google Shape;534;p13"/>
            <p:cNvSpPr/>
            <p:nvPr/>
          </p:nvSpPr>
          <p:spPr>
            <a:xfrm>
              <a:off x="3640300" y="1926220"/>
              <a:ext cx="212892" cy="91440"/>
            </a:xfrm>
            <a:custGeom>
              <a:rect b="b" l="l" r="r" t="t"/>
              <a:pathLst>
                <a:path extrusionOk="0" h="120000" w="120000">
                  <a:moveTo>
                    <a:pt x="0" y="123495"/>
                  </a:moveTo>
                  <a:lnTo>
                    <a:pt x="60000" y="123495"/>
                  </a:lnTo>
                  <a:lnTo>
                    <a:pt x="60000" y="60000"/>
                  </a:lnTo>
                  <a:lnTo>
                    <a:pt x="120000" y="60000"/>
                  </a:lnTo>
                </a:path>
              </a:pathLst>
            </a:custGeom>
            <a:noFill/>
            <a:ln cap="flat" cmpd="sng" w="25400">
              <a:solidFill>
                <a:srgbClr val="345A9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5" name="Google Shape;535;p13"/>
            <p:cNvSpPr txBox="1"/>
            <p:nvPr/>
          </p:nvSpPr>
          <p:spPr>
            <a:xfrm>
              <a:off x="3741288" y="1966482"/>
              <a:ext cx="10916" cy="1091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12700" spcFirstLastPara="1" rIns="12700" wrap="square" tIns="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500"/>
                <a:buFont typeface="Arial"/>
                <a:buNone/>
              </a:pPr>
              <a:r>
                <a:t/>
              </a:r>
              <a:endParaRPr b="0" i="0" sz="5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6" name="Google Shape;536;p13"/>
            <p:cNvSpPr/>
            <p:nvPr/>
          </p:nvSpPr>
          <p:spPr>
            <a:xfrm>
              <a:off x="3640300" y="1377779"/>
              <a:ext cx="212892" cy="642544"/>
            </a:xfrm>
            <a:custGeom>
              <a:rect b="b" l="l" r="r" t="t"/>
              <a:pathLst>
                <a:path extrusionOk="0" h="120000" w="120000">
                  <a:moveTo>
                    <a:pt x="0" y="120000"/>
                  </a:moveTo>
                  <a:lnTo>
                    <a:pt x="60000" y="120000"/>
                  </a:lnTo>
                  <a:lnTo>
                    <a:pt x="60000" y="0"/>
                  </a:lnTo>
                  <a:lnTo>
                    <a:pt x="120000" y="0"/>
                  </a:lnTo>
                </a:path>
              </a:pathLst>
            </a:custGeom>
            <a:noFill/>
            <a:ln cap="flat" cmpd="sng" w="25400">
              <a:solidFill>
                <a:srgbClr val="345A9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7" name="Google Shape;537;p13"/>
            <p:cNvSpPr txBox="1"/>
            <p:nvPr/>
          </p:nvSpPr>
          <p:spPr>
            <a:xfrm>
              <a:off x="3729824" y="1682129"/>
              <a:ext cx="33844" cy="3384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12700" spcFirstLastPara="1" rIns="12700" wrap="square" tIns="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500"/>
                <a:buFont typeface="Arial"/>
                <a:buNone/>
              </a:pPr>
              <a:r>
                <a:t/>
              </a:r>
              <a:endParaRPr b="0" i="0" sz="5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8" name="Google Shape;538;p13"/>
            <p:cNvSpPr/>
            <p:nvPr/>
          </p:nvSpPr>
          <p:spPr>
            <a:xfrm>
              <a:off x="3640300" y="783618"/>
              <a:ext cx="212892" cy="1236705"/>
            </a:xfrm>
            <a:custGeom>
              <a:rect b="b" l="l" r="r" t="t"/>
              <a:pathLst>
                <a:path extrusionOk="0" h="120000" w="120000">
                  <a:moveTo>
                    <a:pt x="0" y="120000"/>
                  </a:moveTo>
                  <a:lnTo>
                    <a:pt x="60000" y="120000"/>
                  </a:lnTo>
                  <a:lnTo>
                    <a:pt x="60000" y="0"/>
                  </a:lnTo>
                  <a:lnTo>
                    <a:pt x="120000" y="0"/>
                  </a:lnTo>
                </a:path>
              </a:pathLst>
            </a:custGeom>
            <a:noFill/>
            <a:ln cap="flat" cmpd="sng" w="25400">
              <a:solidFill>
                <a:srgbClr val="345A9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9" name="Google Shape;539;p13"/>
            <p:cNvSpPr txBox="1"/>
            <p:nvPr/>
          </p:nvSpPr>
          <p:spPr>
            <a:xfrm>
              <a:off x="3715374" y="1370599"/>
              <a:ext cx="62744" cy="6274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12700" spcFirstLastPara="1" rIns="12700" wrap="square" tIns="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500"/>
                <a:buFont typeface="Arial"/>
                <a:buNone/>
              </a:pPr>
              <a:r>
                <a:t/>
              </a:r>
              <a:endParaRPr b="0" i="0" sz="5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0" name="Google Shape;540;p13"/>
            <p:cNvSpPr/>
            <p:nvPr/>
          </p:nvSpPr>
          <p:spPr>
            <a:xfrm>
              <a:off x="3640300" y="237664"/>
              <a:ext cx="212892" cy="1782659"/>
            </a:xfrm>
            <a:custGeom>
              <a:rect b="b" l="l" r="r" t="t"/>
              <a:pathLst>
                <a:path extrusionOk="0" h="120000" w="120000">
                  <a:moveTo>
                    <a:pt x="0" y="120000"/>
                  </a:moveTo>
                  <a:lnTo>
                    <a:pt x="60000" y="120000"/>
                  </a:lnTo>
                  <a:lnTo>
                    <a:pt x="60000" y="0"/>
                  </a:lnTo>
                  <a:lnTo>
                    <a:pt x="120000" y="0"/>
                  </a:lnTo>
                </a:path>
              </a:pathLst>
            </a:custGeom>
            <a:noFill/>
            <a:ln cap="flat" cmpd="sng" w="25400">
              <a:solidFill>
                <a:srgbClr val="345A9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1" name="Google Shape;541;p13"/>
            <p:cNvSpPr txBox="1"/>
            <p:nvPr/>
          </p:nvSpPr>
          <p:spPr>
            <a:xfrm>
              <a:off x="3701863" y="1084110"/>
              <a:ext cx="89766" cy="8976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12700" spcFirstLastPara="1" rIns="12700" wrap="square" tIns="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600"/>
                <a:buFont typeface="Arial"/>
                <a:buNone/>
              </a:pPr>
              <a:r>
                <a:t/>
              </a:r>
              <a:endParaRPr b="0" i="0" sz="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2" name="Google Shape;542;p13"/>
            <p:cNvSpPr/>
            <p:nvPr/>
          </p:nvSpPr>
          <p:spPr>
            <a:xfrm rot="-5400000">
              <a:off x="2151771" y="1782659"/>
              <a:ext cx="2501729" cy="475328"/>
            </a:xfrm>
            <a:prstGeom prst="rect">
              <a:avLst/>
            </a:prstGeom>
            <a:solidFill>
              <a:srgbClr val="A5A5A5"/>
            </a:solidFill>
            <a:ln cap="flat" cmpd="sng" w="2540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3" name="Google Shape;543;p13"/>
            <p:cNvSpPr txBox="1"/>
            <p:nvPr/>
          </p:nvSpPr>
          <p:spPr>
            <a:xfrm rot="-5400000">
              <a:off x="2151771" y="1782659"/>
              <a:ext cx="2501729" cy="47532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20300" lIns="20300" spcFirstLastPara="1" rIns="20300" wrap="square" tIns="2030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200"/>
                <a:buFont typeface="Arial"/>
                <a:buNone/>
              </a:pPr>
              <a:r>
                <a:rPr b="0" i="0" lang="en-US" sz="32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Vision Team 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4" name="Google Shape;544;p13"/>
            <p:cNvSpPr/>
            <p:nvPr/>
          </p:nvSpPr>
          <p:spPr>
            <a:xfrm>
              <a:off x="3853192" y="0"/>
              <a:ext cx="1559077" cy="475328"/>
            </a:xfrm>
            <a:prstGeom prst="rect">
              <a:avLst/>
            </a:prstGeom>
            <a:solidFill>
              <a:schemeClr val="accent6"/>
            </a:solidFill>
            <a:ln cap="flat" cmpd="sng" w="254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5" name="Google Shape;545;p13"/>
            <p:cNvSpPr txBox="1"/>
            <p:nvPr/>
          </p:nvSpPr>
          <p:spPr>
            <a:xfrm>
              <a:off x="3853192" y="0"/>
              <a:ext cx="1559077" cy="47532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10775" lIns="10775" spcFirstLastPara="1" rIns="10775" wrap="square" tIns="1077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700"/>
                <a:buFont typeface="Arial"/>
                <a:buNone/>
              </a:pPr>
              <a:r>
                <a:rPr b="0" i="0" lang="en-US" sz="17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Administrative Team Lead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6" name="Google Shape;546;p13"/>
            <p:cNvSpPr/>
            <p:nvPr/>
          </p:nvSpPr>
          <p:spPr>
            <a:xfrm>
              <a:off x="3853192" y="545954"/>
              <a:ext cx="1559077" cy="475328"/>
            </a:xfrm>
            <a:prstGeom prst="rect">
              <a:avLst/>
            </a:prstGeom>
            <a:solidFill>
              <a:schemeClr val="accent6"/>
            </a:solidFill>
            <a:ln cap="flat" cmpd="sng" w="254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7" name="Google Shape;547;p13"/>
            <p:cNvSpPr txBox="1"/>
            <p:nvPr/>
          </p:nvSpPr>
          <p:spPr>
            <a:xfrm>
              <a:off x="3853192" y="545954"/>
              <a:ext cx="1559077" cy="47532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10775" lIns="10775" spcFirstLastPara="1" rIns="10775" wrap="square" tIns="1077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700"/>
                <a:buFont typeface="Arial"/>
                <a:buNone/>
              </a:pPr>
              <a:r>
                <a:rPr b="0" i="0" lang="en-US" sz="17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Lead Pastor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8" name="Google Shape;548;p13"/>
            <p:cNvSpPr/>
            <p:nvPr/>
          </p:nvSpPr>
          <p:spPr>
            <a:xfrm>
              <a:off x="3853192" y="1140115"/>
              <a:ext cx="1559077" cy="475328"/>
            </a:xfrm>
            <a:prstGeom prst="rect">
              <a:avLst/>
            </a:prstGeom>
            <a:solidFill>
              <a:srgbClr val="A5A5A5"/>
            </a:solidFill>
            <a:ln cap="flat" cmpd="sng" w="254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9" name="Google Shape;549;p13"/>
            <p:cNvSpPr txBox="1"/>
            <p:nvPr/>
          </p:nvSpPr>
          <p:spPr>
            <a:xfrm>
              <a:off x="3853192" y="1140115"/>
              <a:ext cx="1559077" cy="47532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10775" lIns="10775" spcFirstLastPara="1" rIns="10775" wrap="square" tIns="1077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700"/>
                <a:buFont typeface="Arial"/>
                <a:buNone/>
              </a:pPr>
              <a:r>
                <a:rPr b="0" i="0" lang="en-US" sz="17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Vision Team Chair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0" name="Google Shape;550;p13"/>
            <p:cNvSpPr/>
            <p:nvPr/>
          </p:nvSpPr>
          <p:spPr>
            <a:xfrm>
              <a:off x="3853192" y="1734276"/>
              <a:ext cx="1559077" cy="475328"/>
            </a:xfrm>
            <a:prstGeom prst="rect">
              <a:avLst/>
            </a:prstGeom>
            <a:solidFill>
              <a:srgbClr val="A5A5A5"/>
            </a:solidFill>
            <a:ln cap="flat" cmpd="sng" w="254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1" name="Google Shape;551;p13"/>
            <p:cNvSpPr txBox="1"/>
            <p:nvPr/>
          </p:nvSpPr>
          <p:spPr>
            <a:xfrm>
              <a:off x="3853192" y="1734276"/>
              <a:ext cx="1559077" cy="47532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10775" lIns="10775" spcFirstLastPara="1" rIns="10775" wrap="square" tIns="1077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700"/>
                <a:buFont typeface="Arial"/>
                <a:buNone/>
              </a:pPr>
              <a:r>
                <a:rPr b="0" i="0" lang="en-US" sz="17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Vision Team Vice Chair 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2" name="Google Shape;552;p13"/>
            <p:cNvSpPr/>
            <p:nvPr/>
          </p:nvSpPr>
          <p:spPr>
            <a:xfrm>
              <a:off x="3853192" y="2328436"/>
              <a:ext cx="1559077" cy="475328"/>
            </a:xfrm>
            <a:prstGeom prst="rect">
              <a:avLst/>
            </a:prstGeom>
            <a:solidFill>
              <a:srgbClr val="A5A5A5"/>
            </a:solidFill>
            <a:ln cap="flat" cmpd="sng" w="254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3" name="Google Shape;553;p13"/>
            <p:cNvSpPr txBox="1"/>
            <p:nvPr/>
          </p:nvSpPr>
          <p:spPr>
            <a:xfrm>
              <a:off x="3853192" y="2328436"/>
              <a:ext cx="1559077" cy="47532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10775" lIns="10775" spcFirstLastPara="1" rIns="10775" wrap="square" tIns="1077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700"/>
                <a:buFont typeface="Arial"/>
                <a:buNone/>
              </a:pPr>
              <a:r>
                <a:rPr b="0" i="0" lang="en-US" sz="17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Church Administrator 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4" name="Google Shape;554;p13"/>
            <p:cNvSpPr/>
            <p:nvPr/>
          </p:nvSpPr>
          <p:spPr>
            <a:xfrm>
              <a:off x="3863357" y="2998074"/>
              <a:ext cx="1559077" cy="475328"/>
            </a:xfrm>
            <a:prstGeom prst="rect">
              <a:avLst/>
            </a:prstGeom>
            <a:solidFill>
              <a:srgbClr val="4372C3"/>
            </a:solidFill>
            <a:ln cap="flat" cmpd="sng" w="254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5" name="Google Shape;555;p13"/>
            <p:cNvSpPr txBox="1"/>
            <p:nvPr/>
          </p:nvSpPr>
          <p:spPr>
            <a:xfrm>
              <a:off x="3863357" y="2998074"/>
              <a:ext cx="1559077" cy="47532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10775" lIns="10775" spcFirstLastPara="1" rIns="10775" wrap="square" tIns="1077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700"/>
                <a:buFont typeface="Arial"/>
                <a:buNone/>
              </a:pPr>
              <a:r>
                <a:rPr b="0" i="0" lang="en-US" sz="17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Ministry Team Lead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6" name="Google Shape;556;p13"/>
            <p:cNvSpPr/>
            <p:nvPr/>
          </p:nvSpPr>
          <p:spPr>
            <a:xfrm>
              <a:off x="3869266" y="3541275"/>
              <a:ext cx="1559077" cy="475328"/>
            </a:xfrm>
            <a:prstGeom prst="rect">
              <a:avLst/>
            </a:prstGeom>
            <a:solidFill>
              <a:srgbClr val="4372C3"/>
            </a:solidFill>
            <a:ln cap="flat" cmpd="sng" w="254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7" name="Google Shape;557;p13"/>
            <p:cNvSpPr txBox="1"/>
            <p:nvPr/>
          </p:nvSpPr>
          <p:spPr>
            <a:xfrm>
              <a:off x="3869266" y="3541275"/>
              <a:ext cx="1559077" cy="47532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10775" lIns="10775" spcFirstLastPara="1" rIns="10775" wrap="square" tIns="1077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700"/>
                <a:buFont typeface="Arial"/>
                <a:buNone/>
              </a:pPr>
              <a:r>
                <a:rPr b="0" i="0" lang="en-US" sz="17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Associate Pastor  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558" name="Google Shape;558;p13"/>
          <p:cNvGrpSpPr/>
          <p:nvPr/>
        </p:nvGrpSpPr>
        <p:grpSpPr>
          <a:xfrm>
            <a:off x="2503909" y="146745"/>
            <a:ext cx="3678920" cy="2790662"/>
            <a:chOff x="1096474" y="0"/>
            <a:chExt cx="3678920" cy="2790662"/>
          </a:xfrm>
        </p:grpSpPr>
        <p:sp>
          <p:nvSpPr>
            <p:cNvPr id="559" name="Google Shape;559;p13"/>
            <p:cNvSpPr/>
            <p:nvPr/>
          </p:nvSpPr>
          <p:spPr>
            <a:xfrm>
              <a:off x="2965549" y="1352292"/>
              <a:ext cx="505926" cy="1241221"/>
            </a:xfrm>
            <a:custGeom>
              <a:rect b="b" l="l" r="r" t="t"/>
              <a:pathLst>
                <a:path extrusionOk="0" h="120000" w="120000">
                  <a:moveTo>
                    <a:pt x="0" y="120000"/>
                  </a:moveTo>
                  <a:lnTo>
                    <a:pt x="60000" y="120000"/>
                  </a:lnTo>
                  <a:lnTo>
                    <a:pt x="60000" y="0"/>
                  </a:lnTo>
                  <a:lnTo>
                    <a:pt x="120000" y="0"/>
                  </a:lnTo>
                </a:path>
              </a:pathLst>
            </a:custGeom>
            <a:noFill/>
            <a:ln cap="flat" cmpd="sng" w="25400">
              <a:solidFill>
                <a:schemeClr val="accent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0" name="Google Shape;560;p13"/>
            <p:cNvSpPr txBox="1"/>
            <p:nvPr/>
          </p:nvSpPr>
          <p:spPr>
            <a:xfrm>
              <a:off x="3185003" y="1939394"/>
              <a:ext cx="67018" cy="6701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12700" spcFirstLastPara="1" rIns="12700" wrap="square" tIns="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500"/>
                <a:buFont typeface="Arial"/>
                <a:buNone/>
              </a:pPr>
              <a:r>
                <a:t/>
              </a:r>
              <a:endParaRPr b="0" i="0" sz="5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1" name="Google Shape;561;p13"/>
            <p:cNvSpPr/>
            <p:nvPr/>
          </p:nvSpPr>
          <p:spPr>
            <a:xfrm>
              <a:off x="2965549" y="1836673"/>
              <a:ext cx="516544" cy="756840"/>
            </a:xfrm>
            <a:custGeom>
              <a:rect b="b" l="l" r="r" t="t"/>
              <a:pathLst>
                <a:path extrusionOk="0" h="120000" w="120000">
                  <a:moveTo>
                    <a:pt x="0" y="120000"/>
                  </a:moveTo>
                  <a:lnTo>
                    <a:pt x="60000" y="120000"/>
                  </a:lnTo>
                  <a:lnTo>
                    <a:pt x="60000" y="0"/>
                  </a:lnTo>
                  <a:lnTo>
                    <a:pt x="120000" y="0"/>
                  </a:lnTo>
                </a:path>
              </a:pathLst>
            </a:custGeom>
            <a:noFill/>
            <a:ln cap="flat" cmpd="sng" w="25400">
              <a:solidFill>
                <a:schemeClr val="accent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2" name="Google Shape;562;p13"/>
            <p:cNvSpPr txBox="1"/>
            <p:nvPr/>
          </p:nvSpPr>
          <p:spPr>
            <a:xfrm>
              <a:off x="3200913" y="2192186"/>
              <a:ext cx="45815" cy="4581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12700" spcFirstLastPara="1" rIns="12700" wrap="square" tIns="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500"/>
                <a:buFont typeface="Arial"/>
                <a:buNone/>
              </a:pPr>
              <a:r>
                <a:t/>
              </a:r>
              <a:endParaRPr b="0" i="0" sz="5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3" name="Google Shape;563;p13"/>
            <p:cNvSpPr/>
            <p:nvPr/>
          </p:nvSpPr>
          <p:spPr>
            <a:xfrm>
              <a:off x="1490773" y="1430190"/>
              <a:ext cx="181475" cy="1163323"/>
            </a:xfrm>
            <a:custGeom>
              <a:rect b="b" l="l" r="r" t="t"/>
              <a:pathLst>
                <a:path extrusionOk="0" h="120000" w="120000">
                  <a:moveTo>
                    <a:pt x="0" y="0"/>
                  </a:moveTo>
                  <a:lnTo>
                    <a:pt x="60000" y="0"/>
                  </a:lnTo>
                  <a:lnTo>
                    <a:pt x="60000" y="120000"/>
                  </a:lnTo>
                  <a:lnTo>
                    <a:pt x="120000" y="120000"/>
                  </a:lnTo>
                </a:path>
              </a:pathLst>
            </a:custGeom>
            <a:noFill/>
            <a:ln cap="flat" cmpd="sng" w="25400">
              <a:solidFill>
                <a:schemeClr val="accent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4" name="Google Shape;564;p13"/>
            <p:cNvSpPr txBox="1"/>
            <p:nvPr/>
          </p:nvSpPr>
          <p:spPr>
            <a:xfrm>
              <a:off x="1552076" y="1982417"/>
              <a:ext cx="58869" cy="5886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12700" spcFirstLastPara="1" rIns="12700" wrap="square" tIns="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500"/>
                <a:buFont typeface="Arial"/>
                <a:buNone/>
              </a:pPr>
              <a:r>
                <a:t/>
              </a:r>
              <a:endParaRPr b="0" i="0" sz="5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5" name="Google Shape;565;p13"/>
            <p:cNvSpPr/>
            <p:nvPr/>
          </p:nvSpPr>
          <p:spPr>
            <a:xfrm>
              <a:off x="1490773" y="1430190"/>
              <a:ext cx="193749" cy="698756"/>
            </a:xfrm>
            <a:custGeom>
              <a:rect b="b" l="l" r="r" t="t"/>
              <a:pathLst>
                <a:path extrusionOk="0" h="120000" w="120000">
                  <a:moveTo>
                    <a:pt x="0" y="0"/>
                  </a:moveTo>
                  <a:lnTo>
                    <a:pt x="60000" y="0"/>
                  </a:lnTo>
                  <a:lnTo>
                    <a:pt x="60000" y="120000"/>
                  </a:lnTo>
                  <a:lnTo>
                    <a:pt x="120000" y="120000"/>
                  </a:lnTo>
                </a:path>
              </a:pathLst>
            </a:custGeom>
            <a:noFill/>
            <a:ln cap="flat" cmpd="sng" w="25400">
              <a:solidFill>
                <a:schemeClr val="accent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6" name="Google Shape;566;p13"/>
            <p:cNvSpPr txBox="1"/>
            <p:nvPr/>
          </p:nvSpPr>
          <p:spPr>
            <a:xfrm>
              <a:off x="1569519" y="1761440"/>
              <a:ext cx="36256" cy="3625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12700" spcFirstLastPara="1" rIns="12700" wrap="square" tIns="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500"/>
                <a:buFont typeface="Arial"/>
                <a:buNone/>
              </a:pPr>
              <a:r>
                <a:t/>
              </a:r>
              <a:endParaRPr b="0" i="0" sz="5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7" name="Google Shape;567;p13"/>
            <p:cNvSpPr/>
            <p:nvPr/>
          </p:nvSpPr>
          <p:spPr>
            <a:xfrm>
              <a:off x="1490773" y="1156436"/>
              <a:ext cx="192831" cy="273753"/>
            </a:xfrm>
            <a:custGeom>
              <a:rect b="b" l="l" r="r" t="t"/>
              <a:pathLst>
                <a:path extrusionOk="0" h="120000" w="120000">
                  <a:moveTo>
                    <a:pt x="0" y="120000"/>
                  </a:moveTo>
                  <a:lnTo>
                    <a:pt x="60000" y="120000"/>
                  </a:lnTo>
                  <a:lnTo>
                    <a:pt x="60000" y="0"/>
                  </a:lnTo>
                  <a:lnTo>
                    <a:pt x="120000" y="0"/>
                  </a:lnTo>
                </a:path>
              </a:pathLst>
            </a:custGeom>
            <a:noFill/>
            <a:ln cap="flat" cmpd="sng" w="25400">
              <a:solidFill>
                <a:schemeClr val="accent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8" name="Google Shape;568;p13"/>
            <p:cNvSpPr txBox="1"/>
            <p:nvPr/>
          </p:nvSpPr>
          <p:spPr>
            <a:xfrm>
              <a:off x="1578817" y="1284942"/>
              <a:ext cx="16742" cy="1674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12700" spcFirstLastPara="1" rIns="12700" wrap="square" tIns="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500"/>
                <a:buFont typeface="Arial"/>
                <a:buNone/>
              </a:pPr>
              <a:r>
                <a:t/>
              </a:r>
              <a:endParaRPr b="0" i="0" sz="5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9" name="Google Shape;569;p13"/>
            <p:cNvSpPr/>
            <p:nvPr/>
          </p:nvSpPr>
          <p:spPr>
            <a:xfrm>
              <a:off x="1490773" y="692248"/>
              <a:ext cx="192844" cy="737942"/>
            </a:xfrm>
            <a:custGeom>
              <a:rect b="b" l="l" r="r" t="t"/>
              <a:pathLst>
                <a:path extrusionOk="0" h="120000" w="120000">
                  <a:moveTo>
                    <a:pt x="0" y="120000"/>
                  </a:moveTo>
                  <a:lnTo>
                    <a:pt x="60000" y="120000"/>
                  </a:lnTo>
                  <a:lnTo>
                    <a:pt x="60000" y="0"/>
                  </a:lnTo>
                  <a:lnTo>
                    <a:pt x="120000" y="0"/>
                  </a:lnTo>
                </a:path>
              </a:pathLst>
            </a:custGeom>
            <a:noFill/>
            <a:ln cap="flat" cmpd="sng" w="25400">
              <a:solidFill>
                <a:schemeClr val="accent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0" name="Google Shape;570;p13"/>
            <p:cNvSpPr txBox="1"/>
            <p:nvPr/>
          </p:nvSpPr>
          <p:spPr>
            <a:xfrm>
              <a:off x="1568126" y="1042151"/>
              <a:ext cx="38136" cy="3813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12700" spcFirstLastPara="1" rIns="12700" wrap="square" tIns="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500"/>
                <a:buFont typeface="Arial"/>
                <a:buNone/>
              </a:pPr>
              <a:r>
                <a:t/>
              </a:r>
              <a:endParaRPr b="0" i="0" sz="5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1" name="Google Shape;571;p13"/>
            <p:cNvSpPr/>
            <p:nvPr/>
          </p:nvSpPr>
          <p:spPr>
            <a:xfrm>
              <a:off x="1490773" y="197149"/>
              <a:ext cx="160459" cy="1233041"/>
            </a:xfrm>
            <a:custGeom>
              <a:rect b="b" l="l" r="r" t="t"/>
              <a:pathLst>
                <a:path extrusionOk="0" h="120000" w="120000">
                  <a:moveTo>
                    <a:pt x="0" y="120000"/>
                  </a:moveTo>
                  <a:lnTo>
                    <a:pt x="60000" y="120000"/>
                  </a:lnTo>
                  <a:lnTo>
                    <a:pt x="60000" y="0"/>
                  </a:lnTo>
                  <a:lnTo>
                    <a:pt x="120000" y="0"/>
                  </a:lnTo>
                </a:path>
              </a:pathLst>
            </a:custGeom>
            <a:noFill/>
            <a:ln cap="flat" cmpd="sng" w="25400">
              <a:solidFill>
                <a:schemeClr val="accent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2" name="Google Shape;572;p13"/>
            <p:cNvSpPr txBox="1"/>
            <p:nvPr/>
          </p:nvSpPr>
          <p:spPr>
            <a:xfrm>
              <a:off x="1539916" y="782584"/>
              <a:ext cx="62171" cy="6217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12700" spcFirstLastPara="1" rIns="12700" wrap="square" tIns="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500"/>
                <a:buFont typeface="Arial"/>
                <a:buNone/>
              </a:pPr>
              <a:r>
                <a:t/>
              </a:r>
              <a:endParaRPr b="0" i="0" sz="5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3" name="Google Shape;573;p13"/>
            <p:cNvSpPr/>
            <p:nvPr/>
          </p:nvSpPr>
          <p:spPr>
            <a:xfrm>
              <a:off x="1490773" y="1430190"/>
              <a:ext cx="194732" cy="233436"/>
            </a:xfrm>
            <a:custGeom>
              <a:rect b="b" l="l" r="r" t="t"/>
              <a:pathLst>
                <a:path extrusionOk="0" h="120000" w="120000">
                  <a:moveTo>
                    <a:pt x="0" y="0"/>
                  </a:moveTo>
                  <a:lnTo>
                    <a:pt x="60000" y="0"/>
                  </a:lnTo>
                  <a:lnTo>
                    <a:pt x="60000" y="120000"/>
                  </a:lnTo>
                  <a:lnTo>
                    <a:pt x="120000" y="120000"/>
                  </a:lnTo>
                </a:path>
              </a:pathLst>
            </a:custGeom>
            <a:noFill/>
            <a:ln cap="flat" cmpd="sng" w="25400">
              <a:solidFill>
                <a:schemeClr val="accent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4" name="Google Shape;574;p13"/>
            <p:cNvSpPr txBox="1"/>
            <p:nvPr/>
          </p:nvSpPr>
          <p:spPr>
            <a:xfrm>
              <a:off x="1580539" y="1539309"/>
              <a:ext cx="15199" cy="1519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12700" spcFirstLastPara="1" rIns="12700" wrap="square" tIns="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500"/>
                <a:buFont typeface="Arial"/>
                <a:buNone/>
              </a:pPr>
              <a:r>
                <a:t/>
              </a:r>
              <a:endParaRPr b="0" i="0" sz="5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5" name="Google Shape;575;p13"/>
            <p:cNvSpPr/>
            <p:nvPr/>
          </p:nvSpPr>
          <p:spPr>
            <a:xfrm rot="-5400000">
              <a:off x="255994" y="1233041"/>
              <a:ext cx="2075257" cy="394298"/>
            </a:xfrm>
            <a:prstGeom prst="rect">
              <a:avLst/>
            </a:prstGeom>
            <a:solidFill>
              <a:schemeClr val="accent6"/>
            </a:solidFill>
            <a:ln cap="flat" cmpd="sng" w="254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6" name="Google Shape;576;p13"/>
            <p:cNvSpPr txBox="1"/>
            <p:nvPr/>
          </p:nvSpPr>
          <p:spPr>
            <a:xfrm rot="-5400000">
              <a:off x="255994" y="1233041"/>
              <a:ext cx="2075257" cy="39429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10775" lIns="10775" spcFirstLastPara="1" rIns="10775" wrap="square" tIns="1077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700"/>
                <a:buFont typeface="Arial"/>
                <a:buNone/>
              </a:pPr>
              <a:r>
                <a:rPr b="0" i="0" lang="en-US" sz="17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Administrative Team 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7" name="Google Shape;577;p13"/>
            <p:cNvSpPr/>
            <p:nvPr/>
          </p:nvSpPr>
          <p:spPr>
            <a:xfrm>
              <a:off x="1685505" y="1466477"/>
              <a:ext cx="1293300" cy="394298"/>
            </a:xfrm>
            <a:prstGeom prst="rect">
              <a:avLst/>
            </a:prstGeom>
            <a:solidFill>
              <a:schemeClr val="accent6"/>
            </a:solidFill>
            <a:ln cap="flat" cmpd="sng" w="254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8" name="Google Shape;578;p13"/>
            <p:cNvSpPr txBox="1"/>
            <p:nvPr/>
          </p:nvSpPr>
          <p:spPr>
            <a:xfrm>
              <a:off x="1685505" y="1466477"/>
              <a:ext cx="1293300" cy="39429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8875" lIns="8875" spcFirstLastPara="1" rIns="8875" wrap="square" tIns="887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b="0" i="0" lang="en-US" sz="14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Trustees 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9" name="Google Shape;579;p13"/>
            <p:cNvSpPr/>
            <p:nvPr/>
          </p:nvSpPr>
          <p:spPr>
            <a:xfrm>
              <a:off x="1651232" y="0"/>
              <a:ext cx="1293300" cy="394298"/>
            </a:xfrm>
            <a:prstGeom prst="rect">
              <a:avLst/>
            </a:prstGeom>
            <a:solidFill>
              <a:schemeClr val="accent6"/>
            </a:solidFill>
            <a:ln cap="flat" cmpd="sng" w="254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0" name="Google Shape;580;p13"/>
            <p:cNvSpPr txBox="1"/>
            <p:nvPr/>
          </p:nvSpPr>
          <p:spPr>
            <a:xfrm>
              <a:off x="1651232" y="0"/>
              <a:ext cx="1293300" cy="39429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8875" lIns="8875" spcFirstLastPara="1" rIns="8875" wrap="square" tIns="887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b="0" i="0" lang="en-US" sz="14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Lead Pastor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1" name="Google Shape;581;p13"/>
            <p:cNvSpPr/>
            <p:nvPr/>
          </p:nvSpPr>
          <p:spPr>
            <a:xfrm>
              <a:off x="1683617" y="495098"/>
              <a:ext cx="1293300" cy="394298"/>
            </a:xfrm>
            <a:prstGeom prst="rect">
              <a:avLst/>
            </a:prstGeom>
            <a:solidFill>
              <a:schemeClr val="accent6"/>
            </a:solidFill>
            <a:ln cap="flat" cmpd="sng" w="254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2" name="Google Shape;582;p13"/>
            <p:cNvSpPr txBox="1"/>
            <p:nvPr/>
          </p:nvSpPr>
          <p:spPr>
            <a:xfrm>
              <a:off x="1683617" y="495098"/>
              <a:ext cx="1293300" cy="39429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8875" lIns="8875" spcFirstLastPara="1" rIns="8875" wrap="square" tIns="887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b="0" i="0" lang="en-US" sz="14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Admin. Team Lead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3" name="Google Shape;583;p13"/>
            <p:cNvSpPr/>
            <p:nvPr/>
          </p:nvSpPr>
          <p:spPr>
            <a:xfrm>
              <a:off x="1683604" y="959287"/>
              <a:ext cx="1293300" cy="394298"/>
            </a:xfrm>
            <a:prstGeom prst="rect">
              <a:avLst/>
            </a:prstGeom>
            <a:solidFill>
              <a:schemeClr val="accent6"/>
            </a:solidFill>
            <a:ln cap="flat" cmpd="sng" w="254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4" name="Google Shape;584;p13"/>
            <p:cNvSpPr txBox="1"/>
            <p:nvPr/>
          </p:nvSpPr>
          <p:spPr>
            <a:xfrm>
              <a:off x="1683604" y="959287"/>
              <a:ext cx="1293300" cy="39429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8875" lIns="8875" spcFirstLastPara="1" rIns="8875" wrap="square" tIns="887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b="0" i="0" lang="en-US" sz="14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Admin. Team Vice Lead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5" name="Google Shape;585;p13"/>
            <p:cNvSpPr/>
            <p:nvPr/>
          </p:nvSpPr>
          <p:spPr>
            <a:xfrm>
              <a:off x="1684522" y="1931797"/>
              <a:ext cx="1293300" cy="394298"/>
            </a:xfrm>
            <a:prstGeom prst="rect">
              <a:avLst/>
            </a:prstGeom>
            <a:solidFill>
              <a:schemeClr val="accent6"/>
            </a:solidFill>
            <a:ln cap="flat" cmpd="sng" w="254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6" name="Google Shape;586;p13"/>
            <p:cNvSpPr txBox="1"/>
            <p:nvPr/>
          </p:nvSpPr>
          <p:spPr>
            <a:xfrm>
              <a:off x="1684522" y="1931797"/>
              <a:ext cx="1293300" cy="39429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8875" lIns="8875" spcFirstLastPara="1" rIns="8875" wrap="square" tIns="887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b="0" i="0" lang="en-US" sz="14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SPRC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7" name="Google Shape;587;p13"/>
            <p:cNvSpPr/>
            <p:nvPr/>
          </p:nvSpPr>
          <p:spPr>
            <a:xfrm>
              <a:off x="1672248" y="2396364"/>
              <a:ext cx="1293300" cy="394298"/>
            </a:xfrm>
            <a:prstGeom prst="rect">
              <a:avLst/>
            </a:prstGeom>
            <a:solidFill>
              <a:schemeClr val="accent6"/>
            </a:solidFill>
            <a:ln cap="flat" cmpd="sng" w="254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8" name="Google Shape;588;p13"/>
            <p:cNvSpPr txBox="1"/>
            <p:nvPr/>
          </p:nvSpPr>
          <p:spPr>
            <a:xfrm>
              <a:off x="1672248" y="2396364"/>
              <a:ext cx="1293300" cy="39429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8875" lIns="8875" spcFirstLastPara="1" rIns="8875" wrap="square" tIns="887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b="0" i="0" lang="en-US" sz="14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Finances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9" name="Google Shape;589;p13"/>
            <p:cNvSpPr/>
            <p:nvPr/>
          </p:nvSpPr>
          <p:spPr>
            <a:xfrm>
              <a:off x="3482093" y="1639523"/>
              <a:ext cx="1293300" cy="394298"/>
            </a:xfrm>
            <a:prstGeom prst="rect">
              <a:avLst/>
            </a:prstGeom>
            <a:solidFill>
              <a:schemeClr val="accent6"/>
            </a:solidFill>
            <a:ln cap="flat" cmpd="sng" w="254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0" name="Google Shape;590;p13"/>
            <p:cNvSpPr txBox="1"/>
            <p:nvPr/>
          </p:nvSpPr>
          <p:spPr>
            <a:xfrm>
              <a:off x="3482093" y="1639523"/>
              <a:ext cx="1293300" cy="39429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8875" lIns="8875" spcFirstLastPara="1" rIns="8875" wrap="square" tIns="887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b="0" i="0" lang="en-US" sz="14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Generosity 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1" name="Google Shape;591;p13"/>
            <p:cNvSpPr/>
            <p:nvPr/>
          </p:nvSpPr>
          <p:spPr>
            <a:xfrm>
              <a:off x="3471475" y="1155143"/>
              <a:ext cx="1293300" cy="394298"/>
            </a:xfrm>
            <a:prstGeom prst="rect">
              <a:avLst/>
            </a:prstGeom>
            <a:solidFill>
              <a:schemeClr val="accent6"/>
            </a:solidFill>
            <a:ln cap="flat" cmpd="sng" w="254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2" name="Google Shape;592;p13"/>
            <p:cNvSpPr txBox="1"/>
            <p:nvPr/>
          </p:nvSpPr>
          <p:spPr>
            <a:xfrm>
              <a:off x="3471475" y="1155143"/>
              <a:ext cx="1293300" cy="39429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8875" lIns="8875" spcFirstLastPara="1" rIns="8875" wrap="square" tIns="887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b="0" i="0" lang="en-US" sz="14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Foundation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593" name="Google Shape;593;p13"/>
          <p:cNvGrpSpPr/>
          <p:nvPr/>
        </p:nvGrpSpPr>
        <p:grpSpPr>
          <a:xfrm>
            <a:off x="2640249" y="1233239"/>
            <a:ext cx="9472015" cy="5481073"/>
            <a:chOff x="1617742" y="956497"/>
            <a:chExt cx="9472015" cy="5481073"/>
          </a:xfrm>
        </p:grpSpPr>
        <p:sp>
          <p:nvSpPr>
            <p:cNvPr id="594" name="Google Shape;594;p13"/>
            <p:cNvSpPr/>
            <p:nvPr/>
          </p:nvSpPr>
          <p:spPr>
            <a:xfrm>
              <a:off x="5943757" y="6113328"/>
              <a:ext cx="4137127" cy="170450"/>
            </a:xfrm>
            <a:custGeom>
              <a:rect b="b" l="l" r="r" t="t"/>
              <a:pathLst>
                <a:path extrusionOk="0" h="120000" w="120000">
                  <a:moveTo>
                    <a:pt x="0" y="0"/>
                  </a:moveTo>
                  <a:lnTo>
                    <a:pt x="60000" y="0"/>
                  </a:lnTo>
                  <a:lnTo>
                    <a:pt x="60000" y="120000"/>
                  </a:lnTo>
                  <a:lnTo>
                    <a:pt x="120000" y="120000"/>
                  </a:lnTo>
                </a:path>
              </a:pathLst>
            </a:custGeom>
            <a:noFill/>
            <a:ln cap="flat" cmpd="sng" w="25400">
              <a:solidFill>
                <a:srgbClr val="3A66B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5" name="Google Shape;595;p13"/>
            <p:cNvSpPr txBox="1"/>
            <p:nvPr/>
          </p:nvSpPr>
          <p:spPr>
            <a:xfrm>
              <a:off x="7908805" y="6095037"/>
              <a:ext cx="207031" cy="20703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12700" spcFirstLastPara="1" rIns="12700" wrap="square" tIns="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500"/>
                <a:buFont typeface="Arial"/>
                <a:buNone/>
              </a:pPr>
              <a:r>
                <a:t/>
              </a:r>
              <a:endParaRPr b="0" i="0" sz="15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6" name="Google Shape;596;p13"/>
            <p:cNvSpPr/>
            <p:nvPr/>
          </p:nvSpPr>
          <p:spPr>
            <a:xfrm>
              <a:off x="5943757" y="5821502"/>
              <a:ext cx="4137127" cy="291825"/>
            </a:xfrm>
            <a:custGeom>
              <a:rect b="b" l="l" r="r" t="t"/>
              <a:pathLst>
                <a:path extrusionOk="0" h="120000" w="120000">
                  <a:moveTo>
                    <a:pt x="0" y="120000"/>
                  </a:moveTo>
                  <a:lnTo>
                    <a:pt x="60000" y="120000"/>
                  </a:lnTo>
                  <a:lnTo>
                    <a:pt x="60000" y="0"/>
                  </a:lnTo>
                  <a:lnTo>
                    <a:pt x="120000" y="0"/>
                  </a:lnTo>
                </a:path>
              </a:pathLst>
            </a:custGeom>
            <a:noFill/>
            <a:ln cap="flat" cmpd="sng" w="25400">
              <a:solidFill>
                <a:srgbClr val="3A66B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7" name="Google Shape;597;p13"/>
            <p:cNvSpPr txBox="1"/>
            <p:nvPr/>
          </p:nvSpPr>
          <p:spPr>
            <a:xfrm>
              <a:off x="7908636" y="5863730"/>
              <a:ext cx="207370" cy="20737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12700" spcFirstLastPara="1" rIns="12700" wrap="square" tIns="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500"/>
                <a:buFont typeface="Arial"/>
                <a:buNone/>
              </a:pPr>
              <a:r>
                <a:t/>
              </a:r>
              <a:endParaRPr b="0" i="0" sz="15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8" name="Google Shape;598;p13"/>
            <p:cNvSpPr/>
            <p:nvPr/>
          </p:nvSpPr>
          <p:spPr>
            <a:xfrm>
              <a:off x="5943757" y="5356477"/>
              <a:ext cx="4137127" cy="756851"/>
            </a:xfrm>
            <a:custGeom>
              <a:rect b="b" l="l" r="r" t="t"/>
              <a:pathLst>
                <a:path extrusionOk="0" h="120000" w="120000">
                  <a:moveTo>
                    <a:pt x="0" y="120000"/>
                  </a:moveTo>
                  <a:lnTo>
                    <a:pt x="60000" y="120000"/>
                  </a:lnTo>
                  <a:lnTo>
                    <a:pt x="60000" y="0"/>
                  </a:lnTo>
                  <a:lnTo>
                    <a:pt x="120000" y="0"/>
                  </a:lnTo>
                </a:path>
              </a:pathLst>
            </a:custGeom>
            <a:noFill/>
            <a:ln cap="flat" cmpd="sng" w="25400">
              <a:solidFill>
                <a:srgbClr val="3A66B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9" name="Google Shape;599;p13"/>
            <p:cNvSpPr txBox="1"/>
            <p:nvPr/>
          </p:nvSpPr>
          <p:spPr>
            <a:xfrm>
              <a:off x="7907176" y="5629758"/>
              <a:ext cx="210289" cy="21028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12700" spcFirstLastPara="1" rIns="12700" wrap="square" tIns="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500"/>
                <a:buFont typeface="Arial"/>
                <a:buNone/>
              </a:pPr>
              <a:r>
                <a:t/>
              </a:r>
              <a:endParaRPr b="0" i="0" sz="15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0" name="Google Shape;600;p13"/>
            <p:cNvSpPr/>
            <p:nvPr/>
          </p:nvSpPr>
          <p:spPr>
            <a:xfrm>
              <a:off x="5943757" y="4862083"/>
              <a:ext cx="4137127" cy="1251245"/>
            </a:xfrm>
            <a:custGeom>
              <a:rect b="b" l="l" r="r" t="t"/>
              <a:pathLst>
                <a:path extrusionOk="0" h="120000" w="120000">
                  <a:moveTo>
                    <a:pt x="0" y="120000"/>
                  </a:moveTo>
                  <a:lnTo>
                    <a:pt x="60000" y="120000"/>
                  </a:lnTo>
                  <a:lnTo>
                    <a:pt x="60000" y="0"/>
                  </a:lnTo>
                  <a:lnTo>
                    <a:pt x="120000" y="0"/>
                  </a:lnTo>
                </a:path>
              </a:pathLst>
            </a:custGeom>
            <a:noFill/>
            <a:ln cap="flat" cmpd="sng" w="25400">
              <a:solidFill>
                <a:srgbClr val="3A66B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1" name="Google Shape;601;p13"/>
            <p:cNvSpPr txBox="1"/>
            <p:nvPr/>
          </p:nvSpPr>
          <p:spPr>
            <a:xfrm>
              <a:off x="7904266" y="5379650"/>
              <a:ext cx="216110" cy="21611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12700" spcFirstLastPara="1" rIns="12700" wrap="square" tIns="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t/>
              </a:r>
              <a:endParaRPr b="0" i="0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2" name="Google Shape;602;p13"/>
            <p:cNvSpPr/>
            <p:nvPr/>
          </p:nvSpPr>
          <p:spPr>
            <a:xfrm>
              <a:off x="5943757" y="4443262"/>
              <a:ext cx="4137127" cy="1670065"/>
            </a:xfrm>
            <a:custGeom>
              <a:rect b="b" l="l" r="r" t="t"/>
              <a:pathLst>
                <a:path extrusionOk="0" h="120000" w="120000">
                  <a:moveTo>
                    <a:pt x="0" y="120000"/>
                  </a:moveTo>
                  <a:lnTo>
                    <a:pt x="60000" y="120000"/>
                  </a:lnTo>
                  <a:lnTo>
                    <a:pt x="60000" y="0"/>
                  </a:lnTo>
                  <a:lnTo>
                    <a:pt x="120000" y="0"/>
                  </a:lnTo>
                </a:path>
              </a:pathLst>
            </a:custGeom>
            <a:noFill/>
            <a:ln cap="flat" cmpd="sng" w="25400">
              <a:solidFill>
                <a:srgbClr val="3A66B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3" name="Google Shape;603;p13"/>
            <p:cNvSpPr txBox="1"/>
            <p:nvPr/>
          </p:nvSpPr>
          <p:spPr>
            <a:xfrm>
              <a:off x="7900783" y="5166758"/>
              <a:ext cx="223074" cy="22307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12700" spcFirstLastPara="1" rIns="12700" wrap="square" tIns="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t/>
              </a:r>
              <a:endParaRPr b="0" i="0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4" name="Google Shape;604;p13"/>
            <p:cNvSpPr/>
            <p:nvPr/>
          </p:nvSpPr>
          <p:spPr>
            <a:xfrm>
              <a:off x="5943757" y="3988894"/>
              <a:ext cx="4137127" cy="2124433"/>
            </a:xfrm>
            <a:custGeom>
              <a:rect b="b" l="l" r="r" t="t"/>
              <a:pathLst>
                <a:path extrusionOk="0" h="120000" w="120000">
                  <a:moveTo>
                    <a:pt x="0" y="120000"/>
                  </a:moveTo>
                  <a:lnTo>
                    <a:pt x="60000" y="120000"/>
                  </a:lnTo>
                  <a:lnTo>
                    <a:pt x="60000" y="0"/>
                  </a:lnTo>
                  <a:lnTo>
                    <a:pt x="120000" y="0"/>
                  </a:lnTo>
                </a:path>
              </a:pathLst>
            </a:custGeom>
            <a:noFill/>
            <a:ln cap="flat" cmpd="sng" w="25400">
              <a:solidFill>
                <a:srgbClr val="3A66B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5" name="Google Shape;605;p13"/>
            <p:cNvSpPr txBox="1"/>
            <p:nvPr/>
          </p:nvSpPr>
          <p:spPr>
            <a:xfrm>
              <a:off x="7896053" y="4934844"/>
              <a:ext cx="232535" cy="23253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12700" spcFirstLastPara="1" rIns="12700" wrap="square" tIns="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700"/>
                <a:buFont typeface="Arial"/>
                <a:buNone/>
              </a:pPr>
              <a:r>
                <a:t/>
              </a:r>
              <a:endParaRPr b="0" i="0" sz="17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6" name="Google Shape;606;p13"/>
            <p:cNvSpPr/>
            <p:nvPr/>
          </p:nvSpPr>
          <p:spPr>
            <a:xfrm>
              <a:off x="5943757" y="3507911"/>
              <a:ext cx="4137127" cy="2605416"/>
            </a:xfrm>
            <a:custGeom>
              <a:rect b="b" l="l" r="r" t="t"/>
              <a:pathLst>
                <a:path extrusionOk="0" h="120000" w="120000">
                  <a:moveTo>
                    <a:pt x="0" y="120000"/>
                  </a:moveTo>
                  <a:lnTo>
                    <a:pt x="60000" y="120000"/>
                  </a:lnTo>
                  <a:lnTo>
                    <a:pt x="60000" y="0"/>
                  </a:lnTo>
                  <a:lnTo>
                    <a:pt x="120000" y="0"/>
                  </a:lnTo>
                </a:path>
              </a:pathLst>
            </a:custGeom>
            <a:noFill/>
            <a:ln cap="flat" cmpd="sng" w="25400">
              <a:solidFill>
                <a:srgbClr val="3A66B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7" name="Google Shape;607;p13"/>
            <p:cNvSpPr txBox="1"/>
            <p:nvPr/>
          </p:nvSpPr>
          <p:spPr>
            <a:xfrm>
              <a:off x="7890092" y="4688390"/>
              <a:ext cx="244458" cy="24445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12700" spcFirstLastPara="1" rIns="12700" wrap="square" tIns="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8" name="Google Shape;608;p13"/>
            <p:cNvSpPr/>
            <p:nvPr/>
          </p:nvSpPr>
          <p:spPr>
            <a:xfrm>
              <a:off x="5943757" y="3067877"/>
              <a:ext cx="4137127" cy="3045451"/>
            </a:xfrm>
            <a:custGeom>
              <a:rect b="b" l="l" r="r" t="t"/>
              <a:pathLst>
                <a:path extrusionOk="0" h="120000" w="120000">
                  <a:moveTo>
                    <a:pt x="0" y="120000"/>
                  </a:moveTo>
                  <a:lnTo>
                    <a:pt x="60000" y="120000"/>
                  </a:lnTo>
                  <a:lnTo>
                    <a:pt x="60000" y="0"/>
                  </a:lnTo>
                  <a:lnTo>
                    <a:pt x="120000" y="0"/>
                  </a:lnTo>
                </a:path>
              </a:pathLst>
            </a:custGeom>
            <a:noFill/>
            <a:ln cap="flat" cmpd="sng" w="25400">
              <a:solidFill>
                <a:srgbClr val="3A66B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9" name="Google Shape;609;p13"/>
            <p:cNvSpPr txBox="1"/>
            <p:nvPr/>
          </p:nvSpPr>
          <p:spPr>
            <a:xfrm>
              <a:off x="7883891" y="4462173"/>
              <a:ext cx="256858" cy="25685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12700" spcFirstLastPara="1" rIns="12700" wrap="square" tIns="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r>
                <a:t/>
              </a:r>
              <a:endPara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0" name="Google Shape;610;p13"/>
            <p:cNvSpPr/>
            <p:nvPr/>
          </p:nvSpPr>
          <p:spPr>
            <a:xfrm>
              <a:off x="2415499" y="4664700"/>
              <a:ext cx="2519385" cy="1448627"/>
            </a:xfrm>
            <a:custGeom>
              <a:rect b="b" l="l" r="r" t="t"/>
              <a:pathLst>
                <a:path extrusionOk="0" h="120000" w="120000">
                  <a:moveTo>
                    <a:pt x="0" y="0"/>
                  </a:moveTo>
                  <a:lnTo>
                    <a:pt x="60000" y="0"/>
                  </a:lnTo>
                  <a:lnTo>
                    <a:pt x="60000" y="120000"/>
                  </a:lnTo>
                  <a:lnTo>
                    <a:pt x="120000" y="120000"/>
                  </a:lnTo>
                </a:path>
              </a:pathLst>
            </a:custGeom>
            <a:noFill/>
            <a:ln cap="flat" cmpd="sng" w="25400">
              <a:solidFill>
                <a:srgbClr val="345A9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1" name="Google Shape;611;p13"/>
            <p:cNvSpPr txBox="1"/>
            <p:nvPr/>
          </p:nvSpPr>
          <p:spPr>
            <a:xfrm>
              <a:off x="3602537" y="5316360"/>
              <a:ext cx="145308" cy="14530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12700" spcFirstLastPara="1" rIns="12700" wrap="square" tIns="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t/>
              </a:r>
              <a:endPara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2" name="Google Shape;612;p13"/>
            <p:cNvSpPr/>
            <p:nvPr/>
          </p:nvSpPr>
          <p:spPr>
            <a:xfrm>
              <a:off x="5991749" y="4097607"/>
              <a:ext cx="873855" cy="1209004"/>
            </a:xfrm>
            <a:custGeom>
              <a:rect b="b" l="l" r="r" t="t"/>
              <a:pathLst>
                <a:path extrusionOk="0" h="120000" w="120000">
                  <a:moveTo>
                    <a:pt x="0" y="120000"/>
                  </a:moveTo>
                  <a:lnTo>
                    <a:pt x="60000" y="120000"/>
                  </a:lnTo>
                  <a:lnTo>
                    <a:pt x="60000" y="0"/>
                  </a:lnTo>
                  <a:lnTo>
                    <a:pt x="120000" y="0"/>
                  </a:lnTo>
                </a:path>
              </a:pathLst>
            </a:custGeom>
            <a:noFill/>
            <a:ln cap="flat" cmpd="sng" w="25400">
              <a:solidFill>
                <a:srgbClr val="3A66B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3" name="Google Shape;613;p13"/>
            <p:cNvSpPr txBox="1"/>
            <p:nvPr/>
          </p:nvSpPr>
          <p:spPr>
            <a:xfrm>
              <a:off x="6391383" y="4664815"/>
              <a:ext cx="74587" cy="7458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12700" spcFirstLastPara="1" rIns="12700" wrap="square" tIns="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500"/>
                <a:buFont typeface="Arial"/>
                <a:buNone/>
              </a:pPr>
              <a:r>
                <a:t/>
              </a:r>
              <a:endParaRPr b="0" i="0" sz="5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4" name="Google Shape;614;p13"/>
            <p:cNvSpPr/>
            <p:nvPr/>
          </p:nvSpPr>
          <p:spPr>
            <a:xfrm>
              <a:off x="5991749" y="5306611"/>
              <a:ext cx="860628" cy="267855"/>
            </a:xfrm>
            <a:custGeom>
              <a:rect b="b" l="l" r="r" t="t"/>
              <a:pathLst>
                <a:path extrusionOk="0" h="120000" w="120000">
                  <a:moveTo>
                    <a:pt x="0" y="0"/>
                  </a:moveTo>
                  <a:lnTo>
                    <a:pt x="60000" y="0"/>
                  </a:lnTo>
                  <a:lnTo>
                    <a:pt x="60000" y="120000"/>
                  </a:lnTo>
                  <a:lnTo>
                    <a:pt x="120000" y="120000"/>
                  </a:lnTo>
                </a:path>
              </a:pathLst>
            </a:custGeom>
            <a:noFill/>
            <a:ln cap="flat" cmpd="sng" w="25400">
              <a:solidFill>
                <a:srgbClr val="3A66B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5" name="Google Shape;615;p13"/>
            <p:cNvSpPr txBox="1"/>
            <p:nvPr/>
          </p:nvSpPr>
          <p:spPr>
            <a:xfrm>
              <a:off x="6399530" y="5418005"/>
              <a:ext cx="45067" cy="4506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12700" spcFirstLastPara="1" rIns="12700" wrap="square" tIns="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500"/>
                <a:buFont typeface="Arial"/>
                <a:buNone/>
              </a:pPr>
              <a:r>
                <a:t/>
              </a:r>
              <a:endParaRPr b="0" i="0" sz="5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6" name="Google Shape;616;p13"/>
            <p:cNvSpPr/>
            <p:nvPr/>
          </p:nvSpPr>
          <p:spPr>
            <a:xfrm>
              <a:off x="5991749" y="5179785"/>
              <a:ext cx="877204" cy="91440"/>
            </a:xfrm>
            <a:custGeom>
              <a:rect b="b" l="l" r="r" t="t"/>
              <a:pathLst>
                <a:path extrusionOk="0" h="120000" w="120000">
                  <a:moveTo>
                    <a:pt x="0" y="166438"/>
                  </a:moveTo>
                  <a:lnTo>
                    <a:pt x="60000" y="166438"/>
                  </a:lnTo>
                  <a:lnTo>
                    <a:pt x="60000" y="60000"/>
                  </a:lnTo>
                  <a:lnTo>
                    <a:pt x="120000" y="60000"/>
                  </a:lnTo>
                </a:path>
              </a:pathLst>
            </a:custGeom>
            <a:noFill/>
            <a:ln cap="flat" cmpd="sng" w="25400">
              <a:solidFill>
                <a:srgbClr val="3A66B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7" name="Google Shape;617;p13"/>
            <p:cNvSpPr txBox="1"/>
            <p:nvPr/>
          </p:nvSpPr>
          <p:spPr>
            <a:xfrm>
              <a:off x="6408328" y="5203481"/>
              <a:ext cx="44047" cy="4404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12700" spcFirstLastPara="1" rIns="12700" wrap="square" tIns="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500"/>
                <a:buFont typeface="Arial"/>
                <a:buNone/>
              </a:pPr>
              <a:r>
                <a:t/>
              </a:r>
              <a:endParaRPr b="0" i="0" sz="5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8" name="Google Shape;618;p13"/>
            <p:cNvSpPr/>
            <p:nvPr/>
          </p:nvSpPr>
          <p:spPr>
            <a:xfrm>
              <a:off x="5991749" y="4843354"/>
              <a:ext cx="904050" cy="463257"/>
            </a:xfrm>
            <a:custGeom>
              <a:rect b="b" l="l" r="r" t="t"/>
              <a:pathLst>
                <a:path extrusionOk="0" h="120000" w="120000">
                  <a:moveTo>
                    <a:pt x="0" y="120000"/>
                  </a:moveTo>
                  <a:lnTo>
                    <a:pt x="60000" y="120000"/>
                  </a:lnTo>
                  <a:lnTo>
                    <a:pt x="60000" y="0"/>
                  </a:lnTo>
                  <a:lnTo>
                    <a:pt x="120000" y="0"/>
                  </a:lnTo>
                </a:path>
              </a:pathLst>
            </a:custGeom>
            <a:noFill/>
            <a:ln cap="flat" cmpd="sng" w="25400">
              <a:solidFill>
                <a:srgbClr val="3A66B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9" name="Google Shape;619;p13"/>
            <p:cNvSpPr txBox="1"/>
            <p:nvPr/>
          </p:nvSpPr>
          <p:spPr>
            <a:xfrm>
              <a:off x="6418379" y="5049587"/>
              <a:ext cx="50791" cy="5079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12700" spcFirstLastPara="1" rIns="12700" wrap="square" tIns="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500"/>
                <a:buFont typeface="Arial"/>
                <a:buNone/>
              </a:pPr>
              <a:r>
                <a:t/>
              </a:r>
              <a:endParaRPr b="0" i="0" sz="5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0" name="Google Shape;620;p13"/>
            <p:cNvSpPr/>
            <p:nvPr/>
          </p:nvSpPr>
          <p:spPr>
            <a:xfrm>
              <a:off x="5991749" y="4491916"/>
              <a:ext cx="894436" cy="814695"/>
            </a:xfrm>
            <a:custGeom>
              <a:rect b="b" l="l" r="r" t="t"/>
              <a:pathLst>
                <a:path extrusionOk="0" h="120000" w="120000">
                  <a:moveTo>
                    <a:pt x="0" y="120000"/>
                  </a:moveTo>
                  <a:lnTo>
                    <a:pt x="60000" y="120000"/>
                  </a:lnTo>
                  <a:lnTo>
                    <a:pt x="60000" y="0"/>
                  </a:lnTo>
                  <a:lnTo>
                    <a:pt x="120000" y="0"/>
                  </a:lnTo>
                </a:path>
              </a:pathLst>
            </a:custGeom>
            <a:noFill/>
            <a:ln cap="flat" cmpd="sng" w="25400">
              <a:solidFill>
                <a:srgbClr val="3A66B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1" name="Google Shape;621;p13"/>
            <p:cNvSpPr txBox="1"/>
            <p:nvPr/>
          </p:nvSpPr>
          <p:spPr>
            <a:xfrm>
              <a:off x="6408721" y="4869017"/>
              <a:ext cx="60492" cy="6049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12700" spcFirstLastPara="1" rIns="12700" wrap="square" tIns="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500"/>
                <a:buFont typeface="Arial"/>
                <a:buNone/>
              </a:pPr>
              <a:r>
                <a:t/>
              </a:r>
              <a:endParaRPr b="0" i="0" sz="5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2" name="Google Shape;622;p13"/>
            <p:cNvSpPr/>
            <p:nvPr/>
          </p:nvSpPr>
          <p:spPr>
            <a:xfrm>
              <a:off x="5991749" y="3763977"/>
              <a:ext cx="850984" cy="1542633"/>
            </a:xfrm>
            <a:custGeom>
              <a:rect b="b" l="l" r="r" t="t"/>
              <a:pathLst>
                <a:path extrusionOk="0" h="120000" w="120000">
                  <a:moveTo>
                    <a:pt x="0" y="120000"/>
                  </a:moveTo>
                  <a:lnTo>
                    <a:pt x="60000" y="120000"/>
                  </a:lnTo>
                  <a:lnTo>
                    <a:pt x="60000" y="0"/>
                  </a:lnTo>
                  <a:lnTo>
                    <a:pt x="120000" y="0"/>
                  </a:lnTo>
                </a:path>
              </a:pathLst>
            </a:custGeom>
            <a:noFill/>
            <a:ln cap="flat" cmpd="sng" w="25400">
              <a:solidFill>
                <a:srgbClr val="3A66B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3" name="Google Shape;623;p13"/>
            <p:cNvSpPr txBox="1"/>
            <p:nvPr/>
          </p:nvSpPr>
          <p:spPr>
            <a:xfrm>
              <a:off x="6373196" y="4491250"/>
              <a:ext cx="88089" cy="8808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12700" spcFirstLastPara="1" rIns="12700" wrap="square" tIns="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600"/>
                <a:buFont typeface="Arial"/>
                <a:buNone/>
              </a:pPr>
              <a:r>
                <a:t/>
              </a:r>
              <a:endParaRPr b="0" i="0" sz="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4" name="Google Shape;624;p13"/>
            <p:cNvSpPr/>
            <p:nvPr/>
          </p:nvSpPr>
          <p:spPr>
            <a:xfrm>
              <a:off x="2415499" y="4664700"/>
              <a:ext cx="2567377" cy="641910"/>
            </a:xfrm>
            <a:custGeom>
              <a:rect b="b" l="l" r="r" t="t"/>
              <a:pathLst>
                <a:path extrusionOk="0" h="120000" w="120000">
                  <a:moveTo>
                    <a:pt x="0" y="0"/>
                  </a:moveTo>
                  <a:lnTo>
                    <a:pt x="60000" y="0"/>
                  </a:lnTo>
                  <a:lnTo>
                    <a:pt x="60000" y="120000"/>
                  </a:lnTo>
                  <a:lnTo>
                    <a:pt x="120000" y="120000"/>
                  </a:lnTo>
                </a:path>
              </a:pathLst>
            </a:custGeom>
            <a:noFill/>
            <a:ln cap="flat" cmpd="sng" w="25400">
              <a:solidFill>
                <a:srgbClr val="345A9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5" name="Google Shape;625;p13"/>
            <p:cNvSpPr txBox="1"/>
            <p:nvPr/>
          </p:nvSpPr>
          <p:spPr>
            <a:xfrm>
              <a:off x="3633027" y="4919496"/>
              <a:ext cx="132320" cy="13232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12700" spcFirstLastPara="1" rIns="12700" wrap="square" tIns="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00"/>
                <a:buFont typeface="Arial"/>
                <a:buNone/>
              </a:pPr>
              <a:r>
                <a:t/>
              </a:r>
              <a:endParaRPr b="0" i="0" sz="1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6" name="Google Shape;626;p13"/>
            <p:cNvSpPr/>
            <p:nvPr/>
          </p:nvSpPr>
          <p:spPr>
            <a:xfrm>
              <a:off x="6082366" y="2658241"/>
              <a:ext cx="465453" cy="1483537"/>
            </a:xfrm>
            <a:custGeom>
              <a:rect b="b" l="l" r="r" t="t"/>
              <a:pathLst>
                <a:path extrusionOk="0" h="120000" w="120000">
                  <a:moveTo>
                    <a:pt x="0" y="120000"/>
                  </a:moveTo>
                  <a:lnTo>
                    <a:pt x="60000" y="120000"/>
                  </a:lnTo>
                  <a:lnTo>
                    <a:pt x="60000" y="0"/>
                  </a:lnTo>
                  <a:lnTo>
                    <a:pt x="120000" y="0"/>
                  </a:lnTo>
                </a:path>
              </a:pathLst>
            </a:custGeom>
            <a:noFill/>
            <a:ln cap="flat" cmpd="sng" w="25400">
              <a:solidFill>
                <a:srgbClr val="3A66B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7" name="Google Shape;627;p13"/>
            <p:cNvSpPr txBox="1"/>
            <p:nvPr/>
          </p:nvSpPr>
          <p:spPr>
            <a:xfrm>
              <a:off x="6276222" y="3361139"/>
              <a:ext cx="77742" cy="7774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12700" spcFirstLastPara="1" rIns="12700" wrap="square" tIns="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500"/>
                <a:buFont typeface="Arial"/>
                <a:buNone/>
              </a:pPr>
              <a:r>
                <a:t/>
              </a:r>
              <a:endParaRPr b="0" i="0" sz="5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8" name="Google Shape;628;p13"/>
            <p:cNvSpPr/>
            <p:nvPr/>
          </p:nvSpPr>
          <p:spPr>
            <a:xfrm>
              <a:off x="6082366" y="2276896"/>
              <a:ext cx="419085" cy="1864882"/>
            </a:xfrm>
            <a:custGeom>
              <a:rect b="b" l="l" r="r" t="t"/>
              <a:pathLst>
                <a:path extrusionOk="0" h="120000" w="120000">
                  <a:moveTo>
                    <a:pt x="0" y="120000"/>
                  </a:moveTo>
                  <a:lnTo>
                    <a:pt x="60000" y="120000"/>
                  </a:lnTo>
                  <a:lnTo>
                    <a:pt x="60000" y="0"/>
                  </a:lnTo>
                  <a:lnTo>
                    <a:pt x="120000" y="0"/>
                  </a:lnTo>
                </a:path>
              </a:pathLst>
            </a:custGeom>
            <a:noFill/>
            <a:ln cap="flat" cmpd="sng" w="25400">
              <a:solidFill>
                <a:srgbClr val="3A66B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9" name="Google Shape;629;p13"/>
            <p:cNvSpPr txBox="1"/>
            <p:nvPr/>
          </p:nvSpPr>
          <p:spPr>
            <a:xfrm>
              <a:off x="6244124" y="3161552"/>
              <a:ext cx="95569" cy="9556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12700" spcFirstLastPara="1" rIns="12700" wrap="square" tIns="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700"/>
                <a:buFont typeface="Arial"/>
                <a:buNone/>
              </a:pPr>
              <a:r>
                <a:t/>
              </a:r>
              <a:endParaRPr b="0" i="0" sz="7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0" name="Google Shape;630;p13"/>
            <p:cNvSpPr/>
            <p:nvPr/>
          </p:nvSpPr>
          <p:spPr>
            <a:xfrm>
              <a:off x="6082366" y="1854151"/>
              <a:ext cx="402368" cy="2287627"/>
            </a:xfrm>
            <a:custGeom>
              <a:rect b="b" l="l" r="r" t="t"/>
              <a:pathLst>
                <a:path extrusionOk="0" h="120000" w="120000">
                  <a:moveTo>
                    <a:pt x="0" y="120000"/>
                  </a:moveTo>
                  <a:lnTo>
                    <a:pt x="60000" y="120000"/>
                  </a:lnTo>
                  <a:lnTo>
                    <a:pt x="60000" y="0"/>
                  </a:lnTo>
                  <a:lnTo>
                    <a:pt x="120000" y="0"/>
                  </a:lnTo>
                </a:path>
              </a:pathLst>
            </a:custGeom>
            <a:noFill/>
            <a:ln cap="flat" cmpd="sng" w="25400">
              <a:solidFill>
                <a:srgbClr val="3A66B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1" name="Google Shape;631;p13"/>
            <p:cNvSpPr txBox="1"/>
            <p:nvPr/>
          </p:nvSpPr>
          <p:spPr>
            <a:xfrm>
              <a:off x="6225482" y="2939896"/>
              <a:ext cx="116137" cy="11613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12700" spcFirstLastPara="1" rIns="12700" wrap="square" tIns="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800"/>
                <a:buFont typeface="Arial"/>
                <a:buNone/>
              </a:pPr>
              <a:r>
                <a:t/>
              </a:r>
              <a:endParaRPr b="0" i="0" sz="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2" name="Google Shape;632;p13"/>
            <p:cNvSpPr/>
            <p:nvPr/>
          </p:nvSpPr>
          <p:spPr>
            <a:xfrm>
              <a:off x="2415499" y="4141779"/>
              <a:ext cx="2657994" cy="522921"/>
            </a:xfrm>
            <a:custGeom>
              <a:rect b="b" l="l" r="r" t="t"/>
              <a:pathLst>
                <a:path extrusionOk="0" h="120000" w="120000">
                  <a:moveTo>
                    <a:pt x="0" y="120000"/>
                  </a:moveTo>
                  <a:lnTo>
                    <a:pt x="60000" y="120000"/>
                  </a:lnTo>
                  <a:lnTo>
                    <a:pt x="60000" y="0"/>
                  </a:lnTo>
                  <a:lnTo>
                    <a:pt x="120000" y="0"/>
                  </a:lnTo>
                </a:path>
              </a:pathLst>
            </a:custGeom>
            <a:noFill/>
            <a:ln cap="flat" cmpd="sng" w="25400">
              <a:solidFill>
                <a:srgbClr val="345A9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3" name="Google Shape;633;p13"/>
            <p:cNvSpPr txBox="1"/>
            <p:nvPr/>
          </p:nvSpPr>
          <p:spPr>
            <a:xfrm>
              <a:off x="3676772" y="4335516"/>
              <a:ext cx="135447" cy="13544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12700" spcFirstLastPara="1" rIns="12700" wrap="square" tIns="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00"/>
                <a:buFont typeface="Arial"/>
                <a:buNone/>
              </a:pPr>
              <a:r>
                <a:t/>
              </a:r>
              <a:endParaRPr b="0" i="0" sz="1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4" name="Google Shape;634;p13"/>
            <p:cNvSpPr/>
            <p:nvPr/>
          </p:nvSpPr>
          <p:spPr>
            <a:xfrm>
              <a:off x="2415499" y="3173904"/>
              <a:ext cx="2624944" cy="1490796"/>
            </a:xfrm>
            <a:custGeom>
              <a:rect b="b" l="l" r="r" t="t"/>
              <a:pathLst>
                <a:path extrusionOk="0" h="120000" w="120000">
                  <a:moveTo>
                    <a:pt x="0" y="120000"/>
                  </a:moveTo>
                  <a:lnTo>
                    <a:pt x="60000" y="120000"/>
                  </a:lnTo>
                  <a:lnTo>
                    <a:pt x="60000" y="0"/>
                  </a:lnTo>
                  <a:lnTo>
                    <a:pt x="120000" y="0"/>
                  </a:lnTo>
                </a:path>
              </a:pathLst>
            </a:custGeom>
            <a:noFill/>
            <a:ln cap="flat" cmpd="sng" w="25400">
              <a:solidFill>
                <a:srgbClr val="345A9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5" name="Google Shape;635;p13"/>
            <p:cNvSpPr txBox="1"/>
            <p:nvPr/>
          </p:nvSpPr>
          <p:spPr>
            <a:xfrm>
              <a:off x="3652502" y="3843833"/>
              <a:ext cx="150937" cy="15093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12700" spcFirstLastPara="1" rIns="12700" wrap="square" tIns="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t/>
              </a:r>
              <a:endPara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6" name="Google Shape;636;p13"/>
            <p:cNvSpPr/>
            <p:nvPr/>
          </p:nvSpPr>
          <p:spPr>
            <a:xfrm>
              <a:off x="2415499" y="2823031"/>
              <a:ext cx="2624944" cy="1841669"/>
            </a:xfrm>
            <a:custGeom>
              <a:rect b="b" l="l" r="r" t="t"/>
              <a:pathLst>
                <a:path extrusionOk="0" h="120000" w="120000">
                  <a:moveTo>
                    <a:pt x="0" y="120000"/>
                  </a:moveTo>
                  <a:lnTo>
                    <a:pt x="60000" y="120000"/>
                  </a:lnTo>
                  <a:lnTo>
                    <a:pt x="60000" y="0"/>
                  </a:lnTo>
                  <a:lnTo>
                    <a:pt x="120000" y="0"/>
                  </a:lnTo>
                </a:path>
              </a:pathLst>
            </a:custGeom>
            <a:noFill/>
            <a:ln cap="flat" cmpd="sng" w="25400">
              <a:solidFill>
                <a:srgbClr val="345A9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7" name="Google Shape;637;p13"/>
            <p:cNvSpPr txBox="1"/>
            <p:nvPr/>
          </p:nvSpPr>
          <p:spPr>
            <a:xfrm>
              <a:off x="3647806" y="3663702"/>
              <a:ext cx="160328" cy="16032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12700" spcFirstLastPara="1" rIns="12700" wrap="square" tIns="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t/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8" name="Google Shape;638;p13"/>
            <p:cNvSpPr/>
            <p:nvPr/>
          </p:nvSpPr>
          <p:spPr>
            <a:xfrm>
              <a:off x="2415499" y="2439792"/>
              <a:ext cx="2624944" cy="2224908"/>
            </a:xfrm>
            <a:custGeom>
              <a:rect b="b" l="l" r="r" t="t"/>
              <a:pathLst>
                <a:path extrusionOk="0" h="120000" w="120000">
                  <a:moveTo>
                    <a:pt x="0" y="120000"/>
                  </a:moveTo>
                  <a:lnTo>
                    <a:pt x="60000" y="120000"/>
                  </a:lnTo>
                  <a:lnTo>
                    <a:pt x="60000" y="0"/>
                  </a:lnTo>
                  <a:lnTo>
                    <a:pt x="120000" y="0"/>
                  </a:lnTo>
                </a:path>
              </a:pathLst>
            </a:custGeom>
            <a:noFill/>
            <a:ln cap="flat" cmpd="sng" w="25400">
              <a:solidFill>
                <a:srgbClr val="345A9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9" name="Google Shape;639;p13"/>
            <p:cNvSpPr txBox="1"/>
            <p:nvPr/>
          </p:nvSpPr>
          <p:spPr>
            <a:xfrm>
              <a:off x="3641945" y="3466221"/>
              <a:ext cx="172050" cy="17205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12700" spcFirstLastPara="1" rIns="12700" wrap="square" tIns="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00"/>
                <a:buFont typeface="Arial"/>
                <a:buNone/>
              </a:pPr>
              <a:r>
                <a:t/>
              </a:r>
              <a:endParaRPr b="0" i="0" sz="13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0" name="Google Shape;640;p13"/>
            <p:cNvSpPr/>
            <p:nvPr/>
          </p:nvSpPr>
          <p:spPr>
            <a:xfrm>
              <a:off x="6082366" y="1110288"/>
              <a:ext cx="114628" cy="2569112"/>
            </a:xfrm>
            <a:custGeom>
              <a:rect b="b" l="l" r="r" t="t"/>
              <a:pathLst>
                <a:path extrusionOk="0" h="120000" w="120000">
                  <a:moveTo>
                    <a:pt x="0" y="120000"/>
                  </a:moveTo>
                  <a:lnTo>
                    <a:pt x="60000" y="120000"/>
                  </a:lnTo>
                  <a:lnTo>
                    <a:pt x="60000" y="0"/>
                  </a:lnTo>
                  <a:lnTo>
                    <a:pt x="120000" y="0"/>
                  </a:lnTo>
                </a:path>
              </a:pathLst>
            </a:custGeom>
            <a:noFill/>
            <a:ln cap="flat" cmpd="sng" w="25400">
              <a:solidFill>
                <a:srgbClr val="3A66B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1" name="Google Shape;641;p13"/>
            <p:cNvSpPr txBox="1"/>
            <p:nvPr/>
          </p:nvSpPr>
          <p:spPr>
            <a:xfrm>
              <a:off x="6075388" y="2330553"/>
              <a:ext cx="128583" cy="12858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12700" spcFirstLastPara="1" rIns="12700" wrap="square" tIns="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900"/>
                <a:buFont typeface="Arial"/>
                <a:buNone/>
              </a:pPr>
              <a:r>
                <a:t/>
              </a:r>
              <a:endParaRPr b="0" i="0" sz="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2" name="Google Shape;642;p13"/>
            <p:cNvSpPr/>
            <p:nvPr/>
          </p:nvSpPr>
          <p:spPr>
            <a:xfrm>
              <a:off x="2415499" y="3679401"/>
              <a:ext cx="2657994" cy="985299"/>
            </a:xfrm>
            <a:custGeom>
              <a:rect b="b" l="l" r="r" t="t"/>
              <a:pathLst>
                <a:path extrusionOk="0" h="120000" w="120000">
                  <a:moveTo>
                    <a:pt x="0" y="120000"/>
                  </a:moveTo>
                  <a:lnTo>
                    <a:pt x="60000" y="120000"/>
                  </a:lnTo>
                  <a:lnTo>
                    <a:pt x="60000" y="0"/>
                  </a:lnTo>
                  <a:lnTo>
                    <a:pt x="120000" y="0"/>
                  </a:lnTo>
                </a:path>
              </a:pathLst>
            </a:custGeom>
            <a:noFill/>
            <a:ln cap="flat" cmpd="sng" w="25400">
              <a:solidFill>
                <a:srgbClr val="345A9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3" name="Google Shape;643;p13"/>
            <p:cNvSpPr txBox="1"/>
            <p:nvPr/>
          </p:nvSpPr>
          <p:spPr>
            <a:xfrm>
              <a:off x="3673627" y="4101182"/>
              <a:ext cx="141736" cy="14173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12700" spcFirstLastPara="1" rIns="12700" wrap="square" tIns="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00"/>
                <a:buFont typeface="Arial"/>
                <a:buNone/>
              </a:pPr>
              <a:r>
                <a:t/>
              </a:r>
              <a:endParaRPr b="0" i="0" sz="1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4" name="Google Shape;644;p13"/>
            <p:cNvSpPr/>
            <p:nvPr/>
          </p:nvSpPr>
          <p:spPr>
            <a:xfrm rot="-5400000">
              <a:off x="1207191" y="4265822"/>
              <a:ext cx="1618858" cy="797756"/>
            </a:xfrm>
            <a:prstGeom prst="rect">
              <a:avLst/>
            </a:prstGeom>
            <a:solidFill>
              <a:schemeClr val="accent1"/>
            </a:solidFill>
            <a:ln cap="flat" cmpd="sng" w="25400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5" name="Google Shape;645;p13"/>
            <p:cNvSpPr txBox="1"/>
            <p:nvPr/>
          </p:nvSpPr>
          <p:spPr>
            <a:xfrm rot="-5400000">
              <a:off x="1207191" y="4265822"/>
              <a:ext cx="1618858" cy="79775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12700" lIns="12700" spcFirstLastPara="1" rIns="12700" wrap="square" tIns="1270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000"/>
                <a:buFont typeface="Arial"/>
                <a:buNone/>
              </a:pPr>
              <a:r>
                <a:rPr b="0" i="0" lang="en-US" sz="20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Ministry Team 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6" name="Google Shape;646;p13"/>
            <p:cNvSpPr/>
            <p:nvPr/>
          </p:nvSpPr>
          <p:spPr>
            <a:xfrm>
              <a:off x="5073493" y="3525610"/>
              <a:ext cx="1008872" cy="307583"/>
            </a:xfrm>
            <a:prstGeom prst="rect">
              <a:avLst/>
            </a:prstGeom>
            <a:solidFill>
              <a:srgbClr val="8DA9DB"/>
            </a:solidFill>
            <a:ln cap="flat" cmpd="sng" w="254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7" name="Google Shape;647;p13"/>
            <p:cNvSpPr txBox="1"/>
            <p:nvPr/>
          </p:nvSpPr>
          <p:spPr>
            <a:xfrm>
              <a:off x="5073493" y="3525610"/>
              <a:ext cx="1008872" cy="30758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6975" lIns="6975" spcFirstLastPara="1" rIns="6975" wrap="square" tIns="697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rPr b="0" i="0" lang="en-US" sz="1100" u="none" cap="none" strike="noStrike">
                  <a:solidFill>
                    <a:srgbClr val="002060"/>
                  </a:solidFill>
                  <a:latin typeface="Arial"/>
                  <a:ea typeface="Arial"/>
                  <a:cs typeface="Arial"/>
                  <a:sym typeface="Arial"/>
                </a:rPr>
                <a:t>Lay Leader Representative 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8" name="Google Shape;648;p13"/>
            <p:cNvSpPr/>
            <p:nvPr/>
          </p:nvSpPr>
          <p:spPr>
            <a:xfrm>
              <a:off x="6196994" y="956497"/>
              <a:ext cx="1008872" cy="307583"/>
            </a:xfrm>
            <a:prstGeom prst="rect">
              <a:avLst/>
            </a:prstGeom>
            <a:solidFill>
              <a:srgbClr val="8DA9DB"/>
            </a:solidFill>
            <a:ln cap="flat" cmpd="sng" w="254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9" name="Google Shape;649;p13"/>
            <p:cNvSpPr txBox="1"/>
            <p:nvPr/>
          </p:nvSpPr>
          <p:spPr>
            <a:xfrm>
              <a:off x="6196994" y="956497"/>
              <a:ext cx="1008872" cy="30758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6975" lIns="6975" spcFirstLastPara="1" rIns="6975" wrap="square" tIns="697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rPr b="0" i="0" lang="en-US" sz="1100" u="none" cap="none" strike="noStrike">
                  <a:solidFill>
                    <a:srgbClr val="002060"/>
                  </a:solidFill>
                  <a:latin typeface="Arial"/>
                  <a:ea typeface="Arial"/>
                  <a:cs typeface="Arial"/>
                  <a:sym typeface="Arial"/>
                </a:rPr>
                <a:t>Lay Leaders 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0" name="Google Shape;650;p13"/>
            <p:cNvSpPr/>
            <p:nvPr/>
          </p:nvSpPr>
          <p:spPr>
            <a:xfrm>
              <a:off x="5040443" y="2286000"/>
              <a:ext cx="1008872" cy="307583"/>
            </a:xfrm>
            <a:prstGeom prst="rect">
              <a:avLst/>
            </a:prstGeom>
            <a:solidFill>
              <a:schemeClr val="accent1"/>
            </a:solidFill>
            <a:ln cap="flat" cmpd="sng" w="254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1" name="Google Shape;651;p13"/>
            <p:cNvSpPr txBox="1"/>
            <p:nvPr/>
          </p:nvSpPr>
          <p:spPr>
            <a:xfrm>
              <a:off x="5040443" y="2286000"/>
              <a:ext cx="1008872" cy="30758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6975" lIns="6975" spcFirstLastPara="1" rIns="6975" wrap="square" tIns="697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rPr b="0" i="0" lang="en-US" sz="11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Associate Pastor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2" name="Google Shape;652;p13"/>
            <p:cNvSpPr/>
            <p:nvPr/>
          </p:nvSpPr>
          <p:spPr>
            <a:xfrm>
              <a:off x="5040443" y="2669240"/>
              <a:ext cx="1008872" cy="307583"/>
            </a:xfrm>
            <a:prstGeom prst="rect">
              <a:avLst/>
            </a:prstGeom>
            <a:solidFill>
              <a:schemeClr val="accent1"/>
            </a:solidFill>
            <a:ln cap="flat" cmpd="sng" w="254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3" name="Google Shape;653;p13"/>
            <p:cNvSpPr txBox="1"/>
            <p:nvPr/>
          </p:nvSpPr>
          <p:spPr>
            <a:xfrm>
              <a:off x="5040443" y="2669240"/>
              <a:ext cx="1008872" cy="30758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6975" lIns="6975" spcFirstLastPara="1" rIns="6975" wrap="square" tIns="697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rPr b="0" i="0" lang="en-US" sz="11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Ministry Team Lead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4" name="Google Shape;654;p13"/>
            <p:cNvSpPr/>
            <p:nvPr/>
          </p:nvSpPr>
          <p:spPr>
            <a:xfrm>
              <a:off x="5040443" y="3020112"/>
              <a:ext cx="1008872" cy="307583"/>
            </a:xfrm>
            <a:prstGeom prst="rect">
              <a:avLst/>
            </a:prstGeom>
            <a:solidFill>
              <a:schemeClr val="accent1"/>
            </a:solidFill>
            <a:ln cap="flat" cmpd="sng" w="254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5" name="Google Shape;655;p13"/>
            <p:cNvSpPr txBox="1"/>
            <p:nvPr/>
          </p:nvSpPr>
          <p:spPr>
            <a:xfrm>
              <a:off x="5040443" y="3020112"/>
              <a:ext cx="1008872" cy="30758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6975" lIns="6975" spcFirstLastPara="1" rIns="6975" wrap="square" tIns="697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rPr b="0" i="0" lang="en-US" sz="11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Ministry Team Vice Lead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6" name="Google Shape;656;p13"/>
            <p:cNvSpPr/>
            <p:nvPr/>
          </p:nvSpPr>
          <p:spPr>
            <a:xfrm>
              <a:off x="5073493" y="3987987"/>
              <a:ext cx="1008872" cy="307583"/>
            </a:xfrm>
            <a:prstGeom prst="rect">
              <a:avLst/>
            </a:prstGeom>
            <a:solidFill>
              <a:srgbClr val="BBD6EE"/>
            </a:solidFill>
            <a:ln cap="flat" cmpd="sng" w="254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7" name="Google Shape;657;p13"/>
            <p:cNvSpPr txBox="1"/>
            <p:nvPr/>
          </p:nvSpPr>
          <p:spPr>
            <a:xfrm>
              <a:off x="5073493" y="3987987"/>
              <a:ext cx="1008872" cy="30758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6975" lIns="6975" spcFirstLastPara="1" rIns="6975" wrap="square" tIns="697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rPr b="0" i="0" lang="en-US" sz="1100" u="none" cap="none" strike="noStrike">
                  <a:solidFill>
                    <a:schemeClr val="dk2"/>
                  </a:solidFill>
                  <a:latin typeface="Arial"/>
                  <a:ea typeface="Arial"/>
                  <a:cs typeface="Arial"/>
                  <a:sym typeface="Arial"/>
                </a:rPr>
                <a:t>Social Justice Representative 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8" name="Google Shape;658;p13"/>
            <p:cNvSpPr/>
            <p:nvPr/>
          </p:nvSpPr>
          <p:spPr>
            <a:xfrm>
              <a:off x="6484735" y="1700359"/>
              <a:ext cx="1008872" cy="307583"/>
            </a:xfrm>
            <a:prstGeom prst="rect">
              <a:avLst/>
            </a:prstGeom>
            <a:solidFill>
              <a:srgbClr val="BBD6EE"/>
            </a:solidFill>
            <a:ln cap="flat" cmpd="sng" w="254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9" name="Google Shape;659;p13"/>
            <p:cNvSpPr txBox="1"/>
            <p:nvPr/>
          </p:nvSpPr>
          <p:spPr>
            <a:xfrm>
              <a:off x="6484735" y="1700359"/>
              <a:ext cx="1008872" cy="30758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6975" lIns="6975" spcFirstLastPara="1" rIns="6975" wrap="square" tIns="697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rPr b="0" i="0" lang="en-US" sz="1100" u="none" cap="none" strike="noStrike">
                  <a:solidFill>
                    <a:schemeClr val="dk2"/>
                  </a:solidFill>
                  <a:latin typeface="Arial"/>
                  <a:ea typeface="Arial"/>
                  <a:cs typeface="Arial"/>
                  <a:sym typeface="Arial"/>
                </a:rPr>
                <a:t>Food Pantry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0" name="Google Shape;660;p13"/>
            <p:cNvSpPr/>
            <p:nvPr/>
          </p:nvSpPr>
          <p:spPr>
            <a:xfrm>
              <a:off x="6501452" y="2123104"/>
              <a:ext cx="1008872" cy="307583"/>
            </a:xfrm>
            <a:prstGeom prst="rect">
              <a:avLst/>
            </a:prstGeom>
            <a:solidFill>
              <a:srgbClr val="BBD6EE"/>
            </a:solidFill>
            <a:ln cap="flat" cmpd="sng" w="254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1" name="Google Shape;661;p13"/>
            <p:cNvSpPr txBox="1"/>
            <p:nvPr/>
          </p:nvSpPr>
          <p:spPr>
            <a:xfrm>
              <a:off x="6501452" y="2123104"/>
              <a:ext cx="1008872" cy="30758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6975" lIns="6975" spcFirstLastPara="1" rIns="6975" wrap="square" tIns="697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rPr b="0" i="0" lang="en-US" sz="1100" u="none" cap="none" strike="noStrike">
                  <a:solidFill>
                    <a:schemeClr val="dk2"/>
                  </a:solidFill>
                  <a:latin typeface="Arial"/>
                  <a:ea typeface="Arial"/>
                  <a:cs typeface="Arial"/>
                  <a:sym typeface="Arial"/>
                </a:rPr>
                <a:t>Peace with Justice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2" name="Google Shape;662;p13"/>
            <p:cNvSpPr/>
            <p:nvPr/>
          </p:nvSpPr>
          <p:spPr>
            <a:xfrm>
              <a:off x="6547819" y="2504449"/>
              <a:ext cx="1008872" cy="307583"/>
            </a:xfrm>
            <a:prstGeom prst="rect">
              <a:avLst/>
            </a:prstGeom>
            <a:solidFill>
              <a:srgbClr val="BBD6EE"/>
            </a:solidFill>
            <a:ln cap="flat" cmpd="sng" w="254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3" name="Google Shape;663;p13"/>
            <p:cNvSpPr txBox="1"/>
            <p:nvPr/>
          </p:nvSpPr>
          <p:spPr>
            <a:xfrm>
              <a:off x="6547819" y="2504449"/>
              <a:ext cx="1008872" cy="30758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6975" lIns="6975" spcFirstLastPara="1" rIns="6975" wrap="square" tIns="697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rPr b="0" i="0" lang="en-US" sz="1100" u="none" cap="none" strike="noStrike">
                  <a:solidFill>
                    <a:schemeClr val="dk2"/>
                  </a:solidFill>
                  <a:latin typeface="Arial"/>
                  <a:ea typeface="Arial"/>
                  <a:cs typeface="Arial"/>
                  <a:sym typeface="Arial"/>
                </a:rPr>
                <a:t>LGBTQ+ Ministry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4" name="Google Shape;664;p13"/>
            <p:cNvSpPr/>
            <p:nvPr/>
          </p:nvSpPr>
          <p:spPr>
            <a:xfrm>
              <a:off x="4982876" y="5152820"/>
              <a:ext cx="1008872" cy="307583"/>
            </a:xfrm>
            <a:prstGeom prst="rect">
              <a:avLst/>
            </a:prstGeom>
            <a:solidFill>
              <a:srgbClr val="323F4F"/>
            </a:solidFill>
            <a:ln cap="flat" cmpd="sng" w="254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5" name="Google Shape;665;p13"/>
            <p:cNvSpPr txBox="1"/>
            <p:nvPr/>
          </p:nvSpPr>
          <p:spPr>
            <a:xfrm>
              <a:off x="4982876" y="5152820"/>
              <a:ext cx="1008872" cy="30758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6975" lIns="6975" spcFirstLastPara="1" rIns="6975" wrap="square" tIns="697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rPr b="0" i="0" lang="en-US" sz="11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Age Level Ministries Rep.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6" name="Google Shape;666;p13"/>
            <p:cNvSpPr/>
            <p:nvPr/>
          </p:nvSpPr>
          <p:spPr>
            <a:xfrm>
              <a:off x="6842733" y="3610186"/>
              <a:ext cx="1008872" cy="307583"/>
            </a:xfrm>
            <a:prstGeom prst="rect">
              <a:avLst/>
            </a:prstGeom>
            <a:solidFill>
              <a:srgbClr val="323F4F"/>
            </a:solidFill>
            <a:ln cap="flat" cmpd="sng" w="254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7" name="Google Shape;667;p13"/>
            <p:cNvSpPr txBox="1"/>
            <p:nvPr/>
          </p:nvSpPr>
          <p:spPr>
            <a:xfrm>
              <a:off x="6842733" y="3610186"/>
              <a:ext cx="1008872" cy="30758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6975" lIns="6975" spcFirstLastPara="1" rIns="6975" wrap="square" tIns="697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rPr b="0" i="0" lang="en-US" sz="11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Children's  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8" name="Google Shape;668;p13"/>
            <p:cNvSpPr/>
            <p:nvPr/>
          </p:nvSpPr>
          <p:spPr>
            <a:xfrm>
              <a:off x="6886185" y="4338124"/>
              <a:ext cx="1008872" cy="307583"/>
            </a:xfrm>
            <a:prstGeom prst="rect">
              <a:avLst/>
            </a:prstGeom>
            <a:solidFill>
              <a:srgbClr val="323F4F"/>
            </a:solidFill>
            <a:ln cap="flat" cmpd="sng" w="254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9" name="Google Shape;669;p13"/>
            <p:cNvSpPr txBox="1"/>
            <p:nvPr/>
          </p:nvSpPr>
          <p:spPr>
            <a:xfrm>
              <a:off x="6886185" y="4338124"/>
              <a:ext cx="1008872" cy="30758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6975" lIns="6975" spcFirstLastPara="1" rIns="6975" wrap="square" tIns="697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rPr b="0" i="0" lang="en-US" sz="11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Youth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0" name="Google Shape;670;p13"/>
            <p:cNvSpPr/>
            <p:nvPr/>
          </p:nvSpPr>
          <p:spPr>
            <a:xfrm>
              <a:off x="6895800" y="4689563"/>
              <a:ext cx="1008872" cy="307583"/>
            </a:xfrm>
            <a:prstGeom prst="rect">
              <a:avLst/>
            </a:prstGeom>
            <a:solidFill>
              <a:srgbClr val="323F4F"/>
            </a:solidFill>
            <a:ln cap="flat" cmpd="sng" w="254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1" name="Google Shape;671;p13"/>
            <p:cNvSpPr txBox="1"/>
            <p:nvPr/>
          </p:nvSpPr>
          <p:spPr>
            <a:xfrm>
              <a:off x="6895800" y="4689563"/>
              <a:ext cx="1008872" cy="30758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6975" lIns="6975" spcFirstLastPara="1" rIns="6975" wrap="square" tIns="697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rPr b="0" i="0" lang="en-US" sz="11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Young Adult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2" name="Google Shape;672;p13"/>
            <p:cNvSpPr/>
            <p:nvPr/>
          </p:nvSpPr>
          <p:spPr>
            <a:xfrm>
              <a:off x="6868954" y="5071713"/>
              <a:ext cx="1008872" cy="307583"/>
            </a:xfrm>
            <a:prstGeom prst="rect">
              <a:avLst/>
            </a:prstGeom>
            <a:solidFill>
              <a:srgbClr val="323F4F"/>
            </a:solidFill>
            <a:ln cap="flat" cmpd="sng" w="254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3" name="Google Shape;673;p13"/>
            <p:cNvSpPr txBox="1"/>
            <p:nvPr/>
          </p:nvSpPr>
          <p:spPr>
            <a:xfrm>
              <a:off x="6868954" y="5071713"/>
              <a:ext cx="1008872" cy="30758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6975" lIns="6975" spcFirstLastPara="1" rIns="6975" wrap="square" tIns="697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rPr b="0" i="0" lang="en-US" sz="11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Adult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4" name="Google Shape;674;p13"/>
            <p:cNvSpPr/>
            <p:nvPr/>
          </p:nvSpPr>
          <p:spPr>
            <a:xfrm>
              <a:off x="6852378" y="5420675"/>
              <a:ext cx="1008872" cy="307583"/>
            </a:xfrm>
            <a:prstGeom prst="rect">
              <a:avLst/>
            </a:prstGeom>
            <a:solidFill>
              <a:srgbClr val="323F4F"/>
            </a:solidFill>
            <a:ln cap="flat" cmpd="sng" w="254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5" name="Google Shape;675;p13"/>
            <p:cNvSpPr txBox="1"/>
            <p:nvPr/>
          </p:nvSpPr>
          <p:spPr>
            <a:xfrm>
              <a:off x="6852378" y="5420675"/>
              <a:ext cx="1008872" cy="30758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6975" lIns="6975" spcFirstLastPara="1" rIns="6975" wrap="square" tIns="697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rPr b="0" i="0" lang="en-US" sz="11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Just Older Youth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6" name="Google Shape;676;p13"/>
            <p:cNvSpPr/>
            <p:nvPr/>
          </p:nvSpPr>
          <p:spPr>
            <a:xfrm>
              <a:off x="6865604" y="3943815"/>
              <a:ext cx="1008872" cy="307583"/>
            </a:xfrm>
            <a:prstGeom prst="rect">
              <a:avLst/>
            </a:prstGeom>
            <a:solidFill>
              <a:srgbClr val="323F4F"/>
            </a:solidFill>
            <a:ln cap="flat" cmpd="sng" w="254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7" name="Google Shape;677;p13"/>
            <p:cNvSpPr txBox="1"/>
            <p:nvPr/>
          </p:nvSpPr>
          <p:spPr>
            <a:xfrm>
              <a:off x="6865604" y="3943815"/>
              <a:ext cx="1008872" cy="30758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6975" lIns="6975" spcFirstLastPara="1" rIns="6975" wrap="square" tIns="697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rPr b="0" i="0" lang="en-US" sz="11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Preschool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8" name="Google Shape;678;p13"/>
            <p:cNvSpPr/>
            <p:nvPr/>
          </p:nvSpPr>
          <p:spPr>
            <a:xfrm>
              <a:off x="4934884" y="5959536"/>
              <a:ext cx="1008872" cy="307583"/>
            </a:xfrm>
            <a:prstGeom prst="rect">
              <a:avLst/>
            </a:prstGeom>
            <a:solidFill>
              <a:srgbClr val="00B0F0"/>
            </a:solidFill>
            <a:ln cap="flat" cmpd="sng" w="254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9" name="Google Shape;679;p13"/>
            <p:cNvSpPr txBox="1"/>
            <p:nvPr/>
          </p:nvSpPr>
          <p:spPr>
            <a:xfrm>
              <a:off x="4934884" y="5959536"/>
              <a:ext cx="1008872" cy="30758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6975" lIns="6975" spcFirstLastPara="1" rIns="6975" wrap="square" tIns="697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rPr b="0" i="0" lang="en-US" sz="11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Ministry &amp; Missions Rep.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80" name="Google Shape;680;p13"/>
            <p:cNvSpPr/>
            <p:nvPr/>
          </p:nvSpPr>
          <p:spPr>
            <a:xfrm>
              <a:off x="10080885" y="2914085"/>
              <a:ext cx="1008872" cy="307583"/>
            </a:xfrm>
            <a:prstGeom prst="rect">
              <a:avLst/>
            </a:prstGeom>
            <a:solidFill>
              <a:srgbClr val="00B0F0"/>
            </a:solidFill>
            <a:ln cap="flat" cmpd="sng" w="254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81" name="Google Shape;681;p13"/>
            <p:cNvSpPr txBox="1"/>
            <p:nvPr/>
          </p:nvSpPr>
          <p:spPr>
            <a:xfrm>
              <a:off x="10080885" y="2914085"/>
              <a:ext cx="1008872" cy="30758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6975" lIns="6975" spcFirstLastPara="1" rIns="6975" wrap="square" tIns="697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rPr b="0" i="0" lang="en-US" sz="11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Seek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82" name="Google Shape;682;p13"/>
            <p:cNvSpPr/>
            <p:nvPr/>
          </p:nvSpPr>
          <p:spPr>
            <a:xfrm>
              <a:off x="10080885" y="3354120"/>
              <a:ext cx="1008872" cy="307583"/>
            </a:xfrm>
            <a:prstGeom prst="rect">
              <a:avLst/>
            </a:prstGeom>
            <a:solidFill>
              <a:srgbClr val="00B0F0"/>
            </a:solidFill>
            <a:ln cap="flat" cmpd="sng" w="254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83" name="Google Shape;683;p13"/>
            <p:cNvSpPr txBox="1"/>
            <p:nvPr/>
          </p:nvSpPr>
          <p:spPr>
            <a:xfrm>
              <a:off x="10080885" y="3354120"/>
              <a:ext cx="1008872" cy="30758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6975" lIns="6975" spcFirstLastPara="1" rIns="6975" wrap="square" tIns="697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rPr b="0" i="0" lang="en-US" sz="11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Serve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84" name="Google Shape;684;p13"/>
            <p:cNvSpPr/>
            <p:nvPr/>
          </p:nvSpPr>
          <p:spPr>
            <a:xfrm>
              <a:off x="10080885" y="3835103"/>
              <a:ext cx="1008872" cy="307583"/>
            </a:xfrm>
            <a:prstGeom prst="rect">
              <a:avLst/>
            </a:prstGeom>
            <a:solidFill>
              <a:srgbClr val="00B0F0"/>
            </a:solidFill>
            <a:ln cap="flat" cmpd="sng" w="254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85" name="Google Shape;685;p13"/>
            <p:cNvSpPr txBox="1"/>
            <p:nvPr/>
          </p:nvSpPr>
          <p:spPr>
            <a:xfrm>
              <a:off x="10080885" y="3835103"/>
              <a:ext cx="1008872" cy="30758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6975" lIns="6975" spcFirstLastPara="1" rIns="6975" wrap="square" tIns="697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rPr b="0" i="0" lang="en-US" sz="11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Grow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86" name="Google Shape;686;p13"/>
            <p:cNvSpPr/>
            <p:nvPr/>
          </p:nvSpPr>
          <p:spPr>
            <a:xfrm>
              <a:off x="10080885" y="4289471"/>
              <a:ext cx="1008872" cy="307583"/>
            </a:xfrm>
            <a:prstGeom prst="rect">
              <a:avLst/>
            </a:prstGeom>
            <a:solidFill>
              <a:srgbClr val="00B0F0"/>
            </a:solidFill>
            <a:ln cap="flat" cmpd="sng" w="254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87" name="Google Shape;687;p13"/>
            <p:cNvSpPr txBox="1"/>
            <p:nvPr/>
          </p:nvSpPr>
          <p:spPr>
            <a:xfrm>
              <a:off x="10080885" y="4289471"/>
              <a:ext cx="1008872" cy="30758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6975" lIns="6975" spcFirstLastPara="1" rIns="6975" wrap="square" tIns="697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rPr b="0" i="0" lang="en-US" sz="11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Connect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88" name="Google Shape;688;p13"/>
            <p:cNvSpPr/>
            <p:nvPr/>
          </p:nvSpPr>
          <p:spPr>
            <a:xfrm>
              <a:off x="10080885" y="4708291"/>
              <a:ext cx="1008872" cy="307583"/>
            </a:xfrm>
            <a:prstGeom prst="rect">
              <a:avLst/>
            </a:prstGeom>
            <a:solidFill>
              <a:srgbClr val="00B0F0"/>
            </a:solidFill>
            <a:ln cap="flat" cmpd="sng" w="254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89" name="Google Shape;689;p13"/>
            <p:cNvSpPr txBox="1"/>
            <p:nvPr/>
          </p:nvSpPr>
          <p:spPr>
            <a:xfrm>
              <a:off x="10080885" y="4708291"/>
              <a:ext cx="1008872" cy="30758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6975" lIns="6975" spcFirstLastPara="1" rIns="6975" wrap="square" tIns="697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rPr b="0" i="0" lang="en-US" sz="11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UWF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90" name="Google Shape;690;p13"/>
            <p:cNvSpPr/>
            <p:nvPr/>
          </p:nvSpPr>
          <p:spPr>
            <a:xfrm>
              <a:off x="10080885" y="5202685"/>
              <a:ext cx="1008872" cy="307583"/>
            </a:xfrm>
            <a:prstGeom prst="rect">
              <a:avLst/>
            </a:prstGeom>
            <a:solidFill>
              <a:srgbClr val="00B0F0"/>
            </a:solidFill>
            <a:ln cap="flat" cmpd="sng" w="254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91" name="Google Shape;691;p13"/>
            <p:cNvSpPr txBox="1"/>
            <p:nvPr/>
          </p:nvSpPr>
          <p:spPr>
            <a:xfrm>
              <a:off x="10080885" y="5202685"/>
              <a:ext cx="1008872" cy="30758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6975" lIns="6975" spcFirstLastPara="1" rIns="6975" wrap="square" tIns="697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rPr b="0" i="0" lang="en-US" sz="11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UMM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92" name="Google Shape;692;p13"/>
            <p:cNvSpPr/>
            <p:nvPr/>
          </p:nvSpPr>
          <p:spPr>
            <a:xfrm>
              <a:off x="10080885" y="5667711"/>
              <a:ext cx="1008872" cy="307583"/>
            </a:xfrm>
            <a:prstGeom prst="rect">
              <a:avLst/>
            </a:prstGeom>
            <a:solidFill>
              <a:srgbClr val="00B0F0"/>
            </a:solidFill>
            <a:ln cap="flat" cmpd="sng" w="254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93" name="Google Shape;693;p13"/>
            <p:cNvSpPr txBox="1"/>
            <p:nvPr/>
          </p:nvSpPr>
          <p:spPr>
            <a:xfrm>
              <a:off x="10080885" y="5667711"/>
              <a:ext cx="1008872" cy="30758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6975" lIns="6975" spcFirstLastPara="1" rIns="6975" wrap="square" tIns="697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rPr b="0" i="0" lang="en-US" sz="11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Boys/Girl Scouts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94" name="Google Shape;694;p13"/>
            <p:cNvSpPr/>
            <p:nvPr/>
          </p:nvSpPr>
          <p:spPr>
            <a:xfrm>
              <a:off x="10080885" y="6129987"/>
              <a:ext cx="1008872" cy="307583"/>
            </a:xfrm>
            <a:prstGeom prst="rect">
              <a:avLst/>
            </a:prstGeom>
            <a:solidFill>
              <a:srgbClr val="00B0F0"/>
            </a:solidFill>
            <a:ln cap="flat" cmpd="sng" w="254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95" name="Google Shape;695;p13"/>
            <p:cNvSpPr txBox="1"/>
            <p:nvPr/>
          </p:nvSpPr>
          <p:spPr>
            <a:xfrm>
              <a:off x="10080885" y="6129987"/>
              <a:ext cx="1008872" cy="30758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6975" lIns="6975" spcFirstLastPara="1" rIns="6975" wrap="square" tIns="697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rPr b="0" i="0" lang="en-US" sz="11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Upwards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99" name="Shape 6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0" name="Google Shape;700;p14"/>
          <p:cNvSpPr txBox="1"/>
          <p:nvPr>
            <p:ph type="title"/>
          </p:nvPr>
        </p:nvSpPr>
        <p:spPr>
          <a:xfrm>
            <a:off x="984125" y="258027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rPr b="1" lang="en-US">
                <a:latin typeface="EB Garamond"/>
                <a:ea typeface="EB Garamond"/>
                <a:cs typeface="EB Garamond"/>
                <a:sym typeface="EB Garamond"/>
              </a:rPr>
              <a:t>Streamlined Committee Structure &amp;  Meeting Cadence </a:t>
            </a:r>
            <a:endParaRPr b="1">
              <a:latin typeface="EB Garamond"/>
              <a:ea typeface="EB Garamond"/>
              <a:cs typeface="EB Garamond"/>
              <a:sym typeface="EB Garamond"/>
            </a:endParaRPr>
          </a:p>
        </p:txBody>
      </p:sp>
      <p:sp>
        <p:nvSpPr>
          <p:cNvPr id="701" name="Google Shape;701;p14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</a:pPr>
            <a:r>
              <a:rPr lang="en-US"/>
              <a:t>4</a:t>
            </a:r>
            <a:endParaRPr/>
          </a:p>
        </p:txBody>
      </p:sp>
      <p:pic>
        <p:nvPicPr>
          <p:cNvPr descr="https://lh7-rt.googleusercontent.com/slidesz/AGV_vUdwwj41tbmF7zfDyVIOz2dOjooXFHWRUYmPI6LgzwAT_dzqPpDAQpPyuDciavdH_9p91wdbXQrdxb6bxZMI3xtnN7qn8f9ilnrXMB1EPUZnDIAIK3m--cIHDjCwrTshamU6DpvVAw=s2048?key=5seOv4rrnzNCmnKYjzH9Kg" id="702" name="Google Shape;702;p14"/>
          <p:cNvPicPr preferRelativeResize="0"/>
          <p:nvPr/>
        </p:nvPicPr>
        <p:blipFill rotWithShape="1">
          <a:blip r:embed="rId3">
            <a:alphaModFix/>
          </a:blip>
          <a:srcRect b="0" l="71803" r="0" t="54956"/>
          <a:stretch/>
        </p:blipFill>
        <p:spPr>
          <a:xfrm>
            <a:off x="9718675" y="4635500"/>
            <a:ext cx="2473324" cy="22225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06" name="Shape 7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7" name="Google Shape;707;p15"/>
          <p:cNvSpPr txBox="1"/>
          <p:nvPr>
            <p:ph type="title"/>
          </p:nvPr>
        </p:nvSpPr>
        <p:spPr>
          <a:xfrm>
            <a:off x="838200" y="1414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rPr b="1" lang="en-US">
                <a:latin typeface="EB Garamond"/>
                <a:ea typeface="EB Garamond"/>
                <a:cs typeface="EB Garamond"/>
                <a:sym typeface="EB Garamond"/>
              </a:rPr>
              <a:t>Streamlined Committee Process</a:t>
            </a:r>
            <a:endParaRPr b="1">
              <a:latin typeface="EB Garamond"/>
              <a:ea typeface="EB Garamond"/>
              <a:cs typeface="EB Garamond"/>
              <a:sym typeface="EB Garamond"/>
            </a:endParaRPr>
          </a:p>
        </p:txBody>
      </p:sp>
      <p:pic>
        <p:nvPicPr>
          <p:cNvPr descr="https://lh7-rt.googleusercontent.com/slidesz/AGV_vUdwwj41tbmF7zfDyVIOz2dOjooXFHWRUYmPI6LgzwAT_dzqPpDAQpPyuDciavdH_9p91wdbXQrdxb6bxZMI3xtnN7qn8f9ilnrXMB1EPUZnDIAIK3m--cIHDjCwrTshamU6DpvVAw=s2048?key=5seOv4rrnzNCmnKYjzH9Kg" id="708" name="Google Shape;708;p15"/>
          <p:cNvPicPr preferRelativeResize="0"/>
          <p:nvPr/>
        </p:nvPicPr>
        <p:blipFill rotWithShape="1">
          <a:blip r:embed="rId3">
            <a:alphaModFix/>
          </a:blip>
          <a:srcRect b="0" l="71803" r="0" t="54956"/>
          <a:stretch/>
        </p:blipFill>
        <p:spPr>
          <a:xfrm>
            <a:off x="9718675" y="4635500"/>
            <a:ext cx="2473324" cy="2222501"/>
          </a:xfrm>
          <a:prstGeom prst="rect">
            <a:avLst/>
          </a:prstGeom>
          <a:noFill/>
          <a:ln>
            <a:noFill/>
          </a:ln>
        </p:spPr>
      </p:pic>
      <p:sp>
        <p:nvSpPr>
          <p:cNvPr id="709" name="Google Shape;709;p15"/>
          <p:cNvSpPr txBox="1"/>
          <p:nvPr>
            <p:ph idx="1" type="body"/>
          </p:nvPr>
        </p:nvSpPr>
        <p:spPr>
          <a:xfrm>
            <a:off x="642994" y="1825625"/>
            <a:ext cx="9610615" cy="498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-3429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Char char="▪"/>
            </a:pPr>
            <a:r>
              <a:rPr lang="en-US">
                <a:latin typeface="Garamond"/>
                <a:ea typeface="Garamond"/>
                <a:cs typeface="Garamond"/>
                <a:sym typeface="Garamond"/>
              </a:rPr>
              <a:t>Trim down the number of members on committees</a:t>
            </a:r>
            <a:endParaRPr>
              <a:latin typeface="Garamond"/>
              <a:ea typeface="Garamond"/>
              <a:cs typeface="Garamond"/>
              <a:sym typeface="Garamond"/>
            </a:endParaRPr>
          </a:p>
          <a:p>
            <a:pPr indent="-3429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Char char="▪"/>
            </a:pPr>
            <a:r>
              <a:rPr lang="en-US">
                <a:latin typeface="Garamond"/>
                <a:ea typeface="Garamond"/>
                <a:cs typeface="Garamond"/>
                <a:sym typeface="Garamond"/>
              </a:rPr>
              <a:t>Core group to do the day-in and day-out work</a:t>
            </a:r>
            <a:endParaRPr>
              <a:latin typeface="Garamond"/>
              <a:ea typeface="Garamond"/>
              <a:cs typeface="Garamond"/>
              <a:sym typeface="Garamond"/>
            </a:endParaRPr>
          </a:p>
          <a:p>
            <a:pPr indent="-3429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Font typeface="Noto Sans Symbols"/>
              <a:buChar char="▪"/>
            </a:pPr>
            <a:r>
              <a:rPr lang="en-US">
                <a:latin typeface="Garamond"/>
                <a:ea typeface="Garamond"/>
                <a:cs typeface="Garamond"/>
                <a:sym typeface="Garamond"/>
              </a:rPr>
              <a:t>Nimble because project based groups will form based on needs and priorities and allow for space for volunteers to join for short term service </a:t>
            </a:r>
            <a:endParaRPr/>
          </a:p>
          <a:p>
            <a:pPr indent="-342900" lvl="1" marL="914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Font typeface="Noto Sans Symbols"/>
              <a:buChar char="▪"/>
            </a:pPr>
            <a:r>
              <a:rPr i="1" lang="en-US">
                <a:latin typeface="Garamond"/>
                <a:ea typeface="Garamond"/>
                <a:cs typeface="Garamond"/>
                <a:sym typeface="Garamond"/>
              </a:rPr>
              <a:t>Example: if we were to do a thing, we would pull in folks with specific knowledge of that thing to do the work</a:t>
            </a:r>
            <a:endParaRPr>
              <a:latin typeface="Garamond"/>
              <a:ea typeface="Garamond"/>
              <a:cs typeface="Garamond"/>
              <a:sym typeface="Garamond"/>
            </a:endParaRPr>
          </a:p>
          <a:p>
            <a:pPr indent="-3429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Char char="▪"/>
            </a:pPr>
            <a:r>
              <a:rPr lang="en-US" sz="2800">
                <a:latin typeface="Garamond"/>
                <a:ea typeface="Garamond"/>
                <a:cs typeface="Garamond"/>
                <a:sym typeface="Garamond"/>
              </a:rPr>
              <a:t>Creates opportunities for people to use their God-given talents to make a difference through FUMC</a:t>
            </a:r>
            <a:endParaRPr sz="2800">
              <a:latin typeface="Garamond"/>
              <a:ea typeface="Garamond"/>
              <a:cs typeface="Garamond"/>
              <a:sym typeface="Garamond"/>
            </a:endParaRPr>
          </a:p>
          <a:p>
            <a:pPr indent="-3429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Font typeface="Noto Sans Symbols"/>
              <a:buChar char="▪"/>
            </a:pPr>
            <a:r>
              <a:rPr lang="en-US" sz="2800">
                <a:latin typeface="Garamond"/>
                <a:ea typeface="Garamond"/>
                <a:cs typeface="Garamond"/>
                <a:sym typeface="Garamond"/>
              </a:rPr>
              <a:t>Move from a focus on talking about ministry to DOING ministry. </a:t>
            </a:r>
            <a:endParaRPr sz="2800">
              <a:latin typeface="Garamond"/>
              <a:ea typeface="Garamond"/>
              <a:cs typeface="Garamond"/>
              <a:sym typeface="Garamond"/>
            </a:endParaRPr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13" name="Shape 7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https://lh7-rt.googleusercontent.com/slidesz/AGV_vUdwwj41tbmF7zfDyVIOz2dOjooXFHWRUYmPI6LgzwAT_dzqPpDAQpPyuDciavdH_9p91wdbXQrdxb6bxZMI3xtnN7qn8f9ilnrXMB1EPUZnDIAIK3m--cIHDjCwrTshamU6DpvVAw=s2048?key=5seOv4rrnzNCmnKYjzH9Kg" id="714" name="Google Shape;714;p16"/>
          <p:cNvPicPr preferRelativeResize="0"/>
          <p:nvPr/>
        </p:nvPicPr>
        <p:blipFill rotWithShape="1">
          <a:blip r:embed="rId3">
            <a:alphaModFix/>
          </a:blip>
          <a:srcRect b="0" l="71803" r="0" t="54956"/>
          <a:stretch/>
        </p:blipFill>
        <p:spPr>
          <a:xfrm>
            <a:off x="3734656" y="1478248"/>
            <a:ext cx="4722687" cy="406343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18" name="Shape 7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9" name="Google Shape;719;p17"/>
          <p:cNvSpPr txBox="1"/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b="1" lang="en-US">
                <a:latin typeface="EB Garamond"/>
                <a:ea typeface="EB Garamond"/>
                <a:cs typeface="EB Garamond"/>
                <a:sym typeface="EB Garamond"/>
              </a:rPr>
              <a:t>Steps  </a:t>
            </a:r>
            <a:endParaRPr b="1">
              <a:latin typeface="EB Garamond"/>
              <a:ea typeface="EB Garamond"/>
              <a:cs typeface="EB Garamond"/>
              <a:sym typeface="EB Garamond"/>
            </a:endParaRPr>
          </a:p>
        </p:txBody>
      </p:sp>
      <p:pic>
        <p:nvPicPr>
          <p:cNvPr descr="https://lh7-rt.googleusercontent.com/slidesz/AGV_vUdwwj41tbmF7zfDyVIOz2dOjooXFHWRUYmPI6LgzwAT_dzqPpDAQpPyuDciavdH_9p91wdbXQrdxb6bxZMI3xtnN7qn8f9ilnrXMB1EPUZnDIAIK3m--cIHDjCwrTshamU6DpvVAw=s2048?key=5seOv4rrnzNCmnKYjzH9Kg" id="720" name="Google Shape;720;p17"/>
          <p:cNvPicPr preferRelativeResize="0"/>
          <p:nvPr/>
        </p:nvPicPr>
        <p:blipFill rotWithShape="1">
          <a:blip r:embed="rId3">
            <a:alphaModFix/>
          </a:blip>
          <a:srcRect b="0" l="71803" r="0" t="54956"/>
          <a:stretch/>
        </p:blipFill>
        <p:spPr>
          <a:xfrm>
            <a:off x="9718675" y="4635500"/>
            <a:ext cx="2473324" cy="2222501"/>
          </a:xfrm>
          <a:prstGeom prst="rect">
            <a:avLst/>
          </a:prstGeom>
          <a:noFill/>
          <a:ln>
            <a:noFill/>
          </a:ln>
        </p:spPr>
      </p:pic>
      <p:sp>
        <p:nvSpPr>
          <p:cNvPr id="721" name="Google Shape;721;p17"/>
          <p:cNvSpPr txBox="1"/>
          <p:nvPr>
            <p:ph idx="1" type="body"/>
          </p:nvPr>
        </p:nvSpPr>
        <p:spPr>
          <a:xfrm>
            <a:off x="231250" y="1454607"/>
            <a:ext cx="11279400" cy="5188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4572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Noto Sans Symbols"/>
              <a:buChar char="▪"/>
            </a:pPr>
            <a:r>
              <a:rPr lang="en-US">
                <a:latin typeface="Garamond"/>
                <a:ea typeface="Garamond"/>
                <a:cs typeface="Garamond"/>
                <a:sym typeface="Garamond"/>
              </a:rPr>
              <a:t>Conversations between church leaders and pastor about new structure </a:t>
            </a:r>
            <a:endParaRPr>
              <a:latin typeface="Garamond"/>
              <a:ea typeface="Garamond"/>
              <a:cs typeface="Garamond"/>
              <a:sym typeface="Garamond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>
              <a:latin typeface="Garamond"/>
              <a:ea typeface="Garamond"/>
              <a:cs typeface="Garamond"/>
              <a:sym typeface="Garamond"/>
            </a:endParaRPr>
          </a:p>
          <a:p>
            <a:pPr indent="-4572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Noto Sans Symbols"/>
              <a:buChar char="▪"/>
            </a:pPr>
            <a:r>
              <a:rPr lang="en-US">
                <a:latin typeface="Garamond"/>
                <a:ea typeface="Garamond"/>
                <a:cs typeface="Garamond"/>
                <a:sym typeface="Garamond"/>
              </a:rPr>
              <a:t>Church Hall to share with congregation – with comparisons between new and existing structures </a:t>
            </a:r>
            <a:br>
              <a:rPr lang="en-US">
                <a:latin typeface="Garamond"/>
                <a:ea typeface="Garamond"/>
                <a:cs typeface="Garamond"/>
                <a:sym typeface="Garamond"/>
              </a:rPr>
            </a:br>
            <a:endParaRPr>
              <a:latin typeface="Garamond"/>
              <a:ea typeface="Garamond"/>
              <a:cs typeface="Garamond"/>
              <a:sym typeface="Garamond"/>
            </a:endParaRPr>
          </a:p>
          <a:p>
            <a:pPr indent="-4572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Noto Sans Symbols"/>
              <a:buChar char="▪"/>
            </a:pPr>
            <a:r>
              <a:rPr lang="en-US">
                <a:latin typeface="Garamond"/>
                <a:ea typeface="Garamond"/>
                <a:cs typeface="Garamond"/>
                <a:sym typeface="Garamond"/>
              </a:rPr>
              <a:t>Collect feedback from congregation in many forms over multiple weeks</a:t>
            </a:r>
            <a:endParaRPr/>
          </a:p>
          <a:p>
            <a:pPr indent="-457200" lvl="1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Noto Sans Symbols"/>
              <a:buChar char="▪"/>
            </a:pPr>
            <a:r>
              <a:rPr lang="en-US">
                <a:latin typeface="Garamond"/>
                <a:ea typeface="Garamond"/>
                <a:cs typeface="Garamond"/>
                <a:sym typeface="Garamond"/>
              </a:rPr>
              <a:t>Survey</a:t>
            </a:r>
            <a:endParaRPr>
              <a:latin typeface="Garamond"/>
              <a:ea typeface="Garamond"/>
              <a:cs typeface="Garamond"/>
              <a:sym typeface="Garamond"/>
            </a:endParaRPr>
          </a:p>
          <a:p>
            <a:pPr indent="-457200" lvl="1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Noto Sans Symbols"/>
              <a:buChar char="▪"/>
            </a:pPr>
            <a:r>
              <a:rPr lang="en-US">
                <a:latin typeface="Garamond"/>
                <a:ea typeface="Garamond"/>
                <a:cs typeface="Garamond"/>
                <a:sym typeface="Garamond"/>
              </a:rPr>
              <a:t>Listening sessions and one-on-one conversations</a:t>
            </a:r>
            <a:endParaRPr>
              <a:latin typeface="Garamond"/>
              <a:ea typeface="Garamond"/>
              <a:cs typeface="Garamond"/>
              <a:sym typeface="Garamond"/>
            </a:endParaRPr>
          </a:p>
          <a:p>
            <a:pPr indent="-457200" lvl="1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Noto Sans Symbols"/>
              <a:buChar char="▪"/>
            </a:pPr>
            <a:r>
              <a:rPr lang="en-US">
                <a:latin typeface="Garamond"/>
                <a:ea typeface="Garamond"/>
                <a:cs typeface="Garamond"/>
                <a:sym typeface="Garamond"/>
              </a:rPr>
              <a:t>Announcements at worship</a:t>
            </a:r>
            <a:endParaRPr>
              <a:latin typeface="Garamond"/>
              <a:ea typeface="Garamond"/>
              <a:cs typeface="Garamond"/>
              <a:sym typeface="Garamond"/>
            </a:endParaRPr>
          </a:p>
          <a:p>
            <a:pPr indent="-457200" lvl="1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Noto Sans Symbols"/>
              <a:buChar char="▪"/>
            </a:pPr>
            <a:r>
              <a:rPr lang="en-US">
                <a:solidFill>
                  <a:srgbClr val="C55A11"/>
                </a:solidFill>
                <a:latin typeface="Garamond"/>
                <a:ea typeface="Garamond"/>
                <a:cs typeface="Garamond"/>
                <a:sym typeface="Garamond"/>
              </a:rPr>
              <a:t>FAQs - updated weekly by Sunday</a:t>
            </a:r>
            <a:endParaRPr>
              <a:latin typeface="Garamond"/>
              <a:ea typeface="Garamond"/>
              <a:cs typeface="Garamond"/>
              <a:sym typeface="Garamond"/>
            </a:endParaRPr>
          </a:p>
          <a:p>
            <a:pPr indent="-3429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Noto Sans Symbols"/>
              <a:buNone/>
            </a:pPr>
            <a:r>
              <a:t/>
            </a:r>
            <a:endParaRPr>
              <a:latin typeface="Garamond"/>
              <a:ea typeface="Garamond"/>
              <a:cs typeface="Garamond"/>
              <a:sym typeface="Garamond"/>
            </a:endParaRPr>
          </a:p>
          <a:p>
            <a:pPr indent="-4572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Noto Sans Symbols"/>
              <a:buChar char="▪"/>
            </a:pPr>
            <a:r>
              <a:rPr lang="en-US">
                <a:latin typeface="Garamond"/>
                <a:ea typeface="Garamond"/>
                <a:cs typeface="Garamond"/>
                <a:sym typeface="Garamond"/>
              </a:rPr>
              <a:t>Collect feedback from church leadership</a:t>
            </a:r>
            <a:endParaRPr/>
          </a:p>
          <a:p>
            <a:pPr indent="-342900" lvl="1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Noto Sans Symbols"/>
              <a:buNone/>
            </a:pPr>
            <a:r>
              <a:t/>
            </a:r>
            <a:endParaRPr>
              <a:latin typeface="Garamond"/>
              <a:ea typeface="Garamond"/>
              <a:cs typeface="Garamond"/>
              <a:sym typeface="Garamond"/>
            </a:endParaRPr>
          </a:p>
          <a:p>
            <a:pPr indent="-273050" lvl="0" marL="3429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None/>
            </a:pPr>
            <a:r>
              <a:t/>
            </a:r>
            <a:endParaRPr sz="2400"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25" name="Shape 7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6" name="Google Shape;726;p18"/>
          <p:cNvSpPr txBox="1"/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b="1" lang="en-US">
                <a:latin typeface="EB Garamond"/>
                <a:ea typeface="EB Garamond"/>
                <a:cs typeface="EB Garamond"/>
                <a:sym typeface="EB Garamond"/>
              </a:rPr>
              <a:t>Implementation </a:t>
            </a:r>
            <a:endParaRPr b="1">
              <a:latin typeface="EB Garamond"/>
              <a:ea typeface="EB Garamond"/>
              <a:cs typeface="EB Garamond"/>
              <a:sym typeface="EB Garamond"/>
            </a:endParaRPr>
          </a:p>
        </p:txBody>
      </p:sp>
      <p:pic>
        <p:nvPicPr>
          <p:cNvPr descr="https://lh7-rt.googleusercontent.com/slidesz/AGV_vUdwwj41tbmF7zfDyVIOz2dOjooXFHWRUYmPI6LgzwAT_dzqPpDAQpPyuDciavdH_9p91wdbXQrdxb6bxZMI3xtnN7qn8f9ilnrXMB1EPUZnDIAIK3m--cIHDjCwrTshamU6DpvVAw=s2048?key=5seOv4rrnzNCmnKYjzH9Kg" id="727" name="Google Shape;727;p18"/>
          <p:cNvPicPr preferRelativeResize="0"/>
          <p:nvPr/>
        </p:nvPicPr>
        <p:blipFill rotWithShape="1">
          <a:blip r:embed="rId3">
            <a:alphaModFix/>
          </a:blip>
          <a:srcRect b="0" l="71803" r="0" t="54956"/>
          <a:stretch/>
        </p:blipFill>
        <p:spPr>
          <a:xfrm>
            <a:off x="9718675" y="4635500"/>
            <a:ext cx="2473324" cy="2222501"/>
          </a:xfrm>
          <a:prstGeom prst="rect">
            <a:avLst/>
          </a:prstGeom>
          <a:noFill/>
          <a:ln>
            <a:noFill/>
          </a:ln>
        </p:spPr>
      </p:pic>
      <p:sp>
        <p:nvSpPr>
          <p:cNvPr id="728" name="Google Shape;728;p18"/>
          <p:cNvSpPr txBox="1"/>
          <p:nvPr>
            <p:ph idx="1" type="body"/>
          </p:nvPr>
        </p:nvSpPr>
        <p:spPr>
          <a:xfrm>
            <a:off x="231250" y="1828799"/>
            <a:ext cx="11279400" cy="481430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4572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Noto Sans Symbols"/>
              <a:buChar char="▪"/>
            </a:pPr>
            <a:r>
              <a:rPr lang="en-US">
                <a:latin typeface="Garamond"/>
                <a:ea typeface="Garamond"/>
                <a:cs typeface="Garamond"/>
                <a:sym typeface="Garamond"/>
              </a:rPr>
              <a:t>Update draft based on congregation feedback</a:t>
            </a:r>
            <a:endParaRPr>
              <a:latin typeface="Garamond"/>
              <a:ea typeface="Garamond"/>
              <a:cs typeface="Garamond"/>
              <a:sym typeface="Garamond"/>
            </a:endParaRPr>
          </a:p>
          <a:p>
            <a:pPr indent="-4572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Noto Sans Symbols"/>
              <a:buChar char="▪"/>
            </a:pPr>
            <a:r>
              <a:rPr lang="en-US">
                <a:latin typeface="Garamond"/>
                <a:ea typeface="Garamond"/>
                <a:cs typeface="Garamond"/>
                <a:sym typeface="Garamond"/>
              </a:rPr>
              <a:t>Approve new structure by church leadership </a:t>
            </a:r>
            <a:endParaRPr>
              <a:latin typeface="Garamond"/>
              <a:ea typeface="Garamond"/>
              <a:cs typeface="Garamond"/>
              <a:sym typeface="Garamond"/>
            </a:endParaRPr>
          </a:p>
          <a:p>
            <a:pPr indent="-4572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Noto Sans Symbols"/>
              <a:buChar char="▪"/>
            </a:pPr>
            <a:r>
              <a:rPr lang="en-US">
                <a:latin typeface="Garamond"/>
                <a:ea typeface="Garamond"/>
                <a:cs typeface="Garamond"/>
                <a:sym typeface="Garamond"/>
              </a:rPr>
              <a:t>Introduce new structure to the congregation and community </a:t>
            </a:r>
            <a:endParaRPr>
              <a:latin typeface="Garamond"/>
              <a:ea typeface="Garamond"/>
              <a:cs typeface="Garamond"/>
              <a:sym typeface="Garamond"/>
            </a:endParaRPr>
          </a:p>
          <a:p>
            <a:pPr indent="-457200" lvl="1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Noto Sans Symbols"/>
              <a:buChar char="▪"/>
            </a:pPr>
            <a:r>
              <a:rPr lang="en-US">
                <a:latin typeface="Garamond"/>
                <a:ea typeface="Garamond"/>
                <a:cs typeface="Garamond"/>
                <a:sym typeface="Garamond"/>
              </a:rPr>
              <a:t>Announcements</a:t>
            </a:r>
            <a:endParaRPr>
              <a:latin typeface="Garamond"/>
              <a:ea typeface="Garamond"/>
              <a:cs typeface="Garamond"/>
              <a:sym typeface="Garamond"/>
            </a:endParaRPr>
          </a:p>
          <a:p>
            <a:pPr indent="-457200" lvl="1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Noto Sans Symbols"/>
              <a:buChar char="▪"/>
            </a:pPr>
            <a:r>
              <a:rPr lang="en-US">
                <a:latin typeface="Garamond"/>
                <a:ea typeface="Garamond"/>
                <a:cs typeface="Garamond"/>
                <a:sym typeface="Garamond"/>
              </a:rPr>
              <a:t>Church Hall</a:t>
            </a:r>
            <a:endParaRPr>
              <a:latin typeface="Garamond"/>
              <a:ea typeface="Garamond"/>
              <a:cs typeface="Garamond"/>
              <a:sym typeface="Garamond"/>
            </a:endParaRPr>
          </a:p>
          <a:p>
            <a:pPr indent="-457200" lvl="1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Noto Sans Symbols"/>
              <a:buChar char="▪"/>
            </a:pPr>
            <a:r>
              <a:rPr lang="en-US">
                <a:latin typeface="Garamond"/>
                <a:ea typeface="Garamond"/>
                <a:cs typeface="Garamond"/>
                <a:sym typeface="Garamond"/>
              </a:rPr>
              <a:t>Q &amp; A Sessions to explain how the new structure works  </a:t>
            </a:r>
            <a:endParaRPr/>
          </a:p>
          <a:p>
            <a:pPr indent="-457200" lvl="1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Noto Sans Symbols"/>
              <a:buChar char="▪"/>
            </a:pPr>
            <a:r>
              <a:rPr lang="en-US">
                <a:latin typeface="Garamond"/>
                <a:ea typeface="Garamond"/>
                <a:cs typeface="Garamond"/>
                <a:sym typeface="Garamond"/>
              </a:rPr>
              <a:t>Church Conference </a:t>
            </a:r>
            <a:endParaRPr/>
          </a:p>
          <a:p>
            <a:pPr indent="-4572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Noto Sans Symbols"/>
              <a:buChar char="▪"/>
            </a:pPr>
            <a:r>
              <a:rPr lang="en-US">
                <a:latin typeface="Garamond"/>
                <a:ea typeface="Garamond"/>
                <a:cs typeface="Garamond"/>
                <a:sym typeface="Garamond"/>
              </a:rPr>
              <a:t>Then set annual priorities as a church </a:t>
            </a:r>
            <a:endParaRPr>
              <a:latin typeface="Garamond"/>
              <a:ea typeface="Garamond"/>
              <a:cs typeface="Garamond"/>
              <a:sym typeface="Garamond"/>
            </a:endParaRPr>
          </a:p>
          <a:p>
            <a:pPr indent="-4572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Noto Sans Symbols"/>
              <a:buChar char="▪"/>
            </a:pPr>
            <a:r>
              <a:rPr lang="en-US">
                <a:latin typeface="Garamond"/>
                <a:ea typeface="Garamond"/>
                <a:cs typeface="Garamond"/>
                <a:sym typeface="Garamond"/>
              </a:rPr>
              <a:t>Set budget and volunteers to align with the priorities </a:t>
            </a:r>
            <a:endParaRPr>
              <a:latin typeface="Garamond"/>
              <a:ea typeface="Garamond"/>
              <a:cs typeface="Garamond"/>
              <a:sym typeface="Garamond"/>
            </a:endParaRPr>
          </a:p>
          <a:p>
            <a:pPr indent="-4572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Noto Sans Symbols"/>
              <a:buChar char="▪"/>
            </a:pPr>
            <a:r>
              <a:rPr lang="en-US">
                <a:latin typeface="Garamond"/>
                <a:ea typeface="Garamond"/>
                <a:cs typeface="Garamond"/>
                <a:sym typeface="Garamond"/>
              </a:rPr>
              <a:t>At the end of the year, review the priorities and set new ones</a:t>
            </a:r>
            <a:endParaRPr>
              <a:latin typeface="Garamond"/>
              <a:ea typeface="Garamond"/>
              <a:cs typeface="Garamond"/>
              <a:sym typeface="Garamond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2"/>
          <p:cNvSpPr txBox="1"/>
          <p:nvPr>
            <p:ph type="title"/>
          </p:nvPr>
        </p:nvSpPr>
        <p:spPr>
          <a:xfrm>
            <a:off x="838200" y="259451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45700" spcFirstLastPara="1" rIns="45700" wrap="square" tIns="45700">
            <a:norm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5500"/>
              <a:buFont typeface="Aharoni"/>
              <a:buNone/>
            </a:pPr>
            <a:r>
              <a:rPr b="1" i="0" lang="en-US" sz="5500" u="none" cap="none" strike="noStrike">
                <a:solidFill>
                  <a:srgbClr val="C00000"/>
                </a:solidFill>
                <a:latin typeface="EB Garamond"/>
                <a:ea typeface="EB Garamond"/>
                <a:cs typeface="EB Garamond"/>
                <a:sym typeface="EB Garamond"/>
              </a:rPr>
              <a:t>Holy Conferencing</a:t>
            </a:r>
            <a:endParaRPr>
              <a:latin typeface="EB Garamond"/>
              <a:ea typeface="EB Garamond"/>
              <a:cs typeface="EB Garamond"/>
              <a:sym typeface="EB Garamond"/>
            </a:endParaRPr>
          </a:p>
        </p:txBody>
      </p:sp>
      <p:sp>
        <p:nvSpPr>
          <p:cNvPr id="101" name="Google Shape;101;p2"/>
          <p:cNvSpPr txBox="1"/>
          <p:nvPr/>
        </p:nvSpPr>
        <p:spPr>
          <a:xfrm>
            <a:off x="444340" y="2274888"/>
            <a:ext cx="11448000" cy="39702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spAutoFit/>
          </a:bodyPr>
          <a:lstStyle/>
          <a:p>
            <a:pPr indent="-457200" lvl="0" marL="469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92"/>
              <a:buFont typeface="Noto Sans Symbols"/>
              <a:buChar char="▪"/>
            </a:pPr>
            <a:r>
              <a:rPr b="0" i="0" lang="en-US" sz="2800" u="none" cap="none" strike="noStrike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rPr>
              <a:t>Every person is a child deserving of respect</a:t>
            </a:r>
            <a:endParaRPr b="0" i="0" sz="1500" u="none" cap="none" strike="noStrike">
              <a:solidFill>
                <a:srgbClr val="000000"/>
              </a:solidFill>
              <a:latin typeface="Garamond"/>
              <a:ea typeface="Garamond"/>
              <a:cs typeface="Garamond"/>
              <a:sym typeface="Garamond"/>
            </a:endParaRPr>
          </a:p>
          <a:p>
            <a:pPr indent="-457200" lvl="0" marL="469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92"/>
              <a:buFont typeface="Noto Sans Symbols"/>
              <a:buChar char="▪"/>
            </a:pPr>
            <a:r>
              <a:rPr b="0" i="0" lang="en-US" sz="2800" u="none" cap="none" strike="noStrike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rPr>
              <a:t>God is in the middle relationships and when are open to see/hear, God can show up</a:t>
            </a:r>
            <a:endParaRPr b="0" i="0" sz="1500" u="none" cap="none" strike="noStrike">
              <a:solidFill>
                <a:srgbClr val="000000"/>
              </a:solidFill>
              <a:latin typeface="Garamond"/>
              <a:ea typeface="Garamond"/>
              <a:cs typeface="Garamond"/>
              <a:sym typeface="Garamond"/>
            </a:endParaRPr>
          </a:p>
          <a:p>
            <a:pPr indent="-457200" lvl="0" marL="469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92"/>
              <a:buFont typeface="Noto Sans Symbols"/>
              <a:buChar char="▪"/>
            </a:pPr>
            <a:r>
              <a:rPr b="0" i="0" lang="en-US" sz="2800" u="none" cap="none" strike="noStrike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rPr>
              <a:t>Listen with patience, seeking understanding</a:t>
            </a:r>
            <a:endParaRPr b="0" i="0" sz="1500" u="none" cap="none" strike="noStrike">
              <a:solidFill>
                <a:srgbClr val="000000"/>
              </a:solidFill>
              <a:latin typeface="Garamond"/>
              <a:ea typeface="Garamond"/>
              <a:cs typeface="Garamond"/>
              <a:sym typeface="Garamond"/>
            </a:endParaRPr>
          </a:p>
          <a:p>
            <a:pPr indent="-457200" lvl="0" marL="469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92"/>
              <a:buFont typeface="Noto Sans Symbols"/>
              <a:buChar char="▪"/>
            </a:pPr>
            <a:r>
              <a:rPr b="0" i="0" lang="en-US" sz="2800" u="none" cap="none" strike="noStrike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rPr>
              <a:t>Seek to understand the experience of others</a:t>
            </a:r>
            <a:endParaRPr b="0" i="0" sz="1500" u="none" cap="none" strike="noStrike">
              <a:solidFill>
                <a:srgbClr val="000000"/>
              </a:solidFill>
              <a:latin typeface="Garamond"/>
              <a:ea typeface="Garamond"/>
              <a:cs typeface="Garamond"/>
              <a:sym typeface="Garamond"/>
            </a:endParaRPr>
          </a:p>
          <a:p>
            <a:pPr indent="-457200" lvl="0" marL="469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92"/>
              <a:buFont typeface="Noto Sans Symbols"/>
              <a:buChar char="▪"/>
            </a:pPr>
            <a:r>
              <a:rPr b="0" i="0" lang="en-US" sz="2800" u="none" cap="none" strike="noStrike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rPr>
              <a:t>Be careful when expressing ourselves, </a:t>
            </a:r>
            <a:r>
              <a:rPr b="1" i="0" lang="en-US" sz="2800" u="none" cap="none" strike="noStrike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rPr>
              <a:t>always using “I” statements</a:t>
            </a:r>
            <a:endParaRPr b="0" i="0" sz="1500" u="none" cap="none" strike="noStrike">
              <a:solidFill>
                <a:srgbClr val="000000"/>
              </a:solidFill>
              <a:latin typeface="Garamond"/>
              <a:ea typeface="Garamond"/>
              <a:cs typeface="Garamond"/>
              <a:sym typeface="Garamond"/>
            </a:endParaRPr>
          </a:p>
          <a:p>
            <a:pPr indent="-457200" lvl="0" marL="469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92"/>
              <a:buFont typeface="Noto Sans Symbols"/>
              <a:buChar char="▪"/>
            </a:pPr>
            <a:r>
              <a:rPr b="0" i="0" lang="en-US" sz="2800" u="none" cap="none" strike="noStrike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rPr>
              <a:t>Avoid generalizations about individuals or groups</a:t>
            </a:r>
            <a:endParaRPr b="0" i="0" sz="1500" u="none" cap="none" strike="noStrike">
              <a:solidFill>
                <a:srgbClr val="000000"/>
              </a:solidFill>
              <a:latin typeface="Garamond"/>
              <a:ea typeface="Garamond"/>
              <a:cs typeface="Garamond"/>
              <a:sym typeface="Garamond"/>
            </a:endParaRPr>
          </a:p>
          <a:p>
            <a:pPr indent="-457200" lvl="0" marL="469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92"/>
              <a:buFont typeface="Noto Sans Symbols"/>
              <a:buChar char="▪"/>
            </a:pPr>
            <a:r>
              <a:rPr b="0" i="0" lang="en-US" sz="2800" u="none" cap="none" strike="noStrike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rPr>
              <a:t>Remember that we are defined by our relationship with God, flaws and all.</a:t>
            </a:r>
            <a:endParaRPr b="0" i="0" sz="1500" u="none" cap="none" strike="noStrike">
              <a:solidFill>
                <a:srgbClr val="000000"/>
              </a:solidFill>
              <a:latin typeface="Garamond"/>
              <a:ea typeface="Garamond"/>
              <a:cs typeface="Garamond"/>
              <a:sym typeface="Garamond"/>
            </a:endParaRPr>
          </a:p>
          <a:p>
            <a:pPr indent="-457200" lvl="0" marL="469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92"/>
              <a:buFont typeface="Noto Sans Symbols"/>
              <a:buChar char="▪"/>
            </a:pPr>
            <a:r>
              <a:rPr b="0" i="0" lang="en-US" sz="2800" u="none" cap="none" strike="noStrike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rPr>
              <a:t>The Spirit is with us.</a:t>
            </a:r>
            <a:endParaRPr b="0" i="0" sz="1500" u="none" cap="none" strike="noStrike">
              <a:solidFill>
                <a:srgbClr val="000000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pic>
        <p:nvPicPr>
          <p:cNvPr descr="A logo with a cross and flames&#10;&#10;AI-generated content may be incorrect." id="102" name="Google Shape;102;p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59896" y="173671"/>
            <a:ext cx="1891541" cy="177568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32" name="Shape 7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3" name="Google Shape;733;p19"/>
          <p:cNvSpPr txBox="1"/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b="1" lang="en-US">
                <a:latin typeface="EB Garamond"/>
                <a:ea typeface="EB Garamond"/>
                <a:cs typeface="EB Garamond"/>
                <a:sym typeface="EB Garamond"/>
              </a:rPr>
              <a:t>Next Steps</a:t>
            </a:r>
            <a:endParaRPr b="1">
              <a:latin typeface="EB Garamond"/>
              <a:ea typeface="EB Garamond"/>
              <a:cs typeface="EB Garamond"/>
              <a:sym typeface="EB Garamond"/>
            </a:endParaRPr>
          </a:p>
        </p:txBody>
      </p:sp>
      <p:sp>
        <p:nvSpPr>
          <p:cNvPr id="734" name="Google Shape;734;p19"/>
          <p:cNvSpPr txBox="1"/>
          <p:nvPr>
            <p:ph idx="1" type="body"/>
          </p:nvPr>
        </p:nvSpPr>
        <p:spPr>
          <a:xfrm>
            <a:off x="661760" y="1631130"/>
            <a:ext cx="10515600" cy="4351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7465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300"/>
              <a:buFont typeface="Noto Sans Symbols"/>
              <a:buChar char="▪"/>
            </a:pPr>
            <a:r>
              <a:rPr lang="en-US">
                <a:latin typeface="Garamond"/>
                <a:ea typeface="Garamond"/>
                <a:cs typeface="Garamond"/>
                <a:sym typeface="Garamond"/>
              </a:rPr>
              <a:t>Discuss, discern, and provide feedback</a:t>
            </a:r>
            <a:endParaRPr>
              <a:latin typeface="Garamond"/>
              <a:ea typeface="Garamond"/>
              <a:cs typeface="Garamond"/>
              <a:sym typeface="Garamond"/>
            </a:endParaRPr>
          </a:p>
          <a:p>
            <a:pPr indent="-37465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300"/>
              <a:buFont typeface="Noto Sans Symbols"/>
              <a:buChar char="▪"/>
            </a:pPr>
            <a:r>
              <a:rPr lang="en-US" sz="2800">
                <a:solidFill>
                  <a:srgbClr val="C55A11"/>
                </a:solidFill>
                <a:latin typeface="Garamond"/>
                <a:ea typeface="Garamond"/>
                <a:cs typeface="Garamond"/>
                <a:sym typeface="Garamond"/>
              </a:rPr>
              <a:t>Feb 8th - Mar 1st </a:t>
            </a:r>
            <a:endParaRPr sz="2800">
              <a:solidFill>
                <a:srgbClr val="C55A11"/>
              </a:solidFill>
              <a:latin typeface="Garamond"/>
              <a:ea typeface="Garamond"/>
              <a:cs typeface="Garamond"/>
              <a:sym typeface="Garamond"/>
            </a:endParaRPr>
          </a:p>
          <a:p>
            <a:pPr indent="-37465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300"/>
              <a:buFont typeface="Noto Sans Symbols"/>
              <a:buChar char="▪"/>
            </a:pPr>
            <a:r>
              <a:rPr lang="en-US">
                <a:latin typeface="Garamond"/>
                <a:ea typeface="Garamond"/>
                <a:cs typeface="Garamond"/>
                <a:sym typeface="Garamond"/>
              </a:rPr>
              <a:t>Update and Finalize Structure </a:t>
            </a:r>
            <a:endParaRPr>
              <a:latin typeface="Garamond"/>
              <a:ea typeface="Garamond"/>
              <a:cs typeface="Garamond"/>
              <a:sym typeface="Garamond"/>
            </a:endParaRPr>
          </a:p>
          <a:p>
            <a:pPr indent="-37465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300"/>
              <a:buFont typeface="Noto Sans Symbols"/>
              <a:buChar char="▪"/>
            </a:pPr>
            <a:r>
              <a:rPr lang="en-US" sz="2800">
                <a:solidFill>
                  <a:srgbClr val="C55A11"/>
                </a:solidFill>
                <a:latin typeface="Garamond"/>
                <a:ea typeface="Garamond"/>
                <a:cs typeface="Garamond"/>
                <a:sym typeface="Garamond"/>
              </a:rPr>
              <a:t>Mar 2nd - Mar 28th</a:t>
            </a:r>
            <a:endParaRPr sz="2800">
              <a:solidFill>
                <a:srgbClr val="C55A11"/>
              </a:solidFill>
              <a:latin typeface="Garamond"/>
              <a:ea typeface="Garamond"/>
              <a:cs typeface="Garamond"/>
              <a:sym typeface="Garamond"/>
            </a:endParaRPr>
          </a:p>
          <a:p>
            <a:pPr indent="-37465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300"/>
              <a:buFont typeface="Noto Sans Symbols"/>
              <a:buChar char="▪"/>
            </a:pPr>
            <a:r>
              <a:rPr lang="en-US">
                <a:latin typeface="Garamond"/>
                <a:ea typeface="Garamond"/>
                <a:cs typeface="Garamond"/>
                <a:sym typeface="Garamond"/>
              </a:rPr>
              <a:t>Publicize Finalized to congregation </a:t>
            </a:r>
            <a:endParaRPr>
              <a:latin typeface="Garamond"/>
              <a:ea typeface="Garamond"/>
              <a:cs typeface="Garamond"/>
              <a:sym typeface="Garamond"/>
            </a:endParaRPr>
          </a:p>
          <a:p>
            <a:pPr indent="-37465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300"/>
              <a:buFont typeface="Noto Sans Symbols"/>
              <a:buChar char="▪"/>
            </a:pPr>
            <a:r>
              <a:rPr lang="en-US" sz="2800">
                <a:solidFill>
                  <a:srgbClr val="C55A11"/>
                </a:solidFill>
                <a:latin typeface="Garamond"/>
                <a:ea typeface="Garamond"/>
                <a:cs typeface="Garamond"/>
                <a:sym typeface="Garamond"/>
              </a:rPr>
              <a:t>Mar 29th </a:t>
            </a:r>
            <a:endParaRPr sz="2800">
              <a:solidFill>
                <a:srgbClr val="C55A11"/>
              </a:solidFill>
              <a:latin typeface="Garamond"/>
              <a:ea typeface="Garamond"/>
              <a:cs typeface="Garamond"/>
              <a:sym typeface="Garamond"/>
            </a:endParaRPr>
          </a:p>
          <a:p>
            <a:pPr indent="-37465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300"/>
              <a:buFont typeface="Noto Sans Symbols"/>
              <a:buChar char="▪"/>
            </a:pPr>
            <a:r>
              <a:rPr lang="en-US">
                <a:latin typeface="Garamond"/>
                <a:ea typeface="Garamond"/>
                <a:cs typeface="Garamond"/>
                <a:sym typeface="Garamond"/>
              </a:rPr>
              <a:t>Church Conference </a:t>
            </a:r>
            <a:endParaRPr>
              <a:latin typeface="Garamond"/>
              <a:ea typeface="Garamond"/>
              <a:cs typeface="Garamond"/>
              <a:sym typeface="Garamond"/>
            </a:endParaRPr>
          </a:p>
          <a:p>
            <a:pPr indent="-37465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300"/>
              <a:buFont typeface="Noto Sans Symbols"/>
              <a:buChar char="▪"/>
            </a:pPr>
            <a:r>
              <a:rPr lang="en-US" sz="2800">
                <a:solidFill>
                  <a:srgbClr val="C55A11"/>
                </a:solidFill>
                <a:latin typeface="Garamond"/>
                <a:ea typeface="Garamond"/>
                <a:cs typeface="Garamond"/>
                <a:sym typeface="Garamond"/>
              </a:rPr>
              <a:t>April 26th</a:t>
            </a:r>
            <a:endParaRPr sz="2800">
              <a:solidFill>
                <a:srgbClr val="C55A1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pic>
        <p:nvPicPr>
          <p:cNvPr descr="https://lh7-rt.googleusercontent.com/slidesz/AGV_vUdwwj41tbmF7zfDyVIOz2dOjooXFHWRUYmPI6LgzwAT_dzqPpDAQpPyuDciavdH_9p91wdbXQrdxb6bxZMI3xtnN7qn8f9ilnrXMB1EPUZnDIAIK3m--cIHDjCwrTshamU6DpvVAw=s2048?key=5seOv4rrnzNCmnKYjzH9Kg" id="735" name="Google Shape;735;p19"/>
          <p:cNvPicPr preferRelativeResize="0"/>
          <p:nvPr/>
        </p:nvPicPr>
        <p:blipFill rotWithShape="1">
          <a:blip r:embed="rId3">
            <a:alphaModFix/>
          </a:blip>
          <a:srcRect b="0" l="71803" r="0" t="54956"/>
          <a:stretch/>
        </p:blipFill>
        <p:spPr>
          <a:xfrm>
            <a:off x="9718675" y="4635500"/>
            <a:ext cx="2473324" cy="22225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39" name="Shape 7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0" name="Google Shape;740;p20"/>
          <p:cNvSpPr txBox="1"/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b="1" lang="en-US">
                <a:latin typeface="EB Garamond"/>
                <a:ea typeface="EB Garamond"/>
                <a:cs typeface="EB Garamond"/>
                <a:sym typeface="EB Garamond"/>
              </a:rPr>
              <a:t>2027 Priority Setting Sunday</a:t>
            </a:r>
            <a:endParaRPr b="1">
              <a:latin typeface="EB Garamond"/>
              <a:ea typeface="EB Garamond"/>
              <a:cs typeface="EB Garamond"/>
              <a:sym typeface="EB Garamond"/>
            </a:endParaRPr>
          </a:p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b="1" lang="en-US">
                <a:latin typeface="EB Garamond"/>
                <a:ea typeface="EB Garamond"/>
                <a:cs typeface="EB Garamond"/>
                <a:sym typeface="EB Garamond"/>
              </a:rPr>
              <a:t>August 30</a:t>
            </a:r>
            <a:endParaRPr b="1">
              <a:latin typeface="EB Garamond"/>
              <a:ea typeface="EB Garamond"/>
              <a:cs typeface="EB Garamond"/>
              <a:sym typeface="EB Garamond"/>
            </a:endParaRPr>
          </a:p>
        </p:txBody>
      </p:sp>
      <p:pic>
        <p:nvPicPr>
          <p:cNvPr descr="https://lh7-rt.googleusercontent.com/slidesz/AGV_vUdwwj41tbmF7zfDyVIOz2dOjooXFHWRUYmPI6LgzwAT_dzqPpDAQpPyuDciavdH_9p91wdbXQrdxb6bxZMI3xtnN7qn8f9ilnrXMB1EPUZnDIAIK3m--cIHDjCwrTshamU6DpvVAw=s2048?key=5seOv4rrnzNCmnKYjzH9Kg" id="741" name="Google Shape;741;p20"/>
          <p:cNvPicPr preferRelativeResize="0"/>
          <p:nvPr/>
        </p:nvPicPr>
        <p:blipFill rotWithShape="1">
          <a:blip r:embed="rId3">
            <a:alphaModFix/>
          </a:blip>
          <a:srcRect b="0" l="71803" r="0" t="54956"/>
          <a:stretch/>
        </p:blipFill>
        <p:spPr>
          <a:xfrm>
            <a:off x="9718675" y="4635500"/>
            <a:ext cx="2473324" cy="2222501"/>
          </a:xfrm>
          <a:prstGeom prst="rect">
            <a:avLst/>
          </a:prstGeom>
          <a:noFill/>
          <a:ln>
            <a:noFill/>
          </a:ln>
        </p:spPr>
      </p:pic>
      <p:sp>
        <p:nvSpPr>
          <p:cNvPr id="742" name="Google Shape;742;p20"/>
          <p:cNvSpPr txBox="1"/>
          <p:nvPr>
            <p:ph idx="1" type="body"/>
          </p:nvPr>
        </p:nvSpPr>
        <p:spPr>
          <a:xfrm>
            <a:off x="661760" y="1972638"/>
            <a:ext cx="9561028" cy="400969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8255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300"/>
              <a:buNone/>
            </a:pPr>
            <a:r>
              <a:rPr lang="en-US" sz="3600">
                <a:solidFill>
                  <a:srgbClr val="C55A11"/>
                </a:solidFill>
                <a:latin typeface="Garamond"/>
                <a:ea typeface="Garamond"/>
                <a:cs typeface="Garamond"/>
                <a:sym typeface="Garamond"/>
              </a:rPr>
              <a:t>Come together as a church to set the 2027 priorities!</a:t>
            </a:r>
            <a:endParaRPr sz="3600">
              <a:solidFill>
                <a:srgbClr val="C55A11"/>
              </a:solidFill>
              <a:latin typeface="Garamond"/>
              <a:ea typeface="Garamond"/>
              <a:cs typeface="Garamond"/>
              <a:sym typeface="Garamond"/>
            </a:endParaRPr>
          </a:p>
          <a:p>
            <a:pPr indent="-457200" lvl="0" marL="53975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300"/>
              <a:buFont typeface="Noto Sans Symbols"/>
              <a:buChar char="▪"/>
            </a:pPr>
            <a:r>
              <a:rPr lang="en-US" sz="3600">
                <a:latin typeface="Garamond"/>
                <a:ea typeface="Garamond"/>
                <a:cs typeface="Garamond"/>
                <a:sym typeface="Garamond"/>
              </a:rPr>
              <a:t>Goals</a:t>
            </a:r>
            <a:endParaRPr/>
          </a:p>
          <a:p>
            <a:pPr indent="-457200" lvl="0" marL="53975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300"/>
              <a:buFont typeface="Noto Sans Symbols"/>
              <a:buChar char="▪"/>
            </a:pPr>
            <a:r>
              <a:rPr lang="en-US" sz="3600">
                <a:latin typeface="Garamond"/>
                <a:ea typeface="Garamond"/>
                <a:cs typeface="Garamond"/>
                <a:sym typeface="Garamond"/>
              </a:rPr>
              <a:t>Budget</a:t>
            </a:r>
            <a:endParaRPr/>
          </a:p>
          <a:p>
            <a:pPr indent="-457200" lvl="0" marL="53975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300"/>
              <a:buFont typeface="Noto Sans Symbols"/>
              <a:buChar char="▪"/>
            </a:pPr>
            <a:r>
              <a:rPr lang="en-US" sz="3600">
                <a:latin typeface="Garamond"/>
                <a:ea typeface="Garamond"/>
                <a:cs typeface="Garamond"/>
                <a:sym typeface="Garamond"/>
              </a:rPr>
              <a:t>Volunteering</a:t>
            </a:r>
            <a:endParaRPr sz="3600">
              <a:latin typeface="Garamond"/>
              <a:ea typeface="Garamond"/>
              <a:cs typeface="Garamond"/>
              <a:sym typeface="Garamond"/>
            </a:endParaRPr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>
              <a:latin typeface="Garamond"/>
              <a:ea typeface="Garamond"/>
              <a:cs typeface="Garamond"/>
              <a:sym typeface="Garamond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46" name="Shape 7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" name="Google Shape;747;p21"/>
          <p:cNvSpPr txBox="1"/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b="1" lang="en-US">
                <a:latin typeface="EB Garamond"/>
                <a:ea typeface="EB Garamond"/>
                <a:cs typeface="EB Garamond"/>
                <a:sym typeface="EB Garamond"/>
              </a:rPr>
              <a:t>Ways to Share your Thoughts</a:t>
            </a:r>
            <a:endParaRPr b="1">
              <a:latin typeface="EB Garamond"/>
              <a:ea typeface="EB Garamond"/>
              <a:cs typeface="EB Garamond"/>
              <a:sym typeface="EB Garamond"/>
            </a:endParaRPr>
          </a:p>
        </p:txBody>
      </p:sp>
      <p:pic>
        <p:nvPicPr>
          <p:cNvPr descr="https://lh7-rt.googleusercontent.com/slidesz/AGV_vUdwwj41tbmF7zfDyVIOz2dOjooXFHWRUYmPI6LgzwAT_dzqPpDAQpPyuDciavdH_9p91wdbXQrdxb6bxZMI3xtnN7qn8f9ilnrXMB1EPUZnDIAIK3m--cIHDjCwrTshamU6DpvVAw=s2048?key=5seOv4rrnzNCmnKYjzH9Kg" id="748" name="Google Shape;748;p21"/>
          <p:cNvPicPr preferRelativeResize="0"/>
          <p:nvPr/>
        </p:nvPicPr>
        <p:blipFill rotWithShape="1">
          <a:blip r:embed="rId3">
            <a:alphaModFix/>
          </a:blip>
          <a:srcRect b="0" l="71803" r="0" t="54956"/>
          <a:stretch/>
        </p:blipFill>
        <p:spPr>
          <a:xfrm>
            <a:off x="9718675" y="4635500"/>
            <a:ext cx="2473324" cy="2222501"/>
          </a:xfrm>
          <a:prstGeom prst="rect">
            <a:avLst/>
          </a:prstGeom>
          <a:noFill/>
          <a:ln>
            <a:noFill/>
          </a:ln>
        </p:spPr>
      </p:pic>
      <p:sp>
        <p:nvSpPr>
          <p:cNvPr id="749" name="Google Shape;749;p21"/>
          <p:cNvSpPr txBox="1"/>
          <p:nvPr>
            <p:ph idx="1" type="body"/>
          </p:nvPr>
        </p:nvSpPr>
        <p:spPr>
          <a:xfrm>
            <a:off x="661760" y="1631130"/>
            <a:ext cx="9561028" cy="4351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457200" lvl="0" marL="53975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300"/>
              <a:buFont typeface="Noto Sans Symbols"/>
              <a:buChar char="▪"/>
            </a:pPr>
            <a:r>
              <a:rPr lang="en-US">
                <a:latin typeface="Garamond"/>
                <a:ea typeface="Garamond"/>
                <a:cs typeface="Garamond"/>
                <a:sym typeface="Garamond"/>
              </a:rPr>
              <a:t>Goggle survey</a:t>
            </a:r>
            <a:endParaRPr>
              <a:latin typeface="Garamond"/>
              <a:ea typeface="Garamond"/>
              <a:cs typeface="Garamond"/>
              <a:sym typeface="Garamond"/>
            </a:endParaRPr>
          </a:p>
          <a:p>
            <a:pPr indent="-457200" lvl="0" marL="53975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300"/>
              <a:buFont typeface="Noto Sans Symbols"/>
              <a:buChar char="▪"/>
            </a:pPr>
            <a:r>
              <a:rPr lang="en-US">
                <a:latin typeface="Garamond"/>
                <a:ea typeface="Garamond"/>
                <a:cs typeface="Garamond"/>
                <a:sym typeface="Garamond"/>
              </a:rPr>
              <a:t>One-on-one conversations between Sunday services </a:t>
            </a:r>
            <a:endParaRPr>
              <a:latin typeface="Garamond"/>
              <a:ea typeface="Garamond"/>
              <a:cs typeface="Garamond"/>
              <a:sym typeface="Garamond"/>
            </a:endParaRPr>
          </a:p>
          <a:p>
            <a:pPr indent="-457200" lvl="0" marL="53975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300"/>
              <a:buFont typeface="Noto Sans Symbols"/>
              <a:buChar char="▪"/>
            </a:pPr>
            <a:r>
              <a:rPr lang="en-US">
                <a:latin typeface="Garamond"/>
                <a:ea typeface="Garamond"/>
                <a:cs typeface="Garamond"/>
                <a:sym typeface="Garamond"/>
              </a:rPr>
              <a:t>Q&amp;A Station in Interaction Area</a:t>
            </a:r>
            <a:endParaRPr>
              <a:latin typeface="Garamond"/>
              <a:ea typeface="Garamond"/>
              <a:cs typeface="Garamond"/>
              <a:sym typeface="Garamond"/>
            </a:endParaRPr>
          </a:p>
          <a:p>
            <a:pPr indent="-457200" lvl="0" marL="53975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300"/>
              <a:buFont typeface="Noto Sans Symbols"/>
              <a:buChar char="▪"/>
            </a:pPr>
            <a:r>
              <a:rPr lang="en-US">
                <a:latin typeface="Garamond"/>
                <a:ea typeface="Garamond"/>
                <a:cs typeface="Garamond"/>
                <a:sym typeface="Garamond"/>
              </a:rPr>
              <a:t>Website</a:t>
            </a:r>
            <a:endParaRPr>
              <a:latin typeface="Garamond"/>
              <a:ea typeface="Garamond"/>
              <a:cs typeface="Garamond"/>
              <a:sym typeface="Garamond"/>
            </a:endParaRPr>
          </a:p>
          <a:p>
            <a:pPr indent="-457200" lvl="0" marL="53975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300"/>
              <a:buFont typeface="Noto Sans Symbols"/>
              <a:buChar char="▪"/>
            </a:pPr>
            <a:r>
              <a:rPr lang="en-US">
                <a:latin typeface="Garamond"/>
                <a:ea typeface="Garamond"/>
                <a:cs typeface="Garamond"/>
                <a:sym typeface="Garamond"/>
              </a:rPr>
              <a:t>Email</a:t>
            </a:r>
            <a:endParaRPr>
              <a:latin typeface="Garamond"/>
              <a:ea typeface="Garamond"/>
              <a:cs typeface="Garamond"/>
              <a:sym typeface="Garamond"/>
            </a:endParaRPr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>
              <a:latin typeface="Garamond"/>
              <a:ea typeface="Garamond"/>
              <a:cs typeface="Garamond"/>
              <a:sym typeface="Garamond"/>
            </a:endParaRPr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</a:pPr>
            <a:r>
              <a:rPr lang="en-US">
                <a:solidFill>
                  <a:srgbClr val="C55A11"/>
                </a:solidFill>
                <a:latin typeface="Garamond"/>
                <a:ea typeface="Garamond"/>
                <a:cs typeface="Garamond"/>
                <a:sym typeface="Garamond"/>
              </a:rPr>
              <a:t>FAQs - updated weekly - check it out on Sunday for the collection of thoughts, questions, information, and answers.</a:t>
            </a:r>
            <a:endParaRPr>
              <a:solidFill>
                <a:srgbClr val="C55A1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53" name="Shape 7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https://lh7-rt.googleusercontent.com/slidesz/AGV_vUdwwj41tbmF7zfDyVIOz2dOjooXFHWRUYmPI6LgzwAT_dzqPpDAQpPyuDciavdH_9p91wdbXQrdxb6bxZMI3xtnN7qn8f9ilnrXMB1EPUZnDIAIK3m--cIHDjCwrTshamU6DpvVAw=s2048?key=5seOv4rrnzNCmnKYjzH9Kg" id="754" name="Google Shape;754;p22"/>
          <p:cNvPicPr preferRelativeResize="0"/>
          <p:nvPr/>
        </p:nvPicPr>
        <p:blipFill rotWithShape="1">
          <a:blip r:embed="rId3">
            <a:alphaModFix/>
          </a:blip>
          <a:srcRect b="0" l="71803" r="0" t="54956"/>
          <a:stretch/>
        </p:blipFill>
        <p:spPr>
          <a:xfrm>
            <a:off x="3734656" y="1478248"/>
            <a:ext cx="4722687" cy="406343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3"/>
          <p:cNvSpPr txBox="1"/>
          <p:nvPr>
            <p:ph type="title"/>
          </p:nvPr>
        </p:nvSpPr>
        <p:spPr>
          <a:xfrm>
            <a:off x="838200" y="0"/>
            <a:ext cx="10515600" cy="93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b="1" lang="en-US">
                <a:latin typeface="EB Garamond"/>
                <a:ea typeface="EB Garamond"/>
                <a:cs typeface="EB Garamond"/>
                <a:sym typeface="EB Garamond"/>
              </a:rPr>
              <a:t>Budget </a:t>
            </a:r>
            <a:endParaRPr b="1">
              <a:latin typeface="EB Garamond"/>
              <a:ea typeface="EB Garamond"/>
              <a:cs typeface="EB Garamond"/>
              <a:sym typeface="EB Garamond"/>
            </a:endParaRPr>
          </a:p>
        </p:txBody>
      </p:sp>
      <p:pic>
        <p:nvPicPr>
          <p:cNvPr descr="https://lh7-rt.googleusercontent.com/slidesz/AGV_vUdwwj41tbmF7zfDyVIOz2dOjooXFHWRUYmPI6LgzwAT_dzqPpDAQpPyuDciavdH_9p91wdbXQrdxb6bxZMI3xtnN7qn8f9ilnrXMB1EPUZnDIAIK3m--cIHDjCwrTshamU6DpvVAw=s2048?key=5seOv4rrnzNCmnKYjzH9Kg" id="108" name="Google Shape;108;p3"/>
          <p:cNvPicPr preferRelativeResize="0"/>
          <p:nvPr/>
        </p:nvPicPr>
        <p:blipFill rotWithShape="1">
          <a:blip r:embed="rId3">
            <a:alphaModFix/>
          </a:blip>
          <a:srcRect b="0" l="71803" r="0" t="54956"/>
          <a:stretch/>
        </p:blipFill>
        <p:spPr>
          <a:xfrm>
            <a:off x="9718675" y="4635500"/>
            <a:ext cx="2473324" cy="2222501"/>
          </a:xfrm>
          <a:prstGeom prst="rect">
            <a:avLst/>
          </a:prstGeom>
          <a:noFill/>
          <a:ln>
            <a:noFill/>
          </a:ln>
        </p:spPr>
      </p:pic>
      <p:sp>
        <p:nvSpPr>
          <p:cNvPr id="109" name="Google Shape;109;p3"/>
          <p:cNvSpPr txBox="1"/>
          <p:nvPr/>
        </p:nvSpPr>
        <p:spPr>
          <a:xfrm>
            <a:off x="469725" y="1106475"/>
            <a:ext cx="11464500" cy="5233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800">
              <a:latin typeface="Garamond"/>
              <a:ea typeface="Garamond"/>
              <a:cs typeface="Garamond"/>
              <a:sym typeface="Garamond"/>
            </a:endParaRPr>
          </a:p>
          <a:p>
            <a:pPr indent="-470408" lvl="0" marL="469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Garamond"/>
              <a:buChar char="▪"/>
            </a:pPr>
            <a:r>
              <a:rPr lang="en-US" sz="2000">
                <a:latin typeface="Garamond"/>
                <a:ea typeface="Garamond"/>
                <a:cs typeface="Garamond"/>
                <a:sym typeface="Garamond"/>
              </a:rPr>
              <a:t>Our essential (must pay) - fixed - expenses make up 91% of budget which are salaries, apportionments, building and operations. The remaining 9% of budgeted expenses are ministry and outreach.</a:t>
            </a:r>
            <a:endParaRPr sz="2000">
              <a:latin typeface="Garamond"/>
              <a:ea typeface="Garamond"/>
              <a:cs typeface="Garamond"/>
              <a:sym typeface="Garamond"/>
            </a:endParaRPr>
          </a:p>
          <a:p>
            <a:pPr indent="-470408" lvl="0" marL="469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Garamond"/>
              <a:buChar char="▪"/>
            </a:pPr>
            <a:r>
              <a:rPr lang="en-US" sz="2000">
                <a:latin typeface="Garamond"/>
                <a:ea typeface="Garamond"/>
                <a:cs typeface="Garamond"/>
                <a:sym typeface="Garamond"/>
              </a:rPr>
              <a:t>Our operating revenue consists of 3 components - pledged revenue (69%), unpledged revenue (26%) and other income (5%) - UNDESIGNATED TITHING IS 95% OF BUDGET REVENUE!</a:t>
            </a:r>
            <a:endParaRPr sz="2000">
              <a:latin typeface="Garamond"/>
              <a:ea typeface="Garamond"/>
              <a:cs typeface="Garamond"/>
              <a:sym typeface="Garamond"/>
            </a:endParaRPr>
          </a:p>
          <a:p>
            <a:pPr indent="-470408" lvl="0" marL="469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Garamond"/>
              <a:buChar char="▪"/>
            </a:pPr>
            <a:r>
              <a:rPr lang="en-US" sz="2000">
                <a:latin typeface="Garamond"/>
                <a:ea typeface="Garamond"/>
                <a:cs typeface="Garamond"/>
                <a:sym typeface="Garamond"/>
              </a:rPr>
              <a:t>In early fall, prior to year end final figures, budget discussions began. We ended year 2025 with an operating net income of $65,518.42 (expenses ending up falling below budget by $53,754.52 mainly because of grants &amp; designated funding) </a:t>
            </a:r>
            <a:endParaRPr sz="2000">
              <a:latin typeface="Garamond"/>
              <a:ea typeface="Garamond"/>
              <a:cs typeface="Garamond"/>
              <a:sym typeface="Garamond"/>
            </a:endParaRPr>
          </a:p>
          <a:p>
            <a:pPr indent="-470408" lvl="0" marL="469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Garamond"/>
              <a:buChar char="▪"/>
            </a:pPr>
            <a:r>
              <a:rPr lang="en-US" sz="200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B</a:t>
            </a:r>
            <a:r>
              <a:rPr lang="en-US" sz="200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ased off a realization rate of 2026 pledges, Finance and Council set</a:t>
            </a:r>
            <a:r>
              <a:rPr lang="en-US" sz="2000">
                <a:latin typeface="Garamond"/>
                <a:ea typeface="Garamond"/>
                <a:cs typeface="Garamond"/>
                <a:sym typeface="Garamond"/>
              </a:rPr>
              <a:t> budget</a:t>
            </a:r>
            <a:r>
              <a:rPr lang="en-US" sz="2000">
                <a:latin typeface="Garamond"/>
                <a:ea typeface="Garamond"/>
                <a:cs typeface="Garamond"/>
                <a:sym typeface="Garamond"/>
              </a:rPr>
              <a:t> for 2026 at $960k, which is a $28,677 DECREASE from 2025</a:t>
            </a:r>
            <a:endParaRPr sz="2000">
              <a:latin typeface="Garamond"/>
              <a:ea typeface="Garamond"/>
              <a:cs typeface="Garamond"/>
              <a:sym typeface="Garamond"/>
            </a:endParaRPr>
          </a:p>
          <a:p>
            <a:pPr indent="-470408" lvl="0" marL="469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Garamond"/>
              <a:buChar char="▪"/>
            </a:pPr>
            <a:r>
              <a:rPr lang="en-US" sz="200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19 individuals, consisting of budget managers and leaders, met yesterday to discuss the budget and to listen/learn the bigger picture of how each budget line fits into the full budget.</a:t>
            </a:r>
            <a:endParaRPr sz="2000">
              <a:solidFill>
                <a:schemeClr val="dk1"/>
              </a:solidFill>
              <a:latin typeface="Garamond"/>
              <a:ea typeface="Garamond"/>
              <a:cs typeface="Garamond"/>
              <a:sym typeface="Garamond"/>
            </a:endParaRPr>
          </a:p>
          <a:p>
            <a:pPr indent="-470408" lvl="0" marL="469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Garamond"/>
              <a:buChar char="▪"/>
            </a:pPr>
            <a:r>
              <a:rPr lang="en-US" sz="200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Conversations will continue between groups about the budget reflecting the mission of our </a:t>
            </a:r>
            <a:endParaRPr sz="2000">
              <a:solidFill>
                <a:schemeClr val="dk1"/>
              </a:solidFill>
              <a:latin typeface="Garamond"/>
              <a:ea typeface="Garamond"/>
              <a:cs typeface="Garamond"/>
              <a:sym typeface="Garamond"/>
            </a:endParaRPr>
          </a:p>
          <a:p>
            <a:pPr indent="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church to reach a finalized budget by the end of this month. </a:t>
            </a:r>
            <a:endParaRPr sz="2000">
              <a:latin typeface="Garamond"/>
              <a:ea typeface="Garamond"/>
              <a:cs typeface="Garamond"/>
              <a:sym typeface="Garamond"/>
            </a:endParaRPr>
          </a:p>
          <a:p>
            <a:pPr indent="0" lvl="0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latin typeface="Garamond"/>
              <a:ea typeface="Garamond"/>
              <a:cs typeface="Garamond"/>
              <a:sym typeface="Garamond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800">
              <a:latin typeface="Garamond"/>
              <a:ea typeface="Garamond"/>
              <a:cs typeface="Garamond"/>
              <a:sym typeface="Garamond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>
                                            <p:txEl>
                                              <p:pRg end="8" st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>
                                            <p:txEl>
                                              <p:pRg end="9" st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4"/>
          <p:cNvSpPr txBox="1"/>
          <p:nvPr>
            <p:ph type="ctrTitle"/>
          </p:nvPr>
        </p:nvSpPr>
        <p:spPr>
          <a:xfrm>
            <a:off x="1524000" y="1122363"/>
            <a:ext cx="9144000" cy="2387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</a:pPr>
            <a:r>
              <a:rPr b="1" lang="en-US">
                <a:latin typeface="EB Garamond"/>
                <a:ea typeface="EB Garamond"/>
                <a:cs typeface="EB Garamond"/>
                <a:sym typeface="EB Garamond"/>
              </a:rPr>
              <a:t>Reimagining Our Church Leadership:</a:t>
            </a:r>
            <a:endParaRPr b="1">
              <a:latin typeface="EB Garamond"/>
              <a:ea typeface="EB Garamond"/>
              <a:cs typeface="EB Garamond"/>
              <a:sym typeface="EB Garamond"/>
            </a:endParaRPr>
          </a:p>
        </p:txBody>
      </p:sp>
      <p:pic>
        <p:nvPicPr>
          <p:cNvPr descr="https://lh7-rt.googleusercontent.com/slidesz/AGV_vUdwwj41tbmF7zfDyVIOz2dOjooXFHWRUYmPI6LgzwAT_dzqPpDAQpPyuDciavdH_9p91wdbXQrdxb6bxZMI3xtnN7qn8f9ilnrXMB1EPUZnDIAIK3m--cIHDjCwrTshamU6DpvVAw=s2048?key=5seOv4rrnzNCmnKYjzH9Kg" id="115" name="Google Shape;115;p4"/>
          <p:cNvPicPr preferRelativeResize="0"/>
          <p:nvPr/>
        </p:nvPicPr>
        <p:blipFill rotWithShape="1">
          <a:blip r:embed="rId3">
            <a:alphaModFix/>
          </a:blip>
          <a:srcRect b="0" l="71803" r="0" t="54956"/>
          <a:stretch/>
        </p:blipFill>
        <p:spPr>
          <a:xfrm>
            <a:off x="9718675" y="4635500"/>
            <a:ext cx="2473324" cy="2222501"/>
          </a:xfrm>
          <a:prstGeom prst="rect">
            <a:avLst/>
          </a:prstGeom>
          <a:noFill/>
          <a:ln>
            <a:noFill/>
          </a:ln>
        </p:spPr>
      </p:pic>
      <p:sp>
        <p:nvSpPr>
          <p:cNvPr id="116" name="Google Shape;116;p4"/>
          <p:cNvSpPr txBox="1"/>
          <p:nvPr>
            <p:ph idx="1" type="subTitle"/>
          </p:nvPr>
        </p:nvSpPr>
        <p:spPr>
          <a:xfrm>
            <a:off x="1524000" y="3602038"/>
            <a:ext cx="9144000" cy="1655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400"/>
              <a:buNone/>
            </a:pPr>
            <a:r>
              <a:rPr lang="en-US" sz="3200">
                <a:latin typeface="Lora"/>
                <a:ea typeface="Lora"/>
                <a:cs typeface="Lora"/>
                <a:sym typeface="Lora"/>
              </a:rPr>
              <a:t>Streamlining our Structure to Focus on Faith</a:t>
            </a:r>
            <a:endParaRPr sz="3200">
              <a:latin typeface="Lora"/>
              <a:ea typeface="Lora"/>
              <a:cs typeface="Lora"/>
              <a:sym typeface="Lora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5"/>
          <p:cNvSpPr txBox="1"/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b="1" lang="en-US">
                <a:latin typeface="EB Garamond"/>
                <a:ea typeface="EB Garamond"/>
                <a:cs typeface="EB Garamond"/>
                <a:sym typeface="EB Garamond"/>
              </a:rPr>
              <a:t>Reimagining: What Is the Change?</a:t>
            </a:r>
            <a:endParaRPr b="1">
              <a:latin typeface="EB Garamond"/>
              <a:ea typeface="EB Garamond"/>
              <a:cs typeface="EB Garamond"/>
              <a:sym typeface="EB Garamond"/>
            </a:endParaRPr>
          </a:p>
        </p:txBody>
      </p:sp>
      <p:pic>
        <p:nvPicPr>
          <p:cNvPr descr="https://lh7-rt.googleusercontent.com/slidesz/AGV_vUdwwj41tbmF7zfDyVIOz2dOjooXFHWRUYmPI6LgzwAT_dzqPpDAQpPyuDciavdH_9p91wdbXQrdxb6bxZMI3xtnN7qn8f9ilnrXMB1EPUZnDIAIK3m--cIHDjCwrTshamU6DpvVAw=s2048?key=5seOv4rrnzNCmnKYjzH9Kg" id="122" name="Google Shape;122;p5"/>
          <p:cNvPicPr preferRelativeResize="0"/>
          <p:nvPr/>
        </p:nvPicPr>
        <p:blipFill rotWithShape="1">
          <a:blip r:embed="rId3">
            <a:alphaModFix/>
          </a:blip>
          <a:srcRect b="0" l="71803" r="0" t="54956"/>
          <a:stretch/>
        </p:blipFill>
        <p:spPr>
          <a:xfrm>
            <a:off x="9718675" y="4635500"/>
            <a:ext cx="2473324" cy="2222501"/>
          </a:xfrm>
          <a:prstGeom prst="rect">
            <a:avLst/>
          </a:prstGeom>
          <a:noFill/>
          <a:ln>
            <a:noFill/>
          </a:ln>
        </p:spPr>
      </p:pic>
      <p:sp>
        <p:nvSpPr>
          <p:cNvPr id="123" name="Google Shape;123;p5"/>
          <p:cNvSpPr txBox="1"/>
          <p:nvPr>
            <p:ph idx="1" type="body"/>
          </p:nvPr>
        </p:nvSpPr>
        <p:spPr>
          <a:xfrm>
            <a:off x="225616" y="1828800"/>
            <a:ext cx="11279400" cy="4927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b="1" lang="en-US">
                <a:latin typeface="Garamond"/>
                <a:ea typeface="Garamond"/>
                <a:cs typeface="Garamond"/>
                <a:sym typeface="Garamond"/>
              </a:rPr>
              <a:t>The WHAT</a:t>
            </a:r>
            <a:endParaRPr b="1">
              <a:latin typeface="Garamond"/>
              <a:ea typeface="Garamond"/>
              <a:cs typeface="Garamond"/>
              <a:sym typeface="Garamond"/>
            </a:endParaRPr>
          </a:p>
          <a:p>
            <a:pPr indent="-342900" lvl="0" marL="3429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Noto Sans Symbols"/>
              <a:buChar char="▪"/>
            </a:pPr>
            <a:r>
              <a:rPr lang="en-US">
                <a:latin typeface="Garamond"/>
                <a:ea typeface="Garamond"/>
                <a:cs typeface="Garamond"/>
                <a:sym typeface="Garamond"/>
              </a:rPr>
              <a:t>Reconfigure FUMC’s leadership and administrative structure </a:t>
            </a:r>
            <a:endParaRPr>
              <a:latin typeface="Garamond"/>
              <a:ea typeface="Garamond"/>
              <a:cs typeface="Garamond"/>
              <a:sym typeface="Garamond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>
              <a:latin typeface="Garamond"/>
              <a:ea typeface="Garamond"/>
              <a:cs typeface="Garamond"/>
              <a:sym typeface="Garamond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b="1" lang="en-US">
                <a:latin typeface="Garamond"/>
                <a:ea typeface="Garamond"/>
                <a:cs typeface="Garamond"/>
                <a:sym typeface="Garamond"/>
              </a:rPr>
              <a:t>The WHY</a:t>
            </a:r>
            <a:endParaRPr b="1">
              <a:latin typeface="Garamond"/>
              <a:ea typeface="Garamond"/>
              <a:cs typeface="Garamond"/>
              <a:sym typeface="Garamond"/>
            </a:endParaRPr>
          </a:p>
          <a:p>
            <a:pPr indent="-342900" lvl="0" marL="3429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Noto Sans Symbols"/>
              <a:buChar char="▪"/>
            </a:pPr>
            <a:r>
              <a:rPr lang="en-US">
                <a:latin typeface="Garamond"/>
                <a:ea typeface="Garamond"/>
                <a:cs typeface="Garamond"/>
                <a:sym typeface="Garamond"/>
              </a:rPr>
              <a:t>Allow the church to be more attentive, nimble, forward thinking/acting in an increasingly changing local and national climate</a:t>
            </a:r>
            <a:endParaRPr/>
          </a:p>
          <a:p>
            <a:pPr indent="-342900" lvl="0" marL="3429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Noto Sans Symbols"/>
              <a:buChar char="▪"/>
            </a:pPr>
            <a:r>
              <a:rPr lang="en-US">
                <a:latin typeface="Garamond"/>
                <a:ea typeface="Garamond"/>
                <a:cs typeface="Garamond"/>
                <a:sym typeface="Garamond"/>
              </a:rPr>
              <a:t>Meet the challenges in filling nominated leadership positions</a:t>
            </a:r>
            <a:endParaRPr>
              <a:latin typeface="Garamond"/>
              <a:ea typeface="Garamond"/>
              <a:cs typeface="Garamond"/>
              <a:sym typeface="Garamond"/>
            </a:endParaRPr>
          </a:p>
          <a:p>
            <a:pPr indent="-342900" lvl="0" marL="3429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Noto Sans Symbols"/>
              <a:buChar char="▪"/>
            </a:pPr>
            <a:r>
              <a:rPr lang="en-US">
                <a:latin typeface="Garamond"/>
                <a:ea typeface="Garamond"/>
                <a:cs typeface="Garamond"/>
                <a:sym typeface="Garamond"/>
              </a:rPr>
              <a:t>Strategically align programming and budgeting, with a focus on </a:t>
            </a:r>
            <a:br>
              <a:rPr lang="en-US">
                <a:latin typeface="Garamond"/>
                <a:ea typeface="Garamond"/>
                <a:cs typeface="Garamond"/>
                <a:sym typeface="Garamond"/>
              </a:rPr>
            </a:br>
            <a:r>
              <a:rPr lang="en-US">
                <a:latin typeface="Garamond"/>
                <a:ea typeface="Garamond"/>
                <a:cs typeface="Garamond"/>
                <a:sym typeface="Garamond"/>
              </a:rPr>
              <a:t>following God’s call for action in our congregation and community </a:t>
            </a:r>
            <a:endParaRPr>
              <a:latin typeface="Garamond"/>
              <a:ea typeface="Garamond"/>
              <a:cs typeface="Garamond"/>
              <a:sym typeface="Garamond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6"/>
          <p:cNvSpPr txBox="1"/>
          <p:nvPr>
            <p:ph type="title"/>
          </p:nvPr>
        </p:nvSpPr>
        <p:spPr>
          <a:xfrm>
            <a:off x="574050" y="365125"/>
            <a:ext cx="11070300" cy="1460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b="1" lang="en-US">
                <a:latin typeface="EB Garamond"/>
                <a:ea typeface="EB Garamond"/>
                <a:cs typeface="EB Garamond"/>
                <a:sym typeface="EB Garamond"/>
              </a:rPr>
              <a:t>A New Structure: A Bridge to FUMC’s Future</a:t>
            </a:r>
            <a:endParaRPr b="1">
              <a:latin typeface="EB Garamond"/>
              <a:ea typeface="EB Garamond"/>
              <a:cs typeface="EB Garamond"/>
              <a:sym typeface="EB Garamond"/>
            </a:endParaRPr>
          </a:p>
        </p:txBody>
      </p:sp>
      <p:pic>
        <p:nvPicPr>
          <p:cNvPr descr="https://lh7-rt.googleusercontent.com/slidesz/AGV_vUdwwj41tbmF7zfDyVIOz2dOjooXFHWRUYmPI6LgzwAT_dzqPpDAQpPyuDciavdH_9p91wdbXQrdxb6bxZMI3xtnN7qn8f9ilnrXMB1EPUZnDIAIK3m--cIHDjCwrTshamU6DpvVAw=s2048?key=5seOv4rrnzNCmnKYjzH9Kg" id="129" name="Google Shape;129;p6"/>
          <p:cNvPicPr preferRelativeResize="0"/>
          <p:nvPr/>
        </p:nvPicPr>
        <p:blipFill rotWithShape="1">
          <a:blip r:embed="rId3">
            <a:alphaModFix/>
          </a:blip>
          <a:srcRect b="0" l="71803" r="0" t="54956"/>
          <a:stretch/>
        </p:blipFill>
        <p:spPr>
          <a:xfrm>
            <a:off x="9718675" y="4635500"/>
            <a:ext cx="2473324" cy="2222501"/>
          </a:xfrm>
          <a:prstGeom prst="rect">
            <a:avLst/>
          </a:prstGeom>
          <a:noFill/>
          <a:ln>
            <a:noFill/>
          </a:ln>
        </p:spPr>
      </p:pic>
      <p:sp>
        <p:nvSpPr>
          <p:cNvPr id="130" name="Google Shape;130;p6"/>
          <p:cNvSpPr txBox="1"/>
          <p:nvPr/>
        </p:nvSpPr>
        <p:spPr>
          <a:xfrm>
            <a:off x="1453155" y="4733763"/>
            <a:ext cx="2772900" cy="884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34250" lIns="134250" spcFirstLastPara="1" rIns="134250" wrap="square" tIns="13425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62"/>
              <a:buFont typeface="Arial"/>
              <a:buNone/>
            </a:pPr>
            <a:r>
              <a:t/>
            </a:r>
            <a:endParaRPr b="1" i="0" sz="1762" u="none" cap="none" strike="noStrike">
              <a:solidFill>
                <a:srgbClr val="000000"/>
              </a:solidFill>
              <a:latin typeface="Work Sans"/>
              <a:ea typeface="Work Sans"/>
              <a:cs typeface="Work Sans"/>
              <a:sym typeface="Work Sans"/>
            </a:endParaRPr>
          </a:p>
        </p:txBody>
      </p:sp>
      <p:sp>
        <p:nvSpPr>
          <p:cNvPr id="131" name="Google Shape;131;p6"/>
          <p:cNvSpPr txBox="1"/>
          <p:nvPr/>
        </p:nvSpPr>
        <p:spPr>
          <a:xfrm>
            <a:off x="9017010" y="4648039"/>
            <a:ext cx="2772900" cy="884400"/>
          </a:xfrm>
          <a:prstGeom prst="rect">
            <a:avLst/>
          </a:prstGeom>
          <a:noFill/>
          <a:ln>
            <a:noFill/>
          </a:ln>
        </p:spPr>
        <p:txBody>
          <a:bodyPr anchorCtr="0" anchor="t" bIns="134250" lIns="134250" spcFirstLastPara="1" rIns="134250" wrap="square" tIns="13425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68"/>
              <a:buFont typeface="Arial"/>
              <a:buNone/>
            </a:pPr>
            <a:r>
              <a:t/>
            </a:r>
            <a:endParaRPr b="0" i="0" sz="1468" u="none" cap="none" strike="noStrike">
              <a:solidFill>
                <a:srgbClr val="000000"/>
              </a:solidFill>
              <a:latin typeface="Work Sans"/>
              <a:ea typeface="Work Sans"/>
              <a:cs typeface="Work Sans"/>
              <a:sym typeface="Work Sans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62"/>
              <a:buFont typeface="Arial"/>
              <a:buNone/>
            </a:pPr>
            <a:r>
              <a:t/>
            </a:r>
            <a:endParaRPr b="1" i="0" sz="1762" u="none" cap="none" strike="noStrike">
              <a:solidFill>
                <a:srgbClr val="000000"/>
              </a:solidFill>
              <a:latin typeface="Work Sans"/>
              <a:ea typeface="Work Sans"/>
              <a:cs typeface="Work Sans"/>
              <a:sym typeface="Work Sans"/>
            </a:endParaRPr>
          </a:p>
        </p:txBody>
      </p:sp>
      <p:sp>
        <p:nvSpPr>
          <p:cNvPr id="132" name="Google Shape;132;p6"/>
          <p:cNvSpPr txBox="1"/>
          <p:nvPr/>
        </p:nvSpPr>
        <p:spPr>
          <a:xfrm>
            <a:off x="574050" y="3110575"/>
            <a:ext cx="3046500" cy="1127700"/>
          </a:xfrm>
          <a:prstGeom prst="rect">
            <a:avLst/>
          </a:prstGeom>
          <a:noFill/>
          <a:ln cap="flat" cmpd="sng" w="19050">
            <a:solidFill>
              <a:schemeClr val="accent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134250" lIns="134250" spcFirstLastPara="1" rIns="134250" wrap="square" tIns="13425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b="0" i="0" lang="en-US" sz="1500" u="none" cap="none" strike="noStrike">
                <a:solidFill>
                  <a:srgbClr val="000000"/>
                </a:solidFill>
                <a:latin typeface="Work Sans"/>
                <a:ea typeface="Work Sans"/>
                <a:cs typeface="Work Sans"/>
                <a:sym typeface="Work Sans"/>
              </a:rPr>
              <a:t>Meetings are too business oriented, involve a lot of people, and take a while for things to happen.</a:t>
            </a:r>
            <a:endParaRPr b="0" i="0" sz="1500" u="none" cap="none" strike="noStrike">
              <a:solidFill>
                <a:srgbClr val="FF0000"/>
              </a:solidFill>
              <a:latin typeface="Work Sans"/>
              <a:ea typeface="Work Sans"/>
              <a:cs typeface="Work Sans"/>
              <a:sym typeface="Work Sans"/>
            </a:endParaRPr>
          </a:p>
        </p:txBody>
      </p:sp>
      <p:sp>
        <p:nvSpPr>
          <p:cNvPr id="133" name="Google Shape;133;p6"/>
          <p:cNvSpPr txBox="1"/>
          <p:nvPr/>
        </p:nvSpPr>
        <p:spPr>
          <a:xfrm>
            <a:off x="8547700" y="3110576"/>
            <a:ext cx="3046500" cy="1127700"/>
          </a:xfrm>
          <a:prstGeom prst="rect">
            <a:avLst/>
          </a:prstGeom>
          <a:noFill/>
          <a:ln cap="flat" cmpd="sng" w="19050">
            <a:solidFill>
              <a:schemeClr val="accent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134250" lIns="134250" spcFirstLastPara="1" rIns="134250" wrap="square" tIns="13425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b="0" i="0" lang="en-US" sz="1500" u="none" cap="none" strike="noStrike">
                <a:solidFill>
                  <a:srgbClr val="000000"/>
                </a:solidFill>
                <a:latin typeface="Work Sans"/>
                <a:ea typeface="Work Sans"/>
                <a:cs typeface="Work Sans"/>
                <a:sym typeface="Work Sans"/>
              </a:rPr>
              <a:t>A structure that allows for a focused vision and more time spent on doing and looking forward</a:t>
            </a:r>
            <a:endParaRPr b="0" i="0" sz="1500" u="none" cap="none" strike="noStrike">
              <a:solidFill>
                <a:srgbClr val="000000"/>
              </a:solidFill>
              <a:latin typeface="Work Sans"/>
              <a:ea typeface="Work Sans"/>
              <a:cs typeface="Work Sans"/>
              <a:sym typeface="Work Sans"/>
            </a:endParaRPr>
          </a:p>
        </p:txBody>
      </p:sp>
      <p:sp>
        <p:nvSpPr>
          <p:cNvPr id="134" name="Google Shape;134;p6"/>
          <p:cNvSpPr txBox="1"/>
          <p:nvPr/>
        </p:nvSpPr>
        <p:spPr>
          <a:xfrm>
            <a:off x="5206494" y="4937737"/>
            <a:ext cx="2873100" cy="476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34250" lIns="134250" spcFirstLastPara="1" rIns="134250" wrap="square" tIns="13425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68"/>
              <a:buFont typeface="Arial"/>
              <a:buNone/>
            </a:pPr>
            <a:r>
              <a:rPr b="0" i="0" lang="en-US" sz="1468" u="none" cap="none" strike="noStrike">
                <a:solidFill>
                  <a:srgbClr val="FFFFFF"/>
                </a:solidFill>
                <a:latin typeface="Work Sans Medium"/>
                <a:ea typeface="Work Sans Medium"/>
                <a:cs typeface="Work Sans Medium"/>
                <a:sym typeface="Work Sans Medium"/>
              </a:rPr>
              <a:t>Solution: A new streamlined administrative structure</a:t>
            </a:r>
            <a:endParaRPr b="0" i="0" sz="1468" u="none" cap="none" strike="noStrike">
              <a:solidFill>
                <a:srgbClr val="FFFFFF"/>
              </a:solidFill>
              <a:latin typeface="Work Sans Medium"/>
              <a:ea typeface="Work Sans Medium"/>
              <a:cs typeface="Work Sans Medium"/>
              <a:sym typeface="Work Sans Medium"/>
            </a:endParaRPr>
          </a:p>
        </p:txBody>
      </p:sp>
      <p:pic>
        <p:nvPicPr>
          <p:cNvPr descr="File:Suspension bridge icon.svg - Wikimedia Commons" id="135" name="Google Shape;135;p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191100" y="2865000"/>
            <a:ext cx="5910666" cy="154795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36" name="Google Shape;136;p6"/>
          <p:cNvCxnSpPr/>
          <p:nvPr/>
        </p:nvCxnSpPr>
        <p:spPr>
          <a:xfrm flipH="1">
            <a:off x="6129900" y="3938125"/>
            <a:ext cx="12600" cy="1754700"/>
          </a:xfrm>
          <a:prstGeom prst="straightConnector1">
            <a:avLst/>
          </a:prstGeom>
          <a:noFill/>
          <a:ln cap="flat" cmpd="sng" w="2857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37" name="Google Shape;137;p6"/>
          <p:cNvSpPr/>
          <p:nvPr/>
        </p:nvSpPr>
        <p:spPr>
          <a:xfrm>
            <a:off x="6048450" y="3850375"/>
            <a:ext cx="175500" cy="162900"/>
          </a:xfrm>
          <a:prstGeom prst="ellipse">
            <a:avLst/>
          </a:prstGeom>
          <a:solidFill>
            <a:schemeClr val="dk1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8" name="Google Shape;138;p6"/>
          <p:cNvSpPr txBox="1"/>
          <p:nvPr/>
        </p:nvSpPr>
        <p:spPr>
          <a:xfrm>
            <a:off x="4569600" y="5692825"/>
            <a:ext cx="3133200" cy="588900"/>
          </a:xfrm>
          <a:prstGeom prst="rect">
            <a:avLst/>
          </a:prstGeom>
          <a:noFill/>
          <a:ln cap="flat" cmpd="sng" w="1905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b="1" i="0" lang="en-US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Proposed new organizational structure for FUMC</a:t>
            </a:r>
            <a:endParaRPr b="1" i="0" sz="15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9" name="Google Shape;139;p6"/>
          <p:cNvSpPr txBox="1"/>
          <p:nvPr/>
        </p:nvSpPr>
        <p:spPr>
          <a:xfrm>
            <a:off x="574050" y="2251250"/>
            <a:ext cx="3046500" cy="400110"/>
          </a:xfrm>
          <a:prstGeom prst="rect">
            <a:avLst/>
          </a:prstGeom>
          <a:solidFill>
            <a:schemeClr val="accent5"/>
          </a:solidFill>
          <a:ln cap="flat" cmpd="sng" w="952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1" i="0" lang="en-US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Where we are NOW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0" name="Google Shape;140;p6"/>
          <p:cNvSpPr txBox="1"/>
          <p:nvPr/>
        </p:nvSpPr>
        <p:spPr>
          <a:xfrm>
            <a:off x="8547700" y="2342102"/>
            <a:ext cx="3046500" cy="400110"/>
          </a:xfrm>
          <a:prstGeom prst="rect">
            <a:avLst/>
          </a:prstGeom>
          <a:solidFill>
            <a:srgbClr val="92D050"/>
          </a:solidFill>
          <a:ln cap="flat" cmpd="sng" w="9525">
            <a:solidFill>
              <a:schemeClr val="accent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1" i="0" lang="en-US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Where we want to GO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5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6" name="Google Shape;146;p7"/>
          <p:cNvGrpSpPr/>
          <p:nvPr/>
        </p:nvGrpSpPr>
        <p:grpSpPr>
          <a:xfrm>
            <a:off x="4132818" y="968063"/>
            <a:ext cx="5308598" cy="5406894"/>
            <a:chOff x="1409700" y="9858"/>
            <a:chExt cx="5308598" cy="5406894"/>
          </a:xfrm>
        </p:grpSpPr>
        <p:sp>
          <p:nvSpPr>
            <p:cNvPr id="147" name="Google Shape;147;p7"/>
            <p:cNvSpPr/>
            <p:nvPr/>
          </p:nvSpPr>
          <p:spPr>
            <a:xfrm>
              <a:off x="2886604" y="1531937"/>
              <a:ext cx="2354791" cy="2354791"/>
            </a:xfrm>
            <a:prstGeom prst="ellipse">
              <a:avLst/>
            </a:prstGeom>
            <a:solidFill>
              <a:srgbClr val="7F7F7F">
                <a:alpha val="49410"/>
              </a:srgbClr>
            </a:solidFill>
            <a:ln cap="flat" cmpd="sng" w="254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8" name="Google Shape;148;p7"/>
            <p:cNvSpPr txBox="1"/>
            <p:nvPr/>
          </p:nvSpPr>
          <p:spPr>
            <a:xfrm>
              <a:off x="3231455" y="1876788"/>
              <a:ext cx="1665089" cy="166508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6975" lIns="46975" spcFirstLastPara="1" rIns="46975" wrap="square" tIns="4697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700"/>
                <a:buFont typeface="Arial"/>
                <a:buNone/>
              </a:pPr>
              <a:r>
                <a:rPr b="0" i="0" lang="en-US" sz="37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Church Council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9" name="Google Shape;149;p7"/>
            <p:cNvSpPr/>
            <p:nvPr/>
          </p:nvSpPr>
          <p:spPr>
            <a:xfrm>
              <a:off x="3475302" y="9858"/>
              <a:ext cx="1177395" cy="1177395"/>
            </a:xfrm>
            <a:prstGeom prst="ellipse">
              <a:avLst/>
            </a:prstGeom>
            <a:solidFill>
              <a:schemeClr val="accent6">
                <a:alpha val="49410"/>
              </a:schemeClr>
            </a:solidFill>
            <a:ln cap="flat" cmpd="sng" w="254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0" name="Google Shape;150;p7"/>
            <p:cNvSpPr txBox="1"/>
            <p:nvPr/>
          </p:nvSpPr>
          <p:spPr>
            <a:xfrm>
              <a:off x="3647728" y="182284"/>
              <a:ext cx="832543" cy="83254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15225" lIns="15225" spcFirstLastPara="1" rIns="15225" wrap="square" tIns="152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-US" sz="12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SPRC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1" name="Google Shape;151;p7"/>
            <p:cNvSpPr/>
            <p:nvPr/>
          </p:nvSpPr>
          <p:spPr>
            <a:xfrm>
              <a:off x="4394581" y="211733"/>
              <a:ext cx="1177395" cy="1177395"/>
            </a:xfrm>
            <a:prstGeom prst="ellipse">
              <a:avLst/>
            </a:prstGeom>
            <a:solidFill>
              <a:srgbClr val="B8D6A4"/>
            </a:solidFill>
            <a:ln cap="flat" cmpd="sng" w="254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2" name="Google Shape;152;p7"/>
            <p:cNvSpPr txBox="1"/>
            <p:nvPr/>
          </p:nvSpPr>
          <p:spPr>
            <a:xfrm>
              <a:off x="4567007" y="384159"/>
              <a:ext cx="832543" cy="83254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15225" lIns="15225" spcFirstLastPara="1" rIns="15225" wrap="square" tIns="152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lang="en-US" sz="1200">
                  <a:solidFill>
                    <a:schemeClr val="dk1"/>
                  </a:solidFill>
                </a:rPr>
                <a:t>Finance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3" name="Google Shape;153;p7"/>
            <p:cNvSpPr/>
            <p:nvPr/>
          </p:nvSpPr>
          <p:spPr>
            <a:xfrm>
              <a:off x="5131785" y="799634"/>
              <a:ext cx="1177395" cy="1177395"/>
            </a:xfrm>
            <a:prstGeom prst="ellipse">
              <a:avLst/>
            </a:prstGeom>
            <a:solidFill>
              <a:schemeClr val="accent6">
                <a:alpha val="49410"/>
              </a:schemeClr>
            </a:solidFill>
            <a:ln cap="flat" cmpd="sng" w="254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4" name="Google Shape;154;p7"/>
            <p:cNvSpPr txBox="1"/>
            <p:nvPr/>
          </p:nvSpPr>
          <p:spPr>
            <a:xfrm>
              <a:off x="5304211" y="972060"/>
              <a:ext cx="832543" cy="83254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15225" lIns="15225" spcFirstLastPara="1" rIns="15225" wrap="square" tIns="152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-US" sz="12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Generosity 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5" name="Google Shape;155;p7"/>
            <p:cNvSpPr/>
            <p:nvPr/>
          </p:nvSpPr>
          <p:spPr>
            <a:xfrm>
              <a:off x="5540903" y="1649175"/>
              <a:ext cx="1177395" cy="1177395"/>
            </a:xfrm>
            <a:prstGeom prst="ellipse">
              <a:avLst/>
            </a:prstGeom>
            <a:solidFill>
              <a:schemeClr val="accent6">
                <a:alpha val="49410"/>
              </a:schemeClr>
            </a:solidFill>
            <a:ln cap="flat" cmpd="sng" w="254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6" name="Google Shape;156;p7"/>
            <p:cNvSpPr txBox="1"/>
            <p:nvPr/>
          </p:nvSpPr>
          <p:spPr>
            <a:xfrm>
              <a:off x="5713329" y="1821601"/>
              <a:ext cx="832543" cy="83254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15225" lIns="15225" spcFirstLastPara="1" rIns="15225" wrap="square" tIns="152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-US" sz="12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Foundation 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7" name="Google Shape;157;p7"/>
            <p:cNvSpPr/>
            <p:nvPr/>
          </p:nvSpPr>
          <p:spPr>
            <a:xfrm>
              <a:off x="5540903" y="2592095"/>
              <a:ext cx="1177395" cy="1177395"/>
            </a:xfrm>
            <a:prstGeom prst="ellipse">
              <a:avLst/>
            </a:prstGeom>
            <a:solidFill>
              <a:schemeClr val="accent4">
                <a:alpha val="49410"/>
              </a:schemeClr>
            </a:solidFill>
            <a:ln cap="flat" cmpd="sng" w="254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8" name="Google Shape;158;p7"/>
            <p:cNvSpPr txBox="1"/>
            <p:nvPr/>
          </p:nvSpPr>
          <p:spPr>
            <a:xfrm>
              <a:off x="5713329" y="2764521"/>
              <a:ext cx="832543" cy="83254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15225" lIns="15225" spcFirstLastPara="1" rIns="15225" wrap="square" tIns="152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-US" sz="12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Pastors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9" name="Google Shape;159;p7"/>
            <p:cNvSpPr/>
            <p:nvPr/>
          </p:nvSpPr>
          <p:spPr>
            <a:xfrm>
              <a:off x="5131785" y="3441637"/>
              <a:ext cx="1177395" cy="1177395"/>
            </a:xfrm>
            <a:prstGeom prst="ellipse">
              <a:avLst/>
            </a:prstGeom>
            <a:solidFill>
              <a:srgbClr val="4372C3">
                <a:alpha val="49410"/>
              </a:srgbClr>
            </a:solidFill>
            <a:ln cap="flat" cmpd="sng" w="254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0" name="Google Shape;160;p7"/>
            <p:cNvSpPr txBox="1"/>
            <p:nvPr/>
          </p:nvSpPr>
          <p:spPr>
            <a:xfrm>
              <a:off x="5304211" y="3614063"/>
              <a:ext cx="832543" cy="83254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15225" lIns="15225" spcFirstLastPara="1" rIns="15225" wrap="square" tIns="152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-US" sz="12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Seek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1" name="Google Shape;161;p7"/>
            <p:cNvSpPr/>
            <p:nvPr/>
          </p:nvSpPr>
          <p:spPr>
            <a:xfrm>
              <a:off x="4394581" y="4029538"/>
              <a:ext cx="1177395" cy="1177395"/>
            </a:xfrm>
            <a:prstGeom prst="ellipse">
              <a:avLst/>
            </a:prstGeom>
            <a:solidFill>
              <a:srgbClr val="4372C3">
                <a:alpha val="49410"/>
              </a:srgbClr>
            </a:solidFill>
            <a:ln cap="flat" cmpd="sng" w="254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2" name="Google Shape;162;p7"/>
            <p:cNvSpPr txBox="1"/>
            <p:nvPr/>
          </p:nvSpPr>
          <p:spPr>
            <a:xfrm>
              <a:off x="4567007" y="4201964"/>
              <a:ext cx="832543" cy="83254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15225" lIns="15225" spcFirstLastPara="1" rIns="15225" wrap="square" tIns="152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-US" sz="12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Serve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3" name="Google Shape;163;p7"/>
            <p:cNvSpPr/>
            <p:nvPr/>
          </p:nvSpPr>
          <p:spPr>
            <a:xfrm>
              <a:off x="3475302" y="4239357"/>
              <a:ext cx="1177395" cy="1177395"/>
            </a:xfrm>
            <a:prstGeom prst="ellipse">
              <a:avLst/>
            </a:prstGeom>
            <a:solidFill>
              <a:srgbClr val="4372C3">
                <a:alpha val="49410"/>
              </a:srgbClr>
            </a:solidFill>
            <a:ln cap="flat" cmpd="sng" w="254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4" name="Google Shape;164;p7"/>
            <p:cNvSpPr txBox="1"/>
            <p:nvPr/>
          </p:nvSpPr>
          <p:spPr>
            <a:xfrm>
              <a:off x="3647728" y="4411783"/>
              <a:ext cx="832543" cy="83254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15225" lIns="15225" spcFirstLastPara="1" rIns="15225" wrap="square" tIns="152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-US" sz="12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Peace with Justice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5" name="Google Shape;165;p7"/>
            <p:cNvSpPr/>
            <p:nvPr/>
          </p:nvSpPr>
          <p:spPr>
            <a:xfrm>
              <a:off x="2556023" y="4029538"/>
              <a:ext cx="1177395" cy="1177395"/>
            </a:xfrm>
            <a:prstGeom prst="ellipse">
              <a:avLst/>
            </a:prstGeom>
            <a:solidFill>
              <a:srgbClr val="4372C3">
                <a:alpha val="49410"/>
              </a:srgbClr>
            </a:solidFill>
            <a:ln cap="flat" cmpd="sng" w="254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6" name="Google Shape;166;p7"/>
            <p:cNvSpPr txBox="1"/>
            <p:nvPr/>
          </p:nvSpPr>
          <p:spPr>
            <a:xfrm>
              <a:off x="2728449" y="4201964"/>
              <a:ext cx="832543" cy="83254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15225" lIns="15225" spcFirstLastPara="1" rIns="15225" wrap="square" tIns="152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-US" sz="12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Grow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7" name="Google Shape;167;p7"/>
            <p:cNvSpPr/>
            <p:nvPr/>
          </p:nvSpPr>
          <p:spPr>
            <a:xfrm>
              <a:off x="1818818" y="3441637"/>
              <a:ext cx="1177395" cy="1177395"/>
            </a:xfrm>
            <a:prstGeom prst="ellipse">
              <a:avLst/>
            </a:prstGeom>
            <a:solidFill>
              <a:srgbClr val="4372C3">
                <a:alpha val="49410"/>
              </a:srgbClr>
            </a:solidFill>
            <a:ln cap="flat" cmpd="sng" w="254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8" name="Google Shape;168;p7"/>
            <p:cNvSpPr txBox="1"/>
            <p:nvPr/>
          </p:nvSpPr>
          <p:spPr>
            <a:xfrm>
              <a:off x="1991244" y="3614063"/>
              <a:ext cx="832543" cy="83254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15225" lIns="15225" spcFirstLastPara="1" rIns="15225" wrap="square" tIns="152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-US" sz="12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Connect 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9" name="Google Shape;169;p7"/>
            <p:cNvSpPr/>
            <p:nvPr/>
          </p:nvSpPr>
          <p:spPr>
            <a:xfrm>
              <a:off x="1409700" y="2592095"/>
              <a:ext cx="1177395" cy="1177395"/>
            </a:xfrm>
            <a:prstGeom prst="ellipse">
              <a:avLst/>
            </a:prstGeom>
            <a:solidFill>
              <a:srgbClr val="4372C3">
                <a:alpha val="49410"/>
              </a:srgbClr>
            </a:solidFill>
            <a:ln cap="flat" cmpd="sng" w="254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0" name="Google Shape;170;p7"/>
            <p:cNvSpPr txBox="1"/>
            <p:nvPr/>
          </p:nvSpPr>
          <p:spPr>
            <a:xfrm>
              <a:off x="1582126" y="2764521"/>
              <a:ext cx="832543" cy="83254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15225" lIns="15225" spcFirstLastPara="1" rIns="15225" wrap="square" tIns="152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-US" sz="12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Young Adult 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1" name="Google Shape;171;p7"/>
            <p:cNvSpPr/>
            <p:nvPr/>
          </p:nvSpPr>
          <p:spPr>
            <a:xfrm>
              <a:off x="1409700" y="1649175"/>
              <a:ext cx="1177395" cy="1177395"/>
            </a:xfrm>
            <a:prstGeom prst="ellipse">
              <a:avLst/>
            </a:prstGeom>
            <a:solidFill>
              <a:srgbClr val="4372C3">
                <a:alpha val="49410"/>
              </a:srgbClr>
            </a:solidFill>
            <a:ln cap="flat" cmpd="sng" w="254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2" name="Google Shape;172;p7"/>
            <p:cNvSpPr txBox="1"/>
            <p:nvPr/>
          </p:nvSpPr>
          <p:spPr>
            <a:xfrm>
              <a:off x="1582126" y="1821601"/>
              <a:ext cx="832543" cy="83254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15225" lIns="15225" spcFirstLastPara="1" rIns="15225" wrap="square" tIns="152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-US" sz="12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Youth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3" name="Google Shape;173;p7"/>
            <p:cNvSpPr/>
            <p:nvPr/>
          </p:nvSpPr>
          <p:spPr>
            <a:xfrm>
              <a:off x="1818818" y="799634"/>
              <a:ext cx="1177395" cy="1177395"/>
            </a:xfrm>
            <a:prstGeom prst="ellipse">
              <a:avLst/>
            </a:prstGeom>
            <a:solidFill>
              <a:srgbClr val="A2B9E1"/>
            </a:solidFill>
            <a:ln cap="flat" cmpd="sng" w="254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4" name="Google Shape;174;p7"/>
            <p:cNvSpPr txBox="1"/>
            <p:nvPr/>
          </p:nvSpPr>
          <p:spPr>
            <a:xfrm>
              <a:off x="1991244" y="972060"/>
              <a:ext cx="832543" cy="83254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15225" lIns="15225" spcFirstLastPara="1" rIns="15225" wrap="square" tIns="152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lang="en-US" sz="1200">
                  <a:solidFill>
                    <a:schemeClr val="dk1"/>
                  </a:solidFill>
                </a:rPr>
                <a:t>Lay L</a:t>
              </a:r>
              <a:r>
                <a:rPr lang="en-US" sz="1200">
                  <a:solidFill>
                    <a:schemeClr val="dk1"/>
                  </a:solidFill>
                </a:rPr>
                <a:t>eaders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5" name="Google Shape;175;p7"/>
            <p:cNvSpPr/>
            <p:nvPr/>
          </p:nvSpPr>
          <p:spPr>
            <a:xfrm>
              <a:off x="2556023" y="211733"/>
              <a:ext cx="1177395" cy="1177395"/>
            </a:xfrm>
            <a:prstGeom prst="ellipse">
              <a:avLst/>
            </a:prstGeom>
            <a:solidFill>
              <a:schemeClr val="accent6">
                <a:alpha val="49410"/>
              </a:schemeClr>
            </a:solidFill>
            <a:ln cap="flat" cmpd="sng" w="254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6" name="Google Shape;176;p7"/>
            <p:cNvSpPr txBox="1"/>
            <p:nvPr/>
          </p:nvSpPr>
          <p:spPr>
            <a:xfrm>
              <a:off x="2728449" y="384159"/>
              <a:ext cx="832543" cy="83254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15225" lIns="15225" spcFirstLastPara="1" rIns="15225" wrap="square" tIns="152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-US" sz="12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Trustees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descr="https://lh7-rt.googleusercontent.com/slidesz/AGV_vUdwwj41tbmF7zfDyVIOz2dOjooXFHWRUYmPI6LgzwAT_dzqPpDAQpPyuDciavdH_9p91wdbXQrdxb6bxZMI3xtnN7qn8f9ilnrXMB1EPUZnDIAIK3m--cIHDjCwrTshamU6DpvVAw=s2048?key=5seOv4rrnzNCmnKYjzH9Kg" id="177" name="Google Shape;177;p7"/>
          <p:cNvPicPr preferRelativeResize="0"/>
          <p:nvPr/>
        </p:nvPicPr>
        <p:blipFill rotWithShape="1">
          <a:blip r:embed="rId3">
            <a:alphaModFix/>
          </a:blip>
          <a:srcRect b="0" l="71803" r="0" t="54957"/>
          <a:stretch/>
        </p:blipFill>
        <p:spPr>
          <a:xfrm>
            <a:off x="9718675" y="4635500"/>
            <a:ext cx="2473325" cy="2222500"/>
          </a:xfrm>
          <a:prstGeom prst="rect">
            <a:avLst/>
          </a:prstGeom>
          <a:noFill/>
          <a:ln>
            <a:noFill/>
          </a:ln>
        </p:spPr>
      </p:pic>
      <p:sp>
        <p:nvSpPr>
          <p:cNvPr id="178" name="Google Shape;178;p7"/>
          <p:cNvSpPr txBox="1"/>
          <p:nvPr>
            <p:ph type="title"/>
          </p:nvPr>
        </p:nvSpPr>
        <p:spPr>
          <a:xfrm>
            <a:off x="2564474" y="242094"/>
            <a:ext cx="9127941" cy="9588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US">
                <a:latin typeface="EB Garamond"/>
                <a:ea typeface="EB Garamond"/>
                <a:cs typeface="EB Garamond"/>
                <a:sym typeface="EB Garamond"/>
              </a:rPr>
              <a:t>Current Organizational Structure at FUMC </a:t>
            </a:r>
            <a:endParaRPr>
              <a:latin typeface="EB Garamond"/>
              <a:ea typeface="EB Garamond"/>
              <a:cs typeface="EB Garamond"/>
              <a:sym typeface="EB Garamond"/>
            </a:endParaRPr>
          </a:p>
        </p:txBody>
      </p:sp>
      <p:cxnSp>
        <p:nvCxnSpPr>
          <p:cNvPr id="179" name="Google Shape;179;p7"/>
          <p:cNvCxnSpPr/>
          <p:nvPr/>
        </p:nvCxnSpPr>
        <p:spPr>
          <a:xfrm>
            <a:off x="6145768" y="2257425"/>
            <a:ext cx="142875" cy="342900"/>
          </a:xfrm>
          <a:prstGeom prst="straightConnector1">
            <a:avLst/>
          </a:prstGeom>
          <a:noFill/>
          <a:ln cap="flat" cmpd="sng" w="9525">
            <a:solidFill>
              <a:srgbClr val="3E6EC2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80" name="Google Shape;180;p7"/>
          <p:cNvCxnSpPr/>
          <p:nvPr/>
        </p:nvCxnSpPr>
        <p:spPr>
          <a:xfrm>
            <a:off x="6760131" y="2120900"/>
            <a:ext cx="26987" cy="396875"/>
          </a:xfrm>
          <a:prstGeom prst="straightConnector1">
            <a:avLst/>
          </a:prstGeom>
          <a:noFill/>
          <a:ln cap="flat" cmpd="sng" w="9525">
            <a:solidFill>
              <a:srgbClr val="3E6EC2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81" name="Google Shape;181;p7"/>
          <p:cNvCxnSpPr/>
          <p:nvPr/>
        </p:nvCxnSpPr>
        <p:spPr>
          <a:xfrm flipH="1">
            <a:off x="7233206" y="2254250"/>
            <a:ext cx="177800" cy="346075"/>
          </a:xfrm>
          <a:prstGeom prst="straightConnector1">
            <a:avLst/>
          </a:prstGeom>
          <a:noFill/>
          <a:ln cap="flat" cmpd="sng" w="9525">
            <a:solidFill>
              <a:srgbClr val="3E6EC2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82" name="Google Shape;182;p7"/>
          <p:cNvCxnSpPr/>
          <p:nvPr/>
        </p:nvCxnSpPr>
        <p:spPr>
          <a:xfrm flipH="1">
            <a:off x="7672943" y="2689225"/>
            <a:ext cx="303213" cy="285750"/>
          </a:xfrm>
          <a:prstGeom prst="straightConnector1">
            <a:avLst/>
          </a:prstGeom>
          <a:noFill/>
          <a:ln cap="flat" cmpd="sng" w="9525">
            <a:solidFill>
              <a:srgbClr val="3E6EC2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83" name="Google Shape;183;p7"/>
          <p:cNvCxnSpPr/>
          <p:nvPr/>
        </p:nvCxnSpPr>
        <p:spPr>
          <a:xfrm flipH="1" rot="10800000">
            <a:off x="7904718" y="3316288"/>
            <a:ext cx="379413" cy="112712"/>
          </a:xfrm>
          <a:prstGeom prst="straightConnector1">
            <a:avLst/>
          </a:prstGeom>
          <a:noFill/>
          <a:ln cap="flat" cmpd="sng" w="9525">
            <a:solidFill>
              <a:srgbClr val="3E6EC2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84" name="Google Shape;184;p7"/>
          <p:cNvCxnSpPr/>
          <p:nvPr/>
        </p:nvCxnSpPr>
        <p:spPr>
          <a:xfrm>
            <a:off x="7911068" y="3870325"/>
            <a:ext cx="373063" cy="136525"/>
          </a:xfrm>
          <a:prstGeom prst="straightConnector1">
            <a:avLst/>
          </a:prstGeom>
          <a:noFill/>
          <a:ln cap="flat" cmpd="sng" w="9525">
            <a:solidFill>
              <a:srgbClr val="3E6EC2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85" name="Google Shape;185;p7"/>
          <p:cNvCxnSpPr/>
          <p:nvPr/>
        </p:nvCxnSpPr>
        <p:spPr>
          <a:xfrm>
            <a:off x="7768193" y="4310063"/>
            <a:ext cx="327025" cy="268287"/>
          </a:xfrm>
          <a:prstGeom prst="straightConnector1">
            <a:avLst/>
          </a:prstGeom>
          <a:noFill/>
          <a:ln cap="flat" cmpd="sng" w="9525">
            <a:solidFill>
              <a:srgbClr val="3E6EC2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86" name="Google Shape;186;p7"/>
          <p:cNvCxnSpPr/>
          <p:nvPr/>
        </p:nvCxnSpPr>
        <p:spPr>
          <a:xfrm>
            <a:off x="7322106" y="4635500"/>
            <a:ext cx="152400" cy="430213"/>
          </a:xfrm>
          <a:prstGeom prst="straightConnector1">
            <a:avLst/>
          </a:prstGeom>
          <a:noFill/>
          <a:ln cap="flat" cmpd="sng" w="9525">
            <a:solidFill>
              <a:srgbClr val="3E6EC2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87" name="Google Shape;187;p7"/>
          <p:cNvCxnSpPr/>
          <p:nvPr/>
        </p:nvCxnSpPr>
        <p:spPr>
          <a:xfrm>
            <a:off x="6772831" y="4849813"/>
            <a:ext cx="14287" cy="406400"/>
          </a:xfrm>
          <a:prstGeom prst="straightConnector1">
            <a:avLst/>
          </a:prstGeom>
          <a:noFill/>
          <a:ln cap="flat" cmpd="sng" w="9525">
            <a:solidFill>
              <a:srgbClr val="3E6EC2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88" name="Google Shape;188;p7"/>
          <p:cNvCxnSpPr/>
          <p:nvPr/>
        </p:nvCxnSpPr>
        <p:spPr>
          <a:xfrm flipH="1">
            <a:off x="6145768" y="4786313"/>
            <a:ext cx="142875" cy="279400"/>
          </a:xfrm>
          <a:prstGeom prst="straightConnector1">
            <a:avLst/>
          </a:prstGeom>
          <a:noFill/>
          <a:ln cap="flat" cmpd="sng" w="9525">
            <a:solidFill>
              <a:srgbClr val="3E6EC2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89" name="Google Shape;189;p7"/>
          <p:cNvCxnSpPr/>
          <p:nvPr/>
        </p:nvCxnSpPr>
        <p:spPr>
          <a:xfrm>
            <a:off x="5267881" y="3294063"/>
            <a:ext cx="401637" cy="134937"/>
          </a:xfrm>
          <a:prstGeom prst="straightConnector1">
            <a:avLst/>
          </a:prstGeom>
          <a:noFill/>
          <a:ln cap="flat" cmpd="sng" w="9525">
            <a:solidFill>
              <a:srgbClr val="3E6EC2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90" name="Google Shape;190;p7"/>
          <p:cNvCxnSpPr/>
          <p:nvPr/>
        </p:nvCxnSpPr>
        <p:spPr>
          <a:xfrm flipH="1" rot="10800000">
            <a:off x="5267881" y="3938588"/>
            <a:ext cx="395287" cy="66675"/>
          </a:xfrm>
          <a:prstGeom prst="straightConnector1">
            <a:avLst/>
          </a:prstGeom>
          <a:noFill/>
          <a:ln cap="flat" cmpd="sng" w="9525">
            <a:solidFill>
              <a:srgbClr val="3E6EC2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91" name="Google Shape;191;p7"/>
          <p:cNvCxnSpPr/>
          <p:nvPr/>
        </p:nvCxnSpPr>
        <p:spPr>
          <a:xfrm flipH="1" rot="10800000">
            <a:off x="5569506" y="4387850"/>
            <a:ext cx="338137" cy="247650"/>
          </a:xfrm>
          <a:prstGeom prst="straightConnector1">
            <a:avLst/>
          </a:prstGeom>
          <a:noFill/>
          <a:ln cap="flat" cmpd="sng" w="9525">
            <a:solidFill>
              <a:srgbClr val="3E6EC2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92" name="Google Shape;192;p7"/>
          <p:cNvCxnSpPr/>
          <p:nvPr/>
        </p:nvCxnSpPr>
        <p:spPr>
          <a:xfrm>
            <a:off x="5569506" y="2689225"/>
            <a:ext cx="266700" cy="285750"/>
          </a:xfrm>
          <a:prstGeom prst="straightConnector1">
            <a:avLst/>
          </a:prstGeom>
          <a:noFill/>
          <a:ln cap="flat" cmpd="sng" w="9525">
            <a:solidFill>
              <a:srgbClr val="3E6EC2"/>
            </a:solidFill>
            <a:prstDash val="solid"/>
            <a:round/>
            <a:headEnd len="sm" w="sm" type="none"/>
            <a:tailEnd len="sm" w="sm" type="none"/>
          </a:ln>
        </p:spPr>
      </p:cxnSp>
      <p:graphicFrame>
        <p:nvGraphicFramePr>
          <p:cNvPr id="193" name="Google Shape;193;p7"/>
          <p:cNvGraphicFramePr/>
          <p:nvPr/>
        </p:nvGraphicFramePr>
        <p:xfrm>
          <a:off x="283259" y="345669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{DCA1A57C-A1BA-4EB1-8486-67C7558FAF6A}</a:tableStyleId>
              </a:tblPr>
              <a:tblGrid>
                <a:gridCol w="956775"/>
                <a:gridCol w="956775"/>
                <a:gridCol w="956775"/>
              </a:tblGrid>
              <a:tr h="63787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t/>
                      </a:r>
                      <a:endParaRPr sz="1200" u="none" cap="none" strike="noStrike"/>
                    </a:p>
                  </a:txBody>
                  <a:tcPr marT="45700" marB="45700" marR="91475" marL="9147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-US" sz="1200" u="none" cap="none" strike="noStrike"/>
                        <a:t># of Committee Members</a:t>
                      </a:r>
                      <a:endParaRPr sz="1400" u="none" cap="none" strike="noStrike"/>
                    </a:p>
                  </a:txBody>
                  <a:tcPr marT="45700" marB="45700" marR="91475" marL="9147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-US" sz="1200" u="none" cap="none" strike="noStrike"/>
                        <a:t># Reps on Church Council </a:t>
                      </a:r>
                      <a:endParaRPr sz="1400" u="none" cap="none" strike="noStrike"/>
                    </a:p>
                  </a:txBody>
                  <a:tcPr marT="45700" marB="45700" marR="91475" marL="91475"/>
                </a:tc>
              </a:tr>
              <a:tr h="3488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-US" sz="1200" u="none" cap="none" strike="noStrike"/>
                        <a:t>SPRC</a:t>
                      </a:r>
                      <a:endParaRPr sz="1400" u="none" cap="none" strike="noStrike"/>
                    </a:p>
                  </a:txBody>
                  <a:tcPr marT="45700" marB="45700" marR="91475" marL="91475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-US" sz="1200" u="none" cap="none" strike="noStrike"/>
                        <a:t>9</a:t>
                      </a:r>
                      <a:endParaRPr sz="1400" u="none" cap="none" strike="noStrike"/>
                    </a:p>
                  </a:txBody>
                  <a:tcPr marT="45700" marB="45700" marR="91475" marL="91475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-US" sz="1200" u="none" cap="none" strike="noStrike"/>
                        <a:t>1</a:t>
                      </a:r>
                      <a:endParaRPr sz="1400" u="none" cap="none" strike="noStrike"/>
                    </a:p>
                  </a:txBody>
                  <a:tcPr marT="45700" marB="45700" marR="91475" marL="91475"/>
                </a:tc>
              </a:tr>
              <a:tr h="3488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-US" sz="1200" u="none" cap="none" strike="noStrike"/>
                        <a:t>Lay Leaders</a:t>
                      </a:r>
                      <a:endParaRPr sz="1400" u="none" cap="none" strike="noStrike"/>
                    </a:p>
                  </a:txBody>
                  <a:tcPr marT="45700" marB="45700" marR="91475" marL="91475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-US" sz="1200" u="none" cap="none" strike="noStrike"/>
                        <a:t>6</a:t>
                      </a:r>
                      <a:endParaRPr sz="1400" u="none" cap="none" strike="noStrike"/>
                    </a:p>
                  </a:txBody>
                  <a:tcPr marT="45700" marB="45700" marR="91475" marL="91475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-US" sz="1200" u="none" cap="none" strike="noStrike"/>
                        <a:t>1</a:t>
                      </a:r>
                      <a:endParaRPr sz="1400" u="none" cap="none" strike="noStrike"/>
                    </a:p>
                  </a:txBody>
                  <a:tcPr marT="45700" marB="45700" marR="91475" marL="91475"/>
                </a:tc>
              </a:tr>
              <a:tr h="3488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-US" sz="1200" u="none" cap="none" strike="noStrike"/>
                        <a:t>Generosity</a:t>
                      </a:r>
                      <a:endParaRPr sz="1400" u="none" cap="none" strike="noStrike"/>
                    </a:p>
                  </a:txBody>
                  <a:tcPr marT="45700" marB="45700" marR="91475" marL="91475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-US" sz="1200" u="none" cap="none" strike="noStrike"/>
                        <a:t>6</a:t>
                      </a:r>
                      <a:endParaRPr sz="1400" u="none" cap="none" strike="noStrike"/>
                    </a:p>
                  </a:txBody>
                  <a:tcPr marT="45700" marB="45700" marR="91475" marL="91475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t/>
                      </a:r>
                      <a:endParaRPr sz="1200" u="none" cap="none" strike="noStrike"/>
                    </a:p>
                  </a:txBody>
                  <a:tcPr marT="45700" marB="45700" marR="91475" marL="91475"/>
                </a:tc>
              </a:tr>
              <a:tr h="3488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-US" sz="1200" u="none" cap="none" strike="noStrike"/>
                        <a:t>Foundation</a:t>
                      </a:r>
                      <a:endParaRPr sz="1400" u="none" cap="none" strike="noStrike"/>
                    </a:p>
                  </a:txBody>
                  <a:tcPr marT="45700" marB="45700" marR="91475" marL="91475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-US" sz="1200" u="none" cap="none" strike="noStrike"/>
                        <a:t>6</a:t>
                      </a:r>
                      <a:endParaRPr sz="1400" u="none" cap="none" strike="noStrike"/>
                    </a:p>
                  </a:txBody>
                  <a:tcPr marT="45700" marB="45700" marR="91475" marL="91475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t/>
                      </a:r>
                      <a:endParaRPr sz="1200" u="none" cap="none" strike="noStrike"/>
                    </a:p>
                  </a:txBody>
                  <a:tcPr marT="45700" marB="45700" marR="91475" marL="91475"/>
                </a:tc>
              </a:tr>
              <a:tr h="3488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-US" sz="1200" u="none" cap="none" strike="noStrike"/>
                        <a:t>Seek</a:t>
                      </a:r>
                      <a:endParaRPr sz="1400" u="none" cap="none" strike="noStrike"/>
                    </a:p>
                  </a:txBody>
                  <a:tcPr marT="45700" marB="45700" marR="91475" marL="91475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-US" sz="1200" u="none" cap="none" strike="noStrike"/>
                        <a:t>1</a:t>
                      </a:r>
                      <a:endParaRPr sz="1400" u="none" cap="none" strike="noStrike"/>
                    </a:p>
                  </a:txBody>
                  <a:tcPr marT="45700" marB="45700" marR="91475" marL="91475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-US" sz="1200" u="none" cap="none" strike="noStrike"/>
                        <a:t>1</a:t>
                      </a:r>
                      <a:endParaRPr sz="1400" u="none" cap="none" strike="noStrike"/>
                    </a:p>
                  </a:txBody>
                  <a:tcPr marT="45700" marB="45700" marR="91475" marL="91475"/>
                </a:tc>
              </a:tr>
              <a:tr h="3488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-US" sz="1200" u="none" cap="none" strike="noStrike"/>
                        <a:t>Serve</a:t>
                      </a:r>
                      <a:endParaRPr sz="1400" u="none" cap="none" strike="noStrike"/>
                    </a:p>
                  </a:txBody>
                  <a:tcPr marT="45700" marB="45700" marR="91475" marL="91475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-US" sz="1200" u="none" cap="none" strike="noStrike"/>
                        <a:t>1</a:t>
                      </a:r>
                      <a:endParaRPr sz="1400" u="none" cap="none" strike="noStrike"/>
                    </a:p>
                  </a:txBody>
                  <a:tcPr marT="45700" marB="45700" marR="91475" marL="91475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-US" sz="1200" u="none" cap="none" strike="noStrike"/>
                        <a:t>1</a:t>
                      </a:r>
                      <a:endParaRPr sz="1400" u="none" cap="none" strike="noStrike"/>
                    </a:p>
                  </a:txBody>
                  <a:tcPr marT="45700" marB="45700" marR="91475" marL="91475"/>
                </a:tc>
              </a:tr>
              <a:tr h="4556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-US" sz="1200" u="none" cap="none" strike="noStrike"/>
                        <a:t>Peace with Justice</a:t>
                      </a:r>
                      <a:endParaRPr sz="1400" u="none" cap="none" strike="noStrike"/>
                    </a:p>
                  </a:txBody>
                  <a:tcPr marT="45700" marB="45700" marR="91475" marL="91475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-US" sz="1200" u="none" cap="none" strike="noStrike"/>
                        <a:t>1</a:t>
                      </a:r>
                      <a:endParaRPr sz="1400" u="none" cap="none" strike="noStrike"/>
                    </a:p>
                  </a:txBody>
                  <a:tcPr marT="45700" marB="45700" marR="91475" marL="91475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-US" sz="1200" u="none" cap="none" strike="noStrike"/>
                        <a:t>1</a:t>
                      </a:r>
                      <a:endParaRPr sz="1400" u="none" cap="none" strike="noStrike"/>
                    </a:p>
                  </a:txBody>
                  <a:tcPr marT="45700" marB="45700" marR="91475" marL="91475"/>
                </a:tc>
              </a:tr>
              <a:tr h="3488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-US" sz="1200" u="none" cap="none" strike="noStrike"/>
                        <a:t>Grow</a:t>
                      </a:r>
                      <a:endParaRPr sz="1400" u="none" cap="none" strike="noStrike"/>
                    </a:p>
                  </a:txBody>
                  <a:tcPr marT="45700" marB="45700" marR="91475" marL="91475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-US" sz="1200" u="none" cap="none" strike="noStrike"/>
                        <a:t>1</a:t>
                      </a:r>
                      <a:endParaRPr sz="1400" u="none" cap="none" strike="noStrike"/>
                    </a:p>
                  </a:txBody>
                  <a:tcPr marT="45700" marB="45700" marR="91475" marL="91475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-US" sz="1200" u="none" cap="none" strike="noStrike"/>
                        <a:t>1</a:t>
                      </a:r>
                      <a:endParaRPr sz="1400" u="none" cap="none" strike="noStrike"/>
                    </a:p>
                  </a:txBody>
                  <a:tcPr marT="45700" marB="45700" marR="91475" marL="91475"/>
                </a:tc>
              </a:tr>
              <a:tr h="3488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-US" sz="1200" u="none" cap="none" strike="noStrike"/>
                        <a:t>Connect</a:t>
                      </a:r>
                      <a:endParaRPr sz="1400" u="none" cap="none" strike="noStrike"/>
                    </a:p>
                  </a:txBody>
                  <a:tcPr marT="45700" marB="45700" marR="91475" marL="91475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-US" sz="1200" u="none" cap="none" strike="noStrike"/>
                        <a:t>1</a:t>
                      </a:r>
                      <a:endParaRPr sz="1400" u="none" cap="none" strike="noStrike"/>
                    </a:p>
                  </a:txBody>
                  <a:tcPr marT="45700" marB="45700" marR="91475" marL="91475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-US" sz="1200" u="none" cap="none" strike="noStrike"/>
                        <a:t>1</a:t>
                      </a:r>
                      <a:endParaRPr sz="1400" u="none" cap="none" strike="noStrike"/>
                    </a:p>
                  </a:txBody>
                  <a:tcPr marT="45700" marB="45700" marR="91475" marL="91475"/>
                </a:tc>
              </a:tr>
              <a:tr h="3488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-US" sz="1200" u="none" cap="none" strike="noStrike"/>
                        <a:t>Young Adult</a:t>
                      </a:r>
                      <a:endParaRPr sz="1400" u="none" cap="none" strike="noStrike"/>
                    </a:p>
                  </a:txBody>
                  <a:tcPr marT="45700" marB="45700" marR="91475" marL="91475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-US" sz="1200" u="none" cap="none" strike="noStrike"/>
                        <a:t>1</a:t>
                      </a:r>
                      <a:endParaRPr sz="1400" u="none" cap="none" strike="noStrike"/>
                    </a:p>
                  </a:txBody>
                  <a:tcPr marT="45700" marB="45700" marR="91475" marL="91475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-US" sz="1200" u="none" cap="none" strike="noStrike"/>
                        <a:t>1</a:t>
                      </a:r>
                      <a:endParaRPr sz="1400" u="none" cap="none" strike="noStrike"/>
                    </a:p>
                  </a:txBody>
                  <a:tcPr marT="45700" marB="45700" marR="91475" marL="91475"/>
                </a:tc>
              </a:tr>
              <a:tr h="3488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-US" sz="1200" u="none" cap="none" strike="noStrike"/>
                        <a:t>Youth</a:t>
                      </a:r>
                      <a:endParaRPr sz="1400" u="none" cap="none" strike="noStrike"/>
                    </a:p>
                  </a:txBody>
                  <a:tcPr marT="45700" marB="45700" marR="91475" marL="91475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-US" sz="1200" u="none" cap="none" strike="noStrike"/>
                        <a:t>1</a:t>
                      </a:r>
                      <a:endParaRPr sz="1400" u="none" cap="none" strike="noStrike"/>
                    </a:p>
                  </a:txBody>
                  <a:tcPr marT="45700" marB="45700" marR="91475" marL="91475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-US" sz="1200" u="none" cap="none" strike="noStrike"/>
                        <a:t>1</a:t>
                      </a:r>
                      <a:endParaRPr sz="1400" u="none" cap="none" strike="noStrike"/>
                    </a:p>
                  </a:txBody>
                  <a:tcPr marT="45700" marB="45700" marR="91475" marL="91475"/>
                </a:tc>
              </a:tr>
              <a:tr h="3488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-US" sz="1200" u="none" cap="none" strike="noStrike"/>
                        <a:t>Finance</a:t>
                      </a:r>
                      <a:endParaRPr sz="1400" u="none" cap="none" strike="noStrike"/>
                    </a:p>
                  </a:txBody>
                  <a:tcPr marT="45700" marB="45700" marR="91475" marL="91475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-US" sz="1200" u="none" cap="none" strike="noStrike"/>
                        <a:t>9</a:t>
                      </a:r>
                      <a:endParaRPr sz="1400" u="none" cap="none" strike="noStrike"/>
                    </a:p>
                  </a:txBody>
                  <a:tcPr marT="45700" marB="45700" marR="91475" marL="91475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-US" sz="1200" u="none" cap="none" strike="noStrike"/>
                        <a:t>1</a:t>
                      </a:r>
                      <a:endParaRPr sz="1400" u="none" cap="none" strike="noStrike"/>
                    </a:p>
                  </a:txBody>
                  <a:tcPr marT="45700" marB="45700" marR="91475" marL="91475"/>
                </a:tc>
              </a:tr>
              <a:tr h="3488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-US" sz="1200" u="none" cap="none" strike="noStrike"/>
                        <a:t>Trustees</a:t>
                      </a:r>
                      <a:endParaRPr sz="1400" u="none" cap="none" strike="noStrike"/>
                    </a:p>
                  </a:txBody>
                  <a:tcPr marT="45700" marB="45700" marR="91475" marL="91475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-US" sz="1200" u="none" cap="none" strike="noStrike"/>
                        <a:t>9</a:t>
                      </a:r>
                      <a:endParaRPr sz="1400" u="none" cap="none" strike="noStrike"/>
                    </a:p>
                  </a:txBody>
                  <a:tcPr marT="45700" marB="45700" marR="91475" marL="91475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-US" sz="1200" u="none" cap="none" strike="noStrike"/>
                        <a:t>1</a:t>
                      </a:r>
                      <a:endParaRPr sz="1400" u="none" cap="none" strike="noStrike"/>
                    </a:p>
                  </a:txBody>
                  <a:tcPr marT="45700" marB="45700" marR="91475" marL="91475"/>
                </a:tc>
              </a:tr>
              <a:tr h="3488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-US" sz="1200" u="none" cap="none" strike="noStrike"/>
                        <a:t>Total </a:t>
                      </a:r>
                      <a:endParaRPr sz="1400" u="none" cap="none" strike="noStrike"/>
                    </a:p>
                  </a:txBody>
                  <a:tcPr marT="45700" marB="45700" marR="91475" marL="91475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-US" sz="1200" u="none" cap="none" strike="noStrike"/>
                        <a:t>52</a:t>
                      </a:r>
                      <a:endParaRPr sz="1400" u="none" cap="none" strike="noStrike"/>
                    </a:p>
                  </a:txBody>
                  <a:tcPr marT="45700" marB="45700" marR="91475" marL="91475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-US" sz="1200" u="none" cap="none" strike="noStrike"/>
                        <a:t>11</a:t>
                      </a:r>
                      <a:endParaRPr sz="1400" u="none" cap="none" strike="noStrike"/>
                    </a:p>
                  </a:txBody>
                  <a:tcPr marT="45700" marB="45700" marR="91475" marL="91475"/>
                </a:tc>
              </a:tr>
            </a:tbl>
          </a:graphicData>
        </a:graphic>
      </p:graphicFrame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7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p8"/>
          <p:cNvSpPr txBox="1"/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b="1" lang="en-US">
                <a:latin typeface="EB Garamond"/>
                <a:ea typeface="EB Garamond"/>
                <a:cs typeface="EB Garamond"/>
                <a:sym typeface="EB Garamond"/>
              </a:rPr>
              <a:t>Benefits </a:t>
            </a:r>
            <a:endParaRPr b="1">
              <a:latin typeface="EB Garamond"/>
              <a:ea typeface="EB Garamond"/>
              <a:cs typeface="EB Garamond"/>
              <a:sym typeface="EB Garamond"/>
            </a:endParaRPr>
          </a:p>
        </p:txBody>
      </p:sp>
      <p:pic>
        <p:nvPicPr>
          <p:cNvPr descr="https://lh7-rt.googleusercontent.com/slidesz/AGV_vUdwwj41tbmF7zfDyVIOz2dOjooXFHWRUYmPI6LgzwAT_dzqPpDAQpPyuDciavdH_9p91wdbXQrdxb6bxZMI3xtnN7qn8f9ilnrXMB1EPUZnDIAIK3m--cIHDjCwrTshamU6DpvVAw=s2048?key=5seOv4rrnzNCmnKYjzH9Kg" id="199" name="Google Shape;199;p8"/>
          <p:cNvPicPr preferRelativeResize="0"/>
          <p:nvPr/>
        </p:nvPicPr>
        <p:blipFill rotWithShape="1">
          <a:blip r:embed="rId3">
            <a:alphaModFix/>
          </a:blip>
          <a:srcRect b="0" l="71803" r="0" t="54956"/>
          <a:stretch/>
        </p:blipFill>
        <p:spPr>
          <a:xfrm>
            <a:off x="9718675" y="4635500"/>
            <a:ext cx="2473324" cy="2222501"/>
          </a:xfrm>
          <a:prstGeom prst="rect">
            <a:avLst/>
          </a:prstGeom>
          <a:noFill/>
          <a:ln>
            <a:noFill/>
          </a:ln>
        </p:spPr>
      </p:pic>
      <p:sp>
        <p:nvSpPr>
          <p:cNvPr id="200" name="Google Shape;200;p8"/>
          <p:cNvSpPr txBox="1"/>
          <p:nvPr>
            <p:ph idx="1" type="body"/>
          </p:nvPr>
        </p:nvSpPr>
        <p:spPr>
          <a:xfrm>
            <a:off x="231250" y="1690825"/>
            <a:ext cx="11279400" cy="495228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4572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92"/>
              <a:buFont typeface="Noto Sans Symbols"/>
              <a:buChar char="▪"/>
            </a:pPr>
            <a:r>
              <a:rPr lang="en-US">
                <a:latin typeface="Garamond"/>
                <a:ea typeface="Garamond"/>
                <a:cs typeface="Garamond"/>
                <a:sym typeface="Garamond"/>
              </a:rPr>
              <a:t>Develop a unified set of priorities that are church-wide, nimble and attainable with our current funding and volunteer levels </a:t>
            </a:r>
            <a:endParaRPr>
              <a:latin typeface="Garamond"/>
              <a:ea typeface="Garamond"/>
              <a:cs typeface="Garamond"/>
              <a:sym typeface="Garamond"/>
            </a:endParaRPr>
          </a:p>
          <a:p>
            <a:pPr indent="-343408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92"/>
              <a:buFont typeface="Noto Sans Symbols"/>
              <a:buNone/>
            </a:pPr>
            <a:r>
              <a:t/>
            </a:r>
            <a:endParaRPr>
              <a:latin typeface="Garamond"/>
              <a:ea typeface="Garamond"/>
              <a:cs typeface="Garamond"/>
              <a:sym typeface="Garamond"/>
            </a:endParaRPr>
          </a:p>
          <a:p>
            <a:pPr indent="-4572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92"/>
              <a:buFont typeface="Noto Sans Symbols"/>
              <a:buChar char="▪"/>
            </a:pPr>
            <a:r>
              <a:rPr lang="en-US">
                <a:latin typeface="Garamond"/>
                <a:ea typeface="Garamond"/>
                <a:cs typeface="Garamond"/>
                <a:sym typeface="Garamond"/>
              </a:rPr>
              <a:t>Empowering the laity and making more disciples of Christ </a:t>
            </a:r>
            <a:endParaRPr>
              <a:latin typeface="Garamond"/>
              <a:ea typeface="Garamond"/>
              <a:cs typeface="Garamond"/>
              <a:sym typeface="Garamond"/>
            </a:endParaRPr>
          </a:p>
          <a:p>
            <a:pPr indent="-343408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92"/>
              <a:buFont typeface="Noto Sans Symbols"/>
              <a:buNone/>
            </a:pPr>
            <a:r>
              <a:t/>
            </a:r>
            <a:endParaRPr>
              <a:latin typeface="Garamond"/>
              <a:ea typeface="Garamond"/>
              <a:cs typeface="Garamond"/>
              <a:sym typeface="Garamond"/>
            </a:endParaRPr>
          </a:p>
          <a:p>
            <a:pPr indent="-4572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92"/>
              <a:buFont typeface="Noto Sans Symbols"/>
              <a:buChar char="▪"/>
            </a:pPr>
            <a:r>
              <a:rPr lang="en-US">
                <a:latin typeface="Garamond"/>
                <a:ea typeface="Garamond"/>
                <a:cs typeface="Garamond"/>
                <a:sym typeface="Garamond"/>
              </a:rPr>
              <a:t>Promote taking action on priorities that are evaluated annually </a:t>
            </a:r>
            <a:endParaRPr>
              <a:latin typeface="Garamond"/>
              <a:ea typeface="Garamond"/>
              <a:cs typeface="Garamond"/>
              <a:sym typeface="Garamond"/>
            </a:endParaRPr>
          </a:p>
          <a:p>
            <a:pPr indent="-343408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92"/>
              <a:buFont typeface="Noto Sans Symbols"/>
              <a:buNone/>
            </a:pPr>
            <a:r>
              <a:t/>
            </a:r>
            <a:endParaRPr>
              <a:latin typeface="Garamond"/>
              <a:ea typeface="Garamond"/>
              <a:cs typeface="Garamond"/>
              <a:sym typeface="Garamond"/>
            </a:endParaRPr>
          </a:p>
          <a:p>
            <a:pPr indent="-4572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92"/>
              <a:buFont typeface="Noto Sans Symbols"/>
              <a:buChar char="▪"/>
            </a:pPr>
            <a:r>
              <a:rPr lang="en-US">
                <a:latin typeface="Garamond"/>
                <a:ea typeface="Garamond"/>
                <a:cs typeface="Garamond"/>
                <a:sym typeface="Garamond"/>
              </a:rPr>
              <a:t>Spend more time doing God’s work and less time in meetings </a:t>
            </a:r>
            <a:endParaRPr>
              <a:latin typeface="Garamond"/>
              <a:ea typeface="Garamond"/>
              <a:cs typeface="Garamond"/>
              <a:sym typeface="Garamond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4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p9"/>
          <p:cNvSpPr txBox="1"/>
          <p:nvPr>
            <p:ph idx="1" type="subTitle"/>
          </p:nvPr>
        </p:nvSpPr>
        <p:spPr>
          <a:xfrm rot="-5400000">
            <a:off x="-1762975" y="3909164"/>
            <a:ext cx="4516549" cy="993776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-40640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Work Sans"/>
              <a:buNone/>
            </a:pPr>
            <a:r>
              <a:rPr lang="en-US" sz="3200">
                <a:latin typeface="Work Sans"/>
                <a:ea typeface="Work Sans"/>
                <a:cs typeface="Work Sans"/>
                <a:sym typeface="Work Sans"/>
              </a:rPr>
              <a:t>New structure</a:t>
            </a:r>
            <a:endParaRPr/>
          </a:p>
        </p:txBody>
      </p:sp>
      <p:sp>
        <p:nvSpPr>
          <p:cNvPr id="206" name="Google Shape;206;p9"/>
          <p:cNvSpPr/>
          <p:nvPr/>
        </p:nvSpPr>
        <p:spPr>
          <a:xfrm>
            <a:off x="4086225" y="1417638"/>
            <a:ext cx="4973638" cy="240347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67"/>
              <a:buFont typeface="Arial"/>
              <a:buNone/>
            </a:pPr>
            <a:r>
              <a:t/>
            </a:r>
            <a:endParaRPr b="0" i="0" sz="1867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7" name="Google Shape;207;p9"/>
          <p:cNvSpPr/>
          <p:nvPr/>
        </p:nvSpPr>
        <p:spPr>
          <a:xfrm>
            <a:off x="1001714" y="3906177"/>
            <a:ext cx="2551112" cy="295182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67"/>
              <a:buFont typeface="Arial"/>
              <a:buNone/>
            </a:pPr>
            <a:r>
              <a:t/>
            </a:r>
            <a:endParaRPr b="0" i="0" sz="1867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8" name="Google Shape;208;p9"/>
          <p:cNvSpPr/>
          <p:nvPr/>
        </p:nvSpPr>
        <p:spPr>
          <a:xfrm>
            <a:off x="4067175" y="236538"/>
            <a:ext cx="4975225" cy="993775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67"/>
              <a:buFont typeface="Arial"/>
              <a:buNone/>
            </a:pPr>
            <a:r>
              <a:t/>
            </a:r>
            <a:endParaRPr b="0" i="0" sz="1867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9" name="Google Shape;209;p9"/>
          <p:cNvSpPr/>
          <p:nvPr/>
        </p:nvSpPr>
        <p:spPr>
          <a:xfrm>
            <a:off x="9593263" y="3821113"/>
            <a:ext cx="2598737" cy="3036887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67"/>
              <a:buFont typeface="Arial"/>
              <a:buNone/>
            </a:pPr>
            <a:r>
              <a:t/>
            </a:r>
            <a:endParaRPr b="0" i="0" sz="1867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0" name="Google Shape;210;p9"/>
          <p:cNvSpPr txBox="1"/>
          <p:nvPr>
            <p:ph idx="4294967295" type="title"/>
          </p:nvPr>
        </p:nvSpPr>
        <p:spPr>
          <a:xfrm>
            <a:off x="3908425" y="1304925"/>
            <a:ext cx="5353050" cy="661988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Work Sans Medium"/>
              <a:buNone/>
            </a:pPr>
            <a:r>
              <a:rPr lang="en-US" sz="2667">
                <a:solidFill>
                  <a:schemeClr val="dk1"/>
                </a:solidFill>
                <a:latin typeface="Work Sans Medium"/>
                <a:ea typeface="Work Sans Medium"/>
                <a:cs typeface="Work Sans Medium"/>
                <a:sym typeface="Work Sans Medium"/>
              </a:rPr>
              <a:t>Vision Team</a:t>
            </a:r>
            <a:endParaRPr sz="2667">
              <a:solidFill>
                <a:schemeClr val="dk1"/>
              </a:solidFill>
              <a:latin typeface="Work Sans Medium"/>
              <a:ea typeface="Work Sans Medium"/>
              <a:cs typeface="Work Sans Medium"/>
              <a:sym typeface="Work Sans Medium"/>
            </a:endParaRPr>
          </a:p>
        </p:txBody>
      </p:sp>
      <p:sp>
        <p:nvSpPr>
          <p:cNvPr id="211" name="Google Shape;211;p9"/>
          <p:cNvSpPr txBox="1"/>
          <p:nvPr>
            <p:ph idx="4294967295" type="body"/>
          </p:nvPr>
        </p:nvSpPr>
        <p:spPr>
          <a:xfrm>
            <a:off x="4067175" y="1757363"/>
            <a:ext cx="4975225" cy="1876424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Autofit/>
          </a:bodyPr>
          <a:lstStyle/>
          <a:p>
            <a:pPr indent="-404813" lvl="0" marL="608013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200"/>
              <a:buFont typeface="Work Sans"/>
              <a:buChar char="●"/>
            </a:pPr>
            <a:r>
              <a:rPr lang="en-US" sz="1600">
                <a:latin typeface="Work Sans"/>
                <a:ea typeface="Work Sans"/>
                <a:cs typeface="Work Sans"/>
                <a:sym typeface="Work Sans"/>
              </a:rPr>
              <a:t>7 people </a:t>
            </a:r>
            <a:endParaRPr/>
          </a:p>
          <a:p>
            <a:pPr indent="-404813" lvl="0" marL="608013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200"/>
              <a:buFont typeface="Work Sans"/>
              <a:buChar char="●"/>
            </a:pPr>
            <a:r>
              <a:rPr lang="en-US" sz="1600">
                <a:latin typeface="Work Sans"/>
                <a:ea typeface="Work Sans"/>
                <a:cs typeface="Work Sans"/>
                <a:sym typeface="Work Sans"/>
              </a:rPr>
              <a:t>Role: Chart and guide the vision </a:t>
            </a:r>
            <a:endParaRPr/>
          </a:p>
          <a:p>
            <a:pPr indent="-404813" lvl="0" marL="608013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200"/>
              <a:buFont typeface="Work Sans"/>
              <a:buChar char="●"/>
            </a:pPr>
            <a:r>
              <a:rPr lang="en-US" sz="1600">
                <a:latin typeface="Work Sans"/>
                <a:ea typeface="Work Sans"/>
                <a:cs typeface="Work Sans"/>
                <a:sym typeface="Work Sans"/>
              </a:rPr>
              <a:t>Jobs: Listen to church members, keep up with the calendar/thinking ahead, communication</a:t>
            </a:r>
            <a:endParaRPr/>
          </a:p>
          <a:p>
            <a:pPr indent="-404813" lvl="0" marL="608013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200"/>
              <a:buFont typeface="Work Sans"/>
              <a:buChar char="●"/>
            </a:pPr>
            <a:r>
              <a:rPr lang="en-US" sz="1600">
                <a:latin typeface="Work Sans"/>
                <a:ea typeface="Work Sans"/>
                <a:cs typeface="Work Sans"/>
                <a:sym typeface="Work Sans"/>
              </a:rPr>
              <a:t>Set and manage the goals of the church </a:t>
            </a:r>
            <a:endParaRPr/>
          </a:p>
        </p:txBody>
      </p:sp>
      <p:sp>
        <p:nvSpPr>
          <p:cNvPr id="212" name="Google Shape;212;p9"/>
          <p:cNvSpPr txBox="1"/>
          <p:nvPr/>
        </p:nvSpPr>
        <p:spPr>
          <a:xfrm>
            <a:off x="1303322" y="244567"/>
            <a:ext cx="2351100" cy="10668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0" i="1" lang="en-US" sz="1600" u="none" cap="none" strike="noStrike">
                <a:solidFill>
                  <a:srgbClr val="000000"/>
                </a:solidFill>
                <a:latin typeface="Work Sans"/>
                <a:ea typeface="Work Sans"/>
                <a:cs typeface="Work Sans"/>
                <a:sym typeface="Work Sans"/>
              </a:rPr>
              <a:t>&gt;&gt;&gt;The arrows in the graphic show the direction of the flow of communication</a:t>
            </a:r>
            <a:endParaRPr b="0" i="1" sz="1600" u="none" cap="none" strike="noStrike">
              <a:solidFill>
                <a:srgbClr val="000000"/>
              </a:solidFill>
              <a:latin typeface="Work Sans"/>
              <a:ea typeface="Work Sans"/>
              <a:cs typeface="Work Sans"/>
              <a:sym typeface="Work Sans"/>
            </a:endParaRPr>
          </a:p>
        </p:txBody>
      </p:sp>
      <p:sp>
        <p:nvSpPr>
          <p:cNvPr id="213" name="Google Shape;213;p9"/>
          <p:cNvSpPr txBox="1"/>
          <p:nvPr>
            <p:ph idx="4294967295" type="title"/>
          </p:nvPr>
        </p:nvSpPr>
        <p:spPr>
          <a:xfrm>
            <a:off x="4102100" y="179388"/>
            <a:ext cx="4975225" cy="993775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100"/>
              <a:buFont typeface="Work Sans Medium"/>
              <a:buNone/>
            </a:pPr>
            <a:r>
              <a:rPr lang="en-US" sz="3600">
                <a:latin typeface="Work Sans Medium"/>
                <a:ea typeface="Work Sans Medium"/>
                <a:cs typeface="Work Sans Medium"/>
                <a:sym typeface="Work Sans Medium"/>
              </a:rPr>
              <a:t>New Structure</a:t>
            </a:r>
            <a:endParaRPr/>
          </a:p>
        </p:txBody>
      </p:sp>
      <p:sp>
        <p:nvSpPr>
          <p:cNvPr id="214" name="Google Shape;214;p9"/>
          <p:cNvSpPr txBox="1"/>
          <p:nvPr/>
        </p:nvSpPr>
        <p:spPr>
          <a:xfrm>
            <a:off x="1063333" y="3904713"/>
            <a:ext cx="2485200" cy="2792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b="0" i="0" lang="en-US" sz="27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Administrative Team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t/>
            </a:r>
            <a:endParaRPr b="0" i="0" sz="3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85750" lvl="0" marL="41275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oto Sans Symbols"/>
              <a:buChar char="▪"/>
            </a:pPr>
            <a:r>
              <a:rPr b="0" i="0" lang="en-US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6 People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85750" lvl="0" marL="41275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oto Sans Symbols"/>
              <a:buChar char="▪"/>
            </a:pPr>
            <a:r>
              <a:rPr b="0" i="0" lang="en-US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Role:  Align the resources of the church with the goals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85750" lvl="0" marL="41275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oto Sans Symbols"/>
              <a:buChar char="▪"/>
            </a:pPr>
            <a:r>
              <a:rPr b="0" i="0" lang="en-US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Guide the vision/goals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1270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t/>
            </a:r>
            <a:endParaRPr b="0" i="0" sz="2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5" name="Google Shape;215;p9"/>
          <p:cNvSpPr txBox="1"/>
          <p:nvPr/>
        </p:nvSpPr>
        <p:spPr>
          <a:xfrm>
            <a:off x="9584000" y="3821333"/>
            <a:ext cx="2531100" cy="1960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b="0" i="0" lang="en-US" sz="27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Ministry Team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t/>
            </a:r>
            <a:endParaRPr b="0" i="0" sz="7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85750" lvl="0" marL="41275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oto Sans Symbols"/>
              <a:buChar char="▪"/>
            </a:pPr>
            <a:r>
              <a:rPr b="0" i="0" lang="en-US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7 People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85750" lvl="0" marL="41275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oto Sans Symbols"/>
              <a:buChar char="▪"/>
            </a:pPr>
            <a:r>
              <a:rPr b="0" i="0" lang="en-US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Role:  Guide the implementation of the goals/vision with the congregation and community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85750" lvl="0" marL="41275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oto Sans Symbols"/>
              <a:buChar char="▪"/>
            </a:pPr>
            <a:r>
              <a:rPr b="0" i="0" lang="en-US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Enact the vision/goals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t/>
            </a:r>
            <a:endParaRPr b="0" i="0" sz="2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https://lh7-rt.googleusercontent.com/slidesz/AGV_vUdwwj41tbmF7zfDyVIOz2dOjooXFHWRUYmPI6LgzwAT_dzqPpDAQpPyuDciavdH_9p91wdbXQrdxb6bxZMI3xtnN7qn8f9ilnrXMB1EPUZnDIAIK3m--cIHDjCwrTshamU6DpvVAw=s2048?key=5seOv4rrnzNCmnKYjzH9Kg" id="216" name="Google Shape;216;p9"/>
          <p:cNvPicPr preferRelativeResize="0"/>
          <p:nvPr/>
        </p:nvPicPr>
        <p:blipFill rotWithShape="1">
          <a:blip r:embed="rId3">
            <a:alphaModFix/>
          </a:blip>
          <a:srcRect b="0" l="71803" r="0" t="54957"/>
          <a:stretch/>
        </p:blipFill>
        <p:spPr>
          <a:xfrm>
            <a:off x="10477500" y="129526"/>
            <a:ext cx="1676400" cy="1506393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17" name="Google Shape;217;p9"/>
          <p:cNvCxnSpPr/>
          <p:nvPr/>
        </p:nvCxnSpPr>
        <p:spPr>
          <a:xfrm flipH="1">
            <a:off x="3946525" y="4160825"/>
            <a:ext cx="1858800" cy="1731300"/>
          </a:xfrm>
          <a:prstGeom prst="straightConnector1">
            <a:avLst/>
          </a:prstGeom>
          <a:noFill/>
          <a:ln cap="flat" cmpd="sng" w="76200">
            <a:solidFill>
              <a:schemeClr val="dk2"/>
            </a:solidFill>
            <a:prstDash val="solid"/>
            <a:round/>
            <a:headEnd len="med" w="med" type="triangle"/>
            <a:tailEnd len="med" w="med" type="triangle"/>
          </a:ln>
        </p:spPr>
      </p:cxnSp>
      <p:cxnSp>
        <p:nvCxnSpPr>
          <p:cNvPr id="218" name="Google Shape;218;p9"/>
          <p:cNvCxnSpPr/>
          <p:nvPr/>
        </p:nvCxnSpPr>
        <p:spPr>
          <a:xfrm>
            <a:off x="7395475" y="4160825"/>
            <a:ext cx="1866000" cy="1641600"/>
          </a:xfrm>
          <a:prstGeom prst="straightConnector1">
            <a:avLst/>
          </a:prstGeom>
          <a:noFill/>
          <a:ln cap="flat" cmpd="sng" w="76200">
            <a:solidFill>
              <a:schemeClr val="dk2"/>
            </a:solidFill>
            <a:prstDash val="solid"/>
            <a:round/>
            <a:headEnd len="med" w="med" type="triangle"/>
            <a:tailEnd len="med" w="med" type="triangle"/>
          </a:ln>
        </p:spPr>
      </p:cxn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April Wynn (awynn)</dc:creator>
</cp:coreProperties>
</file>