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4" r:id="rId6"/>
    <p:sldId id="315" r:id="rId7"/>
    <p:sldId id="313" r:id="rId8"/>
    <p:sldId id="321" r:id="rId9"/>
    <p:sldId id="314" r:id="rId10"/>
    <p:sldId id="268" r:id="rId11"/>
    <p:sldId id="319" r:id="rId12"/>
    <p:sldId id="261" r:id="rId13"/>
    <p:sldId id="322" r:id="rId14"/>
    <p:sldId id="316" r:id="rId15"/>
    <p:sldId id="309" r:id="rId16"/>
    <p:sldId id="278" r:id="rId17"/>
    <p:sldId id="277" r:id="rId18"/>
    <p:sldId id="310" r:id="rId19"/>
    <p:sldId id="304" r:id="rId20"/>
    <p:sldId id="305" r:id="rId21"/>
    <p:sldId id="269" r:id="rId22"/>
    <p:sldId id="298" r:id="rId23"/>
    <p:sldId id="320" r:id="rId24"/>
    <p:sldId id="312" r:id="rId25"/>
    <p:sldId id="323" r:id="rId26"/>
  </p:sldIdLst>
  <p:sldSz cx="9144000" cy="5143500" type="screen16x9"/>
  <p:notesSz cx="7010400" cy="9236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4" roundtripDataSignature="AMtx7mgUsHAPekWmWzivHkndRpMzhgsm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392" autoAdjust="0"/>
    <p:restoredTop sz="95012" autoAdjust="0"/>
  </p:normalViewPr>
  <p:slideViewPr>
    <p:cSldViewPr snapToGrid="0">
      <p:cViewPr varScale="1">
        <p:scale>
          <a:sx n="148" d="100"/>
          <a:sy n="148" d="100"/>
        </p:scale>
        <p:origin x="132" y="2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54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56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stark\Downloads\RLC%20budget25-26%20Annual%20report%207-18-2025%20pie%20cha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25-26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Expected</a:t>
            </a:r>
            <a:r>
              <a:rPr lang="en-US" baseline="0" dirty="0"/>
              <a:t> Expenses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cat>
            <c:strRef>
              <c:f>'[RLC budget25-26 Annual report 7-18-2025 pie chart.xlsx]Sheet1'!$A$2:$A$28</c:f>
              <c:strCache>
                <c:ptCount val="27"/>
                <c:pt idx="0">
                  <c:v>Retirement Savings Plan and Health</c:v>
                </c:pt>
                <c:pt idx="1">
                  <c:v>Family leave Insurance- 6 months</c:v>
                </c:pt>
                <c:pt idx="2">
                  <c:v>Social security  7.5%</c:v>
                </c:pt>
                <c:pt idx="3">
                  <c:v>Staff Salaries 2% raise and housing </c:v>
                </c:pt>
                <c:pt idx="4">
                  <c:v>Contracts, mostly  music</c:v>
                </c:pt>
                <c:pt idx="5">
                  <c:v>Travel and mileage </c:v>
                </c:pt>
                <c:pt idx="6">
                  <c:v>Con Ed and Sabbatical </c:v>
                </c:pt>
                <c:pt idx="7">
                  <c:v>Worship/prayer</c:v>
                </c:pt>
                <c:pt idx="8">
                  <c:v>ELCA Benevolence </c:v>
                </c:pt>
                <c:pt idx="9">
                  <c:v>Mission/Outreach</c:v>
                </c:pt>
                <c:pt idx="10">
                  <c:v>Children's Ministry</c:v>
                </c:pt>
                <c:pt idx="11">
                  <c:v>RLC Kids</c:v>
                </c:pt>
                <c:pt idx="12">
                  <c:v>Children's Worship</c:v>
                </c:pt>
                <c:pt idx="13">
                  <c:v>Total Youth and Family</c:v>
                </c:pt>
                <c:pt idx="14">
                  <c:v>Adult Education</c:v>
                </c:pt>
                <c:pt idx="15">
                  <c:v>Justice, Immigration, ONAM</c:v>
                </c:pt>
                <c:pt idx="16">
                  <c:v>Hospitality</c:v>
                </c:pt>
                <c:pt idx="17">
                  <c:v>Life Ministry</c:v>
                </c:pt>
                <c:pt idx="18">
                  <c:v>Sustaining /Bus Man/Stewardship</c:v>
                </c:pt>
                <c:pt idx="19">
                  <c:v>Admin/Finance/Insurance</c:v>
                </c:pt>
                <c:pt idx="20">
                  <c:v>Cong council </c:v>
                </c:pt>
                <c:pt idx="21">
                  <c:v>Computers/ Networks</c:v>
                </c:pt>
                <c:pt idx="22">
                  <c:v>Human Resources</c:v>
                </c:pt>
                <c:pt idx="23">
                  <c:v>Office support</c:v>
                </c:pt>
                <c:pt idx="24">
                  <c:v>Print/publish/mail</c:v>
                </c:pt>
                <c:pt idx="25">
                  <c:v>Communications</c:v>
                </c:pt>
                <c:pt idx="26">
                  <c:v>Property/Buildings</c:v>
                </c:pt>
              </c:strCache>
            </c:strRef>
          </c:cat>
          <c:val>
            <c:numRef>
              <c:f>'[RLC budget25-26 Annual report 7-18-2025 pie chart.xlsx]Sheet1'!$B$2:$B$28</c:f>
            </c:numRef>
          </c:val>
          <c:extLst>
            <c:ext xmlns:c16="http://schemas.microsoft.com/office/drawing/2014/chart" uri="{C3380CC4-5D6E-409C-BE32-E72D297353CC}">
              <c16:uniqueId val="{00000000-189A-43F2-976D-3BD7A5A4AF44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89A-43F2-976D-3BD7A5A4AF4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189A-43F2-976D-3BD7A5A4AF4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189A-43F2-976D-3BD7A5A4AF4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189A-43F2-976D-3BD7A5A4AF4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189A-43F2-976D-3BD7A5A4AF4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189A-43F2-976D-3BD7A5A4AF4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189A-43F2-976D-3BD7A5A4AF4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189A-43F2-976D-3BD7A5A4AF4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189A-43F2-976D-3BD7A5A4AF4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189A-43F2-976D-3BD7A5A4AF4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189A-43F2-976D-3BD7A5A4AF4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189A-43F2-976D-3BD7A5A4AF4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189A-43F2-976D-3BD7A5A4AF4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189A-43F2-976D-3BD7A5A4AF44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E-189A-43F2-976D-3BD7A5A4AF44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0-189A-43F2-976D-3BD7A5A4AF44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189A-43F2-976D-3BD7A5A4AF44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189A-43F2-976D-3BD7A5A4AF44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6-189A-43F2-976D-3BD7A5A4AF44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8-189A-43F2-976D-3BD7A5A4AF44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A-189A-43F2-976D-3BD7A5A4AF44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189A-43F2-976D-3BD7A5A4AF44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E-189A-43F2-976D-3BD7A5A4AF44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0-189A-43F2-976D-3BD7A5A4AF44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2-189A-43F2-976D-3BD7A5A4AF44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4-189A-43F2-976D-3BD7A5A4AF44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6-189A-43F2-976D-3BD7A5A4AF44}"/>
              </c:ext>
            </c:extLst>
          </c:dPt>
          <c:cat>
            <c:strRef>
              <c:f>'[RLC budget25-26 Annual report 7-18-2025 pie chart.xlsx]Sheet1'!$A$2:$A$28</c:f>
              <c:strCache>
                <c:ptCount val="27"/>
                <c:pt idx="0">
                  <c:v>Retirement Savings Plan and Health</c:v>
                </c:pt>
                <c:pt idx="1">
                  <c:v>Family leave Insurance- 6 months</c:v>
                </c:pt>
                <c:pt idx="2">
                  <c:v>Social security  7.5%</c:v>
                </c:pt>
                <c:pt idx="3">
                  <c:v>Staff Salaries 2% raise and housing </c:v>
                </c:pt>
                <c:pt idx="4">
                  <c:v>Contracts, mostly  music</c:v>
                </c:pt>
                <c:pt idx="5">
                  <c:v>Travel and mileage </c:v>
                </c:pt>
                <c:pt idx="6">
                  <c:v>Con Ed and Sabbatical </c:v>
                </c:pt>
                <c:pt idx="7">
                  <c:v>Worship/prayer</c:v>
                </c:pt>
                <c:pt idx="8">
                  <c:v>ELCA Benevolence </c:v>
                </c:pt>
                <c:pt idx="9">
                  <c:v>Mission/Outreach</c:v>
                </c:pt>
                <c:pt idx="10">
                  <c:v>Children's Ministry</c:v>
                </c:pt>
                <c:pt idx="11">
                  <c:v>RLC Kids</c:v>
                </c:pt>
                <c:pt idx="12">
                  <c:v>Children's Worship</c:v>
                </c:pt>
                <c:pt idx="13">
                  <c:v>Total Youth and Family</c:v>
                </c:pt>
                <c:pt idx="14">
                  <c:v>Adult Education</c:v>
                </c:pt>
                <c:pt idx="15">
                  <c:v>Justice, Immigration, ONAM</c:v>
                </c:pt>
                <c:pt idx="16">
                  <c:v>Hospitality</c:v>
                </c:pt>
                <c:pt idx="17">
                  <c:v>Life Ministry</c:v>
                </c:pt>
                <c:pt idx="18">
                  <c:v>Sustaining /Bus Man/Stewardship</c:v>
                </c:pt>
                <c:pt idx="19">
                  <c:v>Admin/Finance/Insurance</c:v>
                </c:pt>
                <c:pt idx="20">
                  <c:v>Cong council </c:v>
                </c:pt>
                <c:pt idx="21">
                  <c:v>Computers/ Networks</c:v>
                </c:pt>
                <c:pt idx="22">
                  <c:v>Human Resources</c:v>
                </c:pt>
                <c:pt idx="23">
                  <c:v>Office support</c:v>
                </c:pt>
                <c:pt idx="24">
                  <c:v>Print/publish/mail</c:v>
                </c:pt>
                <c:pt idx="25">
                  <c:v>Communications</c:v>
                </c:pt>
                <c:pt idx="26">
                  <c:v>Property/Buildings</c:v>
                </c:pt>
              </c:strCache>
            </c:strRef>
          </c:cat>
          <c:val>
            <c:numRef>
              <c:f>'[RLC budget25-26 Annual report 7-18-2025 pie chart.xlsx]Sheet1'!$C$2:$C$28</c:f>
              <c:numCache>
                <c:formatCode>#,##0</c:formatCode>
                <c:ptCount val="27"/>
                <c:pt idx="0">
                  <c:v>104848</c:v>
                </c:pt>
                <c:pt idx="1">
                  <c:v>2173</c:v>
                </c:pt>
                <c:pt idx="2">
                  <c:v>50355</c:v>
                </c:pt>
                <c:pt idx="3">
                  <c:v>658236</c:v>
                </c:pt>
                <c:pt idx="4">
                  <c:v>57328</c:v>
                </c:pt>
                <c:pt idx="5">
                  <c:v>3400</c:v>
                </c:pt>
                <c:pt idx="6">
                  <c:v>7150</c:v>
                </c:pt>
                <c:pt idx="7">
                  <c:v>18950</c:v>
                </c:pt>
                <c:pt idx="8">
                  <c:v>20000</c:v>
                </c:pt>
                <c:pt idx="9">
                  <c:v>51000</c:v>
                </c:pt>
                <c:pt idx="10">
                  <c:v>900</c:v>
                </c:pt>
                <c:pt idx="11">
                  <c:v>2200</c:v>
                </c:pt>
                <c:pt idx="12">
                  <c:v>600</c:v>
                </c:pt>
                <c:pt idx="13">
                  <c:v>9780</c:v>
                </c:pt>
                <c:pt idx="14">
                  <c:v>3000</c:v>
                </c:pt>
                <c:pt idx="15">
                  <c:v>3000</c:v>
                </c:pt>
                <c:pt idx="16">
                  <c:v>30150</c:v>
                </c:pt>
                <c:pt idx="17">
                  <c:v>7500</c:v>
                </c:pt>
                <c:pt idx="18">
                  <c:v>15100</c:v>
                </c:pt>
                <c:pt idx="19">
                  <c:v>64700</c:v>
                </c:pt>
                <c:pt idx="20">
                  <c:v>600</c:v>
                </c:pt>
                <c:pt idx="21">
                  <c:v>21000</c:v>
                </c:pt>
                <c:pt idx="22">
                  <c:v>1450</c:v>
                </c:pt>
                <c:pt idx="23">
                  <c:v>13400</c:v>
                </c:pt>
                <c:pt idx="24">
                  <c:v>28050</c:v>
                </c:pt>
                <c:pt idx="25">
                  <c:v>8500</c:v>
                </c:pt>
                <c:pt idx="26">
                  <c:v>132000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7-189A-43F2-976D-3BD7A5A4AF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cat>
            <c:strRef>
              <c:f>Sheet1!$A$4:$A$12</c:f>
              <c:strCache>
                <c:ptCount val="9"/>
                <c:pt idx="0">
                  <c:v>Personnel Expenses/Compensation</c:v>
                </c:pt>
                <c:pt idx="1">
                  <c:v>Worsip and Prayer</c:v>
                </c:pt>
                <c:pt idx="2">
                  <c:v>Mission and Outreach</c:v>
                </c:pt>
                <c:pt idx="3">
                  <c:v>Justice, Congregational Learning</c:v>
                </c:pt>
                <c:pt idx="4">
                  <c:v>Education and Children's Ministry</c:v>
                </c:pt>
                <c:pt idx="5">
                  <c:v>Youth and Family</c:v>
                </c:pt>
                <c:pt idx="6">
                  <c:v>Children's Life/Hosptiatliy</c:v>
                </c:pt>
                <c:pt idx="7">
                  <c:v>Business Management</c:v>
                </c:pt>
                <c:pt idx="8">
                  <c:v>Property and Buildings</c:v>
                </c:pt>
              </c:strCache>
            </c:strRef>
          </c:cat>
          <c:val>
            <c:numRef>
              <c:f>Sheet1!$B$4:$B$12</c:f>
            </c:numRef>
          </c:val>
          <c:extLst>
            <c:ext xmlns:c16="http://schemas.microsoft.com/office/drawing/2014/chart" uri="{C3380CC4-5D6E-409C-BE32-E72D297353CC}">
              <c16:uniqueId val="{00000000-5432-4F56-B5A1-38ECB0A66762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432-4F56-B5A1-38ECB0A667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432-4F56-B5A1-38ECB0A667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5432-4F56-B5A1-38ECB0A667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5432-4F56-B5A1-38ECB0A6676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5432-4F56-B5A1-38ECB0A6676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5432-4F56-B5A1-38ECB0A6676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5432-4F56-B5A1-38ECB0A6676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5432-4F56-B5A1-38ECB0A6676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5432-4F56-B5A1-38ECB0A66762}"/>
              </c:ext>
            </c:extLst>
          </c:dPt>
          <c:cat>
            <c:strRef>
              <c:f>Sheet1!$A$4:$A$12</c:f>
              <c:strCache>
                <c:ptCount val="9"/>
                <c:pt idx="0">
                  <c:v>Personnel Expenses/Compensation</c:v>
                </c:pt>
                <c:pt idx="1">
                  <c:v>Worsip and Prayer</c:v>
                </c:pt>
                <c:pt idx="2">
                  <c:v>Mission and Outreach</c:v>
                </c:pt>
                <c:pt idx="3">
                  <c:v>Justice, Congregational Learning</c:v>
                </c:pt>
                <c:pt idx="4">
                  <c:v>Education and Children's Ministry</c:v>
                </c:pt>
                <c:pt idx="5">
                  <c:v>Youth and Family</c:v>
                </c:pt>
                <c:pt idx="6">
                  <c:v>Children's Life/Hosptiatliy</c:v>
                </c:pt>
                <c:pt idx="7">
                  <c:v>Business Management</c:v>
                </c:pt>
                <c:pt idx="8">
                  <c:v>Property and Buildings</c:v>
                </c:pt>
              </c:strCache>
            </c:strRef>
          </c:cat>
          <c:val>
            <c:numRef>
              <c:f>Sheet1!$C$4:$C$12</c:f>
              <c:numCache>
                <c:formatCode>#,##0</c:formatCode>
                <c:ptCount val="9"/>
                <c:pt idx="0">
                  <c:v>864046</c:v>
                </c:pt>
                <c:pt idx="1">
                  <c:v>10900</c:v>
                </c:pt>
                <c:pt idx="2">
                  <c:v>59000</c:v>
                </c:pt>
                <c:pt idx="3">
                  <c:v>4700</c:v>
                </c:pt>
                <c:pt idx="4">
                  <c:v>4000</c:v>
                </c:pt>
                <c:pt idx="5">
                  <c:v>10280</c:v>
                </c:pt>
                <c:pt idx="6">
                  <c:v>44150</c:v>
                </c:pt>
                <c:pt idx="7">
                  <c:v>161664</c:v>
                </c:pt>
                <c:pt idx="8">
                  <c:v>143500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5432-4F56-B5A1-38ECB0A667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cat>
            <c:strRef>
              <c:f>Sheet1!$A$4:$A$12</c:f>
              <c:strCache>
                <c:ptCount val="9"/>
                <c:pt idx="0">
                  <c:v>Personnel Expenses/Compensation</c:v>
                </c:pt>
                <c:pt idx="1">
                  <c:v>Worsip and Prayer</c:v>
                </c:pt>
                <c:pt idx="2">
                  <c:v>Mission and Outreach</c:v>
                </c:pt>
                <c:pt idx="3">
                  <c:v>Justice, Congregational Learning</c:v>
                </c:pt>
                <c:pt idx="4">
                  <c:v>Education and Children's Ministry</c:v>
                </c:pt>
                <c:pt idx="5">
                  <c:v>Youth and Family</c:v>
                </c:pt>
                <c:pt idx="6">
                  <c:v>Children's Life/Hosptiatliy</c:v>
                </c:pt>
                <c:pt idx="7">
                  <c:v>Business Management</c:v>
                </c:pt>
                <c:pt idx="8">
                  <c:v>Property and Buildings</c:v>
                </c:pt>
              </c:strCache>
            </c:strRef>
          </c:cat>
          <c:val>
            <c:numRef>
              <c:f>Sheet1!$B$4:$B$12</c:f>
            </c:numRef>
          </c:val>
          <c:extLst>
            <c:ext xmlns:c16="http://schemas.microsoft.com/office/drawing/2014/chart" uri="{C3380CC4-5D6E-409C-BE32-E72D297353CC}">
              <c16:uniqueId val="{00000000-B15F-419C-9439-0309872C39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7038" y="692150"/>
            <a:ext cx="6157912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6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>
          <a:extLst>
            <a:ext uri="{FF2B5EF4-FFF2-40B4-BE49-F238E27FC236}">
              <a16:creationId xmlns:a16="http://schemas.microsoft.com/office/drawing/2014/main" id="{5BE166D8-76A7-A6E6-3726-C92466549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>
            <a:extLst>
              <a:ext uri="{FF2B5EF4-FFF2-40B4-BE49-F238E27FC236}">
                <a16:creationId xmlns:a16="http://schemas.microsoft.com/office/drawing/2014/main" id="{9C974FA0-6A68-B1BD-6BBA-B387A1D496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5:notes">
            <a:extLst>
              <a:ext uri="{FF2B5EF4-FFF2-40B4-BE49-F238E27FC236}">
                <a16:creationId xmlns:a16="http://schemas.microsoft.com/office/drawing/2014/main" id="{7BAB595D-8B22-72C6-3AEE-B735AB383B9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82575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>
          <a:extLst>
            <a:ext uri="{FF2B5EF4-FFF2-40B4-BE49-F238E27FC236}">
              <a16:creationId xmlns:a16="http://schemas.microsoft.com/office/drawing/2014/main" id="{C9EC69C4-D620-2779-0C46-FD8B13722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:notes">
            <a:extLst>
              <a:ext uri="{FF2B5EF4-FFF2-40B4-BE49-F238E27FC236}">
                <a16:creationId xmlns:a16="http://schemas.microsoft.com/office/drawing/2014/main" id="{E8D2168B-90EF-A771-8C20-8F79C42004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9:notes">
            <a:extLst>
              <a:ext uri="{FF2B5EF4-FFF2-40B4-BE49-F238E27FC236}">
                <a16:creationId xmlns:a16="http://schemas.microsoft.com/office/drawing/2014/main" id="{CC55CFE9-CD21-BD08-2A55-7B515A8158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52835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867769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22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50974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>
          <a:extLst>
            <a:ext uri="{FF2B5EF4-FFF2-40B4-BE49-F238E27FC236}">
              <a16:creationId xmlns:a16="http://schemas.microsoft.com/office/drawing/2014/main" id="{79DA63C6-9AD0-C419-A5D9-D308254CE3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1:notes">
            <a:extLst>
              <a:ext uri="{FF2B5EF4-FFF2-40B4-BE49-F238E27FC236}">
                <a16:creationId xmlns:a16="http://schemas.microsoft.com/office/drawing/2014/main" id="{020A2463-49B1-861B-C552-4D9BC8FC04B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0" name="Google Shape;170;p21:notes">
            <a:extLst>
              <a:ext uri="{FF2B5EF4-FFF2-40B4-BE49-F238E27FC236}">
                <a16:creationId xmlns:a16="http://schemas.microsoft.com/office/drawing/2014/main" id="{090A2DA1-39D6-48F7-E593-D56BA77246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8579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22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57094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>
          <a:extLst>
            <a:ext uri="{FF2B5EF4-FFF2-40B4-BE49-F238E27FC236}">
              <a16:creationId xmlns:a16="http://schemas.microsoft.com/office/drawing/2014/main" id="{8AF84301-2D96-68F3-458B-A7E9D17B3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:notes">
            <a:extLst>
              <a:ext uri="{FF2B5EF4-FFF2-40B4-BE49-F238E27FC236}">
                <a16:creationId xmlns:a16="http://schemas.microsoft.com/office/drawing/2014/main" id="{A9D058E3-DACC-C040-AE78-EC892D7CE9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p16:notes">
            <a:extLst>
              <a:ext uri="{FF2B5EF4-FFF2-40B4-BE49-F238E27FC236}">
                <a16:creationId xmlns:a16="http://schemas.microsoft.com/office/drawing/2014/main" id="{81314B65-7B68-8139-33D9-724E92683A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26843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14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30258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p16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2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>
          <a:extLst>
            <a:ext uri="{FF2B5EF4-FFF2-40B4-BE49-F238E27FC236}">
              <a16:creationId xmlns:a16="http://schemas.microsoft.com/office/drawing/2014/main" id="{8AC8F89F-A0DB-544A-D1B0-EFC53C532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:notes">
            <a:extLst>
              <a:ext uri="{FF2B5EF4-FFF2-40B4-BE49-F238E27FC236}">
                <a16:creationId xmlns:a16="http://schemas.microsoft.com/office/drawing/2014/main" id="{9D1106D5-631E-1117-10A3-1B28DE7F73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9:notes">
            <a:extLst>
              <a:ext uri="{FF2B5EF4-FFF2-40B4-BE49-F238E27FC236}">
                <a16:creationId xmlns:a16="http://schemas.microsoft.com/office/drawing/2014/main" id="{F039A5EA-BC6B-4676-A921-2597DB654B7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173729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>
          <a:extLst>
            <a:ext uri="{FF2B5EF4-FFF2-40B4-BE49-F238E27FC236}">
              <a16:creationId xmlns:a16="http://schemas.microsoft.com/office/drawing/2014/main" id="{B6161E52-59F2-F0C7-61C1-D27D77BE8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:notes">
            <a:extLst>
              <a:ext uri="{FF2B5EF4-FFF2-40B4-BE49-F238E27FC236}">
                <a16:creationId xmlns:a16="http://schemas.microsoft.com/office/drawing/2014/main" id="{F9F856AB-E830-FCA2-B581-46FAADDA06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9:notes">
            <a:extLst>
              <a:ext uri="{FF2B5EF4-FFF2-40B4-BE49-F238E27FC236}">
                <a16:creationId xmlns:a16="http://schemas.microsoft.com/office/drawing/2014/main" id="{FA56F222-0135-0B18-39B2-C5DC3E8C57C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25483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>
          <a:extLst>
            <a:ext uri="{FF2B5EF4-FFF2-40B4-BE49-F238E27FC236}">
              <a16:creationId xmlns:a16="http://schemas.microsoft.com/office/drawing/2014/main" id="{2256F7AC-29D1-7894-8621-E4EBF647C0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:notes">
            <a:extLst>
              <a:ext uri="{FF2B5EF4-FFF2-40B4-BE49-F238E27FC236}">
                <a16:creationId xmlns:a16="http://schemas.microsoft.com/office/drawing/2014/main" id="{D3811483-14D9-15E4-77A2-834793B9B5A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9:notes">
            <a:extLst>
              <a:ext uri="{FF2B5EF4-FFF2-40B4-BE49-F238E27FC236}">
                <a16:creationId xmlns:a16="http://schemas.microsoft.com/office/drawing/2014/main" id="{2249D754-25D0-E925-5E5D-BBDDD17CF14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750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4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9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10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>
          <a:extLst>
            <a:ext uri="{FF2B5EF4-FFF2-40B4-BE49-F238E27FC236}">
              <a16:creationId xmlns:a16="http://schemas.microsoft.com/office/drawing/2014/main" id="{945CF315-F664-48F2-F8FE-4864083381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:notes">
            <a:extLst>
              <a:ext uri="{FF2B5EF4-FFF2-40B4-BE49-F238E27FC236}">
                <a16:creationId xmlns:a16="http://schemas.microsoft.com/office/drawing/2014/main" id="{40714FFC-BD23-CE12-0BD5-9EE624B24D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7:notes">
            <a:extLst>
              <a:ext uri="{FF2B5EF4-FFF2-40B4-BE49-F238E27FC236}">
                <a16:creationId xmlns:a16="http://schemas.microsoft.com/office/drawing/2014/main" id="{27A00D64-E9DC-912B-1BE6-DE75E643A62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70023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13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>
          <a:extLst>
            <a:ext uri="{FF2B5EF4-FFF2-40B4-BE49-F238E27FC236}">
              <a16:creationId xmlns:a16="http://schemas.microsoft.com/office/drawing/2014/main" id="{DF264AE4-C469-18FD-4799-59AFE6E62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0:notes">
            <a:extLst>
              <a:ext uri="{FF2B5EF4-FFF2-40B4-BE49-F238E27FC236}">
                <a16:creationId xmlns:a16="http://schemas.microsoft.com/office/drawing/2014/main" id="{48FF315B-7556-DB19-47CF-91A21EC22BB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20:notes">
            <a:extLst>
              <a:ext uri="{FF2B5EF4-FFF2-40B4-BE49-F238E27FC236}">
                <a16:creationId xmlns:a16="http://schemas.microsoft.com/office/drawing/2014/main" id="{A492199F-E8EF-EC80-ABD3-692FE18930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1" tIns="92811" rIns="92811" bIns="9281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9759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3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4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34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2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1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32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32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32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ctrTitle"/>
          </p:nvPr>
        </p:nvSpPr>
        <p:spPr>
          <a:xfrm>
            <a:off x="393783" y="717200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Budget 101</a:t>
            </a:r>
            <a:endParaRPr dirty="0"/>
          </a:p>
        </p:txBody>
      </p:sp>
      <p:sp>
        <p:nvSpPr>
          <p:cNvPr id="55" name="Google Shape;55;p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dirty="0">
                <a:solidFill>
                  <a:schemeClr val="dk1"/>
                </a:solidFill>
              </a:rPr>
              <a:t>8/11/2025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b="1" dirty="0">
                <a:solidFill>
                  <a:schemeClr val="tx1"/>
                </a:solidFill>
              </a:rPr>
              <a:t>Operating Fund Observations and Trends</a:t>
            </a:r>
            <a:endParaRPr b="1" dirty="0">
              <a:solidFill>
                <a:schemeClr val="tx1"/>
              </a:solidFill>
            </a:endParaRPr>
          </a:p>
        </p:txBody>
      </p:sp>
      <p:sp>
        <p:nvSpPr>
          <p:cNvPr id="128" name="Google Shape;128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1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2023/24 we </a:t>
            </a:r>
            <a:r>
              <a:rPr lang="en-US" sz="21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had a deficit to carry over into 2024/25 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2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repaid the deficit and </a:t>
            </a:r>
            <a:r>
              <a:rPr lang="en" sz="2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ended the year with an operating fund su</a:t>
            </a:r>
            <a:r>
              <a:rPr lang="en-US" sz="2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" sz="2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plus of $11,012</a:t>
            </a:r>
          </a:p>
          <a:p>
            <a:pPr lvl="0">
              <a:buClr>
                <a:schemeClr val="dk1"/>
              </a:buClr>
            </a:pPr>
            <a:r>
              <a:rPr lang="en-US" sz="2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2024/25: Total offerings increased by $23,000 from the previous year - This reverses a several-year trend</a:t>
            </a:r>
          </a:p>
          <a:p>
            <a:pPr lvl="0">
              <a:buClr>
                <a:schemeClr val="dk1"/>
              </a:buClr>
            </a:pPr>
            <a:r>
              <a:rPr lang="en-US" sz="2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However, the increase resulted primarily from special appeals.</a:t>
            </a:r>
          </a:p>
          <a:p>
            <a:pPr lvl="0">
              <a:buClr>
                <a:schemeClr val="dk1"/>
              </a:buClr>
            </a:pPr>
            <a:r>
              <a:rPr lang="en-US" sz="2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Goal: Fund budget through growth in stewardship</a:t>
            </a:r>
          </a:p>
          <a:p>
            <a:pPr lvl="0">
              <a:buClr>
                <a:schemeClr val="dk1"/>
              </a:buClr>
            </a:pPr>
            <a:r>
              <a:rPr lang="en-US" sz="2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appeals for special and targeted ministries</a:t>
            </a:r>
          </a:p>
          <a:p>
            <a:pPr lvl="0">
              <a:buClr>
                <a:schemeClr val="dk1"/>
              </a:buClr>
            </a:pPr>
            <a:r>
              <a:rPr lang="en-US" sz="2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“Other Receipts” are non-contribution income such as building rentals, interest, and hospitality income. The total is based on previous year.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en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en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en" sz="2400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>
          <a:extLst>
            <a:ext uri="{FF2B5EF4-FFF2-40B4-BE49-F238E27FC236}">
              <a16:creationId xmlns:a16="http://schemas.microsoft.com/office/drawing/2014/main" id="{5E4BB196-7B90-E1D1-B75F-C8CF01FED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0">
            <a:extLst>
              <a:ext uri="{FF2B5EF4-FFF2-40B4-BE49-F238E27FC236}">
                <a16:creationId xmlns:a16="http://schemas.microsoft.com/office/drawing/2014/main" id="{2BE4B193-DEF1-DAD4-A257-FE7E18589A0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b="1" dirty="0">
                <a:solidFill>
                  <a:schemeClr val="tx1"/>
                </a:solidFill>
              </a:rPr>
              <a:t>Operating Fund - FY24/25 Expenses</a:t>
            </a:r>
            <a:endParaRPr b="1" dirty="0">
              <a:solidFill>
                <a:schemeClr val="tx1"/>
              </a:solidFill>
            </a:endParaRPr>
          </a:p>
        </p:txBody>
      </p:sp>
      <p:sp>
        <p:nvSpPr>
          <p:cNvPr id="167" name="Google Shape;167;p20">
            <a:extLst>
              <a:ext uri="{FF2B5EF4-FFF2-40B4-BE49-F238E27FC236}">
                <a16:creationId xmlns:a16="http://schemas.microsoft.com/office/drawing/2014/main" id="{BB76D81E-C0F5-179E-7B28-438310251D3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74018" y="1142084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Staff salaries and benefits were lower than the budget because of open positions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We will be filling a number of staff positions this coming year, including a Church Business Administrator, contracting with InterServe Ministry for Children, Youth, and Family (CYF) Ministries, hiring a CYF Intern, and a Hospitality Coordinator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have planned for these positions in the budget. 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owever, starting dates and salaries create some budget uncertainty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166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b="1" dirty="0"/>
              <a:t>O</a:t>
            </a:r>
            <a:r>
              <a:rPr lang="en" b="1" dirty="0"/>
              <a:t>perating Fund - Insurance Expense</a:t>
            </a:r>
            <a:endParaRPr b="1" dirty="0"/>
          </a:p>
        </p:txBody>
      </p:sp>
      <p:sp>
        <p:nvSpPr>
          <p:cNvPr id="84" name="Google Shape;84;p6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68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 panose="020B0604020202020204" pitchFamily="34" charset="0"/>
              <a:buChar char="•"/>
            </a:pPr>
            <a:r>
              <a:rPr lang="en" sz="21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Notified of non-renewal of our policy in early 2024</a:t>
            </a:r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 panose="020B0604020202020204" pitchFamily="34" charset="0"/>
              <a:buChar char="•"/>
            </a:pPr>
            <a:r>
              <a:rPr lang="en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Very difficult insurance market everywhere</a:t>
            </a:r>
            <a:endParaRPr sz="2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3815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 panose="020B0604020202020204" pitchFamily="34" charset="0"/>
              <a:buChar char="•"/>
            </a:pPr>
            <a:r>
              <a:rPr lang="en" sz="21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Placed on secondary insurance market</a:t>
            </a:r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 panose="020B0604020202020204" pitchFamily="34" charset="0"/>
              <a:buChar char="•"/>
            </a:pPr>
            <a:r>
              <a:rPr lang="en" sz="21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Combined Property and Liability premium increased from $30,000/year to $155,000/year</a:t>
            </a:r>
            <a:r>
              <a:rPr lang="en" sz="2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-361950">
              <a:buClr>
                <a:schemeClr val="dk1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have had a “clean” year with no claims, we will likely be able to return to the primary market next year</a:t>
            </a:r>
          </a:p>
          <a:p>
            <a:pPr indent="-361950">
              <a:buClr>
                <a:schemeClr val="dk1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have negotiated new rates</a:t>
            </a:r>
          </a:p>
          <a:p>
            <a:pPr indent="-361950">
              <a:buClr>
                <a:schemeClr val="dk1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2025-26 insurance estimate for Property and Liability will be $67,000</a:t>
            </a:r>
            <a:endParaRPr sz="21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>
          <a:extLst>
            <a:ext uri="{FF2B5EF4-FFF2-40B4-BE49-F238E27FC236}">
              <a16:creationId xmlns:a16="http://schemas.microsoft.com/office/drawing/2014/main" id="{4110694E-1145-A5F2-26A0-4DCE094DB9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>
            <a:extLst>
              <a:ext uri="{FF2B5EF4-FFF2-40B4-BE49-F238E27FC236}">
                <a16:creationId xmlns:a16="http://schemas.microsoft.com/office/drawing/2014/main" id="{6EE7D4A3-4542-4254-8683-A17BF6AE3B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b="1" dirty="0"/>
              <a:t>Childcare and Preschool Program</a:t>
            </a:r>
            <a:endParaRPr b="1" dirty="0"/>
          </a:p>
        </p:txBody>
      </p:sp>
      <p:sp>
        <p:nvSpPr>
          <p:cNvPr id="78" name="Google Shape;78;p5">
            <a:extLst>
              <a:ext uri="{FF2B5EF4-FFF2-40B4-BE49-F238E27FC236}">
                <a16:creationId xmlns:a16="http://schemas.microsoft.com/office/drawing/2014/main" id="{9799E447-4A67-9354-6ACE-2B4C1B2E7FB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55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several years the</a:t>
            </a:r>
            <a:r>
              <a:rPr lang="en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programs were subsidized by the congregation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Enrollment was declining</a:t>
            </a:r>
            <a:endParaRPr sz="2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Last year, we made the difficult decision to close the Childcare and Preschool programs. (Proceeds from the sale will be covered later)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sold the childcare house to Habitat for Humanity</a:t>
            </a:r>
            <a:endParaRPr sz="2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Explored a re-opening partnership with Lake Area Discovery Center</a:t>
            </a:r>
            <a:endParaRPr sz="2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203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Demographics and facility upgrade costs made reopening unfeasible</a:t>
            </a:r>
          </a:p>
          <a:p>
            <a:pPr marL="457200" marR="203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LADC put the option on permanent pause</a:t>
            </a:r>
          </a:p>
        </p:txBody>
      </p:sp>
    </p:spTree>
    <p:extLst>
      <p:ext uri="{BB962C8B-B14F-4D97-AF65-F5344CB8AC3E}">
        <p14:creationId xmlns:p14="http://schemas.microsoft.com/office/powerpoint/2010/main" val="3468955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735956D-E8B7-4084-AF6A-1DF3F1F48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339831"/>
              </p:ext>
            </p:extLst>
          </p:nvPr>
        </p:nvGraphicFramePr>
        <p:xfrm>
          <a:off x="374400" y="300150"/>
          <a:ext cx="7948800" cy="4494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1062">
                  <a:extLst>
                    <a:ext uri="{9D8B030D-6E8A-4147-A177-3AD203B41FA5}">
                      <a16:colId xmlns:a16="http://schemas.microsoft.com/office/drawing/2014/main" val="4239679178"/>
                    </a:ext>
                  </a:extLst>
                </a:gridCol>
                <a:gridCol w="1671519">
                  <a:extLst>
                    <a:ext uri="{9D8B030D-6E8A-4147-A177-3AD203B41FA5}">
                      <a16:colId xmlns:a16="http://schemas.microsoft.com/office/drawing/2014/main" val="8979417"/>
                    </a:ext>
                  </a:extLst>
                </a:gridCol>
                <a:gridCol w="1398989">
                  <a:extLst>
                    <a:ext uri="{9D8B030D-6E8A-4147-A177-3AD203B41FA5}">
                      <a16:colId xmlns:a16="http://schemas.microsoft.com/office/drawing/2014/main" val="921856795"/>
                    </a:ext>
                  </a:extLst>
                </a:gridCol>
                <a:gridCol w="1317230">
                  <a:extLst>
                    <a:ext uri="{9D8B030D-6E8A-4147-A177-3AD203B41FA5}">
                      <a16:colId xmlns:a16="http://schemas.microsoft.com/office/drawing/2014/main" val="3188592756"/>
                    </a:ext>
                  </a:extLst>
                </a:gridCol>
              </a:tblGrid>
              <a:tr h="4019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Preschool/Childcare Fund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5995367"/>
                  </a:ext>
                </a:extLst>
              </a:tr>
              <a:tr h="324141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2024-2025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2023-2024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2022-2023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2458115"/>
                  </a:ext>
                </a:extLst>
              </a:tr>
              <a:tr h="348974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Actual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Actual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Actual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693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u="none" strike="noStrike" dirty="0">
                          <a:effectLst/>
                        </a:rPr>
                        <a:t>Income </a:t>
                      </a:r>
                    </a:p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11,050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157,243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217,051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190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24/25 Income includes difference in Asset value of home on balance sheet and amount received from the sale of the Ryan house </a:t>
                      </a:r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$10,359</a:t>
                      </a:r>
                    </a:p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42332101"/>
                  </a:ext>
                </a:extLst>
              </a:tr>
              <a:tr h="250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Total Personnel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44,769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182,044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199,460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9053619"/>
                  </a:ext>
                </a:extLst>
              </a:tr>
              <a:tr h="131618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2195083"/>
                  </a:ext>
                </a:extLst>
              </a:tr>
              <a:tr h="275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Total Program Ministries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1,754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6,666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9,355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9173769"/>
                  </a:ext>
                </a:extLst>
              </a:tr>
              <a:tr h="120506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6396319"/>
                  </a:ext>
                </a:extLst>
              </a:tr>
              <a:tr h="268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Total Other Expenses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7,978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7,773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14,436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237180"/>
                  </a:ext>
                </a:extLst>
              </a:tr>
              <a:tr h="152594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291602"/>
                  </a:ext>
                </a:extLst>
              </a:tr>
              <a:tr h="33710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Total Expenses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54,501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196,483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223,251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328023"/>
                  </a:ext>
                </a:extLst>
              </a:tr>
              <a:tr h="593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Net Operating Surplus </a:t>
                      </a:r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(Deficit)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dbl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(43,451)</a:t>
                      </a:r>
                      <a:endParaRPr lang="en-US" sz="1200" b="1" i="0" u="dbl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dbl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(39,240)</a:t>
                      </a:r>
                      <a:endParaRPr lang="en-US" sz="1200" b="1" i="0" u="dbl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dbl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(6,200)</a:t>
                      </a:r>
                      <a:endParaRPr lang="en-US" sz="1200" b="1" i="0" u="dbl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91267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64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>
          <a:extLst>
            <a:ext uri="{FF2B5EF4-FFF2-40B4-BE49-F238E27FC236}">
              <a16:creationId xmlns:a16="http://schemas.microsoft.com/office/drawing/2014/main" id="{F3027872-172C-09D7-2D34-938AF9A0B3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9">
            <a:extLst>
              <a:ext uri="{FF2B5EF4-FFF2-40B4-BE49-F238E27FC236}">
                <a16:creationId xmlns:a16="http://schemas.microsoft.com/office/drawing/2014/main" id="{7D3CB298-E389-4410-DD35-C8C0D6E74C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2025-26 Proposed Budget</a:t>
            </a:r>
            <a:endParaRPr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1406"/>
              <a:buNone/>
            </a:pPr>
            <a:r>
              <a:rPr lang="en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July 1, 2025 - June 30, 2026</a:t>
            </a:r>
            <a:endParaRPr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634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ctrTitle"/>
          </p:nvPr>
        </p:nvSpPr>
        <p:spPr>
          <a:xfrm>
            <a:off x="393783" y="717200"/>
            <a:ext cx="8520600" cy="699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-US" dirty="0"/>
              <a:t>Projected Income</a:t>
            </a:r>
            <a:endParaRPr dirty="0"/>
          </a:p>
        </p:txBody>
      </p:sp>
      <p:sp>
        <p:nvSpPr>
          <p:cNvPr id="55" name="Google Shape;55;p1"/>
          <p:cNvSpPr txBox="1">
            <a:spLocks noGrp="1"/>
          </p:cNvSpPr>
          <p:nvPr>
            <p:ph type="subTitle" idx="1"/>
          </p:nvPr>
        </p:nvSpPr>
        <p:spPr>
          <a:xfrm>
            <a:off x="311700" y="1748118"/>
            <a:ext cx="8520600" cy="325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algn="l"/>
            <a:r>
              <a:rPr lang="en-US" sz="2200" b="1" dirty="0"/>
              <a:t>                              </a:t>
            </a:r>
            <a:r>
              <a:rPr lang="en-US" sz="2200" b="1" dirty="0">
                <a:solidFill>
                  <a:schemeClr val="tx1"/>
                </a:solidFill>
              </a:rPr>
              <a:t>Expected 25/26  Budget 24/25  Actual 24/25</a:t>
            </a:r>
          </a:p>
          <a:p>
            <a:pPr algn="l"/>
            <a:endParaRPr lang="en-US" sz="2200" b="1" dirty="0">
              <a:solidFill>
                <a:schemeClr val="tx1"/>
              </a:solidFill>
            </a:endParaRP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General Offerings	1,152,220       1,046,160         973,458	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Other Offerings	     73,250	  162,925	 248,564	</a:t>
            </a:r>
          </a:p>
          <a:p>
            <a:pPr algn="l"/>
            <a:r>
              <a:rPr lang="en-US" sz="2200" b="1" u="sng" dirty="0">
                <a:solidFill>
                  <a:schemeClr val="tx1"/>
                </a:solidFill>
              </a:rPr>
              <a:t>Other Receipts	     89,900	    93,150	 169,939</a:t>
            </a:r>
            <a:r>
              <a:rPr lang="en-US" sz="2200" b="1" dirty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sz="2200" b="1" u="sng" dirty="0">
                <a:solidFill>
                  <a:schemeClr val="tx1"/>
                </a:solidFill>
              </a:rPr>
              <a:t>Total Income	1,315,370       1,302,240      1,391,961</a:t>
            </a:r>
            <a:r>
              <a:rPr lang="en-US" sz="2200" b="1" dirty="0">
                <a:solidFill>
                  <a:schemeClr val="tx1"/>
                </a:solidFill>
              </a:rPr>
              <a:t>	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655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b="1" dirty="0"/>
              <a:t>Proposed Brief Budget 25/26</a:t>
            </a:r>
            <a:endParaRPr b="1" dirty="0"/>
          </a:p>
        </p:txBody>
      </p:sp>
      <p:sp>
        <p:nvSpPr>
          <p:cNvPr id="179" name="Google Shape;179;p22"/>
          <p:cNvSpPr txBox="1">
            <a:spLocks noGrp="1"/>
          </p:cNvSpPr>
          <p:nvPr>
            <p:ph type="body" idx="1"/>
          </p:nvPr>
        </p:nvSpPr>
        <p:spPr>
          <a:xfrm>
            <a:off x="376518" y="1568823"/>
            <a:ext cx="8455782" cy="3478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rPr lang="en-US" sz="5100" dirty="0">
                <a:solidFill>
                  <a:schemeClr val="dk1"/>
                </a:solidFill>
              </a:rPr>
              <a:t> 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 sz="5100" dirty="0">
              <a:solidFill>
                <a:schemeClr val="dk1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5C11300-DAC7-D554-FA87-D8DB2D696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194132"/>
              </p:ext>
            </p:extLst>
          </p:nvPr>
        </p:nvGraphicFramePr>
        <p:xfrm>
          <a:off x="376518" y="1017725"/>
          <a:ext cx="7915834" cy="4003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9108">
                  <a:extLst>
                    <a:ext uri="{9D8B030D-6E8A-4147-A177-3AD203B41FA5}">
                      <a16:colId xmlns:a16="http://schemas.microsoft.com/office/drawing/2014/main" val="3595037392"/>
                    </a:ext>
                  </a:extLst>
                </a:gridCol>
                <a:gridCol w="1543650">
                  <a:extLst>
                    <a:ext uri="{9D8B030D-6E8A-4147-A177-3AD203B41FA5}">
                      <a16:colId xmlns:a16="http://schemas.microsoft.com/office/drawing/2014/main" val="2893452461"/>
                    </a:ext>
                  </a:extLst>
                </a:gridCol>
                <a:gridCol w="1716538">
                  <a:extLst>
                    <a:ext uri="{9D8B030D-6E8A-4147-A177-3AD203B41FA5}">
                      <a16:colId xmlns:a16="http://schemas.microsoft.com/office/drawing/2014/main" val="3583238288"/>
                    </a:ext>
                  </a:extLst>
                </a:gridCol>
                <a:gridCol w="1716538">
                  <a:extLst>
                    <a:ext uri="{9D8B030D-6E8A-4147-A177-3AD203B41FA5}">
                      <a16:colId xmlns:a16="http://schemas.microsoft.com/office/drawing/2014/main" val="1937286281"/>
                    </a:ext>
                  </a:extLst>
                </a:gridCol>
              </a:tblGrid>
              <a:tr h="6119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Expenses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b="1" u="none" strike="noStrike" dirty="0">
                          <a:effectLst/>
                        </a:rPr>
                        <a:t> Budget     25/26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b="1" u="none" strike="noStrike" dirty="0">
                          <a:effectLst/>
                        </a:rPr>
                        <a:t>Budget    24/25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b="1" u="none" strike="noStrike" dirty="0">
                          <a:effectLst/>
                        </a:rPr>
                        <a:t>Actual 24/25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9023512"/>
                  </a:ext>
                </a:extLst>
              </a:tr>
              <a:tr h="73107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Staff Comp/Benefits/Support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883,490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864,046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825,307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8189401"/>
                  </a:ext>
                </a:extLst>
              </a:tr>
              <a:tr h="78775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Ministry Programs/Outreach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147,080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133,030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147,551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4213888"/>
                  </a:ext>
                </a:extLst>
              </a:tr>
              <a:tr h="61192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Ministry and Cong. Support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152,800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161,664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193,857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5192947"/>
                  </a:ext>
                </a:extLst>
              </a:tr>
              <a:tr h="73107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Buildings/Grounds/ Property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        132,000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143,500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120,532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4434317"/>
                  </a:ext>
                </a:extLst>
              </a:tr>
              <a:tr h="39365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Total Expenses    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    1,315,370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1,302,240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1" u="none" strike="noStrike" dirty="0">
                          <a:effectLst/>
                        </a:rPr>
                        <a:t>1,287,247</a:t>
                      </a:r>
                      <a:endParaRPr lang="en-US" sz="2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2704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07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>
          <a:extLst>
            <a:ext uri="{FF2B5EF4-FFF2-40B4-BE49-F238E27FC236}">
              <a16:creationId xmlns:a16="http://schemas.microsoft.com/office/drawing/2014/main" id="{72F96719-7948-5887-89C0-3F5412954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1">
            <a:extLst>
              <a:ext uri="{FF2B5EF4-FFF2-40B4-BE49-F238E27FC236}">
                <a16:creationId xmlns:a16="http://schemas.microsoft.com/office/drawing/2014/main" id="{B84E7C63-4B5F-6F16-A169-91A1C88CB3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dirty="0"/>
              <a:t>Expense</a:t>
            </a:r>
            <a:r>
              <a:rPr lang="en" dirty="0"/>
              <a:t> Breakdown– Another way to view the budget</a:t>
            </a:r>
            <a:endParaRPr dirty="0"/>
          </a:p>
        </p:txBody>
      </p:sp>
      <p:sp>
        <p:nvSpPr>
          <p:cNvPr id="173" name="Google Shape;173;p21">
            <a:extLst>
              <a:ext uri="{FF2B5EF4-FFF2-40B4-BE49-F238E27FC236}">
                <a16:creationId xmlns:a16="http://schemas.microsoft.com/office/drawing/2014/main" id="{237804B1-5988-893B-9B2C-80363FEBA8B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0" y="1200150"/>
            <a:ext cx="88323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dirty="0">
                <a:solidFill>
                  <a:schemeClr val="dk1"/>
                </a:solidFill>
              </a:rPr>
              <a:t> </a:t>
            </a:r>
            <a:endParaRPr dirty="0">
              <a:solidFill>
                <a:schemeClr val="dk1"/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76AC482-B572-57F7-F40C-32389294D566}"/>
              </a:ext>
            </a:extLst>
          </p:cNvPr>
          <p:cNvGraphicFramePr>
            <a:graphicFrameLocks/>
          </p:cNvGraphicFramePr>
          <p:nvPr/>
        </p:nvGraphicFramePr>
        <p:xfrm>
          <a:off x="3810000" y="1200150"/>
          <a:ext cx="42223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2334F39-53BA-7D60-0819-9ABAB6E0CE1D}"/>
              </a:ext>
            </a:extLst>
          </p:cNvPr>
          <p:cNvSpPr txBox="1"/>
          <p:nvPr/>
        </p:nvSpPr>
        <p:spPr>
          <a:xfrm>
            <a:off x="188259" y="1557208"/>
            <a:ext cx="402515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Expenses, Top seven	                     Budget 25/26	</a:t>
            </a:r>
          </a:p>
          <a:p>
            <a:r>
              <a:rPr lang="en-US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Staff Salaries and compensation 	    658,236	</a:t>
            </a:r>
          </a:p>
          <a:p>
            <a:r>
              <a:rPr lang="en-US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Property and Grounds	                           132,000	</a:t>
            </a:r>
          </a:p>
          <a:p>
            <a:r>
              <a:rPr lang="en-US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Retirement Savings Plan and Health	    104,848	</a:t>
            </a:r>
          </a:p>
          <a:p>
            <a:r>
              <a:rPr lang="en-US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Admin/Finance/Insurance	       64,700	</a:t>
            </a:r>
          </a:p>
          <a:p>
            <a:r>
              <a:rPr lang="en-US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Contracts, mostly  music	                              57,328	</a:t>
            </a:r>
          </a:p>
          <a:p>
            <a:r>
              <a:rPr lang="en-US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Mission/Outreach	                              51,000	</a:t>
            </a:r>
          </a:p>
          <a:p>
            <a:r>
              <a:rPr lang="en-US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 security  7.5%	                              50,355	</a:t>
            </a:r>
          </a:p>
          <a:p>
            <a:r>
              <a:rPr lang="en-US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Total expenses      1,315,270	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C5283E6-46CF-EBCC-70EB-70294FC15D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1846454"/>
              </p:ext>
            </p:extLst>
          </p:nvPr>
        </p:nvGraphicFramePr>
        <p:xfrm>
          <a:off x="4213412" y="1290917"/>
          <a:ext cx="3747247" cy="350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21362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/>
            <a:r>
              <a:rPr lang="en-US" sz="1620" dirty="0"/>
              <a:t>Budget by Ministry Program– another way to view expenses</a:t>
            </a:r>
          </a:p>
        </p:txBody>
      </p:sp>
      <p:sp>
        <p:nvSpPr>
          <p:cNvPr id="179" name="Google Shape;179;p22"/>
          <p:cNvSpPr txBox="1">
            <a:spLocks noGrp="1"/>
          </p:cNvSpPr>
          <p:nvPr>
            <p:ph type="body" idx="1"/>
          </p:nvPr>
        </p:nvSpPr>
        <p:spPr>
          <a:xfrm>
            <a:off x="4622800" y="1152525"/>
            <a:ext cx="3903761" cy="3416300"/>
          </a:xfr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14300" lvl="0" indent="0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BC9289D-BB83-0400-B3EE-24D4F4F35313}"/>
              </a:ext>
            </a:extLst>
          </p:cNvPr>
          <p:cNvGraphicFramePr>
            <a:graphicFrameLocks/>
          </p:cNvGraphicFramePr>
          <p:nvPr/>
        </p:nvGraphicFramePr>
        <p:xfrm>
          <a:off x="4692073" y="1616364"/>
          <a:ext cx="3834488" cy="2788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BC9289D-BB83-0400-B3EE-24D4F4F353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817721"/>
              </p:ext>
            </p:extLst>
          </p:nvPr>
        </p:nvGraphicFramePr>
        <p:xfrm>
          <a:off x="5140037" y="1152525"/>
          <a:ext cx="3071788" cy="3252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BF5D153-B9EC-1EB4-F1B1-73B9E961D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173070"/>
              </p:ext>
            </p:extLst>
          </p:nvPr>
        </p:nvGraphicFramePr>
        <p:xfrm>
          <a:off x="424872" y="1152524"/>
          <a:ext cx="4645892" cy="2755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2618">
                  <a:extLst>
                    <a:ext uri="{9D8B030D-6E8A-4147-A177-3AD203B41FA5}">
                      <a16:colId xmlns:a16="http://schemas.microsoft.com/office/drawing/2014/main" val="3446890742"/>
                    </a:ext>
                  </a:extLst>
                </a:gridCol>
                <a:gridCol w="1403274">
                  <a:extLst>
                    <a:ext uri="{9D8B030D-6E8A-4147-A177-3AD203B41FA5}">
                      <a16:colId xmlns:a16="http://schemas.microsoft.com/office/drawing/2014/main" val="798231526"/>
                    </a:ext>
                  </a:extLst>
                </a:gridCol>
              </a:tblGrid>
              <a:tr h="25053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Personnel Expenses/Compensation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864,046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9409986"/>
                  </a:ext>
                </a:extLst>
              </a:tr>
              <a:tr h="25053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Business Management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161,664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9432548"/>
                  </a:ext>
                </a:extLst>
              </a:tr>
              <a:tr h="25053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Property and Buildings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143,500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9514409"/>
                  </a:ext>
                </a:extLst>
              </a:tr>
              <a:tr h="25053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Retirement Savings Plan and Health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104,848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1333621"/>
                  </a:ext>
                </a:extLst>
              </a:tr>
              <a:tr h="25053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1" u="none" strike="noStrike" dirty="0">
                          <a:effectLst/>
                        </a:rPr>
                        <a:t>Mission and Outreach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51,000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0891554"/>
                  </a:ext>
                </a:extLst>
              </a:tr>
              <a:tr h="25053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1" u="none" strike="noStrike" dirty="0">
                          <a:effectLst/>
                        </a:rPr>
                        <a:t>Children's Life/Hospitality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44,150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1439986"/>
                  </a:ext>
                </a:extLst>
              </a:tr>
              <a:tr h="25053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1" u="none" strike="noStrike" dirty="0">
                          <a:effectLst/>
                        </a:rPr>
                        <a:t>Worship and Prayer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10,900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0126626"/>
                  </a:ext>
                </a:extLst>
              </a:tr>
              <a:tr h="25053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1" u="none" strike="noStrike" dirty="0">
                          <a:effectLst/>
                        </a:rPr>
                        <a:t>Youth and Family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10,280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5255579"/>
                  </a:ext>
                </a:extLst>
              </a:tr>
              <a:tr h="25053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1" u="none" strike="noStrike" dirty="0">
                          <a:effectLst/>
                        </a:rPr>
                        <a:t>Justice, Congregational Learning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4,700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3887604"/>
                  </a:ext>
                </a:extLst>
              </a:tr>
              <a:tr h="25053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1" u="none" strike="noStrike" dirty="0">
                          <a:effectLst/>
                        </a:rPr>
                        <a:t>Education and Children's Ministry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4,000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0956205"/>
                  </a:ext>
                </a:extLst>
              </a:tr>
              <a:tr h="25053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Family leave Insurance- 6 months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2,173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2328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dirty="0"/>
              <a:t>Opening Prayer-Pastor Kent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>
          <a:extLst>
            <a:ext uri="{FF2B5EF4-FFF2-40B4-BE49-F238E27FC236}">
              <a16:creationId xmlns:a16="http://schemas.microsoft.com/office/drawing/2014/main" id="{6FD5A0B6-14E2-9FA2-FC5D-2B71524FC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>
            <a:extLst>
              <a:ext uri="{FF2B5EF4-FFF2-40B4-BE49-F238E27FC236}">
                <a16:creationId xmlns:a16="http://schemas.microsoft.com/office/drawing/2014/main" id="{C02F6A9E-2D6D-57F0-E6C0-C6B83FF152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387928"/>
            <a:ext cx="7998690" cy="434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dirty="0"/>
              <a:t>2025-26 Budget Highlights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6454E7-4C62-A07A-CD57-31AB375D8501}"/>
              </a:ext>
            </a:extLst>
          </p:cNvPr>
          <p:cNvSpPr txBox="1"/>
          <p:nvPr/>
        </p:nvSpPr>
        <p:spPr>
          <a:xfrm>
            <a:off x="378691" y="938048"/>
            <a:ext cx="7998690" cy="3756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Projected expenses are similar to last year: $1,315,370 compared to $1,302,240 (an increase of about 1.0 percent 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budget uncertainty exists due to staff hires and starting times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Salary expenses are down--due to staff losses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Staff salaries are increased by 2%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Family Leave Insurance (0.66% of salary)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ELCA benevolence increased to $20,000 from $12,000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Mission and Outreach budget increased by $4,000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M&amp;O budget is set as 5 % of total offerings (5.8%) varies throughout the year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Includes Synod support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Hospitality budget decreased by $5,500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Buildings and property budget decreased by $11,500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Insurance premiums are down from last year</a:t>
            </a:r>
          </a:p>
        </p:txBody>
      </p:sp>
    </p:spTree>
    <p:extLst>
      <p:ext uri="{BB962C8B-B14F-4D97-AF65-F5344CB8AC3E}">
        <p14:creationId xmlns:p14="http://schemas.microsoft.com/office/powerpoint/2010/main" val="786696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b="1" dirty="0"/>
              <a:t>Fund 1–</a:t>
            </a:r>
            <a:r>
              <a:rPr lang="en" b="1" dirty="0"/>
              <a:t>Designated/Restricted/</a:t>
            </a:r>
            <a:r>
              <a:rPr lang="en-US" b="1" dirty="0"/>
              <a:t>Special Activities </a:t>
            </a:r>
            <a:r>
              <a:rPr lang="en" b="1" dirty="0"/>
              <a:t>Funds </a:t>
            </a:r>
            <a:endParaRPr b="1" dirty="0"/>
          </a:p>
        </p:txBody>
      </p:sp>
      <p:sp>
        <p:nvSpPr>
          <p:cNvPr id="134" name="Google Shape;134;p14"/>
          <p:cNvSpPr txBox="1">
            <a:spLocks noGrp="1"/>
          </p:cNvSpPr>
          <p:nvPr>
            <p:ph type="body" idx="1"/>
          </p:nvPr>
        </p:nvSpPr>
        <p:spPr>
          <a:xfrm>
            <a:off x="311700" y="1303201"/>
            <a:ext cx="8520600" cy="32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6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Designated funds: Donations given with a specific intention, by the donor, that restricts the use of the funds. Example = Organ Fund</a:t>
            </a:r>
            <a:endParaRPr sz="64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6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Restricted funds: Donation given without a specific intention and restricted by Council for a specific use. Building fund is an example</a:t>
            </a: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-US" sz="6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 Activities:  Non-budgeted activities.  In/Out accounts.</a:t>
            </a:r>
            <a:endParaRPr lang="en" sz="64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endParaRPr sz="6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endParaRPr sz="6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202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>
            <a:spLocks noGrp="1"/>
          </p:cNvSpPr>
          <p:nvPr>
            <p:ph type="title"/>
          </p:nvPr>
        </p:nvSpPr>
        <p:spPr>
          <a:xfrm>
            <a:off x="535708" y="0"/>
            <a:ext cx="8081819" cy="803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/>
              <a:t>Reserve Fund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AE6012-25E2-A538-CE9A-E9A495B7F963}"/>
              </a:ext>
            </a:extLst>
          </p:cNvPr>
          <p:cNvSpPr txBox="1"/>
          <p:nvPr/>
        </p:nvSpPr>
        <p:spPr>
          <a:xfrm>
            <a:off x="914400" y="923636"/>
            <a:ext cx="6851650" cy="39011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0030" marR="0" indent="-1714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22880" algn="l"/>
              </a:tabLst>
            </a:pPr>
            <a:r>
              <a:rPr lang="en-US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are in a unique position this year to have established a Reserve Fund. </a:t>
            </a:r>
          </a:p>
          <a:p>
            <a:pPr marL="240030" indent="-1714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22880" algn="l"/>
              </a:tabLst>
            </a:pPr>
            <a:r>
              <a:rPr lang="en-US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is invested. We need to 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prioritize the best use of these funds– there are many facility and other needs, and this process is in progress</a:t>
            </a:r>
          </a:p>
          <a:p>
            <a:pPr marL="240030" marR="0" indent="-1714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22880" algn="l"/>
              </a:tabLs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Finance and Council will make recommendations for expenditures</a:t>
            </a:r>
          </a:p>
          <a:p>
            <a:pPr marL="354330" marR="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22880" algn="l"/>
              </a:tabLst>
            </a:pPr>
            <a:r>
              <a:rPr lang="en-US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IRS ERC  1	    172,274</a:t>
            </a:r>
            <a:endParaRPr lang="en-US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330" marR="0" indent="-2857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22880" algn="l"/>
              </a:tabLst>
            </a:pPr>
            <a:r>
              <a:rPr lang="en-US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IRS ERC  2	    171,473</a:t>
            </a:r>
            <a:endParaRPr lang="en-US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330" marR="0" indent="-2857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22880" algn="l"/>
              </a:tabLst>
            </a:pPr>
            <a:r>
              <a:rPr lang="en-US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IRS ERC 3	        3,882</a:t>
            </a:r>
            <a:endParaRPr lang="en-US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330" marR="0" indent="-2857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22880" algn="l"/>
              </a:tabLst>
            </a:pPr>
            <a:r>
              <a:rPr lang="en-US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lang="en-US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esignation gifts	        4,774</a:t>
            </a:r>
            <a:endParaRPr lang="en-US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330" marR="0" indent="-2857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22880" algn="l"/>
              </a:tabLst>
            </a:pPr>
            <a:r>
              <a:rPr lang="en-US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Memorials gifts 	      16,532</a:t>
            </a:r>
            <a:endParaRPr lang="en-US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330" marR="0" indent="-2857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22880" algn="l"/>
              </a:tabLst>
            </a:pPr>
            <a:r>
              <a:rPr lang="en-US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Estate gifts 	    188,960</a:t>
            </a:r>
            <a:endParaRPr lang="en-US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330" marR="0" indent="-2857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22880" algn="l"/>
              </a:tabLst>
            </a:pPr>
            <a:r>
              <a:rPr lang="en-US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Childcare </a:t>
            </a:r>
            <a:r>
              <a:rPr lang="en-US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  <a:r>
              <a:rPr lang="en-US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    204,201 (net)</a:t>
            </a:r>
          </a:p>
          <a:p>
            <a:pPr marL="354330" marR="0" indent="-28575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22880" algn="l"/>
              </a:tabLst>
            </a:pPr>
            <a:r>
              <a:rPr lang="en-US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Total as of June 30	    762,096</a:t>
            </a:r>
            <a:endParaRPr lang="en-US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>
          <a:extLst>
            <a:ext uri="{FF2B5EF4-FFF2-40B4-BE49-F238E27FC236}">
              <a16:creationId xmlns:a16="http://schemas.microsoft.com/office/drawing/2014/main" id="{3C9D18D5-E890-D94D-5EB2-1C09049A2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9">
            <a:extLst>
              <a:ext uri="{FF2B5EF4-FFF2-40B4-BE49-F238E27FC236}">
                <a16:creationId xmlns:a16="http://schemas.microsoft.com/office/drawing/2014/main" id="{63A9464F-5384-F172-1F11-CF2ED28BBC6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8190" y="290086"/>
            <a:ext cx="8334109" cy="718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dirty="0"/>
              <a:t>Summary</a:t>
            </a:r>
            <a:endParaRPr sz="3044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AC12F1-DFDF-6FDC-AC58-3D52DBBA82AC}"/>
              </a:ext>
            </a:extLst>
          </p:cNvPr>
          <p:cNvSpPr txBox="1"/>
          <p:nvPr/>
        </p:nvSpPr>
        <p:spPr>
          <a:xfrm>
            <a:off x="1206392" y="929768"/>
            <a:ext cx="6162596" cy="38649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balanced our budget last year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Due to special appeals and other gifts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expenses are reduced due to staff vacancies</a:t>
            </a:r>
          </a:p>
          <a:p>
            <a:pPr marL="457200" indent="-342900">
              <a:lnSpc>
                <a:spcPct val="115000"/>
              </a:lnSpc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insurance premiums are under control 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Budgeted expenses next year are increased by 1%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 offerings are trending downward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need to increase stewardship giving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 to rely less on special appeals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have a significant reserve fund with many facility needs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en-US" sz="1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01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>
          <a:extLst>
            <a:ext uri="{FF2B5EF4-FFF2-40B4-BE49-F238E27FC236}">
              <a16:creationId xmlns:a16="http://schemas.microsoft.com/office/drawing/2014/main" id="{2D257328-D59A-EBA3-5FE8-C8396675F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9">
            <a:extLst>
              <a:ext uri="{FF2B5EF4-FFF2-40B4-BE49-F238E27FC236}">
                <a16:creationId xmlns:a16="http://schemas.microsoft.com/office/drawing/2014/main" id="{E38D7EC5-216B-46C1-B04B-8CF0EBFCAF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519546"/>
            <a:ext cx="8520600" cy="74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</a:pPr>
            <a:r>
              <a:rPr lang="en" sz="3200" dirty="0"/>
              <a:t>Que</a:t>
            </a:r>
            <a:r>
              <a:rPr lang="en-US" dirty="0"/>
              <a:t>s</a:t>
            </a:r>
            <a:r>
              <a:rPr lang="en" dirty="0"/>
              <a:t>tions and comments?</a:t>
            </a:r>
            <a:br>
              <a:rPr lang="en" dirty="0"/>
            </a:br>
            <a:endParaRPr sz="3044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E90FF-C102-2F20-6040-C36987867DDE}"/>
              </a:ext>
            </a:extLst>
          </p:cNvPr>
          <p:cNvSpPr txBox="1"/>
          <p:nvPr/>
        </p:nvSpPr>
        <p:spPr>
          <a:xfrm>
            <a:off x="311700" y="1267690"/>
            <a:ext cx="724249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" sz="3200" dirty="0"/>
              <a:t>Additional questions can be addressed on Sunday at 10 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" sz="3200" dirty="0"/>
              <a:t>You can also email me at: jim.stark3215@gmail.com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68678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>
          <a:extLst>
            <a:ext uri="{FF2B5EF4-FFF2-40B4-BE49-F238E27FC236}">
              <a16:creationId xmlns:a16="http://schemas.microsoft.com/office/drawing/2014/main" id="{01A754BA-55E3-D064-DDCC-4FFB707038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9">
            <a:extLst>
              <a:ext uri="{FF2B5EF4-FFF2-40B4-BE49-F238E27FC236}">
                <a16:creationId xmlns:a16="http://schemas.microsoft.com/office/drawing/2014/main" id="{3F557A8F-A392-44E1-06E1-B3C151544E9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dirty="0"/>
              <a:t>Que</a:t>
            </a:r>
            <a:r>
              <a:rPr lang="en-US" dirty="0"/>
              <a:t>s</a:t>
            </a:r>
            <a:r>
              <a:rPr lang="en" dirty="0"/>
              <a:t>tions and comments</a:t>
            </a:r>
            <a:endParaRPr sz="3044" dirty="0"/>
          </a:p>
        </p:txBody>
      </p:sp>
    </p:spTree>
    <p:extLst>
      <p:ext uri="{BB962C8B-B14F-4D97-AF65-F5344CB8AC3E}">
        <p14:creationId xmlns:p14="http://schemas.microsoft.com/office/powerpoint/2010/main" val="3363222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Agenda</a:t>
            </a:r>
            <a:endParaRPr dirty="0"/>
          </a:p>
        </p:txBody>
      </p:sp>
      <p:sp>
        <p:nvSpPr>
          <p:cNvPr id="66" name="Google Shape;66;p3"/>
          <p:cNvSpPr txBox="1">
            <a:spLocks noGrp="1"/>
          </p:cNvSpPr>
          <p:nvPr>
            <p:ph type="body" idx="1"/>
          </p:nvPr>
        </p:nvSpPr>
        <p:spPr>
          <a:xfrm>
            <a:off x="266700" y="1152474"/>
            <a:ext cx="8565600" cy="367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</a:pPr>
            <a:r>
              <a:rPr lang="en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Introductions</a:t>
            </a:r>
          </a:p>
          <a:p>
            <a:pPr>
              <a:buClr>
                <a:schemeClr val="dk1"/>
              </a:buClr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2024-25 Fiscal year financials</a:t>
            </a:r>
            <a:endParaRPr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Insurance update</a:t>
            </a:r>
          </a:p>
          <a:p>
            <a:pPr>
              <a:buClr>
                <a:schemeClr val="dk1"/>
              </a:buClr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Childcare/preschool</a:t>
            </a:r>
            <a:endParaRPr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Proposed 2025-26 budget</a:t>
            </a:r>
          </a:p>
          <a:p>
            <a:pPr>
              <a:buClr>
                <a:schemeClr val="dk1"/>
              </a:buClr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Designated/Restricted Funds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Reserve fund</a:t>
            </a:r>
            <a:endParaRPr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 Questions</a:t>
            </a:r>
            <a:endParaRPr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b="1" dirty="0"/>
              <a:t>Guidelines</a:t>
            </a:r>
            <a:endParaRPr b="1" dirty="0"/>
          </a:p>
        </p:txBody>
      </p:sp>
      <p:sp>
        <p:nvSpPr>
          <p:cNvPr id="72" name="Google Shape;72;p4"/>
          <p:cNvSpPr txBox="1">
            <a:spLocks noGrp="1"/>
          </p:cNvSpPr>
          <p:nvPr>
            <p:ph type="body" idx="1"/>
          </p:nvPr>
        </p:nvSpPr>
        <p:spPr>
          <a:xfrm>
            <a:off x="311700" y="932874"/>
            <a:ext cx="8520600" cy="4013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best slide viewing on your computer, select “view side by side gallery” in Zoom.</a:t>
            </a: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 your annual report handy</a:t>
            </a:r>
            <a:endParaRPr sz="24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Please stay on mute unless you’ve been called on.</a:t>
            </a:r>
            <a:endParaRPr sz="24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" sz="2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are monitoring the chat and will get to the questions</a:t>
            </a:r>
            <a:endParaRPr sz="24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Raise your hand (virtually) to talk.</a:t>
            </a:r>
            <a:endParaRPr sz="24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have a large agenda to cover</a:t>
            </a: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Availa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</a:t>
            </a:r>
            <a:r>
              <a:rPr lang="en" sz="24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to answer questions on Aug 17 at 10 am</a:t>
            </a:r>
            <a:endParaRPr sz="24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2024-25 Year End Finances</a:t>
            </a:r>
            <a:endParaRPr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1406"/>
              <a:buNone/>
            </a:pPr>
            <a:r>
              <a:rPr lang="en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July 1, 2024 - June 30, 2025</a:t>
            </a:r>
            <a:endParaRPr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8608737-A35E-40EF-8E38-161B7DBCE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00856"/>
              </p:ext>
            </p:extLst>
          </p:nvPr>
        </p:nvGraphicFramePr>
        <p:xfrm>
          <a:off x="461818" y="360000"/>
          <a:ext cx="8120582" cy="4578953"/>
        </p:xfrm>
        <a:graphic>
          <a:graphicData uri="http://schemas.openxmlformats.org/drawingml/2006/table">
            <a:tbl>
              <a:tblPr/>
              <a:tblGrid>
                <a:gridCol w="2325188">
                  <a:extLst>
                    <a:ext uri="{9D8B030D-6E8A-4147-A177-3AD203B41FA5}">
                      <a16:colId xmlns:a16="http://schemas.microsoft.com/office/drawing/2014/main" val="3846415212"/>
                    </a:ext>
                  </a:extLst>
                </a:gridCol>
                <a:gridCol w="1052361">
                  <a:extLst>
                    <a:ext uri="{9D8B030D-6E8A-4147-A177-3AD203B41FA5}">
                      <a16:colId xmlns:a16="http://schemas.microsoft.com/office/drawing/2014/main" val="2994806607"/>
                    </a:ext>
                  </a:extLst>
                </a:gridCol>
                <a:gridCol w="1141293">
                  <a:extLst>
                    <a:ext uri="{9D8B030D-6E8A-4147-A177-3AD203B41FA5}">
                      <a16:colId xmlns:a16="http://schemas.microsoft.com/office/drawing/2014/main" val="2685649180"/>
                    </a:ext>
                  </a:extLst>
                </a:gridCol>
                <a:gridCol w="1096827">
                  <a:extLst>
                    <a:ext uri="{9D8B030D-6E8A-4147-A177-3AD203B41FA5}">
                      <a16:colId xmlns:a16="http://schemas.microsoft.com/office/drawing/2014/main" val="477303683"/>
                    </a:ext>
                  </a:extLst>
                </a:gridCol>
                <a:gridCol w="1215402">
                  <a:extLst>
                    <a:ext uri="{9D8B030D-6E8A-4147-A177-3AD203B41FA5}">
                      <a16:colId xmlns:a16="http://schemas.microsoft.com/office/drawing/2014/main" val="2568714598"/>
                    </a:ext>
                  </a:extLst>
                </a:gridCol>
                <a:gridCol w="1289511">
                  <a:extLst>
                    <a:ext uri="{9D8B030D-6E8A-4147-A177-3AD203B41FA5}">
                      <a16:colId xmlns:a16="http://schemas.microsoft.com/office/drawing/2014/main" val="320543030"/>
                    </a:ext>
                  </a:extLst>
                </a:gridCol>
              </a:tblGrid>
              <a:tr h="25249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ROSEVILLE LUTHERAN CHURCH - STATEMENT OF FINANCIAL POSITION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(As of 7/21/2025)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90080"/>
                  </a:ext>
                </a:extLst>
              </a:tr>
              <a:tr h="252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30, 2025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193232"/>
                  </a:ext>
                </a:extLst>
              </a:tr>
              <a:tr h="25249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Restricted/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Preschool/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Endowment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115232"/>
                  </a:ext>
                </a:extLst>
              </a:tr>
              <a:tr h="25249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Designated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Childcare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Funds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903392"/>
                  </a:ext>
                </a:extLst>
              </a:tr>
              <a:tr h="252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Cash Assets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11,012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1,049,771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767,132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1,827,915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777687"/>
                  </a:ext>
                </a:extLst>
              </a:tr>
              <a:tr h="252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Fixed Assets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22,044,131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22,044,131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03756"/>
                  </a:ext>
                </a:extLst>
              </a:tr>
              <a:tr h="252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Assets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22,055,143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1,049,771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767,132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23,872,046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839887"/>
                  </a:ext>
                </a:extLst>
              </a:tr>
              <a:tr h="25249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281723"/>
                  </a:ext>
                </a:extLst>
              </a:tr>
              <a:tr h="252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Liabilities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346825"/>
                  </a:ext>
                </a:extLst>
              </a:tr>
              <a:tr h="252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 Balance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22,055,143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1,049,771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767,132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23,872,046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8876388"/>
                  </a:ext>
                </a:extLst>
              </a:tr>
              <a:tr h="2738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Liab/Fund Balance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22,055,143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1,049,771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767,132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23,872,046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897900"/>
                  </a:ext>
                </a:extLst>
              </a:tr>
              <a:tr h="25249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560908"/>
                  </a:ext>
                </a:extLst>
              </a:tr>
              <a:tr h="265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Cash Position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11,012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1,049,771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767,132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1,827,915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9132774"/>
                  </a:ext>
                </a:extLst>
              </a:tr>
              <a:tr h="25249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332880"/>
                  </a:ext>
                </a:extLst>
              </a:tr>
              <a:tr h="2524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Temporality Restricted by Donor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226,855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683450"/>
                  </a:ext>
                </a:extLst>
              </a:tr>
              <a:tr h="2524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Temporality Restricted by Council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762,096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437726"/>
                  </a:ext>
                </a:extLst>
              </a:tr>
              <a:tr h="252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 Activities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60,820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60063"/>
                  </a:ext>
                </a:extLst>
              </a:tr>
              <a:tr h="25249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1,049,771</a:t>
                      </a: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63" marR="9463" marT="94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04356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>
          <a:extLst>
            <a:ext uri="{FF2B5EF4-FFF2-40B4-BE49-F238E27FC236}">
              <a16:creationId xmlns:a16="http://schemas.microsoft.com/office/drawing/2014/main" id="{8F66B5BD-762D-877E-2EF9-81302E2C69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D1BCB-30EE-4229-BE24-852A9CB38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RLC Operating Fund Actuals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8E49E6-9485-456B-9396-0E1C692FB8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58994"/>
              </p:ext>
            </p:extLst>
          </p:nvPr>
        </p:nvGraphicFramePr>
        <p:xfrm>
          <a:off x="1310400" y="1017724"/>
          <a:ext cx="6681600" cy="39502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2588">
                  <a:extLst>
                    <a:ext uri="{9D8B030D-6E8A-4147-A177-3AD203B41FA5}">
                      <a16:colId xmlns:a16="http://schemas.microsoft.com/office/drawing/2014/main" val="1423103538"/>
                    </a:ext>
                  </a:extLst>
                </a:gridCol>
                <a:gridCol w="2563380">
                  <a:extLst>
                    <a:ext uri="{9D8B030D-6E8A-4147-A177-3AD203B41FA5}">
                      <a16:colId xmlns:a16="http://schemas.microsoft.com/office/drawing/2014/main" val="4273459374"/>
                    </a:ext>
                  </a:extLst>
                </a:gridCol>
                <a:gridCol w="1008544">
                  <a:extLst>
                    <a:ext uri="{9D8B030D-6E8A-4147-A177-3AD203B41FA5}">
                      <a16:colId xmlns:a16="http://schemas.microsoft.com/office/drawing/2014/main" val="3348311311"/>
                    </a:ext>
                  </a:extLst>
                </a:gridCol>
                <a:gridCol w="1008544">
                  <a:extLst>
                    <a:ext uri="{9D8B030D-6E8A-4147-A177-3AD203B41FA5}">
                      <a16:colId xmlns:a16="http://schemas.microsoft.com/office/drawing/2014/main" val="3124287928"/>
                    </a:ext>
                  </a:extLst>
                </a:gridCol>
                <a:gridCol w="1008544">
                  <a:extLst>
                    <a:ext uri="{9D8B030D-6E8A-4147-A177-3AD203B41FA5}">
                      <a16:colId xmlns:a16="http://schemas.microsoft.com/office/drawing/2014/main" val="1052919525"/>
                    </a:ext>
                  </a:extLst>
                </a:gridCol>
              </a:tblGrid>
              <a:tr h="269246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2024-2025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2023-2024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2022-2023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extLst>
                  <a:ext uri="{0D108BD9-81ED-4DB2-BD59-A6C34878D82A}">
                    <a16:rowId xmlns:a16="http://schemas.microsoft.com/office/drawing/2014/main" val="3210160807"/>
                  </a:ext>
                </a:extLst>
              </a:tr>
              <a:tr h="301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sng" strike="noStrike" dirty="0">
                          <a:effectLst/>
                        </a:rPr>
                        <a:t>Receipts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Actual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Actual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Actual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extLst>
                  <a:ext uri="{0D108BD9-81ED-4DB2-BD59-A6C34878D82A}">
                    <a16:rowId xmlns:a16="http://schemas.microsoft.com/office/drawing/2014/main" val="2180901773"/>
                  </a:ext>
                </a:extLst>
              </a:tr>
              <a:tr h="269246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Offerings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1,222,023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1,199,023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1,281,313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extLst>
                  <a:ext uri="{0D108BD9-81ED-4DB2-BD59-A6C34878D82A}">
                    <a16:rowId xmlns:a16="http://schemas.microsoft.com/office/drawing/2014/main" val="499221626"/>
                  </a:ext>
                </a:extLst>
              </a:tr>
              <a:tr h="269246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Other Receipts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169,939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186,622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136,478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154063"/>
                  </a:ext>
                </a:extLst>
              </a:tr>
              <a:tr h="28001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Total Receipts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1,391,962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1,385,645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1,417,791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919608"/>
                  </a:ext>
                </a:extLst>
              </a:tr>
              <a:tr h="269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sng" strike="noStrike" dirty="0">
                          <a:effectLst/>
                        </a:rPr>
                        <a:t>Expenses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180451"/>
                  </a:ext>
                </a:extLst>
              </a:tr>
              <a:tr h="28001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Total Personnel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824,185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939,935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1,073,696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158189"/>
                  </a:ext>
                </a:extLst>
              </a:tr>
              <a:tr h="22616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256245"/>
                  </a:ext>
                </a:extLst>
              </a:tr>
              <a:tr h="28001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Total Program Ministries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147,551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114,932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125,949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548331"/>
                  </a:ext>
                </a:extLst>
              </a:tr>
              <a:tr h="22616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18416"/>
                  </a:ext>
                </a:extLst>
              </a:tr>
              <a:tr h="28001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Total Business/Properties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314,389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386,732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317,679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272595"/>
                  </a:ext>
                </a:extLst>
              </a:tr>
              <a:tr h="22616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197843"/>
                  </a:ext>
                </a:extLst>
              </a:tr>
              <a:tr h="28001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Total Expenses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1,286,125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1,441,599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1,517,324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4793599"/>
                  </a:ext>
                </a:extLst>
              </a:tr>
              <a:tr h="22616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441131"/>
                  </a:ext>
                </a:extLst>
              </a:tr>
              <a:tr h="26699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Net Operating Surplus </a:t>
                      </a:r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(Deficit)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105,837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(55,954)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(99,533)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3" marR="9283" marT="928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554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189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365F22D-6B40-4AD2-7046-0B4962137A26}"/>
              </a:ext>
            </a:extLst>
          </p:cNvPr>
          <p:cNvGraphicFramePr>
            <a:graphicFrameLocks noGrp="1"/>
          </p:cNvGraphicFramePr>
          <p:nvPr/>
        </p:nvGraphicFramePr>
        <p:xfrm>
          <a:off x="536713" y="377687"/>
          <a:ext cx="7951301" cy="4293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5169">
                  <a:extLst>
                    <a:ext uri="{9D8B030D-6E8A-4147-A177-3AD203B41FA5}">
                      <a16:colId xmlns:a16="http://schemas.microsoft.com/office/drawing/2014/main" val="1881905097"/>
                    </a:ext>
                  </a:extLst>
                </a:gridCol>
                <a:gridCol w="1001022">
                  <a:extLst>
                    <a:ext uri="{9D8B030D-6E8A-4147-A177-3AD203B41FA5}">
                      <a16:colId xmlns:a16="http://schemas.microsoft.com/office/drawing/2014/main" val="1874373730"/>
                    </a:ext>
                  </a:extLst>
                </a:gridCol>
                <a:gridCol w="1001022">
                  <a:extLst>
                    <a:ext uri="{9D8B030D-6E8A-4147-A177-3AD203B41FA5}">
                      <a16:colId xmlns:a16="http://schemas.microsoft.com/office/drawing/2014/main" val="591640635"/>
                    </a:ext>
                  </a:extLst>
                </a:gridCol>
                <a:gridCol w="1001022">
                  <a:extLst>
                    <a:ext uri="{9D8B030D-6E8A-4147-A177-3AD203B41FA5}">
                      <a16:colId xmlns:a16="http://schemas.microsoft.com/office/drawing/2014/main" val="1052366089"/>
                    </a:ext>
                  </a:extLst>
                </a:gridCol>
                <a:gridCol w="1001022">
                  <a:extLst>
                    <a:ext uri="{9D8B030D-6E8A-4147-A177-3AD203B41FA5}">
                      <a16:colId xmlns:a16="http://schemas.microsoft.com/office/drawing/2014/main" val="1380061789"/>
                    </a:ext>
                  </a:extLst>
                </a:gridCol>
                <a:gridCol w="1001022">
                  <a:extLst>
                    <a:ext uri="{9D8B030D-6E8A-4147-A177-3AD203B41FA5}">
                      <a16:colId xmlns:a16="http://schemas.microsoft.com/office/drawing/2014/main" val="4026538239"/>
                    </a:ext>
                  </a:extLst>
                </a:gridCol>
                <a:gridCol w="1001022">
                  <a:extLst>
                    <a:ext uri="{9D8B030D-6E8A-4147-A177-3AD203B41FA5}">
                      <a16:colId xmlns:a16="http://schemas.microsoft.com/office/drawing/2014/main" val="352965962"/>
                    </a:ext>
                  </a:extLst>
                </a:gridCol>
              </a:tblGrid>
              <a:tr h="18623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Roseville Lutheran Church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ctr"/>
                </a:tc>
                <a:extLst>
                  <a:ext uri="{0D108BD9-81ED-4DB2-BD59-A6C34878D82A}">
                    <a16:rowId xmlns:a16="http://schemas.microsoft.com/office/drawing/2014/main" val="57801328"/>
                  </a:ext>
                </a:extLst>
              </a:tr>
              <a:tr h="18623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2024 - 2025 Year-End Financial Summary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4207494382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 0</a:t>
                      </a: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 0</a:t>
                      </a: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 20</a:t>
                      </a: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 1</a:t>
                      </a: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 100</a:t>
                      </a: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890177852"/>
                  </a:ext>
                </a:extLst>
              </a:tr>
              <a:tr h="351774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Operating for the Month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Operating YTD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Preschool YTD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Restricted for the Month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Endowment YTD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Total YTD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1094200122"/>
                  </a:ext>
                </a:extLst>
              </a:tr>
              <a:tr h="1758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INCOME/EXPENSE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2449466077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Total Offerings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85,632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1,119,801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1,119,801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8481856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Other Income &amp; Receipts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9,676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97,445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21,409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397,120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12,224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528,198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3503209880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Special Appeal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0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102,222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102,222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750271372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Estate Gifts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0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72,494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72,494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534771739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Unrealized Gain / (Loss)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0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2855895598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ERC Fund in Reserve account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0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2241407370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Ryan Ave Sale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0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3629967836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Total Receipts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95,308 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1,391,962 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21,409 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397,120 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12,224 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1,822,715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1142787537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2236165848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Personnel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60,108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824,185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44,769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868,954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1561524599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Program Ministries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5,854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147,551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1,754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149,305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530528268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Business Management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11,080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193,857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796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194,653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1083374859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Property &amp; Building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9718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120,532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2,733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123,265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3723238618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Assets Released from Restriction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268,787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268,787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4145953441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Grants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20,520.00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20,520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2272444462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Other Expenses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4,449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4,449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3355312488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Total Expenses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86,760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1,286,125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54,501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268,787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20,520.00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1,629,933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1588722539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2172520544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Income Minus Expense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8,548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105,837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(33,092)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128,333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(8,296.00)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192,782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3956926061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Minus Spec Appeal for Deficit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0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102,222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102,222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392438228"/>
                  </a:ext>
                </a:extLst>
              </a:tr>
              <a:tr h="144848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NET INCOME/(LOSS)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8,548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3,615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(33,092)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128,333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(8,296.00)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90,560 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2573059292"/>
                  </a:ext>
                </a:extLst>
              </a:tr>
              <a:tr h="155194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74" marR="6174" marT="6174" marB="0" anchor="b"/>
                </a:tc>
                <a:extLst>
                  <a:ext uri="{0D108BD9-81ED-4DB2-BD59-A6C34878D82A}">
                    <a16:rowId xmlns:a16="http://schemas.microsoft.com/office/drawing/2014/main" val="4165596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00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DB6AE56-1D65-4B69-8376-A348BAB89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801812"/>
              </p:ext>
            </p:extLst>
          </p:nvPr>
        </p:nvGraphicFramePr>
        <p:xfrm>
          <a:off x="453600" y="309600"/>
          <a:ext cx="8143201" cy="4602209"/>
        </p:xfrm>
        <a:graphic>
          <a:graphicData uri="http://schemas.openxmlformats.org/drawingml/2006/table">
            <a:tbl>
              <a:tblPr/>
              <a:tblGrid>
                <a:gridCol w="1862346">
                  <a:extLst>
                    <a:ext uri="{9D8B030D-6E8A-4147-A177-3AD203B41FA5}">
                      <a16:colId xmlns:a16="http://schemas.microsoft.com/office/drawing/2014/main" val="644038954"/>
                    </a:ext>
                  </a:extLst>
                </a:gridCol>
                <a:gridCol w="1122885">
                  <a:extLst>
                    <a:ext uri="{9D8B030D-6E8A-4147-A177-3AD203B41FA5}">
                      <a16:colId xmlns:a16="http://schemas.microsoft.com/office/drawing/2014/main" val="3519906900"/>
                    </a:ext>
                  </a:extLst>
                </a:gridCol>
                <a:gridCol w="1122885">
                  <a:extLst>
                    <a:ext uri="{9D8B030D-6E8A-4147-A177-3AD203B41FA5}">
                      <a16:colId xmlns:a16="http://schemas.microsoft.com/office/drawing/2014/main" val="1823262417"/>
                    </a:ext>
                  </a:extLst>
                </a:gridCol>
                <a:gridCol w="1040723">
                  <a:extLst>
                    <a:ext uri="{9D8B030D-6E8A-4147-A177-3AD203B41FA5}">
                      <a16:colId xmlns:a16="http://schemas.microsoft.com/office/drawing/2014/main" val="1578959494"/>
                    </a:ext>
                  </a:extLst>
                </a:gridCol>
                <a:gridCol w="1241564">
                  <a:extLst>
                    <a:ext uri="{9D8B030D-6E8A-4147-A177-3AD203B41FA5}">
                      <a16:colId xmlns:a16="http://schemas.microsoft.com/office/drawing/2014/main" val="455298468"/>
                    </a:ext>
                  </a:extLst>
                </a:gridCol>
                <a:gridCol w="876399">
                  <a:extLst>
                    <a:ext uri="{9D8B030D-6E8A-4147-A177-3AD203B41FA5}">
                      <a16:colId xmlns:a16="http://schemas.microsoft.com/office/drawing/2014/main" val="1253845502"/>
                    </a:ext>
                  </a:extLst>
                </a:gridCol>
                <a:gridCol w="876399">
                  <a:extLst>
                    <a:ext uri="{9D8B030D-6E8A-4147-A177-3AD203B41FA5}">
                      <a16:colId xmlns:a16="http://schemas.microsoft.com/office/drawing/2014/main" val="350199515"/>
                    </a:ext>
                  </a:extLst>
                </a:gridCol>
              </a:tblGrid>
              <a:tr h="35113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Operating Fund Cash Flow Statement as of 6/30/2025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6171259"/>
                  </a:ext>
                </a:extLst>
              </a:tr>
              <a:tr h="318316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Gain (Loss)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Cash on Hand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680923"/>
                  </a:ext>
                </a:extLst>
              </a:tr>
              <a:tr h="28091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**Operating Cash Ending balance as of 6/30/2024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(94,824.99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49438"/>
                  </a:ext>
                </a:extLst>
              </a:tr>
              <a:tr h="280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70,631.63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105,255.54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(34,623.91)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(129,448.90)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52724"/>
                  </a:ext>
                </a:extLst>
              </a:tr>
              <a:tr h="280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123,491.61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92,852.25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30,639.36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(98,809.54)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426437"/>
                  </a:ext>
                </a:extLst>
              </a:tr>
              <a:tr h="280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114,694.86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90,983.25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23,711.61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(75,097.93)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048438"/>
                  </a:ext>
                </a:extLst>
              </a:tr>
              <a:tr h="280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90,252.65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101,628.95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(11,376.30)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(86,474.23)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864550"/>
                  </a:ext>
                </a:extLst>
              </a:tr>
              <a:tr h="280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148,381.12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94,295.97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54,085.15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(32,389.08)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989975"/>
                  </a:ext>
                </a:extLst>
              </a:tr>
              <a:tr h="280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133,103.64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102,333.66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30,769.98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(1,619.10)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069266"/>
                  </a:ext>
                </a:extLst>
              </a:tr>
              <a:tr h="280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165,288.01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111,712.96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53,575.05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51,955.95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647119"/>
                  </a:ext>
                </a:extLst>
              </a:tr>
              <a:tr h="280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82,885.11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102,664.91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(19,779.80)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32,176.15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977453"/>
                  </a:ext>
                </a:extLst>
              </a:tr>
              <a:tr h="280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116,391.20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199,910.70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(83,519.50)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(51,343.35)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Insurance $88,204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375593"/>
                  </a:ext>
                </a:extLst>
              </a:tr>
              <a:tr h="280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118,020.34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99,077.08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18,943.26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(32,400.09)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2040445"/>
                  </a:ext>
                </a:extLst>
              </a:tr>
              <a:tr h="280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133,513.39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98,649.55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34,863.84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2,463.75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Thank you pRAISE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70630"/>
                  </a:ext>
                </a:extLst>
              </a:tr>
              <a:tr h="280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95,308.35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86,760.46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8,547.89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11,011.64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424046"/>
                  </a:ext>
                </a:extLst>
              </a:tr>
              <a:tr h="280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Totals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1,391,961.91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1,286,125.28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105,836.63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356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73699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1653</Words>
  <Application>Microsoft Office PowerPoint</Application>
  <PresentationFormat>On-screen Show (16:9)</PresentationFormat>
  <Paragraphs>487</Paragraphs>
  <Slides>25</Slides>
  <Notes>22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Aptos Narrow</vt:lpstr>
      <vt:lpstr>Arial</vt:lpstr>
      <vt:lpstr>Calibri</vt:lpstr>
      <vt:lpstr>Simple Light</vt:lpstr>
      <vt:lpstr>Budget 101</vt:lpstr>
      <vt:lpstr>Opening Prayer-Pastor Kent</vt:lpstr>
      <vt:lpstr>Agenda</vt:lpstr>
      <vt:lpstr>Guidelines</vt:lpstr>
      <vt:lpstr>2024-25 Year End Finances July 1, 2024 - June 30, 2025</vt:lpstr>
      <vt:lpstr>PowerPoint Presentation</vt:lpstr>
      <vt:lpstr>RLC Operating Fund Actuals</vt:lpstr>
      <vt:lpstr>PowerPoint Presentation</vt:lpstr>
      <vt:lpstr>PowerPoint Presentation</vt:lpstr>
      <vt:lpstr>Operating Fund Observations and Trends</vt:lpstr>
      <vt:lpstr>Operating Fund - FY24/25 Expenses</vt:lpstr>
      <vt:lpstr>Operating Fund - Insurance Expense</vt:lpstr>
      <vt:lpstr>Childcare and Preschool Program</vt:lpstr>
      <vt:lpstr>PowerPoint Presentation</vt:lpstr>
      <vt:lpstr>2025-26 Proposed Budget July 1, 2025 - June 30, 2026</vt:lpstr>
      <vt:lpstr>Projected Income</vt:lpstr>
      <vt:lpstr>Proposed Brief Budget 25/26</vt:lpstr>
      <vt:lpstr>Expense Breakdown– Another way to view the budget</vt:lpstr>
      <vt:lpstr>Budget by Ministry Program– another way to view expenses</vt:lpstr>
      <vt:lpstr>2025-26 Budget Highlights</vt:lpstr>
      <vt:lpstr>Fund 1–Designated/Restricted/Special Activities Funds </vt:lpstr>
      <vt:lpstr>Reserve Fund</vt:lpstr>
      <vt:lpstr>Summary</vt:lpstr>
      <vt:lpstr>Questions and comments? </vt:lpstr>
      <vt:lpstr>Questions and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101</dc:title>
  <dc:creator>Carol Garbisch</dc:creator>
  <cp:lastModifiedBy>Jim Stark</cp:lastModifiedBy>
  <cp:revision>84</cp:revision>
  <cp:lastPrinted>2025-08-11T14:26:09Z</cp:lastPrinted>
  <dcterms:modified xsi:type="dcterms:W3CDTF">2025-08-11T18:34:58Z</dcterms:modified>
</cp:coreProperties>
</file>