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sldIdLst>
    <p:sldId id="257" r:id="rId2"/>
    <p:sldId id="256" r:id="rId3"/>
    <p:sldId id="258" r:id="rId4"/>
    <p:sldId id="273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6392AF-B9E5-44A2-BB36-1A7A44E99EB3}" v="61" dt="2025-09-14T13:54:38.3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352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8100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7007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145035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1733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9/14/2025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3501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9/14/2025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5333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7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82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051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70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61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9/14/2025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9545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2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30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39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98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31BA835-12AC-4E8F-955A-EA3F4DE2791F}" type="datetime1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481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  <p:sldLayoutId id="214748383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D79CB-67F5-99F2-56DD-40EEB52A3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032" y="1108038"/>
            <a:ext cx="9981248" cy="4195481"/>
          </a:xfrm>
        </p:spPr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Simply stated, 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grace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is undeserved </a:t>
            </a:r>
            <a:r>
              <a:rPr lang="en-US" sz="5400" u="sng" dirty="0">
                <a:latin typeface="Arial" panose="020B0604020202020204" pitchFamily="34" charset="0"/>
                <a:cs typeface="Arial" panose="020B0604020202020204" pitchFamily="34" charset="0"/>
              </a:rPr>
              <a:t>favor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5400" u="sng" dirty="0">
                <a:latin typeface="Arial" panose="020B0604020202020204" pitchFamily="34" charset="0"/>
                <a:cs typeface="Arial" panose="020B0604020202020204" pitchFamily="34" charset="0"/>
              </a:rPr>
              <a:t>blessing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.  Share about a time someone gave you grace. </a:t>
            </a:r>
          </a:p>
        </p:txBody>
      </p:sp>
    </p:spTree>
    <p:extLst>
      <p:ext uri="{BB962C8B-B14F-4D97-AF65-F5344CB8AC3E}">
        <p14:creationId xmlns:p14="http://schemas.microsoft.com/office/powerpoint/2010/main" val="1824699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0E7F-1A90-7C63-DA15-EC95A9815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God’s grace cannot coexist with…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B75A8-57C7-B50C-0BDF-92FDFCDF8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Human merit</a:t>
            </a:r>
          </a:p>
        </p:txBody>
      </p:sp>
    </p:spTree>
    <p:extLst>
      <p:ext uri="{BB962C8B-B14F-4D97-AF65-F5344CB8AC3E}">
        <p14:creationId xmlns:p14="http://schemas.microsoft.com/office/powerpoint/2010/main" val="584983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69781-3299-E06E-14D4-45F3B00B1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A1C7-CCFB-F688-C712-436FD2A64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God’s grace cannot coexist with…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62FB7-690B-BC70-581E-6C80E4BE4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Human merit</a:t>
            </a: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Human obligation</a:t>
            </a:r>
          </a:p>
        </p:txBody>
      </p:sp>
    </p:spTree>
    <p:extLst>
      <p:ext uri="{BB962C8B-B14F-4D97-AF65-F5344CB8AC3E}">
        <p14:creationId xmlns:p14="http://schemas.microsoft.com/office/powerpoint/2010/main" val="1888668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F36E18-015D-9E82-13A7-D2972EBFF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6F2EA-3150-BEEA-14B3-A67ACACC1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God’s grace cannot coexist with…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5A274-33B8-AFD8-681F-938867D77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Human merit</a:t>
            </a: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Human obligation</a:t>
            </a: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Human guilt</a:t>
            </a: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619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BF49E-C6D0-4795-DD77-0ED68AF05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Grace we need in the PRESENT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71F4C-A456-9D4F-AD70-D45717ECD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34" y="1557868"/>
            <a:ext cx="11404600" cy="46905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 Corinthians 1:5-7 </a:t>
            </a:r>
          </a:p>
          <a:p>
            <a:pPr marL="0" indent="0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For in him you have been enriched in every way—with all kinds of speech and with all knowledge— </a:t>
            </a:r>
            <a:r>
              <a:rPr lang="en-US" sz="40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6 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God thus confirming our testimony about Christ among you. </a:t>
            </a:r>
            <a:r>
              <a:rPr lang="en-US" sz="40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7 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Therefore you do not lack any spiritual gift...</a:t>
            </a:r>
            <a:r>
              <a:rPr lang="en-US" sz="40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God is faithful, who has called you into fellowship with his Son, Jesus Christ our Lord.”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454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34B767-5CE8-1333-5302-5B2E1123B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F26C3-2405-B69F-A0A0-F1247CAFD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Grace we need in the PRESENT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91A52-1601-DB6A-7D18-6620A74E0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34" y="1557868"/>
            <a:ext cx="11404600" cy="46905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 Corinthians 1:5-7 </a:t>
            </a:r>
          </a:p>
          <a:p>
            <a:pPr marL="0" indent="0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For in him you have </a:t>
            </a:r>
            <a:r>
              <a:rPr lang="en-US" sz="4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been enriched in every way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—with all kinds of speech and with all knowledge— </a:t>
            </a:r>
            <a:r>
              <a:rPr lang="en-US" sz="40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6 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God thus confirming our testimony about Christ among you. </a:t>
            </a:r>
            <a:r>
              <a:rPr lang="en-US" sz="40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7 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Therefore you do not lack any spiritual gift...</a:t>
            </a:r>
            <a:r>
              <a:rPr lang="en-US" sz="40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God is faithful, who has called you into fellowship with his Son, Jesus Christ our Lord.”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299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A328B5-D6B6-2DFA-9F3A-46D59B44C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9B28A-83F7-6FB6-CD6A-23CEC979B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Grace we need in the PRESENT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68EE4-051D-17E6-7118-FF2922A7C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34" y="1557868"/>
            <a:ext cx="11404600" cy="46905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 Corinthians 1:5-7 </a:t>
            </a:r>
          </a:p>
          <a:p>
            <a:pPr marL="0" indent="0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For in him you have been enriched in every way—with </a:t>
            </a:r>
            <a:r>
              <a:rPr lang="en-US" sz="4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kinds of speech and with all knowledge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— </a:t>
            </a:r>
            <a:r>
              <a:rPr lang="en-US" sz="40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6 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God thus confirming our testimony about Christ among you. </a:t>
            </a:r>
            <a:r>
              <a:rPr lang="en-US" sz="40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7 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Therefore you do not lack any spiritual gift...</a:t>
            </a:r>
            <a:r>
              <a:rPr lang="en-US" sz="40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God is faithful, who has called you into fellowship with his Son, Jesus Christ our Lord.”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277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E02F2-8F91-257A-39AF-CB583B958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071756" cy="1400530"/>
          </a:xfrm>
        </p:spPr>
        <p:txBody>
          <a:bodyPr/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2 Greek words that are connected: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572C3-11A5-946E-C337-08BE2B021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Grace = (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charis</a:t>
            </a:r>
            <a:endParaRPr lang="en-US" sz="4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Gifts = (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charisma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033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A30AF1-98FC-1B9F-DE02-A1014E5CC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C3AA16-63A7-B354-F671-9CDFC44D4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C8D207-0541-F94F-207E-D9BAF4994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C6870E56-C553-81C2-1C07-D822F022B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F3F5A16-EE16-F891-19EF-CB3A9236C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B73929E-8C72-EF68-B82A-0148AB723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94E28D9-3247-F88E-1691-BC0557D84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AEB49-9807-1C99-A371-FD05457D1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754" y="240106"/>
            <a:ext cx="11471513" cy="4195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u="sng" dirty="0">
                <a:latin typeface="Arial" panose="020B0604020202020204" pitchFamily="34" charset="0"/>
                <a:cs typeface="Arial" panose="020B0604020202020204" pitchFamily="34" charset="0"/>
              </a:rPr>
              <a:t>1 Corinthians 1:9</a:t>
            </a:r>
          </a:p>
          <a:p>
            <a:pPr marL="0" indent="0">
              <a:buNone/>
            </a:pP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God is faithful, who has called you into fellowship with his Son, Jesus Christ our Lord.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350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DBC343-9E05-A61D-64CB-EC9DF7BF2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6DD8978-F9B2-5299-5A1A-0DED5295A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EFBF9F-6BB2-C8CB-4555-DE69125A2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67232A9C-64E5-F22A-6FBF-54C1FB6F7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07CB27A-05DF-A72F-6123-F57A99CDF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92A80B1-1989-CA4E-1DF1-A46CC4A3E5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7A32C8F-D0A3-9849-E455-AF984E294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26818-4562-E9A9-70FB-4A2D97426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243" y="76200"/>
            <a:ext cx="11471513" cy="4195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u="sng" dirty="0">
                <a:latin typeface="Arial" panose="020B0604020202020204" pitchFamily="34" charset="0"/>
                <a:cs typeface="Arial" panose="020B0604020202020204" pitchFamily="34" charset="0"/>
              </a:rPr>
              <a:t>1 Corinthians 1:9</a:t>
            </a:r>
          </a:p>
          <a:p>
            <a:pPr marL="0" indent="0">
              <a:buNone/>
            </a:pP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God is faithful, who has called you into fellowship with his Son, Jesus Christ our Lord</a:t>
            </a:r>
          </a:p>
          <a:p>
            <a:pPr marL="0" indent="0">
              <a:buNone/>
            </a:pPr>
            <a:endParaRPr lang="en-US" sz="4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1 John 1:3</a:t>
            </a:r>
          </a:p>
          <a:p>
            <a:pPr marL="0" indent="0">
              <a:buNone/>
            </a:pP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We proclaim to you what we have seen and heard, so that you also may have </a:t>
            </a:r>
            <a:r>
              <a:rPr lang="en-US" sz="4400" i="1" u="sng" dirty="0">
                <a:latin typeface="Arial" panose="020B0604020202020204" pitchFamily="34" charset="0"/>
                <a:cs typeface="Arial" panose="020B0604020202020204" pitchFamily="34" charset="0"/>
              </a:rPr>
              <a:t>fellowship with us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. And our </a:t>
            </a:r>
            <a:r>
              <a:rPr lang="en-US" sz="4400" i="1" u="sng" dirty="0">
                <a:latin typeface="Arial" panose="020B0604020202020204" pitchFamily="34" charset="0"/>
                <a:cs typeface="Arial" panose="020B0604020202020204" pitchFamily="34" charset="0"/>
              </a:rPr>
              <a:t>fellowship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sz="4400" i="1" u="sng" dirty="0">
                <a:latin typeface="Arial" panose="020B0604020202020204" pitchFamily="34" charset="0"/>
                <a:cs typeface="Arial" panose="020B0604020202020204" pitchFamily="34" charset="0"/>
              </a:rPr>
              <a:t>with the Father 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4400" i="1" u="sng" dirty="0">
                <a:latin typeface="Arial" panose="020B0604020202020204" pitchFamily="34" charset="0"/>
                <a:cs typeface="Arial" panose="020B0604020202020204" pitchFamily="34" charset="0"/>
              </a:rPr>
              <a:t>with his Son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, Jesus Christ. 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201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37C64-29F5-8D1B-FE86-0AC603EA1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6F74F-3B8A-EF9E-DB84-9F2028872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Grace we need in the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DFEC3-92B3-1569-AD45-ED2CA15A3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34" y="1557868"/>
            <a:ext cx="11404600" cy="46905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1 Corinthians 1:7-8 </a:t>
            </a:r>
          </a:p>
          <a:p>
            <a:pPr marL="0" indent="0">
              <a:buNone/>
            </a:pPr>
            <a:r>
              <a:rPr lang="en-US" sz="40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7 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Therefore you do not lack any spiritual gift as you eagerly wait for our Lord Jesus Christ to be revealed. </a:t>
            </a:r>
            <a:r>
              <a:rPr lang="en-US" sz="40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8 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He will also keep you firm to the end, so that you will be blameless on the day of our Lord Jesus Christ.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775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3F4807A-5068-4492-8025-D75F320E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FE6904-3124-A84D-9CED-BF652FC41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0837" y="1325880"/>
            <a:ext cx="3543464" cy="3066507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700" b="1" dirty="0">
                <a:solidFill>
                  <a:srgbClr val="EBEBEB"/>
                </a:solidFill>
              </a:rPr>
              <a:t>The Grace We Need</a:t>
            </a:r>
            <a:br>
              <a:rPr lang="en-US" sz="3700" dirty="0">
                <a:solidFill>
                  <a:srgbClr val="EBEBEB"/>
                </a:solidFill>
              </a:rPr>
            </a:br>
            <a:br>
              <a:rPr lang="en-US" sz="3700" dirty="0">
                <a:solidFill>
                  <a:srgbClr val="EBEBEB"/>
                </a:solidFill>
              </a:rPr>
            </a:br>
            <a:r>
              <a:rPr lang="en-US" sz="3700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700" baseline="30000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3700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Corinthians 1:3-9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BC243-7085-B982-39E9-E622D61819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3137" y="4588329"/>
            <a:ext cx="3571163" cy="1621508"/>
          </a:xfrm>
        </p:spPr>
        <p:txBody>
          <a:bodyPr>
            <a:normAutofit/>
          </a:bodyPr>
          <a:lstStyle/>
          <a:p>
            <a:endParaRPr lang="en-US" sz="180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Freeform 36">
            <a:extLst>
              <a:ext uri="{FF2B5EF4-FFF2-40B4-BE49-F238E27FC236}">
                <a16:creationId xmlns:a16="http://schemas.microsoft.com/office/drawing/2014/main" id="{B24996F8-180C-4DCB-8A26-DFA336CDE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13666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group of soldiers marching on a road&#10;&#10;AI-generated content may be incorrect.">
            <a:extLst>
              <a:ext uri="{FF2B5EF4-FFF2-40B4-BE49-F238E27FC236}">
                <a16:creationId xmlns:a16="http://schemas.microsoft.com/office/drawing/2014/main" id="{12F7B1F3-25F3-D52A-BDA7-BE33B97EEF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" r="7432"/>
          <a:stretch>
            <a:fillRect/>
          </a:stretch>
        </p:blipFill>
        <p:spPr>
          <a:xfrm>
            <a:off x="20" y="10"/>
            <a:ext cx="7759920" cy="6857991"/>
          </a:xfrm>
          <a:custGeom>
            <a:avLst/>
            <a:gdLst/>
            <a:ahLst/>
            <a:cxnLst/>
            <a:rect l="l" t="t" r="r" b="b"/>
            <a:pathLst>
              <a:path w="7759940" h="6858001">
                <a:moveTo>
                  <a:pt x="0" y="0"/>
                </a:moveTo>
                <a:lnTo>
                  <a:pt x="1296537" y="0"/>
                </a:lnTo>
                <a:lnTo>
                  <a:pt x="1296537" y="1"/>
                </a:lnTo>
                <a:lnTo>
                  <a:pt x="6415225" y="1"/>
                </a:lnTo>
                <a:lnTo>
                  <a:pt x="6415225" y="0"/>
                </a:lnTo>
                <a:lnTo>
                  <a:pt x="7758763" y="0"/>
                </a:lnTo>
                <a:lnTo>
                  <a:pt x="7733718" y="155677"/>
                </a:lnTo>
                <a:lnTo>
                  <a:pt x="7709849" y="310668"/>
                </a:lnTo>
                <a:lnTo>
                  <a:pt x="7686485" y="466344"/>
                </a:lnTo>
                <a:lnTo>
                  <a:pt x="7666482" y="622707"/>
                </a:lnTo>
                <a:lnTo>
                  <a:pt x="7646311" y="778383"/>
                </a:lnTo>
                <a:lnTo>
                  <a:pt x="7627485" y="934746"/>
                </a:lnTo>
                <a:lnTo>
                  <a:pt x="7611349" y="1089051"/>
                </a:lnTo>
                <a:lnTo>
                  <a:pt x="7596053" y="1245413"/>
                </a:lnTo>
                <a:lnTo>
                  <a:pt x="7582101" y="1401090"/>
                </a:lnTo>
                <a:lnTo>
                  <a:pt x="7569999" y="1554023"/>
                </a:lnTo>
                <a:lnTo>
                  <a:pt x="7557896" y="1709014"/>
                </a:lnTo>
                <a:lnTo>
                  <a:pt x="7547811" y="1861947"/>
                </a:lnTo>
                <a:lnTo>
                  <a:pt x="7539911" y="2014881"/>
                </a:lnTo>
                <a:lnTo>
                  <a:pt x="7531674" y="2167128"/>
                </a:lnTo>
                <a:lnTo>
                  <a:pt x="7524783" y="2318004"/>
                </a:lnTo>
                <a:lnTo>
                  <a:pt x="7519908" y="2467509"/>
                </a:lnTo>
                <a:lnTo>
                  <a:pt x="7515706" y="2617013"/>
                </a:lnTo>
                <a:lnTo>
                  <a:pt x="7511672" y="2765146"/>
                </a:lnTo>
                <a:lnTo>
                  <a:pt x="7509823" y="2911221"/>
                </a:lnTo>
                <a:lnTo>
                  <a:pt x="7507806" y="3057297"/>
                </a:lnTo>
                <a:lnTo>
                  <a:pt x="7506797" y="3201315"/>
                </a:lnTo>
                <a:lnTo>
                  <a:pt x="7507806" y="3343961"/>
                </a:lnTo>
                <a:lnTo>
                  <a:pt x="7507806" y="3485236"/>
                </a:lnTo>
                <a:lnTo>
                  <a:pt x="7509823" y="3625139"/>
                </a:lnTo>
                <a:lnTo>
                  <a:pt x="7512848" y="3762299"/>
                </a:lnTo>
                <a:lnTo>
                  <a:pt x="7515706" y="3898087"/>
                </a:lnTo>
                <a:lnTo>
                  <a:pt x="7518900" y="4031133"/>
                </a:lnTo>
                <a:lnTo>
                  <a:pt x="7523774" y="4163492"/>
                </a:lnTo>
                <a:lnTo>
                  <a:pt x="7528985" y="4293793"/>
                </a:lnTo>
                <a:lnTo>
                  <a:pt x="7533691" y="4421352"/>
                </a:lnTo>
                <a:lnTo>
                  <a:pt x="7546971" y="4670298"/>
                </a:lnTo>
                <a:lnTo>
                  <a:pt x="7561090" y="4908956"/>
                </a:lnTo>
                <a:lnTo>
                  <a:pt x="7575882" y="5138013"/>
                </a:lnTo>
                <a:lnTo>
                  <a:pt x="7592187" y="5354726"/>
                </a:lnTo>
                <a:lnTo>
                  <a:pt x="7609164" y="5561838"/>
                </a:lnTo>
                <a:lnTo>
                  <a:pt x="7627485" y="5753862"/>
                </a:lnTo>
                <a:lnTo>
                  <a:pt x="7645471" y="5934227"/>
                </a:lnTo>
                <a:lnTo>
                  <a:pt x="7663456" y="6100191"/>
                </a:lnTo>
                <a:lnTo>
                  <a:pt x="7680433" y="6252438"/>
                </a:lnTo>
                <a:lnTo>
                  <a:pt x="7696570" y="6387541"/>
                </a:lnTo>
                <a:lnTo>
                  <a:pt x="7711866" y="6509613"/>
                </a:lnTo>
                <a:lnTo>
                  <a:pt x="7724641" y="6612483"/>
                </a:lnTo>
                <a:lnTo>
                  <a:pt x="7736743" y="6698894"/>
                </a:lnTo>
                <a:lnTo>
                  <a:pt x="7754057" y="6817538"/>
                </a:lnTo>
                <a:lnTo>
                  <a:pt x="7759940" y="6858000"/>
                </a:lnTo>
                <a:lnTo>
                  <a:pt x="6854586" y="6858000"/>
                </a:lnTo>
                <a:lnTo>
                  <a:pt x="6854586" y="6858001"/>
                </a:lnTo>
                <a:lnTo>
                  <a:pt x="764022" y="6858001"/>
                </a:lnTo>
                <a:lnTo>
                  <a:pt x="76402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30182B0-3559-41D5-9EBC-0BD86BEDA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8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D646F-2A69-1348-6A37-A962B7A58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7B545-5AF4-A263-7927-0D6E28FCC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Spokane History - Natatorium Park and the Loof Carousel - 1889">
            <a:extLst>
              <a:ext uri="{FF2B5EF4-FFF2-40B4-BE49-F238E27FC236}">
                <a16:creationId xmlns:a16="http://schemas.microsoft.com/office/drawing/2014/main" id="{3597A1B4-54E0-E5C4-AFB4-2B85FE486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443" y="0"/>
            <a:ext cx="6044557" cy="47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atatorium Park">
            <a:extLst>
              <a:ext uri="{FF2B5EF4-FFF2-40B4-BE49-F238E27FC236}">
                <a16:creationId xmlns:a16="http://schemas.microsoft.com/office/drawing/2014/main" id="{4078C4CC-930D-A3B0-4C77-150CF8F85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9" y="31044"/>
            <a:ext cx="6096000" cy="435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pokane's Looff Carrousel is 110 years old | The Spokesman-Review">
            <a:extLst>
              <a:ext uri="{FF2B5EF4-FFF2-40B4-BE49-F238E27FC236}">
                <a16:creationId xmlns:a16="http://schemas.microsoft.com/office/drawing/2014/main" id="{C2FF3695-0532-662F-36EC-4DB91E84A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789" y="3236419"/>
            <a:ext cx="5185145" cy="370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991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1319E7-C053-0446-73A1-C197A64DB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9835D-3192-3CA2-B0F0-D883D9FD2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Grace we need in the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4193F-A9EA-635B-4EFF-0FC47CAEF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34" y="1557868"/>
            <a:ext cx="11404600" cy="46905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u="sng" dirty="0">
                <a:latin typeface="Arial" panose="020B0604020202020204" pitchFamily="34" charset="0"/>
                <a:cs typeface="Arial" panose="020B0604020202020204" pitchFamily="34" charset="0"/>
              </a:rPr>
              <a:t>1 Corinthians 15:10 </a:t>
            </a:r>
          </a:p>
          <a:p>
            <a:pPr marL="0" indent="0">
              <a:buNone/>
            </a:pP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But by the grace of God I am what I am, and his grace to me was not without effect. No, I </a:t>
            </a:r>
            <a:r>
              <a:rPr lang="en-US" sz="4400" i="1" u="sng" dirty="0">
                <a:latin typeface="Arial" panose="020B0604020202020204" pitchFamily="34" charset="0"/>
                <a:cs typeface="Arial" panose="020B0604020202020204" pitchFamily="34" charset="0"/>
              </a:rPr>
              <a:t>worked harder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than all of them—yet not I, but </a:t>
            </a:r>
            <a:r>
              <a:rPr lang="en-US" sz="4400" i="1" u="sng" dirty="0">
                <a:latin typeface="Arial" panose="020B0604020202020204" pitchFamily="34" charset="0"/>
                <a:cs typeface="Arial" panose="020B0604020202020204" pitchFamily="34" charset="0"/>
              </a:rPr>
              <a:t>the grace of God that was with me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482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926BEC-A12A-4E5C-2EC7-F1B43BA41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5B18BEF-FFF3-D0B9-9C76-4F514C5477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BE9BA9-2DEC-0B90-C61C-F24507437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E5814EC7-2BFA-001A-EF77-CEF172BCE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D350944-3819-5B04-9181-1F09D83F0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9E47AB6-CC71-A186-1987-4D7DE54B92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0837A79-6004-2B0E-72AD-8BD6B7D63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6C9939-E286-CCA9-69AB-3BAE82228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754" y="240106"/>
            <a:ext cx="11471513" cy="4195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1 Corinthians 1:8-9</a:t>
            </a:r>
          </a:p>
          <a:p>
            <a:pPr marL="0" indent="0">
              <a:buNone/>
            </a:pPr>
            <a:r>
              <a:rPr lang="en-US" sz="48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will also keep you firm to the end, so that you will be blameless on the day of our Lord Jesus Christ. </a:t>
            </a:r>
            <a:r>
              <a:rPr lang="en-US" sz="48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9 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God is faithful, </a:t>
            </a:r>
          </a:p>
          <a:p>
            <a:pPr marL="0" indent="0">
              <a:buNone/>
            </a:pP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who has called you into fellowship with his Son, Jesus Christ our Lord.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521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" name="Picture 2067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070" name="Picture 2069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071" name="Oval 2070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072" name="Picture 2071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73" name="Picture 2072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74" name="Rectangle 2073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67" name="Rectangle 2066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Remembering Dr. Jürgen Moltmann • dwight j. friesen">
            <a:extLst>
              <a:ext uri="{FF2B5EF4-FFF2-40B4-BE49-F238E27FC236}">
                <a16:creationId xmlns:a16="http://schemas.microsoft.com/office/drawing/2014/main" id="{19C2D4E8-EFAE-5645-7F67-8EFA5D2ABC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893572"/>
            <a:ext cx="10905066" cy="507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9" name="Rectangle 2068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25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0923E1-7ABE-C457-7DF9-E5B777189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080CC87-0E97-FFF4-FB76-85F581BD0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9A930C-4FEE-11C4-39E6-8BBFDCCF69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8FF75C36-5AA1-2B85-FCC3-4FE38AA58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F69ED30-37E8-C659-4AC1-EEEE57EE7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A5BBCB2-FFD1-0C2C-5A4D-5903E3F14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659D24C-52CE-E039-0136-91D4702C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27F824-95D7-8225-C5E8-FC168C8CC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754" y="240106"/>
            <a:ext cx="11471513" cy="4195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1 Corinthians 1:3-9</a:t>
            </a:r>
          </a:p>
          <a:p>
            <a:pPr marL="0" indent="0">
              <a:buNone/>
            </a:pPr>
            <a:r>
              <a:rPr lang="en-US" sz="32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3 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Grace and peace to you from God our Father and the Lord Jesus Christ.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4 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I always thank my God for you because of his grace given you in Christ Jesus. </a:t>
            </a:r>
            <a:r>
              <a:rPr lang="en-US" sz="32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5 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For in him you have been enriched in every way—with all kinds of speech and with all knowledge— </a:t>
            </a:r>
            <a:r>
              <a:rPr lang="en-US" sz="32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6 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God thus confirming our testimony about Christ among you. </a:t>
            </a:r>
            <a:r>
              <a:rPr lang="en-US" sz="32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7 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Therefore you do not lack any spiritual gift as you eagerly wait for our Lord Jesus Christ to be revealed. </a:t>
            </a:r>
            <a:r>
              <a:rPr lang="en-US" sz="32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8 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He will also keep you firm to the end, so that you will be blameless on the day of our Lord Jesus Christ. </a:t>
            </a:r>
            <a:r>
              <a:rPr lang="en-US" sz="32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9 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God is faithful, who has called you into fellowship with his Son, Jesus Christ our Lord.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691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F23BC5-B2A2-6A97-B6C0-473439954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E07404B-1F11-64A8-AF93-A69B5ED03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C124C3-534A-8B0D-A55F-E2F190DA7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C4FB15F2-5A28-00AA-6581-B5FE8DB24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C3DEE0C-1778-7C5B-66E0-460C45AB5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B79FA31-F782-9055-85F2-D135CE161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498D877-7A7B-E437-BA2D-91A3101B2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0B6ABC-DC53-16A1-ADC8-EC3120CD9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754" y="1141406"/>
            <a:ext cx="11471513" cy="45989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#1. Biblical grace is, from start to finish, about our God. </a:t>
            </a:r>
          </a:p>
          <a:p>
            <a:pPr marL="0" indent="0">
              <a:buNone/>
            </a:pP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 Cor. 1:3-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-Grace and peace to you from God our Father and the Lord Jesus Christ.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969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98C196-D98E-DDDA-88DF-44442242C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C331F5A-8E7B-2B8C-987A-E1A32FFA2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FC2AE1-C59F-2334-4157-DFD7429111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84154FD4-590C-E923-8D6D-61DE88D31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E393050-2716-65B6-DBDF-6CAA4FD50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EB3B453-31DB-2BB2-0D0B-C2E79F920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2AE7043-DF0B-DD13-EB7C-7AC1EF11F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B37201-E2AD-869D-E594-24B698B30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754" y="1141406"/>
            <a:ext cx="11471513" cy="45989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#2. Biblical grace has two sides to the same coin:  </a:t>
            </a:r>
          </a:p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a.) undeserved favor from God &amp; </a:t>
            </a:r>
          </a:p>
          <a:p>
            <a:pPr marL="0" indent="0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b.) powerful, practical helpfulness from God. </a:t>
            </a:r>
          </a:p>
          <a:p>
            <a:pPr marL="0" indent="0">
              <a:buNone/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917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65240F-5635-9027-7855-1E33517EA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E76F527-9883-DD0F-18D3-A8CA7934A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08008A-8257-B002-B010-C116CE8608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56F1A92B-E4D0-43D2-F85C-829826994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6BFD5D2-031E-D9B4-7763-CBFE1F1C06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AA8B20F-3BC1-5908-7CDE-789B581B2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D50C9C0-EBE1-4202-9653-DC1F5A638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DA8A6A-FB75-4FAE-56FC-11AFC52C7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754" y="240106"/>
            <a:ext cx="11471513" cy="63723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Ephesians 2:4-9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en-US" sz="36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But because of his great love for us, God, who is rich in 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mercy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36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5 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made us alive with Christ even when we were dead in transgressions—it is by 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grace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you have been </a:t>
            </a:r>
            <a:r>
              <a:rPr lang="en-US" sz="3600" i="1" u="sng" dirty="0">
                <a:latin typeface="Arial" panose="020B0604020202020204" pitchFamily="34" charset="0"/>
                <a:cs typeface="Arial" panose="020B0604020202020204" pitchFamily="34" charset="0"/>
              </a:rPr>
              <a:t>saved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US" sz="36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6 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3600" i="1" u="sng" dirty="0">
                <a:latin typeface="Arial" panose="020B0604020202020204" pitchFamily="34" charset="0"/>
                <a:cs typeface="Arial" panose="020B0604020202020204" pitchFamily="34" charset="0"/>
              </a:rPr>
              <a:t>God raised us up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with Christ and </a:t>
            </a:r>
            <a:r>
              <a:rPr lang="en-US" sz="3600" i="1" u="sng" dirty="0">
                <a:latin typeface="Arial" panose="020B0604020202020204" pitchFamily="34" charset="0"/>
                <a:cs typeface="Arial" panose="020B0604020202020204" pitchFamily="34" charset="0"/>
              </a:rPr>
              <a:t>seated us with him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 in the heavenly realms in Christ Jesus, </a:t>
            </a:r>
            <a:r>
              <a:rPr lang="en-US" sz="36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7 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in order that in the coming ages he might show the incomparable riches of his 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grace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, expressed in his </a:t>
            </a:r>
            <a:r>
              <a:rPr lang="en-US" sz="3600" i="1" u="sng" dirty="0">
                <a:latin typeface="Arial" panose="020B0604020202020204" pitchFamily="34" charset="0"/>
                <a:cs typeface="Arial" panose="020B0604020202020204" pitchFamily="34" charset="0"/>
              </a:rPr>
              <a:t>kindness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 to us in Christ Jesus. </a:t>
            </a:r>
            <a:r>
              <a:rPr lang="en-US" sz="36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8 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For it is by 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grace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 you have been </a:t>
            </a:r>
            <a:r>
              <a:rPr lang="en-US" sz="3600" i="1" u="sng" dirty="0">
                <a:latin typeface="Arial" panose="020B0604020202020204" pitchFamily="34" charset="0"/>
                <a:cs typeface="Arial" panose="020B0604020202020204" pitchFamily="34" charset="0"/>
              </a:rPr>
              <a:t>saved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</a:p>
          <a:p>
            <a:pPr marL="0" indent="0">
              <a:buNone/>
            </a:pP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through faith—and this is not from yourselves, it is the gift of God— </a:t>
            </a:r>
            <a:r>
              <a:rPr lang="en-US" sz="36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9 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not by works, so that no one can boast.”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623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018618-FE8F-0BA1-CE5A-4BDCC0AE7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176276-C5E0-2DF1-A80B-560722EBF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B23D60-F9C5-908D-A4BC-8DB1C37E3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011767FB-120E-FBE4-4B14-291E22FED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B674E6-5292-038A-0334-F19A4E0BF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D742CDB-ECF4-AAC9-CEE6-58C71433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3097018-5F92-4F24-77C9-C6758FC2F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82D25A-1D65-FA8E-EDAE-E099D53FA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754" y="240106"/>
            <a:ext cx="11471513" cy="63723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Acts 15:10-11</a:t>
            </a:r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“Now then, why do you try to test God by putting on the necks of Gentiles a yoke that neither we nor our ancestors have been able to bear? </a:t>
            </a:r>
            <a:r>
              <a:rPr lang="en-US" sz="40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11 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No! We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believe it is through the grace of our Lord Jesus that we are saved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, just as they are.”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334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26BDB2-9DF2-06A1-DF36-294C6D974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9D8B7A4-29AE-D11B-7E41-DB112B006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701816A-4CD8-0742-795A-F69800CE5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8FDACEA-56D1-51DF-D8FD-2C12B9EF0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9D0323C-C631-4600-A844-CE46304A4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1175CDE-53B0-512B-23C3-776E3E28E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8E22514-1B6A-51E7-B504-96338759C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7F7013-A6F3-2D27-0E93-F7239B6E0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754" y="240106"/>
            <a:ext cx="11471513" cy="63723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Romans 3:23-24</a:t>
            </a:r>
          </a:p>
          <a:p>
            <a:pPr marL="0" indent="0">
              <a:buNone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For all have sinned and fall short of the glory of God, </a:t>
            </a:r>
            <a:r>
              <a:rPr lang="en-US" sz="40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24 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all are justified freely by his grace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through the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redemption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 that came by Christ Jesus.”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4259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1186</TotalTime>
  <Words>959</Words>
  <Application>Microsoft Office PowerPoint</Application>
  <PresentationFormat>Widescreen</PresentationFormat>
  <Paragraphs>54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Century Gothic</vt:lpstr>
      <vt:lpstr>Wingdings 3</vt:lpstr>
      <vt:lpstr>Ion</vt:lpstr>
      <vt:lpstr>PowerPoint Presentation</vt:lpstr>
      <vt:lpstr>The Grace We Need  1st Corinthians 1:3-9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God’s grace cannot coexist with…</vt:lpstr>
      <vt:lpstr>God’s grace cannot coexist with…</vt:lpstr>
      <vt:lpstr>God’s grace cannot coexist with…</vt:lpstr>
      <vt:lpstr>Grace we need in the PRESENT</vt:lpstr>
      <vt:lpstr>Grace we need in the PRESENT</vt:lpstr>
      <vt:lpstr>Grace we need in the PRESENT</vt:lpstr>
      <vt:lpstr>2 Greek words that are connected:</vt:lpstr>
      <vt:lpstr>PowerPoint Presentation</vt:lpstr>
      <vt:lpstr>PowerPoint Presentation</vt:lpstr>
      <vt:lpstr>Grace we need in the FUTURE</vt:lpstr>
      <vt:lpstr>PowerPoint Presentation</vt:lpstr>
      <vt:lpstr>Grace we need in the FUTURE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Repsold</dc:creator>
  <cp:lastModifiedBy>John Repsold</cp:lastModifiedBy>
  <cp:revision>3</cp:revision>
  <dcterms:created xsi:type="dcterms:W3CDTF">2025-09-07T04:27:46Z</dcterms:created>
  <dcterms:modified xsi:type="dcterms:W3CDTF">2025-09-14T13:58:30Z</dcterms:modified>
</cp:coreProperties>
</file>