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24"/>
  </p:notesMasterIdLst>
  <p:sldIdLst>
    <p:sldId id="386" r:id="rId2"/>
    <p:sldId id="407" r:id="rId3"/>
    <p:sldId id="389" r:id="rId4"/>
    <p:sldId id="428" r:id="rId5"/>
    <p:sldId id="429" r:id="rId6"/>
    <p:sldId id="282" r:id="rId7"/>
    <p:sldId id="430" r:id="rId8"/>
    <p:sldId id="431" r:id="rId9"/>
    <p:sldId id="432" r:id="rId10"/>
    <p:sldId id="433" r:id="rId11"/>
    <p:sldId id="434" r:id="rId12"/>
    <p:sldId id="435" r:id="rId13"/>
    <p:sldId id="436" r:id="rId14"/>
    <p:sldId id="437" r:id="rId15"/>
    <p:sldId id="438" r:id="rId16"/>
    <p:sldId id="439" r:id="rId17"/>
    <p:sldId id="440" r:id="rId18"/>
    <p:sldId id="441" r:id="rId19"/>
    <p:sldId id="442" r:id="rId20"/>
    <p:sldId id="443" r:id="rId21"/>
    <p:sldId id="444" r:id="rId22"/>
    <p:sldId id="445"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D8BF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snapToGrid="0">
      <p:cViewPr varScale="1">
        <p:scale>
          <a:sx n="90" d="100"/>
          <a:sy n="90" d="100"/>
        </p:scale>
        <p:origin x="355"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269B78-C695-40FA-A3D8-1BC386DD49CC}" type="datetimeFigureOut">
              <a:rPr lang="en-US" smtClean="0"/>
              <a:t>4/19/2025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E67978C-EA1A-41A5-ACCF-BFC7B9509695}" type="slidenum">
              <a:rPr lang="en-US" smtClean="0"/>
              <a:t>‹#›</a:t>
            </a:fld>
            <a:endParaRPr lang="en-US"/>
          </a:p>
        </p:txBody>
      </p:sp>
    </p:spTree>
    <p:extLst>
      <p:ext uri="{BB962C8B-B14F-4D97-AF65-F5344CB8AC3E}">
        <p14:creationId xmlns:p14="http://schemas.microsoft.com/office/powerpoint/2010/main" val="4732932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DFFA442-6487-4498-9F2D-6E5E9E52DB5F}" type="datetimeFigureOut">
              <a:rPr lang="en-US" smtClean="0"/>
              <a:t>4/19/2025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D78DC9-2C69-400F-BB0D-9DDFD3C3F533}" type="slidenum">
              <a:rPr lang="en-US" smtClean="0"/>
              <a:t>‹#›</a:t>
            </a:fld>
            <a:endParaRPr 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1256455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Date Placeholder 2"/>
          <p:cNvSpPr>
            <a:spLocks noGrp="1"/>
          </p:cNvSpPr>
          <p:nvPr>
            <p:ph type="dt" sz="half" idx="10"/>
          </p:nvPr>
        </p:nvSpPr>
        <p:spPr/>
        <p:txBody>
          <a:bodyPr/>
          <a:lstStyle/>
          <a:p>
            <a:fld id="{2DFFA442-6487-4498-9F2D-6E5E9E52DB5F}" type="datetimeFigureOut">
              <a:rPr lang="en-US" smtClean="0"/>
              <a:t>4/19/2025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D78DC9-2C69-400F-BB0D-9DDFD3C3F533}" type="slidenum">
              <a:rPr lang="en-US" smtClean="0"/>
              <a:t>‹#›</a:t>
            </a:fld>
            <a:endParaRPr lang="en-US"/>
          </a:p>
        </p:txBody>
      </p:sp>
    </p:spTree>
    <p:extLst>
      <p:ext uri="{BB962C8B-B14F-4D97-AF65-F5344CB8AC3E}">
        <p14:creationId xmlns:p14="http://schemas.microsoft.com/office/powerpoint/2010/main" val="20436489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DFFA442-6487-4498-9F2D-6E5E9E52DB5F}" type="datetimeFigureOut">
              <a:rPr lang="en-US" smtClean="0"/>
              <a:t>4/19/2025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D78DC9-2C69-400F-BB0D-9DDFD3C3F533}" type="slidenum">
              <a:rPr lang="en-US" smtClean="0"/>
              <a:t>‹#›</a:t>
            </a:fld>
            <a:endParaRPr lang="en-US"/>
          </a:p>
        </p:txBody>
      </p:sp>
    </p:spTree>
    <p:extLst>
      <p:ext uri="{BB962C8B-B14F-4D97-AF65-F5344CB8AC3E}">
        <p14:creationId xmlns:p14="http://schemas.microsoft.com/office/powerpoint/2010/main" val="35536142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DFFA442-6487-4498-9F2D-6E5E9E52DB5F}" type="datetimeFigureOut">
              <a:rPr lang="en-US" smtClean="0"/>
              <a:t>4/19/2025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D78DC9-2C69-400F-BB0D-9DDFD3C3F533}" type="slidenum">
              <a:rPr lang="en-US" smtClean="0"/>
              <a:t>‹#›</a:t>
            </a:fld>
            <a:endParaRPr 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5413677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DFFA442-6487-4498-9F2D-6E5E9E52DB5F}" type="datetimeFigureOut">
              <a:rPr lang="en-US" smtClean="0"/>
              <a:t>4/19/2025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D78DC9-2C69-400F-BB0D-9DDFD3C3F533}" type="slidenum">
              <a:rPr lang="en-US" smtClean="0"/>
              <a:t>‹#›</a:t>
            </a:fld>
            <a:endParaRPr lang="en-US"/>
          </a:p>
        </p:txBody>
      </p:sp>
    </p:spTree>
    <p:extLst>
      <p:ext uri="{BB962C8B-B14F-4D97-AF65-F5344CB8AC3E}">
        <p14:creationId xmlns:p14="http://schemas.microsoft.com/office/powerpoint/2010/main" val="31122887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DFFA442-6487-4498-9F2D-6E5E9E52DB5F}" type="datetimeFigureOut">
              <a:rPr lang="en-US" smtClean="0"/>
              <a:t>4/19/2025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D78DC9-2C69-400F-BB0D-9DDFD3C3F533}" type="slidenum">
              <a:rPr lang="en-US" smtClean="0"/>
              <a:t>‹#›</a:t>
            </a:fld>
            <a:endParaRPr 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123491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DFFA442-6487-4498-9F2D-6E5E9E52DB5F}" type="datetimeFigureOut">
              <a:rPr lang="en-US" smtClean="0"/>
              <a:t>4/19/2025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D78DC9-2C69-400F-BB0D-9DDFD3C3F533}" type="slidenum">
              <a:rPr lang="en-US" smtClean="0"/>
              <a:t>‹#›</a:t>
            </a:fld>
            <a:endParaRPr lang="en-US"/>
          </a:p>
        </p:txBody>
      </p:sp>
    </p:spTree>
    <p:extLst>
      <p:ext uri="{BB962C8B-B14F-4D97-AF65-F5344CB8AC3E}">
        <p14:creationId xmlns:p14="http://schemas.microsoft.com/office/powerpoint/2010/main" val="9218724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DFFA442-6487-4498-9F2D-6E5E9E52DB5F}" type="datetimeFigureOut">
              <a:rPr lang="en-US" smtClean="0"/>
              <a:t>4/19/2025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D78DC9-2C69-400F-BB0D-9DDFD3C3F533}" type="slidenum">
              <a:rPr lang="en-US" smtClean="0"/>
              <a:t>‹#›</a:t>
            </a:fld>
            <a:endParaRPr lang="en-US"/>
          </a:p>
        </p:txBody>
      </p:sp>
    </p:spTree>
    <p:extLst>
      <p:ext uri="{BB962C8B-B14F-4D97-AF65-F5344CB8AC3E}">
        <p14:creationId xmlns:p14="http://schemas.microsoft.com/office/powerpoint/2010/main" val="42682319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DFFA442-6487-4498-9F2D-6E5E9E52DB5F}" type="datetimeFigureOut">
              <a:rPr lang="en-US" smtClean="0"/>
              <a:t>4/19/2025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D78DC9-2C69-400F-BB0D-9DDFD3C3F533}" type="slidenum">
              <a:rPr lang="en-US" smtClean="0"/>
              <a:t>‹#›</a:t>
            </a:fld>
            <a:endParaRPr lang="en-US"/>
          </a:p>
        </p:txBody>
      </p:sp>
    </p:spTree>
    <p:extLst>
      <p:ext uri="{BB962C8B-B14F-4D97-AF65-F5344CB8AC3E}">
        <p14:creationId xmlns:p14="http://schemas.microsoft.com/office/powerpoint/2010/main" val="20243846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DFFA442-6487-4498-9F2D-6E5E9E52DB5F}" type="datetimeFigureOut">
              <a:rPr lang="en-US" smtClean="0"/>
              <a:t>4/19/2025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D78DC9-2C69-400F-BB0D-9DDFD3C3F533}" type="slidenum">
              <a:rPr lang="en-US" smtClean="0"/>
              <a:t>‹#›</a:t>
            </a:fld>
            <a:endParaRPr lang="en-US"/>
          </a:p>
        </p:txBody>
      </p:sp>
    </p:spTree>
    <p:extLst>
      <p:ext uri="{BB962C8B-B14F-4D97-AF65-F5344CB8AC3E}">
        <p14:creationId xmlns:p14="http://schemas.microsoft.com/office/powerpoint/2010/main" val="27197498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DFFA442-6487-4498-9F2D-6E5E9E52DB5F}" type="datetimeFigureOut">
              <a:rPr lang="en-US" smtClean="0"/>
              <a:t>4/19/2025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D78DC9-2C69-400F-BB0D-9DDFD3C3F533}" type="slidenum">
              <a:rPr lang="en-US" smtClean="0"/>
              <a:t>‹#›</a:t>
            </a:fld>
            <a:endParaRPr lang="en-US"/>
          </a:p>
        </p:txBody>
      </p:sp>
    </p:spTree>
    <p:extLst>
      <p:ext uri="{BB962C8B-B14F-4D97-AF65-F5344CB8AC3E}">
        <p14:creationId xmlns:p14="http://schemas.microsoft.com/office/powerpoint/2010/main" val="7219437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DFFA442-6487-4498-9F2D-6E5E9E52DB5F}" type="datetimeFigureOut">
              <a:rPr lang="en-US" smtClean="0"/>
              <a:t>4/19/2025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D78DC9-2C69-400F-BB0D-9DDFD3C3F533}" type="slidenum">
              <a:rPr lang="en-US" smtClean="0"/>
              <a:t>‹#›</a:t>
            </a:fld>
            <a:endParaRPr lang="en-US"/>
          </a:p>
        </p:txBody>
      </p:sp>
    </p:spTree>
    <p:extLst>
      <p:ext uri="{BB962C8B-B14F-4D97-AF65-F5344CB8AC3E}">
        <p14:creationId xmlns:p14="http://schemas.microsoft.com/office/powerpoint/2010/main" val="38423317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DFFA442-6487-4498-9F2D-6E5E9E52DB5F}" type="datetimeFigureOut">
              <a:rPr lang="en-US" smtClean="0"/>
              <a:t>4/19/2025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D78DC9-2C69-400F-BB0D-9DDFD3C3F533}" type="slidenum">
              <a:rPr lang="en-US" smtClean="0"/>
              <a:t>‹#›</a:t>
            </a:fld>
            <a:endParaRPr lang="en-US"/>
          </a:p>
        </p:txBody>
      </p:sp>
    </p:spTree>
    <p:extLst>
      <p:ext uri="{BB962C8B-B14F-4D97-AF65-F5344CB8AC3E}">
        <p14:creationId xmlns:p14="http://schemas.microsoft.com/office/powerpoint/2010/main" val="6787325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DFFA442-6487-4498-9F2D-6E5E9E52DB5F}" type="datetimeFigureOut">
              <a:rPr lang="en-US" smtClean="0"/>
              <a:t>4/19/2025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D78DC9-2C69-400F-BB0D-9DDFD3C3F533}" type="slidenum">
              <a:rPr lang="en-US" smtClean="0"/>
              <a:t>‹#›</a:t>
            </a:fld>
            <a:endParaRPr lang="en-US"/>
          </a:p>
        </p:txBody>
      </p:sp>
    </p:spTree>
    <p:extLst>
      <p:ext uri="{BB962C8B-B14F-4D97-AF65-F5344CB8AC3E}">
        <p14:creationId xmlns:p14="http://schemas.microsoft.com/office/powerpoint/2010/main" val="42559769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FFA442-6487-4498-9F2D-6E5E9E52DB5F}" type="datetimeFigureOut">
              <a:rPr lang="en-US" smtClean="0"/>
              <a:t>4/19/2025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D78DC9-2C69-400F-BB0D-9DDFD3C3F533}" type="slidenum">
              <a:rPr lang="en-US" smtClean="0"/>
              <a:t>‹#›</a:t>
            </a:fld>
            <a:endParaRPr lang="en-US"/>
          </a:p>
        </p:txBody>
      </p:sp>
    </p:spTree>
    <p:extLst>
      <p:ext uri="{BB962C8B-B14F-4D97-AF65-F5344CB8AC3E}">
        <p14:creationId xmlns:p14="http://schemas.microsoft.com/office/powerpoint/2010/main" val="21770948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DFFA442-6487-4498-9F2D-6E5E9E52DB5F}" type="datetimeFigureOut">
              <a:rPr lang="en-US" smtClean="0"/>
              <a:t>4/19/2025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D78DC9-2C69-400F-BB0D-9DDFD3C3F533}" type="slidenum">
              <a:rPr lang="en-US" smtClean="0"/>
              <a:t>‹#›</a:t>
            </a:fld>
            <a:endParaRPr lang="en-US"/>
          </a:p>
        </p:txBody>
      </p:sp>
    </p:spTree>
    <p:extLst>
      <p:ext uri="{BB962C8B-B14F-4D97-AF65-F5344CB8AC3E}">
        <p14:creationId xmlns:p14="http://schemas.microsoft.com/office/powerpoint/2010/main" val="25136378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DFFA442-6487-4498-9F2D-6E5E9E52DB5F}" type="datetimeFigureOut">
              <a:rPr lang="en-US" smtClean="0"/>
              <a:t>4/19/2025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D78DC9-2C69-400F-BB0D-9DDFD3C3F533}" type="slidenum">
              <a:rPr lang="en-US" smtClean="0"/>
              <a:t>‹#›</a:t>
            </a:fld>
            <a:endParaRPr lang="en-US"/>
          </a:p>
        </p:txBody>
      </p:sp>
    </p:spTree>
    <p:extLst>
      <p:ext uri="{BB962C8B-B14F-4D97-AF65-F5344CB8AC3E}">
        <p14:creationId xmlns:p14="http://schemas.microsoft.com/office/powerpoint/2010/main" val="5126099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2DFFA442-6487-4498-9F2D-6E5E9E52DB5F}" type="datetimeFigureOut">
              <a:rPr lang="en-US" smtClean="0"/>
              <a:t>4/19/2025</a:t>
            </a:fld>
            <a:endParaRPr 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0FD78DC9-2C69-400F-BB0D-9DDFD3C3F533}" type="slidenum">
              <a:rPr lang="en-US" smtClean="0"/>
              <a:t>‹#›</a:t>
            </a:fld>
            <a:endParaRPr lang="en-US"/>
          </a:p>
        </p:txBody>
      </p:sp>
    </p:spTree>
    <p:extLst>
      <p:ext uri="{BB962C8B-B14F-4D97-AF65-F5344CB8AC3E}">
        <p14:creationId xmlns:p14="http://schemas.microsoft.com/office/powerpoint/2010/main" val="4084994565"/>
      </p:ext>
    </p:extLst>
  </p:cSld>
  <p:clrMap bg1="dk1" tx1="lt1" bg2="dk2" tx2="lt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 id="2147483792" r:id="rId12"/>
    <p:sldLayoutId id="2147483793" r:id="rId13"/>
    <p:sldLayoutId id="2147483794" r:id="rId14"/>
    <p:sldLayoutId id="2147483795" r:id="rId15"/>
    <p:sldLayoutId id="2147483796" r:id="rId16"/>
    <p:sldLayoutId id="214748379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50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50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50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4pPr>
      <a:lvl5pPr marL="21145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162000"/>
                <a:satMod val="200000"/>
                <a:lumMod val="124000"/>
              </a:schemeClr>
            </a:gs>
            <a:gs pos="100000">
              <a:schemeClr val="bg2">
                <a:shade val="96000"/>
                <a:hueMod val="88000"/>
                <a:satMod val="220000"/>
                <a:lumMod val="82000"/>
              </a:schemeClr>
            </a:gs>
          </a:gsLst>
          <a:lin ang="6120000" scaled="1"/>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4570179-FFCB-4BED-A35C-90AB4196E5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5E0F858C-0376-5CD3-8F3A-D45E614359F1}"/>
              </a:ext>
            </a:extLst>
          </p:cNvPr>
          <p:cNvSpPr>
            <a:spLocks noGrp="1"/>
          </p:cNvSpPr>
          <p:nvPr>
            <p:ph idx="1"/>
          </p:nvPr>
        </p:nvSpPr>
        <p:spPr>
          <a:xfrm>
            <a:off x="684211" y="685800"/>
            <a:ext cx="7493137" cy="3615267"/>
          </a:xfrm>
        </p:spPr>
        <p:txBody>
          <a:bodyPr>
            <a:normAutofit/>
          </a:bodyPr>
          <a:lstStyle/>
          <a:p>
            <a:pPr marL="0" indent="0" algn="ctr">
              <a:buNone/>
            </a:pPr>
            <a:r>
              <a:rPr lang="en-US" sz="5400" dirty="0">
                <a:solidFill>
                  <a:schemeClr val="tx1"/>
                </a:solidFill>
                <a:effectLst/>
                <a:latin typeface="Arial" panose="020B0604020202020204" pitchFamily="34" charset="0"/>
                <a:ea typeface="Calibri" panose="020F0502020204030204" pitchFamily="34" charset="0"/>
                <a:cs typeface="Arial" panose="020B0604020202020204" pitchFamily="34" charset="0"/>
              </a:rPr>
              <a:t>What are you grateful that Jesus’ resurrection changed?</a:t>
            </a:r>
          </a:p>
        </p:txBody>
      </p:sp>
      <p:pic>
        <p:nvPicPr>
          <p:cNvPr id="4" name="Picture 3" descr="A cave with a blanket and a blanket in it&#10;&#10;AI-generated content may be incorrect.">
            <a:extLst>
              <a:ext uri="{FF2B5EF4-FFF2-40B4-BE49-F238E27FC236}">
                <a16:creationId xmlns:a16="http://schemas.microsoft.com/office/drawing/2014/main" id="{1F19C2C7-65D8-56E0-438D-E2B6DCCD0611}"/>
              </a:ext>
            </a:extLst>
          </p:cNvPr>
          <p:cNvPicPr>
            <a:picLocks noChangeAspect="1"/>
          </p:cNvPicPr>
          <p:nvPr/>
        </p:nvPicPr>
        <p:blipFill>
          <a:blip r:embed="rId2">
            <a:extLst>
              <a:ext uri="{28A0092B-C50C-407E-A947-70E740481C1C}">
                <a14:useLocalDpi xmlns:a14="http://schemas.microsoft.com/office/drawing/2010/main" val="0"/>
              </a:ext>
            </a:extLst>
          </a:blip>
          <a:srcRect l="28701" r="40943" b="-1"/>
          <a:stretch/>
        </p:blipFill>
        <p:spPr>
          <a:xfrm>
            <a:off x="8820603" y="10"/>
            <a:ext cx="3371397" cy="6857990"/>
          </a:xfrm>
          <a:prstGeom prst="rect">
            <a:avLst/>
          </a:prstGeom>
          <a:effectLst>
            <a:innerShdw blurRad="57150" dist="38100" dir="14460000">
              <a:prstClr val="black">
                <a:alpha val="70000"/>
              </a:prstClr>
            </a:innerShdw>
          </a:effectLst>
        </p:spPr>
      </p:pic>
      <p:grpSp>
        <p:nvGrpSpPr>
          <p:cNvPr id="11" name="Group 10">
            <a:extLst>
              <a:ext uri="{FF2B5EF4-FFF2-40B4-BE49-F238E27FC236}">
                <a16:creationId xmlns:a16="http://schemas.microsoft.com/office/drawing/2014/main" id="{210F5C18-06B0-4067-BAB0-ADA3BEF810E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06969" y="2963333"/>
            <a:ext cx="2981858" cy="3208867"/>
            <a:chOff x="9206969" y="2963333"/>
            <a:chExt cx="2981858" cy="3208867"/>
          </a:xfrm>
        </p:grpSpPr>
        <p:cxnSp>
          <p:nvCxnSpPr>
            <p:cNvPr id="12" name="Straight Connector 11">
              <a:extLst>
                <a:ext uri="{FF2B5EF4-FFF2-40B4-BE49-F238E27FC236}">
                  <a16:creationId xmlns:a16="http://schemas.microsoft.com/office/drawing/2014/main" id="{74E84FE8-0B2C-4321-BCB2-546EC151108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63EBA67B-139D-4304-A32B-8F578DABC90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91C7D4A2-D026-43D4-8EF4-BE20866C163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5" name="Straight Connector 14">
              <a:extLst>
                <a:ext uri="{FF2B5EF4-FFF2-40B4-BE49-F238E27FC236}">
                  <a16:creationId xmlns:a16="http://schemas.microsoft.com/office/drawing/2014/main" id="{E95270E6-C32F-4EE9-B904-FF019BE2AE2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a16="http://schemas.microsoft.com/office/drawing/2014/main" id="{3700555F-8A9D-48B9-925B-9D3DE60B219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13310822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7CB024-7DCD-1AE7-9F26-1A355D00FF82}"/>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4C10BC7-8E8F-8E87-7189-BFF123869FFD}"/>
              </a:ext>
            </a:extLst>
          </p:cNvPr>
          <p:cNvSpPr>
            <a:spLocks noGrp="1"/>
          </p:cNvSpPr>
          <p:nvPr>
            <p:ph idx="1"/>
          </p:nvPr>
        </p:nvSpPr>
        <p:spPr>
          <a:xfrm>
            <a:off x="203201" y="152400"/>
            <a:ext cx="11827932" cy="1634067"/>
          </a:xfrm>
        </p:spPr>
        <p:txBody>
          <a:bodyPr>
            <a:normAutofit lnSpcReduction="10000"/>
          </a:bodyPr>
          <a:lstStyle/>
          <a:p>
            <a:pPr marL="0" indent="0" algn="ctr">
              <a:buNone/>
            </a:pPr>
            <a:r>
              <a:rPr lang="en-US" sz="5400" dirty="0">
                <a:latin typeface="Arial" panose="020B0604020202020204" pitchFamily="34" charset="0"/>
                <a:cs typeface="Arial" panose="020B0604020202020204" pitchFamily="34" charset="0"/>
              </a:rPr>
              <a:t>Guarantees for EVERYONE from the Resurrection of Jesus</a:t>
            </a:r>
          </a:p>
        </p:txBody>
      </p:sp>
      <p:sp>
        <p:nvSpPr>
          <p:cNvPr id="6" name="Content Placeholder 2">
            <a:extLst>
              <a:ext uri="{FF2B5EF4-FFF2-40B4-BE49-F238E27FC236}">
                <a16:creationId xmlns:a16="http://schemas.microsoft.com/office/drawing/2014/main" id="{BFFA30FF-5B0E-C24E-A8E2-F6414366AB87}"/>
              </a:ext>
            </a:extLst>
          </p:cNvPr>
          <p:cNvSpPr txBox="1">
            <a:spLocks/>
          </p:cNvSpPr>
          <p:nvPr/>
        </p:nvSpPr>
        <p:spPr>
          <a:xfrm>
            <a:off x="203201" y="1686560"/>
            <a:ext cx="11827932" cy="5019040"/>
          </a:xfrm>
          <a:prstGeom prst="rect">
            <a:avLst/>
          </a:prstGeom>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50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50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50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4pPr>
            <a:lvl5pPr marL="21145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9pPr>
          </a:lstStyle>
          <a:p>
            <a:pPr marL="914400" indent="-914400">
              <a:buFont typeface="+mj-lt"/>
              <a:buAutoNum type="arabicPeriod" startAt="2"/>
            </a:pPr>
            <a:r>
              <a:rPr lang="en-US" sz="5400" dirty="0">
                <a:solidFill>
                  <a:schemeClr val="tx1"/>
                </a:solidFill>
                <a:latin typeface="Arial" panose="020B0604020202020204" pitchFamily="34" charset="0"/>
                <a:cs typeface="Arial" panose="020B0604020202020204" pitchFamily="34" charset="0"/>
              </a:rPr>
              <a:t>There will be a judgment for everyone.</a:t>
            </a:r>
          </a:p>
          <a:p>
            <a:pPr marL="0" indent="0">
              <a:buNone/>
            </a:pPr>
            <a:r>
              <a:rPr lang="en-US" sz="4000" b="1" u="sng" dirty="0">
                <a:solidFill>
                  <a:schemeClr val="tx1"/>
                </a:solidFill>
                <a:effectLst/>
                <a:latin typeface="Arial" panose="020B0604020202020204" pitchFamily="34" charset="0"/>
                <a:ea typeface="Calibri" panose="020F0502020204030204" pitchFamily="34" charset="0"/>
                <a:cs typeface="Arial" panose="020B0604020202020204" pitchFamily="34" charset="0"/>
              </a:rPr>
              <a:t>Acts 17:31</a:t>
            </a:r>
            <a:r>
              <a:rPr lang="en-US" sz="4000" dirty="0">
                <a:solidFill>
                  <a:schemeClr val="tx1"/>
                </a:solidFill>
                <a:effectLst/>
                <a:latin typeface="Arial" panose="020B0604020202020204" pitchFamily="34" charset="0"/>
                <a:ea typeface="Calibri" panose="020F0502020204030204" pitchFamily="34" charset="0"/>
                <a:cs typeface="Arial" panose="020B0604020202020204" pitchFamily="34" charset="0"/>
              </a:rPr>
              <a:t>—</a:t>
            </a:r>
            <a:r>
              <a:rPr lang="en-US" sz="4000" i="1" dirty="0">
                <a:solidFill>
                  <a:schemeClr val="tx1"/>
                </a:solidFill>
                <a:effectLst/>
                <a:latin typeface="Arial" panose="020B0604020202020204" pitchFamily="34" charset="0"/>
                <a:ea typeface="Calibri" panose="020F0502020204030204" pitchFamily="34" charset="0"/>
                <a:cs typeface="Arial" panose="020B0604020202020204" pitchFamily="34" charset="0"/>
              </a:rPr>
              <a:t>For he </a:t>
            </a:r>
            <a:r>
              <a:rPr lang="en-US" sz="4000" dirty="0">
                <a:solidFill>
                  <a:schemeClr val="tx1"/>
                </a:solidFill>
                <a:effectLst/>
                <a:latin typeface="Arial" panose="020B0604020202020204" pitchFamily="34" charset="0"/>
                <a:ea typeface="Calibri" panose="020F0502020204030204" pitchFamily="34" charset="0"/>
                <a:cs typeface="Arial" panose="020B0604020202020204" pitchFamily="34" charset="0"/>
              </a:rPr>
              <a:t>[God]</a:t>
            </a:r>
            <a:r>
              <a:rPr lang="en-US" sz="4000" i="1" dirty="0">
                <a:solidFill>
                  <a:schemeClr val="tx1"/>
                </a:solidFill>
                <a:effectLst/>
                <a:latin typeface="Arial" panose="020B0604020202020204" pitchFamily="34" charset="0"/>
                <a:ea typeface="Calibri" panose="020F0502020204030204" pitchFamily="34" charset="0"/>
                <a:cs typeface="Arial" panose="020B0604020202020204" pitchFamily="34" charset="0"/>
              </a:rPr>
              <a:t> has set a day when he will judge the world with justice by the man</a:t>
            </a:r>
            <a:r>
              <a:rPr lang="en-US" sz="4000" dirty="0">
                <a:solidFill>
                  <a:schemeClr val="tx1"/>
                </a:solidFill>
                <a:effectLst/>
                <a:latin typeface="Arial" panose="020B0604020202020204" pitchFamily="34" charset="0"/>
                <a:ea typeface="Calibri" panose="020F0502020204030204" pitchFamily="34" charset="0"/>
                <a:cs typeface="Arial" panose="020B0604020202020204" pitchFamily="34" charset="0"/>
              </a:rPr>
              <a:t> [Jesus]</a:t>
            </a:r>
            <a:r>
              <a:rPr lang="en-US" sz="4000" i="1" dirty="0">
                <a:solidFill>
                  <a:schemeClr val="tx1"/>
                </a:solidFill>
                <a:effectLst/>
                <a:latin typeface="Arial" panose="020B0604020202020204" pitchFamily="34" charset="0"/>
                <a:ea typeface="Calibri" panose="020F0502020204030204" pitchFamily="34" charset="0"/>
                <a:cs typeface="Arial" panose="020B0604020202020204" pitchFamily="34" charset="0"/>
              </a:rPr>
              <a:t> he has appointed. He has given proof of this to everyone by raising him from the dead.”</a:t>
            </a:r>
            <a:endParaRPr lang="en-US" sz="40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9976708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B7CF69-C4E8-8CEF-1A22-7BC0709EE467}"/>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5923783-01D7-4F66-AB33-10DA89566933}"/>
              </a:ext>
            </a:extLst>
          </p:cNvPr>
          <p:cNvSpPr>
            <a:spLocks noGrp="1"/>
          </p:cNvSpPr>
          <p:nvPr>
            <p:ph idx="1"/>
          </p:nvPr>
        </p:nvSpPr>
        <p:spPr>
          <a:xfrm>
            <a:off x="203201" y="-38209"/>
            <a:ext cx="11827932" cy="1058333"/>
          </a:xfrm>
        </p:spPr>
        <p:txBody>
          <a:bodyPr>
            <a:normAutofit/>
          </a:bodyPr>
          <a:lstStyle/>
          <a:p>
            <a:pPr marL="0" indent="0" algn="ctr">
              <a:buNone/>
            </a:pPr>
            <a:r>
              <a:rPr lang="en-US" sz="5400" dirty="0">
                <a:latin typeface="Arial" panose="020B0604020202020204" pitchFamily="34" charset="0"/>
                <a:cs typeface="Arial" panose="020B0604020202020204" pitchFamily="34" charset="0"/>
              </a:rPr>
              <a:t>Judgment of Unbelievers</a:t>
            </a:r>
          </a:p>
        </p:txBody>
      </p:sp>
      <p:sp>
        <p:nvSpPr>
          <p:cNvPr id="6" name="Content Placeholder 2">
            <a:extLst>
              <a:ext uri="{FF2B5EF4-FFF2-40B4-BE49-F238E27FC236}">
                <a16:creationId xmlns:a16="http://schemas.microsoft.com/office/drawing/2014/main" id="{D857C4C2-01B2-62F3-F8C3-AE935B2F36F9}"/>
              </a:ext>
            </a:extLst>
          </p:cNvPr>
          <p:cNvSpPr txBox="1">
            <a:spLocks/>
          </p:cNvSpPr>
          <p:nvPr/>
        </p:nvSpPr>
        <p:spPr>
          <a:xfrm>
            <a:off x="203201" y="1686560"/>
            <a:ext cx="11827932" cy="5019040"/>
          </a:xfrm>
          <a:prstGeom prst="rect">
            <a:avLst/>
          </a:prstGeom>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50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50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50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4pPr>
            <a:lvl5pPr marL="21145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9pPr>
          </a:lstStyle>
          <a:p>
            <a:pPr marL="0" indent="0">
              <a:buNone/>
            </a:pPr>
            <a:endParaRPr lang="en-US" sz="40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p:txBody>
      </p:sp>
      <p:sp>
        <p:nvSpPr>
          <p:cNvPr id="4" name="TextBox 3">
            <a:extLst>
              <a:ext uri="{FF2B5EF4-FFF2-40B4-BE49-F238E27FC236}">
                <a16:creationId xmlns:a16="http://schemas.microsoft.com/office/drawing/2014/main" id="{2AF99590-B5AE-DDCD-642E-6B785A64EB9C}"/>
              </a:ext>
            </a:extLst>
          </p:cNvPr>
          <p:cNvSpPr txBox="1"/>
          <p:nvPr/>
        </p:nvSpPr>
        <p:spPr>
          <a:xfrm>
            <a:off x="203201" y="880533"/>
            <a:ext cx="11785598" cy="5632311"/>
          </a:xfrm>
          <a:prstGeom prst="rect">
            <a:avLst/>
          </a:prstGeom>
          <a:noFill/>
        </p:spPr>
        <p:txBody>
          <a:bodyPr wrap="square">
            <a:spAutoFit/>
          </a:bodyPr>
          <a:lstStyle/>
          <a:p>
            <a:pPr marR="0" lvl="0"/>
            <a:r>
              <a:rPr lang="en-US" sz="4000" b="1" u="sng" dirty="0">
                <a:effectLst/>
                <a:latin typeface="Arial" panose="020B0604020202020204" pitchFamily="34" charset="0"/>
                <a:ea typeface="Calibri" panose="020F0502020204030204" pitchFamily="34" charset="0"/>
                <a:cs typeface="Arial" panose="020B0604020202020204" pitchFamily="34" charset="0"/>
              </a:rPr>
              <a:t>Revelation 20:11-15</a:t>
            </a:r>
          </a:p>
          <a:p>
            <a:pPr marR="0" lvl="0"/>
            <a:r>
              <a:rPr lang="en-US" sz="4000" i="1" baseline="30000" dirty="0">
                <a:effectLst/>
                <a:latin typeface="Arial" panose="020B0604020202020204" pitchFamily="34" charset="0"/>
                <a:ea typeface="Calibri" panose="020F0502020204030204" pitchFamily="34" charset="0"/>
                <a:cs typeface="Arial" panose="020B0604020202020204" pitchFamily="34" charset="0"/>
              </a:rPr>
              <a:t>11 </a:t>
            </a:r>
            <a:r>
              <a:rPr lang="en-US" sz="4000" i="1" dirty="0">
                <a:effectLst/>
                <a:latin typeface="Arial" panose="020B0604020202020204" pitchFamily="34" charset="0"/>
                <a:ea typeface="Calibri" panose="020F0502020204030204" pitchFamily="34" charset="0"/>
                <a:cs typeface="Arial" panose="020B0604020202020204" pitchFamily="34" charset="0"/>
              </a:rPr>
              <a:t>Then I </a:t>
            </a:r>
            <a:r>
              <a:rPr lang="en-US" sz="4000" b="1" i="1" u="sng" dirty="0">
                <a:effectLst/>
                <a:latin typeface="Arial" panose="020B0604020202020204" pitchFamily="34" charset="0"/>
                <a:ea typeface="Calibri" panose="020F0502020204030204" pitchFamily="34" charset="0"/>
                <a:cs typeface="Arial" panose="020B0604020202020204" pitchFamily="34" charset="0"/>
              </a:rPr>
              <a:t>saw a great white throne</a:t>
            </a:r>
            <a:r>
              <a:rPr lang="en-US" sz="4000" i="1" dirty="0">
                <a:effectLst/>
                <a:latin typeface="Arial" panose="020B0604020202020204" pitchFamily="34" charset="0"/>
                <a:ea typeface="Calibri" panose="020F0502020204030204" pitchFamily="34" charset="0"/>
                <a:cs typeface="Arial" panose="020B0604020202020204" pitchFamily="34" charset="0"/>
              </a:rPr>
              <a:t> and him who was seated on it. The earth and the heavens fled from his presence, and there was no place for them. </a:t>
            </a:r>
            <a:r>
              <a:rPr lang="en-US" sz="4000" i="1" baseline="30000" dirty="0">
                <a:effectLst/>
                <a:latin typeface="Arial" panose="020B0604020202020204" pitchFamily="34" charset="0"/>
                <a:ea typeface="Calibri" panose="020F0502020204030204" pitchFamily="34" charset="0"/>
                <a:cs typeface="Arial" panose="020B0604020202020204" pitchFamily="34" charset="0"/>
              </a:rPr>
              <a:t>12 </a:t>
            </a:r>
            <a:r>
              <a:rPr lang="en-US" sz="4000" i="1" dirty="0">
                <a:effectLst/>
                <a:latin typeface="Arial" panose="020B0604020202020204" pitchFamily="34" charset="0"/>
                <a:ea typeface="Calibri" panose="020F0502020204030204" pitchFamily="34" charset="0"/>
                <a:cs typeface="Arial" panose="020B0604020202020204" pitchFamily="34" charset="0"/>
              </a:rPr>
              <a:t>And I saw the dead, great and small, standing before the throne, and book</a:t>
            </a:r>
            <a:r>
              <a:rPr lang="en-US" sz="4000" b="1" i="1" u="sng" dirty="0">
                <a:effectLst/>
                <a:latin typeface="Arial" panose="020B0604020202020204" pitchFamily="34" charset="0"/>
                <a:ea typeface="Calibri" panose="020F0502020204030204" pitchFamily="34" charset="0"/>
                <a:cs typeface="Arial" panose="020B0604020202020204" pitchFamily="34" charset="0"/>
              </a:rPr>
              <a:t>s</a:t>
            </a:r>
            <a:r>
              <a:rPr lang="en-US" sz="4000" i="1" dirty="0">
                <a:effectLst/>
                <a:latin typeface="Arial" panose="020B0604020202020204" pitchFamily="34" charset="0"/>
                <a:ea typeface="Calibri" panose="020F0502020204030204" pitchFamily="34" charset="0"/>
                <a:cs typeface="Arial" panose="020B0604020202020204" pitchFamily="34" charset="0"/>
              </a:rPr>
              <a:t> were opened. </a:t>
            </a:r>
            <a:r>
              <a:rPr lang="en-US" sz="4000" i="1" u="sng" dirty="0">
                <a:effectLst/>
                <a:latin typeface="Arial" panose="020B0604020202020204" pitchFamily="34" charset="0"/>
                <a:ea typeface="Calibri" panose="020F0502020204030204" pitchFamily="34" charset="0"/>
                <a:cs typeface="Arial" panose="020B0604020202020204" pitchFamily="34" charset="0"/>
              </a:rPr>
              <a:t>Another book</a:t>
            </a:r>
            <a:r>
              <a:rPr lang="en-US" sz="4000" i="1" dirty="0">
                <a:effectLst/>
                <a:latin typeface="Arial" panose="020B0604020202020204" pitchFamily="34" charset="0"/>
                <a:ea typeface="Calibri" panose="020F0502020204030204" pitchFamily="34" charset="0"/>
                <a:cs typeface="Arial" panose="020B0604020202020204" pitchFamily="34" charset="0"/>
              </a:rPr>
              <a:t> was opened, which is </a:t>
            </a:r>
            <a:r>
              <a:rPr lang="en-US" sz="4000" b="1" i="1" dirty="0">
                <a:effectLst/>
                <a:latin typeface="Arial" panose="020B0604020202020204" pitchFamily="34" charset="0"/>
                <a:ea typeface="Calibri" panose="020F0502020204030204" pitchFamily="34" charset="0"/>
                <a:cs typeface="Arial" panose="020B0604020202020204" pitchFamily="34" charset="0"/>
              </a:rPr>
              <a:t>the</a:t>
            </a:r>
            <a:r>
              <a:rPr lang="en-US" sz="4000" i="1" dirty="0">
                <a:effectLst/>
                <a:latin typeface="Arial" panose="020B0604020202020204" pitchFamily="34" charset="0"/>
                <a:ea typeface="Calibri" panose="020F0502020204030204" pitchFamily="34" charset="0"/>
                <a:cs typeface="Arial" panose="020B0604020202020204" pitchFamily="34" charset="0"/>
              </a:rPr>
              <a:t> </a:t>
            </a:r>
            <a:r>
              <a:rPr lang="en-US" sz="4000" b="1" i="1" dirty="0">
                <a:effectLst/>
                <a:latin typeface="Arial" panose="020B0604020202020204" pitchFamily="34" charset="0"/>
                <a:ea typeface="Calibri" panose="020F0502020204030204" pitchFamily="34" charset="0"/>
                <a:cs typeface="Arial" panose="020B0604020202020204" pitchFamily="34" charset="0"/>
              </a:rPr>
              <a:t>book of life</a:t>
            </a:r>
            <a:r>
              <a:rPr lang="en-US" sz="4000" i="1" dirty="0">
                <a:effectLst/>
                <a:latin typeface="Arial" panose="020B0604020202020204" pitchFamily="34" charset="0"/>
                <a:ea typeface="Calibri" panose="020F0502020204030204" pitchFamily="34" charset="0"/>
                <a:cs typeface="Arial" panose="020B0604020202020204" pitchFamily="34" charset="0"/>
              </a:rPr>
              <a:t>. The dead were judged according to what they had done as recorded in </a:t>
            </a:r>
            <a:r>
              <a:rPr lang="en-US" sz="4000" b="1" i="1" dirty="0">
                <a:effectLst/>
                <a:latin typeface="Arial" panose="020B0604020202020204" pitchFamily="34" charset="0"/>
                <a:ea typeface="Calibri" panose="020F0502020204030204" pitchFamily="34" charset="0"/>
                <a:cs typeface="Arial" panose="020B0604020202020204" pitchFamily="34" charset="0"/>
              </a:rPr>
              <a:t>the books</a:t>
            </a:r>
            <a:r>
              <a:rPr lang="en-US" sz="4000" i="1" dirty="0">
                <a:effectLst/>
                <a:latin typeface="Arial" panose="020B0604020202020204" pitchFamily="34" charset="0"/>
                <a:ea typeface="Calibri" panose="020F0502020204030204" pitchFamily="34" charset="0"/>
                <a:cs typeface="Arial" panose="020B0604020202020204" pitchFamily="34" charset="0"/>
              </a:rPr>
              <a:t>. </a:t>
            </a:r>
            <a:endParaRPr lang="en-US" sz="40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971012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1BC013-B848-9115-E211-69DF5AACD0CE}"/>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D66FD70-6ECF-E3ED-BF2F-D7C5880805B9}"/>
              </a:ext>
            </a:extLst>
          </p:cNvPr>
          <p:cNvSpPr>
            <a:spLocks noGrp="1"/>
          </p:cNvSpPr>
          <p:nvPr>
            <p:ph idx="1"/>
          </p:nvPr>
        </p:nvSpPr>
        <p:spPr>
          <a:xfrm>
            <a:off x="203201" y="-38209"/>
            <a:ext cx="11827932" cy="1058333"/>
          </a:xfrm>
        </p:spPr>
        <p:txBody>
          <a:bodyPr>
            <a:normAutofit/>
          </a:bodyPr>
          <a:lstStyle/>
          <a:p>
            <a:pPr marL="0" indent="0" algn="ctr">
              <a:buNone/>
            </a:pPr>
            <a:r>
              <a:rPr lang="en-US" sz="5400" dirty="0">
                <a:latin typeface="Arial" panose="020B0604020202020204" pitchFamily="34" charset="0"/>
                <a:cs typeface="Arial" panose="020B0604020202020204" pitchFamily="34" charset="0"/>
              </a:rPr>
              <a:t>Judgment of Unbelievers</a:t>
            </a:r>
          </a:p>
        </p:txBody>
      </p:sp>
      <p:sp>
        <p:nvSpPr>
          <p:cNvPr id="6" name="Content Placeholder 2">
            <a:extLst>
              <a:ext uri="{FF2B5EF4-FFF2-40B4-BE49-F238E27FC236}">
                <a16:creationId xmlns:a16="http://schemas.microsoft.com/office/drawing/2014/main" id="{5C01E4D3-9E47-1DC2-7A2A-DA2EB5ADAF51}"/>
              </a:ext>
            </a:extLst>
          </p:cNvPr>
          <p:cNvSpPr txBox="1">
            <a:spLocks/>
          </p:cNvSpPr>
          <p:nvPr/>
        </p:nvSpPr>
        <p:spPr>
          <a:xfrm>
            <a:off x="203201" y="1686560"/>
            <a:ext cx="11827932" cy="5019040"/>
          </a:xfrm>
          <a:prstGeom prst="rect">
            <a:avLst/>
          </a:prstGeom>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50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50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50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4pPr>
            <a:lvl5pPr marL="21145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9pPr>
          </a:lstStyle>
          <a:p>
            <a:pPr marL="0" indent="0">
              <a:buNone/>
            </a:pPr>
            <a:endParaRPr lang="en-US" sz="40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p:txBody>
      </p:sp>
      <p:sp>
        <p:nvSpPr>
          <p:cNvPr id="4" name="TextBox 3">
            <a:extLst>
              <a:ext uri="{FF2B5EF4-FFF2-40B4-BE49-F238E27FC236}">
                <a16:creationId xmlns:a16="http://schemas.microsoft.com/office/drawing/2014/main" id="{181BB1DE-1E20-E6C1-027F-0CA9ADE14ACA}"/>
              </a:ext>
            </a:extLst>
          </p:cNvPr>
          <p:cNvSpPr txBox="1"/>
          <p:nvPr/>
        </p:nvSpPr>
        <p:spPr>
          <a:xfrm>
            <a:off x="203201" y="880533"/>
            <a:ext cx="11785598" cy="5632311"/>
          </a:xfrm>
          <a:prstGeom prst="rect">
            <a:avLst/>
          </a:prstGeom>
          <a:noFill/>
        </p:spPr>
        <p:txBody>
          <a:bodyPr wrap="square">
            <a:spAutoFit/>
          </a:bodyPr>
          <a:lstStyle/>
          <a:p>
            <a:pPr marR="0" lvl="0"/>
            <a:r>
              <a:rPr lang="en-US" sz="4000" b="1" u="sng" dirty="0">
                <a:effectLst/>
                <a:latin typeface="Arial" panose="020B0604020202020204" pitchFamily="34" charset="0"/>
                <a:ea typeface="Calibri" panose="020F0502020204030204" pitchFamily="34" charset="0"/>
                <a:cs typeface="Arial" panose="020B0604020202020204" pitchFamily="34" charset="0"/>
              </a:rPr>
              <a:t>Revelation 20:11-15</a:t>
            </a:r>
          </a:p>
          <a:p>
            <a:pPr marR="0" lvl="0"/>
            <a:r>
              <a:rPr lang="en-US" sz="4000" i="1" baseline="30000" dirty="0">
                <a:effectLst/>
                <a:latin typeface="Arial" panose="020B0604020202020204" pitchFamily="34" charset="0"/>
                <a:ea typeface="Calibri" panose="020F0502020204030204" pitchFamily="34" charset="0"/>
                <a:cs typeface="Arial" panose="020B0604020202020204" pitchFamily="34" charset="0"/>
              </a:rPr>
              <a:t>13 </a:t>
            </a:r>
            <a:r>
              <a:rPr lang="en-US" sz="4000" i="1" dirty="0">
                <a:effectLst/>
                <a:latin typeface="Arial" panose="020B0604020202020204" pitchFamily="34" charset="0"/>
                <a:ea typeface="Calibri" panose="020F0502020204030204" pitchFamily="34" charset="0"/>
                <a:cs typeface="Arial" panose="020B0604020202020204" pitchFamily="34" charset="0"/>
              </a:rPr>
              <a:t>The sea gave up the dead that were in it, and death and Hades gave up the dead that were in them, and each person was judged according to what they had done. </a:t>
            </a:r>
            <a:r>
              <a:rPr lang="en-US" sz="4000" i="1" baseline="30000" dirty="0">
                <a:effectLst/>
                <a:latin typeface="Arial" panose="020B0604020202020204" pitchFamily="34" charset="0"/>
                <a:ea typeface="Calibri" panose="020F0502020204030204" pitchFamily="34" charset="0"/>
                <a:cs typeface="Arial" panose="020B0604020202020204" pitchFamily="34" charset="0"/>
              </a:rPr>
              <a:t>14 </a:t>
            </a:r>
            <a:r>
              <a:rPr lang="en-US" sz="4000" i="1" dirty="0">
                <a:effectLst/>
                <a:latin typeface="Arial" panose="020B0604020202020204" pitchFamily="34" charset="0"/>
                <a:ea typeface="Calibri" panose="020F0502020204030204" pitchFamily="34" charset="0"/>
                <a:cs typeface="Arial" panose="020B0604020202020204" pitchFamily="34" charset="0"/>
              </a:rPr>
              <a:t>Then death and Hades </a:t>
            </a:r>
          </a:p>
          <a:p>
            <a:pPr marR="0" lvl="0"/>
            <a:r>
              <a:rPr lang="en-US" sz="4000" i="1" dirty="0">
                <a:effectLst/>
                <a:latin typeface="Arial" panose="020B0604020202020204" pitchFamily="34" charset="0"/>
                <a:ea typeface="Calibri" panose="020F0502020204030204" pitchFamily="34" charset="0"/>
                <a:cs typeface="Arial" panose="020B0604020202020204" pitchFamily="34" charset="0"/>
              </a:rPr>
              <a:t>were thrown into the lake of fire. The lake of fire is the second death. </a:t>
            </a:r>
            <a:r>
              <a:rPr lang="en-US" sz="4000" i="1" baseline="30000" dirty="0">
                <a:effectLst/>
                <a:latin typeface="Arial" panose="020B0604020202020204" pitchFamily="34" charset="0"/>
                <a:ea typeface="Calibri" panose="020F0502020204030204" pitchFamily="34" charset="0"/>
                <a:cs typeface="Arial" panose="020B0604020202020204" pitchFamily="34" charset="0"/>
              </a:rPr>
              <a:t>15 </a:t>
            </a:r>
            <a:r>
              <a:rPr lang="en-US" sz="4000" i="1" u="sng" dirty="0">
                <a:effectLst/>
                <a:latin typeface="Arial" panose="020B0604020202020204" pitchFamily="34" charset="0"/>
                <a:ea typeface="Calibri" panose="020F0502020204030204" pitchFamily="34" charset="0"/>
                <a:cs typeface="Arial" panose="020B0604020202020204" pitchFamily="34" charset="0"/>
              </a:rPr>
              <a:t>Anyone</a:t>
            </a:r>
            <a:r>
              <a:rPr lang="en-US" sz="4000" i="1" dirty="0">
                <a:effectLst/>
                <a:latin typeface="Arial" panose="020B0604020202020204" pitchFamily="34" charset="0"/>
                <a:ea typeface="Calibri" panose="020F0502020204030204" pitchFamily="34" charset="0"/>
                <a:cs typeface="Arial" panose="020B0604020202020204" pitchFamily="34" charset="0"/>
              </a:rPr>
              <a:t> whose name was not found written in </a:t>
            </a:r>
            <a:r>
              <a:rPr lang="en-US" sz="4000" b="1" i="1" dirty="0">
                <a:effectLst/>
                <a:latin typeface="Arial" panose="020B0604020202020204" pitchFamily="34" charset="0"/>
                <a:ea typeface="Calibri" panose="020F0502020204030204" pitchFamily="34" charset="0"/>
                <a:cs typeface="Arial" panose="020B0604020202020204" pitchFamily="34" charset="0"/>
              </a:rPr>
              <a:t>the book of life</a:t>
            </a:r>
            <a:r>
              <a:rPr lang="en-US" sz="4000" i="1" dirty="0">
                <a:effectLst/>
                <a:latin typeface="Arial" panose="020B0604020202020204" pitchFamily="34" charset="0"/>
                <a:ea typeface="Calibri" panose="020F0502020204030204" pitchFamily="34" charset="0"/>
                <a:cs typeface="Arial" panose="020B0604020202020204" pitchFamily="34" charset="0"/>
              </a:rPr>
              <a:t> was thrown into the lake of fire.</a:t>
            </a:r>
            <a:endParaRPr lang="en-US" sz="40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0379303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E86AAF-2DBA-6005-D489-0BA943592449}"/>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1DFEE8E-48E8-8993-EE2F-A00CB0484AF0}"/>
              </a:ext>
            </a:extLst>
          </p:cNvPr>
          <p:cNvSpPr>
            <a:spLocks noGrp="1"/>
          </p:cNvSpPr>
          <p:nvPr>
            <p:ph idx="1"/>
          </p:nvPr>
        </p:nvSpPr>
        <p:spPr>
          <a:xfrm>
            <a:off x="203201" y="-38209"/>
            <a:ext cx="11827932" cy="1058333"/>
          </a:xfrm>
        </p:spPr>
        <p:txBody>
          <a:bodyPr>
            <a:normAutofit/>
          </a:bodyPr>
          <a:lstStyle/>
          <a:p>
            <a:pPr marL="0" indent="0" algn="ctr">
              <a:buNone/>
            </a:pPr>
            <a:r>
              <a:rPr lang="en-US" sz="5400" dirty="0">
                <a:latin typeface="Arial" panose="020B0604020202020204" pitchFamily="34" charset="0"/>
                <a:cs typeface="Arial" panose="020B0604020202020204" pitchFamily="34" charset="0"/>
              </a:rPr>
              <a:t>“Judgment” of Believers—</a:t>
            </a:r>
            <a:r>
              <a:rPr lang="en-US" sz="5400" i="1" dirty="0">
                <a:latin typeface="Arial" panose="020B0604020202020204" pitchFamily="34" charset="0"/>
                <a:cs typeface="Arial" panose="020B0604020202020204" pitchFamily="34" charset="0"/>
              </a:rPr>
              <a:t>Bema Seat </a:t>
            </a:r>
            <a:endParaRPr lang="en-US" sz="5400" dirty="0">
              <a:latin typeface="Arial" panose="020B0604020202020204" pitchFamily="34" charset="0"/>
              <a:cs typeface="Arial" panose="020B0604020202020204" pitchFamily="34" charset="0"/>
            </a:endParaRPr>
          </a:p>
        </p:txBody>
      </p:sp>
      <p:sp>
        <p:nvSpPr>
          <p:cNvPr id="6" name="Content Placeholder 2">
            <a:extLst>
              <a:ext uri="{FF2B5EF4-FFF2-40B4-BE49-F238E27FC236}">
                <a16:creationId xmlns:a16="http://schemas.microsoft.com/office/drawing/2014/main" id="{C36FAF33-5369-A0E6-60FF-422A88C890AE}"/>
              </a:ext>
            </a:extLst>
          </p:cNvPr>
          <p:cNvSpPr txBox="1">
            <a:spLocks/>
          </p:cNvSpPr>
          <p:nvPr/>
        </p:nvSpPr>
        <p:spPr>
          <a:xfrm>
            <a:off x="203201" y="1686560"/>
            <a:ext cx="11827932" cy="5019040"/>
          </a:xfrm>
          <a:prstGeom prst="rect">
            <a:avLst/>
          </a:prstGeom>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50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50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50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4pPr>
            <a:lvl5pPr marL="21145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9pPr>
          </a:lstStyle>
          <a:p>
            <a:pPr marL="0" indent="0">
              <a:buNone/>
            </a:pPr>
            <a:endParaRPr lang="en-US" sz="40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p:txBody>
      </p:sp>
      <p:sp>
        <p:nvSpPr>
          <p:cNvPr id="4" name="TextBox 3">
            <a:extLst>
              <a:ext uri="{FF2B5EF4-FFF2-40B4-BE49-F238E27FC236}">
                <a16:creationId xmlns:a16="http://schemas.microsoft.com/office/drawing/2014/main" id="{3F6E9793-9FEE-DCBC-FAC7-C425CD4AA597}"/>
              </a:ext>
            </a:extLst>
          </p:cNvPr>
          <p:cNvSpPr txBox="1"/>
          <p:nvPr/>
        </p:nvSpPr>
        <p:spPr>
          <a:xfrm>
            <a:off x="203201" y="880533"/>
            <a:ext cx="11785598" cy="5509200"/>
          </a:xfrm>
          <a:prstGeom prst="rect">
            <a:avLst/>
          </a:prstGeom>
          <a:noFill/>
        </p:spPr>
        <p:txBody>
          <a:bodyPr wrap="square">
            <a:spAutoFit/>
          </a:bodyPr>
          <a:lstStyle/>
          <a:p>
            <a:pPr marR="0" lvl="0"/>
            <a:r>
              <a:rPr lang="en-US" sz="4400" b="1" u="sng" dirty="0">
                <a:latin typeface="Arial" panose="020B0604020202020204" pitchFamily="34" charset="0"/>
                <a:ea typeface="Calibri" panose="020F0502020204030204" pitchFamily="34" charset="0"/>
                <a:cs typeface="Arial" panose="020B0604020202020204" pitchFamily="34" charset="0"/>
              </a:rPr>
              <a:t>2 Corinthians 5:10</a:t>
            </a:r>
          </a:p>
          <a:p>
            <a:r>
              <a:rPr lang="en-US" sz="4400" i="1" dirty="0">
                <a:effectLst/>
                <a:latin typeface="Arial" panose="020B0604020202020204" pitchFamily="34" charset="0"/>
                <a:ea typeface="Calibri" panose="020F0502020204030204" pitchFamily="34" charset="0"/>
                <a:cs typeface="Arial" panose="020B0604020202020204" pitchFamily="34" charset="0"/>
              </a:rPr>
              <a:t>For we must all appear before the judgment seat of Christ, so that each of us may receive what is due us for the things done while in the body, whether good or bad.</a:t>
            </a:r>
            <a:r>
              <a:rPr lang="en-US" sz="4400" dirty="0">
                <a:effectLst/>
                <a:latin typeface="Arial" panose="020B0604020202020204" pitchFamily="34" charset="0"/>
                <a:ea typeface="Calibri" panose="020F0502020204030204" pitchFamily="34" charset="0"/>
                <a:cs typeface="Arial" panose="020B0604020202020204" pitchFamily="34" charset="0"/>
              </a:rPr>
              <a:t>  </a:t>
            </a:r>
          </a:p>
          <a:p>
            <a:endParaRPr lang="en-US" sz="4400" dirty="0">
              <a:latin typeface="Arial" panose="020B0604020202020204" pitchFamily="34" charset="0"/>
              <a:ea typeface="Calibri" panose="020F0502020204030204" pitchFamily="34" charset="0"/>
              <a:cs typeface="Arial" panose="020B0604020202020204" pitchFamily="34" charset="0"/>
            </a:endParaRPr>
          </a:p>
          <a:p>
            <a:r>
              <a:rPr lang="en-US" sz="4400" dirty="0">
                <a:effectLst/>
                <a:latin typeface="Arial" panose="020B0604020202020204" pitchFamily="34" charset="0"/>
                <a:ea typeface="Calibri" panose="020F0502020204030204" pitchFamily="34" charset="0"/>
                <a:cs typeface="Arial" panose="020B0604020202020204" pitchFamily="34" charset="0"/>
              </a:rPr>
              <a:t>See also Romans 14:10 &amp; </a:t>
            </a:r>
          </a:p>
          <a:p>
            <a:r>
              <a:rPr lang="en-US" sz="4400" dirty="0">
                <a:effectLst/>
                <a:latin typeface="Arial" panose="020B0604020202020204" pitchFamily="34" charset="0"/>
                <a:ea typeface="Calibri" panose="020F0502020204030204" pitchFamily="34" charset="0"/>
                <a:cs typeface="Arial" panose="020B0604020202020204" pitchFamily="34" charset="0"/>
              </a:rPr>
              <a:t>1 Corinthians 3:10-15</a:t>
            </a:r>
          </a:p>
        </p:txBody>
      </p:sp>
    </p:spTree>
    <p:extLst>
      <p:ext uri="{BB962C8B-B14F-4D97-AF65-F5344CB8AC3E}">
        <p14:creationId xmlns:p14="http://schemas.microsoft.com/office/powerpoint/2010/main" val="22084107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64C215-5CFF-1E11-C563-B33FB0800731}"/>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B5C4ED8-26B8-207C-C02F-F293E52B1881}"/>
              </a:ext>
            </a:extLst>
          </p:cNvPr>
          <p:cNvSpPr>
            <a:spLocks noGrp="1"/>
          </p:cNvSpPr>
          <p:nvPr>
            <p:ph idx="1"/>
          </p:nvPr>
        </p:nvSpPr>
        <p:spPr>
          <a:xfrm>
            <a:off x="203201" y="152400"/>
            <a:ext cx="11827932" cy="1634067"/>
          </a:xfrm>
        </p:spPr>
        <p:txBody>
          <a:bodyPr>
            <a:normAutofit lnSpcReduction="10000"/>
          </a:bodyPr>
          <a:lstStyle/>
          <a:p>
            <a:pPr marL="0" indent="0" algn="ctr">
              <a:buNone/>
            </a:pPr>
            <a:r>
              <a:rPr lang="en-US" sz="5400" dirty="0">
                <a:latin typeface="Arial" panose="020B0604020202020204" pitchFamily="34" charset="0"/>
                <a:cs typeface="Arial" panose="020B0604020202020204" pitchFamily="34" charset="0"/>
              </a:rPr>
              <a:t>Guarantees for EVERYONE from the Resurrection of Jesus</a:t>
            </a:r>
          </a:p>
        </p:txBody>
      </p:sp>
      <p:sp>
        <p:nvSpPr>
          <p:cNvPr id="6" name="Content Placeholder 2">
            <a:extLst>
              <a:ext uri="{FF2B5EF4-FFF2-40B4-BE49-F238E27FC236}">
                <a16:creationId xmlns:a16="http://schemas.microsoft.com/office/drawing/2014/main" id="{757364BA-B28F-A516-9D83-56425F43D882}"/>
              </a:ext>
            </a:extLst>
          </p:cNvPr>
          <p:cNvSpPr txBox="1">
            <a:spLocks/>
          </p:cNvSpPr>
          <p:nvPr/>
        </p:nvSpPr>
        <p:spPr>
          <a:xfrm>
            <a:off x="203201" y="1686560"/>
            <a:ext cx="11827932" cy="2208107"/>
          </a:xfrm>
          <a:prstGeom prst="rect">
            <a:avLst/>
          </a:prstGeom>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50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50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50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4pPr>
            <a:lvl5pPr marL="21145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9pPr>
          </a:lstStyle>
          <a:p>
            <a:pPr marL="914400" indent="-914400">
              <a:buFont typeface="+mj-lt"/>
              <a:buAutoNum type="arabicPeriod" startAt="2"/>
            </a:pPr>
            <a:r>
              <a:rPr lang="en-US" sz="4400" dirty="0">
                <a:solidFill>
                  <a:schemeClr val="tx1"/>
                </a:solidFill>
                <a:latin typeface="Arial" panose="020B0604020202020204" pitchFamily="34" charset="0"/>
                <a:cs typeface="Arial" panose="020B0604020202020204" pitchFamily="34" charset="0"/>
              </a:rPr>
              <a:t>There will be a judgment for everyone… different &amp; at different times for believers and unbelievers.</a:t>
            </a:r>
          </a:p>
        </p:txBody>
      </p:sp>
    </p:spTree>
    <p:extLst>
      <p:ext uri="{BB962C8B-B14F-4D97-AF65-F5344CB8AC3E}">
        <p14:creationId xmlns:p14="http://schemas.microsoft.com/office/powerpoint/2010/main" val="25807704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228D86-2605-0BC4-93D1-3BA3B1FEC4B6}"/>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1976ED4-07E2-12F0-B3D3-DBFA2C2A3B4F}"/>
              </a:ext>
            </a:extLst>
          </p:cNvPr>
          <p:cNvSpPr>
            <a:spLocks noGrp="1"/>
          </p:cNvSpPr>
          <p:nvPr>
            <p:ph idx="1"/>
          </p:nvPr>
        </p:nvSpPr>
        <p:spPr>
          <a:xfrm>
            <a:off x="203201" y="152400"/>
            <a:ext cx="11827932" cy="1634067"/>
          </a:xfrm>
        </p:spPr>
        <p:txBody>
          <a:bodyPr>
            <a:normAutofit fontScale="92500"/>
          </a:bodyPr>
          <a:lstStyle/>
          <a:p>
            <a:pPr marL="0" indent="0" algn="ctr">
              <a:buNone/>
            </a:pPr>
            <a:r>
              <a:rPr lang="en-US" sz="5400" dirty="0">
                <a:latin typeface="Arial" panose="020B0604020202020204" pitchFamily="34" charset="0"/>
                <a:cs typeface="Arial" panose="020B0604020202020204" pitchFamily="34" charset="0"/>
              </a:rPr>
              <a:t>Guarantees for CHRIST FOLLOWERS from the Resurrection of Jesus</a:t>
            </a:r>
          </a:p>
        </p:txBody>
      </p:sp>
      <p:sp>
        <p:nvSpPr>
          <p:cNvPr id="6" name="Content Placeholder 2">
            <a:extLst>
              <a:ext uri="{FF2B5EF4-FFF2-40B4-BE49-F238E27FC236}">
                <a16:creationId xmlns:a16="http://schemas.microsoft.com/office/drawing/2014/main" id="{F995513D-C505-1353-28B0-115BDA98A221}"/>
              </a:ext>
            </a:extLst>
          </p:cNvPr>
          <p:cNvSpPr txBox="1">
            <a:spLocks/>
          </p:cNvSpPr>
          <p:nvPr/>
        </p:nvSpPr>
        <p:spPr>
          <a:xfrm>
            <a:off x="203201" y="1686560"/>
            <a:ext cx="11827932" cy="1860973"/>
          </a:xfrm>
          <a:prstGeom prst="rect">
            <a:avLst/>
          </a:prstGeom>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50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50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50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4pPr>
            <a:lvl5pPr marL="21145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9pPr>
          </a:lstStyle>
          <a:p>
            <a:pPr marL="914400" indent="-914400">
              <a:buFont typeface="+mj-lt"/>
              <a:buAutoNum type="arabicPeriod"/>
            </a:pPr>
            <a:r>
              <a:rPr lang="en-US" sz="5400" dirty="0">
                <a:solidFill>
                  <a:schemeClr val="tx1"/>
                </a:solidFill>
                <a:latin typeface="Arial" panose="020B0604020202020204" pitchFamily="34" charset="0"/>
                <a:cs typeface="Arial" panose="020B0604020202020204" pitchFamily="34" charset="0"/>
              </a:rPr>
              <a:t>We have a living, productive faith that saves us from our sins.  </a:t>
            </a:r>
          </a:p>
        </p:txBody>
      </p:sp>
      <p:sp>
        <p:nvSpPr>
          <p:cNvPr id="4" name="TextBox 3">
            <a:extLst>
              <a:ext uri="{FF2B5EF4-FFF2-40B4-BE49-F238E27FC236}">
                <a16:creationId xmlns:a16="http://schemas.microsoft.com/office/drawing/2014/main" id="{44B204D6-CBAA-C41F-68A9-D88E9B3610FA}"/>
              </a:ext>
            </a:extLst>
          </p:cNvPr>
          <p:cNvSpPr txBox="1"/>
          <p:nvPr/>
        </p:nvSpPr>
        <p:spPr>
          <a:xfrm>
            <a:off x="1185333" y="3547533"/>
            <a:ext cx="11006667" cy="3046988"/>
          </a:xfrm>
          <a:prstGeom prst="rect">
            <a:avLst/>
          </a:prstGeom>
          <a:noFill/>
        </p:spPr>
        <p:txBody>
          <a:bodyPr wrap="square">
            <a:spAutoFit/>
          </a:bodyPr>
          <a:lstStyle/>
          <a:p>
            <a:pPr marL="0" marR="0">
              <a:buNone/>
            </a:pPr>
            <a:r>
              <a:rPr lang="en-US" sz="3200" b="1" u="sng" dirty="0">
                <a:effectLst/>
                <a:latin typeface="Arial" panose="020B0604020202020204" pitchFamily="34" charset="0"/>
                <a:ea typeface="Calibri" panose="020F0502020204030204" pitchFamily="34" charset="0"/>
                <a:cs typeface="Arial" panose="020B0604020202020204" pitchFamily="34" charset="0"/>
              </a:rPr>
              <a:t>1 Corinthians 15:14, 17</a:t>
            </a:r>
            <a:endParaRPr lang="en-US" sz="3200" u="sng" dirty="0">
              <a:effectLst/>
              <a:latin typeface="Arial" panose="020B0604020202020204" pitchFamily="34" charset="0"/>
              <a:ea typeface="Calibri" panose="020F0502020204030204" pitchFamily="34" charset="0"/>
              <a:cs typeface="Arial" panose="020B0604020202020204" pitchFamily="34" charset="0"/>
            </a:endParaRPr>
          </a:p>
          <a:p>
            <a:pPr marL="0" marR="0">
              <a:buNone/>
            </a:pPr>
            <a:r>
              <a:rPr lang="en-US" sz="3200" b="1" i="1" baseline="30000" dirty="0">
                <a:effectLst/>
                <a:latin typeface="Arial" panose="020B0604020202020204" pitchFamily="34" charset="0"/>
                <a:ea typeface="Calibri" panose="020F0502020204030204" pitchFamily="34" charset="0"/>
                <a:cs typeface="Arial" panose="020B0604020202020204" pitchFamily="34" charset="0"/>
              </a:rPr>
              <a:t>14 </a:t>
            </a:r>
            <a:r>
              <a:rPr lang="en-US" sz="3200" b="1" i="1" dirty="0">
                <a:effectLst/>
                <a:latin typeface="Arial" panose="020B0604020202020204" pitchFamily="34" charset="0"/>
                <a:ea typeface="Calibri" panose="020F0502020204030204" pitchFamily="34" charset="0"/>
                <a:cs typeface="Arial" panose="020B0604020202020204" pitchFamily="34" charset="0"/>
              </a:rPr>
              <a:t>And if Christ has not been raised, our preaching is useless and so is your faith. </a:t>
            </a:r>
            <a:r>
              <a:rPr lang="en-US" sz="3200" b="1" i="1" baseline="30000" dirty="0">
                <a:effectLst/>
                <a:latin typeface="Arial" panose="020B0604020202020204" pitchFamily="34" charset="0"/>
                <a:ea typeface="Calibri" panose="020F0502020204030204" pitchFamily="34" charset="0"/>
                <a:cs typeface="Arial" panose="020B0604020202020204" pitchFamily="34" charset="0"/>
              </a:rPr>
              <a:t>17 </a:t>
            </a:r>
            <a:r>
              <a:rPr lang="en-US" sz="3200" b="1" i="1" dirty="0">
                <a:effectLst/>
                <a:latin typeface="Arial" panose="020B0604020202020204" pitchFamily="34" charset="0"/>
                <a:ea typeface="Calibri" panose="020F0502020204030204" pitchFamily="34" charset="0"/>
                <a:cs typeface="Arial" panose="020B0604020202020204" pitchFamily="34" charset="0"/>
              </a:rPr>
              <a:t>And if Christ has not been raised, your faith is futile; you are still in your sins.</a:t>
            </a:r>
            <a:endParaRPr lang="en-US" sz="3200" dirty="0">
              <a:effectLst/>
              <a:latin typeface="Arial" panose="020B0604020202020204" pitchFamily="34" charset="0"/>
              <a:ea typeface="Calibri" panose="020F0502020204030204" pitchFamily="34" charset="0"/>
              <a:cs typeface="Arial" panose="020B0604020202020204" pitchFamily="34" charset="0"/>
            </a:endParaRPr>
          </a:p>
          <a:p>
            <a:pPr marL="0" marR="0"/>
            <a:r>
              <a:rPr lang="en-US" sz="3200" b="1" i="1" baseline="30000" dirty="0">
                <a:effectLst/>
                <a:latin typeface="Arial" panose="020B0604020202020204" pitchFamily="34" charset="0"/>
                <a:ea typeface="Calibri" panose="020F0502020204030204" pitchFamily="34" charset="0"/>
                <a:cs typeface="Arial" panose="020B0604020202020204" pitchFamily="34" charset="0"/>
              </a:rPr>
              <a:t>20 </a:t>
            </a:r>
            <a:r>
              <a:rPr lang="en-US" sz="3200" b="1" i="1" dirty="0">
                <a:effectLst/>
                <a:latin typeface="Arial" panose="020B0604020202020204" pitchFamily="34" charset="0"/>
                <a:ea typeface="Calibri" panose="020F0502020204030204" pitchFamily="34" charset="0"/>
                <a:cs typeface="Arial" panose="020B0604020202020204" pitchFamily="34" charset="0"/>
              </a:rPr>
              <a:t>But Christ has indeed been raised from the dead….</a:t>
            </a:r>
            <a:endParaRPr lang="en-US" sz="32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6009378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BCB4D5-7630-008F-BC0F-B7D70D999046}"/>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BC7B88C-3230-B38B-E778-12B1D884A938}"/>
              </a:ext>
            </a:extLst>
          </p:cNvPr>
          <p:cNvSpPr>
            <a:spLocks noGrp="1"/>
          </p:cNvSpPr>
          <p:nvPr>
            <p:ph idx="1"/>
          </p:nvPr>
        </p:nvSpPr>
        <p:spPr>
          <a:xfrm>
            <a:off x="203201" y="152400"/>
            <a:ext cx="11827932" cy="1634067"/>
          </a:xfrm>
        </p:spPr>
        <p:txBody>
          <a:bodyPr>
            <a:normAutofit fontScale="92500"/>
          </a:bodyPr>
          <a:lstStyle/>
          <a:p>
            <a:pPr marL="0" indent="0" algn="ctr">
              <a:buNone/>
            </a:pPr>
            <a:r>
              <a:rPr lang="en-US" sz="5400" dirty="0">
                <a:latin typeface="Arial" panose="020B0604020202020204" pitchFamily="34" charset="0"/>
                <a:cs typeface="Arial" panose="020B0604020202020204" pitchFamily="34" charset="0"/>
              </a:rPr>
              <a:t>Guarantees for CHRIST FOLLOWERS from the Resurrection of Jesus</a:t>
            </a:r>
          </a:p>
        </p:txBody>
      </p:sp>
      <p:sp>
        <p:nvSpPr>
          <p:cNvPr id="6" name="Content Placeholder 2">
            <a:extLst>
              <a:ext uri="{FF2B5EF4-FFF2-40B4-BE49-F238E27FC236}">
                <a16:creationId xmlns:a16="http://schemas.microsoft.com/office/drawing/2014/main" id="{108F0D6D-3C20-CAF6-BEF2-82F4C8B6B7D5}"/>
              </a:ext>
            </a:extLst>
          </p:cNvPr>
          <p:cNvSpPr txBox="1">
            <a:spLocks/>
          </p:cNvSpPr>
          <p:nvPr/>
        </p:nvSpPr>
        <p:spPr>
          <a:xfrm>
            <a:off x="364068" y="2186093"/>
            <a:ext cx="11827932" cy="1860973"/>
          </a:xfrm>
          <a:prstGeom prst="rect">
            <a:avLst/>
          </a:prstGeom>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50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50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50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4pPr>
            <a:lvl5pPr marL="21145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9pPr>
          </a:lstStyle>
          <a:p>
            <a:pPr marL="914400" indent="-914400">
              <a:buFont typeface="+mj-lt"/>
              <a:buAutoNum type="arabicPeriod" startAt="2"/>
            </a:pPr>
            <a:r>
              <a:rPr lang="en-US" sz="4800" dirty="0">
                <a:solidFill>
                  <a:schemeClr val="tx1"/>
                </a:solidFill>
                <a:latin typeface="Arial" panose="020B0604020202020204" pitchFamily="34" charset="0"/>
                <a:ea typeface="Calibri" panose="020F0502020204030204" pitchFamily="34" charset="0"/>
                <a:cs typeface="Arial" panose="020B0604020202020204" pitchFamily="34" charset="0"/>
              </a:rPr>
              <a:t>W</a:t>
            </a:r>
            <a:r>
              <a:rPr lang="en-US" sz="4800" dirty="0">
                <a:solidFill>
                  <a:schemeClr val="tx1"/>
                </a:solidFill>
                <a:effectLst/>
                <a:latin typeface="Arial" panose="020B0604020202020204" pitchFamily="34" charset="0"/>
                <a:ea typeface="Calibri" panose="020F0502020204030204" pitchFamily="34" charset="0"/>
                <a:cs typeface="Arial" panose="020B0604020202020204" pitchFamily="34" charset="0"/>
              </a:rPr>
              <a:t>e have the resurrection power of the God who brings life out of death at work in us.  </a:t>
            </a:r>
          </a:p>
        </p:txBody>
      </p:sp>
    </p:spTree>
    <p:extLst>
      <p:ext uri="{BB962C8B-B14F-4D97-AF65-F5344CB8AC3E}">
        <p14:creationId xmlns:p14="http://schemas.microsoft.com/office/powerpoint/2010/main" val="41906376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7FE482-7021-D75C-AE09-E6F0CBF11668}"/>
            </a:ext>
          </a:extLst>
        </p:cNvPr>
        <p:cNvGrpSpPr/>
        <p:nvPr/>
      </p:nvGrpSpPr>
      <p:grpSpPr>
        <a:xfrm>
          <a:off x="0" y="0"/>
          <a:ext cx="0" cy="0"/>
          <a:chOff x="0" y="0"/>
          <a:chExt cx="0" cy="0"/>
        </a:xfrm>
      </p:grpSpPr>
      <p:pic>
        <p:nvPicPr>
          <p:cNvPr id="11266" name="Picture 2" descr="Wooden floor background">
            <a:extLst>
              <a:ext uri="{FF2B5EF4-FFF2-40B4-BE49-F238E27FC236}">
                <a16:creationId xmlns:a16="http://schemas.microsoft.com/office/drawing/2014/main" id="{F36ECA5A-8AE4-FEEA-D575-6B5700FEC63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6784"/>
            <a:ext cx="12192000" cy="7566539"/>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3402B68E-4D81-66F1-926E-502182B6AA16}"/>
              </a:ext>
            </a:extLst>
          </p:cNvPr>
          <p:cNvSpPr>
            <a:spLocks noGrp="1"/>
          </p:cNvSpPr>
          <p:nvPr>
            <p:ph idx="1"/>
          </p:nvPr>
        </p:nvSpPr>
        <p:spPr>
          <a:xfrm>
            <a:off x="431260" y="93133"/>
            <a:ext cx="11684540" cy="6849533"/>
          </a:xfrm>
        </p:spPr>
        <p:txBody>
          <a:bodyPr>
            <a:noAutofit/>
          </a:bodyPr>
          <a:lstStyle/>
          <a:p>
            <a:pPr marL="0">
              <a:buNone/>
            </a:pPr>
            <a:r>
              <a:rPr lang="en-US" sz="4800" b="1" dirty="0">
                <a:effectLst/>
                <a:latin typeface="Arial" panose="020B0604020202020204" pitchFamily="34" charset="0"/>
                <a:ea typeface="Calibri" panose="020F0502020204030204" pitchFamily="34" charset="0"/>
                <a:cs typeface="Arial" panose="020B0604020202020204" pitchFamily="34" charset="0"/>
              </a:rPr>
              <a:t>Romans 6:3-4</a:t>
            </a:r>
            <a:r>
              <a:rPr lang="en-US" sz="4800" b="1" baseline="300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p>
          <a:p>
            <a:pPr marL="0">
              <a:buNone/>
            </a:pPr>
            <a:r>
              <a:rPr lang="en-US" sz="4800" b="1" i="1" baseline="30000" dirty="0">
                <a:effectLst/>
                <a:latin typeface="Arial" panose="020B0604020202020204" pitchFamily="34" charset="0"/>
                <a:ea typeface="Calibri" panose="020F0502020204030204" pitchFamily="34" charset="0"/>
                <a:cs typeface="Arial" panose="020B0604020202020204" pitchFamily="34" charset="0"/>
              </a:rPr>
              <a:t>3 </a:t>
            </a:r>
            <a:r>
              <a:rPr lang="en-US" sz="4800" i="1" dirty="0">
                <a:effectLst/>
                <a:latin typeface="Arial" panose="020B0604020202020204" pitchFamily="34" charset="0"/>
                <a:ea typeface="Calibri" panose="020F0502020204030204" pitchFamily="34" charset="0"/>
                <a:cs typeface="Arial" panose="020B0604020202020204" pitchFamily="34" charset="0"/>
              </a:rPr>
              <a:t>Or don’t you know that all of us who were baptized into Christ Jesus were baptized into his death? </a:t>
            </a:r>
            <a:r>
              <a:rPr lang="en-US" sz="4800" b="1" i="1" baseline="30000" dirty="0">
                <a:effectLst/>
                <a:latin typeface="Arial" panose="020B0604020202020204" pitchFamily="34" charset="0"/>
                <a:ea typeface="Calibri" panose="020F0502020204030204" pitchFamily="34" charset="0"/>
                <a:cs typeface="Arial" panose="020B0604020202020204" pitchFamily="34" charset="0"/>
              </a:rPr>
              <a:t>4 </a:t>
            </a:r>
            <a:r>
              <a:rPr lang="en-US" sz="4800" i="1" dirty="0">
                <a:effectLst/>
                <a:latin typeface="Arial" panose="020B0604020202020204" pitchFamily="34" charset="0"/>
                <a:ea typeface="Calibri" panose="020F0502020204030204" pitchFamily="34" charset="0"/>
                <a:cs typeface="Arial" panose="020B0604020202020204" pitchFamily="34" charset="0"/>
              </a:rPr>
              <a:t>We were therefore buried with him through baptism into death in order that, </a:t>
            </a:r>
            <a:r>
              <a:rPr lang="en-US" sz="4800" i="1" u="sng" dirty="0">
                <a:effectLst/>
                <a:latin typeface="Arial" panose="020B0604020202020204" pitchFamily="34" charset="0"/>
                <a:ea typeface="Calibri" panose="020F0502020204030204" pitchFamily="34" charset="0"/>
                <a:cs typeface="Arial" panose="020B0604020202020204" pitchFamily="34" charset="0"/>
              </a:rPr>
              <a:t>just as Christ was raised from the dead through the glory of the Father, we too may live a new life.</a:t>
            </a:r>
            <a:endParaRPr lang="en-US" sz="48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781872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ED7613-B09E-CA77-95B7-7723013B8660}"/>
            </a:ext>
          </a:extLst>
        </p:cNvPr>
        <p:cNvGrpSpPr/>
        <p:nvPr/>
      </p:nvGrpSpPr>
      <p:grpSpPr>
        <a:xfrm>
          <a:off x="0" y="0"/>
          <a:ext cx="0" cy="0"/>
          <a:chOff x="0" y="0"/>
          <a:chExt cx="0" cy="0"/>
        </a:xfrm>
      </p:grpSpPr>
      <p:pic>
        <p:nvPicPr>
          <p:cNvPr id="11266" name="Picture 2" descr="Wooden floor background">
            <a:extLst>
              <a:ext uri="{FF2B5EF4-FFF2-40B4-BE49-F238E27FC236}">
                <a16:creationId xmlns:a16="http://schemas.microsoft.com/office/drawing/2014/main" id="{EC90CEB8-6037-EF00-BF7C-46B71E2C725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6784"/>
            <a:ext cx="12192000" cy="7566539"/>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6C1E437F-18C0-476E-7E9E-CEA63FF73A59}"/>
              </a:ext>
            </a:extLst>
          </p:cNvPr>
          <p:cNvSpPr>
            <a:spLocks noGrp="1"/>
          </p:cNvSpPr>
          <p:nvPr>
            <p:ph idx="1"/>
          </p:nvPr>
        </p:nvSpPr>
        <p:spPr>
          <a:xfrm>
            <a:off x="152400" y="160868"/>
            <a:ext cx="11887200" cy="6265334"/>
          </a:xfrm>
        </p:spPr>
        <p:txBody>
          <a:bodyPr>
            <a:noAutofit/>
          </a:bodyPr>
          <a:lstStyle/>
          <a:p>
            <a:pPr marL="0">
              <a:buNone/>
            </a:pPr>
            <a:r>
              <a:rPr lang="en-US" sz="4000" b="1" u="sng" dirty="0">
                <a:effectLst/>
                <a:latin typeface="Arial" panose="020B0604020202020204" pitchFamily="34" charset="0"/>
                <a:ea typeface="Calibri" panose="020F0502020204030204" pitchFamily="34" charset="0"/>
                <a:cs typeface="Arial" panose="020B0604020202020204" pitchFamily="34" charset="0"/>
              </a:rPr>
              <a:t>Ephesians 1:19-21</a:t>
            </a:r>
          </a:p>
          <a:p>
            <a:pPr marL="0">
              <a:buNone/>
            </a:pPr>
            <a:r>
              <a:rPr lang="en-US" sz="3600" i="1" baseline="30000" dirty="0">
                <a:effectLst/>
                <a:latin typeface="Arial" panose="020B0604020202020204" pitchFamily="34" charset="0"/>
                <a:ea typeface="Calibri" panose="020F0502020204030204" pitchFamily="34" charset="0"/>
                <a:cs typeface="Arial" panose="020B0604020202020204" pitchFamily="34" charset="0"/>
              </a:rPr>
              <a:t>8 </a:t>
            </a:r>
            <a:r>
              <a:rPr lang="en-US" sz="3600" i="1" dirty="0">
                <a:effectLst/>
                <a:latin typeface="Arial" panose="020B0604020202020204" pitchFamily="34" charset="0"/>
                <a:ea typeface="Calibri" panose="020F0502020204030204" pitchFamily="34" charset="0"/>
                <a:cs typeface="Arial" panose="020B0604020202020204" pitchFamily="34" charset="0"/>
              </a:rPr>
              <a:t>I pray that the eyes of your heart may be enlightened in order that you may know the hope to which he has called you, the riches of his glorious inheritance in his holy people, </a:t>
            </a:r>
            <a:r>
              <a:rPr lang="en-US" sz="3600" i="1" baseline="30000" dirty="0">
                <a:effectLst/>
                <a:latin typeface="Arial" panose="020B0604020202020204" pitchFamily="34" charset="0"/>
                <a:ea typeface="Calibri" panose="020F0502020204030204" pitchFamily="34" charset="0"/>
                <a:cs typeface="Arial" panose="020B0604020202020204" pitchFamily="34" charset="0"/>
              </a:rPr>
              <a:t>19 </a:t>
            </a:r>
            <a:r>
              <a:rPr lang="en-US" sz="3600" i="1" dirty="0">
                <a:effectLst/>
                <a:latin typeface="Arial" panose="020B0604020202020204" pitchFamily="34" charset="0"/>
                <a:ea typeface="Calibri" panose="020F0502020204030204" pitchFamily="34" charset="0"/>
                <a:cs typeface="Arial" panose="020B0604020202020204" pitchFamily="34" charset="0"/>
              </a:rPr>
              <a:t>and his </a:t>
            </a:r>
            <a:r>
              <a:rPr lang="en-US" sz="3600" i="1" u="sng" dirty="0">
                <a:effectLst/>
                <a:latin typeface="Arial" panose="020B0604020202020204" pitchFamily="34" charset="0"/>
                <a:ea typeface="Calibri" panose="020F0502020204030204" pitchFamily="34" charset="0"/>
                <a:cs typeface="Arial" panose="020B0604020202020204" pitchFamily="34" charset="0"/>
              </a:rPr>
              <a:t>incomparably great power</a:t>
            </a:r>
            <a:r>
              <a:rPr lang="en-US" sz="3600" i="1" dirty="0">
                <a:effectLst/>
                <a:latin typeface="Arial" panose="020B0604020202020204" pitchFamily="34" charset="0"/>
                <a:ea typeface="Calibri" panose="020F0502020204030204" pitchFamily="34" charset="0"/>
                <a:cs typeface="Arial" panose="020B0604020202020204" pitchFamily="34" charset="0"/>
              </a:rPr>
              <a:t> for us who believe. </a:t>
            </a:r>
            <a:r>
              <a:rPr lang="en-US" sz="3600" i="1" u="sng" dirty="0">
                <a:effectLst/>
                <a:latin typeface="Arial" panose="020B0604020202020204" pitchFamily="34" charset="0"/>
                <a:ea typeface="Calibri" panose="020F0502020204030204" pitchFamily="34" charset="0"/>
                <a:cs typeface="Arial" panose="020B0604020202020204" pitchFamily="34" charset="0"/>
              </a:rPr>
              <a:t>That power is the same as the mighty strength </a:t>
            </a:r>
            <a:r>
              <a:rPr lang="en-US" sz="3600" i="1" u="sng" baseline="30000" dirty="0">
                <a:effectLst/>
                <a:latin typeface="Arial" panose="020B0604020202020204" pitchFamily="34" charset="0"/>
                <a:ea typeface="Calibri" panose="020F0502020204030204" pitchFamily="34" charset="0"/>
                <a:cs typeface="Arial" panose="020B0604020202020204" pitchFamily="34" charset="0"/>
              </a:rPr>
              <a:t>20 </a:t>
            </a:r>
            <a:r>
              <a:rPr lang="en-US" sz="3600" i="1" u="sng" dirty="0">
                <a:effectLst/>
                <a:latin typeface="Arial" panose="020B0604020202020204" pitchFamily="34" charset="0"/>
                <a:ea typeface="Calibri" panose="020F0502020204030204" pitchFamily="34" charset="0"/>
                <a:cs typeface="Arial" panose="020B0604020202020204" pitchFamily="34" charset="0"/>
              </a:rPr>
              <a:t>he exerted when he raised Christ from the dead</a:t>
            </a:r>
            <a:r>
              <a:rPr lang="en-US" sz="3600" i="1" dirty="0">
                <a:effectLst/>
                <a:latin typeface="Arial" panose="020B0604020202020204" pitchFamily="34" charset="0"/>
                <a:ea typeface="Calibri" panose="020F0502020204030204" pitchFamily="34" charset="0"/>
                <a:cs typeface="Arial" panose="020B0604020202020204" pitchFamily="34" charset="0"/>
              </a:rPr>
              <a:t> and seated him at his right hand in the heavenly realms, </a:t>
            </a:r>
            <a:r>
              <a:rPr lang="en-US" sz="3600" i="1" baseline="30000" dirty="0">
                <a:effectLst/>
                <a:latin typeface="Arial" panose="020B0604020202020204" pitchFamily="34" charset="0"/>
                <a:ea typeface="Calibri" panose="020F0502020204030204" pitchFamily="34" charset="0"/>
                <a:cs typeface="Arial" panose="020B0604020202020204" pitchFamily="34" charset="0"/>
              </a:rPr>
              <a:t>21 </a:t>
            </a:r>
            <a:r>
              <a:rPr lang="en-US" sz="3600" i="1" dirty="0">
                <a:effectLst/>
                <a:latin typeface="Arial" panose="020B0604020202020204" pitchFamily="34" charset="0"/>
                <a:ea typeface="Calibri" panose="020F0502020204030204" pitchFamily="34" charset="0"/>
                <a:cs typeface="Arial" panose="020B0604020202020204" pitchFamily="34" charset="0"/>
              </a:rPr>
              <a:t>far above all rule and authority, power and dominion, and every name that is invoked, not only in the present age but also in the one to come.</a:t>
            </a:r>
            <a:endParaRPr lang="en-US" sz="36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655674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21EB5E-76D5-BB80-7DAC-BCC816C3B05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8509C15-CFD7-0250-069C-AD6392C533ED}"/>
              </a:ext>
            </a:extLst>
          </p:cNvPr>
          <p:cNvSpPr>
            <a:spLocks noGrp="1"/>
          </p:cNvSpPr>
          <p:nvPr>
            <p:ph idx="1"/>
          </p:nvPr>
        </p:nvSpPr>
        <p:spPr>
          <a:xfrm>
            <a:off x="396345" y="59264"/>
            <a:ext cx="11270721" cy="817773"/>
          </a:xfrm>
        </p:spPr>
        <p:txBody>
          <a:bodyPr>
            <a:normAutofit/>
          </a:bodyPr>
          <a:lstStyle/>
          <a:p>
            <a:pPr marL="0" indent="0" algn="ctr">
              <a:buNone/>
            </a:pPr>
            <a:r>
              <a:rPr lang="en-US" sz="4000" b="1" dirty="0">
                <a:latin typeface="Arial" panose="020B0604020202020204" pitchFamily="34" charset="0"/>
                <a:cs typeface="Arial" panose="020B0604020202020204" pitchFamily="34" charset="0"/>
              </a:rPr>
              <a:t>Physical Power</a:t>
            </a:r>
          </a:p>
        </p:txBody>
      </p:sp>
      <p:pic>
        <p:nvPicPr>
          <p:cNvPr id="3074" name="Picture 2" descr="Closed for Nearly 30 Years, the Chapel of the Holy Shroud Reopens in Italy  Following Massive Restoration Efforts">
            <a:extLst>
              <a:ext uri="{FF2B5EF4-FFF2-40B4-BE49-F238E27FC236}">
                <a16:creationId xmlns:a16="http://schemas.microsoft.com/office/drawing/2014/main" id="{C177A2E6-1C6A-144C-18AE-3BB2C657E8C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3088992" y="-2211954"/>
            <a:ext cx="5980962" cy="121589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4982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CAB91A-2136-57A3-B13F-A15D52935D1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93F1ADA-9771-C6D0-9007-4D240D3DBD29}"/>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8996171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334FCE-FD49-5B89-4BCD-F969BC0AF085}"/>
            </a:ext>
          </a:extLst>
        </p:cNvPr>
        <p:cNvGrpSpPr/>
        <p:nvPr/>
      </p:nvGrpSpPr>
      <p:grpSpPr>
        <a:xfrm>
          <a:off x="0" y="0"/>
          <a:ext cx="0" cy="0"/>
          <a:chOff x="0" y="0"/>
          <a:chExt cx="0" cy="0"/>
        </a:xfrm>
      </p:grpSpPr>
      <p:pic>
        <p:nvPicPr>
          <p:cNvPr id="11266" name="Picture 2" descr="Wooden floor background">
            <a:extLst>
              <a:ext uri="{FF2B5EF4-FFF2-40B4-BE49-F238E27FC236}">
                <a16:creationId xmlns:a16="http://schemas.microsoft.com/office/drawing/2014/main" id="{56814B8D-CDA7-FFCA-BEA7-789CB9821FF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6784"/>
            <a:ext cx="12192000" cy="7566539"/>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8348C2EC-690D-612F-E5A8-867D23A945A0}"/>
              </a:ext>
            </a:extLst>
          </p:cNvPr>
          <p:cNvSpPr>
            <a:spLocks noGrp="1"/>
          </p:cNvSpPr>
          <p:nvPr>
            <p:ph idx="1"/>
          </p:nvPr>
        </p:nvSpPr>
        <p:spPr>
          <a:xfrm>
            <a:off x="152400" y="160868"/>
            <a:ext cx="11887200" cy="6265334"/>
          </a:xfrm>
        </p:spPr>
        <p:txBody>
          <a:bodyPr>
            <a:noAutofit/>
          </a:bodyPr>
          <a:lstStyle/>
          <a:p>
            <a:pPr marL="0" algn="ctr">
              <a:buNone/>
            </a:pPr>
            <a:r>
              <a:rPr lang="en-US" sz="4000" b="1" u="sng" dirty="0">
                <a:effectLst/>
                <a:latin typeface="Arial" panose="020B0604020202020204" pitchFamily="34" charset="0"/>
                <a:ea typeface="Calibri" panose="020F0502020204030204" pitchFamily="34" charset="0"/>
                <a:cs typeface="Arial" panose="020B0604020202020204" pitchFamily="34" charset="0"/>
              </a:rPr>
              <a:t>Ephesians 1:19-21—Spiritual Power</a:t>
            </a:r>
          </a:p>
          <a:p>
            <a:pPr marL="0">
              <a:buNone/>
            </a:pPr>
            <a:r>
              <a:rPr lang="en-US" sz="3600" i="1" baseline="30000" dirty="0">
                <a:effectLst/>
                <a:latin typeface="Arial" panose="020B0604020202020204" pitchFamily="34" charset="0"/>
                <a:ea typeface="Calibri" panose="020F0502020204030204" pitchFamily="34" charset="0"/>
                <a:cs typeface="Arial" panose="020B0604020202020204" pitchFamily="34" charset="0"/>
              </a:rPr>
              <a:t>8 </a:t>
            </a:r>
            <a:r>
              <a:rPr lang="en-US" sz="3600" i="1" dirty="0">
                <a:effectLst/>
                <a:latin typeface="Arial" panose="020B0604020202020204" pitchFamily="34" charset="0"/>
                <a:ea typeface="Calibri" panose="020F0502020204030204" pitchFamily="34" charset="0"/>
                <a:cs typeface="Arial" panose="020B0604020202020204" pitchFamily="34" charset="0"/>
              </a:rPr>
              <a:t>I pray that the eyes of your heart may be enlightened in order that you may know the hope to which he has called you, the riches of his glorious inheritance in his holy people, </a:t>
            </a:r>
            <a:r>
              <a:rPr lang="en-US" sz="3600" i="1" baseline="30000" dirty="0">
                <a:effectLst/>
                <a:latin typeface="Arial" panose="020B0604020202020204" pitchFamily="34" charset="0"/>
                <a:ea typeface="Calibri" panose="020F0502020204030204" pitchFamily="34" charset="0"/>
                <a:cs typeface="Arial" panose="020B0604020202020204" pitchFamily="34" charset="0"/>
              </a:rPr>
              <a:t>19 </a:t>
            </a:r>
            <a:r>
              <a:rPr lang="en-US" sz="3600" i="1" dirty="0">
                <a:effectLst/>
                <a:latin typeface="Arial" panose="020B0604020202020204" pitchFamily="34" charset="0"/>
                <a:ea typeface="Calibri" panose="020F0502020204030204" pitchFamily="34" charset="0"/>
                <a:cs typeface="Arial" panose="020B0604020202020204" pitchFamily="34" charset="0"/>
              </a:rPr>
              <a:t>and his </a:t>
            </a:r>
            <a:r>
              <a:rPr lang="en-US" sz="3600" i="1" u="sng" dirty="0">
                <a:effectLst/>
                <a:latin typeface="Arial" panose="020B0604020202020204" pitchFamily="34" charset="0"/>
                <a:ea typeface="Calibri" panose="020F0502020204030204" pitchFamily="34" charset="0"/>
                <a:cs typeface="Arial" panose="020B0604020202020204" pitchFamily="34" charset="0"/>
              </a:rPr>
              <a:t>incomparably great power</a:t>
            </a:r>
            <a:r>
              <a:rPr lang="en-US" sz="3600" i="1" dirty="0">
                <a:effectLst/>
                <a:latin typeface="Arial" panose="020B0604020202020204" pitchFamily="34" charset="0"/>
                <a:ea typeface="Calibri" panose="020F0502020204030204" pitchFamily="34" charset="0"/>
                <a:cs typeface="Arial" panose="020B0604020202020204" pitchFamily="34" charset="0"/>
              </a:rPr>
              <a:t> for us who believe. That power is the same as the mighty strength </a:t>
            </a:r>
            <a:r>
              <a:rPr lang="en-US" sz="3600" i="1" baseline="30000" dirty="0">
                <a:effectLst/>
                <a:latin typeface="Arial" panose="020B0604020202020204" pitchFamily="34" charset="0"/>
                <a:ea typeface="Calibri" panose="020F0502020204030204" pitchFamily="34" charset="0"/>
                <a:cs typeface="Arial" panose="020B0604020202020204" pitchFamily="34" charset="0"/>
              </a:rPr>
              <a:t>20 </a:t>
            </a:r>
            <a:r>
              <a:rPr lang="en-US" sz="3600" i="1" dirty="0">
                <a:effectLst/>
                <a:latin typeface="Arial" panose="020B0604020202020204" pitchFamily="34" charset="0"/>
                <a:ea typeface="Calibri" panose="020F0502020204030204" pitchFamily="34" charset="0"/>
                <a:cs typeface="Arial" panose="020B0604020202020204" pitchFamily="34" charset="0"/>
              </a:rPr>
              <a:t>he exerted when he raised Christ from the dead and seated him at his right hand in the heavenly realms, </a:t>
            </a:r>
            <a:r>
              <a:rPr lang="en-US" sz="3600" i="1" baseline="30000" dirty="0">
                <a:effectLst/>
                <a:latin typeface="Arial" panose="020B0604020202020204" pitchFamily="34" charset="0"/>
                <a:ea typeface="Calibri" panose="020F0502020204030204" pitchFamily="34" charset="0"/>
                <a:cs typeface="Arial" panose="020B0604020202020204" pitchFamily="34" charset="0"/>
              </a:rPr>
              <a:t>21 </a:t>
            </a:r>
            <a:r>
              <a:rPr lang="en-US" sz="3600" i="1" u="sng" dirty="0">
                <a:effectLst/>
                <a:latin typeface="Arial" panose="020B0604020202020204" pitchFamily="34" charset="0"/>
                <a:ea typeface="Calibri" panose="020F0502020204030204" pitchFamily="34" charset="0"/>
                <a:cs typeface="Arial" panose="020B0604020202020204" pitchFamily="34" charset="0"/>
              </a:rPr>
              <a:t>far above all rule and authority, power and dominion, and every name that is invoked, not only in the present age but also in the one to come.</a:t>
            </a:r>
            <a:endParaRPr lang="en-US" sz="3600" u="sng"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3788372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2D303F-E2E0-936B-F926-A5E1700ACA9E}"/>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9A2FFFC-53DE-CE99-D6F0-718433C7AA10}"/>
              </a:ext>
            </a:extLst>
          </p:cNvPr>
          <p:cNvSpPr>
            <a:spLocks noGrp="1"/>
          </p:cNvSpPr>
          <p:nvPr>
            <p:ph idx="1"/>
          </p:nvPr>
        </p:nvSpPr>
        <p:spPr>
          <a:xfrm>
            <a:off x="203201" y="152400"/>
            <a:ext cx="11827932" cy="1634067"/>
          </a:xfrm>
        </p:spPr>
        <p:txBody>
          <a:bodyPr>
            <a:normAutofit fontScale="92500"/>
          </a:bodyPr>
          <a:lstStyle/>
          <a:p>
            <a:pPr marL="0" indent="0" algn="ctr">
              <a:buNone/>
            </a:pPr>
            <a:r>
              <a:rPr lang="en-US" sz="5400" dirty="0">
                <a:latin typeface="Arial" panose="020B0604020202020204" pitchFamily="34" charset="0"/>
                <a:cs typeface="Arial" panose="020B0604020202020204" pitchFamily="34" charset="0"/>
              </a:rPr>
              <a:t>Guarantees for CHRIST FOLLOWERS from the Resurrection of Jesus</a:t>
            </a:r>
          </a:p>
        </p:txBody>
      </p:sp>
      <p:sp>
        <p:nvSpPr>
          <p:cNvPr id="6" name="Content Placeholder 2">
            <a:extLst>
              <a:ext uri="{FF2B5EF4-FFF2-40B4-BE49-F238E27FC236}">
                <a16:creationId xmlns:a16="http://schemas.microsoft.com/office/drawing/2014/main" id="{1D92F6F4-C05E-D0FC-6906-E56FFBA458FD}"/>
              </a:ext>
            </a:extLst>
          </p:cNvPr>
          <p:cNvSpPr txBox="1">
            <a:spLocks/>
          </p:cNvSpPr>
          <p:nvPr/>
        </p:nvSpPr>
        <p:spPr>
          <a:xfrm>
            <a:off x="364068" y="2186093"/>
            <a:ext cx="11827932" cy="1860973"/>
          </a:xfrm>
          <a:prstGeom prst="rect">
            <a:avLst/>
          </a:prstGeom>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50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50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50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4pPr>
            <a:lvl5pPr marL="21145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9pPr>
          </a:lstStyle>
          <a:p>
            <a:pPr marL="914400" indent="-914400">
              <a:buFont typeface="+mj-lt"/>
              <a:buAutoNum type="arabicPeriod" startAt="2"/>
            </a:pPr>
            <a:r>
              <a:rPr lang="en-US" sz="4800" dirty="0">
                <a:solidFill>
                  <a:schemeClr val="tx1"/>
                </a:solidFill>
                <a:latin typeface="Arial" panose="020B0604020202020204" pitchFamily="34" charset="0"/>
                <a:ea typeface="Calibri" panose="020F0502020204030204" pitchFamily="34" charset="0"/>
                <a:cs typeface="Arial" panose="020B0604020202020204" pitchFamily="34" charset="0"/>
              </a:rPr>
              <a:t>W</a:t>
            </a:r>
            <a:r>
              <a:rPr lang="en-US" sz="4800" dirty="0">
                <a:solidFill>
                  <a:schemeClr val="tx1"/>
                </a:solidFill>
                <a:effectLst/>
                <a:latin typeface="Arial" panose="020B0604020202020204" pitchFamily="34" charset="0"/>
                <a:ea typeface="Calibri" panose="020F0502020204030204" pitchFamily="34" charset="0"/>
                <a:cs typeface="Arial" panose="020B0604020202020204" pitchFamily="34" charset="0"/>
              </a:rPr>
              <a:t>e have the resurrection power of the God who brings life out of death at work in us.  </a:t>
            </a:r>
          </a:p>
        </p:txBody>
      </p:sp>
      <p:sp>
        <p:nvSpPr>
          <p:cNvPr id="2" name="Content Placeholder 2">
            <a:extLst>
              <a:ext uri="{FF2B5EF4-FFF2-40B4-BE49-F238E27FC236}">
                <a16:creationId xmlns:a16="http://schemas.microsoft.com/office/drawing/2014/main" id="{6381B1AC-E0A1-3C0B-5CC6-F0371D81BFBA}"/>
              </a:ext>
            </a:extLst>
          </p:cNvPr>
          <p:cNvSpPr txBox="1">
            <a:spLocks/>
          </p:cNvSpPr>
          <p:nvPr/>
        </p:nvSpPr>
        <p:spPr>
          <a:xfrm>
            <a:off x="1363135" y="4446692"/>
            <a:ext cx="6705599" cy="1860973"/>
          </a:xfrm>
          <a:prstGeom prst="rect">
            <a:avLst/>
          </a:prstGeom>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50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50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50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4pPr>
            <a:lvl5pPr marL="21145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9pPr>
          </a:lstStyle>
          <a:p>
            <a:pPr>
              <a:buFont typeface="Wingdings" panose="05000000000000000000" pitchFamily="2" charset="2"/>
              <a:buChar char="Ø"/>
            </a:pPr>
            <a:r>
              <a:rPr lang="en-US" sz="4000" dirty="0">
                <a:solidFill>
                  <a:schemeClr val="tx1"/>
                </a:solidFill>
                <a:effectLst/>
                <a:latin typeface="Arial" panose="020B0604020202020204" pitchFamily="34" charset="0"/>
                <a:ea typeface="Calibri" panose="020F0502020204030204" pitchFamily="34" charset="0"/>
                <a:cs typeface="Arial" panose="020B0604020202020204" pitchFamily="34" charset="0"/>
              </a:rPr>
              <a:t>Physical</a:t>
            </a:r>
          </a:p>
          <a:p>
            <a:pPr>
              <a:buFont typeface="Wingdings" panose="05000000000000000000" pitchFamily="2" charset="2"/>
              <a:buChar char="Ø"/>
            </a:pPr>
            <a:r>
              <a:rPr lang="en-US" sz="4000" dirty="0">
                <a:solidFill>
                  <a:schemeClr val="tx1"/>
                </a:solidFill>
                <a:latin typeface="Arial" panose="020B0604020202020204" pitchFamily="34" charset="0"/>
                <a:ea typeface="Calibri" panose="020F0502020204030204" pitchFamily="34" charset="0"/>
                <a:cs typeface="Arial" panose="020B0604020202020204" pitchFamily="34" charset="0"/>
              </a:rPr>
              <a:t>Spiritual</a:t>
            </a:r>
          </a:p>
          <a:p>
            <a:pPr>
              <a:buFont typeface="Wingdings" panose="05000000000000000000" pitchFamily="2" charset="2"/>
              <a:buChar char="Ø"/>
            </a:pPr>
            <a:r>
              <a:rPr lang="en-US" sz="4000" dirty="0">
                <a:solidFill>
                  <a:schemeClr val="tx1"/>
                </a:solidFill>
                <a:effectLst/>
                <a:latin typeface="Arial" panose="020B0604020202020204" pitchFamily="34" charset="0"/>
                <a:ea typeface="Calibri" panose="020F0502020204030204" pitchFamily="34" charset="0"/>
                <a:cs typeface="Arial" panose="020B0604020202020204" pitchFamily="34" charset="0"/>
              </a:rPr>
              <a:t>Mental &amp; Emotional</a:t>
            </a:r>
          </a:p>
        </p:txBody>
      </p:sp>
    </p:spTree>
    <p:extLst>
      <p:ext uri="{BB962C8B-B14F-4D97-AF65-F5344CB8AC3E}">
        <p14:creationId xmlns:p14="http://schemas.microsoft.com/office/powerpoint/2010/main" val="29976312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162000"/>
                <a:satMod val="200000"/>
                <a:lumMod val="124000"/>
              </a:schemeClr>
            </a:gs>
            <a:gs pos="100000">
              <a:schemeClr val="bg2">
                <a:shade val="96000"/>
                <a:hueMod val="88000"/>
                <a:satMod val="220000"/>
                <a:lumMod val="82000"/>
              </a:schemeClr>
            </a:gs>
          </a:gsLst>
          <a:lin ang="6120000" scaled="1"/>
        </a:gradFill>
        <a:effectLst/>
      </p:bgPr>
    </p:bg>
    <p:spTree>
      <p:nvGrpSpPr>
        <p:cNvPr id="1" name="">
          <a:extLst>
            <a:ext uri="{FF2B5EF4-FFF2-40B4-BE49-F238E27FC236}">
              <a16:creationId xmlns:a16="http://schemas.microsoft.com/office/drawing/2014/main" id="{95FB8885-138A-610E-B03B-1AED206EE398}"/>
            </a:ext>
          </a:extLst>
        </p:cNvPr>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F87771B-06E1-E31C-F42A-77461F10CE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7A94B8DE-D368-92A7-81A4-9CCECCF335AF}"/>
              </a:ext>
            </a:extLst>
          </p:cNvPr>
          <p:cNvSpPr>
            <a:spLocks noGrp="1"/>
          </p:cNvSpPr>
          <p:nvPr>
            <p:ph idx="1"/>
          </p:nvPr>
        </p:nvSpPr>
        <p:spPr>
          <a:xfrm>
            <a:off x="684211" y="685800"/>
            <a:ext cx="7493137" cy="5333999"/>
          </a:xfrm>
        </p:spPr>
        <p:txBody>
          <a:bodyPr>
            <a:normAutofit/>
          </a:bodyPr>
          <a:lstStyle/>
          <a:p>
            <a:r>
              <a:rPr lang="en-US" sz="4800" dirty="0">
                <a:solidFill>
                  <a:schemeClr val="tx1"/>
                </a:solidFill>
                <a:effectLst/>
                <a:latin typeface="Arial" panose="020B0604020202020204" pitchFamily="34" charset="0"/>
                <a:ea typeface="Calibri" panose="020F0502020204030204" pitchFamily="34" charset="0"/>
                <a:cs typeface="Arial" panose="020B0604020202020204" pitchFamily="34" charset="0"/>
              </a:rPr>
              <a:t>Do you know the resurrected Jesus as your Savior and Lord?</a:t>
            </a:r>
          </a:p>
          <a:p>
            <a:r>
              <a:rPr lang="en-US" sz="4800" dirty="0">
                <a:solidFill>
                  <a:schemeClr val="tx1"/>
                </a:solidFill>
                <a:effectLst/>
                <a:latin typeface="Arial" panose="020B0604020202020204" pitchFamily="34" charset="0"/>
                <a:ea typeface="Calibri" panose="020F0502020204030204" pitchFamily="34" charset="0"/>
                <a:cs typeface="Arial" panose="020B0604020202020204" pitchFamily="34" charset="0"/>
              </a:rPr>
              <a:t>Where do you want to see His resurrection </a:t>
            </a:r>
            <a:r>
              <a:rPr lang="en-US" sz="4800">
                <a:solidFill>
                  <a:schemeClr val="tx1"/>
                </a:solidFill>
                <a:effectLst/>
                <a:latin typeface="Arial" panose="020B0604020202020204" pitchFamily="34" charset="0"/>
                <a:ea typeface="Calibri" panose="020F0502020204030204" pitchFamily="34" charset="0"/>
                <a:cs typeface="Arial" panose="020B0604020202020204" pitchFamily="34" charset="0"/>
              </a:rPr>
              <a:t>power bring life to you? </a:t>
            </a:r>
            <a:endParaRPr lang="en-US" sz="4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p:txBody>
      </p:sp>
      <p:pic>
        <p:nvPicPr>
          <p:cNvPr id="4" name="Picture 3" descr="A cave with a blanket and a blanket in it&#10;&#10;AI-generated content may be incorrect.">
            <a:extLst>
              <a:ext uri="{FF2B5EF4-FFF2-40B4-BE49-F238E27FC236}">
                <a16:creationId xmlns:a16="http://schemas.microsoft.com/office/drawing/2014/main" id="{2473A965-939D-5646-04F1-878DDC896149}"/>
              </a:ext>
            </a:extLst>
          </p:cNvPr>
          <p:cNvPicPr>
            <a:picLocks noChangeAspect="1"/>
          </p:cNvPicPr>
          <p:nvPr/>
        </p:nvPicPr>
        <p:blipFill>
          <a:blip r:embed="rId2">
            <a:extLst>
              <a:ext uri="{28A0092B-C50C-407E-A947-70E740481C1C}">
                <a14:useLocalDpi xmlns:a14="http://schemas.microsoft.com/office/drawing/2010/main" val="0"/>
              </a:ext>
            </a:extLst>
          </a:blip>
          <a:srcRect l="28701" r="40943" b="-1"/>
          <a:stretch/>
        </p:blipFill>
        <p:spPr>
          <a:xfrm>
            <a:off x="8820603" y="10"/>
            <a:ext cx="3371397" cy="6857990"/>
          </a:xfrm>
          <a:prstGeom prst="rect">
            <a:avLst/>
          </a:prstGeom>
          <a:effectLst>
            <a:innerShdw blurRad="57150" dist="38100" dir="14460000">
              <a:prstClr val="black">
                <a:alpha val="70000"/>
              </a:prstClr>
            </a:innerShdw>
          </a:effectLst>
        </p:spPr>
      </p:pic>
      <p:grpSp>
        <p:nvGrpSpPr>
          <p:cNvPr id="11" name="Group 10">
            <a:extLst>
              <a:ext uri="{FF2B5EF4-FFF2-40B4-BE49-F238E27FC236}">
                <a16:creationId xmlns:a16="http://schemas.microsoft.com/office/drawing/2014/main" id="{BDE0A9AE-696D-DD7E-0452-A311AD3B3AC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06969" y="2963333"/>
            <a:ext cx="2981858" cy="3208867"/>
            <a:chOff x="9206969" y="2963333"/>
            <a:chExt cx="2981858" cy="3208867"/>
          </a:xfrm>
        </p:grpSpPr>
        <p:cxnSp>
          <p:nvCxnSpPr>
            <p:cNvPr id="12" name="Straight Connector 11">
              <a:extLst>
                <a:ext uri="{FF2B5EF4-FFF2-40B4-BE49-F238E27FC236}">
                  <a16:creationId xmlns:a16="http://schemas.microsoft.com/office/drawing/2014/main" id="{84719AB5-8031-C41C-3E3E-084662CE226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195054C8-94B1-6236-6CDF-62F6C517FB8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5B199587-F87C-A707-1B8E-B28B5D504386}"/>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5" name="Straight Connector 14">
              <a:extLst>
                <a:ext uri="{FF2B5EF4-FFF2-40B4-BE49-F238E27FC236}">
                  <a16:creationId xmlns:a16="http://schemas.microsoft.com/office/drawing/2014/main" id="{A7A8BB2E-8B97-9EE7-A041-90D482FA8E9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a16="http://schemas.microsoft.com/office/drawing/2014/main" id="{A0BBBCB1-C204-4228-CF6A-7D02288E53C6}"/>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3850984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100% Satisfaction Guarantee | What exactly do we as Mvix mean?">
            <a:extLst>
              <a:ext uri="{FF2B5EF4-FFF2-40B4-BE49-F238E27FC236}">
                <a16:creationId xmlns:a16="http://schemas.microsoft.com/office/drawing/2014/main" id="{43D97027-4CC7-FB1F-458C-83E8A801AD5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78480" y="839717"/>
            <a:ext cx="5775960" cy="50972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324097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a:extLst>
            <a:ext uri="{FF2B5EF4-FFF2-40B4-BE49-F238E27FC236}">
              <a16:creationId xmlns:a16="http://schemas.microsoft.com/office/drawing/2014/main" id="{6249A8EB-C065-0302-2223-11C023BEE295}"/>
            </a:ext>
          </a:extLst>
        </p:cNvPr>
        <p:cNvGrpSpPr/>
        <p:nvPr/>
      </p:nvGrpSpPr>
      <p:grpSpPr>
        <a:xfrm>
          <a:off x="0" y="0"/>
          <a:ext cx="0" cy="0"/>
          <a:chOff x="0" y="0"/>
          <a:chExt cx="0" cy="0"/>
        </a:xfrm>
      </p:grpSpPr>
      <p:pic>
        <p:nvPicPr>
          <p:cNvPr id="4" name="Picture 3" descr="A cave with a blanket and a blanket in it&#10;&#10;AI-generated content may be incorrect.">
            <a:extLst>
              <a:ext uri="{FF2B5EF4-FFF2-40B4-BE49-F238E27FC236}">
                <a16:creationId xmlns:a16="http://schemas.microsoft.com/office/drawing/2014/main" id="{3395523C-D11A-BC91-3983-96B76F66E8D8}"/>
              </a:ext>
            </a:extLst>
          </p:cNvPr>
          <p:cNvPicPr>
            <a:picLocks noChangeAspect="1"/>
          </p:cNvPicPr>
          <p:nvPr/>
        </p:nvPicPr>
        <p:blipFill>
          <a:blip r:embed="rId2">
            <a:extLst>
              <a:ext uri="{28A0092B-C50C-407E-A947-70E740481C1C}">
                <a14:useLocalDpi xmlns:a14="http://schemas.microsoft.com/office/drawing/2010/main" val="0"/>
              </a:ext>
            </a:extLst>
          </a:blip>
          <a:srcRect t="8907"/>
          <a:stretch/>
        </p:blipFill>
        <p:spPr>
          <a:xfrm>
            <a:off x="20" y="10"/>
            <a:ext cx="12191980" cy="6857990"/>
          </a:xfrm>
          <a:prstGeom prst="rect">
            <a:avLst/>
          </a:prstGeom>
        </p:spPr>
      </p:pic>
    </p:spTree>
    <p:extLst>
      <p:ext uri="{BB962C8B-B14F-4D97-AF65-F5344CB8AC3E}">
        <p14:creationId xmlns:p14="http://schemas.microsoft.com/office/powerpoint/2010/main" val="12335215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5494A8-9BC4-778D-BE20-2982322B546A}"/>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4531A58-6851-97BE-946E-34892BAD1159}"/>
              </a:ext>
            </a:extLst>
          </p:cNvPr>
          <p:cNvSpPr>
            <a:spLocks noGrp="1"/>
          </p:cNvSpPr>
          <p:nvPr>
            <p:ph idx="1"/>
          </p:nvPr>
        </p:nvSpPr>
        <p:spPr>
          <a:xfrm>
            <a:off x="203201" y="152400"/>
            <a:ext cx="11827932" cy="1634067"/>
          </a:xfrm>
        </p:spPr>
        <p:txBody>
          <a:bodyPr>
            <a:normAutofit lnSpcReduction="10000"/>
          </a:bodyPr>
          <a:lstStyle/>
          <a:p>
            <a:pPr marL="0" indent="0" algn="ctr">
              <a:buNone/>
            </a:pPr>
            <a:r>
              <a:rPr lang="en-US" sz="5400" dirty="0">
                <a:latin typeface="Arial" panose="020B0604020202020204" pitchFamily="34" charset="0"/>
                <a:cs typeface="Arial" panose="020B0604020202020204" pitchFamily="34" charset="0"/>
              </a:rPr>
              <a:t>Guarantees for EVERYONE from the Resurrection of Jesus</a:t>
            </a:r>
          </a:p>
        </p:txBody>
      </p:sp>
      <p:sp>
        <p:nvSpPr>
          <p:cNvPr id="6" name="Content Placeholder 2">
            <a:extLst>
              <a:ext uri="{FF2B5EF4-FFF2-40B4-BE49-F238E27FC236}">
                <a16:creationId xmlns:a16="http://schemas.microsoft.com/office/drawing/2014/main" id="{B9949161-AA18-D3D1-B3CD-77F5EEF0B84D}"/>
              </a:ext>
            </a:extLst>
          </p:cNvPr>
          <p:cNvSpPr txBox="1">
            <a:spLocks/>
          </p:cNvSpPr>
          <p:nvPr/>
        </p:nvSpPr>
        <p:spPr>
          <a:xfrm>
            <a:off x="203201" y="1686560"/>
            <a:ext cx="11827932" cy="1634067"/>
          </a:xfrm>
          <a:prstGeom prst="rect">
            <a:avLst/>
          </a:prstGeom>
        </p:spPr>
        <p:txBody>
          <a:bodyPr vert="horz" lIns="91440" tIns="45720" rIns="91440" bIns="45720" rtlCol="0" anchor="ctr">
            <a:normAutofit lnSpcReduction="10000"/>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50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50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50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4pPr>
            <a:lvl5pPr marL="21145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9pPr>
          </a:lstStyle>
          <a:p>
            <a:pPr marL="914400" indent="-914400">
              <a:buFont typeface="+mj-lt"/>
              <a:buAutoNum type="arabicPeriod"/>
            </a:pPr>
            <a:r>
              <a:rPr lang="en-US" sz="5400" dirty="0">
                <a:solidFill>
                  <a:schemeClr val="tx1"/>
                </a:solidFill>
                <a:latin typeface="Arial" panose="020B0604020202020204" pitchFamily="34" charset="0"/>
                <a:cs typeface="Arial" panose="020B0604020202020204" pitchFamily="34" charset="0"/>
              </a:rPr>
              <a:t>Every human being will be resurrected. </a:t>
            </a:r>
          </a:p>
        </p:txBody>
      </p:sp>
    </p:spTree>
    <p:extLst>
      <p:ext uri="{BB962C8B-B14F-4D97-AF65-F5344CB8AC3E}">
        <p14:creationId xmlns:p14="http://schemas.microsoft.com/office/powerpoint/2010/main" val="13849741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1D887A-8E32-7E2F-D7BD-53AD7997C95E}"/>
            </a:ext>
          </a:extLst>
        </p:cNvPr>
        <p:cNvGrpSpPr/>
        <p:nvPr/>
      </p:nvGrpSpPr>
      <p:grpSpPr>
        <a:xfrm>
          <a:off x="0" y="0"/>
          <a:ext cx="0" cy="0"/>
          <a:chOff x="0" y="0"/>
          <a:chExt cx="0" cy="0"/>
        </a:xfrm>
      </p:grpSpPr>
      <p:pic>
        <p:nvPicPr>
          <p:cNvPr id="11266" name="Picture 2" descr="Wooden floor background">
            <a:extLst>
              <a:ext uri="{FF2B5EF4-FFF2-40B4-BE49-F238E27FC236}">
                <a16:creationId xmlns:a16="http://schemas.microsoft.com/office/drawing/2014/main" id="{58BF2EDC-F3A6-13EC-414C-40517123392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6784"/>
            <a:ext cx="12192000" cy="7566539"/>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041D7F7B-A1E3-BD0E-4A74-61765C971068}"/>
              </a:ext>
            </a:extLst>
          </p:cNvPr>
          <p:cNvSpPr>
            <a:spLocks noGrp="1"/>
          </p:cNvSpPr>
          <p:nvPr>
            <p:ph idx="1"/>
          </p:nvPr>
        </p:nvSpPr>
        <p:spPr>
          <a:xfrm>
            <a:off x="431260" y="93134"/>
            <a:ext cx="11684540" cy="6526742"/>
          </a:xfrm>
        </p:spPr>
        <p:txBody>
          <a:bodyPr>
            <a:noAutofit/>
          </a:bodyPr>
          <a:lstStyle/>
          <a:p>
            <a:pPr marL="0" marR="0">
              <a:buNone/>
            </a:pPr>
            <a:r>
              <a:rPr lang="en-US" sz="3600" b="1" u="sng" dirty="0">
                <a:effectLst/>
                <a:latin typeface="Arial" panose="020B0604020202020204" pitchFamily="34" charset="0"/>
                <a:ea typeface="Calibri" panose="020F0502020204030204" pitchFamily="34" charset="0"/>
                <a:cs typeface="Arial" panose="020B0604020202020204" pitchFamily="34" charset="0"/>
              </a:rPr>
              <a:t>1 Corinthians 15:20-23</a:t>
            </a:r>
            <a:endParaRPr lang="en-US" sz="3600" u="sng" dirty="0">
              <a:effectLst/>
              <a:latin typeface="Arial" panose="020B0604020202020204" pitchFamily="34" charset="0"/>
              <a:ea typeface="Calibri" panose="020F0502020204030204" pitchFamily="34" charset="0"/>
              <a:cs typeface="Arial" panose="020B0604020202020204" pitchFamily="34" charset="0"/>
            </a:endParaRPr>
          </a:p>
          <a:p>
            <a:pPr marL="0" marR="0" indent="0">
              <a:buNone/>
            </a:pPr>
            <a:r>
              <a:rPr lang="en-US" sz="3600" b="1" i="1" baseline="30000" dirty="0">
                <a:effectLst/>
                <a:latin typeface="Arial" panose="020B0604020202020204" pitchFamily="34" charset="0"/>
                <a:ea typeface="Calibri" panose="020F0502020204030204" pitchFamily="34" charset="0"/>
                <a:cs typeface="Arial" panose="020B0604020202020204" pitchFamily="34" charset="0"/>
              </a:rPr>
              <a:t>20 </a:t>
            </a:r>
            <a:r>
              <a:rPr lang="en-US" sz="3600" b="1" i="1" dirty="0">
                <a:effectLst/>
                <a:latin typeface="Arial" panose="020B0604020202020204" pitchFamily="34" charset="0"/>
                <a:ea typeface="Calibri" panose="020F0502020204030204" pitchFamily="34" charset="0"/>
                <a:cs typeface="Arial" panose="020B0604020202020204" pitchFamily="34" charset="0"/>
              </a:rPr>
              <a:t>But Christ has indeed been raised from the dead, the </a:t>
            </a:r>
            <a:r>
              <a:rPr lang="en-US" sz="3600" b="1" i="1" dirty="0" err="1">
                <a:effectLst/>
                <a:latin typeface="Arial" panose="020B0604020202020204" pitchFamily="34" charset="0"/>
                <a:ea typeface="Calibri" panose="020F0502020204030204" pitchFamily="34" charset="0"/>
                <a:cs typeface="Arial" panose="020B0604020202020204" pitchFamily="34" charset="0"/>
              </a:rPr>
              <a:t>firstfruits</a:t>
            </a:r>
            <a:r>
              <a:rPr lang="en-US" sz="3600" b="1" i="1" dirty="0">
                <a:effectLst/>
                <a:latin typeface="Arial" panose="020B0604020202020204" pitchFamily="34" charset="0"/>
                <a:ea typeface="Calibri" panose="020F0502020204030204" pitchFamily="34" charset="0"/>
                <a:cs typeface="Arial" panose="020B0604020202020204" pitchFamily="34" charset="0"/>
              </a:rPr>
              <a:t> of those who have fallen asleep. </a:t>
            </a:r>
            <a:r>
              <a:rPr lang="en-US" sz="3600" b="1" i="1" baseline="30000" dirty="0">
                <a:effectLst/>
                <a:latin typeface="Arial" panose="020B0604020202020204" pitchFamily="34" charset="0"/>
                <a:ea typeface="Calibri" panose="020F0502020204030204" pitchFamily="34" charset="0"/>
                <a:cs typeface="Arial" panose="020B0604020202020204" pitchFamily="34" charset="0"/>
              </a:rPr>
              <a:t>21 </a:t>
            </a:r>
            <a:r>
              <a:rPr lang="en-US" sz="3600" b="1" i="1" dirty="0">
                <a:effectLst/>
                <a:latin typeface="Arial" panose="020B0604020202020204" pitchFamily="34" charset="0"/>
                <a:ea typeface="Calibri" panose="020F0502020204030204" pitchFamily="34" charset="0"/>
                <a:cs typeface="Arial" panose="020B0604020202020204" pitchFamily="34" charset="0"/>
              </a:rPr>
              <a:t>For since death came through a man, the resurrection of the dead comes also through a man. </a:t>
            </a:r>
            <a:r>
              <a:rPr lang="en-US" sz="3600" b="1" i="1" baseline="30000" dirty="0">
                <a:effectLst/>
                <a:latin typeface="Arial" panose="020B0604020202020204" pitchFamily="34" charset="0"/>
                <a:ea typeface="Calibri" panose="020F0502020204030204" pitchFamily="34" charset="0"/>
                <a:cs typeface="Arial" panose="020B0604020202020204" pitchFamily="34" charset="0"/>
              </a:rPr>
              <a:t>22 </a:t>
            </a:r>
            <a:r>
              <a:rPr lang="en-US" sz="3600" b="1" i="1" dirty="0">
                <a:effectLst/>
                <a:latin typeface="Arial" panose="020B0604020202020204" pitchFamily="34" charset="0"/>
                <a:ea typeface="Calibri" panose="020F0502020204030204" pitchFamily="34" charset="0"/>
                <a:cs typeface="Arial" panose="020B0604020202020204" pitchFamily="34" charset="0"/>
              </a:rPr>
              <a:t>For as in Adam all die, so in Christ all will be made alive. </a:t>
            </a:r>
            <a:r>
              <a:rPr lang="en-US" sz="3600" b="1" i="1" baseline="30000" dirty="0">
                <a:effectLst/>
                <a:latin typeface="Arial" panose="020B0604020202020204" pitchFamily="34" charset="0"/>
                <a:ea typeface="Calibri" panose="020F0502020204030204" pitchFamily="34" charset="0"/>
                <a:cs typeface="Arial" panose="020B0604020202020204" pitchFamily="34" charset="0"/>
              </a:rPr>
              <a:t>23 </a:t>
            </a:r>
            <a:r>
              <a:rPr lang="en-US" sz="3600" b="1" i="1" dirty="0">
                <a:effectLst/>
                <a:latin typeface="Arial" panose="020B0604020202020204" pitchFamily="34" charset="0"/>
                <a:ea typeface="Calibri" panose="020F0502020204030204" pitchFamily="34" charset="0"/>
                <a:cs typeface="Arial" panose="020B0604020202020204" pitchFamily="34" charset="0"/>
              </a:rPr>
              <a:t>But each in turn: Christ, the </a:t>
            </a:r>
            <a:r>
              <a:rPr lang="en-US" sz="3600" b="1" i="1" dirty="0" err="1">
                <a:effectLst/>
                <a:latin typeface="Arial" panose="020B0604020202020204" pitchFamily="34" charset="0"/>
                <a:ea typeface="Calibri" panose="020F0502020204030204" pitchFamily="34" charset="0"/>
                <a:cs typeface="Arial" panose="020B0604020202020204" pitchFamily="34" charset="0"/>
              </a:rPr>
              <a:t>firstfruits</a:t>
            </a:r>
            <a:r>
              <a:rPr lang="en-US" sz="3600" b="1" i="1" dirty="0">
                <a:effectLst/>
                <a:latin typeface="Arial" panose="020B0604020202020204" pitchFamily="34" charset="0"/>
                <a:ea typeface="Calibri" panose="020F0502020204030204" pitchFamily="34" charset="0"/>
                <a:cs typeface="Arial" panose="020B0604020202020204" pitchFamily="34" charset="0"/>
              </a:rPr>
              <a:t>; then, when he comes, those who belong to him. </a:t>
            </a:r>
            <a:r>
              <a:rPr lang="en-US" sz="3600" b="1" i="1" baseline="30000" dirty="0">
                <a:effectLst/>
                <a:latin typeface="Arial" panose="020B0604020202020204" pitchFamily="34" charset="0"/>
                <a:ea typeface="Calibri" panose="020F0502020204030204" pitchFamily="34" charset="0"/>
                <a:cs typeface="Arial" panose="020B0604020202020204" pitchFamily="34" charset="0"/>
              </a:rPr>
              <a:t>24 </a:t>
            </a:r>
            <a:r>
              <a:rPr lang="en-US" sz="3600" b="1" i="1" dirty="0">
                <a:effectLst/>
                <a:latin typeface="Arial" panose="020B0604020202020204" pitchFamily="34" charset="0"/>
                <a:ea typeface="Calibri" panose="020F0502020204030204" pitchFamily="34" charset="0"/>
                <a:cs typeface="Arial" panose="020B0604020202020204" pitchFamily="34" charset="0"/>
              </a:rPr>
              <a:t>Then the end will come, when he hands over the kingdom to God the Father after he has destroyed all dominion, authority and power.</a:t>
            </a:r>
            <a:endParaRPr lang="en-US" sz="36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7978579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6F2F06-97C7-714A-A81C-E1FFF9A4AC10}"/>
            </a:ext>
          </a:extLst>
        </p:cNvPr>
        <p:cNvGrpSpPr/>
        <p:nvPr/>
      </p:nvGrpSpPr>
      <p:grpSpPr>
        <a:xfrm>
          <a:off x="0" y="0"/>
          <a:ext cx="0" cy="0"/>
          <a:chOff x="0" y="0"/>
          <a:chExt cx="0" cy="0"/>
        </a:xfrm>
      </p:grpSpPr>
      <p:pic>
        <p:nvPicPr>
          <p:cNvPr id="11266" name="Picture 2" descr="Wooden floor background">
            <a:extLst>
              <a:ext uri="{FF2B5EF4-FFF2-40B4-BE49-F238E27FC236}">
                <a16:creationId xmlns:a16="http://schemas.microsoft.com/office/drawing/2014/main" id="{69119DBB-8E7A-697D-467B-407DBEDA9E7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6784"/>
            <a:ext cx="12192000" cy="7566539"/>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FD7C1554-35EA-E485-D6CB-5667C71BBE27}"/>
              </a:ext>
            </a:extLst>
          </p:cNvPr>
          <p:cNvSpPr>
            <a:spLocks noGrp="1"/>
          </p:cNvSpPr>
          <p:nvPr>
            <p:ph idx="1"/>
          </p:nvPr>
        </p:nvSpPr>
        <p:spPr>
          <a:xfrm>
            <a:off x="431260" y="93134"/>
            <a:ext cx="11684540" cy="6526742"/>
          </a:xfrm>
        </p:spPr>
        <p:txBody>
          <a:bodyPr>
            <a:noAutofit/>
          </a:bodyPr>
          <a:lstStyle/>
          <a:p>
            <a:pPr marL="0">
              <a:buNone/>
            </a:pPr>
            <a:r>
              <a:rPr lang="en-US" sz="4000" b="1" u="sng" dirty="0">
                <a:latin typeface="Arial" panose="020B0604020202020204" pitchFamily="34" charset="0"/>
                <a:ea typeface="Calibri" panose="020F0502020204030204" pitchFamily="34" charset="0"/>
                <a:cs typeface="Arial" panose="020B0604020202020204" pitchFamily="34" charset="0"/>
              </a:rPr>
              <a:t>John 5:25-29</a:t>
            </a:r>
            <a:endParaRPr lang="en-US" sz="4000" u="sng" dirty="0">
              <a:effectLst/>
              <a:latin typeface="Arial" panose="020B0604020202020204" pitchFamily="34" charset="0"/>
              <a:ea typeface="Calibri" panose="020F0502020204030204" pitchFamily="34" charset="0"/>
              <a:cs typeface="Arial" panose="020B0604020202020204" pitchFamily="34" charset="0"/>
            </a:endParaRPr>
          </a:p>
          <a:p>
            <a:pPr marL="0" marR="0">
              <a:buNone/>
            </a:pPr>
            <a:r>
              <a:rPr lang="en-US" sz="4000" b="1" i="1" baseline="30000" dirty="0">
                <a:effectLst/>
                <a:latin typeface="Arial" panose="020B0604020202020204" pitchFamily="34" charset="0"/>
                <a:ea typeface="Calibri" panose="020F0502020204030204" pitchFamily="34" charset="0"/>
                <a:cs typeface="Arial" panose="020B0604020202020204" pitchFamily="34" charset="0"/>
              </a:rPr>
              <a:t>25 </a:t>
            </a:r>
            <a:r>
              <a:rPr lang="en-US" sz="4000" b="1" i="1" dirty="0">
                <a:effectLst/>
                <a:latin typeface="Arial" panose="020B0604020202020204" pitchFamily="34" charset="0"/>
                <a:ea typeface="Calibri" panose="020F0502020204030204" pitchFamily="34" charset="0"/>
                <a:cs typeface="Arial" panose="020B0604020202020204" pitchFamily="34" charset="0"/>
              </a:rPr>
              <a:t>Very truly I tell you, a time is coming and has now come when the dead will hear the voice of the Son of God and those who hear will live….</a:t>
            </a:r>
            <a:endParaRPr lang="en-US" sz="4000" dirty="0">
              <a:effectLst/>
              <a:latin typeface="Arial" panose="020B0604020202020204" pitchFamily="34" charset="0"/>
              <a:ea typeface="Calibri" panose="020F0502020204030204" pitchFamily="34" charset="0"/>
              <a:cs typeface="Arial" panose="020B0604020202020204" pitchFamily="34" charset="0"/>
            </a:endParaRPr>
          </a:p>
          <a:p>
            <a:pPr marL="0" marR="0" indent="0">
              <a:buNone/>
            </a:pPr>
            <a:r>
              <a:rPr lang="en-US" sz="4000" b="1" i="1" baseline="30000" dirty="0">
                <a:effectLst/>
                <a:latin typeface="Arial" panose="020B0604020202020204" pitchFamily="34" charset="0"/>
                <a:ea typeface="Calibri" panose="020F0502020204030204" pitchFamily="34" charset="0"/>
                <a:cs typeface="Arial" panose="020B0604020202020204" pitchFamily="34" charset="0"/>
              </a:rPr>
              <a:t>28 </a:t>
            </a:r>
            <a:r>
              <a:rPr lang="en-US" sz="4000" b="1" i="1" dirty="0">
                <a:effectLst/>
                <a:latin typeface="Arial" panose="020B0604020202020204" pitchFamily="34" charset="0"/>
                <a:ea typeface="Calibri" panose="020F0502020204030204" pitchFamily="34" charset="0"/>
                <a:cs typeface="Arial" panose="020B0604020202020204" pitchFamily="34" charset="0"/>
              </a:rPr>
              <a:t>“Do not be amazed at this, for a time is coming when </a:t>
            </a:r>
            <a:r>
              <a:rPr lang="en-US" sz="4000" b="1" i="1" u="sng" dirty="0">
                <a:effectLst/>
                <a:latin typeface="Arial" panose="020B0604020202020204" pitchFamily="34" charset="0"/>
                <a:ea typeface="Calibri" panose="020F0502020204030204" pitchFamily="34" charset="0"/>
                <a:cs typeface="Arial" panose="020B0604020202020204" pitchFamily="34" charset="0"/>
              </a:rPr>
              <a:t>all</a:t>
            </a:r>
            <a:r>
              <a:rPr lang="en-US" sz="4000" b="1" i="1" dirty="0">
                <a:effectLst/>
                <a:latin typeface="Arial" panose="020B0604020202020204" pitchFamily="34" charset="0"/>
                <a:ea typeface="Calibri" panose="020F0502020204030204" pitchFamily="34" charset="0"/>
                <a:cs typeface="Arial" panose="020B0604020202020204" pitchFamily="34" charset="0"/>
              </a:rPr>
              <a:t> who are in their graves will hear his voice </a:t>
            </a:r>
            <a:r>
              <a:rPr lang="en-US" sz="4000" b="1" i="1" baseline="30000" dirty="0">
                <a:effectLst/>
                <a:latin typeface="Arial" panose="020B0604020202020204" pitchFamily="34" charset="0"/>
                <a:ea typeface="Calibri" panose="020F0502020204030204" pitchFamily="34" charset="0"/>
                <a:cs typeface="Arial" panose="020B0604020202020204" pitchFamily="34" charset="0"/>
              </a:rPr>
              <a:t>29 </a:t>
            </a:r>
            <a:r>
              <a:rPr lang="en-US" sz="4000" b="1" i="1" dirty="0">
                <a:effectLst/>
                <a:latin typeface="Arial" panose="020B0604020202020204" pitchFamily="34" charset="0"/>
                <a:ea typeface="Calibri" panose="020F0502020204030204" pitchFamily="34" charset="0"/>
                <a:cs typeface="Arial" panose="020B0604020202020204" pitchFamily="34" charset="0"/>
              </a:rPr>
              <a:t>and come out—those who have done what is good </a:t>
            </a:r>
            <a:r>
              <a:rPr lang="en-US" sz="4000" b="1" i="1" u="sng" dirty="0">
                <a:effectLst/>
                <a:latin typeface="Arial" panose="020B0604020202020204" pitchFamily="34" charset="0"/>
                <a:ea typeface="Calibri" panose="020F0502020204030204" pitchFamily="34" charset="0"/>
                <a:cs typeface="Arial" panose="020B0604020202020204" pitchFamily="34" charset="0"/>
              </a:rPr>
              <a:t>will rise</a:t>
            </a:r>
            <a:r>
              <a:rPr lang="en-US" sz="4000" b="1" i="1" dirty="0">
                <a:effectLst/>
                <a:latin typeface="Arial" panose="020B0604020202020204" pitchFamily="34" charset="0"/>
                <a:ea typeface="Calibri" panose="020F0502020204030204" pitchFamily="34" charset="0"/>
                <a:cs typeface="Arial" panose="020B0604020202020204" pitchFamily="34" charset="0"/>
              </a:rPr>
              <a:t> to live, and those who have done what is evil </a:t>
            </a:r>
            <a:r>
              <a:rPr lang="en-US" sz="4000" b="1" i="1" u="sng" dirty="0">
                <a:effectLst/>
                <a:latin typeface="Arial" panose="020B0604020202020204" pitchFamily="34" charset="0"/>
                <a:ea typeface="Calibri" panose="020F0502020204030204" pitchFamily="34" charset="0"/>
                <a:cs typeface="Arial" panose="020B0604020202020204" pitchFamily="34" charset="0"/>
              </a:rPr>
              <a:t>will rise</a:t>
            </a:r>
            <a:r>
              <a:rPr lang="en-US" sz="4000" b="1" i="1" dirty="0">
                <a:effectLst/>
                <a:latin typeface="Arial" panose="020B0604020202020204" pitchFamily="34" charset="0"/>
                <a:ea typeface="Calibri" panose="020F0502020204030204" pitchFamily="34" charset="0"/>
                <a:cs typeface="Arial" panose="020B0604020202020204" pitchFamily="34" charset="0"/>
              </a:rPr>
              <a:t> to be condemned.</a:t>
            </a:r>
          </a:p>
        </p:txBody>
      </p:sp>
    </p:spTree>
    <p:extLst>
      <p:ext uri="{BB962C8B-B14F-4D97-AF65-F5344CB8AC3E}">
        <p14:creationId xmlns:p14="http://schemas.microsoft.com/office/powerpoint/2010/main" val="345137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42A95D-B00F-FEA6-1FDC-124D022F55AE}"/>
            </a:ext>
          </a:extLst>
        </p:cNvPr>
        <p:cNvGrpSpPr/>
        <p:nvPr/>
      </p:nvGrpSpPr>
      <p:grpSpPr>
        <a:xfrm>
          <a:off x="0" y="0"/>
          <a:ext cx="0" cy="0"/>
          <a:chOff x="0" y="0"/>
          <a:chExt cx="0" cy="0"/>
        </a:xfrm>
      </p:grpSpPr>
      <p:pic>
        <p:nvPicPr>
          <p:cNvPr id="11266" name="Picture 2" descr="Wooden floor background">
            <a:extLst>
              <a:ext uri="{FF2B5EF4-FFF2-40B4-BE49-F238E27FC236}">
                <a16:creationId xmlns:a16="http://schemas.microsoft.com/office/drawing/2014/main" id="{266F1230-2AFE-7816-5406-0799E9A3E51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6784"/>
            <a:ext cx="12192000" cy="7566539"/>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D9518330-7BAF-0612-68CC-50AC310D072D}"/>
              </a:ext>
            </a:extLst>
          </p:cNvPr>
          <p:cNvSpPr>
            <a:spLocks noGrp="1"/>
          </p:cNvSpPr>
          <p:nvPr>
            <p:ph idx="1"/>
          </p:nvPr>
        </p:nvSpPr>
        <p:spPr>
          <a:xfrm>
            <a:off x="431260" y="93134"/>
            <a:ext cx="11684540" cy="4529666"/>
          </a:xfrm>
        </p:spPr>
        <p:txBody>
          <a:bodyPr>
            <a:noAutofit/>
          </a:bodyPr>
          <a:lstStyle/>
          <a:p>
            <a:pPr marL="0">
              <a:buNone/>
            </a:pPr>
            <a:r>
              <a:rPr lang="en-US" sz="4400" b="1" u="sng" dirty="0">
                <a:effectLst/>
                <a:latin typeface="Arial" panose="020B0604020202020204" pitchFamily="34" charset="0"/>
                <a:ea typeface="Calibri" panose="020F0502020204030204" pitchFamily="34" charset="0"/>
                <a:cs typeface="Arial" panose="020B0604020202020204" pitchFamily="34" charset="0"/>
              </a:rPr>
              <a:t>Revelation 20:4-5</a:t>
            </a:r>
            <a:endParaRPr lang="en-US" sz="4400" b="1" u="sng" dirty="0">
              <a:latin typeface="Arial" panose="020B0604020202020204" pitchFamily="34" charset="0"/>
              <a:ea typeface="Calibri" panose="020F0502020204030204" pitchFamily="34" charset="0"/>
              <a:cs typeface="Arial" panose="020B0604020202020204" pitchFamily="34" charset="0"/>
            </a:endParaRPr>
          </a:p>
          <a:p>
            <a:pPr marL="0">
              <a:buNone/>
            </a:pPr>
            <a:r>
              <a:rPr lang="en-US" sz="4400" dirty="0">
                <a:effectLst/>
                <a:latin typeface="Arial" panose="020B0604020202020204" pitchFamily="34" charset="0"/>
                <a:ea typeface="Calibri" panose="020F0502020204030204" pitchFamily="34" charset="0"/>
                <a:cs typeface="Arial" panose="020B0604020202020204" pitchFamily="34" charset="0"/>
              </a:rPr>
              <a:t>Saints martyred in the Great Tribulation </a:t>
            </a:r>
            <a:r>
              <a:rPr lang="en-US" sz="4400" b="1" dirty="0">
                <a:effectLst/>
                <a:latin typeface="Arial" panose="020B0604020202020204" pitchFamily="34" charset="0"/>
                <a:ea typeface="Calibri" panose="020F0502020204030204" pitchFamily="34" charset="0"/>
                <a:cs typeface="Arial" panose="020B0604020202020204" pitchFamily="34" charset="0"/>
              </a:rPr>
              <a:t>“…came to life and reigned with Christ a thousand years. </a:t>
            </a:r>
            <a:r>
              <a:rPr lang="en-US" sz="4400" b="1" baseline="30000" dirty="0">
                <a:effectLst/>
                <a:latin typeface="Arial" panose="020B0604020202020204" pitchFamily="34" charset="0"/>
                <a:ea typeface="Calibri" panose="020F0502020204030204" pitchFamily="34" charset="0"/>
                <a:cs typeface="Arial" panose="020B0604020202020204" pitchFamily="34" charset="0"/>
              </a:rPr>
              <a:t>5 </a:t>
            </a:r>
            <a:r>
              <a:rPr lang="en-US" sz="4400" b="1" dirty="0">
                <a:effectLst/>
                <a:latin typeface="Arial" panose="020B0604020202020204" pitchFamily="34" charset="0"/>
                <a:ea typeface="Calibri" panose="020F0502020204030204" pitchFamily="34" charset="0"/>
                <a:cs typeface="Arial" panose="020B0604020202020204" pitchFamily="34" charset="0"/>
              </a:rPr>
              <a:t>(The rest of the dead did not come to life until the thousand years were ended.) This is the first resurrection.”</a:t>
            </a:r>
            <a:r>
              <a:rPr lang="en-US" sz="4400" dirty="0">
                <a:effectLst/>
                <a:latin typeface="Arial" panose="020B0604020202020204" pitchFamily="34" charset="0"/>
                <a:ea typeface="Calibri" panose="020F0502020204030204" pitchFamily="34" charset="0"/>
                <a:cs typeface="Arial" panose="020B0604020202020204" pitchFamily="34" charset="0"/>
              </a:rPr>
              <a:t> </a:t>
            </a:r>
            <a:endParaRPr lang="en-US" sz="4400" b="1" i="1"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4594387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12A879-66B8-55CC-75FE-2615CB5BAD99}"/>
            </a:ext>
          </a:extLst>
        </p:cNvPr>
        <p:cNvGrpSpPr/>
        <p:nvPr/>
      </p:nvGrpSpPr>
      <p:grpSpPr>
        <a:xfrm>
          <a:off x="0" y="0"/>
          <a:ext cx="0" cy="0"/>
          <a:chOff x="0" y="0"/>
          <a:chExt cx="0" cy="0"/>
        </a:xfrm>
      </p:grpSpPr>
      <p:pic>
        <p:nvPicPr>
          <p:cNvPr id="11266" name="Picture 2" descr="Wooden floor background">
            <a:extLst>
              <a:ext uri="{FF2B5EF4-FFF2-40B4-BE49-F238E27FC236}">
                <a16:creationId xmlns:a16="http://schemas.microsoft.com/office/drawing/2014/main" id="{EC681B7E-8517-C50B-BCF6-5B23CD1247B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6784"/>
            <a:ext cx="12192000" cy="7566539"/>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CC091D97-E56D-D8BC-6EAF-B14C87D0179E}"/>
              </a:ext>
            </a:extLst>
          </p:cNvPr>
          <p:cNvSpPr>
            <a:spLocks noGrp="1"/>
          </p:cNvSpPr>
          <p:nvPr>
            <p:ph idx="1"/>
          </p:nvPr>
        </p:nvSpPr>
        <p:spPr>
          <a:xfrm>
            <a:off x="431260" y="93134"/>
            <a:ext cx="11684540" cy="4529666"/>
          </a:xfrm>
        </p:spPr>
        <p:txBody>
          <a:bodyPr>
            <a:noAutofit/>
          </a:bodyPr>
          <a:lstStyle/>
          <a:p>
            <a:pPr marL="0">
              <a:buNone/>
            </a:pPr>
            <a:r>
              <a:rPr lang="en-US" sz="4400" b="1" u="sng" dirty="0">
                <a:effectLst/>
                <a:latin typeface="Arial" panose="020B0604020202020204" pitchFamily="34" charset="0"/>
                <a:ea typeface="Calibri" panose="020F0502020204030204" pitchFamily="34" charset="0"/>
                <a:cs typeface="Arial" panose="020B0604020202020204" pitchFamily="34" charset="0"/>
              </a:rPr>
              <a:t>1</a:t>
            </a:r>
            <a:r>
              <a:rPr lang="en-US" sz="4400" b="1" u="sng" baseline="30000" dirty="0">
                <a:effectLst/>
                <a:latin typeface="Arial" panose="020B0604020202020204" pitchFamily="34" charset="0"/>
                <a:ea typeface="Calibri" panose="020F0502020204030204" pitchFamily="34" charset="0"/>
                <a:cs typeface="Arial" panose="020B0604020202020204" pitchFamily="34" charset="0"/>
              </a:rPr>
              <a:t>st</a:t>
            </a:r>
            <a:r>
              <a:rPr lang="en-US" sz="4400" b="1" u="sng" dirty="0">
                <a:effectLst/>
                <a:latin typeface="Arial" panose="020B0604020202020204" pitchFamily="34" charset="0"/>
                <a:ea typeface="Calibri" panose="020F0502020204030204" pitchFamily="34" charset="0"/>
                <a:cs typeface="Arial" panose="020B0604020202020204" pitchFamily="34" charset="0"/>
              </a:rPr>
              <a:t> Thessalonians 4:16</a:t>
            </a:r>
          </a:p>
          <a:p>
            <a:pPr marL="0">
              <a:buNone/>
            </a:pPr>
            <a:r>
              <a:rPr lang="en-US" sz="4400" b="1" baseline="30000" dirty="0">
                <a:effectLst/>
                <a:latin typeface="Arial" panose="020B0604020202020204" pitchFamily="34" charset="0"/>
                <a:ea typeface="Calibri" panose="020F0502020204030204" pitchFamily="34" charset="0"/>
                <a:cs typeface="Arial" panose="020B0604020202020204" pitchFamily="34" charset="0"/>
              </a:rPr>
              <a:t>16 </a:t>
            </a:r>
            <a:r>
              <a:rPr lang="en-US" sz="4400" b="1" i="1" dirty="0">
                <a:effectLst/>
                <a:latin typeface="Arial" panose="020B0604020202020204" pitchFamily="34" charset="0"/>
                <a:ea typeface="Calibri" panose="020F0502020204030204" pitchFamily="34" charset="0"/>
                <a:cs typeface="Arial" panose="020B0604020202020204" pitchFamily="34" charset="0"/>
              </a:rPr>
              <a:t>For the Lord himself will come down from heaven, with a loud command, with the voice of the archangel and with the trumpet call of God, and </a:t>
            </a:r>
            <a:r>
              <a:rPr lang="en-US" sz="4400" b="1" i="1" u="sng" dirty="0">
                <a:effectLst/>
                <a:latin typeface="Arial" panose="020B0604020202020204" pitchFamily="34" charset="0"/>
                <a:ea typeface="Calibri" panose="020F0502020204030204" pitchFamily="34" charset="0"/>
                <a:cs typeface="Arial" panose="020B0604020202020204" pitchFamily="34" charset="0"/>
              </a:rPr>
              <a:t>the dead in Christ will rise first.</a:t>
            </a:r>
            <a:endParaRPr lang="en-US" sz="44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287124681"/>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D06F1E"/>
      </a:dk2>
      <a:lt2>
        <a:srgbClr val="F0BE21"/>
      </a:lt2>
      <a:accent1>
        <a:srgbClr val="760603"/>
      </a:accent1>
      <a:accent2>
        <a:srgbClr val="9F761A"/>
      </a:accent2>
      <a:accent3>
        <a:srgbClr val="92A200"/>
      </a:accent3>
      <a:accent4>
        <a:srgbClr val="4AA157"/>
      </a:accent4>
      <a:accent5>
        <a:srgbClr val="46788D"/>
      </a:accent5>
      <a:accent6>
        <a:srgbClr val="A848A8"/>
      </a:accent6>
      <a:hlink>
        <a:srgbClr val="460402"/>
      </a:hlink>
      <a:folHlink>
        <a:srgbClr val="991111"/>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162000"/>
                <a:satMod val="200000"/>
                <a:lumMod val="124000"/>
              </a:schemeClr>
            </a:gs>
            <a:gs pos="100000">
              <a:schemeClr val="phClr">
                <a:shade val="96000"/>
                <a:hueMod val="88000"/>
                <a:satMod val="220000"/>
                <a:lumMod val="82000"/>
              </a:schemeClr>
            </a:gs>
          </a:gsLst>
          <a:lin ang="6120000" scaled="1"/>
        </a:gradFill>
        <a:gradFill rotWithShape="1">
          <a:gsLst>
            <a:gs pos="0">
              <a:schemeClr val="phClr">
                <a:tint val="97000"/>
                <a:hueMod val="142000"/>
                <a:satMod val="200000"/>
                <a:lumMod val="118000"/>
              </a:schemeClr>
            </a:gs>
            <a:gs pos="100000">
              <a:schemeClr val="phClr">
                <a:shade val="92000"/>
                <a:hueMod val="22000"/>
                <a:satMod val="220000"/>
                <a:lumMod val="62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282EB108-EDE6-4B8E-957B-D4A69BF580E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6663</TotalTime>
  <Words>1093</Words>
  <Application>Microsoft Office PowerPoint</Application>
  <PresentationFormat>Widescreen</PresentationFormat>
  <Paragraphs>51</Paragraphs>
  <Slides>22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Aptos</vt:lpstr>
      <vt:lpstr>Arial</vt:lpstr>
      <vt:lpstr>Century Gothic</vt:lpstr>
      <vt:lpstr>Wingdings</vt:lpstr>
      <vt:lpstr>Wingdings 3</vt:lpstr>
      <vt:lpstr>Slice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John Repsold</dc:creator>
  <cp:lastModifiedBy>John Repsold</cp:lastModifiedBy>
  <cp:revision>32</cp:revision>
  <dcterms:created xsi:type="dcterms:W3CDTF">2025-01-04T18:22:58Z</dcterms:created>
  <dcterms:modified xsi:type="dcterms:W3CDTF">2025-04-20T03:33:28Z</dcterms:modified>
</cp:coreProperties>
</file>