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9D544C-B332-44F4-B9FB-68B4753281F0}" v="23" dt="2025-09-07T14:11:53.0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6" d="100"/>
          <a:sy n="86" d="100"/>
        </p:scale>
        <p:origin x="5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D1EADE-8E88-4C7C-8AC5-FB148DE4940E}" type="datetime1">
              <a:rPr lang="en-US" smtClean="0"/>
              <a:t>9/7/2025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79352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1BA835-12AC-4E8F-955A-EA3F4DE2791F}" type="datetime1">
              <a:rPr lang="en-US" smtClean="0"/>
              <a:t>9/7/2025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6549810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31BA835-12AC-4E8F-955A-EA3F4DE2791F}" type="datetime1">
              <a:rPr lang="en-US" smtClean="0"/>
              <a:t>9/7/2025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4034700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31BA835-12AC-4E8F-955A-EA3F4DE2791F}" type="datetime1">
              <a:rPr lang="en-US" smtClean="0"/>
              <a:t>9/7/2025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8145035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1BA835-12AC-4E8F-955A-EA3F4DE2791F}" type="datetime1">
              <a:rPr lang="en-US" smtClean="0"/>
              <a:t>9/7/2025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17901733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31BA835-12AC-4E8F-955A-EA3F4DE2791F}" type="datetime1">
              <a:rPr lang="en-US" smtClean="0"/>
              <a:t>9/7/2025</a:t>
            </a:fld>
            <a:endParaRPr lang="en-US"/>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03613501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31BA835-12AC-4E8F-955A-EA3F4DE2791F}" type="datetime1">
              <a:rPr lang="en-US" smtClean="0"/>
              <a:t>9/7/2025</a:t>
            </a:fld>
            <a:endParaRPr lang="en-US"/>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6105333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3C8B9C-477D-492A-96AD-1FC2CC997A73}" type="datetime1">
              <a:rPr lang="en-US" smtClean="0"/>
              <a:t>9/7/2025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6207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D3AED5-E26D-4E29-B1B3-7847B6779594}" type="datetime1">
              <a:rPr lang="en-US" smtClean="0"/>
              <a:t>9/7/2025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395182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57B6794-849E-4626-908B-D15793550EFB}" type="datetime1">
              <a:rPr lang="en-US" smtClean="0"/>
              <a:t>9/7/2025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08505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DB64E7-5594-42A3-ADBF-E95A7ACEAD64}" type="datetime1">
              <a:rPr lang="en-US" smtClean="0"/>
              <a:t>9/7/2025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173770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462B0B-D248-4FFB-8695-AD7FA4B1284A}" type="datetime1">
              <a:rPr lang="en-US" smtClean="0"/>
              <a:t>9/7/2025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549361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1BA835-12AC-4E8F-955A-EA3F4DE2791F}" type="datetime1">
              <a:rPr lang="en-US" smtClean="0"/>
              <a:t>9/7/2025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0169545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9BC9412-2452-4BED-A324-9D8C115361AD}" type="datetime1">
              <a:rPr lang="en-US" smtClean="0"/>
              <a:t>9/7/2025</a:t>
            </a:fld>
            <a:endParaRPr lang="en-US"/>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945225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5318F62-D251-40E8-A23C-F4CFE9FEAB41}" type="datetime1">
              <a:rPr lang="en-US" smtClean="0"/>
              <a:t>9/7/2025</a:t>
            </a:fld>
            <a:endParaRPr lang="en-US"/>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48830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4F76144-149E-4874-93A5-554A0357CF82}" type="datetime1">
              <a:rPr lang="en-US" smtClean="0"/>
              <a:t>9/7/2025</a:t>
            </a:fld>
            <a:endParaRPr lang="en-US"/>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34339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BA65D8-0540-4835-AE5C-25D29DBA01BE}" type="datetime1">
              <a:rPr lang="en-US" smtClean="0"/>
              <a:t>9/7/2025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856098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31BA835-12AC-4E8F-955A-EA3F4DE2791F}" type="datetime1">
              <a:rPr lang="en-US" smtClean="0"/>
              <a:t>9/7/2025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7E7843D-FF13-4365-9478-9625B70A2705}" type="slidenum">
              <a:rPr lang="en-US" smtClean="0"/>
              <a:t>‹#›</a:t>
            </a:fld>
            <a:endParaRPr lang="en-US"/>
          </a:p>
        </p:txBody>
      </p:sp>
    </p:spTree>
    <p:extLst>
      <p:ext uri="{BB962C8B-B14F-4D97-AF65-F5344CB8AC3E}">
        <p14:creationId xmlns:p14="http://schemas.microsoft.com/office/powerpoint/2010/main" val="1514648192"/>
      </p:ext>
    </p:extLst>
  </p:cSld>
  <p:clrMap bg1="dk1" tx1="lt1" bg2="dk2"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D79CB-67F5-99F2-56DD-40EEB52A3A6D}"/>
              </a:ext>
            </a:extLst>
          </p:cNvPr>
          <p:cNvSpPr>
            <a:spLocks noGrp="1"/>
          </p:cNvSpPr>
          <p:nvPr>
            <p:ph idx="1"/>
          </p:nvPr>
        </p:nvSpPr>
        <p:spPr>
          <a:xfrm>
            <a:off x="1022032" y="1108038"/>
            <a:ext cx="9981248" cy="4195481"/>
          </a:xfrm>
        </p:spPr>
        <p:txBody>
          <a:bodyPr>
            <a:normAutofit/>
          </a:bodyPr>
          <a:lstStyle/>
          <a:p>
            <a:pPr marL="36900" indent="0" algn="ctr">
              <a:buNone/>
            </a:pPr>
            <a:r>
              <a:rPr lang="en-US" sz="5400" dirty="0">
                <a:effectLst/>
                <a:latin typeface="Arial" panose="020B0604020202020204" pitchFamily="34" charset="0"/>
                <a:cs typeface="Arial" panose="020B0604020202020204" pitchFamily="34" charset="0"/>
              </a:rPr>
              <a:t>Share with someone about something or someone that helped you discover who God has uniquely made you to be.</a:t>
            </a:r>
          </a:p>
        </p:txBody>
      </p:sp>
    </p:spTree>
    <p:extLst>
      <p:ext uri="{BB962C8B-B14F-4D97-AF65-F5344CB8AC3E}">
        <p14:creationId xmlns:p14="http://schemas.microsoft.com/office/powerpoint/2010/main" val="1824699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095" name="Picture 3094">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096" name="Picture 3095">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97" name="Oval 3096">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098" name="Picture 3097">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099" name="Picture 3098">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100" name="Rectangle 3099">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074" name="Picture 2" descr="Diolkos: An Ancient Trackway That Carried Ships Over Land | Amusing Planet">
            <a:extLst>
              <a:ext uri="{FF2B5EF4-FFF2-40B4-BE49-F238E27FC236}">
                <a16:creationId xmlns:a16="http://schemas.microsoft.com/office/drawing/2014/main" id="{1D8E40E9-3D67-05B9-B868-C6DE4660CC57}"/>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l="2738" r="3929"/>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691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C22B3-ABBE-A14B-C2C1-0544340B176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9307A0-EEBB-D9F0-3091-A2326657B85E}"/>
              </a:ext>
            </a:extLst>
          </p:cNvPr>
          <p:cNvSpPr>
            <a:spLocks noGrp="1"/>
          </p:cNvSpPr>
          <p:nvPr>
            <p:ph idx="1"/>
          </p:nvPr>
        </p:nvSpPr>
        <p:spPr>
          <a:xfrm>
            <a:off x="262468" y="376518"/>
            <a:ext cx="11794066" cy="6329082"/>
          </a:xfrm>
        </p:spPr>
        <p:txBody>
          <a:bodyPr>
            <a:normAutofit/>
          </a:bodyPr>
          <a:lstStyle/>
          <a:p>
            <a:pPr marL="914400" indent="-914400">
              <a:buFont typeface="+mj-lt"/>
              <a:buAutoNum type="arabicPeriod" startAt="5"/>
            </a:pPr>
            <a:r>
              <a:rPr lang="en-US" sz="4800" dirty="0">
                <a:latin typeface="Arial" panose="020B0604020202020204" pitchFamily="34" charset="0"/>
                <a:cs typeface="Arial" panose="020B0604020202020204" pitchFamily="34" charset="0"/>
              </a:rPr>
              <a:t>Corinth was famous for which athletic games:  a.) the Olympic games, or b.) the Isthmian games?</a:t>
            </a:r>
          </a:p>
          <a:p>
            <a:pPr marL="914400" indent="-914400">
              <a:buFont typeface="+mj-lt"/>
              <a:buAutoNum type="arabicPeriod" startAt="5"/>
            </a:pPr>
            <a:r>
              <a:rPr lang="en-US" sz="4800" dirty="0">
                <a:latin typeface="Arial" panose="020B0604020202020204" pitchFamily="34" charset="0"/>
                <a:cs typeface="Arial" panose="020B0604020202020204" pitchFamily="34" charset="0"/>
              </a:rPr>
              <a:t>Corinth was a port city.</a:t>
            </a:r>
          </a:p>
          <a:p>
            <a:pPr marL="914400" indent="-914400">
              <a:buFont typeface="+mj-lt"/>
              <a:buAutoNum type="arabicPeriod" startAt="5"/>
            </a:pPr>
            <a:r>
              <a:rPr lang="en-US" sz="4800" dirty="0">
                <a:solidFill>
                  <a:srgbClr val="FFFF00"/>
                </a:solidFill>
                <a:latin typeface="Arial" panose="020B0604020202020204" pitchFamily="34" charset="0"/>
                <a:cs typeface="Arial" panose="020B0604020202020204" pitchFamily="34" charset="0"/>
              </a:rPr>
              <a:t>There is currently a canal connecting those two ports.</a:t>
            </a:r>
          </a:p>
        </p:txBody>
      </p:sp>
    </p:spTree>
    <p:extLst>
      <p:ext uri="{BB962C8B-B14F-4D97-AF65-F5344CB8AC3E}">
        <p14:creationId xmlns:p14="http://schemas.microsoft.com/office/powerpoint/2010/main" val="1580521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8E139-8173-3880-E59C-2B57947BF9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935393-36F8-02E2-75D7-A13E6050EB06}"/>
              </a:ext>
            </a:extLst>
          </p:cNvPr>
          <p:cNvSpPr>
            <a:spLocks noGrp="1"/>
          </p:cNvSpPr>
          <p:nvPr>
            <p:ph idx="1"/>
          </p:nvPr>
        </p:nvSpPr>
        <p:spPr/>
        <p:txBody>
          <a:bodyPr/>
          <a:lstStyle/>
          <a:p>
            <a:endParaRPr lang="en-US"/>
          </a:p>
        </p:txBody>
      </p:sp>
      <p:pic>
        <p:nvPicPr>
          <p:cNvPr id="4098" name="Picture 2" descr="Corinth Canal | Description, History, &amp; Facts | Britannica">
            <a:extLst>
              <a:ext uri="{FF2B5EF4-FFF2-40B4-BE49-F238E27FC236}">
                <a16:creationId xmlns:a16="http://schemas.microsoft.com/office/drawing/2014/main" id="{59DCE7F9-5BD9-E7CF-A553-5533AD333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686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8737B-CB5B-257C-2866-B018565A998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DA8085-9082-47CB-4086-9830C994C927}"/>
              </a:ext>
            </a:extLst>
          </p:cNvPr>
          <p:cNvSpPr>
            <a:spLocks noGrp="1"/>
          </p:cNvSpPr>
          <p:nvPr>
            <p:ph idx="1"/>
          </p:nvPr>
        </p:nvSpPr>
        <p:spPr>
          <a:xfrm>
            <a:off x="262468" y="376518"/>
            <a:ext cx="11794066" cy="6329082"/>
          </a:xfrm>
        </p:spPr>
        <p:txBody>
          <a:bodyPr>
            <a:normAutofit/>
          </a:bodyPr>
          <a:lstStyle/>
          <a:p>
            <a:pPr marL="914400" indent="-914400">
              <a:buFont typeface="+mj-lt"/>
              <a:buAutoNum type="arabicPeriod" startAt="5"/>
            </a:pPr>
            <a:r>
              <a:rPr lang="en-US" sz="4800" dirty="0">
                <a:latin typeface="Arial" panose="020B0604020202020204" pitchFamily="34" charset="0"/>
                <a:cs typeface="Arial" panose="020B0604020202020204" pitchFamily="34" charset="0"/>
              </a:rPr>
              <a:t>Corinth was famous for which athletic games:  a.) the Olympic games, or b.) the Isthmian games?</a:t>
            </a:r>
          </a:p>
          <a:p>
            <a:pPr marL="914400" indent="-914400">
              <a:buFont typeface="+mj-lt"/>
              <a:buAutoNum type="arabicPeriod" startAt="5"/>
            </a:pPr>
            <a:r>
              <a:rPr lang="en-US" sz="4800" dirty="0">
                <a:latin typeface="Arial" panose="020B0604020202020204" pitchFamily="34" charset="0"/>
                <a:cs typeface="Arial" panose="020B0604020202020204" pitchFamily="34" charset="0"/>
              </a:rPr>
              <a:t>Corinth was a port city.</a:t>
            </a:r>
          </a:p>
          <a:p>
            <a:pPr marL="914400" indent="-914400">
              <a:buFont typeface="+mj-lt"/>
              <a:buAutoNum type="arabicPeriod" startAt="5"/>
            </a:pPr>
            <a:r>
              <a:rPr lang="en-US" sz="4800" dirty="0">
                <a:latin typeface="Arial" panose="020B0604020202020204" pitchFamily="34" charset="0"/>
                <a:cs typeface="Arial" panose="020B0604020202020204" pitchFamily="34" charset="0"/>
              </a:rPr>
              <a:t>There is currently a canal connecting those two ports.</a:t>
            </a:r>
          </a:p>
          <a:p>
            <a:pPr marL="914400" indent="-914400">
              <a:buFont typeface="+mj-lt"/>
              <a:buAutoNum type="arabicPeriod" startAt="5"/>
            </a:pPr>
            <a:r>
              <a:rPr lang="en-US" sz="4800" dirty="0">
                <a:solidFill>
                  <a:srgbClr val="FFFF00"/>
                </a:solidFill>
                <a:latin typeface="Arial" panose="020B0604020202020204" pitchFamily="34" charset="0"/>
                <a:cs typeface="Arial" panose="020B0604020202020204" pitchFamily="34" charset="0"/>
              </a:rPr>
              <a:t>1</a:t>
            </a:r>
            <a:r>
              <a:rPr lang="en-US" sz="4800" baseline="30000" dirty="0">
                <a:solidFill>
                  <a:srgbClr val="FFFF00"/>
                </a:solidFill>
                <a:latin typeface="Arial" panose="020B0604020202020204" pitchFamily="34" charset="0"/>
                <a:cs typeface="Arial" panose="020B0604020202020204" pitchFamily="34" charset="0"/>
              </a:rPr>
              <a:t>st</a:t>
            </a:r>
            <a:r>
              <a:rPr lang="en-US" sz="4800" dirty="0">
                <a:solidFill>
                  <a:srgbClr val="FFFF00"/>
                </a:solidFill>
                <a:latin typeface="Arial" panose="020B0604020202020204" pitchFamily="34" charset="0"/>
                <a:cs typeface="Arial" panose="020B0604020202020204" pitchFamily="34" charset="0"/>
              </a:rPr>
              <a:t> Corinthians was Paul’s first letter to the Corinthian church.</a:t>
            </a:r>
          </a:p>
        </p:txBody>
      </p:sp>
    </p:spTree>
    <p:extLst>
      <p:ext uri="{BB962C8B-B14F-4D97-AF65-F5344CB8AC3E}">
        <p14:creationId xmlns:p14="http://schemas.microsoft.com/office/powerpoint/2010/main" val="3465412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601EB-1FCE-305D-357C-38B474A3935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A1607B-14A2-E67D-E474-FAE9411D5092}"/>
              </a:ext>
            </a:extLst>
          </p:cNvPr>
          <p:cNvSpPr>
            <a:spLocks noGrp="1"/>
          </p:cNvSpPr>
          <p:nvPr>
            <p:ph idx="1"/>
          </p:nvPr>
        </p:nvSpPr>
        <p:spPr>
          <a:xfrm>
            <a:off x="262468" y="376518"/>
            <a:ext cx="11794066" cy="6329082"/>
          </a:xfrm>
        </p:spPr>
        <p:txBody>
          <a:bodyPr>
            <a:normAutofit/>
          </a:bodyPr>
          <a:lstStyle/>
          <a:p>
            <a:pPr marL="914400" indent="-914400">
              <a:buFont typeface="+mj-lt"/>
              <a:buAutoNum type="arabicPeriod" startAt="9"/>
            </a:pPr>
            <a:r>
              <a:rPr lang="en-US" sz="4800" dirty="0">
                <a:solidFill>
                  <a:srgbClr val="FFFF00"/>
                </a:solidFill>
                <a:latin typeface="Arial" panose="020B0604020202020204" pitchFamily="34" charset="0"/>
                <a:cs typeface="Arial" panose="020B0604020202020204" pitchFamily="34" charset="0"/>
              </a:rPr>
              <a:t>1</a:t>
            </a:r>
            <a:r>
              <a:rPr lang="en-US" sz="4800" baseline="30000" dirty="0">
                <a:solidFill>
                  <a:srgbClr val="FFFF00"/>
                </a:solidFill>
                <a:latin typeface="Arial" panose="020B0604020202020204" pitchFamily="34" charset="0"/>
                <a:cs typeface="Arial" panose="020B0604020202020204" pitchFamily="34" charset="0"/>
              </a:rPr>
              <a:t>st</a:t>
            </a:r>
            <a:r>
              <a:rPr lang="en-US" sz="4800" dirty="0">
                <a:solidFill>
                  <a:srgbClr val="FFFF00"/>
                </a:solidFill>
                <a:latin typeface="Arial" panose="020B0604020202020204" pitchFamily="34" charset="0"/>
                <a:cs typeface="Arial" panose="020B0604020202020204" pitchFamily="34" charset="0"/>
              </a:rPr>
              <a:t> Corinthians focuses more on church challenges than Christian theology.</a:t>
            </a:r>
          </a:p>
        </p:txBody>
      </p:sp>
    </p:spTree>
    <p:extLst>
      <p:ext uri="{BB962C8B-B14F-4D97-AF65-F5344CB8AC3E}">
        <p14:creationId xmlns:p14="http://schemas.microsoft.com/office/powerpoint/2010/main" val="2991726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E0B3E-4DA1-3EED-B33E-76EB2811D3D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B377C5-C7CE-2BFF-CD11-60D188DAEA68}"/>
              </a:ext>
            </a:extLst>
          </p:cNvPr>
          <p:cNvSpPr>
            <a:spLocks noGrp="1"/>
          </p:cNvSpPr>
          <p:nvPr>
            <p:ph idx="1"/>
          </p:nvPr>
        </p:nvSpPr>
        <p:spPr>
          <a:xfrm>
            <a:off x="262468" y="376518"/>
            <a:ext cx="11794066" cy="6329082"/>
          </a:xfrm>
        </p:spPr>
        <p:txBody>
          <a:bodyPr>
            <a:normAutofit/>
          </a:bodyPr>
          <a:lstStyle/>
          <a:p>
            <a:pPr marL="914400" indent="-914400">
              <a:buFont typeface="+mj-lt"/>
              <a:buAutoNum type="arabicPeriod" startAt="9"/>
            </a:pPr>
            <a:r>
              <a:rPr lang="en-US" sz="4800" dirty="0">
                <a:latin typeface="Arial" panose="020B0604020202020204" pitchFamily="34" charset="0"/>
                <a:cs typeface="Arial" panose="020B0604020202020204" pitchFamily="34" charset="0"/>
              </a:rPr>
              <a:t>1</a:t>
            </a:r>
            <a:r>
              <a:rPr lang="en-US" sz="4800" baseline="30000" dirty="0">
                <a:latin typeface="Arial" panose="020B0604020202020204" pitchFamily="34" charset="0"/>
                <a:cs typeface="Arial" panose="020B0604020202020204" pitchFamily="34" charset="0"/>
              </a:rPr>
              <a:t>st</a:t>
            </a:r>
            <a:r>
              <a:rPr lang="en-US" sz="4800" dirty="0">
                <a:latin typeface="Arial" panose="020B0604020202020204" pitchFamily="34" charset="0"/>
                <a:cs typeface="Arial" panose="020B0604020202020204" pitchFamily="34" charset="0"/>
              </a:rPr>
              <a:t> Corinthians focuses more on church challenges than Christian theology.</a:t>
            </a:r>
          </a:p>
          <a:p>
            <a:pPr marL="914400" indent="-914400">
              <a:buFont typeface="+mj-lt"/>
              <a:buAutoNum type="arabicPeriod" startAt="9"/>
            </a:pPr>
            <a:r>
              <a:rPr lang="en-US" sz="4800" dirty="0">
                <a:solidFill>
                  <a:srgbClr val="FFFF00"/>
                </a:solidFill>
                <a:latin typeface="Arial" panose="020B0604020202020204" pitchFamily="34" charset="0"/>
                <a:cs typeface="Arial" panose="020B0604020202020204" pitchFamily="34" charset="0"/>
              </a:rPr>
              <a:t>1</a:t>
            </a:r>
            <a:r>
              <a:rPr lang="en-US" sz="4800" baseline="30000" dirty="0">
                <a:solidFill>
                  <a:srgbClr val="FFFF00"/>
                </a:solidFill>
                <a:latin typeface="Arial" panose="020B0604020202020204" pitchFamily="34" charset="0"/>
                <a:cs typeface="Arial" panose="020B0604020202020204" pitchFamily="34" charset="0"/>
              </a:rPr>
              <a:t>st</a:t>
            </a:r>
            <a:r>
              <a:rPr lang="en-US" sz="4800" dirty="0">
                <a:solidFill>
                  <a:srgbClr val="FFFF00"/>
                </a:solidFill>
                <a:latin typeface="Arial" panose="020B0604020202020204" pitchFamily="34" charset="0"/>
                <a:cs typeface="Arial" panose="020B0604020202020204" pitchFamily="34" charset="0"/>
              </a:rPr>
              <a:t> Corinthians was written while Paul was living in Rome.</a:t>
            </a:r>
          </a:p>
        </p:txBody>
      </p:sp>
    </p:spTree>
    <p:extLst>
      <p:ext uri="{BB962C8B-B14F-4D97-AF65-F5344CB8AC3E}">
        <p14:creationId xmlns:p14="http://schemas.microsoft.com/office/powerpoint/2010/main" val="4288456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C8D73-F332-862B-78F9-0C3C42D396D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A81A30-E85B-F426-CAB8-52C98295E442}"/>
              </a:ext>
            </a:extLst>
          </p:cNvPr>
          <p:cNvSpPr>
            <a:spLocks noGrp="1"/>
          </p:cNvSpPr>
          <p:nvPr>
            <p:ph idx="1"/>
          </p:nvPr>
        </p:nvSpPr>
        <p:spPr>
          <a:xfrm>
            <a:off x="262468" y="376518"/>
            <a:ext cx="11794066" cy="6329082"/>
          </a:xfrm>
        </p:spPr>
        <p:txBody>
          <a:bodyPr>
            <a:normAutofit/>
          </a:bodyPr>
          <a:lstStyle/>
          <a:p>
            <a:pPr marL="914400" indent="-914400">
              <a:buFont typeface="+mj-lt"/>
              <a:buAutoNum type="arabicPeriod" startAt="9"/>
            </a:pPr>
            <a:r>
              <a:rPr lang="en-US" sz="4800" dirty="0">
                <a:latin typeface="Arial" panose="020B0604020202020204" pitchFamily="34" charset="0"/>
                <a:cs typeface="Arial" panose="020B0604020202020204" pitchFamily="34" charset="0"/>
              </a:rPr>
              <a:t>1</a:t>
            </a:r>
            <a:r>
              <a:rPr lang="en-US" sz="4800" baseline="30000" dirty="0">
                <a:latin typeface="Arial" panose="020B0604020202020204" pitchFamily="34" charset="0"/>
                <a:cs typeface="Arial" panose="020B0604020202020204" pitchFamily="34" charset="0"/>
              </a:rPr>
              <a:t>st</a:t>
            </a:r>
            <a:r>
              <a:rPr lang="en-US" sz="4800" dirty="0">
                <a:latin typeface="Arial" panose="020B0604020202020204" pitchFamily="34" charset="0"/>
                <a:cs typeface="Arial" panose="020B0604020202020204" pitchFamily="34" charset="0"/>
              </a:rPr>
              <a:t> Corinthians addresses more church challenges than church theology.</a:t>
            </a:r>
          </a:p>
          <a:p>
            <a:pPr marL="914400" indent="-914400">
              <a:buFont typeface="+mj-lt"/>
              <a:buAutoNum type="arabicPeriod" startAt="9"/>
            </a:pPr>
            <a:r>
              <a:rPr lang="en-US" sz="4800" dirty="0">
                <a:latin typeface="Arial" panose="020B0604020202020204" pitchFamily="34" charset="0"/>
                <a:cs typeface="Arial" panose="020B0604020202020204" pitchFamily="34" charset="0"/>
              </a:rPr>
              <a:t>1</a:t>
            </a:r>
            <a:r>
              <a:rPr lang="en-US" sz="4800" baseline="30000" dirty="0">
                <a:latin typeface="Arial" panose="020B0604020202020204" pitchFamily="34" charset="0"/>
                <a:cs typeface="Arial" panose="020B0604020202020204" pitchFamily="34" charset="0"/>
              </a:rPr>
              <a:t>st</a:t>
            </a:r>
            <a:r>
              <a:rPr lang="en-US" sz="4800" dirty="0">
                <a:latin typeface="Arial" panose="020B0604020202020204" pitchFamily="34" charset="0"/>
                <a:cs typeface="Arial" panose="020B0604020202020204" pitchFamily="34" charset="0"/>
              </a:rPr>
              <a:t> Corinthians was written while Paul was living in Rome.</a:t>
            </a:r>
          </a:p>
          <a:p>
            <a:pPr marL="914400" indent="-914400">
              <a:buFont typeface="+mj-lt"/>
              <a:buAutoNum type="arabicPeriod" startAt="9"/>
            </a:pPr>
            <a:r>
              <a:rPr lang="en-US" sz="4800" dirty="0">
                <a:solidFill>
                  <a:srgbClr val="FFFF00"/>
                </a:solidFill>
                <a:latin typeface="Arial" panose="020B0604020202020204" pitchFamily="34" charset="0"/>
                <a:cs typeface="Arial" panose="020B0604020202020204" pitchFamily="34" charset="0"/>
              </a:rPr>
              <a:t>The Corinthian church was known for its abundance of spiritual gifts.</a:t>
            </a:r>
          </a:p>
        </p:txBody>
      </p:sp>
    </p:spTree>
    <p:extLst>
      <p:ext uri="{BB962C8B-B14F-4D97-AF65-F5344CB8AC3E}">
        <p14:creationId xmlns:p14="http://schemas.microsoft.com/office/powerpoint/2010/main" val="549082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A7B0F02B-028B-D6E0-9452-8198883C52DB}"/>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742D9D6-5983-137F-2D45-9B1798B866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71FCF28-0B1B-82BD-A8AD-91B49042F3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8F8799CA-B526-5C04-C9C9-652A6FAE0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30C40E7A-33DA-AE82-D9CC-4DE28E354B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86DEDD7-E55E-CCD1-4A1D-1E2085696D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40098D32-C9D2-88F5-AA96-C1DA9D1FC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28" name="Picture 4" descr="Reconstruction of Greek Corinth During the Roman Period">
            <a:extLst>
              <a:ext uri="{FF2B5EF4-FFF2-40B4-BE49-F238E27FC236}">
                <a16:creationId xmlns:a16="http://schemas.microsoft.com/office/drawing/2014/main" id="{23217B1B-3C3B-8657-614A-D0E073888C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678"/>
            <a:ext cx="12192000" cy="691935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4B84517A-5634-2189-3D5D-688DB580C332}"/>
              </a:ext>
            </a:extLst>
          </p:cNvPr>
          <p:cNvSpPr>
            <a:spLocks noGrp="1"/>
          </p:cNvSpPr>
          <p:nvPr>
            <p:ph idx="1"/>
          </p:nvPr>
        </p:nvSpPr>
        <p:spPr>
          <a:xfrm>
            <a:off x="398754" y="240106"/>
            <a:ext cx="8946541" cy="4195481"/>
          </a:xfrm>
        </p:spPr>
        <p:txBody>
          <a:bodyPr>
            <a:normAutofit/>
          </a:bodyPr>
          <a:lstStyle/>
          <a:p>
            <a:pPr marL="0" indent="0">
              <a:buNone/>
            </a:pPr>
            <a:r>
              <a:rPr lang="en-US" sz="8800" b="1" dirty="0">
                <a:latin typeface="Arial" panose="020B0604020202020204" pitchFamily="34" charset="0"/>
                <a:cs typeface="Arial" panose="020B0604020202020204" pitchFamily="34" charset="0"/>
              </a:rPr>
              <a:t>1</a:t>
            </a:r>
            <a:r>
              <a:rPr lang="en-US" sz="8800" b="1" baseline="30000" dirty="0">
                <a:latin typeface="Arial" panose="020B0604020202020204" pitchFamily="34" charset="0"/>
                <a:cs typeface="Arial" panose="020B0604020202020204" pitchFamily="34" charset="0"/>
              </a:rPr>
              <a:t>st</a:t>
            </a:r>
            <a:r>
              <a:rPr lang="en-US" sz="8800" b="1" dirty="0">
                <a:latin typeface="Arial" panose="020B0604020202020204" pitchFamily="34" charset="0"/>
                <a:cs typeface="Arial" panose="020B0604020202020204" pitchFamily="34" charset="0"/>
              </a:rPr>
              <a:t> Corinthians</a:t>
            </a:r>
          </a:p>
        </p:txBody>
      </p:sp>
    </p:spTree>
    <p:extLst>
      <p:ext uri="{BB962C8B-B14F-4D97-AF65-F5344CB8AC3E}">
        <p14:creationId xmlns:p14="http://schemas.microsoft.com/office/powerpoint/2010/main" val="2835519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B00923E1-7ABE-C457-7DF9-E5B77718925D}"/>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A080CC87-0E97-FFF4-FB76-85F581BD0A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79A930C-4FEE-11C4-39E6-8BBFDCCF69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8FF75C36-5AA1-2B85-FCC3-4FE38AA58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3F69ED30-37E8-C659-4AC1-EEEE57EE74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EA5BBCB2-FFD1-0C2C-5A4D-5903E3F14C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7659D24C-52CE-E039-0136-91D4702C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5127F824-95D7-8225-C5E8-FC168C8CCBBF}"/>
              </a:ext>
            </a:extLst>
          </p:cNvPr>
          <p:cNvSpPr>
            <a:spLocks noGrp="1"/>
          </p:cNvSpPr>
          <p:nvPr>
            <p:ph idx="1"/>
          </p:nvPr>
        </p:nvSpPr>
        <p:spPr>
          <a:xfrm>
            <a:off x="398754" y="240106"/>
            <a:ext cx="11471513" cy="4195481"/>
          </a:xfrm>
        </p:spPr>
        <p:txBody>
          <a:bodyPr>
            <a:normAutofit/>
          </a:bodyPr>
          <a:lstStyle/>
          <a:p>
            <a:pPr marL="0" indent="0">
              <a:buNone/>
            </a:pPr>
            <a:r>
              <a:rPr lang="en-US" sz="4800" b="1" u="sng" dirty="0">
                <a:latin typeface="Arial" panose="020B0604020202020204" pitchFamily="34" charset="0"/>
                <a:cs typeface="Arial" panose="020B0604020202020204" pitchFamily="34" charset="0"/>
              </a:rPr>
              <a:t>1 Corinthians 1:1</a:t>
            </a:r>
          </a:p>
          <a:p>
            <a:pPr marL="0" indent="0">
              <a:buNone/>
            </a:pPr>
            <a:r>
              <a:rPr lang="en-US" sz="4800" i="1" dirty="0">
                <a:latin typeface="Arial" panose="020B0604020202020204" pitchFamily="34" charset="0"/>
                <a:cs typeface="Arial" panose="020B0604020202020204" pitchFamily="34" charset="0"/>
              </a:rPr>
              <a:t>Paul, called to be an apostle of Christ Jesus by the will of God, and our brother Sosthenes….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6691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03661BCA-6A54-3F4F-48E9-10E2F4209E81}"/>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F25038CE-B200-3109-C33C-8FC4E0B0343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526065F0-6484-0437-C684-33255611D8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144E79F2-0A61-88EF-C3DC-02E1F019E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2A03DAFA-351E-9910-7B5C-FF3966D1D2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18BF82F4-ED35-60AD-A366-A2D554E00F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4C3C4668-2A79-6DE2-33B8-5FAAF4D44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198815FD-F606-792D-CFA6-23D256FF3639}"/>
              </a:ext>
            </a:extLst>
          </p:cNvPr>
          <p:cNvSpPr>
            <a:spLocks noGrp="1"/>
          </p:cNvSpPr>
          <p:nvPr>
            <p:ph idx="1"/>
          </p:nvPr>
        </p:nvSpPr>
        <p:spPr>
          <a:xfrm>
            <a:off x="398754" y="240106"/>
            <a:ext cx="11471513" cy="4195481"/>
          </a:xfrm>
        </p:spPr>
        <p:txBody>
          <a:bodyPr>
            <a:normAutofit fontScale="92500" lnSpcReduction="10000"/>
          </a:bodyPr>
          <a:lstStyle/>
          <a:p>
            <a:pPr marL="0" indent="0">
              <a:buNone/>
            </a:pPr>
            <a:r>
              <a:rPr lang="en-US" sz="4800" b="1" u="sng" dirty="0">
                <a:latin typeface="Arial" panose="020B0604020202020204" pitchFamily="34" charset="0"/>
                <a:cs typeface="Arial" panose="020B0604020202020204" pitchFamily="34" charset="0"/>
              </a:rPr>
              <a:t>1 Corinthians 1:2</a:t>
            </a:r>
          </a:p>
          <a:p>
            <a:pPr marL="0" indent="0">
              <a:buNone/>
            </a:pPr>
            <a:r>
              <a:rPr lang="en-US" sz="4800" i="1" dirty="0">
                <a:latin typeface="Arial" panose="020B0604020202020204" pitchFamily="34" charset="0"/>
                <a:cs typeface="Arial" panose="020B0604020202020204" pitchFamily="34" charset="0"/>
              </a:rPr>
              <a:t>To the church of God in Corinth, to those sanctified in Christ Jesus and called to be his holy people, together with all those everywhere who call on the name of our Lord Jesus Christ—their Lord and ours.</a:t>
            </a:r>
            <a:endParaRPr lang="en-US" sz="48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740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E6904-3124-A84D-9CED-BF652FC41BA2}"/>
              </a:ext>
            </a:extLst>
          </p:cNvPr>
          <p:cNvSpPr>
            <a:spLocks noGrp="1"/>
          </p:cNvSpPr>
          <p:nvPr>
            <p:ph type="ctrTitle"/>
          </p:nvPr>
        </p:nvSpPr>
        <p:spPr>
          <a:xfrm>
            <a:off x="7650480" y="770467"/>
            <a:ext cx="4541520" cy="3352800"/>
          </a:xfrm>
        </p:spPr>
        <p:txBody>
          <a:bodyPr>
            <a:normAutofit/>
          </a:bodyPr>
          <a:lstStyle/>
          <a:p>
            <a:pPr algn="ctr"/>
            <a:r>
              <a:rPr lang="en-US" sz="4600" b="1" dirty="0"/>
              <a:t>THE SAINTS WE ARE…&amp; AREN’T</a:t>
            </a:r>
            <a:br>
              <a:rPr lang="en-US" sz="4600" dirty="0"/>
            </a:br>
            <a:br>
              <a:rPr lang="en-US" sz="4600" dirty="0"/>
            </a:br>
            <a:r>
              <a:rPr lang="en-US" sz="4600" dirty="0">
                <a:latin typeface="Arial" panose="020B0604020202020204" pitchFamily="34" charset="0"/>
                <a:cs typeface="Arial" panose="020B0604020202020204" pitchFamily="34" charset="0"/>
              </a:rPr>
              <a:t>1</a:t>
            </a:r>
            <a:r>
              <a:rPr lang="en-US" sz="4600" baseline="30000" dirty="0">
                <a:latin typeface="Arial" panose="020B0604020202020204" pitchFamily="34" charset="0"/>
                <a:cs typeface="Arial" panose="020B0604020202020204" pitchFamily="34" charset="0"/>
              </a:rPr>
              <a:t>st</a:t>
            </a:r>
            <a:r>
              <a:rPr lang="en-US" sz="4600" dirty="0">
                <a:latin typeface="Arial" panose="020B0604020202020204" pitchFamily="34" charset="0"/>
                <a:cs typeface="Arial" panose="020B0604020202020204" pitchFamily="34" charset="0"/>
              </a:rPr>
              <a:t> Corinthians 1 </a:t>
            </a:r>
          </a:p>
        </p:txBody>
      </p:sp>
      <p:sp>
        <p:nvSpPr>
          <p:cNvPr id="3" name="Subtitle 2">
            <a:extLst>
              <a:ext uri="{FF2B5EF4-FFF2-40B4-BE49-F238E27FC236}">
                <a16:creationId xmlns:a16="http://schemas.microsoft.com/office/drawing/2014/main" id="{909BC243-7085-B982-39E9-E622D6181951}"/>
              </a:ext>
            </a:extLst>
          </p:cNvPr>
          <p:cNvSpPr>
            <a:spLocks noGrp="1"/>
          </p:cNvSpPr>
          <p:nvPr>
            <p:ph type="subTitle" idx="1"/>
          </p:nvPr>
        </p:nvSpPr>
        <p:spPr>
          <a:xfrm>
            <a:off x="7933038" y="4206876"/>
            <a:ext cx="3660084" cy="1645920"/>
          </a:xfrm>
        </p:spPr>
        <p:txBody>
          <a:bodyPr>
            <a:normAutofit/>
          </a:bodyPr>
          <a:lstStyle/>
          <a:p>
            <a:endParaRPr lang="en-US" sz="1800"/>
          </a:p>
        </p:txBody>
      </p:sp>
      <p:pic>
        <p:nvPicPr>
          <p:cNvPr id="5" name="Picture 4" descr="A stained glass window with angels and lamb&#10;&#10;AI-generated content may be incorrect.">
            <a:extLst>
              <a:ext uri="{FF2B5EF4-FFF2-40B4-BE49-F238E27FC236}">
                <a16:creationId xmlns:a16="http://schemas.microsoft.com/office/drawing/2014/main" id="{A36D89FF-BBE4-1131-7EE0-0A8DD5AD8A1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3499" r="20613" b="-1"/>
          <a:stretch>
            <a:fillRect/>
          </a:stretch>
        </p:blipFill>
        <p:spPr>
          <a:xfrm>
            <a:off x="-10287" y="10"/>
            <a:ext cx="7552267" cy="6857990"/>
          </a:xfrm>
          <a:prstGeom prst="rect">
            <a:avLst/>
          </a:prstGeom>
        </p:spPr>
      </p:pic>
    </p:spTree>
    <p:extLst>
      <p:ext uri="{BB962C8B-B14F-4D97-AF65-F5344CB8AC3E}">
        <p14:creationId xmlns:p14="http://schemas.microsoft.com/office/powerpoint/2010/main" val="4080585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71F23BC5-B2A2-6A97-B6C0-473439954C8D}"/>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E07404B-1F11-64A8-AF93-A69B5ED037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1C124C3-534A-8B0D-A55F-E2F190DA7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C4FB15F2-5A28-00AA-6581-B5FE8DB24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3C3DEE0C-1778-7C5B-66E0-460C45AB59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DB79FA31-F782-9055-85F2-D135CE1614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7498D877-7A7B-E437-BA2D-91A3101B2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5D0B6ABC-DC53-16A1-ADC8-EC3120CD9586}"/>
              </a:ext>
            </a:extLst>
          </p:cNvPr>
          <p:cNvSpPr>
            <a:spLocks noGrp="1"/>
          </p:cNvSpPr>
          <p:nvPr>
            <p:ph idx="1"/>
          </p:nvPr>
        </p:nvSpPr>
        <p:spPr>
          <a:xfrm>
            <a:off x="398754" y="240106"/>
            <a:ext cx="11471513" cy="4195481"/>
          </a:xfrm>
        </p:spPr>
        <p:txBody>
          <a:bodyPr>
            <a:normAutofit/>
          </a:bodyPr>
          <a:lstStyle/>
          <a:p>
            <a:pPr marL="0" indent="0">
              <a:buNone/>
            </a:pPr>
            <a:r>
              <a:rPr lang="en-US" sz="4800" dirty="0">
                <a:latin typeface="Arial" panose="020B0604020202020204" pitchFamily="34" charset="0"/>
                <a:cs typeface="Arial" panose="020B0604020202020204" pitchFamily="34" charset="0"/>
              </a:rPr>
              <a:t>1.  The church (</a:t>
            </a:r>
            <a:r>
              <a:rPr lang="en-US" sz="4800" i="1" dirty="0" err="1">
                <a:latin typeface="Arial" panose="020B0604020202020204" pitchFamily="34" charset="0"/>
                <a:cs typeface="Arial" panose="020B0604020202020204" pitchFamily="34" charset="0"/>
              </a:rPr>
              <a:t>ekklesia</a:t>
            </a:r>
            <a:r>
              <a:rPr lang="en-US" sz="4800" dirty="0">
                <a:latin typeface="Arial" panose="020B0604020202020204" pitchFamily="34" charset="0"/>
                <a:cs typeface="Arial" panose="020B0604020202020204" pitchFamily="34" charset="0"/>
              </a:rPr>
              <a:t>) is a “called-out people.”  </a:t>
            </a:r>
          </a:p>
        </p:txBody>
      </p:sp>
    </p:spTree>
    <p:extLst>
      <p:ext uri="{BB962C8B-B14F-4D97-AF65-F5344CB8AC3E}">
        <p14:creationId xmlns:p14="http://schemas.microsoft.com/office/powerpoint/2010/main" val="3912969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64135B20-9438-386F-AB11-B8EF70DD6827}"/>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55D4B7E0-BD35-922E-C78C-398D189775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4A356C20-2A10-E161-E465-C14EECC4C9C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11DC283E-D102-D4E5-0378-44953EAFC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97F1FDC0-78B5-6E33-E759-BCB461DA60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BDCE4035-783C-72C1-92B3-4661C55A9E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16B37DC7-67B4-BE3E-2CF3-35409DBFE3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BA7696AB-2AC1-5A66-93E5-389F4A15AD2D}"/>
              </a:ext>
            </a:extLst>
          </p:cNvPr>
          <p:cNvSpPr>
            <a:spLocks noGrp="1"/>
          </p:cNvSpPr>
          <p:nvPr>
            <p:ph idx="1"/>
          </p:nvPr>
        </p:nvSpPr>
        <p:spPr>
          <a:xfrm>
            <a:off x="398754" y="240106"/>
            <a:ext cx="11471513" cy="4195481"/>
          </a:xfrm>
        </p:spPr>
        <p:txBody>
          <a:bodyPr>
            <a:normAutofit/>
          </a:bodyPr>
          <a:lstStyle/>
          <a:p>
            <a:pPr marL="914400" indent="-914400">
              <a:buAutoNum type="arabicPeriod"/>
            </a:pPr>
            <a:r>
              <a:rPr lang="en-US" sz="4800" dirty="0">
                <a:latin typeface="Arial" panose="020B0604020202020204" pitchFamily="34" charset="0"/>
                <a:cs typeface="Arial" panose="020B0604020202020204" pitchFamily="34" charset="0"/>
              </a:rPr>
              <a:t>The church (</a:t>
            </a:r>
            <a:r>
              <a:rPr lang="en-US" sz="4800" i="1" dirty="0" err="1">
                <a:latin typeface="Arial" panose="020B0604020202020204" pitchFamily="34" charset="0"/>
                <a:cs typeface="Arial" panose="020B0604020202020204" pitchFamily="34" charset="0"/>
              </a:rPr>
              <a:t>ekklesia</a:t>
            </a:r>
            <a:r>
              <a:rPr lang="en-US" sz="4800" dirty="0">
                <a:latin typeface="Arial" panose="020B0604020202020204" pitchFamily="34" charset="0"/>
                <a:cs typeface="Arial" panose="020B0604020202020204" pitchFamily="34" charset="0"/>
              </a:rPr>
              <a:t>) is a “called-out people.” </a:t>
            </a:r>
          </a:p>
          <a:p>
            <a:pPr marL="914400" indent="-914400">
              <a:buAutoNum type="arabicPeriod"/>
            </a:pPr>
            <a:r>
              <a:rPr lang="en-US" sz="4800" dirty="0">
                <a:latin typeface="Arial" panose="020B0604020202020204" pitchFamily="34" charset="0"/>
                <a:cs typeface="Arial" panose="020B0604020202020204" pitchFamily="34" charset="0"/>
              </a:rPr>
              <a:t>The church is also a “set-apart” people, holy saints. </a:t>
            </a:r>
          </a:p>
        </p:txBody>
      </p:sp>
    </p:spTree>
    <p:extLst>
      <p:ext uri="{BB962C8B-B14F-4D97-AF65-F5344CB8AC3E}">
        <p14:creationId xmlns:p14="http://schemas.microsoft.com/office/powerpoint/2010/main" val="2703959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4F6B148E-E33D-E886-5CD0-CAE8C2F1D7C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640133C-B31D-40E7-634A-2F40D47635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17EBB87-8F98-CA4A-F71B-0ABE9A7197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148AC424-014F-86DC-E793-7C62F5B47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3439946B-F9D9-7602-396D-C791A64C4F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54B6864B-C22C-53D6-EACA-0BDCA341C0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A6242D1-DE8D-11AD-46B1-0C52903CC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9F09627C-76CA-CBC3-377E-E89FA71C5CFE}"/>
              </a:ext>
            </a:extLst>
          </p:cNvPr>
          <p:cNvSpPr>
            <a:spLocks noGrp="1"/>
          </p:cNvSpPr>
          <p:nvPr>
            <p:ph idx="1"/>
          </p:nvPr>
        </p:nvSpPr>
        <p:spPr>
          <a:xfrm>
            <a:off x="398754" y="240106"/>
            <a:ext cx="11471513" cy="5500294"/>
          </a:xfrm>
        </p:spPr>
        <p:txBody>
          <a:bodyPr>
            <a:normAutofit/>
          </a:bodyPr>
          <a:lstStyle/>
          <a:p>
            <a:pPr marL="914400" indent="-914400">
              <a:buAutoNum type="arabicPeriod"/>
            </a:pPr>
            <a:r>
              <a:rPr lang="en-US" sz="4800" dirty="0">
                <a:latin typeface="Arial" panose="020B0604020202020204" pitchFamily="34" charset="0"/>
                <a:cs typeface="Arial" panose="020B0604020202020204" pitchFamily="34" charset="0"/>
              </a:rPr>
              <a:t>The church (</a:t>
            </a:r>
            <a:r>
              <a:rPr lang="en-US" sz="4800" i="1" dirty="0" err="1">
                <a:latin typeface="Arial" panose="020B0604020202020204" pitchFamily="34" charset="0"/>
                <a:cs typeface="Arial" panose="020B0604020202020204" pitchFamily="34" charset="0"/>
              </a:rPr>
              <a:t>ekklesia</a:t>
            </a:r>
            <a:r>
              <a:rPr lang="en-US" sz="4800" dirty="0">
                <a:latin typeface="Arial" panose="020B0604020202020204" pitchFamily="34" charset="0"/>
                <a:cs typeface="Arial" panose="020B0604020202020204" pitchFamily="34" charset="0"/>
              </a:rPr>
              <a:t>) is a “called-out people.” </a:t>
            </a:r>
          </a:p>
          <a:p>
            <a:pPr marL="914400" indent="-914400">
              <a:buAutoNum type="arabicPeriod"/>
            </a:pPr>
            <a:r>
              <a:rPr lang="en-US" sz="4800" dirty="0">
                <a:latin typeface="Arial" panose="020B0604020202020204" pitchFamily="34" charset="0"/>
                <a:cs typeface="Arial" panose="020B0604020202020204" pitchFamily="34" charset="0"/>
              </a:rPr>
              <a:t>The church is also a “set-apart” people, holy saints. </a:t>
            </a:r>
          </a:p>
          <a:p>
            <a:pPr marL="0" indent="0">
              <a:buNone/>
            </a:pPr>
            <a:r>
              <a:rPr lang="en-US" sz="4800" dirty="0">
                <a:solidFill>
                  <a:srgbClr val="FFFF00"/>
                </a:solidFill>
                <a:latin typeface="Arial" panose="020B0604020202020204" pitchFamily="34" charset="0"/>
                <a:cs typeface="Arial" panose="020B0604020202020204" pitchFamily="34" charset="0"/>
              </a:rPr>
              <a:t>What is it that makes someone a “saint” according to the New Testament?</a:t>
            </a:r>
          </a:p>
        </p:txBody>
      </p:sp>
    </p:spTree>
    <p:extLst>
      <p:ext uri="{BB962C8B-B14F-4D97-AF65-F5344CB8AC3E}">
        <p14:creationId xmlns:p14="http://schemas.microsoft.com/office/powerpoint/2010/main" val="202828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16C9EAB0-A6AA-3AF4-FB7C-4CBE67C89189}"/>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E9DBBBA2-85F4-59F8-EA02-2D66F6CD05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478CDB1F-1EF4-D250-5733-24D452A020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81EFE0C0-B5F6-0589-8761-85DF507E97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1D2D224D-41B3-A029-0634-B29C2B41F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CC7E2CBB-7513-FF69-C559-1A0CEBB708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9F378DCC-2D16-79EC-DA99-E0254A1E4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FB192623-D0BA-55A2-6171-37374340662C}"/>
              </a:ext>
            </a:extLst>
          </p:cNvPr>
          <p:cNvSpPr>
            <a:spLocks noGrp="1"/>
          </p:cNvSpPr>
          <p:nvPr>
            <p:ph idx="1"/>
          </p:nvPr>
        </p:nvSpPr>
        <p:spPr>
          <a:xfrm>
            <a:off x="398754" y="240106"/>
            <a:ext cx="11471513" cy="5500294"/>
          </a:xfrm>
        </p:spPr>
        <p:txBody>
          <a:bodyPr>
            <a:normAutofit/>
          </a:bodyPr>
          <a:lstStyle/>
          <a:p>
            <a:pPr marL="0" indent="0">
              <a:buNone/>
            </a:pPr>
            <a:r>
              <a:rPr lang="en-US" sz="4800" u="sng" dirty="0">
                <a:solidFill>
                  <a:srgbClr val="FFFF00"/>
                </a:solidFill>
                <a:latin typeface="Arial" panose="020B0604020202020204" pitchFamily="34" charset="0"/>
                <a:cs typeface="Arial" panose="020B0604020202020204" pitchFamily="34" charset="0"/>
              </a:rPr>
              <a:t>Hebrews 2:11</a:t>
            </a:r>
          </a:p>
          <a:p>
            <a:pPr marL="0" indent="0">
              <a:buNone/>
            </a:pPr>
            <a:r>
              <a:rPr lang="en-US" sz="4800" i="1" dirty="0">
                <a:latin typeface="Arial" panose="020B0604020202020204" pitchFamily="34" charset="0"/>
                <a:cs typeface="Arial" panose="020B0604020202020204" pitchFamily="34" charset="0"/>
              </a:rPr>
              <a:t>Both the one </a:t>
            </a:r>
            <a:r>
              <a:rPr lang="en-US" sz="4800" dirty="0">
                <a:latin typeface="Arial" panose="020B0604020202020204" pitchFamily="34" charset="0"/>
                <a:cs typeface="Arial" panose="020B0604020202020204" pitchFamily="34" charset="0"/>
              </a:rPr>
              <a:t>[Jesus] </a:t>
            </a:r>
            <a:r>
              <a:rPr lang="en-US" sz="4800" i="1" dirty="0">
                <a:latin typeface="Arial" panose="020B0604020202020204" pitchFamily="34" charset="0"/>
                <a:cs typeface="Arial" panose="020B0604020202020204" pitchFamily="34" charset="0"/>
              </a:rPr>
              <a:t>who </a:t>
            </a:r>
            <a:r>
              <a:rPr lang="en-US" sz="4800" i="1" u="sng" dirty="0">
                <a:latin typeface="Arial" panose="020B0604020202020204" pitchFamily="34" charset="0"/>
                <a:cs typeface="Arial" panose="020B0604020202020204" pitchFamily="34" charset="0"/>
              </a:rPr>
              <a:t>makes people holy</a:t>
            </a:r>
            <a:r>
              <a:rPr lang="en-US" sz="4800" i="1" dirty="0">
                <a:latin typeface="Arial" panose="020B0604020202020204" pitchFamily="34" charset="0"/>
                <a:cs typeface="Arial" panose="020B0604020202020204" pitchFamily="34" charset="0"/>
              </a:rPr>
              <a:t> and those who </a:t>
            </a:r>
            <a:r>
              <a:rPr lang="en-US" sz="4800" i="1" u="sng" dirty="0">
                <a:latin typeface="Arial" panose="020B0604020202020204" pitchFamily="34" charset="0"/>
                <a:cs typeface="Arial" panose="020B0604020202020204" pitchFamily="34" charset="0"/>
              </a:rPr>
              <a:t>are made holy</a:t>
            </a:r>
            <a:r>
              <a:rPr lang="en-US" sz="4800" i="1" dirty="0">
                <a:latin typeface="Arial" panose="020B0604020202020204" pitchFamily="34" charset="0"/>
                <a:cs typeface="Arial" panose="020B0604020202020204" pitchFamily="34" charset="0"/>
              </a:rPr>
              <a:t> are of the same family. So Jesus is not ashamed to call them brothers and sisters.”</a:t>
            </a:r>
            <a:r>
              <a:rPr lang="en-US" sz="4800" dirty="0">
                <a:latin typeface="Arial" panose="020B0604020202020204" pitchFamily="34" charset="0"/>
                <a:cs typeface="Arial" panose="020B0604020202020204" pitchFamily="34" charset="0"/>
              </a:rPr>
              <a:t> </a:t>
            </a:r>
            <a:endParaRPr lang="en-US" sz="4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246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250C4C61-7DDC-0286-2F4C-2C92EE9C1A19}"/>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CDFF8C03-EC33-616D-ACBE-54F87201D6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D2CE35FB-44FD-67D3-0E18-F07CAD1D14E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307DD978-5C9B-5F0E-A6BE-5C2AC0FBBC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DE202F39-11B0-6B9A-E770-78DAC4563D5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1394E9D6-84B7-B77F-D47C-9BA4AC8BCA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787267B2-2883-4E22-9521-9FB4EF857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1985AE73-3F7F-892D-D87D-145F7ADEBB34}"/>
              </a:ext>
            </a:extLst>
          </p:cNvPr>
          <p:cNvSpPr>
            <a:spLocks noGrp="1"/>
          </p:cNvSpPr>
          <p:nvPr>
            <p:ph idx="1"/>
          </p:nvPr>
        </p:nvSpPr>
        <p:spPr>
          <a:xfrm>
            <a:off x="199377" y="460239"/>
            <a:ext cx="11793246" cy="5500294"/>
          </a:xfrm>
        </p:spPr>
        <p:txBody>
          <a:bodyPr>
            <a:normAutofit lnSpcReduction="10000"/>
          </a:bodyPr>
          <a:lstStyle/>
          <a:p>
            <a:pPr marL="0" indent="0">
              <a:buNone/>
            </a:pPr>
            <a:r>
              <a:rPr lang="en-US" sz="4800" b="1" u="sng" dirty="0">
                <a:latin typeface="Arial" panose="020B0604020202020204" pitchFamily="34" charset="0"/>
                <a:cs typeface="Arial" panose="020B0604020202020204" pitchFamily="34" charset="0"/>
              </a:rPr>
              <a:t>1 Corinthians 1:2</a:t>
            </a:r>
          </a:p>
          <a:p>
            <a:pPr marL="0" indent="0">
              <a:buNone/>
            </a:pPr>
            <a:r>
              <a:rPr lang="en-US" sz="4800" i="1" dirty="0">
                <a:latin typeface="Arial" panose="020B0604020202020204" pitchFamily="34" charset="0"/>
                <a:cs typeface="Arial" panose="020B0604020202020204" pitchFamily="34" charset="0"/>
              </a:rPr>
              <a:t>“…to those…called to be his holy people.” </a:t>
            </a:r>
          </a:p>
          <a:p>
            <a:pPr marL="0" indent="0">
              <a:buNone/>
            </a:pPr>
            <a:endParaRPr lang="en-US" sz="4800" b="1" dirty="0">
              <a:latin typeface="Arial" panose="020B0604020202020204" pitchFamily="34" charset="0"/>
              <a:cs typeface="Arial" panose="020B0604020202020204" pitchFamily="34" charset="0"/>
            </a:endParaRPr>
          </a:p>
          <a:p>
            <a:pPr marL="0" indent="0">
              <a:buNone/>
            </a:pPr>
            <a:r>
              <a:rPr lang="en-US" sz="4800" b="1" dirty="0">
                <a:latin typeface="Arial" panose="020B0604020202020204" pitchFamily="34" charset="0"/>
                <a:cs typeface="Arial" panose="020B0604020202020204" pitchFamily="34" charset="0"/>
              </a:rPr>
              <a:t>God</a:t>
            </a:r>
            <a:r>
              <a:rPr lang="en-US" sz="4800" dirty="0">
                <a:latin typeface="Arial" panose="020B0604020202020204" pitchFamily="34" charset="0"/>
                <a:cs typeface="Arial" panose="020B0604020202020204" pitchFamily="34" charset="0"/>
              </a:rPr>
              <a:t> is the one who </a:t>
            </a:r>
            <a:r>
              <a:rPr lang="en-US" sz="4800" b="1" dirty="0">
                <a:latin typeface="Arial" panose="020B0604020202020204" pitchFamily="34" charset="0"/>
                <a:cs typeface="Arial" panose="020B0604020202020204" pitchFamily="34" charset="0"/>
              </a:rPr>
              <a:t>calls</a:t>
            </a:r>
            <a:r>
              <a:rPr lang="en-US" sz="4800" dirty="0">
                <a:latin typeface="Arial" panose="020B0604020202020204" pitchFamily="34" charset="0"/>
                <a:cs typeface="Arial" panose="020B0604020202020204" pitchFamily="34" charset="0"/>
              </a:rPr>
              <a:t> us.  </a:t>
            </a:r>
          </a:p>
          <a:p>
            <a:pPr marL="0" indent="0">
              <a:buNone/>
            </a:pPr>
            <a:r>
              <a:rPr lang="en-US" sz="4800" dirty="0">
                <a:latin typeface="Arial" panose="020B0604020202020204" pitchFamily="34" charset="0"/>
                <a:cs typeface="Arial" panose="020B0604020202020204" pitchFamily="34" charset="0"/>
              </a:rPr>
              <a:t>(See Gal. 1:6; Eph 4:1,4; Col 3:15; 1 Tim. 6:12; I Peter 2:9, 21; 3:9; 2 Peter 1:3; Jude 1.)</a:t>
            </a:r>
            <a:endParaRPr lang="en-US" sz="4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697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F8349-BC5F-64F4-644A-5F8B517C71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2E8155-A9E4-371E-10CC-E815BBC84271}"/>
              </a:ext>
            </a:extLst>
          </p:cNvPr>
          <p:cNvSpPr>
            <a:spLocks noGrp="1"/>
          </p:cNvSpPr>
          <p:nvPr>
            <p:ph idx="1"/>
          </p:nvPr>
        </p:nvSpPr>
        <p:spPr/>
        <p:txBody>
          <a:bodyPr/>
          <a:lstStyle/>
          <a:p>
            <a:endParaRPr lang="en-US"/>
          </a:p>
        </p:txBody>
      </p:sp>
      <p:pic>
        <p:nvPicPr>
          <p:cNvPr id="5122" name="Picture 2" descr="Rusty Sledge Hammer Restoration">
            <a:extLst>
              <a:ext uri="{FF2B5EF4-FFF2-40B4-BE49-F238E27FC236}">
                <a16:creationId xmlns:a16="http://schemas.microsoft.com/office/drawing/2014/main" id="{95DC1F36-103A-A611-87F4-0E17BDF42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044" y="-2717"/>
            <a:ext cx="6953956" cy="391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172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1755A-CE78-162A-A162-B9BA75394D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412152-DC3B-9DC2-98CF-8B7581AC87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0EB60B8-0F7E-6083-FB3D-EB00B5114388}"/>
              </a:ext>
            </a:extLst>
          </p:cNvPr>
          <p:cNvSpPr>
            <a:spLocks noGrp="1"/>
          </p:cNvSpPr>
          <p:nvPr>
            <p:ph idx="1"/>
          </p:nvPr>
        </p:nvSpPr>
        <p:spPr/>
        <p:txBody>
          <a:bodyPr/>
          <a:lstStyle/>
          <a:p>
            <a:endParaRPr lang="en-US"/>
          </a:p>
        </p:txBody>
      </p:sp>
      <p:pic>
        <p:nvPicPr>
          <p:cNvPr id="5122" name="Picture 2" descr="Rusty Sledge Hammer Restoration">
            <a:extLst>
              <a:ext uri="{FF2B5EF4-FFF2-40B4-BE49-F238E27FC236}">
                <a16:creationId xmlns:a16="http://schemas.microsoft.com/office/drawing/2014/main" id="{DDE40A8D-BB14-ECD5-857F-66D62E3DA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044" y="-2717"/>
            <a:ext cx="6953956" cy="39116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83259AF1-9894-433C-2557-51D249156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312" y="-25754"/>
            <a:ext cx="35401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72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175" name="Picture 7174">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177" name="Picture 7176">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179" name="Oval 7178">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181" name="Picture 7180">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183" name="Picture 7182">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7185" name="Rectangle 7184">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170" name="Picture 2" descr="44 Brief Quotes on Holiness - CultureWatch">
            <a:extLst>
              <a:ext uri="{FF2B5EF4-FFF2-40B4-BE49-F238E27FC236}">
                <a16:creationId xmlns:a16="http://schemas.microsoft.com/office/drawing/2014/main" id="{9F1E97FA-8CA8-8072-08BB-080F61E9815E}"/>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231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28" name="Picture 4" descr="Reconstruction of Greek Corinth During the Roman Period">
            <a:extLst>
              <a:ext uri="{FF2B5EF4-FFF2-40B4-BE49-F238E27FC236}">
                <a16:creationId xmlns:a16="http://schemas.microsoft.com/office/drawing/2014/main" id="{7FCA408F-630A-4127-2326-F89AB56192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678"/>
            <a:ext cx="12192000" cy="691935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72805C32-0F07-B137-EE98-1DA2EA3A31D5}"/>
              </a:ext>
            </a:extLst>
          </p:cNvPr>
          <p:cNvSpPr>
            <a:spLocks noGrp="1"/>
          </p:cNvSpPr>
          <p:nvPr>
            <p:ph idx="1"/>
          </p:nvPr>
        </p:nvSpPr>
        <p:spPr>
          <a:xfrm>
            <a:off x="398754" y="240106"/>
            <a:ext cx="8946541" cy="4195481"/>
          </a:xfrm>
        </p:spPr>
        <p:txBody>
          <a:bodyPr>
            <a:normAutofit/>
          </a:bodyPr>
          <a:lstStyle/>
          <a:p>
            <a:pPr marL="0" indent="0">
              <a:buNone/>
            </a:pPr>
            <a:r>
              <a:rPr lang="en-US" sz="8800" b="1" dirty="0">
                <a:latin typeface="Arial" panose="020B0604020202020204" pitchFamily="34" charset="0"/>
                <a:cs typeface="Arial" panose="020B0604020202020204" pitchFamily="34" charset="0"/>
              </a:rPr>
              <a:t>1</a:t>
            </a:r>
            <a:r>
              <a:rPr lang="en-US" sz="8800" b="1" baseline="30000" dirty="0">
                <a:latin typeface="Arial" panose="020B0604020202020204" pitchFamily="34" charset="0"/>
                <a:cs typeface="Arial" panose="020B0604020202020204" pitchFamily="34" charset="0"/>
              </a:rPr>
              <a:t>st</a:t>
            </a:r>
            <a:r>
              <a:rPr lang="en-US" sz="8800" b="1" dirty="0">
                <a:latin typeface="Arial" panose="020B0604020202020204" pitchFamily="34" charset="0"/>
                <a:cs typeface="Arial" panose="020B0604020202020204" pitchFamily="34" charset="0"/>
              </a:rPr>
              <a:t> Corinthians</a:t>
            </a:r>
          </a:p>
        </p:txBody>
      </p:sp>
    </p:spTree>
    <p:extLst>
      <p:ext uri="{BB962C8B-B14F-4D97-AF65-F5344CB8AC3E}">
        <p14:creationId xmlns:p14="http://schemas.microsoft.com/office/powerpoint/2010/main" val="1026325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709E96-C2BB-9904-F9A8-8A746EF119AB}"/>
              </a:ext>
            </a:extLst>
          </p:cNvPr>
          <p:cNvSpPr>
            <a:spLocks noGrp="1"/>
          </p:cNvSpPr>
          <p:nvPr>
            <p:ph idx="1"/>
          </p:nvPr>
        </p:nvSpPr>
        <p:spPr>
          <a:xfrm>
            <a:off x="262468" y="376518"/>
            <a:ext cx="11794066" cy="4195481"/>
          </a:xfrm>
        </p:spPr>
        <p:txBody>
          <a:bodyPr>
            <a:normAutofit/>
          </a:bodyPr>
          <a:lstStyle/>
          <a:p>
            <a:pPr marL="457200" indent="-457200">
              <a:buFont typeface="+mj-lt"/>
              <a:buAutoNum type="arabicPeriod"/>
            </a:pPr>
            <a:r>
              <a:rPr lang="en-US" sz="4400" dirty="0">
                <a:latin typeface="Arial" panose="020B0604020202020204" pitchFamily="34" charset="0"/>
                <a:cs typeface="Arial" panose="020B0604020202020204" pitchFamily="34" charset="0"/>
              </a:rPr>
              <a:t>Paul visited Corinth on his first missionary journey. </a:t>
            </a:r>
          </a:p>
        </p:txBody>
      </p:sp>
    </p:spTree>
    <p:extLst>
      <p:ext uri="{BB962C8B-B14F-4D97-AF65-F5344CB8AC3E}">
        <p14:creationId xmlns:p14="http://schemas.microsoft.com/office/powerpoint/2010/main" val="469081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D8E76-8BFF-F26C-3D41-CDF42F592BA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A71793-47D7-80ED-0FEB-096435B1A25C}"/>
              </a:ext>
            </a:extLst>
          </p:cNvPr>
          <p:cNvSpPr>
            <a:spLocks noGrp="1"/>
          </p:cNvSpPr>
          <p:nvPr>
            <p:ph idx="1"/>
          </p:nvPr>
        </p:nvSpPr>
        <p:spPr>
          <a:xfrm>
            <a:off x="262468" y="376518"/>
            <a:ext cx="11794066" cy="4195481"/>
          </a:xfrm>
        </p:spPr>
        <p:txBody>
          <a:bodyPr>
            <a:normAutofit/>
          </a:bodyPr>
          <a:lstStyle/>
          <a:p>
            <a:pPr marL="457200" indent="-457200">
              <a:buFont typeface="+mj-lt"/>
              <a:buAutoNum type="arabicPeriod"/>
            </a:pPr>
            <a:r>
              <a:rPr lang="en-US" sz="4800" dirty="0">
                <a:latin typeface="Arial" panose="020B0604020202020204" pitchFamily="34" charset="0"/>
                <a:cs typeface="Arial" panose="020B0604020202020204" pitchFamily="34" charset="0"/>
              </a:rPr>
              <a:t>Paul visited Corinth on his first missionary journey.</a:t>
            </a:r>
          </a:p>
          <a:p>
            <a:pPr marL="457200" indent="-457200">
              <a:buFont typeface="+mj-lt"/>
              <a:buAutoNum type="arabicPeriod"/>
            </a:pPr>
            <a:r>
              <a:rPr lang="en-US" sz="4800" dirty="0">
                <a:solidFill>
                  <a:srgbClr val="FFFF00"/>
                </a:solidFill>
                <a:latin typeface="Arial" panose="020B0604020202020204" pitchFamily="34" charset="0"/>
                <a:cs typeface="Arial" panose="020B0604020202020204" pitchFamily="34" charset="0"/>
              </a:rPr>
              <a:t>Paul spent almost 3 years living in Corinth establishing the church. </a:t>
            </a:r>
          </a:p>
        </p:txBody>
      </p:sp>
    </p:spTree>
    <p:extLst>
      <p:ext uri="{BB962C8B-B14F-4D97-AF65-F5344CB8AC3E}">
        <p14:creationId xmlns:p14="http://schemas.microsoft.com/office/powerpoint/2010/main" val="1292968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126EC-9E47-AB82-48B3-66028FB80A9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DD3FA8-B9AC-EA49-109D-02E64B0BA2AA}"/>
              </a:ext>
            </a:extLst>
          </p:cNvPr>
          <p:cNvSpPr>
            <a:spLocks noGrp="1"/>
          </p:cNvSpPr>
          <p:nvPr>
            <p:ph idx="1"/>
          </p:nvPr>
        </p:nvSpPr>
        <p:spPr>
          <a:xfrm>
            <a:off x="262468" y="376518"/>
            <a:ext cx="11794066" cy="5516282"/>
          </a:xfrm>
        </p:spPr>
        <p:txBody>
          <a:bodyPr>
            <a:normAutofit/>
          </a:bodyPr>
          <a:lstStyle/>
          <a:p>
            <a:pPr marL="457200" indent="-457200">
              <a:buFont typeface="+mj-lt"/>
              <a:buAutoNum type="arabicPeriod"/>
            </a:pPr>
            <a:r>
              <a:rPr lang="en-US" sz="4800" dirty="0">
                <a:latin typeface="Arial" panose="020B0604020202020204" pitchFamily="34" charset="0"/>
                <a:cs typeface="Arial" panose="020B0604020202020204" pitchFamily="34" charset="0"/>
              </a:rPr>
              <a:t>Paul visited Corinth on his first missionary journey.</a:t>
            </a:r>
          </a:p>
          <a:p>
            <a:pPr marL="457200" indent="-457200">
              <a:buFont typeface="+mj-lt"/>
              <a:buAutoNum type="arabicPeriod"/>
            </a:pPr>
            <a:r>
              <a:rPr lang="en-US" sz="4800" dirty="0">
                <a:latin typeface="Arial" panose="020B0604020202020204" pitchFamily="34" charset="0"/>
                <a:cs typeface="Arial" panose="020B0604020202020204" pitchFamily="34" charset="0"/>
              </a:rPr>
              <a:t>Paul spent almost 3 years living in Corinth establishing the church.</a:t>
            </a:r>
          </a:p>
          <a:p>
            <a:pPr marL="457200" indent="-457200">
              <a:buFont typeface="+mj-lt"/>
              <a:buAutoNum type="arabicPeriod"/>
            </a:pPr>
            <a:r>
              <a:rPr lang="en-US" sz="4800" dirty="0">
                <a:solidFill>
                  <a:srgbClr val="FFFF00"/>
                </a:solidFill>
                <a:latin typeface="Arial" panose="020B0604020202020204" pitchFamily="34" charset="0"/>
                <a:cs typeface="Arial" panose="020B0604020202020204" pitchFamily="34" charset="0"/>
              </a:rPr>
              <a:t>The city of Corinth in Paul’s day was only about 100 years old. </a:t>
            </a:r>
          </a:p>
        </p:txBody>
      </p:sp>
    </p:spTree>
    <p:extLst>
      <p:ext uri="{BB962C8B-B14F-4D97-AF65-F5344CB8AC3E}">
        <p14:creationId xmlns:p14="http://schemas.microsoft.com/office/powerpoint/2010/main" val="1711571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3B6CD-AB05-452C-CF7E-2F28DD5AF71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C368A5-36C7-A69D-E4E7-2BB3A7CA376C}"/>
              </a:ext>
            </a:extLst>
          </p:cNvPr>
          <p:cNvSpPr>
            <a:spLocks noGrp="1"/>
          </p:cNvSpPr>
          <p:nvPr>
            <p:ph idx="1"/>
          </p:nvPr>
        </p:nvSpPr>
        <p:spPr>
          <a:xfrm>
            <a:off x="262468" y="376518"/>
            <a:ext cx="11794066" cy="6329082"/>
          </a:xfrm>
        </p:spPr>
        <p:txBody>
          <a:bodyPr>
            <a:normAutofit/>
          </a:bodyPr>
          <a:lstStyle/>
          <a:p>
            <a:pPr marL="457200" indent="-457200">
              <a:buFont typeface="+mj-lt"/>
              <a:buAutoNum type="arabicPeriod"/>
            </a:pPr>
            <a:r>
              <a:rPr lang="en-US" sz="4800" dirty="0">
                <a:latin typeface="Arial" panose="020B0604020202020204" pitchFamily="34" charset="0"/>
                <a:cs typeface="Arial" panose="020B0604020202020204" pitchFamily="34" charset="0"/>
              </a:rPr>
              <a:t>Paul visited Corinth on his first missionary journey.</a:t>
            </a:r>
          </a:p>
          <a:p>
            <a:pPr marL="457200" indent="-457200">
              <a:buFont typeface="+mj-lt"/>
              <a:buAutoNum type="arabicPeriod"/>
            </a:pPr>
            <a:r>
              <a:rPr lang="en-US" sz="4800" dirty="0">
                <a:latin typeface="Arial" panose="020B0604020202020204" pitchFamily="34" charset="0"/>
                <a:cs typeface="Arial" panose="020B0604020202020204" pitchFamily="34" charset="0"/>
              </a:rPr>
              <a:t>Paul spent almost 3 years living in Corinth establishing the church.</a:t>
            </a:r>
          </a:p>
          <a:p>
            <a:pPr marL="457200" indent="-457200">
              <a:buFont typeface="+mj-lt"/>
              <a:buAutoNum type="arabicPeriod"/>
            </a:pPr>
            <a:r>
              <a:rPr lang="en-US" sz="4800" dirty="0">
                <a:latin typeface="Arial" panose="020B0604020202020204" pitchFamily="34" charset="0"/>
                <a:cs typeface="Arial" panose="020B0604020202020204" pitchFamily="34" charset="0"/>
              </a:rPr>
              <a:t>The city of Corinth in Paul’s day was less than 100 years old. </a:t>
            </a:r>
          </a:p>
          <a:p>
            <a:pPr marL="457200" indent="-457200">
              <a:buFont typeface="+mj-lt"/>
              <a:buAutoNum type="arabicPeriod"/>
            </a:pPr>
            <a:r>
              <a:rPr lang="en-US" sz="4800" dirty="0">
                <a:solidFill>
                  <a:srgbClr val="FFFF00"/>
                </a:solidFill>
                <a:latin typeface="Arial" panose="020B0604020202020204" pitchFamily="34" charset="0"/>
                <a:cs typeface="Arial" panose="020B0604020202020204" pitchFamily="34" charset="0"/>
              </a:rPr>
              <a:t>Corinth had a reputation as an immoral city.</a:t>
            </a:r>
          </a:p>
        </p:txBody>
      </p:sp>
    </p:spTree>
    <p:extLst>
      <p:ext uri="{BB962C8B-B14F-4D97-AF65-F5344CB8AC3E}">
        <p14:creationId xmlns:p14="http://schemas.microsoft.com/office/powerpoint/2010/main" val="3245717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D0BC5-A992-65C4-FADA-1F1EF266915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C94C73-AAA0-737E-8054-262B5CCBAD22}"/>
              </a:ext>
            </a:extLst>
          </p:cNvPr>
          <p:cNvSpPr>
            <a:spLocks noGrp="1"/>
          </p:cNvSpPr>
          <p:nvPr>
            <p:ph idx="1"/>
          </p:nvPr>
        </p:nvSpPr>
        <p:spPr>
          <a:xfrm>
            <a:off x="262468" y="376518"/>
            <a:ext cx="11794066" cy="6329082"/>
          </a:xfrm>
        </p:spPr>
        <p:txBody>
          <a:bodyPr>
            <a:normAutofit/>
          </a:bodyPr>
          <a:lstStyle/>
          <a:p>
            <a:pPr marL="914400" indent="-914400">
              <a:buFont typeface="+mj-lt"/>
              <a:buAutoNum type="arabicPeriod" startAt="5"/>
            </a:pPr>
            <a:r>
              <a:rPr lang="en-US" sz="4800" dirty="0">
                <a:solidFill>
                  <a:srgbClr val="FFFF00"/>
                </a:solidFill>
                <a:latin typeface="Arial" panose="020B0604020202020204" pitchFamily="34" charset="0"/>
                <a:cs typeface="Arial" panose="020B0604020202020204" pitchFamily="34" charset="0"/>
              </a:rPr>
              <a:t>Corinth was famous for which athletic games:</a:t>
            </a:r>
            <a:r>
              <a:rPr lang="en-US" sz="4800" dirty="0">
                <a:latin typeface="Arial" panose="020B0604020202020204" pitchFamily="34" charset="0"/>
                <a:cs typeface="Arial" panose="020B0604020202020204" pitchFamily="34" charset="0"/>
              </a:rPr>
              <a:t>  a.) the Olympic games, or b.) the Isthmian games?</a:t>
            </a:r>
          </a:p>
        </p:txBody>
      </p:sp>
    </p:spTree>
    <p:extLst>
      <p:ext uri="{BB962C8B-B14F-4D97-AF65-F5344CB8AC3E}">
        <p14:creationId xmlns:p14="http://schemas.microsoft.com/office/powerpoint/2010/main" val="603464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8F94A-EAEF-AEE8-A3EA-FA3F94610C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ED6486-B1F2-A3D9-A08B-7CDE07376BCB}"/>
              </a:ext>
            </a:extLst>
          </p:cNvPr>
          <p:cNvSpPr>
            <a:spLocks noGrp="1"/>
          </p:cNvSpPr>
          <p:nvPr>
            <p:ph idx="1"/>
          </p:nvPr>
        </p:nvSpPr>
        <p:spPr>
          <a:xfrm>
            <a:off x="262468" y="376518"/>
            <a:ext cx="11794066" cy="6329082"/>
          </a:xfrm>
        </p:spPr>
        <p:txBody>
          <a:bodyPr>
            <a:normAutofit/>
          </a:bodyPr>
          <a:lstStyle/>
          <a:p>
            <a:pPr marL="914400" indent="-914400">
              <a:buFont typeface="+mj-lt"/>
              <a:buAutoNum type="arabicPeriod" startAt="5"/>
            </a:pPr>
            <a:r>
              <a:rPr lang="en-US" sz="4800" dirty="0">
                <a:latin typeface="Arial" panose="020B0604020202020204" pitchFamily="34" charset="0"/>
                <a:cs typeface="Arial" panose="020B0604020202020204" pitchFamily="34" charset="0"/>
              </a:rPr>
              <a:t>Corinth was famous for which athletic games:  a.) the Olympic games, or b.) the Isthmian games?</a:t>
            </a:r>
          </a:p>
          <a:p>
            <a:pPr marL="914400" indent="-914400">
              <a:buFont typeface="+mj-lt"/>
              <a:buAutoNum type="arabicPeriod" startAt="5"/>
            </a:pPr>
            <a:r>
              <a:rPr lang="en-US" sz="4800" dirty="0">
                <a:solidFill>
                  <a:srgbClr val="FFFF00"/>
                </a:solidFill>
                <a:latin typeface="Arial" panose="020B0604020202020204" pitchFamily="34" charset="0"/>
                <a:cs typeface="Arial" panose="020B0604020202020204" pitchFamily="34" charset="0"/>
              </a:rPr>
              <a:t>Corinth was a port city.</a:t>
            </a:r>
          </a:p>
        </p:txBody>
      </p:sp>
    </p:spTree>
    <p:extLst>
      <p:ext uri="{BB962C8B-B14F-4D97-AF65-F5344CB8AC3E}">
        <p14:creationId xmlns:p14="http://schemas.microsoft.com/office/powerpoint/2010/main" val="8257914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585</TotalTime>
  <Words>580</Words>
  <Application>Microsoft Office PowerPoint</Application>
  <PresentationFormat>Widescreen</PresentationFormat>
  <Paragraphs>47</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Century Gothic</vt:lpstr>
      <vt:lpstr>Wingdings 3</vt:lpstr>
      <vt:lpstr>Ion</vt:lpstr>
      <vt:lpstr>PowerPoint Presentation</vt:lpstr>
      <vt:lpstr>THE SAINTS WE ARE…&amp; AREN’T  1st Corinthians 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Repsold</dc:creator>
  <cp:lastModifiedBy>John Repsold</cp:lastModifiedBy>
  <cp:revision>2</cp:revision>
  <dcterms:created xsi:type="dcterms:W3CDTF">2025-09-07T04:27:46Z</dcterms:created>
  <dcterms:modified xsi:type="dcterms:W3CDTF">2025-09-07T14:18:00Z</dcterms:modified>
</cp:coreProperties>
</file>