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96" r:id="rId2"/>
    <p:sldId id="331" r:id="rId3"/>
    <p:sldId id="282" r:id="rId4"/>
    <p:sldId id="332" r:id="rId5"/>
    <p:sldId id="333" r:id="rId6"/>
    <p:sldId id="334" r:id="rId7"/>
    <p:sldId id="335" r:id="rId8"/>
    <p:sldId id="336" r:id="rId9"/>
    <p:sldId id="337" r:id="rId10"/>
    <p:sldId id="338" r:id="rId11"/>
    <p:sldId id="340" r:id="rId12"/>
    <p:sldId id="357" r:id="rId13"/>
    <p:sldId id="341" r:id="rId14"/>
    <p:sldId id="342" r:id="rId15"/>
    <p:sldId id="343" r:id="rId16"/>
    <p:sldId id="344" r:id="rId17"/>
    <p:sldId id="345" r:id="rId18"/>
    <p:sldId id="346" r:id="rId19"/>
    <p:sldId id="347" r:id="rId20"/>
    <p:sldId id="349" r:id="rId21"/>
    <p:sldId id="348" r:id="rId22"/>
    <p:sldId id="350" r:id="rId23"/>
    <p:sldId id="351" r:id="rId24"/>
    <p:sldId id="352" r:id="rId25"/>
    <p:sldId id="353" r:id="rId26"/>
    <p:sldId id="354" r:id="rId27"/>
    <p:sldId id="355" r:id="rId28"/>
    <p:sldId id="35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8B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70" d="100"/>
          <a:sy n="70" d="100"/>
        </p:scale>
        <p:origin x="1123" y="4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FFA442-6487-4498-9F2D-6E5E9E52DB5F}"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78DC9-2C69-400F-BB0D-9DDFD3C3F533}" type="slidenum">
              <a:rPr lang="en-US" smtClean="0"/>
              <a:t>‹#›</a:t>
            </a:fld>
            <a:endParaRPr lang="en-US"/>
          </a:p>
        </p:txBody>
      </p:sp>
    </p:spTree>
    <p:extLst>
      <p:ext uri="{BB962C8B-B14F-4D97-AF65-F5344CB8AC3E}">
        <p14:creationId xmlns:p14="http://schemas.microsoft.com/office/powerpoint/2010/main" val="239458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FA442-6487-4498-9F2D-6E5E9E52DB5F}"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78DC9-2C69-400F-BB0D-9DDFD3C3F533}" type="slidenum">
              <a:rPr lang="en-US" smtClean="0"/>
              <a:t>‹#›</a:t>
            </a:fld>
            <a:endParaRPr lang="en-US"/>
          </a:p>
        </p:txBody>
      </p:sp>
    </p:spTree>
    <p:extLst>
      <p:ext uri="{BB962C8B-B14F-4D97-AF65-F5344CB8AC3E}">
        <p14:creationId xmlns:p14="http://schemas.microsoft.com/office/powerpoint/2010/main" val="56786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FA442-6487-4498-9F2D-6E5E9E52DB5F}"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78DC9-2C69-400F-BB0D-9DDFD3C3F533}" type="slidenum">
              <a:rPr lang="en-US" smtClean="0"/>
              <a:t>‹#›</a:t>
            </a:fld>
            <a:endParaRPr lang="en-US"/>
          </a:p>
        </p:txBody>
      </p:sp>
    </p:spTree>
    <p:extLst>
      <p:ext uri="{BB962C8B-B14F-4D97-AF65-F5344CB8AC3E}">
        <p14:creationId xmlns:p14="http://schemas.microsoft.com/office/powerpoint/2010/main" val="85846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FA442-6487-4498-9F2D-6E5E9E52DB5F}"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78DC9-2C69-400F-BB0D-9DDFD3C3F533}" type="slidenum">
              <a:rPr lang="en-US" smtClean="0"/>
              <a:t>‹#›</a:t>
            </a:fld>
            <a:endParaRPr lang="en-US"/>
          </a:p>
        </p:txBody>
      </p:sp>
    </p:spTree>
    <p:extLst>
      <p:ext uri="{BB962C8B-B14F-4D97-AF65-F5344CB8AC3E}">
        <p14:creationId xmlns:p14="http://schemas.microsoft.com/office/powerpoint/2010/main" val="91184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FA442-6487-4498-9F2D-6E5E9E52DB5F}" type="datetimeFigureOut">
              <a:rPr lang="en-US" smtClean="0"/>
              <a:t>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78DC9-2C69-400F-BB0D-9DDFD3C3F533}" type="slidenum">
              <a:rPr lang="en-US" smtClean="0"/>
              <a:t>‹#›</a:t>
            </a:fld>
            <a:endParaRPr lang="en-US"/>
          </a:p>
        </p:txBody>
      </p:sp>
    </p:spTree>
    <p:extLst>
      <p:ext uri="{BB962C8B-B14F-4D97-AF65-F5344CB8AC3E}">
        <p14:creationId xmlns:p14="http://schemas.microsoft.com/office/powerpoint/2010/main" val="378625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FFA442-6487-4498-9F2D-6E5E9E52DB5F}"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78DC9-2C69-400F-BB0D-9DDFD3C3F533}" type="slidenum">
              <a:rPr lang="en-US" smtClean="0"/>
              <a:t>‹#›</a:t>
            </a:fld>
            <a:endParaRPr lang="en-US"/>
          </a:p>
        </p:txBody>
      </p:sp>
    </p:spTree>
    <p:extLst>
      <p:ext uri="{BB962C8B-B14F-4D97-AF65-F5344CB8AC3E}">
        <p14:creationId xmlns:p14="http://schemas.microsoft.com/office/powerpoint/2010/main" val="325106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FFA442-6487-4498-9F2D-6E5E9E52DB5F}" type="datetimeFigureOut">
              <a:rPr lang="en-US" smtClean="0"/>
              <a:t>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78DC9-2C69-400F-BB0D-9DDFD3C3F533}" type="slidenum">
              <a:rPr lang="en-US" smtClean="0"/>
              <a:t>‹#›</a:t>
            </a:fld>
            <a:endParaRPr lang="en-US"/>
          </a:p>
        </p:txBody>
      </p:sp>
    </p:spTree>
    <p:extLst>
      <p:ext uri="{BB962C8B-B14F-4D97-AF65-F5344CB8AC3E}">
        <p14:creationId xmlns:p14="http://schemas.microsoft.com/office/powerpoint/2010/main" val="378294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FFA442-6487-4498-9F2D-6E5E9E52DB5F}" type="datetimeFigureOut">
              <a:rPr lang="en-US" smtClean="0"/>
              <a:t>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78DC9-2C69-400F-BB0D-9DDFD3C3F533}" type="slidenum">
              <a:rPr lang="en-US" smtClean="0"/>
              <a:t>‹#›</a:t>
            </a:fld>
            <a:endParaRPr lang="en-US"/>
          </a:p>
        </p:txBody>
      </p:sp>
    </p:spTree>
    <p:extLst>
      <p:ext uri="{BB962C8B-B14F-4D97-AF65-F5344CB8AC3E}">
        <p14:creationId xmlns:p14="http://schemas.microsoft.com/office/powerpoint/2010/main" val="67404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FA442-6487-4498-9F2D-6E5E9E52DB5F}" type="datetimeFigureOut">
              <a:rPr lang="en-US" smtClean="0"/>
              <a:t>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78DC9-2C69-400F-BB0D-9DDFD3C3F533}" type="slidenum">
              <a:rPr lang="en-US" smtClean="0"/>
              <a:t>‹#›</a:t>
            </a:fld>
            <a:endParaRPr lang="en-US"/>
          </a:p>
        </p:txBody>
      </p:sp>
    </p:spTree>
    <p:extLst>
      <p:ext uri="{BB962C8B-B14F-4D97-AF65-F5344CB8AC3E}">
        <p14:creationId xmlns:p14="http://schemas.microsoft.com/office/powerpoint/2010/main" val="2211374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FFA442-6487-4498-9F2D-6E5E9E52DB5F}"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78DC9-2C69-400F-BB0D-9DDFD3C3F533}" type="slidenum">
              <a:rPr lang="en-US" smtClean="0"/>
              <a:t>‹#›</a:t>
            </a:fld>
            <a:endParaRPr lang="en-US"/>
          </a:p>
        </p:txBody>
      </p:sp>
    </p:spTree>
    <p:extLst>
      <p:ext uri="{BB962C8B-B14F-4D97-AF65-F5344CB8AC3E}">
        <p14:creationId xmlns:p14="http://schemas.microsoft.com/office/powerpoint/2010/main" val="313809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FFA442-6487-4498-9F2D-6E5E9E52DB5F}" type="datetimeFigureOut">
              <a:rPr lang="en-US" smtClean="0"/>
              <a:t>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78DC9-2C69-400F-BB0D-9DDFD3C3F533}" type="slidenum">
              <a:rPr lang="en-US" smtClean="0"/>
              <a:t>‹#›</a:t>
            </a:fld>
            <a:endParaRPr lang="en-US"/>
          </a:p>
        </p:txBody>
      </p:sp>
    </p:spTree>
    <p:extLst>
      <p:ext uri="{BB962C8B-B14F-4D97-AF65-F5344CB8AC3E}">
        <p14:creationId xmlns:p14="http://schemas.microsoft.com/office/powerpoint/2010/main" val="359760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FA442-6487-4498-9F2D-6E5E9E52DB5F}" type="datetimeFigureOut">
              <a:rPr lang="en-US" smtClean="0"/>
              <a:t>2/15/2025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78DC9-2C69-400F-BB0D-9DDFD3C3F533}" type="slidenum">
              <a:rPr lang="en-US" smtClean="0"/>
              <a:t>‹#›</a:t>
            </a:fld>
            <a:endParaRPr lang="en-US"/>
          </a:p>
        </p:txBody>
      </p:sp>
    </p:spTree>
    <p:extLst>
      <p:ext uri="{BB962C8B-B14F-4D97-AF65-F5344CB8AC3E}">
        <p14:creationId xmlns:p14="http://schemas.microsoft.com/office/powerpoint/2010/main" val="5475553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ov. Pillen loads up pitch to raise state sales tax by 2 cents, to shift  taxes away from property • Nebraska Examiner">
            <a:extLst>
              <a:ext uri="{FF2B5EF4-FFF2-40B4-BE49-F238E27FC236}">
                <a16:creationId xmlns:a16="http://schemas.microsoft.com/office/drawing/2014/main" id="{B1FD9A47-6C5A-2EAF-B7C0-FD4041931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313"/>
            <a:ext cx="12192000" cy="6429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5205067-33DA-D1FD-68CC-A589CC5F8C78}"/>
              </a:ext>
            </a:extLst>
          </p:cNvPr>
          <p:cNvSpPr txBox="1"/>
          <p:nvPr/>
        </p:nvSpPr>
        <p:spPr>
          <a:xfrm>
            <a:off x="-234274" y="541866"/>
            <a:ext cx="10928411" cy="1754326"/>
          </a:xfrm>
          <a:prstGeom prst="rect">
            <a:avLst/>
          </a:prstGeom>
          <a:noFill/>
        </p:spPr>
        <p:txBody>
          <a:bodyPr wrap="square">
            <a:spAutoFit/>
          </a:bodyPr>
          <a:lstStyle/>
          <a:p>
            <a:pPr marL="0" marR="0" algn="ctr"/>
            <a:r>
              <a:rPr lang="en-US" sz="5400" b="1" dirty="0">
                <a:ea typeface="Times New Roman" panose="02020603050405020304" pitchFamily="18" charset="0"/>
              </a:rPr>
              <a:t>What is your favorite tax… </a:t>
            </a:r>
          </a:p>
          <a:p>
            <a:pPr marL="0" marR="0" algn="ctr"/>
            <a:r>
              <a:rPr lang="en-US" sz="5400" b="1" dirty="0">
                <a:ea typeface="Times New Roman" panose="02020603050405020304" pitchFamily="18" charset="0"/>
              </a:rPr>
              <a:t>and why?  </a:t>
            </a:r>
          </a:p>
        </p:txBody>
      </p:sp>
    </p:spTree>
    <p:extLst>
      <p:ext uri="{BB962C8B-B14F-4D97-AF65-F5344CB8AC3E}">
        <p14:creationId xmlns:p14="http://schemas.microsoft.com/office/powerpoint/2010/main" val="29259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E319E-B1AD-C6D6-7D6C-BB60165B7AB2}"/>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5933C310-F955-3AE9-1153-59553AE6D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784"/>
            <a:ext cx="12192000" cy="75665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23A4224-08CC-6339-3999-52F98B139E1B}"/>
              </a:ext>
            </a:extLst>
          </p:cNvPr>
          <p:cNvSpPr>
            <a:spLocks noGrp="1"/>
          </p:cNvSpPr>
          <p:nvPr>
            <p:ph type="title"/>
          </p:nvPr>
        </p:nvSpPr>
        <p:spPr>
          <a:xfrm>
            <a:off x="431260" y="-265610"/>
            <a:ext cx="10515600" cy="1325563"/>
          </a:xfrm>
        </p:spPr>
        <p:txBody>
          <a:bodyPr>
            <a:normAutofit/>
          </a:bodyPr>
          <a:lstStyle/>
          <a:p>
            <a:r>
              <a:rPr lang="en-US" sz="5400" dirty="0">
                <a:latin typeface="+mn-lt"/>
              </a:rPr>
              <a:t>Mark 12:13-17</a:t>
            </a:r>
          </a:p>
        </p:txBody>
      </p:sp>
      <p:sp>
        <p:nvSpPr>
          <p:cNvPr id="3" name="Content Placeholder 2">
            <a:extLst>
              <a:ext uri="{FF2B5EF4-FFF2-40B4-BE49-F238E27FC236}">
                <a16:creationId xmlns:a16="http://schemas.microsoft.com/office/drawing/2014/main" id="{D39F72CB-7B69-A26E-3B9B-8A166268A3B6}"/>
              </a:ext>
            </a:extLst>
          </p:cNvPr>
          <p:cNvSpPr>
            <a:spLocks noGrp="1"/>
          </p:cNvSpPr>
          <p:nvPr>
            <p:ph idx="1"/>
          </p:nvPr>
        </p:nvSpPr>
        <p:spPr>
          <a:xfrm>
            <a:off x="431260" y="817172"/>
            <a:ext cx="11494851" cy="5802703"/>
          </a:xfrm>
        </p:spPr>
        <p:txBody>
          <a:bodyPr>
            <a:noAutofit/>
          </a:bodyPr>
          <a:lstStyle/>
          <a:p>
            <a:pPr marL="0" indent="0" algn="l">
              <a:buNone/>
            </a:pPr>
            <a:r>
              <a:rPr lang="en-US" sz="4400" b="0" i="0" dirty="0">
                <a:solidFill>
                  <a:srgbClr val="000000"/>
                </a:solidFill>
                <a:effectLst/>
              </a:rPr>
              <a:t>Is it right to pay the imperial tax to Caesar or not? </a:t>
            </a:r>
            <a:r>
              <a:rPr lang="en-US" sz="4400" b="1" i="0" baseline="30000" dirty="0">
                <a:solidFill>
                  <a:srgbClr val="000000"/>
                </a:solidFill>
                <a:effectLst/>
              </a:rPr>
              <a:t>15 </a:t>
            </a:r>
            <a:r>
              <a:rPr lang="en-US" sz="4400" b="0" i="0" dirty="0">
                <a:solidFill>
                  <a:srgbClr val="000000"/>
                </a:solidFill>
                <a:effectLst/>
              </a:rPr>
              <a:t>Should we pay or shouldn’t we?”</a:t>
            </a:r>
          </a:p>
          <a:p>
            <a:pPr marL="0" indent="0">
              <a:buNone/>
            </a:pPr>
            <a:endParaRPr lang="en-US" sz="4400" dirty="0">
              <a:effectLst/>
              <a:ea typeface="Times New Roman" panose="02020603050405020304" pitchFamily="18" charset="0"/>
            </a:endParaRPr>
          </a:p>
        </p:txBody>
      </p:sp>
    </p:spTree>
    <p:extLst>
      <p:ext uri="{BB962C8B-B14F-4D97-AF65-F5344CB8AC3E}">
        <p14:creationId xmlns:p14="http://schemas.microsoft.com/office/powerpoint/2010/main" val="276202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97621-8EDD-0586-CBCE-2F499D893048}"/>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B16B4269-8D4B-E1DC-C287-F6EA8A222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784"/>
            <a:ext cx="12192000" cy="75665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A4B97C-BF89-6A9F-F14B-5BF6F85F7564}"/>
              </a:ext>
            </a:extLst>
          </p:cNvPr>
          <p:cNvSpPr>
            <a:spLocks noGrp="1"/>
          </p:cNvSpPr>
          <p:nvPr>
            <p:ph type="title"/>
          </p:nvPr>
        </p:nvSpPr>
        <p:spPr>
          <a:xfrm>
            <a:off x="431260" y="-265610"/>
            <a:ext cx="10515600" cy="1325563"/>
          </a:xfrm>
        </p:spPr>
        <p:txBody>
          <a:bodyPr>
            <a:normAutofit/>
          </a:bodyPr>
          <a:lstStyle/>
          <a:p>
            <a:r>
              <a:rPr lang="en-US" sz="5400" dirty="0">
                <a:latin typeface="+mn-lt"/>
              </a:rPr>
              <a:t>Mark 12:13-17</a:t>
            </a:r>
          </a:p>
        </p:txBody>
      </p:sp>
      <p:sp>
        <p:nvSpPr>
          <p:cNvPr id="3" name="Content Placeholder 2">
            <a:extLst>
              <a:ext uri="{FF2B5EF4-FFF2-40B4-BE49-F238E27FC236}">
                <a16:creationId xmlns:a16="http://schemas.microsoft.com/office/drawing/2014/main" id="{DD331681-61B6-F074-1A91-32EF386BCE0D}"/>
              </a:ext>
            </a:extLst>
          </p:cNvPr>
          <p:cNvSpPr>
            <a:spLocks noGrp="1"/>
          </p:cNvSpPr>
          <p:nvPr>
            <p:ph idx="1"/>
          </p:nvPr>
        </p:nvSpPr>
        <p:spPr>
          <a:xfrm>
            <a:off x="431260" y="527648"/>
            <a:ext cx="11494851" cy="5802703"/>
          </a:xfrm>
        </p:spPr>
        <p:txBody>
          <a:bodyPr>
            <a:noAutofit/>
          </a:bodyPr>
          <a:lstStyle/>
          <a:p>
            <a:pPr marL="0" indent="0" algn="l">
              <a:buNone/>
            </a:pPr>
            <a:r>
              <a:rPr lang="en-US" sz="4400" b="0" i="0" dirty="0">
                <a:solidFill>
                  <a:srgbClr val="000000"/>
                </a:solidFill>
                <a:effectLst/>
              </a:rPr>
              <a:t>But Jesus knew their hypocrisy. “Why are you trying to trap me?” </a:t>
            </a:r>
            <a:endParaRPr lang="en-US" sz="4400" dirty="0">
              <a:effectLst/>
              <a:ea typeface="Times New Roman" panose="02020603050405020304" pitchFamily="18" charset="0"/>
            </a:endParaRPr>
          </a:p>
        </p:txBody>
      </p:sp>
    </p:spTree>
    <p:extLst>
      <p:ext uri="{BB962C8B-B14F-4D97-AF65-F5344CB8AC3E}">
        <p14:creationId xmlns:p14="http://schemas.microsoft.com/office/powerpoint/2010/main" val="1280629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28327-2646-A1D5-58EC-B07C49F87A55}"/>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9E5CC57C-E506-DE9D-373C-A09593A5E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784"/>
            <a:ext cx="12192000" cy="75665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647092-BC12-70FD-8676-7FD3E660107B}"/>
              </a:ext>
            </a:extLst>
          </p:cNvPr>
          <p:cNvSpPr>
            <a:spLocks noGrp="1"/>
          </p:cNvSpPr>
          <p:nvPr>
            <p:ph type="title"/>
          </p:nvPr>
        </p:nvSpPr>
        <p:spPr>
          <a:xfrm>
            <a:off x="431260" y="-265610"/>
            <a:ext cx="10515600" cy="1325563"/>
          </a:xfrm>
        </p:spPr>
        <p:txBody>
          <a:bodyPr>
            <a:normAutofit/>
          </a:bodyPr>
          <a:lstStyle/>
          <a:p>
            <a:r>
              <a:rPr lang="en-US" sz="5400" dirty="0">
                <a:latin typeface="+mn-lt"/>
              </a:rPr>
              <a:t>Mark 12:13-17</a:t>
            </a:r>
          </a:p>
        </p:txBody>
      </p:sp>
      <p:sp>
        <p:nvSpPr>
          <p:cNvPr id="3" name="Content Placeholder 2">
            <a:extLst>
              <a:ext uri="{FF2B5EF4-FFF2-40B4-BE49-F238E27FC236}">
                <a16:creationId xmlns:a16="http://schemas.microsoft.com/office/drawing/2014/main" id="{9691560D-0102-431B-1635-EB88AF61B75A}"/>
              </a:ext>
            </a:extLst>
          </p:cNvPr>
          <p:cNvSpPr>
            <a:spLocks noGrp="1"/>
          </p:cNvSpPr>
          <p:nvPr>
            <p:ph idx="1"/>
          </p:nvPr>
        </p:nvSpPr>
        <p:spPr>
          <a:xfrm>
            <a:off x="431260" y="527648"/>
            <a:ext cx="11494851" cy="5802703"/>
          </a:xfrm>
        </p:spPr>
        <p:txBody>
          <a:bodyPr>
            <a:noAutofit/>
          </a:bodyPr>
          <a:lstStyle/>
          <a:p>
            <a:pPr marL="0" indent="0" algn="l">
              <a:buNone/>
            </a:pPr>
            <a:r>
              <a:rPr lang="en-US" sz="4400" b="0" i="0" dirty="0">
                <a:solidFill>
                  <a:srgbClr val="000000"/>
                </a:solidFill>
                <a:effectLst/>
              </a:rPr>
              <a:t>But Jesus knew their hypocrisy. “Why are you trying to trap me?” he asked. “Bring me a denarius and let me look at it.” </a:t>
            </a:r>
            <a:r>
              <a:rPr lang="en-US" sz="4400" b="1" i="0" baseline="30000" dirty="0">
                <a:solidFill>
                  <a:srgbClr val="000000"/>
                </a:solidFill>
                <a:effectLst/>
              </a:rPr>
              <a:t>16 </a:t>
            </a:r>
            <a:r>
              <a:rPr lang="en-US" sz="4400" b="0" i="0" dirty="0">
                <a:solidFill>
                  <a:srgbClr val="000000"/>
                </a:solidFill>
                <a:effectLst/>
              </a:rPr>
              <a:t>They brought the coin, and he asked them, “Whose image is this? And whose inscription?”  “Caesar’s,” they replied.</a:t>
            </a:r>
          </a:p>
          <a:p>
            <a:pPr marL="0" indent="0">
              <a:buNone/>
            </a:pPr>
            <a:endParaRPr lang="en-US" sz="4400" dirty="0">
              <a:effectLst/>
              <a:ea typeface="Times New Roman" panose="02020603050405020304" pitchFamily="18" charset="0"/>
            </a:endParaRPr>
          </a:p>
        </p:txBody>
      </p:sp>
      <p:pic>
        <p:nvPicPr>
          <p:cNvPr id="5122" name="Picture 2" descr="CNG: The Coin Shop. Tiberius. AD 14-37. AR Denarius (19mm, 3.84 g, 4h).  Lugdunum (Lyon) mint. Group 1, AD 15-18.">
            <a:extLst>
              <a:ext uri="{FF2B5EF4-FFF2-40B4-BE49-F238E27FC236}">
                <a16:creationId xmlns:a16="http://schemas.microsoft.com/office/drawing/2014/main" id="{A316A851-C0BB-3465-E84E-201F6F075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592356"/>
            <a:ext cx="762000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701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B274E-654B-8AA8-0249-C6D73BF7F6AE}"/>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73DC3B1B-7739-2F55-7EB5-80FE497AB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NG: The Coin Shop. Tiberius. AD 14-37. AR Denarius (19mm, 3.84 g, 4h).  Lugdunum (Lyon) mint. Group 1, AD 15-18.">
            <a:extLst>
              <a:ext uri="{FF2B5EF4-FFF2-40B4-BE49-F238E27FC236}">
                <a16:creationId xmlns:a16="http://schemas.microsoft.com/office/drawing/2014/main" id="{AC781F89-BFDD-2BD4-4E34-967866653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187" y="163104"/>
            <a:ext cx="7620000" cy="38004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2CC4F60-1293-FB3C-C0AF-11D80926E97D}"/>
              </a:ext>
            </a:extLst>
          </p:cNvPr>
          <p:cNvSpPr>
            <a:spLocks noGrp="1"/>
          </p:cNvSpPr>
          <p:nvPr>
            <p:ph idx="1"/>
          </p:nvPr>
        </p:nvSpPr>
        <p:spPr>
          <a:xfrm>
            <a:off x="405725" y="3292142"/>
            <a:ext cx="6357026" cy="3608131"/>
          </a:xfrm>
        </p:spPr>
        <p:txBody>
          <a:bodyPr>
            <a:noAutofit/>
          </a:bodyPr>
          <a:lstStyle/>
          <a:p>
            <a:pPr marL="0" marR="0" lvl="0" indent="0">
              <a:buNone/>
            </a:pPr>
            <a:r>
              <a:rPr lang="en-US" sz="3600" dirty="0">
                <a:effectLst/>
                <a:ea typeface="Calibri" panose="020F0502020204030204" pitchFamily="34" charset="0"/>
                <a:cs typeface="Times New Roman" panose="02020603050405020304" pitchFamily="18" charset="0"/>
              </a:rPr>
              <a:t>Obverse side:  </a:t>
            </a:r>
          </a:p>
          <a:p>
            <a:pPr marL="0" marR="0" lvl="0" indent="0">
              <a:buNone/>
            </a:pPr>
            <a:r>
              <a:rPr lang="en-US" sz="3600" dirty="0">
                <a:effectLst/>
                <a:ea typeface="Calibri" panose="020F0502020204030204" pitchFamily="34" charset="0"/>
                <a:cs typeface="Times New Roman" panose="02020603050405020304" pitchFamily="18" charset="0"/>
              </a:rPr>
              <a:t>Latin letters TICAESARDVIVI AVGRAVGVSTVS </a:t>
            </a:r>
          </a:p>
          <a:p>
            <a:pPr marL="0" marR="0" lvl="0" indent="0">
              <a:buNone/>
            </a:pPr>
            <a:r>
              <a:rPr lang="en-US" sz="3600" dirty="0">
                <a:effectLst/>
                <a:ea typeface="Calibri" panose="020F0502020204030204" pitchFamily="34" charset="0"/>
                <a:cs typeface="Times New Roman" panose="02020603050405020304" pitchFamily="18" charset="0"/>
              </a:rPr>
              <a:t>translated “Tiberius Caesar Augustus Son of the Divine Augustus”</a:t>
            </a:r>
          </a:p>
        </p:txBody>
      </p:sp>
      <p:sp>
        <p:nvSpPr>
          <p:cNvPr id="6" name="Content Placeholder 2">
            <a:extLst>
              <a:ext uri="{FF2B5EF4-FFF2-40B4-BE49-F238E27FC236}">
                <a16:creationId xmlns:a16="http://schemas.microsoft.com/office/drawing/2014/main" id="{002ECCA4-80F4-7224-C739-7928DC93D327}"/>
              </a:ext>
            </a:extLst>
          </p:cNvPr>
          <p:cNvSpPr txBox="1">
            <a:spLocks/>
          </p:cNvSpPr>
          <p:nvPr/>
        </p:nvSpPr>
        <p:spPr>
          <a:xfrm>
            <a:off x="6581775" y="4048125"/>
            <a:ext cx="5204500" cy="1446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dirty="0">
                <a:ea typeface="Calibri" panose="020F0502020204030204" pitchFamily="34" charset="0"/>
                <a:cs typeface="Times New Roman" panose="02020603050405020304" pitchFamily="18" charset="0"/>
              </a:rPr>
              <a:t>Reverse side:  </a:t>
            </a:r>
          </a:p>
          <a:p>
            <a:pPr marL="0" indent="0" algn="ctr">
              <a:buNone/>
            </a:pPr>
            <a:r>
              <a:rPr lang="en-US" sz="3600" dirty="0">
                <a:ea typeface="Calibri" panose="020F0502020204030204" pitchFamily="34" charset="0"/>
                <a:cs typeface="Times New Roman" panose="02020603050405020304" pitchFamily="18" charset="0"/>
              </a:rPr>
              <a:t>Latin PONTIF MAXIM translated “HIGH PRIEST”</a:t>
            </a:r>
          </a:p>
        </p:txBody>
      </p:sp>
    </p:spTree>
    <p:extLst>
      <p:ext uri="{BB962C8B-B14F-4D97-AF65-F5344CB8AC3E}">
        <p14:creationId xmlns:p14="http://schemas.microsoft.com/office/powerpoint/2010/main" val="2803771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9495B-3D65-C58D-3143-E2B1234280CA}"/>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48544194-0F1E-E813-3B47-DA4696FC3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5665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E76CF7C-880E-E042-CD57-2FA82EDB42FC}"/>
              </a:ext>
            </a:extLst>
          </p:cNvPr>
          <p:cNvSpPr>
            <a:spLocks noGrp="1"/>
          </p:cNvSpPr>
          <p:nvPr>
            <p:ph idx="1"/>
          </p:nvPr>
        </p:nvSpPr>
        <p:spPr>
          <a:xfrm>
            <a:off x="329523" y="400676"/>
            <a:ext cx="11757701" cy="4323724"/>
          </a:xfrm>
        </p:spPr>
        <p:txBody>
          <a:bodyPr>
            <a:noAutofit/>
          </a:bodyPr>
          <a:lstStyle/>
          <a:p>
            <a:pPr marL="0" marR="0"/>
            <a:r>
              <a:rPr lang="en-US" sz="4400" b="1" u="sng" dirty="0">
                <a:effectLst/>
                <a:ea typeface="Calibri" panose="020F0502020204030204" pitchFamily="34" charset="0"/>
                <a:cs typeface="Times New Roman" panose="02020603050405020304" pitchFamily="18" charset="0"/>
              </a:rPr>
              <a:t>Principle #1</a:t>
            </a:r>
            <a:r>
              <a:rPr lang="en-US" sz="4400" b="1" dirty="0">
                <a:effectLst/>
                <a:ea typeface="Calibri" panose="020F0502020204030204" pitchFamily="34" charset="0"/>
                <a:cs typeface="Times New Roman" panose="02020603050405020304" pitchFamily="18" charset="0"/>
              </a:rPr>
              <a:t>:  Give to the government what rightfully belongs to the government.  </a:t>
            </a:r>
          </a:p>
          <a:p>
            <a:pPr marL="0" marR="0" indent="0">
              <a:buNone/>
            </a:pPr>
            <a:endParaRPr lang="en-US" sz="4400" dirty="0">
              <a:effectLst/>
              <a:ea typeface="Calibri" panose="020F0502020204030204" pitchFamily="34" charset="0"/>
              <a:cs typeface="Times New Roman" panose="02020603050405020304" pitchFamily="18" charset="0"/>
            </a:endParaRPr>
          </a:p>
          <a:p>
            <a:pPr marL="0" marR="0"/>
            <a:r>
              <a:rPr lang="en-US" sz="4400" b="1" u="sng" dirty="0">
                <a:effectLst/>
                <a:ea typeface="Calibri" panose="020F0502020204030204" pitchFamily="34" charset="0"/>
                <a:cs typeface="Times New Roman" panose="02020603050405020304" pitchFamily="18" charset="0"/>
              </a:rPr>
              <a:t>Principle # 2</a:t>
            </a:r>
            <a:r>
              <a:rPr lang="en-US" sz="4400" b="1" dirty="0">
                <a:effectLst/>
                <a:ea typeface="Calibri" panose="020F0502020204030204" pitchFamily="34" charset="0"/>
                <a:cs typeface="Times New Roman" panose="02020603050405020304" pitchFamily="18" charset="0"/>
              </a:rPr>
              <a:t>:  Give to God what rightfully belongs to God.</a:t>
            </a:r>
            <a:endParaRPr lang="en-US" sz="4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063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0D822-06A2-2433-4B2D-3459173FCCE7}"/>
              </a:ext>
            </a:extLst>
          </p:cNvPr>
          <p:cNvSpPr>
            <a:spLocks noGrp="1"/>
          </p:cNvSpPr>
          <p:nvPr>
            <p:ph type="title"/>
          </p:nvPr>
        </p:nvSpPr>
        <p:spPr>
          <a:xfrm>
            <a:off x="5233987" y="2041526"/>
            <a:ext cx="2019300" cy="1130300"/>
          </a:xfrm>
        </p:spPr>
        <p:txBody>
          <a:bodyPr/>
          <a:lstStyle/>
          <a:p>
            <a:r>
              <a:rPr lang="en-US" dirty="0"/>
              <a:t>Church</a:t>
            </a:r>
          </a:p>
        </p:txBody>
      </p:sp>
      <p:sp>
        <p:nvSpPr>
          <p:cNvPr id="4" name="Title 1">
            <a:extLst>
              <a:ext uri="{FF2B5EF4-FFF2-40B4-BE49-F238E27FC236}">
                <a16:creationId xmlns:a16="http://schemas.microsoft.com/office/drawing/2014/main" id="{D811A959-65B3-3172-0E2F-E9CE711D3A69}"/>
              </a:ext>
            </a:extLst>
          </p:cNvPr>
          <p:cNvSpPr txBox="1">
            <a:spLocks/>
          </p:cNvSpPr>
          <p:nvPr/>
        </p:nvSpPr>
        <p:spPr>
          <a:xfrm>
            <a:off x="1559720" y="2041526"/>
            <a:ext cx="2019300" cy="1130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Family</a:t>
            </a:r>
          </a:p>
        </p:txBody>
      </p:sp>
      <p:sp>
        <p:nvSpPr>
          <p:cNvPr id="5" name="Title 1">
            <a:extLst>
              <a:ext uri="{FF2B5EF4-FFF2-40B4-BE49-F238E27FC236}">
                <a16:creationId xmlns:a16="http://schemas.microsoft.com/office/drawing/2014/main" id="{88803A18-85B4-0822-AB3D-EC54661FDB3A}"/>
              </a:ext>
            </a:extLst>
          </p:cNvPr>
          <p:cNvSpPr txBox="1">
            <a:spLocks/>
          </p:cNvSpPr>
          <p:nvPr/>
        </p:nvSpPr>
        <p:spPr>
          <a:xfrm>
            <a:off x="8277224" y="2041526"/>
            <a:ext cx="3190875" cy="1130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Government</a:t>
            </a:r>
          </a:p>
        </p:txBody>
      </p:sp>
      <p:sp>
        <p:nvSpPr>
          <p:cNvPr id="6" name="Hexagon 5">
            <a:extLst>
              <a:ext uri="{FF2B5EF4-FFF2-40B4-BE49-F238E27FC236}">
                <a16:creationId xmlns:a16="http://schemas.microsoft.com/office/drawing/2014/main" id="{A5DA2B5B-56EE-DB33-6FDF-DF42987F46E7}"/>
              </a:ext>
            </a:extLst>
          </p:cNvPr>
          <p:cNvSpPr/>
          <p:nvPr/>
        </p:nvSpPr>
        <p:spPr>
          <a:xfrm>
            <a:off x="819151" y="2962276"/>
            <a:ext cx="3257550" cy="2790825"/>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id="{E3220C70-D73E-52E6-C23B-281DB143EBD5}"/>
              </a:ext>
            </a:extLst>
          </p:cNvPr>
          <p:cNvSpPr/>
          <p:nvPr/>
        </p:nvSpPr>
        <p:spPr>
          <a:xfrm>
            <a:off x="4614862" y="2949575"/>
            <a:ext cx="3257550" cy="2790825"/>
          </a:xfrm>
          <a:prstGeom prst="hexag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2A580F55-168E-B0F4-3F3A-C0AA09B934F7}"/>
              </a:ext>
            </a:extLst>
          </p:cNvPr>
          <p:cNvSpPr/>
          <p:nvPr/>
        </p:nvSpPr>
        <p:spPr>
          <a:xfrm>
            <a:off x="8296275" y="2921001"/>
            <a:ext cx="3257550" cy="2790825"/>
          </a:xfrm>
          <a:prstGeom prst="hexagon">
            <a:avLst/>
          </a:prstGeom>
          <a:solidFill>
            <a:srgbClr val="00B05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695C3FD-9EF1-FC4A-75BB-12E23DE46269}"/>
              </a:ext>
            </a:extLst>
          </p:cNvPr>
          <p:cNvSpPr txBox="1"/>
          <p:nvPr/>
        </p:nvSpPr>
        <p:spPr>
          <a:xfrm>
            <a:off x="1276351" y="453509"/>
            <a:ext cx="9820274" cy="923330"/>
          </a:xfrm>
          <a:prstGeom prst="rect">
            <a:avLst/>
          </a:prstGeom>
          <a:noFill/>
        </p:spPr>
        <p:txBody>
          <a:bodyPr wrap="square">
            <a:spAutoFit/>
          </a:bodyPr>
          <a:lstStyle/>
          <a:p>
            <a:pPr algn="ctr"/>
            <a:r>
              <a:rPr lang="en-US" sz="5400" b="1" dirty="0">
                <a:latin typeface="Calibri" panose="020F0502020204030204" pitchFamily="34" charset="0"/>
                <a:ea typeface="Calibri" panose="020F0502020204030204" pitchFamily="34" charset="0"/>
                <a:cs typeface="Times New Roman" panose="02020603050405020304" pitchFamily="18" charset="0"/>
              </a:rPr>
              <a:t>D</a:t>
            </a:r>
            <a:r>
              <a:rPr lang="en-US" sz="5400" b="1" dirty="0">
                <a:effectLst/>
                <a:latin typeface="Calibri" panose="020F0502020204030204" pitchFamily="34" charset="0"/>
                <a:ea typeface="Calibri" panose="020F0502020204030204" pitchFamily="34" charset="0"/>
                <a:cs typeface="Times New Roman" panose="02020603050405020304" pitchFamily="18" charset="0"/>
              </a:rPr>
              <a:t>istinct </a:t>
            </a:r>
            <a:r>
              <a:rPr lang="en-US" sz="5400" b="1" dirty="0">
                <a:latin typeface="Calibri" panose="020F0502020204030204" pitchFamily="34" charset="0"/>
                <a:ea typeface="Calibri" panose="020F0502020204030204" pitchFamily="34" charset="0"/>
                <a:cs typeface="Times New Roman" panose="02020603050405020304" pitchFamily="18" charset="0"/>
              </a:rPr>
              <a:t>S</a:t>
            </a:r>
            <a:r>
              <a:rPr lang="en-US" sz="5400" b="1" dirty="0">
                <a:effectLst/>
                <a:latin typeface="Calibri" panose="020F0502020204030204" pitchFamily="34" charset="0"/>
                <a:ea typeface="Calibri" panose="020F0502020204030204" pitchFamily="34" charset="0"/>
                <a:cs typeface="Times New Roman" panose="02020603050405020304" pitchFamily="18" charset="0"/>
              </a:rPr>
              <a:t>pheres of Authority</a:t>
            </a:r>
            <a:endParaRPr lang="en-US" sz="5400" b="1" dirty="0"/>
          </a:p>
        </p:txBody>
      </p:sp>
    </p:spTree>
    <p:extLst>
      <p:ext uri="{BB962C8B-B14F-4D97-AF65-F5344CB8AC3E}">
        <p14:creationId xmlns:p14="http://schemas.microsoft.com/office/powerpoint/2010/main" val="4057897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AE41F-6112-3886-5EB9-2D147ABF4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3F7C16-86C3-BA6D-2A9D-C252665D3166}"/>
              </a:ext>
            </a:extLst>
          </p:cNvPr>
          <p:cNvSpPr>
            <a:spLocks noGrp="1"/>
          </p:cNvSpPr>
          <p:nvPr>
            <p:ph type="title"/>
          </p:nvPr>
        </p:nvSpPr>
        <p:spPr>
          <a:xfrm>
            <a:off x="5357301" y="2087009"/>
            <a:ext cx="2019300" cy="1130300"/>
          </a:xfrm>
        </p:spPr>
        <p:txBody>
          <a:bodyPr/>
          <a:lstStyle/>
          <a:p>
            <a:r>
              <a:rPr lang="en-US" dirty="0"/>
              <a:t>Church</a:t>
            </a:r>
          </a:p>
        </p:txBody>
      </p:sp>
      <p:sp>
        <p:nvSpPr>
          <p:cNvPr id="4" name="Title 1">
            <a:extLst>
              <a:ext uri="{FF2B5EF4-FFF2-40B4-BE49-F238E27FC236}">
                <a16:creationId xmlns:a16="http://schemas.microsoft.com/office/drawing/2014/main" id="{4D752C10-147A-4675-ED9D-4EADAEC57786}"/>
              </a:ext>
            </a:extLst>
          </p:cNvPr>
          <p:cNvSpPr txBox="1">
            <a:spLocks/>
          </p:cNvSpPr>
          <p:nvPr/>
        </p:nvSpPr>
        <p:spPr>
          <a:xfrm>
            <a:off x="1276351" y="2041526"/>
            <a:ext cx="2019300" cy="1130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Family</a:t>
            </a:r>
          </a:p>
        </p:txBody>
      </p:sp>
      <p:sp>
        <p:nvSpPr>
          <p:cNvPr id="5" name="Title 1">
            <a:extLst>
              <a:ext uri="{FF2B5EF4-FFF2-40B4-BE49-F238E27FC236}">
                <a16:creationId xmlns:a16="http://schemas.microsoft.com/office/drawing/2014/main" id="{906EE14C-51E0-C8C9-BF60-F5E0F55BE308}"/>
              </a:ext>
            </a:extLst>
          </p:cNvPr>
          <p:cNvSpPr txBox="1">
            <a:spLocks/>
          </p:cNvSpPr>
          <p:nvPr/>
        </p:nvSpPr>
        <p:spPr>
          <a:xfrm>
            <a:off x="8277224" y="2041526"/>
            <a:ext cx="3190875" cy="1130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Government</a:t>
            </a:r>
          </a:p>
        </p:txBody>
      </p:sp>
      <p:sp>
        <p:nvSpPr>
          <p:cNvPr id="6" name="Hexagon 5">
            <a:extLst>
              <a:ext uri="{FF2B5EF4-FFF2-40B4-BE49-F238E27FC236}">
                <a16:creationId xmlns:a16="http://schemas.microsoft.com/office/drawing/2014/main" id="{97646F22-0AC9-72AA-4696-2D2316DBF46E}"/>
              </a:ext>
            </a:extLst>
          </p:cNvPr>
          <p:cNvSpPr/>
          <p:nvPr/>
        </p:nvSpPr>
        <p:spPr>
          <a:xfrm>
            <a:off x="45241" y="2908302"/>
            <a:ext cx="4367215" cy="3571874"/>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a:effectLst/>
                <a:latin typeface="Calibri" panose="020F0502020204030204" pitchFamily="34" charset="0"/>
                <a:ea typeface="Calibri" panose="020F0502020204030204" pitchFamily="34" charset="0"/>
                <a:cs typeface="Times New Roman" panose="02020603050405020304" pitchFamily="18" charset="0"/>
              </a:rPr>
              <a:t>rocreation, health, provision, nurture, education and spiritual instruction (Genesis 1:26-28; Deuteronomy 6:4-9; Ephesians 5:22-6:4; 1 Timothy 5:8)</a:t>
            </a:r>
            <a:endParaRPr lang="en-US" sz="2400" dirty="0"/>
          </a:p>
        </p:txBody>
      </p:sp>
      <p:sp>
        <p:nvSpPr>
          <p:cNvPr id="7" name="Hexagon 6">
            <a:extLst>
              <a:ext uri="{FF2B5EF4-FFF2-40B4-BE49-F238E27FC236}">
                <a16:creationId xmlns:a16="http://schemas.microsoft.com/office/drawing/2014/main" id="{5B0BE713-BF25-1C3F-C235-11B6E526BFEA}"/>
              </a:ext>
            </a:extLst>
          </p:cNvPr>
          <p:cNvSpPr/>
          <p:nvPr/>
        </p:nvSpPr>
        <p:spPr>
          <a:xfrm>
            <a:off x="4614862" y="2949575"/>
            <a:ext cx="3257550" cy="2790825"/>
          </a:xfrm>
          <a:prstGeom prst="hexag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628C412B-52F4-B901-4411-E4CE33C7EA0A}"/>
              </a:ext>
            </a:extLst>
          </p:cNvPr>
          <p:cNvSpPr/>
          <p:nvPr/>
        </p:nvSpPr>
        <p:spPr>
          <a:xfrm>
            <a:off x="8296275" y="2921001"/>
            <a:ext cx="3257550" cy="2790825"/>
          </a:xfrm>
          <a:prstGeom prst="hexagon">
            <a:avLst/>
          </a:prstGeom>
          <a:solidFill>
            <a:srgbClr val="00B05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8D3B91B-01DA-4EB8-4E52-428CAFD68124}"/>
              </a:ext>
            </a:extLst>
          </p:cNvPr>
          <p:cNvSpPr txBox="1"/>
          <p:nvPr/>
        </p:nvSpPr>
        <p:spPr>
          <a:xfrm>
            <a:off x="1276351" y="453509"/>
            <a:ext cx="9820274" cy="923330"/>
          </a:xfrm>
          <a:prstGeom prst="rect">
            <a:avLst/>
          </a:prstGeom>
          <a:noFill/>
        </p:spPr>
        <p:txBody>
          <a:bodyPr wrap="square">
            <a:spAutoFit/>
          </a:bodyPr>
          <a:lstStyle/>
          <a:p>
            <a:pPr algn="ctr"/>
            <a:r>
              <a:rPr lang="en-US" sz="5400" b="1" dirty="0">
                <a:latin typeface="Calibri" panose="020F0502020204030204" pitchFamily="34" charset="0"/>
                <a:ea typeface="Calibri" panose="020F0502020204030204" pitchFamily="34" charset="0"/>
                <a:cs typeface="Times New Roman" panose="02020603050405020304" pitchFamily="18" charset="0"/>
              </a:rPr>
              <a:t>D</a:t>
            </a:r>
            <a:r>
              <a:rPr lang="en-US" sz="5400" b="1" dirty="0">
                <a:effectLst/>
                <a:latin typeface="Calibri" panose="020F0502020204030204" pitchFamily="34" charset="0"/>
                <a:ea typeface="Calibri" panose="020F0502020204030204" pitchFamily="34" charset="0"/>
                <a:cs typeface="Times New Roman" panose="02020603050405020304" pitchFamily="18" charset="0"/>
              </a:rPr>
              <a:t>istinct </a:t>
            </a:r>
            <a:r>
              <a:rPr lang="en-US" sz="5400" b="1" dirty="0">
                <a:latin typeface="Calibri" panose="020F0502020204030204" pitchFamily="34" charset="0"/>
                <a:ea typeface="Calibri" panose="020F0502020204030204" pitchFamily="34" charset="0"/>
                <a:cs typeface="Times New Roman" panose="02020603050405020304" pitchFamily="18" charset="0"/>
              </a:rPr>
              <a:t>S</a:t>
            </a:r>
            <a:r>
              <a:rPr lang="en-US" sz="5400" b="1" dirty="0">
                <a:effectLst/>
                <a:latin typeface="Calibri" panose="020F0502020204030204" pitchFamily="34" charset="0"/>
                <a:ea typeface="Calibri" panose="020F0502020204030204" pitchFamily="34" charset="0"/>
                <a:cs typeface="Times New Roman" panose="02020603050405020304" pitchFamily="18" charset="0"/>
              </a:rPr>
              <a:t>pheres of Authority</a:t>
            </a:r>
            <a:endParaRPr lang="en-US" sz="5400" b="1" dirty="0"/>
          </a:p>
        </p:txBody>
      </p:sp>
    </p:spTree>
    <p:extLst>
      <p:ext uri="{BB962C8B-B14F-4D97-AF65-F5344CB8AC3E}">
        <p14:creationId xmlns:p14="http://schemas.microsoft.com/office/powerpoint/2010/main" val="3113638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D2082-E9F2-3362-B9FE-0B9CF0EC06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6F2DA-282B-4560-D9F1-B5AECF7A8181}"/>
              </a:ext>
            </a:extLst>
          </p:cNvPr>
          <p:cNvSpPr>
            <a:spLocks noGrp="1"/>
          </p:cNvSpPr>
          <p:nvPr>
            <p:ph type="title"/>
          </p:nvPr>
        </p:nvSpPr>
        <p:spPr>
          <a:xfrm>
            <a:off x="5335190" y="2140405"/>
            <a:ext cx="2019300" cy="1130300"/>
          </a:xfrm>
        </p:spPr>
        <p:txBody>
          <a:bodyPr/>
          <a:lstStyle/>
          <a:p>
            <a:r>
              <a:rPr lang="en-US" dirty="0"/>
              <a:t>Church</a:t>
            </a:r>
          </a:p>
        </p:txBody>
      </p:sp>
      <p:sp>
        <p:nvSpPr>
          <p:cNvPr id="4" name="Title 1">
            <a:extLst>
              <a:ext uri="{FF2B5EF4-FFF2-40B4-BE49-F238E27FC236}">
                <a16:creationId xmlns:a16="http://schemas.microsoft.com/office/drawing/2014/main" id="{D41D4603-232E-CC50-8A49-DCEBA76C28AB}"/>
              </a:ext>
            </a:extLst>
          </p:cNvPr>
          <p:cNvSpPr txBox="1">
            <a:spLocks/>
          </p:cNvSpPr>
          <p:nvPr/>
        </p:nvSpPr>
        <p:spPr>
          <a:xfrm>
            <a:off x="1401366" y="2041526"/>
            <a:ext cx="2019300" cy="1130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Family</a:t>
            </a:r>
          </a:p>
        </p:txBody>
      </p:sp>
      <p:sp>
        <p:nvSpPr>
          <p:cNvPr id="5" name="Title 1">
            <a:extLst>
              <a:ext uri="{FF2B5EF4-FFF2-40B4-BE49-F238E27FC236}">
                <a16:creationId xmlns:a16="http://schemas.microsoft.com/office/drawing/2014/main" id="{66E9BF79-83F0-0BAE-6172-FA2136D71594}"/>
              </a:ext>
            </a:extLst>
          </p:cNvPr>
          <p:cNvSpPr txBox="1">
            <a:spLocks/>
          </p:cNvSpPr>
          <p:nvPr/>
        </p:nvSpPr>
        <p:spPr>
          <a:xfrm>
            <a:off x="8592740" y="2041526"/>
            <a:ext cx="3190875" cy="1130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Government</a:t>
            </a:r>
          </a:p>
        </p:txBody>
      </p:sp>
      <p:sp>
        <p:nvSpPr>
          <p:cNvPr id="6" name="Hexagon 5">
            <a:extLst>
              <a:ext uri="{FF2B5EF4-FFF2-40B4-BE49-F238E27FC236}">
                <a16:creationId xmlns:a16="http://schemas.microsoft.com/office/drawing/2014/main" id="{1BC0BB21-5AF4-0219-BD1F-E40773D57098}"/>
              </a:ext>
            </a:extLst>
          </p:cNvPr>
          <p:cNvSpPr/>
          <p:nvPr/>
        </p:nvSpPr>
        <p:spPr>
          <a:xfrm>
            <a:off x="45241" y="2908302"/>
            <a:ext cx="4367215" cy="3571874"/>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a:effectLst/>
                <a:latin typeface="Calibri" panose="020F0502020204030204" pitchFamily="34" charset="0"/>
                <a:ea typeface="Calibri" panose="020F0502020204030204" pitchFamily="34" charset="0"/>
                <a:cs typeface="Times New Roman" panose="02020603050405020304" pitchFamily="18" charset="0"/>
              </a:rPr>
              <a:t>rocreation, health, provision, nurture, education and spiritual instruction (Genesis 1:26-28; Deuteronomy 6:4-9; Ephesians 5:22-6:4; 1 Timothy 5:8)</a:t>
            </a:r>
            <a:endParaRPr lang="en-US" sz="2400" dirty="0"/>
          </a:p>
        </p:txBody>
      </p:sp>
      <p:sp>
        <p:nvSpPr>
          <p:cNvPr id="7" name="Hexagon 6">
            <a:extLst>
              <a:ext uri="{FF2B5EF4-FFF2-40B4-BE49-F238E27FC236}">
                <a16:creationId xmlns:a16="http://schemas.microsoft.com/office/drawing/2014/main" id="{255B7E7B-755C-FF4F-B5A1-4442B82E1018}"/>
              </a:ext>
            </a:extLst>
          </p:cNvPr>
          <p:cNvSpPr/>
          <p:nvPr/>
        </p:nvSpPr>
        <p:spPr>
          <a:xfrm>
            <a:off x="4614862" y="2949575"/>
            <a:ext cx="3257550" cy="2790825"/>
          </a:xfrm>
          <a:prstGeom prst="hexag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0E6088F8-1578-5B6C-59F1-0A5BBBA61BD9}"/>
              </a:ext>
            </a:extLst>
          </p:cNvPr>
          <p:cNvSpPr/>
          <p:nvPr/>
        </p:nvSpPr>
        <p:spPr>
          <a:xfrm>
            <a:off x="8074818" y="2908302"/>
            <a:ext cx="4014786" cy="3559175"/>
          </a:xfrm>
          <a:prstGeom prst="hexagon">
            <a:avLst/>
          </a:prstGeom>
          <a:solidFill>
            <a:srgbClr val="00B05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a:effectLst/>
                <a:latin typeface="Calibri" panose="020F0502020204030204" pitchFamily="34" charset="0"/>
                <a:ea typeface="Calibri" panose="020F0502020204030204" pitchFamily="34" charset="0"/>
                <a:cs typeface="Times New Roman" panose="02020603050405020304" pitchFamily="18" charset="0"/>
              </a:rPr>
              <a:t>rotection, economic order, civic order, justice, and defense (Exodus 18, 2 Samuel 23:1-6, Psalm 72, Romans 13:1-7, 1 Peter 2:13-17)</a:t>
            </a:r>
            <a:endParaRPr lang="en-US" sz="2400" dirty="0"/>
          </a:p>
        </p:txBody>
      </p:sp>
      <p:sp>
        <p:nvSpPr>
          <p:cNvPr id="10" name="TextBox 9">
            <a:extLst>
              <a:ext uri="{FF2B5EF4-FFF2-40B4-BE49-F238E27FC236}">
                <a16:creationId xmlns:a16="http://schemas.microsoft.com/office/drawing/2014/main" id="{8AF3A1AD-D91F-E452-7DCE-ED7759783B2B}"/>
              </a:ext>
            </a:extLst>
          </p:cNvPr>
          <p:cNvSpPr txBox="1"/>
          <p:nvPr/>
        </p:nvSpPr>
        <p:spPr>
          <a:xfrm>
            <a:off x="1276351" y="453509"/>
            <a:ext cx="9820274" cy="923330"/>
          </a:xfrm>
          <a:prstGeom prst="rect">
            <a:avLst/>
          </a:prstGeom>
          <a:noFill/>
        </p:spPr>
        <p:txBody>
          <a:bodyPr wrap="square">
            <a:spAutoFit/>
          </a:bodyPr>
          <a:lstStyle/>
          <a:p>
            <a:pPr algn="ctr"/>
            <a:r>
              <a:rPr lang="en-US" sz="5400" b="1" dirty="0">
                <a:latin typeface="Calibri" panose="020F0502020204030204" pitchFamily="34" charset="0"/>
                <a:ea typeface="Calibri" panose="020F0502020204030204" pitchFamily="34" charset="0"/>
                <a:cs typeface="Times New Roman" panose="02020603050405020304" pitchFamily="18" charset="0"/>
              </a:rPr>
              <a:t>D</a:t>
            </a:r>
            <a:r>
              <a:rPr lang="en-US" sz="5400" b="1" dirty="0">
                <a:effectLst/>
                <a:latin typeface="Calibri" panose="020F0502020204030204" pitchFamily="34" charset="0"/>
                <a:ea typeface="Calibri" panose="020F0502020204030204" pitchFamily="34" charset="0"/>
                <a:cs typeface="Times New Roman" panose="02020603050405020304" pitchFamily="18" charset="0"/>
              </a:rPr>
              <a:t>istinct </a:t>
            </a:r>
            <a:r>
              <a:rPr lang="en-US" sz="5400" b="1" dirty="0">
                <a:latin typeface="Calibri" panose="020F0502020204030204" pitchFamily="34" charset="0"/>
                <a:ea typeface="Calibri" panose="020F0502020204030204" pitchFamily="34" charset="0"/>
                <a:cs typeface="Times New Roman" panose="02020603050405020304" pitchFamily="18" charset="0"/>
              </a:rPr>
              <a:t>S</a:t>
            </a:r>
            <a:r>
              <a:rPr lang="en-US" sz="5400" b="1" dirty="0">
                <a:effectLst/>
                <a:latin typeface="Calibri" panose="020F0502020204030204" pitchFamily="34" charset="0"/>
                <a:ea typeface="Calibri" panose="020F0502020204030204" pitchFamily="34" charset="0"/>
                <a:cs typeface="Times New Roman" panose="02020603050405020304" pitchFamily="18" charset="0"/>
              </a:rPr>
              <a:t>pheres of Authority</a:t>
            </a:r>
            <a:endParaRPr lang="en-US" sz="5400" b="1" dirty="0"/>
          </a:p>
        </p:txBody>
      </p:sp>
    </p:spTree>
    <p:extLst>
      <p:ext uri="{BB962C8B-B14F-4D97-AF65-F5344CB8AC3E}">
        <p14:creationId xmlns:p14="http://schemas.microsoft.com/office/powerpoint/2010/main" val="2572499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8CC1E-2B47-2254-CA0F-F4E530A1B3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A1ACC-601D-30FA-E233-F2866E317109}"/>
              </a:ext>
            </a:extLst>
          </p:cNvPr>
          <p:cNvSpPr>
            <a:spLocks noGrp="1"/>
          </p:cNvSpPr>
          <p:nvPr>
            <p:ph type="title"/>
          </p:nvPr>
        </p:nvSpPr>
        <p:spPr>
          <a:xfrm>
            <a:off x="5356027" y="2041526"/>
            <a:ext cx="2019300" cy="1130300"/>
          </a:xfrm>
        </p:spPr>
        <p:txBody>
          <a:bodyPr/>
          <a:lstStyle/>
          <a:p>
            <a:r>
              <a:rPr lang="en-US" dirty="0"/>
              <a:t>Church</a:t>
            </a:r>
          </a:p>
        </p:txBody>
      </p:sp>
      <p:sp>
        <p:nvSpPr>
          <p:cNvPr id="4" name="Title 1">
            <a:extLst>
              <a:ext uri="{FF2B5EF4-FFF2-40B4-BE49-F238E27FC236}">
                <a16:creationId xmlns:a16="http://schemas.microsoft.com/office/drawing/2014/main" id="{C2943C8A-4413-15C1-73A0-E898C26E8B33}"/>
              </a:ext>
            </a:extLst>
          </p:cNvPr>
          <p:cNvSpPr txBox="1">
            <a:spLocks/>
          </p:cNvSpPr>
          <p:nvPr/>
        </p:nvSpPr>
        <p:spPr>
          <a:xfrm>
            <a:off x="1491259" y="2084865"/>
            <a:ext cx="2019300" cy="1130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Family</a:t>
            </a:r>
          </a:p>
        </p:txBody>
      </p:sp>
      <p:sp>
        <p:nvSpPr>
          <p:cNvPr id="5" name="Title 1">
            <a:extLst>
              <a:ext uri="{FF2B5EF4-FFF2-40B4-BE49-F238E27FC236}">
                <a16:creationId xmlns:a16="http://schemas.microsoft.com/office/drawing/2014/main" id="{9BDDBBBA-E1AB-9ED7-5C60-528ACF1141C1}"/>
              </a:ext>
            </a:extLst>
          </p:cNvPr>
          <p:cNvSpPr txBox="1">
            <a:spLocks/>
          </p:cNvSpPr>
          <p:nvPr/>
        </p:nvSpPr>
        <p:spPr>
          <a:xfrm>
            <a:off x="8603459" y="2041526"/>
            <a:ext cx="3190875" cy="1130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Government</a:t>
            </a:r>
          </a:p>
        </p:txBody>
      </p:sp>
      <p:sp>
        <p:nvSpPr>
          <p:cNvPr id="6" name="Hexagon 5">
            <a:extLst>
              <a:ext uri="{FF2B5EF4-FFF2-40B4-BE49-F238E27FC236}">
                <a16:creationId xmlns:a16="http://schemas.microsoft.com/office/drawing/2014/main" id="{8F99BBA0-4060-CAED-42B5-BB4A5025E290}"/>
              </a:ext>
            </a:extLst>
          </p:cNvPr>
          <p:cNvSpPr/>
          <p:nvPr/>
        </p:nvSpPr>
        <p:spPr>
          <a:xfrm>
            <a:off x="45241" y="2908302"/>
            <a:ext cx="4367215" cy="3571874"/>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a:effectLst/>
                <a:latin typeface="Calibri" panose="020F0502020204030204" pitchFamily="34" charset="0"/>
                <a:ea typeface="Calibri" panose="020F0502020204030204" pitchFamily="34" charset="0"/>
                <a:cs typeface="Times New Roman" panose="02020603050405020304" pitchFamily="18" charset="0"/>
              </a:rPr>
              <a:t>rocreation, health, provision, nurture, education and spiritual instruction (Genesis 1:26-28; Deuteronomy 6:4-9; Ephesians 5:22-6:4; 1 Timothy 5:8)</a:t>
            </a:r>
            <a:endParaRPr lang="en-US" sz="2400" dirty="0"/>
          </a:p>
        </p:txBody>
      </p:sp>
      <p:sp>
        <p:nvSpPr>
          <p:cNvPr id="8" name="Hexagon 7">
            <a:extLst>
              <a:ext uri="{FF2B5EF4-FFF2-40B4-BE49-F238E27FC236}">
                <a16:creationId xmlns:a16="http://schemas.microsoft.com/office/drawing/2014/main" id="{8630B323-A134-11E9-F7EE-BC12E6758B94}"/>
              </a:ext>
            </a:extLst>
          </p:cNvPr>
          <p:cNvSpPr/>
          <p:nvPr/>
        </p:nvSpPr>
        <p:spPr>
          <a:xfrm>
            <a:off x="8074818" y="2908302"/>
            <a:ext cx="4014786" cy="3559175"/>
          </a:xfrm>
          <a:prstGeom prst="hexagon">
            <a:avLst/>
          </a:prstGeom>
          <a:solidFill>
            <a:srgbClr val="00B05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a:effectLst/>
                <a:latin typeface="Calibri" panose="020F0502020204030204" pitchFamily="34" charset="0"/>
                <a:ea typeface="Calibri" panose="020F0502020204030204" pitchFamily="34" charset="0"/>
                <a:cs typeface="Times New Roman" panose="02020603050405020304" pitchFamily="18" charset="0"/>
              </a:rPr>
              <a:t>rotection, economic order, civic order, justice, and defense (Exodus 18, 2 Samuel 23:1-6, Psalm 72, Romans 13:1-7, 1 Peter 2:13-17)</a:t>
            </a:r>
            <a:endParaRPr lang="en-US" sz="2400" dirty="0"/>
          </a:p>
        </p:txBody>
      </p:sp>
      <p:sp>
        <p:nvSpPr>
          <p:cNvPr id="10" name="TextBox 9">
            <a:extLst>
              <a:ext uri="{FF2B5EF4-FFF2-40B4-BE49-F238E27FC236}">
                <a16:creationId xmlns:a16="http://schemas.microsoft.com/office/drawing/2014/main" id="{5EC42441-F078-B093-AB15-183CB8F00E03}"/>
              </a:ext>
            </a:extLst>
          </p:cNvPr>
          <p:cNvSpPr txBox="1"/>
          <p:nvPr/>
        </p:nvSpPr>
        <p:spPr>
          <a:xfrm>
            <a:off x="1276351" y="453509"/>
            <a:ext cx="9820274" cy="923330"/>
          </a:xfrm>
          <a:prstGeom prst="rect">
            <a:avLst/>
          </a:prstGeom>
          <a:noFill/>
        </p:spPr>
        <p:txBody>
          <a:bodyPr wrap="square">
            <a:spAutoFit/>
          </a:bodyPr>
          <a:lstStyle/>
          <a:p>
            <a:pPr algn="ctr"/>
            <a:r>
              <a:rPr lang="en-US" sz="5400" b="1" dirty="0">
                <a:latin typeface="Calibri" panose="020F0502020204030204" pitchFamily="34" charset="0"/>
                <a:ea typeface="Calibri" panose="020F0502020204030204" pitchFamily="34" charset="0"/>
                <a:cs typeface="Times New Roman" panose="02020603050405020304" pitchFamily="18" charset="0"/>
              </a:rPr>
              <a:t>D</a:t>
            </a:r>
            <a:r>
              <a:rPr lang="en-US" sz="5400" b="1" dirty="0">
                <a:effectLst/>
                <a:latin typeface="Calibri" panose="020F0502020204030204" pitchFamily="34" charset="0"/>
                <a:ea typeface="Calibri" panose="020F0502020204030204" pitchFamily="34" charset="0"/>
                <a:cs typeface="Times New Roman" panose="02020603050405020304" pitchFamily="18" charset="0"/>
              </a:rPr>
              <a:t>istinct </a:t>
            </a:r>
            <a:r>
              <a:rPr lang="en-US" sz="5400" b="1" dirty="0">
                <a:latin typeface="Calibri" panose="020F0502020204030204" pitchFamily="34" charset="0"/>
                <a:ea typeface="Calibri" panose="020F0502020204030204" pitchFamily="34" charset="0"/>
                <a:cs typeface="Times New Roman" panose="02020603050405020304" pitchFamily="18" charset="0"/>
              </a:rPr>
              <a:t>S</a:t>
            </a:r>
            <a:r>
              <a:rPr lang="en-US" sz="5400" b="1" dirty="0">
                <a:effectLst/>
                <a:latin typeface="Calibri" panose="020F0502020204030204" pitchFamily="34" charset="0"/>
                <a:ea typeface="Calibri" panose="020F0502020204030204" pitchFamily="34" charset="0"/>
                <a:cs typeface="Times New Roman" panose="02020603050405020304" pitchFamily="18" charset="0"/>
              </a:rPr>
              <a:t>pheres of Authority</a:t>
            </a:r>
            <a:endParaRPr lang="en-US" sz="5400" b="1" dirty="0"/>
          </a:p>
        </p:txBody>
      </p:sp>
      <p:sp>
        <p:nvSpPr>
          <p:cNvPr id="7" name="Hexagon 6">
            <a:extLst>
              <a:ext uri="{FF2B5EF4-FFF2-40B4-BE49-F238E27FC236}">
                <a16:creationId xmlns:a16="http://schemas.microsoft.com/office/drawing/2014/main" id="{FAC19E00-B129-B0A4-A09E-5BE9F7995996}"/>
              </a:ext>
            </a:extLst>
          </p:cNvPr>
          <p:cNvSpPr/>
          <p:nvPr/>
        </p:nvSpPr>
        <p:spPr>
          <a:xfrm>
            <a:off x="4236244" y="2908302"/>
            <a:ext cx="4014786" cy="3517902"/>
          </a:xfrm>
          <a:prstGeom prst="hexag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800" dirty="0">
                <a:latin typeface="Calibri" panose="020F0502020204030204" pitchFamily="34" charset="0"/>
                <a:ea typeface="Calibri" panose="020F0502020204030204" pitchFamily="34" charset="0"/>
                <a:cs typeface="Times New Roman" panose="02020603050405020304" pitchFamily="18" charset="0"/>
              </a:rPr>
              <a:t>D</a:t>
            </a:r>
            <a:r>
              <a:rPr lang="en-US" sz="2800" dirty="0">
                <a:effectLst/>
                <a:latin typeface="Calibri" panose="020F0502020204030204" pitchFamily="34" charset="0"/>
                <a:ea typeface="Calibri" panose="020F0502020204030204" pitchFamily="34" charset="0"/>
                <a:cs typeface="Times New Roman" panose="02020603050405020304" pitchFamily="18" charset="0"/>
              </a:rPr>
              <a:t>octrine, practice, and governance (Matthew 16:18, </a:t>
            </a:r>
          </a:p>
          <a:p>
            <a:pPr algn="ctr"/>
            <a:r>
              <a:rPr lang="en-US" sz="2800" dirty="0">
                <a:effectLst/>
                <a:latin typeface="Calibri" panose="020F0502020204030204" pitchFamily="34" charset="0"/>
                <a:ea typeface="Calibri" panose="020F0502020204030204" pitchFamily="34" charset="0"/>
                <a:cs typeface="Times New Roman" panose="02020603050405020304" pitchFamily="18" charset="0"/>
              </a:rPr>
              <a:t>1 Timothy, Titus). </a:t>
            </a:r>
            <a:endParaRPr lang="en-US" sz="2800" dirty="0"/>
          </a:p>
        </p:txBody>
      </p:sp>
    </p:spTree>
    <p:extLst>
      <p:ext uri="{BB962C8B-B14F-4D97-AF65-F5344CB8AC3E}">
        <p14:creationId xmlns:p14="http://schemas.microsoft.com/office/powerpoint/2010/main" val="3500589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E49EA-6B26-11FE-CF5F-F659861A8A7F}"/>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2B12E62A-CFB4-876E-4B58-AA3DCC1D2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230430B-722B-D86D-578D-34F164DF4658}"/>
              </a:ext>
            </a:extLst>
          </p:cNvPr>
          <p:cNvSpPr>
            <a:spLocks noGrp="1"/>
          </p:cNvSpPr>
          <p:nvPr>
            <p:ph idx="1"/>
          </p:nvPr>
        </p:nvSpPr>
        <p:spPr>
          <a:xfrm>
            <a:off x="1405848" y="2381876"/>
            <a:ext cx="11757701" cy="4323724"/>
          </a:xfrm>
        </p:spPr>
        <p:txBody>
          <a:bodyPr>
            <a:noAutofit/>
          </a:bodyPr>
          <a:lstStyle/>
          <a:p>
            <a:pPr marL="342900" marR="0" lvl="0" indent="-342900">
              <a:buFont typeface="Symbol" panose="05050102010706020507" pitchFamily="18" charset="2"/>
              <a:buChar char=""/>
            </a:pPr>
            <a:r>
              <a:rPr lang="en-US" sz="5400" dirty="0">
                <a:effectLst/>
                <a:ea typeface="Calibri" panose="020F0502020204030204" pitchFamily="34" charset="0"/>
                <a:cs typeface="Times New Roman" panose="02020603050405020304" pitchFamily="18" charset="0"/>
              </a:rPr>
              <a:t>Acts 5:29</a:t>
            </a:r>
          </a:p>
          <a:p>
            <a:pPr marL="342900" marR="0" lvl="0" indent="-342900">
              <a:buFont typeface="Symbol" panose="05050102010706020507" pitchFamily="18" charset="2"/>
              <a:buChar char=""/>
            </a:pPr>
            <a:r>
              <a:rPr lang="en-US" sz="5400" dirty="0">
                <a:effectLst/>
                <a:ea typeface="Calibri" panose="020F0502020204030204" pitchFamily="34" charset="0"/>
                <a:cs typeface="Times New Roman" panose="02020603050405020304" pitchFamily="18" charset="0"/>
              </a:rPr>
              <a:t>1 Timothy 2:1-2</a:t>
            </a:r>
          </a:p>
          <a:p>
            <a:pPr marL="342900" marR="0" lvl="0" indent="-342900">
              <a:buFont typeface="Symbol" panose="05050102010706020507" pitchFamily="18" charset="2"/>
              <a:buChar char=""/>
            </a:pPr>
            <a:r>
              <a:rPr lang="en-US" sz="5400" dirty="0">
                <a:effectLst/>
                <a:ea typeface="Calibri" panose="020F0502020204030204" pitchFamily="34" charset="0"/>
                <a:cs typeface="Times New Roman" panose="02020603050405020304" pitchFamily="18" charset="0"/>
              </a:rPr>
              <a:t>Daniel 1, 3, 6</a:t>
            </a:r>
          </a:p>
          <a:p>
            <a:pPr marL="342900" marR="0" lvl="0" indent="-342900">
              <a:buFont typeface="Symbol" panose="05050102010706020507" pitchFamily="18" charset="2"/>
              <a:buChar char=""/>
            </a:pPr>
            <a:r>
              <a:rPr lang="en-US" sz="5400" dirty="0">
                <a:effectLst/>
                <a:ea typeface="Calibri" panose="020F0502020204030204" pitchFamily="34" charset="0"/>
                <a:cs typeface="Times New Roman" panose="02020603050405020304" pitchFamily="18" charset="0"/>
              </a:rPr>
              <a:t>Romans 13:1-7 </a:t>
            </a:r>
          </a:p>
          <a:p>
            <a:pPr marL="342900" marR="0" lvl="0" indent="-342900">
              <a:buFont typeface="Symbol" panose="05050102010706020507" pitchFamily="18" charset="2"/>
              <a:buChar char=""/>
            </a:pPr>
            <a:r>
              <a:rPr lang="en-US" sz="5400" dirty="0">
                <a:effectLst/>
                <a:ea typeface="Calibri" panose="020F0502020204030204" pitchFamily="34" charset="0"/>
                <a:cs typeface="Times New Roman" panose="02020603050405020304" pitchFamily="18" charset="0"/>
              </a:rPr>
              <a:t>1 Peter 2:13-17</a:t>
            </a:r>
          </a:p>
        </p:txBody>
      </p:sp>
      <p:sp>
        <p:nvSpPr>
          <p:cNvPr id="2" name="TextBox 1">
            <a:extLst>
              <a:ext uri="{FF2B5EF4-FFF2-40B4-BE49-F238E27FC236}">
                <a16:creationId xmlns:a16="http://schemas.microsoft.com/office/drawing/2014/main" id="{EF1D5589-5104-C56B-D684-114998A18876}"/>
              </a:ext>
            </a:extLst>
          </p:cNvPr>
          <p:cNvSpPr txBox="1"/>
          <p:nvPr/>
        </p:nvSpPr>
        <p:spPr>
          <a:xfrm>
            <a:off x="361950" y="276225"/>
            <a:ext cx="11239500" cy="1754326"/>
          </a:xfrm>
          <a:prstGeom prst="rect">
            <a:avLst/>
          </a:prstGeom>
          <a:noFill/>
        </p:spPr>
        <p:txBody>
          <a:bodyPr wrap="square" rtlCol="0">
            <a:spAutoFit/>
          </a:bodyPr>
          <a:lstStyle/>
          <a:p>
            <a:pPr algn="ctr"/>
            <a:r>
              <a:rPr lang="en-US" sz="5400" b="1" dirty="0"/>
              <a:t>Important Scriptures on the Role &amp; Limits of the Authority of Government</a:t>
            </a:r>
          </a:p>
        </p:txBody>
      </p:sp>
    </p:spTree>
    <p:extLst>
      <p:ext uri="{BB962C8B-B14F-4D97-AF65-F5344CB8AC3E}">
        <p14:creationId xmlns:p14="http://schemas.microsoft.com/office/powerpoint/2010/main" val="1280911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3272-02EA-97EA-1BF2-35D838B7C6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7D4F0C-8DAE-6CBB-B803-CBB59223E197}"/>
              </a:ext>
            </a:extLst>
          </p:cNvPr>
          <p:cNvSpPr>
            <a:spLocks noGrp="1"/>
          </p:cNvSpPr>
          <p:nvPr>
            <p:ph idx="1"/>
          </p:nvPr>
        </p:nvSpPr>
        <p:spPr/>
        <p:txBody>
          <a:bodyPr/>
          <a:lstStyle/>
          <a:p>
            <a:endParaRPr lang="en-US"/>
          </a:p>
        </p:txBody>
      </p:sp>
      <p:pic>
        <p:nvPicPr>
          <p:cNvPr id="2050" name="Picture 2" descr="Gotcha Cartoons">
            <a:extLst>
              <a:ext uri="{FF2B5EF4-FFF2-40B4-BE49-F238E27FC236}">
                <a16:creationId xmlns:a16="http://schemas.microsoft.com/office/drawing/2014/main" id="{C6F51E7C-3285-004C-E38C-B57CC6328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52"/>
            <a:ext cx="9787327" cy="691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704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05395-DBF5-4963-9A54-1D5DF96C8012}"/>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457E5883-B6D5-4F62-C433-0F9683A4A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783"/>
            <a:ext cx="12192000" cy="6934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56C542-83FE-3710-D891-44311BA516F1}"/>
              </a:ext>
            </a:extLst>
          </p:cNvPr>
          <p:cNvSpPr>
            <a:spLocks noGrp="1"/>
          </p:cNvSpPr>
          <p:nvPr>
            <p:ph type="title"/>
          </p:nvPr>
        </p:nvSpPr>
        <p:spPr>
          <a:xfrm>
            <a:off x="431260" y="-265610"/>
            <a:ext cx="10515600" cy="1325563"/>
          </a:xfrm>
        </p:spPr>
        <p:txBody>
          <a:bodyPr>
            <a:normAutofit/>
          </a:bodyPr>
          <a:lstStyle/>
          <a:p>
            <a:r>
              <a:rPr lang="en-US" sz="5400" dirty="0">
                <a:latin typeface="+mn-lt"/>
              </a:rPr>
              <a:t>Acts 5:29</a:t>
            </a:r>
          </a:p>
        </p:txBody>
      </p:sp>
      <p:sp>
        <p:nvSpPr>
          <p:cNvPr id="3" name="Content Placeholder 2">
            <a:extLst>
              <a:ext uri="{FF2B5EF4-FFF2-40B4-BE49-F238E27FC236}">
                <a16:creationId xmlns:a16="http://schemas.microsoft.com/office/drawing/2014/main" id="{F24FDF62-F982-1ED6-E064-2FE8C62C08BB}"/>
              </a:ext>
            </a:extLst>
          </p:cNvPr>
          <p:cNvSpPr>
            <a:spLocks noGrp="1"/>
          </p:cNvSpPr>
          <p:nvPr>
            <p:ph idx="1"/>
          </p:nvPr>
        </p:nvSpPr>
        <p:spPr>
          <a:xfrm>
            <a:off x="431260" y="817172"/>
            <a:ext cx="11494851" cy="5802703"/>
          </a:xfrm>
        </p:spPr>
        <p:txBody>
          <a:bodyPr>
            <a:noAutofit/>
          </a:bodyPr>
          <a:lstStyle/>
          <a:p>
            <a:pPr marL="0" indent="0">
              <a:buNone/>
            </a:pPr>
            <a:r>
              <a:rPr lang="en-US" sz="4400" b="0" i="0" dirty="0">
                <a:solidFill>
                  <a:srgbClr val="000000"/>
                </a:solidFill>
                <a:effectLst/>
              </a:rPr>
              <a:t>Peter and the other apostles replied: “We must obey God rather than human beings! </a:t>
            </a:r>
            <a:endParaRPr lang="en-US" sz="4400" dirty="0">
              <a:effectLst/>
              <a:ea typeface="Times New Roman" panose="02020603050405020304" pitchFamily="18" charset="0"/>
            </a:endParaRPr>
          </a:p>
        </p:txBody>
      </p:sp>
    </p:spTree>
    <p:extLst>
      <p:ext uri="{BB962C8B-B14F-4D97-AF65-F5344CB8AC3E}">
        <p14:creationId xmlns:p14="http://schemas.microsoft.com/office/powerpoint/2010/main" val="929095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59326-A79C-DE07-6092-11BE1CF5CB6C}"/>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D90C9758-5ABE-950A-D67E-29022B195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783"/>
            <a:ext cx="12192000" cy="6934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F3945BF-904E-6C68-629E-684948229B7C}"/>
              </a:ext>
            </a:extLst>
          </p:cNvPr>
          <p:cNvSpPr>
            <a:spLocks noGrp="1"/>
          </p:cNvSpPr>
          <p:nvPr>
            <p:ph type="title"/>
          </p:nvPr>
        </p:nvSpPr>
        <p:spPr>
          <a:xfrm>
            <a:off x="431260" y="-265610"/>
            <a:ext cx="10515600" cy="1325563"/>
          </a:xfrm>
        </p:spPr>
        <p:txBody>
          <a:bodyPr>
            <a:normAutofit/>
          </a:bodyPr>
          <a:lstStyle/>
          <a:p>
            <a:r>
              <a:rPr lang="en-US" sz="4800" dirty="0">
                <a:latin typeface="+mn-lt"/>
              </a:rPr>
              <a:t>Romans 13:1-7</a:t>
            </a:r>
          </a:p>
        </p:txBody>
      </p:sp>
      <p:sp>
        <p:nvSpPr>
          <p:cNvPr id="3" name="Content Placeholder 2">
            <a:extLst>
              <a:ext uri="{FF2B5EF4-FFF2-40B4-BE49-F238E27FC236}">
                <a16:creationId xmlns:a16="http://schemas.microsoft.com/office/drawing/2014/main" id="{9C5CE2B1-89EC-B3B0-8AC4-B393FB3444E0}"/>
              </a:ext>
            </a:extLst>
          </p:cNvPr>
          <p:cNvSpPr>
            <a:spLocks noGrp="1"/>
          </p:cNvSpPr>
          <p:nvPr>
            <p:ph idx="1"/>
          </p:nvPr>
        </p:nvSpPr>
        <p:spPr>
          <a:xfrm>
            <a:off x="431260" y="527648"/>
            <a:ext cx="11494851" cy="5802703"/>
          </a:xfrm>
        </p:spPr>
        <p:txBody>
          <a:bodyPr>
            <a:noAutofit/>
          </a:bodyPr>
          <a:lstStyle/>
          <a:p>
            <a:pPr marL="0" indent="0" algn="l">
              <a:buNone/>
            </a:pPr>
            <a:r>
              <a:rPr lang="en-US" b="0" i="0" dirty="0">
                <a:solidFill>
                  <a:srgbClr val="000000"/>
                </a:solidFill>
                <a:effectLst/>
              </a:rPr>
              <a:t>Let everyone be subject to the governing authorities, for there is no authority except that which God has established. The authorities that exist have been established by God. </a:t>
            </a:r>
            <a:r>
              <a:rPr lang="en-US" b="1" i="0" baseline="30000" dirty="0">
                <a:solidFill>
                  <a:srgbClr val="000000"/>
                </a:solidFill>
                <a:effectLst/>
              </a:rPr>
              <a:t>2 </a:t>
            </a:r>
            <a:r>
              <a:rPr lang="en-US" b="0" i="0" dirty="0">
                <a:solidFill>
                  <a:srgbClr val="000000"/>
                </a:solidFill>
                <a:effectLst/>
              </a:rPr>
              <a:t>Consequently, whoever rebels against the authority is rebelling against what God has instituted, and those who do so will bring judgment on themselves. </a:t>
            </a:r>
            <a:r>
              <a:rPr lang="en-US" b="1" i="0" baseline="30000" dirty="0">
                <a:solidFill>
                  <a:srgbClr val="000000"/>
                </a:solidFill>
                <a:effectLst/>
              </a:rPr>
              <a:t>3 </a:t>
            </a:r>
            <a:r>
              <a:rPr lang="en-US" b="0" i="0" dirty="0">
                <a:solidFill>
                  <a:srgbClr val="000000"/>
                </a:solidFill>
                <a:effectLst/>
              </a:rPr>
              <a:t>For rulers hold no terror for those who do right, but for those who do wrong. Do you want to be free from fear of the one in authority? Then do what is right and you will be commended. </a:t>
            </a:r>
            <a:r>
              <a:rPr lang="en-US" b="1" i="0" baseline="30000" dirty="0">
                <a:solidFill>
                  <a:srgbClr val="000000"/>
                </a:solidFill>
                <a:effectLst/>
              </a:rPr>
              <a:t>4 </a:t>
            </a:r>
            <a:r>
              <a:rPr lang="en-US" b="0" i="0" dirty="0">
                <a:solidFill>
                  <a:srgbClr val="000000"/>
                </a:solidFill>
                <a:effectLst/>
              </a:rPr>
              <a:t>For the one in authority is God’s servant for your good. But if you do wrong, be afraid, for rulers do not bear the sword for no reason. They are God’s servants, agents of wrath to bring punishment on the wrongdoer. </a:t>
            </a:r>
            <a:r>
              <a:rPr lang="en-US" b="1" i="0" baseline="30000" dirty="0">
                <a:solidFill>
                  <a:srgbClr val="000000"/>
                </a:solidFill>
                <a:effectLst/>
              </a:rPr>
              <a:t>5 </a:t>
            </a:r>
            <a:r>
              <a:rPr lang="en-US" b="0" i="0" dirty="0">
                <a:solidFill>
                  <a:srgbClr val="000000"/>
                </a:solidFill>
                <a:effectLst/>
              </a:rPr>
              <a:t>Therefore, it is necessary to submit to the authorities, not only because of possible punishment but also as a matter of conscience.</a:t>
            </a:r>
          </a:p>
          <a:p>
            <a:pPr marL="0" indent="0" algn="l">
              <a:buNone/>
            </a:pPr>
            <a:r>
              <a:rPr lang="en-US" b="1" i="0" baseline="30000" dirty="0">
                <a:solidFill>
                  <a:srgbClr val="000000"/>
                </a:solidFill>
                <a:effectLst/>
              </a:rPr>
              <a:t>6 </a:t>
            </a:r>
            <a:r>
              <a:rPr lang="en-US" b="0" i="0" dirty="0">
                <a:solidFill>
                  <a:srgbClr val="000000"/>
                </a:solidFill>
                <a:effectLst/>
              </a:rPr>
              <a:t>This is also why you pay taxes, for the authorities are God’s servants, who give their full time to governing. </a:t>
            </a:r>
            <a:r>
              <a:rPr lang="en-US" b="1" i="0" baseline="30000" dirty="0">
                <a:solidFill>
                  <a:srgbClr val="000000"/>
                </a:solidFill>
                <a:effectLst/>
              </a:rPr>
              <a:t>7 </a:t>
            </a:r>
            <a:r>
              <a:rPr lang="en-US" b="0" i="0" dirty="0">
                <a:solidFill>
                  <a:srgbClr val="000000"/>
                </a:solidFill>
                <a:effectLst/>
              </a:rPr>
              <a:t>Give to everyone what you owe them: If you owe taxes, pay taxes; if revenue, then revenue; if respect, then respect; if honor, then honor.</a:t>
            </a:r>
          </a:p>
          <a:p>
            <a:pPr marL="0" indent="0">
              <a:buNone/>
            </a:pPr>
            <a:endParaRPr lang="en-US" dirty="0">
              <a:effectLst/>
              <a:ea typeface="Times New Roman" panose="02020603050405020304" pitchFamily="18" charset="0"/>
            </a:endParaRPr>
          </a:p>
        </p:txBody>
      </p:sp>
    </p:spTree>
    <p:extLst>
      <p:ext uri="{BB962C8B-B14F-4D97-AF65-F5344CB8AC3E}">
        <p14:creationId xmlns:p14="http://schemas.microsoft.com/office/powerpoint/2010/main" val="205837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94C76-0913-21BA-E252-2970D0A7752B}"/>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C55B96E8-5D90-E899-3F29-A3148A81D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783"/>
            <a:ext cx="12192000" cy="6934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2CFD474-A269-DF14-5365-4509E8C5CC83}"/>
              </a:ext>
            </a:extLst>
          </p:cNvPr>
          <p:cNvSpPr>
            <a:spLocks noGrp="1"/>
          </p:cNvSpPr>
          <p:nvPr>
            <p:ph type="title"/>
          </p:nvPr>
        </p:nvSpPr>
        <p:spPr>
          <a:xfrm>
            <a:off x="431259" y="-265610"/>
            <a:ext cx="11217815" cy="1325563"/>
          </a:xfrm>
        </p:spPr>
        <p:txBody>
          <a:bodyPr>
            <a:normAutofit/>
          </a:bodyPr>
          <a:lstStyle/>
          <a:p>
            <a:pPr algn="ctr"/>
            <a:r>
              <a:rPr lang="en-US" sz="5400" u="sng" dirty="0">
                <a:latin typeface="+mn-lt"/>
              </a:rPr>
              <a:t>Biblical Principles about Government</a:t>
            </a:r>
          </a:p>
        </p:txBody>
      </p:sp>
      <p:sp>
        <p:nvSpPr>
          <p:cNvPr id="3" name="Content Placeholder 2">
            <a:extLst>
              <a:ext uri="{FF2B5EF4-FFF2-40B4-BE49-F238E27FC236}">
                <a16:creationId xmlns:a16="http://schemas.microsoft.com/office/drawing/2014/main" id="{B0F1C5B1-5926-992F-193C-65EBEBA04BD0}"/>
              </a:ext>
            </a:extLst>
          </p:cNvPr>
          <p:cNvSpPr>
            <a:spLocks noGrp="1"/>
          </p:cNvSpPr>
          <p:nvPr>
            <p:ph idx="1"/>
          </p:nvPr>
        </p:nvSpPr>
        <p:spPr>
          <a:xfrm>
            <a:off x="431260" y="817172"/>
            <a:ext cx="11494851" cy="6259903"/>
          </a:xfrm>
        </p:spPr>
        <p:txBody>
          <a:bodyPr>
            <a:noAutofit/>
          </a:bodyPr>
          <a:lstStyle/>
          <a:p>
            <a:pPr marL="342900" marR="0" lvl="0" indent="-342900">
              <a:buFont typeface="+mj-lt"/>
              <a:buAutoNum type="arabicParenR"/>
            </a:pPr>
            <a:r>
              <a:rPr lang="en-US" sz="3600" b="1" dirty="0">
                <a:solidFill>
                  <a:srgbClr val="0070C0"/>
                </a:solidFill>
                <a:effectLst/>
                <a:ea typeface="Calibri" panose="020F0502020204030204" pitchFamily="34" charset="0"/>
                <a:cs typeface="Times New Roman" panose="02020603050405020304" pitchFamily="18" charset="0"/>
              </a:rPr>
              <a:t>Submission to government should be our general attitude, rule and first desire.  </a:t>
            </a:r>
            <a:endParaRPr lang="en-US" sz="3600" dirty="0">
              <a:solidFill>
                <a:srgbClr val="0070C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4127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804F7-D507-611D-5683-574F86A6A693}"/>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FE26F877-6067-235E-B4B7-B6664C0C7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783"/>
            <a:ext cx="12192000" cy="6934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CB80B9-9CD7-5EEB-D88A-EB7325570336}"/>
              </a:ext>
            </a:extLst>
          </p:cNvPr>
          <p:cNvSpPr>
            <a:spLocks noGrp="1"/>
          </p:cNvSpPr>
          <p:nvPr>
            <p:ph type="title"/>
          </p:nvPr>
        </p:nvSpPr>
        <p:spPr>
          <a:xfrm>
            <a:off x="431259" y="-265610"/>
            <a:ext cx="11217815" cy="1325563"/>
          </a:xfrm>
        </p:spPr>
        <p:txBody>
          <a:bodyPr>
            <a:normAutofit/>
          </a:bodyPr>
          <a:lstStyle/>
          <a:p>
            <a:pPr algn="ctr"/>
            <a:r>
              <a:rPr lang="en-US" sz="5400" u="sng" dirty="0">
                <a:latin typeface="+mn-lt"/>
              </a:rPr>
              <a:t>Biblical Principles about Government</a:t>
            </a:r>
          </a:p>
        </p:txBody>
      </p:sp>
      <p:sp>
        <p:nvSpPr>
          <p:cNvPr id="3" name="Content Placeholder 2">
            <a:extLst>
              <a:ext uri="{FF2B5EF4-FFF2-40B4-BE49-F238E27FC236}">
                <a16:creationId xmlns:a16="http://schemas.microsoft.com/office/drawing/2014/main" id="{0CE6221E-4D95-03BF-ED83-A0758A78D2B1}"/>
              </a:ext>
            </a:extLst>
          </p:cNvPr>
          <p:cNvSpPr>
            <a:spLocks noGrp="1"/>
          </p:cNvSpPr>
          <p:nvPr>
            <p:ph idx="1"/>
          </p:nvPr>
        </p:nvSpPr>
        <p:spPr>
          <a:xfrm>
            <a:off x="431260" y="817172"/>
            <a:ext cx="11494851" cy="6259903"/>
          </a:xfrm>
        </p:spPr>
        <p:txBody>
          <a:bodyPr>
            <a:noAutofit/>
          </a:bodyPr>
          <a:lstStyle/>
          <a:p>
            <a:pPr marL="342900" marR="0" lvl="0" indent="-342900">
              <a:buFont typeface="+mj-lt"/>
              <a:buAutoNum type="arabicParenR"/>
            </a:pPr>
            <a:r>
              <a:rPr lang="en-US" sz="3600" b="1" dirty="0">
                <a:effectLst/>
                <a:ea typeface="Calibri" panose="020F0502020204030204" pitchFamily="34" charset="0"/>
                <a:cs typeface="Times New Roman" panose="02020603050405020304" pitchFamily="18" charset="0"/>
              </a:rPr>
              <a:t>Submission to government should be our general attitude, rule and first desire.  </a:t>
            </a:r>
            <a:endParaRPr lang="en-US" sz="3600" dirty="0">
              <a:effectLst/>
              <a:ea typeface="Calibri" panose="020F0502020204030204" pitchFamily="34" charset="0"/>
              <a:cs typeface="Times New Roman" panose="02020603050405020304" pitchFamily="18" charset="0"/>
            </a:endParaRPr>
          </a:p>
          <a:p>
            <a:pPr marL="342900" marR="0" lvl="0" indent="-342900">
              <a:buFont typeface="+mj-lt"/>
              <a:buAutoNum type="arabicParenR"/>
            </a:pPr>
            <a:r>
              <a:rPr lang="en-US" sz="3600" b="1" dirty="0">
                <a:solidFill>
                  <a:srgbClr val="0070C0"/>
                </a:solidFill>
                <a:effectLst/>
                <a:ea typeface="Calibri" panose="020F0502020204030204" pitchFamily="34" charset="0"/>
                <a:cs typeface="Times New Roman" panose="02020603050405020304" pitchFamily="18" charset="0"/>
              </a:rPr>
              <a:t>Government mandates/laws/requirements/authorities are legitimate as long as they…</a:t>
            </a:r>
            <a:endParaRPr lang="en-US" sz="3600" dirty="0">
              <a:solidFill>
                <a:srgbClr val="0070C0"/>
              </a:solidFill>
              <a:effectLst/>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3600" b="1" dirty="0">
                <a:solidFill>
                  <a:srgbClr val="0070C0"/>
                </a:solidFill>
                <a:effectLst/>
                <a:ea typeface="Calibri" panose="020F0502020204030204" pitchFamily="34" charset="0"/>
                <a:cs typeface="Times New Roman" panose="02020603050405020304" pitchFamily="18" charset="0"/>
              </a:rPr>
              <a:t>reward good, as defined by God, and </a:t>
            </a:r>
            <a:endParaRPr lang="en-US" sz="3600" dirty="0">
              <a:solidFill>
                <a:srgbClr val="0070C0"/>
              </a:solidFill>
              <a:effectLst/>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3600" b="1" dirty="0">
                <a:solidFill>
                  <a:srgbClr val="0070C0"/>
                </a:solidFill>
                <a:effectLst/>
                <a:ea typeface="Calibri" panose="020F0502020204030204" pitchFamily="34" charset="0"/>
                <a:cs typeface="Times New Roman" panose="02020603050405020304" pitchFamily="18" charset="0"/>
              </a:rPr>
              <a:t>punish evil, as defined by God.  </a:t>
            </a:r>
            <a:endParaRPr lang="en-US" sz="3600" dirty="0">
              <a:solidFill>
                <a:srgbClr val="0070C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9372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B7F3D-8BFD-2D15-FFAB-1B17530B5D0E}"/>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15E0B384-CFCC-A236-83C3-C605E6D66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783"/>
            <a:ext cx="12192000" cy="6934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58C9958-1E95-CBBB-D4DE-9026578763E1}"/>
              </a:ext>
            </a:extLst>
          </p:cNvPr>
          <p:cNvSpPr>
            <a:spLocks noGrp="1"/>
          </p:cNvSpPr>
          <p:nvPr>
            <p:ph type="title"/>
          </p:nvPr>
        </p:nvSpPr>
        <p:spPr>
          <a:xfrm>
            <a:off x="431259" y="-265610"/>
            <a:ext cx="11217815" cy="1325563"/>
          </a:xfrm>
        </p:spPr>
        <p:txBody>
          <a:bodyPr>
            <a:normAutofit/>
          </a:bodyPr>
          <a:lstStyle/>
          <a:p>
            <a:pPr algn="ctr"/>
            <a:r>
              <a:rPr lang="en-US" sz="5400" u="sng" dirty="0">
                <a:latin typeface="+mn-lt"/>
              </a:rPr>
              <a:t>Biblical Principles about Government</a:t>
            </a:r>
          </a:p>
        </p:txBody>
      </p:sp>
      <p:sp>
        <p:nvSpPr>
          <p:cNvPr id="3" name="Content Placeholder 2">
            <a:extLst>
              <a:ext uri="{FF2B5EF4-FFF2-40B4-BE49-F238E27FC236}">
                <a16:creationId xmlns:a16="http://schemas.microsoft.com/office/drawing/2014/main" id="{1BFBF9ED-C8D9-4AE7-5BEE-6D5DE17098D6}"/>
              </a:ext>
            </a:extLst>
          </p:cNvPr>
          <p:cNvSpPr>
            <a:spLocks noGrp="1"/>
          </p:cNvSpPr>
          <p:nvPr>
            <p:ph idx="1"/>
          </p:nvPr>
        </p:nvSpPr>
        <p:spPr>
          <a:xfrm>
            <a:off x="431260" y="817172"/>
            <a:ext cx="11494851" cy="6259903"/>
          </a:xfrm>
        </p:spPr>
        <p:txBody>
          <a:bodyPr>
            <a:noAutofit/>
          </a:bodyPr>
          <a:lstStyle/>
          <a:p>
            <a:pPr marL="342900" marR="0" lvl="0" indent="-342900">
              <a:buFont typeface="+mj-lt"/>
              <a:buAutoNum type="arabicParenR"/>
            </a:pPr>
            <a:r>
              <a:rPr lang="en-US" sz="3600" b="1" dirty="0">
                <a:effectLst/>
                <a:ea typeface="Calibri" panose="020F0502020204030204" pitchFamily="34" charset="0"/>
                <a:cs typeface="Times New Roman" panose="02020603050405020304" pitchFamily="18" charset="0"/>
              </a:rPr>
              <a:t>Submission to government should be our general attitude, rule and first desire.  </a:t>
            </a:r>
            <a:endParaRPr lang="en-US" sz="3600" dirty="0">
              <a:effectLst/>
              <a:ea typeface="Calibri" panose="020F0502020204030204" pitchFamily="34" charset="0"/>
              <a:cs typeface="Times New Roman" panose="02020603050405020304" pitchFamily="18" charset="0"/>
            </a:endParaRPr>
          </a:p>
          <a:p>
            <a:pPr marL="342900" marR="0" lvl="0" indent="-342900">
              <a:buFont typeface="+mj-lt"/>
              <a:buAutoNum type="arabicParenR"/>
            </a:pPr>
            <a:r>
              <a:rPr lang="en-US" sz="3600" b="1" dirty="0">
                <a:effectLst/>
                <a:ea typeface="Calibri" panose="020F0502020204030204" pitchFamily="34" charset="0"/>
                <a:cs typeface="Times New Roman" panose="02020603050405020304" pitchFamily="18" charset="0"/>
              </a:rPr>
              <a:t>Government mandates/laws/requirements/authorities are legitimate as long as they…</a:t>
            </a:r>
            <a:endParaRPr lang="en-US" sz="3600" dirty="0">
              <a:effectLst/>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3600" b="1" dirty="0">
                <a:effectLst/>
                <a:ea typeface="Calibri" panose="020F0502020204030204" pitchFamily="34" charset="0"/>
                <a:cs typeface="Times New Roman" panose="02020603050405020304" pitchFamily="18" charset="0"/>
              </a:rPr>
              <a:t>reward good, as defined by God, and </a:t>
            </a:r>
            <a:endParaRPr lang="en-US" sz="3600" dirty="0">
              <a:effectLst/>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3600" b="1" dirty="0">
                <a:effectLst/>
                <a:ea typeface="Calibri" panose="020F0502020204030204" pitchFamily="34" charset="0"/>
                <a:cs typeface="Times New Roman" panose="02020603050405020304" pitchFamily="18" charset="0"/>
              </a:rPr>
              <a:t>punish evil, as defined by God.  </a:t>
            </a:r>
            <a:endParaRPr lang="en-US" sz="3600" dirty="0">
              <a:effectLst/>
              <a:ea typeface="Calibri" panose="020F0502020204030204" pitchFamily="34" charset="0"/>
              <a:cs typeface="Times New Roman" panose="02020603050405020304" pitchFamily="18" charset="0"/>
            </a:endParaRPr>
          </a:p>
          <a:p>
            <a:pPr marL="342900" marR="0" lvl="0" indent="-342900">
              <a:buFont typeface="+mj-lt"/>
              <a:buAutoNum type="arabicParenR"/>
            </a:pPr>
            <a:r>
              <a:rPr lang="en-US" sz="3600" b="1" dirty="0">
                <a:solidFill>
                  <a:srgbClr val="0070C0"/>
                </a:solidFill>
                <a:effectLst/>
                <a:ea typeface="Calibri" panose="020F0502020204030204" pitchFamily="34" charset="0"/>
                <a:cs typeface="Times New Roman" panose="02020603050405020304" pitchFamily="18" charset="0"/>
              </a:rPr>
              <a:t>When government does not do this, Christians are </a:t>
            </a:r>
            <a:r>
              <a:rPr lang="en-US" sz="3600" b="1" i="1" dirty="0">
                <a:solidFill>
                  <a:srgbClr val="0070C0"/>
                </a:solidFill>
                <a:effectLst/>
                <a:ea typeface="Calibri" panose="020F0502020204030204" pitchFamily="34" charset="0"/>
                <a:cs typeface="Times New Roman" panose="02020603050405020304" pitchFamily="18" charset="0"/>
              </a:rPr>
              <a:t>obligated</a:t>
            </a:r>
            <a:r>
              <a:rPr lang="en-US" sz="3600" b="1" dirty="0">
                <a:solidFill>
                  <a:srgbClr val="0070C0"/>
                </a:solidFill>
                <a:effectLst/>
                <a:ea typeface="Calibri" panose="020F0502020204030204" pitchFamily="34" charset="0"/>
                <a:cs typeface="Times New Roman" panose="02020603050405020304" pitchFamily="18" charset="0"/>
              </a:rPr>
              <a:t> to obey God rather than government, i.e. engage in non-violent civil disobedience. </a:t>
            </a:r>
            <a:endParaRPr lang="en-US" sz="3600" dirty="0">
              <a:solidFill>
                <a:srgbClr val="0070C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8606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7529E-EB54-7EDB-834B-8E757A4A1578}"/>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F8C3B597-E130-1FFB-D7D7-D8F6A7166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783"/>
            <a:ext cx="12192000" cy="6934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3B7B83B-8750-6A1A-102D-FBAE90BDF3D0}"/>
              </a:ext>
            </a:extLst>
          </p:cNvPr>
          <p:cNvSpPr>
            <a:spLocks noGrp="1"/>
          </p:cNvSpPr>
          <p:nvPr>
            <p:ph type="title"/>
          </p:nvPr>
        </p:nvSpPr>
        <p:spPr>
          <a:xfrm>
            <a:off x="431259" y="-265610"/>
            <a:ext cx="11217815" cy="1325563"/>
          </a:xfrm>
        </p:spPr>
        <p:txBody>
          <a:bodyPr>
            <a:normAutofit/>
          </a:bodyPr>
          <a:lstStyle/>
          <a:p>
            <a:pPr algn="ctr"/>
            <a:r>
              <a:rPr lang="en-US" sz="5400" u="sng" dirty="0">
                <a:latin typeface="+mn-lt"/>
              </a:rPr>
              <a:t>Biblical Principles about Government</a:t>
            </a:r>
          </a:p>
        </p:txBody>
      </p:sp>
      <p:sp>
        <p:nvSpPr>
          <p:cNvPr id="3" name="Content Placeholder 2">
            <a:extLst>
              <a:ext uri="{FF2B5EF4-FFF2-40B4-BE49-F238E27FC236}">
                <a16:creationId xmlns:a16="http://schemas.microsoft.com/office/drawing/2014/main" id="{674A0249-6194-7E55-72B5-B159054C73CA}"/>
              </a:ext>
            </a:extLst>
          </p:cNvPr>
          <p:cNvSpPr>
            <a:spLocks noGrp="1"/>
          </p:cNvSpPr>
          <p:nvPr>
            <p:ph idx="1"/>
          </p:nvPr>
        </p:nvSpPr>
        <p:spPr>
          <a:xfrm>
            <a:off x="431260" y="817172"/>
            <a:ext cx="11494851" cy="6259903"/>
          </a:xfrm>
        </p:spPr>
        <p:txBody>
          <a:bodyPr>
            <a:noAutofit/>
          </a:bodyPr>
          <a:lstStyle/>
          <a:p>
            <a:pPr marL="342900" marR="0" lvl="0" indent="-342900">
              <a:buFont typeface="+mj-lt"/>
              <a:buAutoNum type="arabicParenR"/>
            </a:pPr>
            <a:r>
              <a:rPr lang="en-US" sz="3600" b="1" dirty="0">
                <a:effectLst/>
                <a:ea typeface="Calibri" panose="020F0502020204030204" pitchFamily="34" charset="0"/>
                <a:cs typeface="Times New Roman" panose="02020603050405020304" pitchFamily="18" charset="0"/>
              </a:rPr>
              <a:t>Submission to government should be our general attitude, rule and first desire.  </a:t>
            </a:r>
            <a:endParaRPr lang="en-US" sz="3600" dirty="0">
              <a:effectLst/>
              <a:ea typeface="Calibri" panose="020F0502020204030204" pitchFamily="34" charset="0"/>
              <a:cs typeface="Times New Roman" panose="02020603050405020304" pitchFamily="18" charset="0"/>
            </a:endParaRPr>
          </a:p>
          <a:p>
            <a:pPr marL="342900" marR="0" lvl="0" indent="-342900">
              <a:buFont typeface="+mj-lt"/>
              <a:buAutoNum type="arabicParenR"/>
            </a:pPr>
            <a:r>
              <a:rPr lang="en-US" sz="3600" b="1" dirty="0">
                <a:effectLst/>
                <a:ea typeface="Calibri" panose="020F0502020204030204" pitchFamily="34" charset="0"/>
                <a:cs typeface="Times New Roman" panose="02020603050405020304" pitchFamily="18" charset="0"/>
              </a:rPr>
              <a:t>Government mandates/laws/requirements/authorities are legitimate as long as they…</a:t>
            </a:r>
            <a:endParaRPr lang="en-US" sz="3600" dirty="0">
              <a:effectLst/>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3600" b="1" dirty="0">
                <a:effectLst/>
                <a:ea typeface="Calibri" panose="020F0502020204030204" pitchFamily="34" charset="0"/>
                <a:cs typeface="Times New Roman" panose="02020603050405020304" pitchFamily="18" charset="0"/>
              </a:rPr>
              <a:t>reward good, as defined by God, and </a:t>
            </a:r>
            <a:endParaRPr lang="en-US" sz="3600" dirty="0">
              <a:effectLst/>
              <a:ea typeface="Calibri" panose="020F0502020204030204" pitchFamily="34" charset="0"/>
              <a:cs typeface="Times New Roman" panose="02020603050405020304" pitchFamily="18" charset="0"/>
            </a:endParaRPr>
          </a:p>
          <a:p>
            <a:pPr marL="742950" marR="0" lvl="1" indent="-285750">
              <a:buFont typeface="+mj-lt"/>
              <a:buAutoNum type="alphaLcPeriod"/>
            </a:pPr>
            <a:r>
              <a:rPr lang="en-US" sz="3600" b="1" dirty="0">
                <a:effectLst/>
                <a:ea typeface="Calibri" panose="020F0502020204030204" pitchFamily="34" charset="0"/>
                <a:cs typeface="Times New Roman" panose="02020603050405020304" pitchFamily="18" charset="0"/>
              </a:rPr>
              <a:t>punish evil, as defined by God.  </a:t>
            </a:r>
            <a:endParaRPr lang="en-US" sz="3600" dirty="0">
              <a:effectLst/>
              <a:ea typeface="Calibri" panose="020F0502020204030204" pitchFamily="34" charset="0"/>
              <a:cs typeface="Times New Roman" panose="02020603050405020304" pitchFamily="18" charset="0"/>
            </a:endParaRPr>
          </a:p>
          <a:p>
            <a:pPr marL="342900" marR="0" lvl="0" indent="-342900">
              <a:buFont typeface="+mj-lt"/>
              <a:buAutoNum type="arabicParenR"/>
            </a:pPr>
            <a:r>
              <a:rPr lang="en-US" sz="3600" b="1" dirty="0">
                <a:effectLst/>
                <a:ea typeface="Calibri" panose="020F0502020204030204" pitchFamily="34" charset="0"/>
                <a:cs typeface="Times New Roman" panose="02020603050405020304" pitchFamily="18" charset="0"/>
              </a:rPr>
              <a:t>When government does not do this, Christians are </a:t>
            </a:r>
            <a:r>
              <a:rPr lang="en-US" sz="3600" b="1" i="1" dirty="0">
                <a:effectLst/>
                <a:ea typeface="Calibri" panose="020F0502020204030204" pitchFamily="34" charset="0"/>
                <a:cs typeface="Times New Roman" panose="02020603050405020304" pitchFamily="18" charset="0"/>
              </a:rPr>
              <a:t>obligated</a:t>
            </a:r>
            <a:r>
              <a:rPr lang="en-US" sz="3600" b="1" dirty="0">
                <a:effectLst/>
                <a:ea typeface="Calibri" panose="020F0502020204030204" pitchFamily="34" charset="0"/>
                <a:cs typeface="Times New Roman" panose="02020603050405020304" pitchFamily="18" charset="0"/>
              </a:rPr>
              <a:t> to obey God rather than government, i.e. engage in non-violent civil disobedience. </a:t>
            </a:r>
            <a:endParaRPr lang="en-US" sz="3600" dirty="0">
              <a:effectLst/>
              <a:ea typeface="Calibri" panose="020F0502020204030204" pitchFamily="34" charset="0"/>
              <a:cs typeface="Times New Roman" panose="02020603050405020304" pitchFamily="18" charset="0"/>
            </a:endParaRPr>
          </a:p>
          <a:p>
            <a:pPr marL="342900" marR="0" lvl="0" indent="-342900">
              <a:buFont typeface="+mj-lt"/>
              <a:buAutoNum type="arabicParenR"/>
            </a:pPr>
            <a:r>
              <a:rPr lang="en-US" sz="3600" b="1" dirty="0">
                <a:solidFill>
                  <a:srgbClr val="0070C0"/>
                </a:solidFill>
                <a:effectLst/>
                <a:ea typeface="Calibri" panose="020F0502020204030204" pitchFamily="34" charset="0"/>
                <a:cs typeface="Times New Roman" panose="02020603050405020304" pitchFamily="18" charset="0"/>
              </a:rPr>
              <a:t>When we engage in non-violent civil disobedience, we must be willing to accept the punishment.  </a:t>
            </a:r>
            <a:endParaRPr lang="en-US" sz="3600" dirty="0">
              <a:solidFill>
                <a:srgbClr val="0070C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575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7B2C-E60F-04B3-EFBB-6A978586E8A1}"/>
              </a:ext>
            </a:extLst>
          </p:cNvPr>
          <p:cNvSpPr>
            <a:spLocks noGrp="1"/>
          </p:cNvSpPr>
          <p:nvPr>
            <p:ph type="title"/>
          </p:nvPr>
        </p:nvSpPr>
        <p:spPr/>
        <p:txBody>
          <a:bodyPr/>
          <a:lstStyle/>
          <a:p>
            <a:endParaRPr lang="en-US"/>
          </a:p>
        </p:txBody>
      </p:sp>
      <p:pic>
        <p:nvPicPr>
          <p:cNvPr id="6152" name="Picture 8" descr="White House To End Public School Indoctrination, Expand School Choice –  Concerned Women for America">
            <a:extLst>
              <a:ext uri="{FF2B5EF4-FFF2-40B4-BE49-F238E27FC236}">
                <a16:creationId xmlns:a16="http://schemas.microsoft.com/office/drawing/2014/main" id="{5C6B9E70-E26E-CDC7-1825-9CD03E7DE0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740842">
            <a:off x="438195" y="3216743"/>
            <a:ext cx="5298285" cy="353288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New York City will host Anne Frank full-scale annex replica in new display  | Fox News">
            <a:extLst>
              <a:ext uri="{FF2B5EF4-FFF2-40B4-BE49-F238E27FC236}">
                <a16:creationId xmlns:a16="http://schemas.microsoft.com/office/drawing/2014/main" id="{6E90CAC0-C506-5E0A-2454-401495ED0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73846">
            <a:off x="391905" y="-10988"/>
            <a:ext cx="5826379" cy="32773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ov. Inslee declares end to COVID emergency in Washington state | Cascade  PBS">
            <a:extLst>
              <a:ext uri="{FF2B5EF4-FFF2-40B4-BE49-F238E27FC236}">
                <a16:creationId xmlns:a16="http://schemas.microsoft.com/office/drawing/2014/main" id="{BDF413D4-3068-8E26-3450-49A18B041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39441">
            <a:off x="6485057" y="268475"/>
            <a:ext cx="5351091" cy="356629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hristian woman arrested for silent prayer receives compensation from  police - ADF International">
            <a:extLst>
              <a:ext uri="{FF2B5EF4-FFF2-40B4-BE49-F238E27FC236}">
                <a16:creationId xmlns:a16="http://schemas.microsoft.com/office/drawing/2014/main" id="{8C54D0B5-31E4-D13B-7F22-75AF51E3E8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5046" y="3454313"/>
            <a:ext cx="5811111" cy="326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296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F128F-DDEF-4918-EB2E-DB5D18C255DD}"/>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B0F1C72D-342C-8C6A-AC3F-4094C35B7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783"/>
            <a:ext cx="12192000" cy="6934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AA45835-2CC3-DA1E-1E4F-E8FF1E650E23}"/>
              </a:ext>
            </a:extLst>
          </p:cNvPr>
          <p:cNvSpPr>
            <a:spLocks noGrp="1"/>
          </p:cNvSpPr>
          <p:nvPr>
            <p:ph type="title"/>
          </p:nvPr>
        </p:nvSpPr>
        <p:spPr>
          <a:xfrm>
            <a:off x="322402" y="2675731"/>
            <a:ext cx="11217815" cy="1325563"/>
          </a:xfrm>
        </p:spPr>
        <p:txBody>
          <a:bodyPr>
            <a:noAutofit/>
          </a:bodyPr>
          <a:lstStyle/>
          <a:p>
            <a:pPr algn="ctr"/>
            <a:r>
              <a:rPr lang="en-US" sz="9600" b="1" dirty="0">
                <a:latin typeface="+mn-lt"/>
              </a:rPr>
              <a:t>QUESTIONS?</a:t>
            </a:r>
          </a:p>
        </p:txBody>
      </p:sp>
    </p:spTree>
    <p:extLst>
      <p:ext uri="{BB962C8B-B14F-4D97-AF65-F5344CB8AC3E}">
        <p14:creationId xmlns:p14="http://schemas.microsoft.com/office/powerpoint/2010/main" val="1531339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150F7-B8CE-E32A-B8EA-027F934A9295}"/>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95F40083-C69C-FF0A-C3FF-82BDAB125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E189F4-73E3-65C8-63FE-6ED4666CBBD3}"/>
              </a:ext>
            </a:extLst>
          </p:cNvPr>
          <p:cNvSpPr>
            <a:spLocks noGrp="1"/>
          </p:cNvSpPr>
          <p:nvPr>
            <p:ph type="title"/>
          </p:nvPr>
        </p:nvSpPr>
        <p:spPr>
          <a:xfrm>
            <a:off x="446315" y="218198"/>
            <a:ext cx="11647714" cy="6530946"/>
          </a:xfrm>
        </p:spPr>
        <p:txBody>
          <a:bodyPr>
            <a:noAutofit/>
          </a:bodyPr>
          <a:lstStyle/>
          <a:p>
            <a:pPr marR="0" lvl="0"/>
            <a:r>
              <a:rPr lang="en-US" sz="4000" dirty="0">
                <a:latin typeface="+mn-lt"/>
                <a:ea typeface="Calibri" panose="020F0502020204030204" pitchFamily="34" charset="0"/>
                <a:cs typeface="Times New Roman" panose="02020603050405020304" pitchFamily="18" charset="0"/>
              </a:rPr>
              <a:t>1.) </a:t>
            </a:r>
            <a:r>
              <a:rPr lang="en-US" sz="4000" dirty="0">
                <a:effectLst/>
                <a:latin typeface="+mn-lt"/>
                <a:ea typeface="Calibri" panose="020F0502020204030204" pitchFamily="34" charset="0"/>
                <a:cs typeface="Times New Roman" panose="02020603050405020304" pitchFamily="18" charset="0"/>
              </a:rPr>
              <a:t>Where am I tempted to disobey </a:t>
            </a:r>
            <a:r>
              <a:rPr lang="en-US" sz="4000" b="1" dirty="0">
                <a:effectLst/>
                <a:latin typeface="+mn-lt"/>
                <a:ea typeface="Calibri" panose="020F0502020204030204" pitchFamily="34" charset="0"/>
                <a:cs typeface="Times New Roman" panose="02020603050405020304" pitchFamily="18" charset="0"/>
              </a:rPr>
              <a:t>government</a:t>
            </a:r>
            <a:r>
              <a:rPr lang="en-US" sz="4000" dirty="0">
                <a:effectLst/>
                <a:latin typeface="+mn-lt"/>
                <a:ea typeface="Calibri" panose="020F0502020204030204" pitchFamily="34" charset="0"/>
                <a:cs typeface="Times New Roman" panose="02020603050405020304" pitchFamily="18" charset="0"/>
              </a:rPr>
              <a:t> when God has called me to obey, i.e. “render to Caesar what is his”?  </a:t>
            </a:r>
            <a:br>
              <a:rPr lang="en-US" sz="4000" dirty="0">
                <a:effectLst/>
                <a:latin typeface="+mn-lt"/>
                <a:ea typeface="Calibri" panose="020F0502020204030204" pitchFamily="34" charset="0"/>
                <a:cs typeface="Times New Roman" panose="02020603050405020304" pitchFamily="18" charset="0"/>
              </a:rPr>
            </a:br>
            <a:r>
              <a:rPr lang="en-US" sz="4000" dirty="0">
                <a:effectLst/>
                <a:latin typeface="+mn-lt"/>
                <a:ea typeface="Calibri" panose="020F0502020204030204" pitchFamily="34" charset="0"/>
                <a:cs typeface="Times New Roman" panose="02020603050405020304" pitchFamily="18" charset="0"/>
              </a:rPr>
              <a:t>2.) Where am I disobeying the sphere of </a:t>
            </a:r>
            <a:r>
              <a:rPr lang="en-US" sz="4000" b="1" dirty="0">
                <a:effectLst/>
                <a:latin typeface="+mn-lt"/>
                <a:ea typeface="Calibri" panose="020F0502020204030204" pitchFamily="34" charset="0"/>
                <a:cs typeface="Times New Roman" panose="02020603050405020304" pitchFamily="18" charset="0"/>
              </a:rPr>
              <a:t>family</a:t>
            </a:r>
            <a:r>
              <a:rPr lang="en-US" sz="4000" dirty="0">
                <a:effectLst/>
                <a:latin typeface="+mn-lt"/>
                <a:ea typeface="Calibri" panose="020F0502020204030204" pitchFamily="34" charset="0"/>
                <a:cs typeface="Times New Roman" panose="02020603050405020304" pitchFamily="18" charset="0"/>
              </a:rPr>
              <a:t> authority where God wants me to obey?</a:t>
            </a:r>
            <a:br>
              <a:rPr lang="en-US" sz="4000" dirty="0">
                <a:effectLst/>
                <a:latin typeface="+mn-lt"/>
                <a:ea typeface="Calibri" panose="020F0502020204030204" pitchFamily="34" charset="0"/>
                <a:cs typeface="Times New Roman" panose="02020603050405020304" pitchFamily="18" charset="0"/>
              </a:rPr>
            </a:br>
            <a:r>
              <a:rPr lang="en-US" sz="4000" dirty="0">
                <a:effectLst/>
                <a:latin typeface="+mn-lt"/>
                <a:ea typeface="Calibri" panose="020F0502020204030204" pitchFamily="34" charset="0"/>
                <a:cs typeface="Times New Roman" panose="02020603050405020304" pitchFamily="18" charset="0"/>
              </a:rPr>
              <a:t>3.) How am I rejecting </a:t>
            </a:r>
            <a:r>
              <a:rPr lang="en-US" sz="4000" b="1" dirty="0">
                <a:effectLst/>
                <a:latin typeface="+mn-lt"/>
                <a:ea typeface="Calibri" panose="020F0502020204030204" pitchFamily="34" charset="0"/>
                <a:cs typeface="Times New Roman" panose="02020603050405020304" pitchFamily="18" charset="0"/>
              </a:rPr>
              <a:t>church</a:t>
            </a:r>
            <a:r>
              <a:rPr lang="en-US" sz="4000" dirty="0">
                <a:effectLst/>
                <a:latin typeface="+mn-lt"/>
                <a:ea typeface="Calibri" panose="020F0502020204030204" pitchFamily="34" charset="0"/>
                <a:cs typeface="Times New Roman" panose="02020603050405020304" pitchFamily="18" charset="0"/>
              </a:rPr>
              <a:t> authority where God is calling me to obey, i.e. rejecting sound doctrine, sound teaching, wise elders?  </a:t>
            </a:r>
            <a:br>
              <a:rPr lang="en-US" sz="4000" dirty="0">
                <a:effectLst/>
                <a:latin typeface="+mn-lt"/>
                <a:ea typeface="Calibri" panose="020F0502020204030204" pitchFamily="34" charset="0"/>
                <a:cs typeface="Times New Roman" panose="02020603050405020304" pitchFamily="18" charset="0"/>
              </a:rPr>
            </a:br>
            <a:r>
              <a:rPr lang="en-US" sz="4000" dirty="0">
                <a:effectLst/>
                <a:latin typeface="+mn-lt"/>
                <a:ea typeface="Calibri" panose="020F0502020204030204" pitchFamily="34" charset="0"/>
                <a:cs typeface="Times New Roman" panose="02020603050405020304" pitchFamily="18" charset="0"/>
              </a:rPr>
              <a:t>4.) How may I be rejecting </a:t>
            </a:r>
            <a:r>
              <a:rPr lang="en-US" sz="4000" b="1" dirty="0">
                <a:effectLst/>
                <a:latin typeface="+mn-lt"/>
                <a:ea typeface="Calibri" panose="020F0502020204030204" pitchFamily="34" charset="0"/>
                <a:cs typeface="Times New Roman" panose="02020603050405020304" pitchFamily="18" charset="0"/>
              </a:rPr>
              <a:t>Jesus</a:t>
            </a:r>
            <a:r>
              <a:rPr lang="en-US" sz="4000" dirty="0">
                <a:effectLst/>
                <a:latin typeface="+mn-lt"/>
                <a:ea typeface="Calibri" panose="020F0502020204030204" pitchFamily="34" charset="0"/>
                <a:cs typeface="Times New Roman" panose="02020603050405020304" pitchFamily="18" charset="0"/>
              </a:rPr>
              <a:t>’ authority/lordship in my life?  </a:t>
            </a:r>
            <a:endParaRPr lang="en-US" sz="4000" b="1" dirty="0">
              <a:latin typeface="+mn-lt"/>
            </a:endParaRPr>
          </a:p>
        </p:txBody>
      </p:sp>
    </p:spTree>
    <p:extLst>
      <p:ext uri="{BB962C8B-B14F-4D97-AF65-F5344CB8AC3E}">
        <p14:creationId xmlns:p14="http://schemas.microsoft.com/office/powerpoint/2010/main" val="238260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D887A-8E32-7E2F-D7BD-53AD7997C95E}"/>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58BF2EDC-F3A6-13EC-414C-405171233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784"/>
            <a:ext cx="12192000" cy="75665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8336AEC-B9C9-D283-8F6A-F72559D1A4F5}"/>
              </a:ext>
            </a:extLst>
          </p:cNvPr>
          <p:cNvSpPr>
            <a:spLocks noGrp="1"/>
          </p:cNvSpPr>
          <p:nvPr>
            <p:ph type="title"/>
          </p:nvPr>
        </p:nvSpPr>
        <p:spPr>
          <a:xfrm>
            <a:off x="431260" y="-265610"/>
            <a:ext cx="10515600" cy="1325563"/>
          </a:xfrm>
        </p:spPr>
        <p:txBody>
          <a:bodyPr>
            <a:normAutofit/>
          </a:bodyPr>
          <a:lstStyle/>
          <a:p>
            <a:r>
              <a:rPr lang="en-US" sz="5400" dirty="0">
                <a:latin typeface="+mn-lt"/>
              </a:rPr>
              <a:t>Mark 12:13-17</a:t>
            </a:r>
          </a:p>
        </p:txBody>
      </p:sp>
      <p:sp>
        <p:nvSpPr>
          <p:cNvPr id="3" name="Content Placeholder 2">
            <a:extLst>
              <a:ext uri="{FF2B5EF4-FFF2-40B4-BE49-F238E27FC236}">
                <a16:creationId xmlns:a16="http://schemas.microsoft.com/office/drawing/2014/main" id="{041D7F7B-A1E3-BD0E-4A74-61765C971068}"/>
              </a:ext>
            </a:extLst>
          </p:cNvPr>
          <p:cNvSpPr>
            <a:spLocks noGrp="1"/>
          </p:cNvSpPr>
          <p:nvPr>
            <p:ph idx="1"/>
          </p:nvPr>
        </p:nvSpPr>
        <p:spPr>
          <a:xfrm>
            <a:off x="431260" y="817172"/>
            <a:ext cx="11494851" cy="5802703"/>
          </a:xfrm>
        </p:spPr>
        <p:txBody>
          <a:bodyPr>
            <a:noAutofit/>
          </a:bodyPr>
          <a:lstStyle/>
          <a:p>
            <a:pPr marL="0" indent="0" algn="l">
              <a:buNone/>
            </a:pPr>
            <a:r>
              <a:rPr lang="en-US" sz="4400" b="1" i="0" baseline="30000" dirty="0">
                <a:solidFill>
                  <a:srgbClr val="000000"/>
                </a:solidFill>
                <a:effectLst/>
              </a:rPr>
              <a:t>13 </a:t>
            </a:r>
            <a:r>
              <a:rPr lang="en-US" sz="4400" b="0" i="0" dirty="0">
                <a:solidFill>
                  <a:srgbClr val="000000"/>
                </a:solidFill>
                <a:effectLst/>
              </a:rPr>
              <a:t>Later they sent some of the Pharisees and Herodians to Jesus to catch him in his words. </a:t>
            </a:r>
          </a:p>
          <a:p>
            <a:pPr marL="0" indent="0" algn="l">
              <a:buNone/>
            </a:pPr>
            <a:r>
              <a:rPr lang="en-US" sz="4400" b="1" i="0" baseline="30000" dirty="0">
                <a:solidFill>
                  <a:srgbClr val="000000"/>
                </a:solidFill>
                <a:effectLst/>
              </a:rPr>
              <a:t>14 </a:t>
            </a:r>
            <a:r>
              <a:rPr lang="en-US" sz="4400" b="0" i="0" dirty="0">
                <a:solidFill>
                  <a:srgbClr val="000000"/>
                </a:solidFill>
                <a:effectLst/>
              </a:rPr>
              <a:t>They came to him and said, “Teacher, we know that you are a man of integrity. You aren’t swayed by others, because you pay no attention to who they are; but you teach the way of God in accordance with the truth. Is it right to pay the imperial tax to Caesar or not? </a:t>
            </a:r>
            <a:r>
              <a:rPr lang="en-US" sz="4400" b="1" i="0" baseline="30000" dirty="0">
                <a:solidFill>
                  <a:srgbClr val="000000"/>
                </a:solidFill>
                <a:effectLst/>
              </a:rPr>
              <a:t>15 </a:t>
            </a:r>
            <a:r>
              <a:rPr lang="en-US" sz="4400" b="0" i="0" dirty="0">
                <a:solidFill>
                  <a:srgbClr val="000000"/>
                </a:solidFill>
                <a:effectLst/>
              </a:rPr>
              <a:t>Should we pay or shouldn’t we?”</a:t>
            </a:r>
          </a:p>
          <a:p>
            <a:pPr marL="0" indent="0">
              <a:buNone/>
            </a:pPr>
            <a:endParaRPr lang="en-US" sz="4400" dirty="0">
              <a:effectLst/>
              <a:ea typeface="Times New Roman" panose="02020603050405020304" pitchFamily="18" charset="0"/>
            </a:endParaRPr>
          </a:p>
        </p:txBody>
      </p:sp>
    </p:spTree>
    <p:extLst>
      <p:ext uri="{BB962C8B-B14F-4D97-AF65-F5344CB8AC3E}">
        <p14:creationId xmlns:p14="http://schemas.microsoft.com/office/powerpoint/2010/main" val="1797857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F95E6-6482-825E-3934-99EF59F8BF6B}"/>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428BFD7A-83F1-59C0-72BF-5C848C373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784"/>
            <a:ext cx="12192000" cy="75665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C9CFF2-C71B-F26E-CB76-99A538C3D687}"/>
              </a:ext>
            </a:extLst>
          </p:cNvPr>
          <p:cNvSpPr>
            <a:spLocks noGrp="1"/>
          </p:cNvSpPr>
          <p:nvPr>
            <p:ph type="title"/>
          </p:nvPr>
        </p:nvSpPr>
        <p:spPr>
          <a:xfrm>
            <a:off x="431260" y="-265610"/>
            <a:ext cx="10515600" cy="1325563"/>
          </a:xfrm>
        </p:spPr>
        <p:txBody>
          <a:bodyPr>
            <a:normAutofit/>
          </a:bodyPr>
          <a:lstStyle/>
          <a:p>
            <a:r>
              <a:rPr lang="en-US" sz="5400" dirty="0">
                <a:latin typeface="+mn-lt"/>
              </a:rPr>
              <a:t>Mark 12:13-17</a:t>
            </a:r>
          </a:p>
        </p:txBody>
      </p:sp>
      <p:sp>
        <p:nvSpPr>
          <p:cNvPr id="3" name="Content Placeholder 2">
            <a:extLst>
              <a:ext uri="{FF2B5EF4-FFF2-40B4-BE49-F238E27FC236}">
                <a16:creationId xmlns:a16="http://schemas.microsoft.com/office/drawing/2014/main" id="{959D7756-A5BF-A1C6-F83D-DB435A3DC594}"/>
              </a:ext>
            </a:extLst>
          </p:cNvPr>
          <p:cNvSpPr>
            <a:spLocks noGrp="1"/>
          </p:cNvSpPr>
          <p:nvPr>
            <p:ph idx="1"/>
          </p:nvPr>
        </p:nvSpPr>
        <p:spPr>
          <a:xfrm>
            <a:off x="431260" y="817172"/>
            <a:ext cx="11494851" cy="5802703"/>
          </a:xfrm>
        </p:spPr>
        <p:txBody>
          <a:bodyPr>
            <a:noAutofit/>
          </a:bodyPr>
          <a:lstStyle/>
          <a:p>
            <a:pPr marL="0" indent="0" algn="l">
              <a:buNone/>
            </a:pPr>
            <a:r>
              <a:rPr lang="en-US" sz="4400" b="0" i="0" dirty="0">
                <a:solidFill>
                  <a:srgbClr val="000000"/>
                </a:solidFill>
                <a:effectLst/>
              </a:rPr>
              <a:t>But Jesus knew their hypocrisy. “Why are you trying to trap me?” he asked. “Bring me a denarius and let me look at it.” </a:t>
            </a:r>
            <a:r>
              <a:rPr lang="en-US" sz="4400" b="1" i="0" baseline="30000" dirty="0">
                <a:solidFill>
                  <a:srgbClr val="000000"/>
                </a:solidFill>
                <a:effectLst/>
              </a:rPr>
              <a:t>16 </a:t>
            </a:r>
            <a:r>
              <a:rPr lang="en-US" sz="4400" b="0" i="0" dirty="0">
                <a:solidFill>
                  <a:srgbClr val="000000"/>
                </a:solidFill>
                <a:effectLst/>
              </a:rPr>
              <a:t>They brought the coin, and he asked them, “Whose image is this? And whose inscription?”</a:t>
            </a:r>
          </a:p>
          <a:p>
            <a:pPr marL="0" indent="0" algn="l">
              <a:buNone/>
            </a:pPr>
            <a:r>
              <a:rPr lang="en-US" sz="4400" b="0" i="0" dirty="0">
                <a:solidFill>
                  <a:srgbClr val="000000"/>
                </a:solidFill>
                <a:effectLst/>
              </a:rPr>
              <a:t>“Caesar’s,” they replied.</a:t>
            </a:r>
          </a:p>
          <a:p>
            <a:pPr marL="0" indent="0" algn="l">
              <a:buNone/>
            </a:pPr>
            <a:r>
              <a:rPr lang="en-US" sz="4400" b="1" i="0" baseline="30000" dirty="0">
                <a:solidFill>
                  <a:srgbClr val="000000"/>
                </a:solidFill>
                <a:effectLst/>
              </a:rPr>
              <a:t>17 </a:t>
            </a:r>
            <a:r>
              <a:rPr lang="en-US" sz="4400" b="0" i="0" dirty="0">
                <a:solidFill>
                  <a:srgbClr val="000000"/>
                </a:solidFill>
                <a:effectLst/>
              </a:rPr>
              <a:t>Then Jesus said to them, “Give back to Caesar what is Caesar’s and to God what is God’s.”</a:t>
            </a:r>
          </a:p>
          <a:p>
            <a:pPr marL="0" indent="0" algn="l">
              <a:buNone/>
            </a:pPr>
            <a:r>
              <a:rPr lang="en-US" sz="4400" b="0" i="0" dirty="0">
                <a:solidFill>
                  <a:srgbClr val="000000"/>
                </a:solidFill>
                <a:effectLst/>
              </a:rPr>
              <a:t>And they were amazed at him.</a:t>
            </a:r>
          </a:p>
          <a:p>
            <a:pPr marL="0" indent="0">
              <a:buNone/>
            </a:pPr>
            <a:endParaRPr lang="en-US" sz="4400" dirty="0">
              <a:effectLst/>
              <a:ea typeface="Times New Roman" panose="02020603050405020304" pitchFamily="18" charset="0"/>
            </a:endParaRPr>
          </a:p>
        </p:txBody>
      </p:sp>
    </p:spTree>
    <p:extLst>
      <p:ext uri="{BB962C8B-B14F-4D97-AF65-F5344CB8AC3E}">
        <p14:creationId xmlns:p14="http://schemas.microsoft.com/office/powerpoint/2010/main" val="90477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30+ Giant Crushing Hand Stock Illustrations, Royalty-Free Vector Graphics &amp;  Clip Art - iStock">
            <a:extLst>
              <a:ext uri="{FF2B5EF4-FFF2-40B4-BE49-F238E27FC236}">
                <a16:creationId xmlns:a16="http://schemas.microsoft.com/office/drawing/2014/main" id="{2052B18A-6E21-5C45-238B-95C960E756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3766" b="1999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92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Christ's Authority is Questioned">
            <a:extLst>
              <a:ext uri="{FF2B5EF4-FFF2-40B4-BE49-F238E27FC236}">
                <a16:creationId xmlns:a16="http://schemas.microsoft.com/office/drawing/2014/main" id="{F11AD4F0-169B-A632-DCC8-3C44B034F9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80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90BEF-EB28-15C0-C2D6-FDD14F0852BB}"/>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47D98E15-9317-CC35-4985-F4E0AED60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784"/>
            <a:ext cx="12192000" cy="75665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1B8DEE-C457-90CF-58DB-EAF5DD2CCEBB}"/>
              </a:ext>
            </a:extLst>
          </p:cNvPr>
          <p:cNvSpPr>
            <a:spLocks noGrp="1"/>
          </p:cNvSpPr>
          <p:nvPr>
            <p:ph type="title"/>
          </p:nvPr>
        </p:nvSpPr>
        <p:spPr>
          <a:xfrm>
            <a:off x="431260" y="-265610"/>
            <a:ext cx="10515600" cy="1325563"/>
          </a:xfrm>
        </p:spPr>
        <p:txBody>
          <a:bodyPr>
            <a:normAutofit/>
          </a:bodyPr>
          <a:lstStyle/>
          <a:p>
            <a:r>
              <a:rPr lang="en-US" sz="5400" dirty="0">
                <a:latin typeface="+mn-lt"/>
              </a:rPr>
              <a:t>Mark 12:13-17</a:t>
            </a:r>
          </a:p>
        </p:txBody>
      </p:sp>
      <p:sp>
        <p:nvSpPr>
          <p:cNvPr id="3" name="Content Placeholder 2">
            <a:extLst>
              <a:ext uri="{FF2B5EF4-FFF2-40B4-BE49-F238E27FC236}">
                <a16:creationId xmlns:a16="http://schemas.microsoft.com/office/drawing/2014/main" id="{D2CA31C2-F18B-B119-CE55-20D46D215B69}"/>
              </a:ext>
            </a:extLst>
          </p:cNvPr>
          <p:cNvSpPr>
            <a:spLocks noGrp="1"/>
          </p:cNvSpPr>
          <p:nvPr>
            <p:ph idx="1"/>
          </p:nvPr>
        </p:nvSpPr>
        <p:spPr>
          <a:xfrm>
            <a:off x="431260" y="817172"/>
            <a:ext cx="11494851" cy="5802703"/>
          </a:xfrm>
        </p:spPr>
        <p:txBody>
          <a:bodyPr>
            <a:noAutofit/>
          </a:bodyPr>
          <a:lstStyle/>
          <a:p>
            <a:pPr marL="0" indent="0" algn="l">
              <a:buNone/>
            </a:pPr>
            <a:r>
              <a:rPr lang="en-US" sz="4400" b="1" i="0" baseline="30000" dirty="0">
                <a:solidFill>
                  <a:srgbClr val="000000"/>
                </a:solidFill>
                <a:effectLst/>
              </a:rPr>
              <a:t>14 </a:t>
            </a:r>
            <a:r>
              <a:rPr lang="en-US" sz="4400" b="0" i="0" dirty="0">
                <a:solidFill>
                  <a:srgbClr val="000000"/>
                </a:solidFill>
                <a:effectLst/>
              </a:rPr>
              <a:t>They came to him and said, “Teacher, we know that you are a man of integrity. </a:t>
            </a:r>
            <a:endParaRPr lang="en-US" sz="4400" dirty="0">
              <a:effectLst/>
              <a:ea typeface="Times New Roman" panose="02020603050405020304" pitchFamily="18" charset="0"/>
            </a:endParaRPr>
          </a:p>
        </p:txBody>
      </p:sp>
    </p:spTree>
    <p:extLst>
      <p:ext uri="{BB962C8B-B14F-4D97-AF65-F5344CB8AC3E}">
        <p14:creationId xmlns:p14="http://schemas.microsoft.com/office/powerpoint/2010/main" val="271092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33952-6639-A16B-8B1A-07F4D8F4F010}"/>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175C761D-C29E-16A3-B5B3-A11EBF962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784"/>
            <a:ext cx="12192000" cy="75665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DF97B2C-5844-9E0B-0FE2-4DFC4979FAD9}"/>
              </a:ext>
            </a:extLst>
          </p:cNvPr>
          <p:cNvSpPr>
            <a:spLocks noGrp="1"/>
          </p:cNvSpPr>
          <p:nvPr>
            <p:ph type="title"/>
          </p:nvPr>
        </p:nvSpPr>
        <p:spPr>
          <a:xfrm>
            <a:off x="431260" y="-265610"/>
            <a:ext cx="10515600" cy="1325563"/>
          </a:xfrm>
        </p:spPr>
        <p:txBody>
          <a:bodyPr>
            <a:normAutofit/>
          </a:bodyPr>
          <a:lstStyle/>
          <a:p>
            <a:r>
              <a:rPr lang="en-US" sz="5400" dirty="0">
                <a:latin typeface="+mn-lt"/>
              </a:rPr>
              <a:t>Mark 12:13-17</a:t>
            </a:r>
          </a:p>
        </p:txBody>
      </p:sp>
      <p:sp>
        <p:nvSpPr>
          <p:cNvPr id="3" name="Content Placeholder 2">
            <a:extLst>
              <a:ext uri="{FF2B5EF4-FFF2-40B4-BE49-F238E27FC236}">
                <a16:creationId xmlns:a16="http://schemas.microsoft.com/office/drawing/2014/main" id="{53535D33-EDC7-C757-33C8-9E5320D0AA9E}"/>
              </a:ext>
            </a:extLst>
          </p:cNvPr>
          <p:cNvSpPr>
            <a:spLocks noGrp="1"/>
          </p:cNvSpPr>
          <p:nvPr>
            <p:ph idx="1"/>
          </p:nvPr>
        </p:nvSpPr>
        <p:spPr>
          <a:xfrm>
            <a:off x="431260" y="817172"/>
            <a:ext cx="11494851" cy="5802703"/>
          </a:xfrm>
        </p:spPr>
        <p:txBody>
          <a:bodyPr>
            <a:noAutofit/>
          </a:bodyPr>
          <a:lstStyle/>
          <a:p>
            <a:pPr marL="0" indent="0" algn="l">
              <a:buNone/>
            </a:pPr>
            <a:r>
              <a:rPr lang="en-US" sz="4400" b="1" i="0" baseline="30000" dirty="0">
                <a:solidFill>
                  <a:srgbClr val="000000"/>
                </a:solidFill>
                <a:effectLst/>
              </a:rPr>
              <a:t>14 </a:t>
            </a:r>
            <a:r>
              <a:rPr lang="en-US" sz="4400" b="0" i="0" dirty="0">
                <a:solidFill>
                  <a:srgbClr val="000000"/>
                </a:solidFill>
                <a:effectLst/>
              </a:rPr>
              <a:t>They came to him and said, “Teacher, we know that you are a man of integrity. You aren’t swayed by others, because you pay no attention to who they are….</a:t>
            </a:r>
          </a:p>
          <a:p>
            <a:pPr marL="0" indent="0">
              <a:buNone/>
            </a:pPr>
            <a:endParaRPr lang="en-US" sz="4400" dirty="0">
              <a:effectLst/>
              <a:ea typeface="Times New Roman" panose="02020603050405020304" pitchFamily="18" charset="0"/>
            </a:endParaRPr>
          </a:p>
        </p:txBody>
      </p:sp>
    </p:spTree>
    <p:extLst>
      <p:ext uri="{BB962C8B-B14F-4D97-AF65-F5344CB8AC3E}">
        <p14:creationId xmlns:p14="http://schemas.microsoft.com/office/powerpoint/2010/main" val="120212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6E7BF-0DF4-9A31-90FC-773A793A3470}"/>
            </a:ext>
          </a:extLst>
        </p:cNvPr>
        <p:cNvGrpSpPr/>
        <p:nvPr/>
      </p:nvGrpSpPr>
      <p:grpSpPr>
        <a:xfrm>
          <a:off x="0" y="0"/>
          <a:ext cx="0" cy="0"/>
          <a:chOff x="0" y="0"/>
          <a:chExt cx="0" cy="0"/>
        </a:xfrm>
      </p:grpSpPr>
      <p:pic>
        <p:nvPicPr>
          <p:cNvPr id="11266" name="Picture 2" descr="Wooden floor background">
            <a:extLst>
              <a:ext uri="{FF2B5EF4-FFF2-40B4-BE49-F238E27FC236}">
                <a16:creationId xmlns:a16="http://schemas.microsoft.com/office/drawing/2014/main" id="{A4F9BEBA-7A21-9A01-7C99-438514991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784"/>
            <a:ext cx="12192000" cy="75665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2BAC84-06AD-7BA0-B752-4F53143F57EB}"/>
              </a:ext>
            </a:extLst>
          </p:cNvPr>
          <p:cNvSpPr>
            <a:spLocks noGrp="1"/>
          </p:cNvSpPr>
          <p:nvPr>
            <p:ph type="title"/>
          </p:nvPr>
        </p:nvSpPr>
        <p:spPr>
          <a:xfrm>
            <a:off x="431260" y="-265610"/>
            <a:ext cx="10515600" cy="1325563"/>
          </a:xfrm>
        </p:spPr>
        <p:txBody>
          <a:bodyPr>
            <a:normAutofit/>
          </a:bodyPr>
          <a:lstStyle/>
          <a:p>
            <a:r>
              <a:rPr lang="en-US" sz="5400" dirty="0">
                <a:latin typeface="+mn-lt"/>
              </a:rPr>
              <a:t>Mark 12:13-17</a:t>
            </a:r>
          </a:p>
        </p:txBody>
      </p:sp>
      <p:sp>
        <p:nvSpPr>
          <p:cNvPr id="3" name="Content Placeholder 2">
            <a:extLst>
              <a:ext uri="{FF2B5EF4-FFF2-40B4-BE49-F238E27FC236}">
                <a16:creationId xmlns:a16="http://schemas.microsoft.com/office/drawing/2014/main" id="{6AAEDD96-E77D-6D27-EBE5-4AB01D87F00D}"/>
              </a:ext>
            </a:extLst>
          </p:cNvPr>
          <p:cNvSpPr>
            <a:spLocks noGrp="1"/>
          </p:cNvSpPr>
          <p:nvPr>
            <p:ph idx="1"/>
          </p:nvPr>
        </p:nvSpPr>
        <p:spPr>
          <a:xfrm>
            <a:off x="431260" y="817172"/>
            <a:ext cx="11494851" cy="5802703"/>
          </a:xfrm>
        </p:spPr>
        <p:txBody>
          <a:bodyPr>
            <a:noAutofit/>
          </a:bodyPr>
          <a:lstStyle/>
          <a:p>
            <a:pPr marL="0" indent="0" algn="l">
              <a:buNone/>
            </a:pPr>
            <a:r>
              <a:rPr lang="en-US" sz="4400" b="0" i="0" dirty="0">
                <a:solidFill>
                  <a:srgbClr val="000000"/>
                </a:solidFill>
                <a:effectLst/>
              </a:rPr>
              <a:t>You aren’t swayed by others, because you pay no attention to who they are; but you teach the way of God in accordance with the truth. </a:t>
            </a:r>
            <a:endParaRPr lang="en-US" sz="4400" dirty="0">
              <a:effectLst/>
              <a:ea typeface="Times New Roman" panose="02020603050405020304" pitchFamily="18" charset="0"/>
            </a:endParaRPr>
          </a:p>
        </p:txBody>
      </p:sp>
    </p:spTree>
    <p:extLst>
      <p:ext uri="{BB962C8B-B14F-4D97-AF65-F5344CB8AC3E}">
        <p14:creationId xmlns:p14="http://schemas.microsoft.com/office/powerpoint/2010/main" val="342794880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3775</TotalTime>
  <Words>1240</Words>
  <Application>Microsoft Office PowerPoint</Application>
  <PresentationFormat>Widescreen</PresentationFormat>
  <Paragraphs>86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Symbol</vt:lpstr>
      <vt:lpstr>Times New Roman</vt:lpstr>
      <vt:lpstr>Office 2013 - 2022 Theme</vt:lpstr>
      <vt:lpstr>PowerPoint Presentation</vt:lpstr>
      <vt:lpstr>PowerPoint Presentation</vt:lpstr>
      <vt:lpstr>Mark 12:13-17</vt:lpstr>
      <vt:lpstr>Mark 12:13-17</vt:lpstr>
      <vt:lpstr>PowerPoint Presentation</vt:lpstr>
      <vt:lpstr>PowerPoint Presentation</vt:lpstr>
      <vt:lpstr>Mark 12:13-17</vt:lpstr>
      <vt:lpstr>Mark 12:13-17</vt:lpstr>
      <vt:lpstr>Mark 12:13-17</vt:lpstr>
      <vt:lpstr>Mark 12:13-17</vt:lpstr>
      <vt:lpstr>Mark 12:13-17</vt:lpstr>
      <vt:lpstr>Mark 12:13-17</vt:lpstr>
      <vt:lpstr>PowerPoint Presentation</vt:lpstr>
      <vt:lpstr>PowerPoint Presentation</vt:lpstr>
      <vt:lpstr>Church</vt:lpstr>
      <vt:lpstr>Church</vt:lpstr>
      <vt:lpstr>Church</vt:lpstr>
      <vt:lpstr>Church</vt:lpstr>
      <vt:lpstr>PowerPoint Presentation</vt:lpstr>
      <vt:lpstr>Acts 5:29</vt:lpstr>
      <vt:lpstr>Romans 13:1-7</vt:lpstr>
      <vt:lpstr>Biblical Principles about Government</vt:lpstr>
      <vt:lpstr>Biblical Principles about Government</vt:lpstr>
      <vt:lpstr>Biblical Principles about Government</vt:lpstr>
      <vt:lpstr>Biblical Principles about Government</vt:lpstr>
      <vt:lpstr>PowerPoint Presentation</vt:lpstr>
      <vt:lpstr>QUESTIONS?</vt:lpstr>
      <vt:lpstr>1.) Where am I tempted to disobey government when God has called me to obey, i.e. “render to Caesar what is his”?   2.) Where am I disobeying the sphere of family authority where God wants me to obey? 3.) How am I rejecting church authority where God is calling me to obey, i.e. rejecting sound doctrine, sound teaching, wise elders?   4.) How may I be rejecting Jesus’ authority/lordship in my life?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Repsold</dc:creator>
  <cp:lastModifiedBy>John Repsold</cp:lastModifiedBy>
  <cp:revision>12</cp:revision>
  <dcterms:created xsi:type="dcterms:W3CDTF">2025-01-04T18:22:58Z</dcterms:created>
  <dcterms:modified xsi:type="dcterms:W3CDTF">2025-02-16T14:41:57Z</dcterms:modified>
</cp:coreProperties>
</file>