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96" r:id="rId2"/>
    <p:sldId id="317" r:id="rId3"/>
    <p:sldId id="282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8B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739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4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42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48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83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74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21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29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949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61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FA442-6487-4498-9F2D-6E5E9E52DB5F}" type="datetimeFigureOut">
              <a:rPr lang="en-US" smtClean="0"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78DC9-2C69-400F-BB0D-9DDFD3C3F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06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our Ways To Establish Your Authority With an Audience - Throughline Group">
            <a:extLst>
              <a:ext uri="{FF2B5EF4-FFF2-40B4-BE49-F238E27FC236}">
                <a16:creationId xmlns:a16="http://schemas.microsoft.com/office/drawing/2014/main" id="{FD86DD57-4477-12A8-B0E5-BE59D7F69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4735"/>
            <a:ext cx="12211931" cy="794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205067-33DA-D1FD-68CC-A589CC5F8C78}"/>
              </a:ext>
            </a:extLst>
          </p:cNvPr>
          <p:cNvSpPr txBox="1"/>
          <p:nvPr/>
        </p:nvSpPr>
        <p:spPr>
          <a:xfrm>
            <a:off x="1272792" y="0"/>
            <a:ext cx="1092841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Who is on of your favorite </a:t>
            </a:r>
          </a:p>
          <a:p>
            <a:pPr marL="0" marR="0" algn="ctr"/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authority figures in</a:t>
            </a:r>
          </a:p>
          <a:p>
            <a:pPr marL="0" marR="0" algn="ctr"/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life… and why?  </a:t>
            </a:r>
          </a:p>
        </p:txBody>
      </p:sp>
    </p:spTree>
    <p:extLst>
      <p:ext uri="{BB962C8B-B14F-4D97-AF65-F5344CB8AC3E}">
        <p14:creationId xmlns:p14="http://schemas.microsoft.com/office/powerpoint/2010/main" val="292594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818900-EC9B-3586-506C-85A90739D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69EC9E6C-12CC-7C72-1387-F93F445CF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71817-97A6-CE94-1A12-C4E56202E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260" y="1"/>
            <a:ext cx="11494851" cy="72485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dirty="0">
                <a:effectLst/>
                <a:ea typeface="Times New Roman" panose="02020603050405020304" pitchFamily="18" charset="0"/>
              </a:rPr>
              <a:t>Mark 12</a:t>
            </a:r>
          </a:p>
          <a:p>
            <a:pPr marL="0" indent="0" algn="ctr">
              <a:buNone/>
            </a:pPr>
            <a:r>
              <a:rPr lang="en-US" sz="4000" i="1" dirty="0">
                <a:effectLst/>
                <a:ea typeface="Times New Roman" panose="02020603050405020304" pitchFamily="18" charset="0"/>
              </a:rPr>
              <a:t>Jesus then began to speak to them in parables: “A man planted a vineyard. He put a wall around it, dug a pit for the winepress and built a watchtower. Then he rented the vineyard to some farmers and moved to another place. 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2 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At harvest time he sent a servant to the tenants to collect from them some of the fruit of the vineyard. 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3 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But they seized him, beat him and sent him away empty-handed. 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4 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Then he sent another servant to them; they struck this man on the head and treated him shamefully. 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5 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He sent still another, and that one they killed. He sent many others; some of them they beat, others they killed.</a:t>
            </a:r>
            <a:endParaRPr lang="en-US" sz="40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377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A21CA-4D0E-9292-4B2D-FE7695892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FC0D8A96-E21D-526F-C74D-0FB4FCA34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08312-AC69-8512-8F44-5284757F5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-76784"/>
            <a:ext cx="11716561" cy="7325309"/>
          </a:xfrm>
        </p:spPr>
        <p:txBody>
          <a:bodyPr>
            <a:noAutofit/>
          </a:bodyPr>
          <a:lstStyle/>
          <a:p>
            <a:pPr marL="0" marR="0" indent="0">
              <a:buNone/>
            </a:pPr>
            <a:r>
              <a:rPr lang="en-US" sz="4000" b="1" dirty="0">
                <a:effectLst/>
                <a:ea typeface="Times New Roman" panose="02020603050405020304" pitchFamily="18" charset="0"/>
              </a:rPr>
              <a:t>Mark 12</a:t>
            </a:r>
            <a:r>
              <a:rPr lang="en-US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marR="0" indent="0">
              <a:buNone/>
            </a:pP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6 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“He had one left to send, a son, whom he loved. He sent him last of all, saying, ‘They will respect my son.’</a:t>
            </a:r>
            <a:endParaRPr lang="en-US" sz="4000" dirty="0">
              <a:effectLst/>
              <a:ea typeface="Times New Roman" panose="02020603050405020304" pitchFamily="18" charset="0"/>
            </a:endParaRPr>
          </a:p>
          <a:p>
            <a:pPr marL="0" marR="0" indent="0">
              <a:buNone/>
            </a:pP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7 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“But the tenants said to one another, ‘This is the heir. Come, let’s kill him, and the inheritance will be ours.’ 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8 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So they took him and killed him, and threw him out of the vineyard.</a:t>
            </a:r>
            <a:r>
              <a:rPr lang="en-US" sz="4000" dirty="0">
                <a:ea typeface="Times New Roman" panose="02020603050405020304" pitchFamily="18" charset="0"/>
              </a:rPr>
              <a:t>  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9 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“What then will the owner of the vineyard do? He will come and kill those tenants and give the vineyard to others. 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10 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Haven’t you read this passage of Scripture:</a:t>
            </a:r>
            <a:endParaRPr lang="en-US" sz="40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628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99001-B961-DBAB-04DF-70AC51D05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B4D3CD80-675E-DC1C-8AFE-061FF3AB6A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3BF3CE-8394-A42B-8F92-3131A4FC2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-76784"/>
            <a:ext cx="11716561" cy="7325309"/>
          </a:xfrm>
        </p:spPr>
        <p:txBody>
          <a:bodyPr>
            <a:noAutofit/>
          </a:bodyPr>
          <a:lstStyle/>
          <a:p>
            <a:pPr marL="0" marR="0" indent="0">
              <a:buNone/>
            </a:pPr>
            <a:r>
              <a:rPr lang="en-US" sz="4000" b="1" dirty="0">
                <a:effectLst/>
                <a:ea typeface="Times New Roman" panose="02020603050405020304" pitchFamily="18" charset="0"/>
              </a:rPr>
              <a:t>Mark 12</a:t>
            </a:r>
            <a:r>
              <a:rPr lang="en-US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marR="0" indent="0">
              <a:buNone/>
            </a:pPr>
            <a:r>
              <a:rPr lang="en-US" sz="4400" i="1" dirty="0">
                <a:effectLst/>
                <a:ea typeface="Times New Roman" panose="02020603050405020304" pitchFamily="18" charset="0"/>
              </a:rPr>
              <a:t>“‘The stone the builders rejected</a:t>
            </a:r>
            <a:br>
              <a:rPr lang="en-US" sz="4400" i="1" dirty="0">
                <a:effectLst/>
                <a:ea typeface="Times New Roman" panose="02020603050405020304" pitchFamily="18" charset="0"/>
              </a:rPr>
            </a:br>
            <a:r>
              <a:rPr lang="en-US" sz="4400" i="1" dirty="0">
                <a:effectLst/>
                <a:ea typeface="Times New Roman" panose="02020603050405020304" pitchFamily="18" charset="0"/>
              </a:rPr>
              <a:t>    has become the cornerstone;</a:t>
            </a:r>
            <a:br>
              <a:rPr lang="en-US" sz="4400" i="1" dirty="0">
                <a:effectLst/>
                <a:ea typeface="Times New Roman" panose="02020603050405020304" pitchFamily="18" charset="0"/>
              </a:rPr>
            </a:br>
            <a:r>
              <a:rPr lang="en-US" sz="4400" i="1" baseline="30000" dirty="0">
                <a:effectLst/>
                <a:ea typeface="Times New Roman" panose="02020603050405020304" pitchFamily="18" charset="0"/>
              </a:rPr>
              <a:t>11 </a:t>
            </a:r>
            <a:r>
              <a:rPr lang="en-US" sz="4400" i="1" dirty="0">
                <a:effectLst/>
                <a:ea typeface="Times New Roman" panose="02020603050405020304" pitchFamily="18" charset="0"/>
              </a:rPr>
              <a:t>the Lord has done this,</a:t>
            </a:r>
            <a:br>
              <a:rPr lang="en-US" sz="4400" i="1" dirty="0">
                <a:effectLst/>
                <a:ea typeface="Times New Roman" panose="02020603050405020304" pitchFamily="18" charset="0"/>
              </a:rPr>
            </a:br>
            <a:r>
              <a:rPr lang="en-US" sz="4400" i="1" dirty="0">
                <a:effectLst/>
                <a:ea typeface="Times New Roman" panose="02020603050405020304" pitchFamily="18" charset="0"/>
              </a:rPr>
              <a:t>    and it is marvelous in our eyes’?”</a:t>
            </a:r>
          </a:p>
          <a:p>
            <a:pPr marL="0" indent="0">
              <a:buNone/>
            </a:pPr>
            <a:r>
              <a:rPr lang="en-US" sz="4400" i="1" baseline="30000" dirty="0">
                <a:effectLst/>
                <a:ea typeface="Times New Roman" panose="02020603050405020304" pitchFamily="18" charset="0"/>
              </a:rPr>
              <a:t>12 </a:t>
            </a:r>
            <a:r>
              <a:rPr lang="en-US" sz="4400" i="1" dirty="0">
                <a:effectLst/>
                <a:ea typeface="Times New Roman" panose="02020603050405020304" pitchFamily="18" charset="0"/>
              </a:rPr>
              <a:t>Then the chief priests, the teachers of the law and the elders looked for a way to arrest him because they knew he had spoken the parable against them. But they were afraid of the crowd; so they left him and went away.</a:t>
            </a:r>
            <a:endParaRPr lang="en-US" sz="4400" dirty="0">
              <a:effectLst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000" b="1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382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32B61-B510-2EA4-F136-940BCAA4D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6B41D9E6-14DA-6ACA-8051-69E646E56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6C04E-90CC-D50D-FE4A-93B113220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-76784"/>
            <a:ext cx="11716561" cy="7325309"/>
          </a:xfrm>
        </p:spPr>
        <p:txBody>
          <a:bodyPr>
            <a:noAutofit/>
          </a:bodyPr>
          <a:lstStyle/>
          <a:p>
            <a:pPr marL="0" marR="0" indent="0">
              <a:buNone/>
            </a:pPr>
            <a:r>
              <a:rPr lang="en-US" sz="4000" b="1" dirty="0">
                <a:effectLst/>
                <a:ea typeface="Times New Roman" panose="02020603050405020304" pitchFamily="18" charset="0"/>
              </a:rPr>
              <a:t>Mark 12</a:t>
            </a:r>
            <a:r>
              <a:rPr lang="en-US" sz="1800" i="1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marR="0" indent="0">
              <a:buNone/>
            </a:pP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6 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“He had one left to send, a son, whom he loved. He sent him last of all, saying, ‘They will respect my son.’</a:t>
            </a:r>
            <a:endParaRPr lang="en-US" sz="4000" dirty="0">
              <a:effectLst/>
              <a:ea typeface="Times New Roman" panose="02020603050405020304" pitchFamily="18" charset="0"/>
            </a:endParaRPr>
          </a:p>
          <a:p>
            <a:pPr marL="0" marR="0" indent="0">
              <a:buNone/>
            </a:pP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7 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“But the tenants said to one another, ‘This is the heir. Come, let’s kill him, and the inheritance will be ours.’ 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8 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So they took him and killed him, and threw him out of the vineyard.</a:t>
            </a:r>
            <a:r>
              <a:rPr lang="en-US" sz="4000" dirty="0">
                <a:ea typeface="Times New Roman" panose="02020603050405020304" pitchFamily="18" charset="0"/>
              </a:rPr>
              <a:t>  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9 </a:t>
            </a:r>
            <a:r>
              <a:rPr lang="en-US" sz="4000" i="1" u="sng" dirty="0">
                <a:effectLst/>
                <a:ea typeface="Times New Roman" panose="02020603050405020304" pitchFamily="18" charset="0"/>
              </a:rPr>
              <a:t>“What then will the owner of the vineyard do? He will come and kill those tenants and give the vineyard to others. </a:t>
            </a:r>
            <a:r>
              <a:rPr lang="en-US" sz="4000" i="1" baseline="30000" dirty="0">
                <a:effectLst/>
                <a:ea typeface="Times New Roman" panose="02020603050405020304" pitchFamily="18" charset="0"/>
              </a:rPr>
              <a:t>10 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Haven’t you read this passage of Scripture:</a:t>
            </a:r>
            <a:endParaRPr lang="en-US" sz="40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79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92C5C-4F52-E90C-CE4F-A21345B40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CA04A585-620E-0767-13E2-1FD6BF6AF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0F1A1-2DEC-8463-BF44-FBFB385FB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762000"/>
            <a:ext cx="11716561" cy="6486525"/>
          </a:xfrm>
        </p:spPr>
        <p:txBody>
          <a:bodyPr>
            <a:noAutofit/>
          </a:bodyPr>
          <a:lstStyle/>
          <a:p>
            <a:pPr marL="0" marR="0" indent="0">
              <a:buNone/>
            </a:pPr>
            <a:r>
              <a:rPr lang="en-US" sz="6000" b="1" kern="0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1.)</a:t>
            </a:r>
            <a:r>
              <a:rPr lang="en-US" sz="6000" kern="0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lang="en-US" sz="6000" b="1" kern="0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God owns the vineyard of the church, not us.  Treat the church with the value God places on it.</a:t>
            </a:r>
            <a:endParaRPr lang="en-US" sz="6000" dirty="0">
              <a:solidFill>
                <a:srgbClr val="0070C0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48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7D509-E839-0F9F-EB49-B8418D43C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24871FFC-5683-9345-FE34-688EDF690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3FD9E-0E61-14A1-B91B-474724356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762000"/>
            <a:ext cx="11716561" cy="6486525"/>
          </a:xfrm>
        </p:spPr>
        <p:txBody>
          <a:bodyPr>
            <a:noAutofit/>
          </a:bodyPr>
          <a:lstStyle/>
          <a:p>
            <a:pPr marL="0" marR="0" indent="0">
              <a:buNone/>
            </a:pPr>
            <a:r>
              <a:rPr lang="en-US" sz="5400" b="1" kern="0" dirty="0">
                <a:effectLst/>
                <a:ea typeface="Times New Roman" panose="02020603050405020304" pitchFamily="18" charset="0"/>
              </a:rPr>
              <a:t>1.)</a:t>
            </a:r>
            <a:r>
              <a:rPr lang="en-US" sz="5400" kern="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5400" b="1" kern="0" dirty="0">
                <a:effectLst/>
                <a:ea typeface="Times New Roman" panose="02020603050405020304" pitchFamily="18" charset="0"/>
              </a:rPr>
              <a:t>God owns the vineyard of the church, not us.  Treat the church with the value God places on it.</a:t>
            </a:r>
          </a:p>
          <a:p>
            <a:pPr marL="0" marR="0" indent="0">
              <a:buNone/>
            </a:pPr>
            <a:r>
              <a:rPr lang="en-US" sz="5400" b="1" kern="0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2.) Live like the farmer God has called you to be.</a:t>
            </a:r>
            <a:endParaRPr lang="en-US" sz="5400" dirty="0">
              <a:solidFill>
                <a:srgbClr val="0070C0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190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FAD0C-979E-167E-3C90-1472C275E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E2F56142-9933-429F-7C76-7F27FBB039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960E7-58FF-898A-BF0D-52DC8FE10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0" y="762000"/>
            <a:ext cx="11716561" cy="6486525"/>
          </a:xfrm>
        </p:spPr>
        <p:txBody>
          <a:bodyPr>
            <a:noAutofit/>
          </a:bodyPr>
          <a:lstStyle/>
          <a:p>
            <a:pPr marL="0" marR="0" indent="0">
              <a:buNone/>
            </a:pPr>
            <a:r>
              <a:rPr lang="en-US" sz="5400" b="1" kern="0" dirty="0">
                <a:effectLst/>
                <a:ea typeface="Times New Roman" panose="02020603050405020304" pitchFamily="18" charset="0"/>
              </a:rPr>
              <a:t>1.)</a:t>
            </a:r>
            <a:r>
              <a:rPr lang="en-US" sz="5400" kern="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5400" b="1" kern="0" dirty="0">
                <a:effectLst/>
                <a:ea typeface="Times New Roman" panose="02020603050405020304" pitchFamily="18" charset="0"/>
              </a:rPr>
              <a:t>God owns the vineyard of the church, not us.  Treat the church with the value God places on it.</a:t>
            </a:r>
          </a:p>
          <a:p>
            <a:pPr marL="0" marR="0" indent="0">
              <a:buNone/>
            </a:pPr>
            <a:r>
              <a:rPr lang="en-US" sz="5400" b="1" kern="0" dirty="0">
                <a:effectLst/>
                <a:ea typeface="Times New Roman" panose="02020603050405020304" pitchFamily="18" charset="0"/>
              </a:rPr>
              <a:t>2.) Live like the farmer God has called you to be.</a:t>
            </a:r>
          </a:p>
          <a:p>
            <a:pPr marL="0" marR="0" indent="0">
              <a:buNone/>
            </a:pPr>
            <a:r>
              <a:rPr lang="en-US" sz="5400" b="1" kern="0" dirty="0">
                <a:solidFill>
                  <a:srgbClr val="0070C0"/>
                </a:solidFill>
                <a:effectLst/>
                <a:ea typeface="Times New Roman" panose="02020603050405020304" pitchFamily="18" charset="0"/>
              </a:rPr>
              <a:t>3.) Rejoice in the blessings you can give back to our divine Landlord.</a:t>
            </a:r>
            <a:endParaRPr lang="en-US" sz="5400" dirty="0">
              <a:solidFill>
                <a:srgbClr val="0070C0"/>
              </a:solidFill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588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1AA285-F9E4-2CD0-7AAE-C227AA69A8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our Ways To Establish Your Authority With an Audience - Throughline Group">
            <a:extLst>
              <a:ext uri="{FF2B5EF4-FFF2-40B4-BE49-F238E27FC236}">
                <a16:creationId xmlns:a16="http://schemas.microsoft.com/office/drawing/2014/main" id="{D4031A93-8EFC-B289-5DD5-4E6C1ECF0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4735"/>
            <a:ext cx="12211931" cy="7942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587805B-B5FF-A602-03B1-1522B0BC3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4430F2-CCC4-53D4-859B-98F76C5737FE}"/>
              </a:ext>
            </a:extLst>
          </p:cNvPr>
          <p:cNvSpPr txBox="1"/>
          <p:nvPr/>
        </p:nvSpPr>
        <p:spPr>
          <a:xfrm>
            <a:off x="1162725" y="660400"/>
            <a:ext cx="1092841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Who is in charge?</a:t>
            </a:r>
          </a:p>
        </p:txBody>
      </p:sp>
    </p:spTree>
    <p:extLst>
      <p:ext uri="{BB962C8B-B14F-4D97-AF65-F5344CB8AC3E}">
        <p14:creationId xmlns:p14="http://schemas.microsoft.com/office/powerpoint/2010/main" val="2248081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D887A-8E32-7E2F-D7BD-53AD7997C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58BF2EDC-F3A6-13EC-414C-405171233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8336AEC-B9C9-D283-8F6A-F72559D1A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60" y="-26561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+mn-lt"/>
              </a:rPr>
              <a:t>Mark 11: 27-33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D7F7B-A1E3-BD0E-4A74-61765C971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260" y="817172"/>
            <a:ext cx="11494851" cy="58027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b="1" i="1" baseline="30000" dirty="0">
                <a:effectLst/>
                <a:ea typeface="Times New Roman" panose="02020603050405020304" pitchFamily="18" charset="0"/>
              </a:rPr>
              <a:t>27 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They arrived again in Jerusalem, and while Jesus was walking in the temple courts, the chief priests, the teachers of the law and the elders came to him. </a:t>
            </a:r>
            <a:r>
              <a:rPr lang="en-US" sz="4000" b="1" i="1" baseline="30000" dirty="0">
                <a:effectLst/>
                <a:ea typeface="Times New Roman" panose="02020603050405020304" pitchFamily="18" charset="0"/>
              </a:rPr>
              <a:t>28 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“By what authority are you doing these things?” they asked. “And who gave you authority to do this?”</a:t>
            </a:r>
            <a:endParaRPr lang="en-US" sz="4000" dirty="0">
              <a:effectLst/>
              <a:ea typeface="Times New Roman" panose="02020603050405020304" pitchFamily="18" charset="0"/>
            </a:endParaRPr>
          </a:p>
          <a:p>
            <a:pPr marL="0" marR="0" indent="0">
              <a:buNone/>
            </a:pPr>
            <a:r>
              <a:rPr lang="en-US" sz="4000" b="1" i="1" baseline="30000" dirty="0">
                <a:effectLst/>
                <a:ea typeface="Times New Roman" panose="02020603050405020304" pitchFamily="18" charset="0"/>
              </a:rPr>
              <a:t>29 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Jesus replied, “I will ask you one question. Answer me, and I will tell you by what authority I am doing these things. </a:t>
            </a:r>
            <a:r>
              <a:rPr lang="en-US" sz="4000" b="1" i="1" baseline="30000" dirty="0">
                <a:effectLst/>
                <a:ea typeface="Times New Roman" panose="02020603050405020304" pitchFamily="18" charset="0"/>
              </a:rPr>
              <a:t>30 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John’s baptism—was it from heaven, or of human origin? Tell me!”</a:t>
            </a:r>
            <a:endParaRPr lang="en-US" sz="40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85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8F519-7D8A-7E45-90E5-D7D5188CC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86784B25-0BBD-42A0-FB5B-32F935F5B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90BB92-0F0F-14C8-1245-1B4511A0C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60" y="-26561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+mn-lt"/>
              </a:rPr>
              <a:t>Mark 11: 27-33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87106-658A-A47E-2681-8B9A72113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260" y="817172"/>
            <a:ext cx="11494851" cy="5802703"/>
          </a:xfrm>
        </p:spPr>
        <p:txBody>
          <a:bodyPr>
            <a:noAutofit/>
          </a:bodyPr>
          <a:lstStyle/>
          <a:p>
            <a:pPr marL="0" marR="0" indent="0">
              <a:buNone/>
            </a:pPr>
            <a:r>
              <a:rPr lang="en-US" sz="4000" b="1" i="1" baseline="30000" dirty="0">
                <a:effectLst/>
                <a:ea typeface="Times New Roman" panose="02020603050405020304" pitchFamily="18" charset="0"/>
              </a:rPr>
              <a:t>31 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They discussed it among themselves and said, “If we say, ‘From heaven,’ he will ask, ‘Then why didn’t you believe him?’ </a:t>
            </a:r>
            <a:r>
              <a:rPr lang="en-US" sz="4000" b="1" i="1" baseline="30000" dirty="0">
                <a:effectLst/>
                <a:ea typeface="Times New Roman" panose="02020603050405020304" pitchFamily="18" charset="0"/>
              </a:rPr>
              <a:t>32 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But if we say, ‘Of human origin’ …” (They feared the people, for everyone held that John really was a prophet.)</a:t>
            </a:r>
            <a:endParaRPr lang="en-US" sz="4000" dirty="0">
              <a:effectLst/>
              <a:ea typeface="Times New Roman" panose="02020603050405020304" pitchFamily="18" charset="0"/>
            </a:endParaRPr>
          </a:p>
          <a:p>
            <a:pPr marL="0" marR="0" indent="0">
              <a:buNone/>
            </a:pPr>
            <a:r>
              <a:rPr lang="en-US" sz="4000" b="1" i="1" baseline="30000" dirty="0">
                <a:effectLst/>
                <a:ea typeface="Times New Roman" panose="02020603050405020304" pitchFamily="18" charset="0"/>
              </a:rPr>
              <a:t>33 </a:t>
            </a:r>
            <a:r>
              <a:rPr lang="en-US" sz="4000" i="1" dirty="0">
                <a:effectLst/>
                <a:ea typeface="Times New Roman" panose="02020603050405020304" pitchFamily="18" charset="0"/>
              </a:rPr>
              <a:t>So they answered Jesus, “We don’t know.”</a:t>
            </a:r>
            <a:endParaRPr lang="en-US" sz="4000" dirty="0">
              <a:effectLst/>
              <a:ea typeface="Times New Roman" panose="02020603050405020304" pitchFamily="18" charset="0"/>
            </a:endParaRPr>
          </a:p>
          <a:p>
            <a:pPr marL="0" marR="0" indent="0">
              <a:buNone/>
            </a:pPr>
            <a:r>
              <a:rPr lang="en-US" sz="4000" i="1" dirty="0">
                <a:effectLst/>
                <a:ea typeface="Times New Roman" panose="02020603050405020304" pitchFamily="18" charset="0"/>
              </a:rPr>
              <a:t>Jesus said, “Neither will I tell you by what authority I am doing these things.”</a:t>
            </a:r>
            <a:endParaRPr lang="en-US" sz="40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240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092CB-659F-C08F-B199-10ACF8857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05CB853B-656E-03EB-BD33-A0C453B132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E149821-F27A-EF67-3F6D-C327C95C0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60" y="-26561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+mn-lt"/>
              </a:rPr>
              <a:t>Luke 7:29-30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9A969-8521-D1D8-0726-645C30C82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260" y="817172"/>
            <a:ext cx="11494851" cy="58027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i="1" baseline="30000" dirty="0">
                <a:effectLst/>
                <a:ea typeface="Times New Roman" panose="02020603050405020304" pitchFamily="18" charset="0"/>
              </a:rPr>
              <a:t>29 </a:t>
            </a:r>
            <a:r>
              <a:rPr lang="en-US" sz="4400" i="1" dirty="0">
                <a:effectLst/>
                <a:ea typeface="Times New Roman" panose="02020603050405020304" pitchFamily="18" charset="0"/>
              </a:rPr>
              <a:t>(All the people, even the tax collectors, when they heard Jesus’ words, acknowledged that God’s way was right, because they had been baptized by John. </a:t>
            </a:r>
            <a:r>
              <a:rPr lang="en-US" sz="4400" b="1" i="1" baseline="30000" dirty="0">
                <a:effectLst/>
                <a:ea typeface="Times New Roman" panose="02020603050405020304" pitchFamily="18" charset="0"/>
              </a:rPr>
              <a:t>30 </a:t>
            </a:r>
            <a:r>
              <a:rPr lang="en-US" sz="4400" b="1" i="1" dirty="0">
                <a:effectLst/>
                <a:ea typeface="Times New Roman" panose="02020603050405020304" pitchFamily="18" charset="0"/>
              </a:rPr>
              <a:t>But the Pharisees and the experts in the law rejected God’s purpose for themselves, because they had not been baptized by John.)</a:t>
            </a:r>
            <a:endParaRPr lang="en-US" sz="4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32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079EF8-41D5-99C7-8710-84470B4504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6C8A6E24-96FE-E8AC-F9F1-A98B28FAF1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4C2A4-F5FA-B481-1EDB-E356210179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260" y="817172"/>
            <a:ext cx="11494851" cy="58027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6000" dirty="0">
                <a:effectLst/>
                <a:ea typeface="Times New Roman" panose="02020603050405020304" pitchFamily="18" charset="0"/>
              </a:rPr>
              <a:t>Sensitivity to Conviction leads to embracing God’s purposes</a:t>
            </a:r>
          </a:p>
          <a:p>
            <a:pPr marL="0" indent="0" algn="ctr">
              <a:buNone/>
            </a:pPr>
            <a:endParaRPr lang="en-US" sz="6000" dirty="0"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6000" dirty="0">
                <a:effectLst/>
                <a:ea typeface="Times New Roman" panose="02020603050405020304" pitchFamily="18" charset="0"/>
              </a:rPr>
              <a:t>Resistance to conviction leads to callousness</a:t>
            </a:r>
          </a:p>
        </p:txBody>
      </p:sp>
    </p:spTree>
    <p:extLst>
      <p:ext uri="{BB962C8B-B14F-4D97-AF65-F5344CB8AC3E}">
        <p14:creationId xmlns:p14="http://schemas.microsoft.com/office/powerpoint/2010/main" val="208113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ED62A-F6FC-D648-6D11-561D86467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B6C96B3D-A20C-F1F4-AB6B-D0ACAD30C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D6D34-968A-B0B9-E794-44AB4368C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260" y="209550"/>
            <a:ext cx="11494851" cy="6915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b="1" dirty="0">
                <a:latin typeface="+mn-lt"/>
              </a:rPr>
              <a:t>John 15:18-19</a:t>
            </a:r>
            <a:r>
              <a:rPr lang="en-US" sz="4400" dirty="0">
                <a:effectLst/>
                <a:ea typeface="Times New Roman" panose="02020603050405020304" pitchFamily="18" charset="0"/>
              </a:rPr>
              <a:t> —</a:t>
            </a:r>
            <a:r>
              <a:rPr lang="en-US" sz="4400" i="1" dirty="0">
                <a:effectLst/>
                <a:ea typeface="Times New Roman" panose="02020603050405020304" pitchFamily="18" charset="0"/>
              </a:rPr>
              <a:t>“If the world hates you, keep in mind that it hated me first. </a:t>
            </a:r>
            <a:r>
              <a:rPr lang="en-US" sz="4400" i="1" baseline="30000" dirty="0">
                <a:effectLst/>
                <a:ea typeface="Times New Roman" panose="02020603050405020304" pitchFamily="18" charset="0"/>
              </a:rPr>
              <a:t>19 </a:t>
            </a:r>
            <a:r>
              <a:rPr lang="en-US" sz="4400" i="1" dirty="0">
                <a:effectLst/>
                <a:ea typeface="Times New Roman" panose="02020603050405020304" pitchFamily="18" charset="0"/>
              </a:rPr>
              <a:t>If you belonged to the world, it would love you as its own. As it is, you do not belong to the world, but I have chosen you out of the world. That is why the world hates you.</a:t>
            </a:r>
            <a:r>
              <a:rPr lang="en-US" sz="4400" dirty="0">
                <a:effectLst/>
                <a:ea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44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b="1" dirty="0">
                <a:effectLst/>
                <a:ea typeface="Times New Roman" panose="02020603050405020304" pitchFamily="18" charset="0"/>
              </a:rPr>
              <a:t>Luke 10:16</a:t>
            </a:r>
            <a:r>
              <a:rPr lang="en-US" sz="4400" dirty="0">
                <a:effectLst/>
                <a:ea typeface="Times New Roman" panose="02020603050405020304" pitchFamily="18" charset="0"/>
              </a:rPr>
              <a:t>—</a:t>
            </a:r>
            <a:r>
              <a:rPr lang="en-US" sz="4400" i="1" dirty="0">
                <a:effectLst/>
                <a:ea typeface="Times New Roman" panose="02020603050405020304" pitchFamily="18" charset="0"/>
              </a:rPr>
              <a:t>“Whoever listens to you listens to me; whoever rejects you rejects me; but whoever rejects me rejects him who sent me.”</a:t>
            </a:r>
            <a:endParaRPr lang="en-US" sz="4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59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42B44-99F9-B8D6-F75A-AC94CF7AA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35C76353-F80E-9ECF-86BC-6293BA1B0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3342B-6AE6-2C70-B0BA-8DD60E692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260" y="426647"/>
            <a:ext cx="11494851" cy="5802703"/>
          </a:xfrm>
        </p:spPr>
        <p:txBody>
          <a:bodyPr>
            <a:noAutofit/>
          </a:bodyPr>
          <a:lstStyle/>
          <a:p>
            <a:pPr marL="0" marR="0" indent="0" algn="ctr">
              <a:buNone/>
            </a:pPr>
            <a:r>
              <a:rPr lang="en-US" sz="5400" b="1" dirty="0">
                <a:effectLst/>
                <a:ea typeface="Times New Roman" panose="02020603050405020304" pitchFamily="18" charset="0"/>
              </a:rPr>
              <a:t>God graciously does not give us greater revelations of truth than that to which we are willing to respond.  </a:t>
            </a:r>
          </a:p>
          <a:p>
            <a:pPr marL="0" marR="0" indent="0" algn="ctr">
              <a:buNone/>
            </a:pPr>
            <a:endParaRPr lang="en-US" sz="5400" dirty="0">
              <a:ea typeface="Times New Roman" panose="02020603050405020304" pitchFamily="18" charset="0"/>
            </a:endParaRPr>
          </a:p>
          <a:p>
            <a:pPr marL="0" marR="0" indent="0" algn="ctr">
              <a:buNone/>
            </a:pPr>
            <a:r>
              <a:rPr lang="en-US" sz="5400" b="1" dirty="0">
                <a:effectLst/>
                <a:ea typeface="Times New Roman" panose="02020603050405020304" pitchFamily="18" charset="0"/>
              </a:rPr>
              <a:t>Failing to respond to what God has already spoken to us about will mute God’s speaking to us further.  </a:t>
            </a:r>
            <a:endParaRPr lang="en-US" sz="5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784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F3BA5-5661-8607-A7D3-E6DA0A856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Wooden floor background">
            <a:extLst>
              <a:ext uri="{FF2B5EF4-FFF2-40B4-BE49-F238E27FC236}">
                <a16:creationId xmlns:a16="http://schemas.microsoft.com/office/drawing/2014/main" id="{4E3EF3C9-EE54-2169-37BD-F75A0F045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784"/>
            <a:ext cx="12192000" cy="7566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CAD57-AB51-0D61-62FB-485A38826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260" y="426647"/>
            <a:ext cx="11494851" cy="5802703"/>
          </a:xfrm>
        </p:spPr>
        <p:txBody>
          <a:bodyPr>
            <a:noAutofit/>
          </a:bodyPr>
          <a:lstStyle/>
          <a:p>
            <a:pPr marL="0" marR="0" indent="0" algn="ctr">
              <a:buNone/>
            </a:pPr>
            <a:r>
              <a:rPr lang="en-US" sz="5400" b="1" kern="0" dirty="0">
                <a:effectLst/>
                <a:ea typeface="Times New Roman" panose="02020603050405020304" pitchFamily="18" charset="0"/>
              </a:rPr>
              <a:t>Is there anything in my life in which I’m resisting God being the complete boss, the final authority?</a:t>
            </a:r>
            <a:endParaRPr lang="en-US" sz="5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453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2847</TotalTime>
  <Words>1002</Words>
  <Application>Microsoft Office PowerPoint</Application>
  <PresentationFormat>Widescreen</PresentationFormat>
  <Paragraphs>40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Mark 11: 27-33</vt:lpstr>
      <vt:lpstr>Mark 11: 27-33</vt:lpstr>
      <vt:lpstr>Luke 7:29-30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Repsold</dc:creator>
  <cp:lastModifiedBy>John Repsold</cp:lastModifiedBy>
  <cp:revision>6</cp:revision>
  <dcterms:created xsi:type="dcterms:W3CDTF">2025-01-04T18:22:58Z</dcterms:created>
  <dcterms:modified xsi:type="dcterms:W3CDTF">2025-02-02T14:38:24Z</dcterms:modified>
</cp:coreProperties>
</file>