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261" r:id="rId5"/>
    <p:sldId id="266" r:id="rId6"/>
    <p:sldId id="265" r:id="rId7"/>
    <p:sldId id="262" r:id="rId8"/>
    <p:sldId id="264" r:id="rId9"/>
    <p:sldId id="267" r:id="rId10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BF48"/>
    <a:srgbClr val="E0ECC8"/>
    <a:srgbClr val="4444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62"/>
    <p:restoredTop sz="94629"/>
  </p:normalViewPr>
  <p:slideViewPr>
    <p:cSldViewPr snapToGrid="0" snapToObjects="1">
      <p:cViewPr varScale="1">
        <p:scale>
          <a:sx n="71" d="100"/>
          <a:sy n="71" d="100"/>
        </p:scale>
        <p:origin x="7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1111111111111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96BF48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rgbClr val="E0ECC8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F6AAA9D5-8D57-4914-9B3E-0527F24EED16}" type="PERCENTAGE">
                      <a:rPr lang="en-US" sz="2000" b="1" smtClean="0">
                        <a:solidFill>
                          <a:schemeClr val="bg1"/>
                        </a:solidFill>
                        <a:latin typeface="Lexend" pitchFamily="2" charset="0"/>
                      </a:rPr>
                      <a:pPr/>
                      <a:t>[PERCENTAGE]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F6AAA9D5-8D57-4914-9B3E-0527F24EED16}" type="PERCENTAGE">
                      <a:rPr lang="en-US" sz="1600" b="0" i="0" u="none" strike="noStrike" kern="1200" baseline="0" smtClean="0">
                        <a:solidFill>
                          <a:schemeClr val="tx1"/>
                        </a:solidFill>
                        <a:latin typeface="Lexend" pitchFamily="2" charset="0"/>
                      </a:rPr>
                      <a:pPr/>
                      <a:t>[PERCENTAGE]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Young</c:v>
                </c:pt>
                <c:pt idx="1">
                  <c:v>Adult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67</c:v>
                </c:pt>
                <c:pt idx="1">
                  <c:v>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Lexend" pitchFamily="2" charset="0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Lexend" pitchFamily="2" charset="0"/>
                <a:ea typeface="+mn-ea"/>
                <a:cs typeface="+mn-cs"/>
              </a:defRPr>
            </a:pPr>
            <a:endParaRPr lang="en-US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B25DDDC-8263-B942-9B3B-1E1B06C50C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A09EC82-A236-004F-96D4-9B236FAF15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4AE58FB-70EC-FB4F-85AE-14663DF82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50547-A75C-704E-9269-EFE29E398635}" type="datetimeFigureOut">
              <a:rPr lang="en-US" smtClean="0"/>
              <a:t>8/25/2023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5576A45-7970-A94D-915B-C1B639249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93598F8-12DA-7245-9312-DCC6FA64C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2C366-1507-0D4B-A1C7-CD4549EFA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743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205FCE-88B8-F44D-A06B-7B2369BA9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FF888CA-9857-0040-8193-D9F5E6161E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DB01327-38DC-6940-BCFC-6CA49F57E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50547-A75C-704E-9269-EFE29E398635}" type="datetimeFigureOut">
              <a:rPr lang="en-US" smtClean="0"/>
              <a:t>8/25/2023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4677103-7728-F34D-BE74-6F3F84556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53ED426-9D1F-0241-B133-3A057A9AC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2C366-1507-0D4B-A1C7-CD4549EFA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066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3830F29-3688-F348-B9E6-9287BFCC5B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750524C-928B-8041-880D-BD90B89BBD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67BB107-C5B7-8C43-8D49-C1362B7D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50547-A75C-704E-9269-EFE29E398635}" type="datetimeFigureOut">
              <a:rPr lang="en-US" smtClean="0"/>
              <a:t>8/25/2023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1AFAB93-E324-3345-8C12-1BAF72667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6D40B6D-20DC-614A-8DEC-6FA10F747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2C366-1507-0D4B-A1C7-CD4549EFA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877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E55906E-D2E2-9E4C-9F56-2561778E9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2AA807F-53AD-3644-BC01-BA049BD9C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0BA4032-ACCA-D940-A5D9-4D139EE93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50547-A75C-704E-9269-EFE29E398635}" type="datetimeFigureOut">
              <a:rPr lang="en-US" smtClean="0"/>
              <a:t>8/25/2023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CDC932F-9C59-EC4E-9882-30A63908C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72CF78C-1672-5F44-8C4F-17E8044BB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2C366-1507-0D4B-A1C7-CD4549EFA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767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A38CC72-C0DA-A740-A7ED-C1DE8FCE7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F104CA8-5221-044D-9378-44234E43B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8730475-A912-F248-A266-A039086A8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50547-A75C-704E-9269-EFE29E398635}" type="datetimeFigureOut">
              <a:rPr lang="en-US" smtClean="0"/>
              <a:t>8/25/2023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B3E6B99-7D31-D74A-9BA6-E2729E4E6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0583462-B6FC-BC4C-865C-542B97837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2C366-1507-0D4B-A1C7-CD4549EFA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818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79ADC3F-3E1A-644B-A7CB-407029100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1C491A8-8B4E-9041-8851-C096B6D2F4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B3E594A-7B4B-6C41-87B4-07756EC99D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A46224F-D1FF-9249-8920-D5C7E2BFE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50547-A75C-704E-9269-EFE29E398635}" type="datetimeFigureOut">
              <a:rPr lang="en-US" smtClean="0"/>
              <a:t>8/25/2023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6C61BEE-3661-394E-86F6-8C3C4C2B8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65895FC-2FAA-714A-BB5A-06778F002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2C366-1507-0D4B-A1C7-CD4549EFA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388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F9D7DC-5503-A948-9835-BFC0539D9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BE8214A-0223-C746-BE44-71CE12782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F6E6D0C-23D7-C74A-A3CE-92A26AE4A2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1244A74C-A742-0542-9352-5599D77157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162B9C28-27BE-5E42-8A65-F7B59001EB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8B53624D-1E2C-A143-81FD-E28DC0BCD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50547-A75C-704E-9269-EFE29E398635}" type="datetimeFigureOut">
              <a:rPr lang="en-US" smtClean="0"/>
              <a:t>8/25/2023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F7AC518-60C0-F445-B153-E0BFC0161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8B93E930-4F82-3547-90F1-69FBDBDF4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2C366-1507-0D4B-A1C7-CD4549EFA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697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184080-C17A-0B4A-BFC4-DECEF565B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C02F9AD-0104-C243-A855-0F558A5E5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50547-A75C-704E-9269-EFE29E398635}" type="datetimeFigureOut">
              <a:rPr lang="en-US" smtClean="0"/>
              <a:t>8/25/2023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4944BAD-7985-C14B-A8CD-78CFD1658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8A2AD2C-B8E7-F341-A85E-57374B30F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2C366-1507-0D4B-A1C7-CD4549EFA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557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9086C28-A4D5-DE4B-AEC2-3E027746A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50547-A75C-704E-9269-EFE29E398635}" type="datetimeFigureOut">
              <a:rPr lang="en-US" smtClean="0"/>
              <a:t>8/25/2023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7C044CDA-7E12-D74B-A606-733879A6F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F475880-DE1F-CF4C-BA2F-3B430B2B9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2C366-1507-0D4B-A1C7-CD4549EFA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160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E021A66-10D2-4444-856B-554F8072F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9E6FAF1-8804-AB45-801A-676216C74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A5C67EC-7C2D-DA4C-B657-E2C4266371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B722C60-A5FC-9147-9497-72A99A43A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50547-A75C-704E-9269-EFE29E398635}" type="datetimeFigureOut">
              <a:rPr lang="en-US" smtClean="0"/>
              <a:t>8/25/2023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AEB8A2F-92B5-6847-8738-8357575D7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22DC520-EB5C-0A48-9D2B-A7D16D55C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2C366-1507-0D4B-A1C7-CD4549EFA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397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EC8E0D6-0190-4F47-A332-537238B08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62204398-C771-7247-92D7-5F77CCC3B1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4A19440-9A9B-284B-8B9D-912F4B22BF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589DA09-3CCD-A749-8FF2-E6B8282B7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50547-A75C-704E-9269-EFE29E398635}" type="datetimeFigureOut">
              <a:rPr lang="en-US" smtClean="0"/>
              <a:t>8/25/2023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4EB5F24-8802-FF4F-BE60-BFC29204E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C33D9F4-84BB-254F-91AF-83E5F9EAE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2C366-1507-0D4B-A1C7-CD4549EFA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75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575E1A2B-A1EC-B644-9535-3581DA28E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54E1572-D4D3-4643-9BF5-EF6081895A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4C9A225-B80E-DE46-B043-80C9CA0166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50547-A75C-704E-9269-EFE29E398635}" type="datetimeFigureOut">
              <a:rPr lang="en-US" smtClean="0"/>
              <a:t>8/25/2023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D3B1F25-D2BF-3D4D-AE97-AEEC1D8291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376945C-0A0E-C642-9292-B57D0E0700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2C366-1507-0D4B-A1C7-CD4549EFAF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92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B830410-5B78-654B-9FF6-AEDA9DE4B19F}"/>
              </a:ext>
            </a:extLst>
          </p:cNvPr>
          <p:cNvSpPr txBox="1"/>
          <p:nvPr/>
        </p:nvSpPr>
        <p:spPr>
          <a:xfrm>
            <a:off x="905947" y="1199796"/>
            <a:ext cx="10292468" cy="5955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000" b="1" dirty="0">
                <a:solidFill>
                  <a:srgbClr val="E85C25"/>
                </a:solidFill>
                <a:latin typeface="Lexend" pitchFamily="2" charset="0"/>
                <a:cs typeface="Arial" panose="020B0604020202020204" pitchFamily="34" charset="0"/>
              </a:rPr>
              <a:t>Hanga Pitchfest 2023 Pitch Deck</a:t>
            </a:r>
          </a:p>
        </p:txBody>
      </p:sp>
      <p:pic>
        <p:nvPicPr>
          <p:cNvPr id="1026" name="Picture 2" descr="https://lh3.googleusercontent.com/PGTUkCvETRxOP6Q-w02woFuJmRv2chI7IECjS3-EdSw7kRppULQm7rL4HDdDTzZd-SxOilnLojT-itFAnTvo1OLCm8XUzITN5tjOaoU-s_HhXffDhBaeHh6MOq5pCEJIyn3v6EW6sT11cRbrFDaQ_A=s2048">
            <a:extLst>
              <a:ext uri="{FF2B5EF4-FFF2-40B4-BE49-F238E27FC236}">
                <a16:creationId xmlns="" xmlns:a16="http://schemas.microsoft.com/office/drawing/2014/main" id="{8B5D4282-DB90-4E58-974C-E0E90D478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7086" y="591454"/>
            <a:ext cx="1521326" cy="132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47" y="1323976"/>
            <a:ext cx="6364954" cy="35802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B830410-5B78-654B-9FF6-AEDA9DE4B19F}"/>
              </a:ext>
            </a:extLst>
          </p:cNvPr>
          <p:cNvSpPr txBox="1"/>
          <p:nvPr/>
        </p:nvSpPr>
        <p:spPr>
          <a:xfrm>
            <a:off x="905947" y="4083151"/>
            <a:ext cx="10292468" cy="94529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600" dirty="0" smtClean="0">
                <a:solidFill>
                  <a:srgbClr val="444444"/>
                </a:solidFill>
                <a:latin typeface="Lexend" pitchFamily="2" charset="0"/>
              </a:rPr>
              <a:t>Making </a:t>
            </a:r>
            <a:r>
              <a:rPr lang="en-US" sz="1600" dirty="0">
                <a:solidFill>
                  <a:srgbClr val="444444"/>
                </a:solidFill>
                <a:latin typeface="Lexend" pitchFamily="2" charset="0"/>
              </a:rPr>
              <a:t>it easy for young people in Rwanda to get started online and gain valuable experience </a:t>
            </a:r>
            <a:r>
              <a:rPr lang="en-US" sz="1600" dirty="0" smtClean="0">
                <a:solidFill>
                  <a:srgbClr val="444444"/>
                </a:solidFill>
                <a:latin typeface="Lexend" pitchFamily="2" charset="0"/>
              </a:rPr>
              <a:t>through </a:t>
            </a:r>
            <a:r>
              <a:rPr lang="en-US" sz="1600" dirty="0">
                <a:solidFill>
                  <a:srgbClr val="444444"/>
                </a:solidFill>
                <a:latin typeface="Lexend" pitchFamily="2" charset="0"/>
              </a:rPr>
              <a:t>comprehensive web hosting, enriching courses, and a thriving freelance marketplace </a:t>
            </a:r>
            <a:r>
              <a:rPr lang="en-US" sz="1600" dirty="0" smtClean="0">
                <a:solidFill>
                  <a:srgbClr val="444444"/>
                </a:solidFill>
                <a:latin typeface="Lexend" pitchFamily="2" charset="0"/>
              </a:rPr>
              <a:t>designed to </a:t>
            </a:r>
            <a:r>
              <a:rPr lang="en-US" sz="1600" dirty="0">
                <a:solidFill>
                  <a:srgbClr val="444444"/>
                </a:solidFill>
                <a:latin typeface="Lexend" pitchFamily="2" charset="0"/>
              </a:rPr>
              <a:t>foster a knowledge-based economy.</a:t>
            </a:r>
            <a:endParaRPr lang="en-US" sz="16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B830410-5B78-654B-9FF6-AEDA9DE4B19F}"/>
              </a:ext>
            </a:extLst>
          </p:cNvPr>
          <p:cNvSpPr txBox="1"/>
          <p:nvPr/>
        </p:nvSpPr>
        <p:spPr>
          <a:xfrm>
            <a:off x="905947" y="5397324"/>
            <a:ext cx="10292468" cy="378325"/>
          </a:xfrm>
          <a:prstGeom prst="rect">
            <a:avLst/>
          </a:prstGeom>
          <a:solidFill>
            <a:srgbClr val="96BF48"/>
          </a:solidFill>
        </p:spPr>
        <p:txBody>
          <a:bodyPr wrap="square" rtlCol="0">
            <a:noAutofit/>
          </a:bodyPr>
          <a:lstStyle/>
          <a:p>
            <a:pPr algn="r"/>
            <a:r>
              <a:rPr lang="en-US" sz="1600" b="1" dirty="0" smtClean="0">
                <a:solidFill>
                  <a:schemeClr val="bg1"/>
                </a:solidFill>
                <a:latin typeface="Lexend" pitchFamily="2" charset="0"/>
                <a:cs typeface="Arial" panose="020B0604020202020204" pitchFamily="34" charset="0"/>
              </a:rPr>
              <a:t>https://yagibaze.rw   </a:t>
            </a:r>
            <a:endParaRPr lang="en-US" sz="1600" b="1" dirty="0">
              <a:solidFill>
                <a:schemeClr val="bg1"/>
              </a:solidFill>
              <a:latin typeface="Lexen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90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3885146"/>
            <a:ext cx="12192000" cy="12337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689BEAD-C297-454C-9E0A-354864BDC5F0}"/>
              </a:ext>
            </a:extLst>
          </p:cNvPr>
          <p:cNvSpPr txBox="1"/>
          <p:nvPr/>
        </p:nvSpPr>
        <p:spPr>
          <a:xfrm>
            <a:off x="834225" y="695418"/>
            <a:ext cx="9056054" cy="5955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b="1" dirty="0">
                <a:solidFill>
                  <a:srgbClr val="E85C25"/>
                </a:solidFill>
                <a:latin typeface="Lexend" pitchFamily="2" charset="0"/>
                <a:cs typeface="Arial" panose="020B0604020202020204" pitchFamily="34" charset="0"/>
              </a:rPr>
              <a:t>Problem </a:t>
            </a:r>
            <a:r>
              <a:rPr lang="en-US" sz="2400" b="1" dirty="0" smtClean="0">
                <a:solidFill>
                  <a:srgbClr val="E85C25"/>
                </a:solidFill>
                <a:latin typeface="Lexend" pitchFamily="2" charset="0"/>
                <a:cs typeface="Arial" panose="020B0604020202020204" pitchFamily="34" charset="0"/>
              </a:rPr>
              <a:t>Statement</a:t>
            </a:r>
            <a:endParaRPr lang="en-US" sz="2400" b="1" dirty="0">
              <a:solidFill>
                <a:srgbClr val="E85C25"/>
              </a:solidFill>
              <a:latin typeface="Lexend" pitchFamily="2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lh3.googleusercontent.com/PGTUkCvETRxOP6Q-w02woFuJmRv2chI7IECjS3-EdSw7kRppULQm7rL4HDdDTzZd-SxOilnLojT-itFAnTvo1OLCm8XUzITN5tjOaoU-s_HhXffDhBaeHh6MOq5pCEJIyn3v6EW6sT11cRbrFDaQ_A=s2048">
            <a:extLst>
              <a:ext uri="{FF2B5EF4-FFF2-40B4-BE49-F238E27FC236}">
                <a16:creationId xmlns="" xmlns:a16="http://schemas.microsoft.com/office/drawing/2014/main" id="{FCE49FDE-8167-4996-8E12-C5E815FFB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8758" y="5317694"/>
            <a:ext cx="1172419" cy="1020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1224902"/>
            <a:ext cx="12192000" cy="147247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5980" y="1595173"/>
            <a:ext cx="2384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  <a:latin typeface="Lexend" pitchFamily="2" charset="0"/>
              </a:rPr>
              <a:t>Problem Overview</a:t>
            </a:r>
            <a:endParaRPr lang="en-US" b="1" dirty="0">
              <a:solidFill>
                <a:prstClr val="black"/>
              </a:solidFill>
              <a:latin typeface="Lexend" pitchFamily="2" charset="0"/>
            </a:endParaRP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="" xmlns:a16="http://schemas.microsoft.com/office/drawing/2014/main" id="{AC48B981-BB99-526F-9F8F-BC6A087BADB6}"/>
              </a:ext>
            </a:extLst>
          </p:cNvPr>
          <p:cNvSpPr/>
          <p:nvPr/>
        </p:nvSpPr>
        <p:spPr>
          <a:xfrm>
            <a:off x="3200278" y="1329259"/>
            <a:ext cx="2348875" cy="1252576"/>
          </a:xfrm>
          <a:prstGeom prst="round2DiagRect">
            <a:avLst/>
          </a:prstGeom>
          <a:solidFill>
            <a:srgbClr val="E0ECC8"/>
          </a:solidFill>
          <a:ln w="25400" cap="flat" cmpd="sng" algn="ctr">
            <a:solidFill>
              <a:srgbClr val="E0ECC8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tlCol="0" anchor="ctr"/>
          <a:lstStyle/>
          <a:p>
            <a:pPr>
              <a:buClr>
                <a:srgbClr val="000000"/>
              </a:buClr>
            </a:pPr>
            <a:r>
              <a:rPr lang="en-US" sz="1300" dirty="0" smtClean="0">
                <a:latin typeface="Lexend" pitchFamily="2" charset="0"/>
              </a:rPr>
              <a:t>Critical mass of a highly skilled workforce to support opportunities available in ICT4D is required</a:t>
            </a:r>
            <a:endParaRPr lang="x-none" sz="1300" kern="0" dirty="0">
              <a:latin typeface="Lexend" pitchFamily="2" charset="0"/>
              <a:sym typeface="Arial"/>
            </a:endParaRP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="" xmlns:a16="http://schemas.microsoft.com/office/drawing/2014/main" id="{AC48B981-BB99-526F-9F8F-BC6A087BADB6}"/>
              </a:ext>
            </a:extLst>
          </p:cNvPr>
          <p:cNvSpPr/>
          <p:nvPr/>
        </p:nvSpPr>
        <p:spPr>
          <a:xfrm>
            <a:off x="5683500" y="1329257"/>
            <a:ext cx="2922494" cy="1252578"/>
          </a:xfrm>
          <a:prstGeom prst="round2DiagRect">
            <a:avLst/>
          </a:prstGeom>
          <a:solidFill>
            <a:srgbClr val="E0ECC8"/>
          </a:solidFill>
          <a:ln w="25400" cap="flat" cmpd="sng" algn="ctr">
            <a:solidFill>
              <a:srgbClr val="E0ECC8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tlCol="0" anchor="ctr"/>
          <a:lstStyle/>
          <a:p>
            <a:r>
              <a:rPr lang="en-US" sz="1300" dirty="0">
                <a:latin typeface="Lexend" pitchFamily="2" charset="0"/>
              </a:rPr>
              <a:t>The digital literacy penetration rate in Rwanda is a concerning issue, as it stood at only 30% of total population in January 2023</a:t>
            </a:r>
            <a:endParaRPr lang="en-US" sz="1300" dirty="0" smtClean="0"/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="" xmlns:a16="http://schemas.microsoft.com/office/drawing/2014/main" id="{AC48B981-BB99-526F-9F8F-BC6A087BADB6}"/>
              </a:ext>
            </a:extLst>
          </p:cNvPr>
          <p:cNvSpPr/>
          <p:nvPr/>
        </p:nvSpPr>
        <p:spPr>
          <a:xfrm>
            <a:off x="8749430" y="1329259"/>
            <a:ext cx="2564029" cy="1252576"/>
          </a:xfrm>
          <a:prstGeom prst="round2DiagRect">
            <a:avLst/>
          </a:prstGeom>
          <a:solidFill>
            <a:srgbClr val="E0ECC8"/>
          </a:solidFill>
          <a:ln w="25400" cap="flat" cmpd="sng" algn="ctr">
            <a:solidFill>
              <a:srgbClr val="E0ECC8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tlCol="0" anchor="ctr"/>
          <a:lstStyle/>
          <a:p>
            <a:r>
              <a:rPr lang="en-US" sz="1300" dirty="0">
                <a:latin typeface="Lexend" pitchFamily="2" charset="0"/>
              </a:rPr>
              <a:t>Sufficient and inclusive R&amp;D infrastructure and resources should be established in specific niche areas</a:t>
            </a:r>
            <a:endParaRPr lang="en-US" sz="1300" dirty="0"/>
          </a:p>
        </p:txBody>
      </p:sp>
      <p:sp>
        <p:nvSpPr>
          <p:cNvPr id="10" name="TextBox 9"/>
          <p:cNvSpPr txBox="1"/>
          <p:nvPr/>
        </p:nvSpPr>
        <p:spPr>
          <a:xfrm>
            <a:off x="806822" y="3145679"/>
            <a:ext cx="1784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  <a:latin typeface="Lexend" pitchFamily="2" charset="0"/>
              </a:rPr>
              <a:t>Major Causes</a:t>
            </a:r>
            <a:endParaRPr lang="en-US" b="1" dirty="0">
              <a:solidFill>
                <a:prstClr val="black"/>
              </a:solidFill>
              <a:latin typeface="Lexend" pitchFamily="2" charset="0"/>
            </a:endParaRP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="" xmlns:a16="http://schemas.microsoft.com/office/drawing/2014/main" id="{AC48B981-BB99-526F-9F8F-BC6A087BADB6}"/>
              </a:ext>
            </a:extLst>
          </p:cNvPr>
          <p:cNvSpPr/>
          <p:nvPr/>
        </p:nvSpPr>
        <p:spPr>
          <a:xfrm>
            <a:off x="2716303" y="2784058"/>
            <a:ext cx="4984379" cy="992076"/>
          </a:xfrm>
          <a:prstGeom prst="round2DiagRect">
            <a:avLst/>
          </a:prstGeom>
          <a:solidFill>
            <a:srgbClr val="E0ECC8"/>
          </a:solidFill>
          <a:ln w="25400" cap="flat" cmpd="sng" algn="ctr">
            <a:solidFill>
              <a:srgbClr val="E0ECC8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tlCol="0" anchor="ctr"/>
          <a:lstStyle/>
          <a:p>
            <a:r>
              <a:rPr lang="en-US" sz="1300" dirty="0" smtClean="0">
                <a:latin typeface="Lexend" pitchFamily="2" charset="0"/>
              </a:rPr>
              <a:t>Existing capacity building programs are not tailored for absolute young beginners in Rwanda. The cost and system complexities are still for intermediates</a:t>
            </a:r>
            <a:endParaRPr lang="en-US" sz="1300" dirty="0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="" xmlns:a16="http://schemas.microsoft.com/office/drawing/2014/main" id="{AC48B981-BB99-526F-9F8F-BC6A087BADB6}"/>
              </a:ext>
            </a:extLst>
          </p:cNvPr>
          <p:cNvSpPr/>
          <p:nvPr/>
        </p:nvSpPr>
        <p:spPr>
          <a:xfrm>
            <a:off x="7825680" y="2784058"/>
            <a:ext cx="3487780" cy="997614"/>
          </a:xfrm>
          <a:prstGeom prst="round2DiagRect">
            <a:avLst/>
          </a:prstGeom>
          <a:solidFill>
            <a:srgbClr val="E0ECC8"/>
          </a:solidFill>
          <a:ln w="25400" cap="flat" cmpd="sng" algn="ctr">
            <a:solidFill>
              <a:srgbClr val="E0ECC8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tlCol="0" anchor="ctr"/>
          <a:lstStyle/>
          <a:p>
            <a:pPr fontAlgn="base"/>
            <a:r>
              <a:rPr lang="en-US" sz="1300" dirty="0">
                <a:latin typeface="Lexend" pitchFamily="2" charset="0"/>
              </a:rPr>
              <a:t>Ignorance of most people </a:t>
            </a:r>
            <a:r>
              <a:rPr lang="en-US" sz="1300" dirty="0" smtClean="0">
                <a:latin typeface="Lexend" pitchFamily="2" charset="0"/>
              </a:rPr>
              <a:t>in villages when </a:t>
            </a:r>
            <a:r>
              <a:rPr lang="en-US" sz="1300" dirty="0">
                <a:latin typeface="Lexend" pitchFamily="2" charset="0"/>
              </a:rPr>
              <a:t>it comes to </a:t>
            </a:r>
            <a:r>
              <a:rPr lang="en-US" sz="1300" dirty="0" smtClean="0">
                <a:latin typeface="Lexend" pitchFamily="2" charset="0"/>
              </a:rPr>
              <a:t>acceptance </a:t>
            </a:r>
            <a:r>
              <a:rPr lang="en-US" sz="1300" dirty="0">
                <a:latin typeface="Lexend" pitchFamily="2" charset="0"/>
              </a:rPr>
              <a:t>of ICT as a way of their everyday life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4225" y="4262552"/>
            <a:ext cx="1757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  <a:latin typeface="Lexend" pitchFamily="2" charset="0"/>
              </a:rPr>
              <a:t>Direct Impact</a:t>
            </a:r>
            <a:endParaRPr lang="en-US" b="1" dirty="0">
              <a:solidFill>
                <a:prstClr val="black"/>
              </a:solidFill>
              <a:latin typeface="Lexend" pitchFamily="2" charset="0"/>
            </a:endParaRPr>
          </a:p>
        </p:txBody>
      </p:sp>
      <p:sp>
        <p:nvSpPr>
          <p:cNvPr id="16" name="Round Diagonal Corner Rectangle 15">
            <a:extLst>
              <a:ext uri="{FF2B5EF4-FFF2-40B4-BE49-F238E27FC236}">
                <a16:creationId xmlns="" xmlns:a16="http://schemas.microsoft.com/office/drawing/2014/main" id="{AC48B981-BB99-526F-9F8F-BC6A087BADB6}"/>
              </a:ext>
            </a:extLst>
          </p:cNvPr>
          <p:cNvSpPr/>
          <p:nvPr/>
        </p:nvSpPr>
        <p:spPr>
          <a:xfrm>
            <a:off x="2882660" y="3963309"/>
            <a:ext cx="2800840" cy="1044879"/>
          </a:xfrm>
          <a:prstGeom prst="round2DiagRect">
            <a:avLst/>
          </a:prstGeom>
          <a:solidFill>
            <a:srgbClr val="E0ECC8"/>
          </a:solidFill>
          <a:ln w="25400" cap="flat" cmpd="sng" algn="ctr">
            <a:solidFill>
              <a:srgbClr val="E0ECC8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tlCol="0" anchor="ctr"/>
          <a:lstStyle/>
          <a:p>
            <a:pPr fontAlgn="base"/>
            <a:r>
              <a:rPr lang="en-US" sz="1300" dirty="0">
                <a:latin typeface="Lexend" pitchFamily="2" charset="0"/>
              </a:rPr>
              <a:t>Unequal access </a:t>
            </a:r>
            <a:r>
              <a:rPr lang="en-US" sz="1300" dirty="0" smtClean="0">
                <a:latin typeface="Lexend" pitchFamily="2" charset="0"/>
              </a:rPr>
              <a:t>to many opportunities </a:t>
            </a:r>
            <a:r>
              <a:rPr lang="en-US" sz="1300" dirty="0">
                <a:latin typeface="Lexend" pitchFamily="2" charset="0"/>
              </a:rPr>
              <a:t>and </a:t>
            </a:r>
            <a:r>
              <a:rPr lang="en-US" sz="1300" dirty="0" smtClean="0">
                <a:latin typeface="Lexend" pitchFamily="2" charset="0"/>
              </a:rPr>
              <a:t>endless hurdles in </a:t>
            </a:r>
            <a:r>
              <a:rPr lang="en-US" sz="1300" dirty="0">
                <a:latin typeface="Lexend" pitchFamily="2" charset="0"/>
              </a:rPr>
              <a:t>national </a:t>
            </a:r>
            <a:r>
              <a:rPr lang="en-US" sz="1300" dirty="0" smtClean="0">
                <a:latin typeface="Lexend" pitchFamily="2" charset="0"/>
              </a:rPr>
              <a:t>digital transformation journey</a:t>
            </a:r>
            <a:endParaRPr lang="en-US" sz="1300" dirty="0">
              <a:latin typeface="Lexend" pitchFamily="2" charset="0"/>
            </a:endParaRPr>
          </a:p>
        </p:txBody>
      </p:sp>
      <p:sp>
        <p:nvSpPr>
          <p:cNvPr id="17" name="Round Diagonal Corner Rectangle 16">
            <a:extLst>
              <a:ext uri="{FF2B5EF4-FFF2-40B4-BE49-F238E27FC236}">
                <a16:creationId xmlns="" xmlns:a16="http://schemas.microsoft.com/office/drawing/2014/main" id="{AC48B981-BB99-526F-9F8F-BC6A087BADB6}"/>
              </a:ext>
            </a:extLst>
          </p:cNvPr>
          <p:cNvSpPr/>
          <p:nvPr/>
        </p:nvSpPr>
        <p:spPr>
          <a:xfrm>
            <a:off x="5800161" y="3963309"/>
            <a:ext cx="2931339" cy="1044879"/>
          </a:xfrm>
          <a:prstGeom prst="round2DiagRect">
            <a:avLst/>
          </a:prstGeom>
          <a:solidFill>
            <a:srgbClr val="E0ECC8"/>
          </a:solidFill>
          <a:ln w="25400" cap="flat" cmpd="sng" algn="ctr">
            <a:solidFill>
              <a:srgbClr val="E0ECC8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tlCol="0" anchor="ctr"/>
          <a:lstStyle/>
          <a:p>
            <a:pPr fontAlgn="base"/>
            <a:r>
              <a:rPr lang="en-US" sz="1300" dirty="0" smtClean="0">
                <a:latin typeface="Lexend" pitchFamily="2" charset="0"/>
              </a:rPr>
              <a:t>Shortage of skilled IT enthusiasts and high </a:t>
            </a:r>
            <a:r>
              <a:rPr lang="en-US" sz="1300" dirty="0">
                <a:latin typeface="Lexend" pitchFamily="2" charset="0"/>
              </a:rPr>
              <a:t>rate of illegal </a:t>
            </a:r>
            <a:r>
              <a:rPr lang="en-US" sz="1300" dirty="0" smtClean="0">
                <a:latin typeface="Lexend" pitchFamily="2" charset="0"/>
              </a:rPr>
              <a:t>activities plus mental disorders </a:t>
            </a:r>
            <a:r>
              <a:rPr lang="en-US" sz="1300" dirty="0">
                <a:latin typeface="Lexend" pitchFamily="2" charset="0"/>
              </a:rPr>
              <a:t>among youth</a:t>
            </a:r>
            <a:endParaRPr lang="en-US" sz="1300" dirty="0" smtClean="0"/>
          </a:p>
        </p:txBody>
      </p:sp>
      <p:sp>
        <p:nvSpPr>
          <p:cNvPr id="18" name="Round Diagonal Corner Rectangle 17">
            <a:extLst>
              <a:ext uri="{FF2B5EF4-FFF2-40B4-BE49-F238E27FC236}">
                <a16:creationId xmlns="" xmlns:a16="http://schemas.microsoft.com/office/drawing/2014/main" id="{AC48B981-BB99-526F-9F8F-BC6A087BADB6}"/>
              </a:ext>
            </a:extLst>
          </p:cNvPr>
          <p:cNvSpPr/>
          <p:nvPr/>
        </p:nvSpPr>
        <p:spPr>
          <a:xfrm>
            <a:off x="8857005" y="3963309"/>
            <a:ext cx="2456454" cy="1044879"/>
          </a:xfrm>
          <a:prstGeom prst="round2DiagRect">
            <a:avLst/>
          </a:prstGeom>
          <a:solidFill>
            <a:srgbClr val="E0ECC8"/>
          </a:solidFill>
          <a:ln w="25400" cap="flat" cmpd="sng" algn="ctr">
            <a:solidFill>
              <a:srgbClr val="E0ECC8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tlCol="0" anchor="ctr"/>
          <a:lstStyle/>
          <a:p>
            <a:r>
              <a:rPr lang="en-US" sz="1300" dirty="0" smtClean="0">
                <a:solidFill>
                  <a:srgbClr val="000000"/>
                </a:solidFill>
                <a:latin typeface="Lexend" pitchFamily="2" charset="0"/>
              </a:rPr>
              <a:t>Thousands of unemployed youth with millions of buried ideas which results in lack of prosperity</a:t>
            </a:r>
            <a:endParaRPr lang="en-US" sz="13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71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453" y="1430787"/>
            <a:ext cx="4304353" cy="2421199"/>
          </a:xfrm>
          <a:prstGeom prst="rect">
            <a:avLst/>
          </a:prstGeom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689BEAD-C297-454C-9E0A-354864BDC5F0}"/>
              </a:ext>
            </a:extLst>
          </p:cNvPr>
          <p:cNvSpPr txBox="1"/>
          <p:nvPr/>
        </p:nvSpPr>
        <p:spPr>
          <a:xfrm>
            <a:off x="834225" y="695418"/>
            <a:ext cx="9056054" cy="5955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b="1" dirty="0" smtClean="0">
                <a:solidFill>
                  <a:srgbClr val="E85C25"/>
                </a:solidFill>
                <a:latin typeface="Lexend" pitchFamily="2" charset="0"/>
                <a:cs typeface="Arial" panose="020B0604020202020204" pitchFamily="34" charset="0"/>
              </a:rPr>
              <a:t>Solution Statement</a:t>
            </a:r>
            <a:endParaRPr lang="en-US" sz="2400" b="1" dirty="0">
              <a:solidFill>
                <a:srgbClr val="E85C25"/>
              </a:solidFill>
              <a:latin typeface="Lexend" pitchFamily="2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lh3.googleusercontent.com/PGTUkCvETRxOP6Q-w02woFuJmRv2chI7IECjS3-EdSw7kRppULQm7rL4HDdDTzZd-SxOilnLojT-itFAnTvo1OLCm8XUzITN5tjOaoU-s_HhXffDhBaeHh6MOq5pCEJIyn3v6EW6sT11cRbrFDaQ_A=s2048">
            <a:extLst>
              <a:ext uri="{FF2B5EF4-FFF2-40B4-BE49-F238E27FC236}">
                <a16:creationId xmlns="" xmlns:a16="http://schemas.microsoft.com/office/drawing/2014/main" id="{FCE49FDE-8167-4996-8E12-C5E815FFB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8758" y="5317694"/>
            <a:ext cx="1172419" cy="1020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435" y="2889814"/>
            <a:ext cx="3038568" cy="170919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30" y="4392707"/>
            <a:ext cx="3215084" cy="1808485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4165451" y="1138519"/>
            <a:ext cx="4034115" cy="931428"/>
          </a:xfrm>
          <a:prstGeom prst="wedgeRectCallout">
            <a:avLst>
              <a:gd name="adj1" fmla="val -21560"/>
              <a:gd name="adj2" fmla="val 81674"/>
            </a:avLst>
          </a:prstGeom>
          <a:solidFill>
            <a:srgbClr val="E0ECC8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  <a:latin typeface="Lexend" pitchFamily="2" charset="0"/>
              </a:rPr>
              <a:t>Advancing inclusive technology </a:t>
            </a:r>
            <a:r>
              <a:rPr lang="en-US" sz="1400" dirty="0" smtClean="0">
                <a:solidFill>
                  <a:schemeClr val="tx1"/>
                </a:solidFill>
                <a:latin typeface="Lexend" pitchFamily="2" charset="0"/>
              </a:rPr>
              <a:t>capabilities and making them beginner-friendly to meet critical needs of Rwandan market</a:t>
            </a:r>
          </a:p>
        </p:txBody>
      </p:sp>
      <p:sp>
        <p:nvSpPr>
          <p:cNvPr id="9" name="Rectangular Callout 8"/>
          <p:cNvSpPr/>
          <p:nvPr/>
        </p:nvSpPr>
        <p:spPr>
          <a:xfrm>
            <a:off x="6822141" y="4286626"/>
            <a:ext cx="3093061" cy="901207"/>
          </a:xfrm>
          <a:prstGeom prst="wedgeRectCallout">
            <a:avLst>
              <a:gd name="adj1" fmla="val -21338"/>
              <a:gd name="adj2" fmla="val -76832"/>
            </a:avLst>
          </a:prstGeom>
          <a:solidFill>
            <a:srgbClr val="E0ECC8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>
                <a:solidFill>
                  <a:schemeClr val="tx1"/>
                </a:solidFill>
                <a:latin typeface="Lexend" pitchFamily="2" charset="0"/>
              </a:rPr>
              <a:t>Freelance marketplace to foster </a:t>
            </a:r>
            <a:r>
              <a:rPr lang="en-US" sz="1400" dirty="0">
                <a:solidFill>
                  <a:schemeClr val="tx1"/>
                </a:solidFill>
                <a:latin typeface="Lexend" pitchFamily="2" charset="0"/>
              </a:rPr>
              <a:t>a culture of creativity and </a:t>
            </a:r>
            <a:r>
              <a:rPr lang="en-US" sz="1400" dirty="0" smtClean="0">
                <a:solidFill>
                  <a:schemeClr val="tx1"/>
                </a:solidFill>
                <a:latin typeface="Lexend" pitchFamily="2" charset="0"/>
              </a:rPr>
              <a:t>meaningful work for everyone</a:t>
            </a:r>
            <a:endParaRPr lang="en-US" sz="1400" dirty="0">
              <a:solidFill>
                <a:schemeClr val="tx1"/>
              </a:solidFill>
              <a:latin typeface="Lexend" pitchFamily="2" charset="0"/>
            </a:endParaRPr>
          </a:p>
        </p:txBody>
      </p:sp>
      <p:sp>
        <p:nvSpPr>
          <p:cNvPr id="10" name="Rectangular Callout 9"/>
          <p:cNvSpPr/>
          <p:nvPr/>
        </p:nvSpPr>
        <p:spPr>
          <a:xfrm>
            <a:off x="1049628" y="3851986"/>
            <a:ext cx="3800267" cy="889896"/>
          </a:xfrm>
          <a:prstGeom prst="wedgeRectCallout">
            <a:avLst>
              <a:gd name="adj1" fmla="val -20860"/>
              <a:gd name="adj2" fmla="val 80905"/>
            </a:avLst>
          </a:prstGeom>
          <a:solidFill>
            <a:srgbClr val="E0ECC8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>
                <a:solidFill>
                  <a:schemeClr val="tx1"/>
                </a:solidFill>
                <a:latin typeface="Lexend" pitchFamily="2" charset="0"/>
              </a:rPr>
              <a:t>Cultivating </a:t>
            </a:r>
            <a:r>
              <a:rPr lang="en-US" sz="1400" dirty="0">
                <a:solidFill>
                  <a:schemeClr val="tx1"/>
                </a:solidFill>
                <a:latin typeface="Lexend" pitchFamily="2" charset="0"/>
              </a:rPr>
              <a:t>skilled </a:t>
            </a:r>
            <a:r>
              <a:rPr lang="en-US" sz="1400" dirty="0" smtClean="0">
                <a:solidFill>
                  <a:schemeClr val="tx1"/>
                </a:solidFill>
                <a:latin typeface="Lexend" pitchFamily="2" charset="0"/>
              </a:rPr>
              <a:t>workforce in no-code website creation, AI prompt engineering, and ecommerce development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96886" y="2994220"/>
            <a:ext cx="1470212" cy="322730"/>
          </a:xfrm>
          <a:prstGeom prst="rect">
            <a:avLst/>
          </a:prstGeom>
          <a:noFill/>
          <a:ln w="19050">
            <a:solidFill>
              <a:srgbClr val="96B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exend" pitchFamily="2" charset="0"/>
              </a:rPr>
              <a:t>w</a:t>
            </a:r>
            <a:r>
              <a:rPr lang="en-US" sz="1400" dirty="0" smtClean="0">
                <a:solidFill>
                  <a:schemeClr val="tx1"/>
                </a:solidFill>
                <a:latin typeface="Lexend" pitchFamily="2" charset="0"/>
              </a:rPr>
              <a:t>eb hosting</a:t>
            </a:r>
            <a:endParaRPr lang="en-US" sz="1400" dirty="0">
              <a:solidFill>
                <a:schemeClr val="tx1"/>
              </a:solidFill>
              <a:latin typeface="Lexend" pitchFamily="2" charset="0"/>
            </a:endParaRPr>
          </a:p>
        </p:txBody>
      </p:sp>
      <p:cxnSp>
        <p:nvCxnSpPr>
          <p:cNvPr id="23" name="Elbow Connector 22"/>
          <p:cNvCxnSpPr>
            <a:stCxn id="3" idx="1"/>
            <a:endCxn id="4" idx="2"/>
          </p:cNvCxnSpPr>
          <p:nvPr/>
        </p:nvCxnSpPr>
        <p:spPr>
          <a:xfrm rot="10800000" flipV="1">
            <a:off x="2657173" y="3744410"/>
            <a:ext cx="4344263" cy="2456781"/>
          </a:xfrm>
          <a:prstGeom prst="bentConnector4">
            <a:avLst>
              <a:gd name="adj1" fmla="val 31498"/>
              <a:gd name="adj2" fmla="val 109305"/>
            </a:avLst>
          </a:prstGeom>
          <a:ln>
            <a:solidFill>
              <a:srgbClr val="96BF48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15" idx="3"/>
            <a:endCxn id="3" idx="3"/>
          </p:cNvCxnSpPr>
          <p:nvPr/>
        </p:nvCxnSpPr>
        <p:spPr>
          <a:xfrm>
            <a:off x="5567098" y="3155585"/>
            <a:ext cx="4472905" cy="588826"/>
          </a:xfrm>
          <a:prstGeom prst="bentConnector5">
            <a:avLst>
              <a:gd name="adj1" fmla="val 16034"/>
              <a:gd name="adj2" fmla="val -83959"/>
              <a:gd name="adj3" fmla="val 105111"/>
            </a:avLst>
          </a:prstGeom>
          <a:ln>
            <a:solidFill>
              <a:srgbClr val="96BF48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15" idx="1"/>
            <a:endCxn id="4" idx="1"/>
          </p:cNvCxnSpPr>
          <p:nvPr/>
        </p:nvCxnSpPr>
        <p:spPr>
          <a:xfrm rot="10800000" flipV="1">
            <a:off x="1049630" y="3155584"/>
            <a:ext cx="3047256" cy="2141365"/>
          </a:xfrm>
          <a:prstGeom prst="bentConnector3">
            <a:avLst>
              <a:gd name="adj1" fmla="val 107502"/>
            </a:avLst>
          </a:prstGeom>
          <a:ln>
            <a:solidFill>
              <a:srgbClr val="96BF48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359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689BEAD-C297-454C-9E0A-354864BDC5F0}"/>
              </a:ext>
            </a:extLst>
          </p:cNvPr>
          <p:cNvSpPr txBox="1"/>
          <p:nvPr/>
        </p:nvSpPr>
        <p:spPr>
          <a:xfrm>
            <a:off x="834225" y="695418"/>
            <a:ext cx="9056054" cy="5955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b="1" dirty="0" smtClean="0">
                <a:solidFill>
                  <a:srgbClr val="E85C25"/>
                </a:solidFill>
                <a:latin typeface="Lexend" pitchFamily="2" charset="0"/>
                <a:cs typeface="Arial" panose="020B0604020202020204" pitchFamily="34" charset="0"/>
              </a:rPr>
              <a:t>Market Size</a:t>
            </a:r>
            <a:endParaRPr lang="en-US" sz="2400" b="1" dirty="0">
              <a:solidFill>
                <a:srgbClr val="E85C25"/>
              </a:solidFill>
              <a:latin typeface="Lexend" pitchFamily="2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lh3.googleusercontent.com/PGTUkCvETRxOP6Q-w02woFuJmRv2chI7IECjS3-EdSw7kRppULQm7rL4HDdDTzZd-SxOilnLojT-itFAnTvo1OLCm8XUzITN5tjOaoU-s_HhXffDhBaeHh6MOq5pCEJIyn3v6EW6sT11cRbrFDaQ_A=s2048">
            <a:extLst>
              <a:ext uri="{FF2B5EF4-FFF2-40B4-BE49-F238E27FC236}">
                <a16:creationId xmlns="" xmlns:a16="http://schemas.microsoft.com/office/drawing/2014/main" id="{FCE49FDE-8167-4996-8E12-C5E815FFB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8758" y="5317694"/>
            <a:ext cx="1172419" cy="1020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1" name="Chart 20"/>
          <p:cNvGraphicFramePr/>
          <p:nvPr>
            <p:extLst>
              <p:ext uri="{D42A27DB-BD31-4B8C-83A1-F6EECF244321}">
                <p14:modId xmlns:p14="http://schemas.microsoft.com/office/powerpoint/2010/main" val="4191221116"/>
              </p:ext>
            </p:extLst>
          </p:nvPr>
        </p:nvGraphicFramePr>
        <p:xfrm>
          <a:off x="2154944" y="2209468"/>
          <a:ext cx="6757437" cy="4272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angular Callout 1"/>
          <p:cNvSpPr/>
          <p:nvPr/>
        </p:nvSpPr>
        <p:spPr>
          <a:xfrm>
            <a:off x="5809503" y="2061883"/>
            <a:ext cx="3764806" cy="1165413"/>
          </a:xfrm>
          <a:prstGeom prst="wedgeRectCallout">
            <a:avLst>
              <a:gd name="adj1" fmla="val -21017"/>
              <a:gd name="adj2" fmla="val 72419"/>
            </a:avLst>
          </a:prstGeom>
          <a:solidFill>
            <a:schemeClr val="bg1"/>
          </a:solidFill>
          <a:ln w="19050">
            <a:solidFill>
              <a:srgbClr val="96BF48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>
                <a:solidFill>
                  <a:schemeClr val="tx1"/>
                </a:solidFill>
                <a:latin typeface="Lexend" pitchFamily="2" charset="0"/>
              </a:rPr>
              <a:t>We are targeting students in high school and colleges, young entrepreneurs, small business owners, and digital creators located in Rwanda </a:t>
            </a:r>
            <a:endParaRPr lang="en-US" sz="1400" dirty="0">
              <a:solidFill>
                <a:schemeClr val="tx1"/>
              </a:solidFill>
              <a:latin typeface="Lexend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4225" y="1363294"/>
            <a:ext cx="6043642" cy="378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sz="1862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latin typeface="Lexend" pitchFamily="2" charset="0"/>
              </a:rPr>
              <a:t>Total Rwandan Population 2023: 14,094,683 people</a:t>
            </a:r>
          </a:p>
        </p:txBody>
      </p:sp>
    </p:spTree>
    <p:extLst>
      <p:ext uri="{BB962C8B-B14F-4D97-AF65-F5344CB8AC3E}">
        <p14:creationId xmlns:p14="http://schemas.microsoft.com/office/powerpoint/2010/main" val="379565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224" y="1697196"/>
            <a:ext cx="10228705" cy="362049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689BEAD-C297-454C-9E0A-354864BDC5F0}"/>
              </a:ext>
            </a:extLst>
          </p:cNvPr>
          <p:cNvSpPr txBox="1"/>
          <p:nvPr/>
        </p:nvSpPr>
        <p:spPr>
          <a:xfrm>
            <a:off x="834225" y="695418"/>
            <a:ext cx="9056054" cy="5955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b="1" dirty="0" smtClean="0">
                <a:solidFill>
                  <a:srgbClr val="E85C25"/>
                </a:solidFill>
                <a:latin typeface="Lexend" pitchFamily="2" charset="0"/>
                <a:cs typeface="Arial" panose="020B0604020202020204" pitchFamily="34" charset="0"/>
              </a:rPr>
              <a:t>Product Traction</a:t>
            </a:r>
            <a:endParaRPr lang="en-US" sz="2400" b="1" dirty="0">
              <a:solidFill>
                <a:srgbClr val="E85C25"/>
              </a:solidFill>
              <a:latin typeface="Lexend" pitchFamily="2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lh3.googleusercontent.com/PGTUkCvETRxOP6Q-w02woFuJmRv2chI7IECjS3-EdSw7kRppULQm7rL4HDdDTzZd-SxOilnLojT-itFAnTvo1OLCm8XUzITN5tjOaoU-s_HhXffDhBaeHh6MOq5pCEJIyn3v6EW6sT11cRbrFDaQ_A=s2048">
            <a:extLst>
              <a:ext uri="{FF2B5EF4-FFF2-40B4-BE49-F238E27FC236}">
                <a16:creationId xmlns="" xmlns:a16="http://schemas.microsoft.com/office/drawing/2014/main" id="{FCE49FDE-8167-4996-8E12-C5E815FFB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8758" y="5317694"/>
            <a:ext cx="1172419" cy="1020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491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531" y="897261"/>
            <a:ext cx="8499222" cy="551121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689BEAD-C297-454C-9E0A-354864BDC5F0}"/>
              </a:ext>
            </a:extLst>
          </p:cNvPr>
          <p:cNvSpPr txBox="1"/>
          <p:nvPr/>
        </p:nvSpPr>
        <p:spPr>
          <a:xfrm>
            <a:off x="834225" y="695418"/>
            <a:ext cx="9056054" cy="5955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b="1" dirty="0" smtClean="0">
                <a:solidFill>
                  <a:srgbClr val="E85C25"/>
                </a:solidFill>
                <a:latin typeface="Lexend" pitchFamily="2" charset="0"/>
                <a:cs typeface="Arial" panose="020B0604020202020204" pitchFamily="34" charset="0"/>
              </a:rPr>
              <a:t>Business Model</a:t>
            </a:r>
            <a:endParaRPr lang="en-US" sz="2400" b="1" dirty="0">
              <a:solidFill>
                <a:srgbClr val="E85C25"/>
              </a:solidFill>
              <a:latin typeface="Lexend" pitchFamily="2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lh3.googleusercontent.com/PGTUkCvETRxOP6Q-w02woFuJmRv2chI7IECjS3-EdSw7kRppULQm7rL4HDdDTzZd-SxOilnLojT-itFAnTvo1OLCm8XUzITN5tjOaoU-s_HhXffDhBaeHh6MOq5pCEJIyn3v6EW6sT11cRbrFDaQ_A=s2048">
            <a:extLst>
              <a:ext uri="{FF2B5EF4-FFF2-40B4-BE49-F238E27FC236}">
                <a16:creationId xmlns="" xmlns:a16="http://schemas.microsoft.com/office/drawing/2014/main" id="{FCE49FDE-8167-4996-8E12-C5E815FFB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8758" y="5317694"/>
            <a:ext cx="1172419" cy="1020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03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752" y="1955079"/>
            <a:ext cx="8856644" cy="450847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689BEAD-C297-454C-9E0A-354864BDC5F0}"/>
              </a:ext>
            </a:extLst>
          </p:cNvPr>
          <p:cNvSpPr txBox="1"/>
          <p:nvPr/>
        </p:nvSpPr>
        <p:spPr>
          <a:xfrm>
            <a:off x="834225" y="695418"/>
            <a:ext cx="9056054" cy="5955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b="1" dirty="0" smtClean="0">
                <a:solidFill>
                  <a:srgbClr val="E85C25"/>
                </a:solidFill>
                <a:latin typeface="Lexend" pitchFamily="2" charset="0"/>
                <a:cs typeface="Arial" panose="020B0604020202020204" pitchFamily="34" charset="0"/>
              </a:rPr>
              <a:t>Our Competitors</a:t>
            </a:r>
            <a:endParaRPr lang="en-US" sz="2400" b="1" dirty="0">
              <a:solidFill>
                <a:srgbClr val="E85C25"/>
              </a:solidFill>
              <a:latin typeface="Lexend" pitchFamily="2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lh3.googleusercontent.com/PGTUkCvETRxOP6Q-w02woFuJmRv2chI7IECjS3-EdSw7kRppULQm7rL4HDdDTzZd-SxOilnLojT-itFAnTvo1OLCm8XUzITN5tjOaoU-s_HhXffDhBaeHh6MOq5pCEJIyn3v6EW6sT11cRbrFDaQ_A=s2048">
            <a:extLst>
              <a:ext uri="{FF2B5EF4-FFF2-40B4-BE49-F238E27FC236}">
                <a16:creationId xmlns="" xmlns:a16="http://schemas.microsoft.com/office/drawing/2014/main" id="{FCE49FDE-8167-4996-8E12-C5E815FFB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8758" y="5317694"/>
            <a:ext cx="1172419" cy="1020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834225" y="1438342"/>
            <a:ext cx="6037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 pitchFamily="2" charset="0"/>
              </a:rPr>
              <a:t>Yagibaze Vs. Competition: Unique Value Proposition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70377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1232" y="993177"/>
            <a:ext cx="7337526" cy="504353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689BEAD-C297-454C-9E0A-354864BDC5F0}"/>
              </a:ext>
            </a:extLst>
          </p:cNvPr>
          <p:cNvSpPr txBox="1"/>
          <p:nvPr/>
        </p:nvSpPr>
        <p:spPr>
          <a:xfrm>
            <a:off x="834225" y="695418"/>
            <a:ext cx="9056054" cy="5955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b="1" dirty="0" smtClean="0">
                <a:solidFill>
                  <a:srgbClr val="E85C25"/>
                </a:solidFill>
                <a:latin typeface="Lexend" pitchFamily="2" charset="0"/>
                <a:cs typeface="Arial" panose="020B0604020202020204" pitchFamily="34" charset="0"/>
              </a:rPr>
              <a:t>Funding Status</a:t>
            </a:r>
            <a:endParaRPr lang="en-US" sz="2400" b="1" dirty="0">
              <a:solidFill>
                <a:srgbClr val="E85C25"/>
              </a:solidFill>
              <a:latin typeface="Lexend" pitchFamily="2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 rot="16200000">
            <a:off x="1780683" y="1940909"/>
            <a:ext cx="1772817" cy="500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rgbClr val="96BF48"/>
                </a:solidFill>
                <a:latin typeface="Lexend" pitchFamily="2" charset="0"/>
              </a:rPr>
              <a:t>Revenue will grow</a:t>
            </a:r>
          </a:p>
        </p:txBody>
      </p:sp>
      <p:pic>
        <p:nvPicPr>
          <p:cNvPr id="2050" name="Picture 2" descr="https://lh3.googleusercontent.com/PGTUkCvETRxOP6Q-w02woFuJmRv2chI7IECjS3-EdSw7kRppULQm7rL4HDdDTzZd-SxOilnLojT-itFAnTvo1OLCm8XUzITN5tjOaoU-s_HhXffDhBaeHh6MOq5pCEJIyn3v6EW6sT11cRbrFDaQ_A=s2048">
            <a:extLst>
              <a:ext uri="{FF2B5EF4-FFF2-40B4-BE49-F238E27FC236}">
                <a16:creationId xmlns="" xmlns:a16="http://schemas.microsoft.com/office/drawing/2014/main" id="{FCE49FDE-8167-4996-8E12-C5E815FFB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8758" y="5317694"/>
            <a:ext cx="1172419" cy="1020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807386" y="5725328"/>
            <a:ext cx="2416628" cy="6811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96BF48"/>
                </a:solidFill>
                <a:latin typeface="Lexend" pitchFamily="2" charset="0"/>
              </a:rPr>
              <a:t>a</a:t>
            </a:r>
            <a:r>
              <a:rPr lang="en-US" sz="1400" dirty="0" smtClean="0">
                <a:solidFill>
                  <a:srgbClr val="96BF48"/>
                </a:solidFill>
                <a:latin typeface="Lexend" pitchFamily="2" charset="0"/>
              </a:rPr>
              <a:t>s the time goes by</a:t>
            </a:r>
            <a:endParaRPr lang="en-US" sz="1400" dirty="0">
              <a:solidFill>
                <a:srgbClr val="96BF48"/>
              </a:solidFill>
              <a:latin typeface="Lexend" pitchFamily="2" charset="0"/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992710" y="3325908"/>
            <a:ext cx="1509786" cy="2850772"/>
          </a:xfrm>
          <a:prstGeom prst="wedgeRectCallout">
            <a:avLst>
              <a:gd name="adj1" fmla="val 70204"/>
              <a:gd name="adj2" fmla="val 20640"/>
            </a:avLst>
          </a:prstGeom>
          <a:solidFill>
            <a:srgbClr val="E0ECC8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  <a:latin typeface="Lexend" pitchFamily="2" charset="0"/>
              </a:rPr>
              <a:t>Product </a:t>
            </a:r>
            <a:r>
              <a:rPr lang="en-US" sz="1200" dirty="0" smtClean="0">
                <a:solidFill>
                  <a:srgbClr val="000000"/>
                </a:solidFill>
                <a:latin typeface="Lexend" pitchFamily="2" charset="0"/>
              </a:rPr>
              <a:t>Enhancement</a:t>
            </a:r>
          </a:p>
          <a:p>
            <a:endParaRPr lang="en-US" sz="1200" dirty="0" smtClean="0">
              <a:solidFill>
                <a:srgbClr val="000000"/>
              </a:solidFill>
              <a:latin typeface="Lexend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  <a:latin typeface="Lexend" pitchFamily="2" charset="0"/>
              </a:rPr>
              <a:t>Marketing and </a:t>
            </a:r>
            <a:r>
              <a:rPr lang="en-US" sz="1200" dirty="0" smtClean="0">
                <a:solidFill>
                  <a:srgbClr val="000000"/>
                </a:solidFill>
                <a:latin typeface="Lexend" pitchFamily="2" charset="0"/>
              </a:rPr>
              <a:t>Outreach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 smtClean="0">
              <a:solidFill>
                <a:srgbClr val="000000"/>
              </a:solidFill>
              <a:latin typeface="Lexend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000000"/>
                </a:solidFill>
                <a:latin typeface="Lexend" pitchFamily="2" charset="0"/>
              </a:rPr>
              <a:t>Hiring and Training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 smtClean="0">
              <a:solidFill>
                <a:srgbClr val="000000"/>
              </a:solidFill>
              <a:latin typeface="Lexend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000000"/>
                </a:solidFill>
                <a:latin typeface="Lexend" pitchFamily="2" charset="0"/>
              </a:rPr>
              <a:t>Partnerships and Collabo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 smtClean="0">
              <a:solidFill>
                <a:srgbClr val="000000"/>
              </a:solidFill>
              <a:latin typeface="Lexend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000000"/>
                </a:solidFill>
                <a:latin typeface="Lexend" pitchFamily="2" charset="0"/>
              </a:rPr>
              <a:t>Operational Expenses</a:t>
            </a:r>
          </a:p>
        </p:txBody>
      </p:sp>
    </p:spTree>
    <p:extLst>
      <p:ext uri="{BB962C8B-B14F-4D97-AF65-F5344CB8AC3E}">
        <p14:creationId xmlns:p14="http://schemas.microsoft.com/office/powerpoint/2010/main" val="183900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205" y="1205770"/>
            <a:ext cx="6577626" cy="508477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689BEAD-C297-454C-9E0A-354864BDC5F0}"/>
              </a:ext>
            </a:extLst>
          </p:cNvPr>
          <p:cNvSpPr txBox="1"/>
          <p:nvPr/>
        </p:nvSpPr>
        <p:spPr>
          <a:xfrm>
            <a:off x="834225" y="695418"/>
            <a:ext cx="9056054" cy="5955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b="1" dirty="0" smtClean="0">
                <a:solidFill>
                  <a:srgbClr val="E85C25"/>
                </a:solidFill>
                <a:latin typeface="Lexend" pitchFamily="2" charset="0"/>
                <a:cs typeface="Arial" panose="020B0604020202020204" pitchFamily="34" charset="0"/>
              </a:rPr>
              <a:t>Team Members</a:t>
            </a:r>
            <a:endParaRPr lang="en-US" sz="2400" b="1" dirty="0">
              <a:solidFill>
                <a:srgbClr val="E85C25"/>
              </a:solidFill>
              <a:latin typeface="Lexend" pitchFamily="2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lh3.googleusercontent.com/PGTUkCvETRxOP6Q-w02woFuJmRv2chI7IECjS3-EdSw7kRppULQm7rL4HDdDTzZd-SxOilnLojT-itFAnTvo1OLCm8XUzITN5tjOaoU-s_HhXffDhBaeHh6MOq5pCEJIyn3v6EW6sT11cRbrFDaQ_A=s2048">
            <a:extLst>
              <a:ext uri="{FF2B5EF4-FFF2-40B4-BE49-F238E27FC236}">
                <a16:creationId xmlns="" xmlns:a16="http://schemas.microsoft.com/office/drawing/2014/main" id="{FCE49FDE-8167-4996-8E12-C5E815FFB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8758" y="5317694"/>
            <a:ext cx="1172419" cy="1020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ular Callout 1"/>
          <p:cNvSpPr/>
          <p:nvPr/>
        </p:nvSpPr>
        <p:spPr>
          <a:xfrm>
            <a:off x="3893690" y="983006"/>
            <a:ext cx="6086239" cy="800969"/>
          </a:xfrm>
          <a:prstGeom prst="wedgeRectCallout">
            <a:avLst>
              <a:gd name="adj1" fmla="val -53632"/>
              <a:gd name="adj2" fmla="val 37127"/>
            </a:avLst>
          </a:prstGeom>
          <a:solidFill>
            <a:srgbClr val="E0ECC8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>
                <a:solidFill>
                  <a:schemeClr val="tx1"/>
                </a:solidFill>
                <a:latin typeface="Lexend" pitchFamily="2" charset="0"/>
              </a:rPr>
              <a:t>A web </a:t>
            </a:r>
            <a:r>
              <a:rPr lang="en-US" sz="1400" dirty="0">
                <a:solidFill>
                  <a:schemeClr val="tx1"/>
                </a:solidFill>
                <a:latin typeface="Lexend" pitchFamily="2" charset="0"/>
              </a:rPr>
              <a:t>developer who specializes in </a:t>
            </a:r>
            <a:r>
              <a:rPr lang="en-US" sz="1400" dirty="0" smtClean="0">
                <a:solidFill>
                  <a:schemeClr val="tx1"/>
                </a:solidFill>
                <a:latin typeface="Lexend" pitchFamily="2" charset="0"/>
              </a:rPr>
              <a:t>WordPress development, </a:t>
            </a:r>
            <a:r>
              <a:rPr lang="en-US" sz="1400" dirty="0">
                <a:solidFill>
                  <a:schemeClr val="tx1"/>
                </a:solidFill>
                <a:latin typeface="Lexend" pitchFamily="2" charset="0"/>
              </a:rPr>
              <a:t>NLP Models</a:t>
            </a:r>
            <a:r>
              <a:rPr lang="en-US" sz="1400" dirty="0" smtClean="0">
                <a:solidFill>
                  <a:schemeClr val="tx1"/>
                </a:solidFill>
                <a:latin typeface="Lexend" pitchFamily="2" charset="0"/>
              </a:rPr>
              <a:t>, </a:t>
            </a:r>
            <a:r>
              <a:rPr lang="en-US" sz="1400" dirty="0">
                <a:solidFill>
                  <a:schemeClr val="tx1"/>
                </a:solidFill>
                <a:latin typeface="Lexend" pitchFamily="2" charset="0"/>
              </a:rPr>
              <a:t>Google </a:t>
            </a:r>
            <a:r>
              <a:rPr lang="en-US" sz="1400" dirty="0" smtClean="0">
                <a:solidFill>
                  <a:schemeClr val="tx1"/>
                </a:solidFill>
                <a:latin typeface="Lexend" pitchFamily="2" charset="0"/>
              </a:rPr>
              <a:t>Workspace, and affiliate marketing</a:t>
            </a:r>
            <a:endParaRPr lang="en-US" sz="1400" dirty="0">
              <a:solidFill>
                <a:schemeClr val="tx1"/>
              </a:solidFill>
              <a:latin typeface="Lexend" pitchFamily="2" charset="0"/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2687468" y="5688716"/>
            <a:ext cx="6653756" cy="743912"/>
          </a:xfrm>
          <a:prstGeom prst="wedgeRectCallout">
            <a:avLst>
              <a:gd name="adj1" fmla="val -53633"/>
              <a:gd name="adj2" fmla="val -41392"/>
            </a:avLst>
          </a:prstGeom>
          <a:solidFill>
            <a:srgbClr val="E0ECC8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>
                <a:solidFill>
                  <a:srgbClr val="000000"/>
                </a:solidFill>
                <a:latin typeface="Lexend" pitchFamily="2" charset="0"/>
              </a:rPr>
              <a:t>An </a:t>
            </a:r>
            <a:r>
              <a:rPr lang="en-US" sz="1400" dirty="0">
                <a:solidFill>
                  <a:srgbClr val="000000"/>
                </a:solidFill>
                <a:latin typeface="Lexend" pitchFamily="2" charset="0"/>
              </a:rPr>
              <a:t>entrepreneur and financial manager with a background in mathematics and </a:t>
            </a:r>
            <a:r>
              <a:rPr lang="en-US" sz="1400" dirty="0" smtClean="0">
                <a:solidFill>
                  <a:srgbClr val="000000"/>
                </a:solidFill>
                <a:latin typeface="Lexend" pitchFamily="2" charset="0"/>
              </a:rPr>
              <a:t>expertise in investment analysis </a:t>
            </a:r>
            <a:r>
              <a:rPr lang="en-US" sz="1400" dirty="0">
                <a:solidFill>
                  <a:srgbClr val="000000"/>
                </a:solidFill>
                <a:latin typeface="Lexend" pitchFamily="2" charset="0"/>
              </a:rPr>
              <a:t>and strategic planning</a:t>
            </a:r>
            <a:endParaRPr lang="en-US" sz="1400" dirty="0">
              <a:solidFill>
                <a:srgbClr val="444444"/>
              </a:solidFill>
              <a:latin typeface="Lexend" pitchFamily="2" charset="0"/>
            </a:endParaRPr>
          </a:p>
        </p:txBody>
      </p:sp>
      <p:sp>
        <p:nvSpPr>
          <p:cNvPr id="7" name="Rectangular Callout 6"/>
          <p:cNvSpPr/>
          <p:nvPr/>
        </p:nvSpPr>
        <p:spPr>
          <a:xfrm>
            <a:off x="7117002" y="2379301"/>
            <a:ext cx="3201374" cy="937639"/>
          </a:xfrm>
          <a:prstGeom prst="wedgeRectCallout">
            <a:avLst>
              <a:gd name="adj1" fmla="val -56625"/>
              <a:gd name="adj2" fmla="val 37298"/>
            </a:avLst>
          </a:prstGeom>
          <a:solidFill>
            <a:srgbClr val="E0ECC8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>
                <a:solidFill>
                  <a:srgbClr val="000000"/>
                </a:solidFill>
                <a:latin typeface="Lexend" pitchFamily="2" charset="0"/>
              </a:rPr>
              <a:t>A </a:t>
            </a:r>
            <a:r>
              <a:rPr lang="en-US" sz="1400" dirty="0">
                <a:solidFill>
                  <a:srgbClr val="000000"/>
                </a:solidFill>
                <a:latin typeface="Lexend" pitchFamily="2" charset="0"/>
              </a:rPr>
              <a:t>motivated woman </a:t>
            </a:r>
            <a:r>
              <a:rPr lang="en-US" sz="1400" dirty="0" smtClean="0">
                <a:solidFill>
                  <a:srgbClr val="000000"/>
                </a:solidFill>
                <a:latin typeface="Lexend" pitchFamily="2" charset="0"/>
              </a:rPr>
              <a:t>with analytical mindset, </a:t>
            </a:r>
            <a:r>
              <a:rPr lang="en-US" sz="1400" dirty="0">
                <a:solidFill>
                  <a:srgbClr val="000000"/>
                </a:solidFill>
                <a:latin typeface="Lexend" pitchFamily="2" charset="0"/>
              </a:rPr>
              <a:t>coupled with effective </a:t>
            </a:r>
            <a:r>
              <a:rPr lang="en-US" sz="1400" dirty="0" smtClean="0">
                <a:solidFill>
                  <a:srgbClr val="000000"/>
                </a:solidFill>
                <a:latin typeface="Lexend" pitchFamily="2" charset="0"/>
              </a:rPr>
              <a:t>communication</a:t>
            </a:r>
            <a:endParaRPr lang="en-US" sz="1400" dirty="0">
              <a:solidFill>
                <a:schemeClr val="tx1"/>
              </a:solidFill>
              <a:latin typeface="Lexen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0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1558</TotalTime>
  <Words>358</Words>
  <Application>Microsoft Office PowerPoint</Application>
  <PresentationFormat>Widescreen</PresentationFormat>
  <Paragraphs>45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Lexend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Valentine Nashipae</dc:creator>
  <cp:lastModifiedBy>Microsoft account</cp:lastModifiedBy>
  <cp:revision>95</cp:revision>
  <cp:lastPrinted>2023-08-25T16:55:52Z</cp:lastPrinted>
  <dcterms:created xsi:type="dcterms:W3CDTF">2021-10-27T07:40:47Z</dcterms:created>
  <dcterms:modified xsi:type="dcterms:W3CDTF">2023-08-25T19:06:28Z</dcterms:modified>
</cp:coreProperties>
</file>