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80" r:id="rId3"/>
    <p:sldId id="259" r:id="rId4"/>
    <p:sldId id="261" r:id="rId5"/>
    <p:sldId id="283" r:id="rId6"/>
    <p:sldId id="284" r:id="rId7"/>
    <p:sldId id="285" r:id="rId8"/>
    <p:sldId id="286" r:id="rId9"/>
    <p:sldId id="287" r:id="rId10"/>
    <p:sldId id="288" r:id="rId11"/>
    <p:sldId id="267" r:id="rId12"/>
    <p:sldId id="290" r:id="rId13"/>
    <p:sldId id="291" r:id="rId14"/>
    <p:sldId id="292" r:id="rId15"/>
    <p:sldId id="272" r:id="rId16"/>
    <p:sldId id="294" r:id="rId17"/>
    <p:sldId id="295" r:id="rId18"/>
    <p:sldId id="296" r:id="rId19"/>
    <p:sldId id="297" r:id="rId20"/>
    <p:sldId id="29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C903"/>
    <a:srgbClr val="889E04"/>
    <a:srgbClr val="94AC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233" autoAdjust="0"/>
  </p:normalViewPr>
  <p:slideViewPr>
    <p:cSldViewPr>
      <p:cViewPr>
        <p:scale>
          <a:sx n="51" d="100"/>
          <a:sy n="51" d="100"/>
        </p:scale>
        <p:origin x="-2508" y="-210"/>
      </p:cViewPr>
      <p:guideLst>
        <p:guide orient="horz" pos="2160"/>
        <p:guide pos="2880"/>
      </p:guideLst>
    </p:cSldViewPr>
  </p:slideViewPr>
  <p:notesTextViewPr>
    <p:cViewPr>
      <p:scale>
        <a:sx n="1" d="1"/>
        <a:sy n="1" d="1"/>
      </p:scale>
      <p:origin x="0" y="0"/>
    </p:cViewPr>
  </p:notesTextViewPr>
  <p:sorterViewPr>
    <p:cViewPr>
      <p:scale>
        <a:sx n="100" d="100"/>
        <a:sy n="100" d="100"/>
      </p:scale>
      <p:origin x="0" y="10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A8EAE-4F9F-466D-BB3F-698CF517B886}" type="datetimeFigureOut">
              <a:rPr lang="en-US" smtClean="0"/>
              <a:t>5/1/2013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B7D35-531A-404D-9FA9-A4A4A0124DB3}" type="slidenum">
              <a:rPr lang="en-US" smtClean="0"/>
              <a:t>‹#›</a:t>
            </a:fld>
            <a:endParaRPr lang="en-US"/>
          </a:p>
        </p:txBody>
      </p:sp>
    </p:spTree>
    <p:extLst>
      <p:ext uri="{BB962C8B-B14F-4D97-AF65-F5344CB8AC3E}">
        <p14:creationId xmlns:p14="http://schemas.microsoft.com/office/powerpoint/2010/main" val="1999602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all for having</a:t>
            </a:r>
            <a:r>
              <a:rPr lang="en-US" baseline="0" dirty="0" smtClean="0"/>
              <a:t> me here today. I’m </a:t>
            </a:r>
            <a:r>
              <a:rPr lang="en-US" b="0" baseline="0" dirty="0" smtClean="0"/>
              <a:t>Dr. </a:t>
            </a:r>
            <a:r>
              <a:rPr lang="en-US" b="1" baseline="0" dirty="0" smtClean="0"/>
              <a:t>(NAME)</a:t>
            </a:r>
            <a:r>
              <a:rPr lang="en-US" b="0" baseline="0" dirty="0" smtClean="0"/>
              <a:t> from </a:t>
            </a:r>
            <a:r>
              <a:rPr lang="en-US" b="1" baseline="0" dirty="0" smtClean="0"/>
              <a:t>(INSTITUTION/PRACTICE)</a:t>
            </a:r>
            <a:r>
              <a:rPr lang="en-US" b="0" baseline="0" dirty="0" smtClean="0"/>
              <a:t>. As a dermatologist, I specialize in the diagnosis and treatment of skin, hair and nail conditions. I’m here today to talk to you about skin cancer. What is it? Who gets it? How can you prevent it? I will answer all of those questions. </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1</a:t>
            </a:fld>
            <a:endParaRPr lang="en-US"/>
          </a:p>
        </p:txBody>
      </p:sp>
    </p:spTree>
    <p:extLst>
      <p:ext uri="{BB962C8B-B14F-4D97-AF65-F5344CB8AC3E}">
        <p14:creationId xmlns:p14="http://schemas.microsoft.com/office/powerpoint/2010/main" val="111526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 me begin by asking all of you a question: How many of you think you look better with a tan?</a:t>
            </a:r>
            <a:r>
              <a:rPr lang="en-US" baseline="0" dirty="0" smtClean="0"/>
              <a:t> </a:t>
            </a:r>
            <a:r>
              <a:rPr lang="en-US" b="1" i="1" baseline="0" dirty="0" smtClean="0"/>
              <a:t>(Pause for raise of hands)</a:t>
            </a:r>
            <a:r>
              <a:rPr lang="en-US" b="0" i="1" baseline="0" dirty="0" smtClean="0"/>
              <a:t>. </a:t>
            </a:r>
            <a:r>
              <a:rPr lang="en-US" b="0" i="0" baseline="0" dirty="0" smtClean="0"/>
              <a:t> As surprising as it may seem, a suntan is actually a sign of damage to your skin. What you need to know is that there is no safe way to tan.</a:t>
            </a:r>
          </a:p>
          <a:p>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2</a:t>
            </a:fld>
            <a:endParaRPr lang="en-US"/>
          </a:p>
        </p:txBody>
      </p:sp>
    </p:spTree>
    <p:extLst>
      <p:ext uri="{BB962C8B-B14F-4D97-AF65-F5344CB8AC3E}">
        <p14:creationId xmlns:p14="http://schemas.microsoft.com/office/powerpoint/2010/main" val="1368154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your skin is</a:t>
            </a:r>
            <a:r>
              <a:rPr lang="en-US" baseline="0" dirty="0" smtClean="0"/>
              <a:t> exposed to sunlight, it works overtime to produce extra melanin – the pigment that gives skin its color – to protect it from the damaging ultraviolet rays. So, basically, a tan is the skin’s response to injury. Sunlight consists of two types of harmful rays – ultraviolet A rays and ultraviolet B rays. UVA rays, which can pass through window glass, cause the skin to age, resulting in wrinkles and age spots. UVB rays are the sun’s burning rays and are the primary cause of sunburn. An easy way to remember this is UVA rays are the aging rays and UVB rays are the burning rays. Exposure to both forms of UV rays can lead to the development of skin cancer. </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3</a:t>
            </a:fld>
            <a:endParaRPr lang="en-US"/>
          </a:p>
        </p:txBody>
      </p:sp>
    </p:spTree>
    <p:extLst>
      <p:ext uri="{BB962C8B-B14F-4D97-AF65-F5344CB8AC3E}">
        <p14:creationId xmlns:p14="http://schemas.microsoft.com/office/powerpoint/2010/main" val="3629324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photos were taken with a UV camera. The photos on the right show UV light damage beneath the skin</a:t>
            </a:r>
            <a:r>
              <a:rPr lang="en-US" baseline="0" dirty="0" smtClean="0"/>
              <a:t> that is not yet visible to the naked eye. The dark spots in these photos indicate the amount of damage a person has on their face. Research has shown that UV light from the sun and indoor tanning beds causes wrinkles, age spots and can lead to the development of skin cancer.</a:t>
            </a:r>
          </a:p>
          <a:p>
            <a:endParaRPr lang="en-US" baseline="0" dirty="0" smtClean="0"/>
          </a:p>
          <a:p>
            <a:r>
              <a:rPr lang="en-US" baseline="0" dirty="0" smtClean="0"/>
              <a:t>How many of you are NOT surprised by the amount of UV light damage on the top right photo, which clearly shows a lifetime of excessive UV exposure? However, how many of you ARE surprised by the amount of UV light damage already seen in the young girl’s photo at the bottom? She is only 17!</a:t>
            </a:r>
            <a:endParaRPr lang="en-US" dirty="0"/>
          </a:p>
        </p:txBody>
      </p:sp>
      <p:sp>
        <p:nvSpPr>
          <p:cNvPr id="4" name="Slide Number Placeholder 3"/>
          <p:cNvSpPr>
            <a:spLocks noGrp="1"/>
          </p:cNvSpPr>
          <p:nvPr>
            <p:ph type="sldNum" sz="quarter" idx="10"/>
          </p:nvPr>
        </p:nvSpPr>
        <p:spPr/>
        <p:txBody>
          <a:bodyPr/>
          <a:lstStyle/>
          <a:p>
            <a:fld id="{E50EF9BB-2186-421E-8D50-3758FE1DB166}" type="slidenum">
              <a:rPr lang="en-US" smtClean="0"/>
              <a:t>4</a:t>
            </a:fld>
            <a:endParaRPr lang="en-US"/>
          </a:p>
        </p:txBody>
      </p:sp>
    </p:spTree>
    <p:extLst>
      <p:ext uri="{BB962C8B-B14F-4D97-AF65-F5344CB8AC3E}">
        <p14:creationId xmlns:p14="http://schemas.microsoft.com/office/powerpoint/2010/main" val="2483976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of you think tanning</a:t>
            </a:r>
            <a:r>
              <a:rPr lang="en-US" baseline="0" dirty="0" smtClean="0"/>
              <a:t> beds are safer than the sun? </a:t>
            </a:r>
            <a:r>
              <a:rPr lang="en-US" b="1" i="1" baseline="0" dirty="0" smtClean="0"/>
              <a:t>(Pause hands raised.)</a:t>
            </a:r>
            <a:r>
              <a:rPr lang="en-US" b="0" i="0" baseline="0" dirty="0" smtClean="0"/>
              <a:t> For those of you who raised your hand, let me explain why this isn’t true. Like the sun, tanning beds emit dangerous UVA and UVB rays that can cause skin cancer, eye damage and wrinkles. Exposing yourself to the UV rays of indoor tanning beds increases your risk of developing melanoma, the deadliest kind of skin cancer, by 75 percent and the risk increases with each use. The only safe tan is the kind you get from a bottle. Use a sunless self-tanning product if you want to look like you’ve been in the sun, but remember to use sunscreen with it.</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5</a:t>
            </a:fld>
            <a:endParaRPr lang="en-US"/>
          </a:p>
        </p:txBody>
      </p:sp>
    </p:spTree>
    <p:extLst>
      <p:ext uri="{BB962C8B-B14F-4D97-AF65-F5344CB8AC3E}">
        <p14:creationId xmlns:p14="http://schemas.microsoft.com/office/powerpoint/2010/main" val="4258431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Did you know</a:t>
            </a:r>
            <a:r>
              <a:rPr lang="en-US" baseline="0" dirty="0" smtClean="0"/>
              <a:t> that one in five Americans will develop skin cancer in their lifetime? </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6</a:t>
            </a:fld>
            <a:endParaRPr lang="en-US"/>
          </a:p>
        </p:txBody>
      </p:sp>
    </p:spTree>
    <p:extLst>
      <p:ext uri="{BB962C8B-B14F-4D97-AF65-F5344CB8AC3E}">
        <p14:creationId xmlns:p14="http://schemas.microsoft.com/office/powerpoint/2010/main" val="2073809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causes skin</a:t>
            </a:r>
            <a:r>
              <a:rPr lang="en-US" baseline="0" dirty="0" smtClean="0"/>
              <a:t> cancer? One way is overexposure to the sun – too much time outside without protecting your skin from the sun. Another way is tanning bed use – tanning bed lamps emit a similar amount of UV radiation as the sun and in some cases the radiation may be stronger. And a third cause is family history. Do you know the health background of your family? If not, you should ask so you know if you are at an increased risk.</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7</a:t>
            </a:fld>
            <a:endParaRPr lang="en-US"/>
          </a:p>
        </p:txBody>
      </p:sp>
    </p:spTree>
    <p:extLst>
      <p:ext uri="{BB962C8B-B14F-4D97-AF65-F5344CB8AC3E}">
        <p14:creationId xmlns:p14="http://schemas.microsoft.com/office/powerpoint/2010/main" val="3290070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might be wondering:</a:t>
            </a:r>
            <a:r>
              <a:rPr lang="en-US" baseline="0" dirty="0" smtClean="0"/>
              <a:t> what exactly is skin cancer? Well, there are three types of skin cancer: basal cell carcinoma, squamous cell carcinoma, and melanoma.</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8</a:t>
            </a:fld>
            <a:endParaRPr lang="en-US"/>
          </a:p>
        </p:txBody>
      </p:sp>
    </p:spTree>
    <p:extLst>
      <p:ext uri="{BB962C8B-B14F-4D97-AF65-F5344CB8AC3E}">
        <p14:creationId xmlns:p14="http://schemas.microsoft.com/office/powerpoint/2010/main" val="1668520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Basal cell carcinoma and squamous</a:t>
            </a:r>
            <a:r>
              <a:rPr lang="en-US" baseline="0" dirty="0" smtClean="0"/>
              <a:t> cell carcinoma are the most common forms of skin cancer. They usually are found on the top layer of the skin on sun-exposed areas of the body, including the face, forearms and neck. As you can see in these photos, they usually look like rough, red scaly patches or bumps that bleed. Both types are easily treated if detected early.</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9</a:t>
            </a:fld>
            <a:endParaRPr lang="en-US"/>
          </a:p>
        </p:txBody>
      </p:sp>
    </p:spTree>
    <p:extLst>
      <p:ext uri="{BB962C8B-B14F-4D97-AF65-F5344CB8AC3E}">
        <p14:creationId xmlns:p14="http://schemas.microsoft.com/office/powerpoint/2010/main" val="3228678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Melanoma</a:t>
            </a:r>
            <a:r>
              <a:rPr lang="en-US" baseline="0" dirty="0" smtClean="0"/>
              <a:t> is the deadliest form of skin cancer. It can occur anywhere on the body but is most common on the upper back, torso, lower legs, head and neck. New, rapidly growing moles or moles that itch, bleed, or change color or size are often early warning signs of melanoma.</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10</a:t>
            </a:fld>
            <a:endParaRPr lang="en-US"/>
          </a:p>
        </p:txBody>
      </p:sp>
    </p:spTree>
    <p:extLst>
      <p:ext uri="{BB962C8B-B14F-4D97-AF65-F5344CB8AC3E}">
        <p14:creationId xmlns:p14="http://schemas.microsoft.com/office/powerpoint/2010/main" val="3383713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is melanoma really that serious? Yes, it is. One American dies from melanoma</a:t>
            </a:r>
            <a:r>
              <a:rPr lang="en-US" baseline="0" dirty="0" smtClean="0"/>
              <a:t> every hour, and it’s not just adults who are at risk. Melanoma is the second most common cancer in teens and young adults 15-29 years old, and it’s the most common cancer in young adults 25-29.</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11</a:t>
            </a:fld>
            <a:endParaRPr lang="en-US"/>
          </a:p>
        </p:txBody>
      </p:sp>
    </p:spTree>
    <p:extLst>
      <p:ext uri="{BB962C8B-B14F-4D97-AF65-F5344CB8AC3E}">
        <p14:creationId xmlns:p14="http://schemas.microsoft.com/office/powerpoint/2010/main" val="1957699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adults</a:t>
            </a:r>
            <a:r>
              <a:rPr lang="en-US" baseline="0" dirty="0" smtClean="0"/>
              <a:t> aren’t the only ones who can get melanoma, then who else can? Anyone can develop melanoma. No one is immune from this cancer. But, Caucasians are more at risk than other races, especially those with fair skin, red or blonde hair, blue or green eyes, more than 50 moles or a blood relative who had melanoma (like your mom, dad, sister or brother).</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12</a:t>
            </a:fld>
            <a:endParaRPr lang="en-US"/>
          </a:p>
        </p:txBody>
      </p:sp>
    </p:spTree>
    <p:extLst>
      <p:ext uri="{BB962C8B-B14F-4D97-AF65-F5344CB8AC3E}">
        <p14:creationId xmlns:p14="http://schemas.microsoft.com/office/powerpoint/2010/main" val="659471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happens if you get melanoma? Can if be cured? When detected early, melanoma is highly curable. The average five-year survival rate for individuals whose melanoma is detected and treated before spreading to the lymph nodes is 98 percent. Once melanoma spreads to the lymph nodes and inside the body, the survival rate decreases significantly. Early detection is key in beating melanoma.</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13</a:t>
            </a:fld>
            <a:endParaRPr lang="en-US"/>
          </a:p>
        </p:txBody>
      </p:sp>
    </p:spTree>
    <p:extLst>
      <p:ext uri="{BB962C8B-B14F-4D97-AF65-F5344CB8AC3E}">
        <p14:creationId xmlns:p14="http://schemas.microsoft.com/office/powerpoint/2010/main" val="3963187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saw a couple of you looking at your skin, wondering if you should be concerned. What does melanoma</a:t>
            </a:r>
            <a:r>
              <a:rPr lang="en-US" baseline="0" dirty="0" smtClean="0"/>
              <a:t> look like? If you notice a mole on your skin, you should follow the simple ABCDE rule, which outlines the warning signs of melanoma: A stands for Asymmetry – one half is unlike the other half. B stands for Border – the mole has an irregular, scalloped or poorly defined border. C stands for Color – the color varies from one area to another; it can be shades of tan and brown, black and sometimes white, red or blue. D stands for Diameter – while they can be smaller, melanomas are usually greater than 6mm or the size of a pencil eraser. E stands for Evolving – the mole or lesion looks different from the rest or is changing in size, shape or color.</a:t>
            </a:r>
          </a:p>
          <a:p>
            <a:endParaRPr lang="en-US" baseline="0" dirty="0" smtClean="0"/>
          </a:p>
          <a:p>
            <a:r>
              <a:rPr lang="en-US" baseline="0" dirty="0" smtClean="0"/>
              <a:t>If you have an changing mole, a new mole or a mole that is different, you should make an appointment to see a dermatologist as soon as possible.</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14</a:t>
            </a:fld>
            <a:endParaRPr lang="en-US"/>
          </a:p>
        </p:txBody>
      </p:sp>
    </p:spTree>
    <p:extLst>
      <p:ext uri="{BB962C8B-B14F-4D97-AF65-F5344CB8AC3E}">
        <p14:creationId xmlns:p14="http://schemas.microsoft.com/office/powerpoint/2010/main" val="2968364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you know what to look for, I encourage everyone to check your skin on a regular basis, and keep track o</a:t>
            </a:r>
            <a:r>
              <a:rPr lang="en-US" baseline="0" dirty="0" smtClean="0"/>
              <a:t>f your moles. Scan your entire body for suspicious moles, including your back, your scalp, the soles of your feet, between your toes and the palms of your hands.</a:t>
            </a:r>
          </a:p>
          <a:p>
            <a:endParaRPr lang="en-US" baseline="0" dirty="0" smtClean="0"/>
          </a:p>
          <a:p>
            <a:r>
              <a:rPr lang="en-US" b="1" baseline="0" dirty="0" smtClean="0"/>
              <a:t>(Note to AAD member: </a:t>
            </a:r>
            <a:r>
              <a:rPr lang="en-US" b="0" baseline="0" dirty="0" smtClean="0"/>
              <a:t>Bring in a hand held mirror to demonstrate skin self-exam.)</a:t>
            </a:r>
            <a:endParaRPr lang="en-US" b="1" dirty="0"/>
          </a:p>
        </p:txBody>
      </p:sp>
      <p:sp>
        <p:nvSpPr>
          <p:cNvPr id="4" name="Slide Number Placeholder 3"/>
          <p:cNvSpPr>
            <a:spLocks noGrp="1"/>
          </p:cNvSpPr>
          <p:nvPr>
            <p:ph type="sldNum" sz="quarter" idx="10"/>
          </p:nvPr>
        </p:nvSpPr>
        <p:spPr/>
        <p:txBody>
          <a:bodyPr/>
          <a:lstStyle/>
          <a:p>
            <a:fld id="{138B7D35-531A-404D-9FA9-A4A4A0124DB3}" type="slidenum">
              <a:rPr lang="en-US" smtClean="0"/>
              <a:t>15</a:t>
            </a:fld>
            <a:endParaRPr lang="en-US"/>
          </a:p>
        </p:txBody>
      </p:sp>
    </p:spTree>
    <p:extLst>
      <p:ext uri="{BB962C8B-B14F-4D97-AF65-F5344CB8AC3E}">
        <p14:creationId xmlns:p14="http://schemas.microsoft.com/office/powerpoint/2010/main" val="121323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can</a:t>
            </a:r>
            <a:r>
              <a:rPr lang="en-US" baseline="0" dirty="0" smtClean="0"/>
              <a:t> you do to decrease your risk of melanoma and other skin cancers? The best way to protect yourself is by avoiding excessive exposure to the sun and other forms of ultraviolet radiation, such as indoor tanning.</a:t>
            </a:r>
          </a:p>
          <a:p>
            <a:endParaRPr lang="en-US" baseline="0" dirty="0" smtClean="0"/>
          </a:p>
          <a:p>
            <a:r>
              <a:rPr lang="en-US" baseline="0" dirty="0" smtClean="0"/>
              <a:t>But there are a number of ways to protect yourself and still have fun in the sun:</a:t>
            </a:r>
          </a:p>
          <a:p>
            <a:endParaRPr lang="en-US" baseline="0" dirty="0" smtClean="0"/>
          </a:p>
          <a:p>
            <a:pPr marL="171450" indent="-171450">
              <a:buFont typeface="Arial" pitchFamily="34" charset="0"/>
              <a:buChar char="•"/>
            </a:pPr>
            <a:r>
              <a:rPr lang="en-US" baseline="0" dirty="0" smtClean="0"/>
              <a:t>Generously apply a broad-spectrum, water-resistant sunscreen with an SPF of at least 30 to all exposed skin. “Broad-spectrum” provides protections from both UVA and UVB rays. Re-apply approximately every two hours, even on cloudy days and after swimming or sweating.</a:t>
            </a:r>
          </a:p>
          <a:p>
            <a:pPr marL="171450" indent="-171450">
              <a:buFont typeface="Arial" pitchFamily="34" charset="0"/>
              <a:buChar char="•"/>
            </a:pPr>
            <a:endParaRPr lang="en-US" baseline="0" dirty="0" smtClean="0"/>
          </a:p>
          <a:p>
            <a:pPr marL="0" indent="0">
              <a:buFont typeface="Arial" pitchFamily="34" charset="0"/>
              <a:buNone/>
            </a:pPr>
            <a:r>
              <a:rPr lang="en-US" baseline="0" dirty="0" smtClean="0"/>
              <a:t>Sunscreens should be applied to dry skin </a:t>
            </a:r>
            <a:r>
              <a:rPr lang="en-US" baseline="0" dirty="0" smtClean="0"/>
              <a:t>15 </a:t>
            </a:r>
            <a:r>
              <a:rPr lang="en-US" baseline="0" dirty="0" smtClean="0"/>
              <a:t>minutes BEFORE going outdoors. When using sunscreen, be sure to apply it to all areas not covered by clothing and pay particular attention to the face, ears, hands and arms. Coat the skin liberally and rub it in thoroughly. Don’t forget that lips get sunburned too, so apply a lip balm that contains sunscreen. One ounce, enough to fill a shot glass, is considered the amount needed to cover the exposed areas of the body properly.</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16</a:t>
            </a:fld>
            <a:endParaRPr lang="en-US"/>
          </a:p>
        </p:txBody>
      </p:sp>
    </p:spTree>
    <p:extLst>
      <p:ext uri="{BB962C8B-B14F-4D97-AF65-F5344CB8AC3E}">
        <p14:creationId xmlns:p14="http://schemas.microsoft.com/office/powerpoint/2010/main" val="1663872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Wear protective clothing,</a:t>
            </a:r>
            <a:r>
              <a:rPr lang="en-US" baseline="0" dirty="0" smtClean="0"/>
              <a:t> such as a long-sleeved shirt, pants, a wide-brimmed hat and sunglasses where possible.</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Seek shade when appropriate, remembering that the sun’s rays are strongest between 10 a.m. and 2 p.m. If your shadow is shorter than you are, seek shade.</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Use extra caution near water, snow and sand as they reflect the damaging rays of the sun, which can increase your chance of sunburn.</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Avoid tanning beds. Remember that UV light from tanning beds can cause skin cancer and wrinkling. If you want to look like you’ve been in the sun, consider using a sunless self-tanning product, but continue to use sunscreen with it.</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17</a:t>
            </a:fld>
            <a:endParaRPr lang="en-US"/>
          </a:p>
        </p:txBody>
      </p:sp>
    </p:spTree>
    <p:extLst>
      <p:ext uri="{BB962C8B-B14F-4D97-AF65-F5344CB8AC3E}">
        <p14:creationId xmlns:p14="http://schemas.microsoft.com/office/powerpoint/2010/main" val="462145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Brittany </a:t>
            </a:r>
            <a:r>
              <a:rPr lang="en-US" dirty="0" err="1" smtClean="0"/>
              <a:t>Cicala</a:t>
            </a:r>
            <a:r>
              <a:rPr lang="en-US" dirty="0" smtClean="0"/>
              <a:t>. At age 17, she started using tanning beds regularly</a:t>
            </a:r>
            <a:r>
              <a:rPr lang="en-US" baseline="0" dirty="0" smtClean="0"/>
              <a:t> – four times a week for three years. At age 20, she was diagnosed with stage II melanoma. Her surgery left her with a 7-inch scar, and the surgeon also removed seven lymph nodes from under her arm. She has had more than 20 suspicious lesions removed since the original surgery. Brittany went on to win the title of Miss Maryland and she says that battling cancer at such a young age has changed her view on life. </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18</a:t>
            </a:fld>
            <a:endParaRPr lang="en-US"/>
          </a:p>
        </p:txBody>
      </p:sp>
    </p:spTree>
    <p:extLst>
      <p:ext uri="{BB962C8B-B14F-4D97-AF65-F5344CB8AC3E}">
        <p14:creationId xmlns:p14="http://schemas.microsoft.com/office/powerpoint/2010/main" val="4051288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quote from Brittany</a:t>
            </a:r>
            <a:r>
              <a:rPr lang="en-US" baseline="0" dirty="0" smtClean="0"/>
              <a:t> that I think wraps up perfectly what I hope I’ve conveyed to you today: “I don’t want anyone to go through what I have. I keep reminding people that skin cancer can happen to you. You’re not immune to this. This is such a preventable cancer. Wear a sunscreen with an SPF of at least 30 every day. Avoid tanning beds and get screened by a dermatologist regularly.”</a:t>
            </a:r>
            <a:endParaRPr lang="en-US" dirty="0"/>
          </a:p>
        </p:txBody>
      </p:sp>
      <p:sp>
        <p:nvSpPr>
          <p:cNvPr id="4" name="Slide Number Placeholder 3"/>
          <p:cNvSpPr>
            <a:spLocks noGrp="1"/>
          </p:cNvSpPr>
          <p:nvPr>
            <p:ph type="sldNum" sz="quarter" idx="10"/>
          </p:nvPr>
        </p:nvSpPr>
        <p:spPr/>
        <p:txBody>
          <a:bodyPr/>
          <a:lstStyle/>
          <a:p>
            <a:fld id="{138B7D35-531A-404D-9FA9-A4A4A0124DB3}" type="slidenum">
              <a:rPr lang="en-US" smtClean="0"/>
              <a:t>19</a:t>
            </a:fld>
            <a:endParaRPr lang="en-US"/>
          </a:p>
        </p:txBody>
      </p:sp>
    </p:spTree>
    <p:extLst>
      <p:ext uri="{BB962C8B-B14F-4D97-AF65-F5344CB8AC3E}">
        <p14:creationId xmlns:p14="http://schemas.microsoft.com/office/powerpoint/2010/main" val="2926398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taking the time to listen to my presentation.</a:t>
            </a:r>
            <a:r>
              <a:rPr lang="en-US" baseline="0" dirty="0" smtClean="0"/>
              <a:t> If anyone has any questions, I’d be happy </a:t>
            </a:r>
            <a:r>
              <a:rPr lang="en-US" baseline="0" smtClean="0"/>
              <a:t>to answer them.</a:t>
            </a:r>
            <a:endParaRPr lang="en-US"/>
          </a:p>
        </p:txBody>
      </p:sp>
      <p:sp>
        <p:nvSpPr>
          <p:cNvPr id="4" name="Slide Number Placeholder 3"/>
          <p:cNvSpPr>
            <a:spLocks noGrp="1"/>
          </p:cNvSpPr>
          <p:nvPr>
            <p:ph type="sldNum" sz="quarter" idx="10"/>
          </p:nvPr>
        </p:nvSpPr>
        <p:spPr/>
        <p:txBody>
          <a:bodyPr/>
          <a:lstStyle/>
          <a:p>
            <a:fld id="{138B7D35-531A-404D-9FA9-A4A4A0124DB3}" type="slidenum">
              <a:rPr lang="en-US" smtClean="0"/>
              <a:t>20</a:t>
            </a:fld>
            <a:endParaRPr lang="en-US"/>
          </a:p>
        </p:txBody>
      </p:sp>
    </p:spTree>
    <p:extLst>
      <p:ext uri="{BB962C8B-B14F-4D97-AF65-F5344CB8AC3E}">
        <p14:creationId xmlns:p14="http://schemas.microsoft.com/office/powerpoint/2010/main" val="11608654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83414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565941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41452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54974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679A55-5BF5-45D9-AF12-95C5CE1E88C1}" type="datetimeFigureOut">
              <a:rPr lang="en-US" smtClean="0"/>
              <a:t>5/1/2013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28401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679A55-5BF5-45D9-AF12-95C5CE1E88C1}" type="datetimeFigureOut">
              <a:rPr lang="en-US" smtClean="0"/>
              <a:t>5/1/2013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118238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679A55-5BF5-45D9-AF12-95C5CE1E88C1}" type="datetimeFigureOut">
              <a:rPr lang="en-US" smtClean="0"/>
              <a:t>5/1/2013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74225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314727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79A55-5BF5-45D9-AF12-95C5CE1E88C1}" type="datetimeFigureOut">
              <a:rPr lang="en-US" smtClean="0"/>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246898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149525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679A55-5BF5-45D9-AF12-95C5CE1E88C1}" type="datetimeFigureOut">
              <a:rPr lang="en-US" smtClean="0"/>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E0EBD-D35B-4E20-BEA4-A8DDE60605BF}" type="slidenum">
              <a:rPr lang="en-US" smtClean="0"/>
              <a:t>‹#›</a:t>
            </a:fld>
            <a:endParaRPr lang="en-US"/>
          </a:p>
        </p:txBody>
      </p:sp>
    </p:spTree>
    <p:extLst>
      <p:ext uri="{BB962C8B-B14F-4D97-AF65-F5344CB8AC3E}">
        <p14:creationId xmlns:p14="http://schemas.microsoft.com/office/powerpoint/2010/main" val="406193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79A55-5BF5-45D9-AF12-95C5CE1E88C1}" type="datetimeFigureOut">
              <a:rPr lang="en-US" smtClean="0"/>
              <a:t>5/1/2013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E0EBD-D35B-4E20-BEA4-A8DDE60605BF}" type="slidenum">
              <a:rPr lang="en-US" smtClean="0"/>
              <a:t>‹#›</a:t>
            </a:fld>
            <a:endParaRPr lang="en-US"/>
          </a:p>
        </p:txBody>
      </p:sp>
    </p:spTree>
    <p:extLst>
      <p:ext uri="{BB962C8B-B14F-4D97-AF65-F5344CB8AC3E}">
        <p14:creationId xmlns:p14="http://schemas.microsoft.com/office/powerpoint/2010/main" val="1023373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8.jpeg"/><Relationship Id="rId3" Type="http://schemas.openxmlformats.org/officeDocument/2006/relationships/image" Target="../media/image29.jpeg"/><Relationship Id="rId7" Type="http://schemas.openxmlformats.org/officeDocument/2006/relationships/image" Target="../media/image33.png"/><Relationship Id="rId12"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6.jpeg"/><Relationship Id="rId5" Type="http://schemas.openxmlformats.org/officeDocument/2006/relationships/image" Target="../media/image31.jpeg"/><Relationship Id="rId10" Type="http://schemas.openxmlformats.org/officeDocument/2006/relationships/image" Target="../media/image35.jpeg"/><Relationship Id="rId4" Type="http://schemas.openxmlformats.org/officeDocument/2006/relationships/image" Target="../media/image30.jpeg"/><Relationship Id="rId9" Type="http://schemas.openxmlformats.org/officeDocument/2006/relationships/image" Target="../media/image34.jpeg"/><Relationship Id="rId14" Type="http://schemas.openxmlformats.org/officeDocument/2006/relationships/image" Target="../media/image39.jpe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14.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5.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s>
</file>

<file path=ppt/slides/_rels/slide1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7.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1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jpeg"/></Relationships>
</file>

<file path=ppt/slides/_rels/slide19.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12" Type="http://schemas.openxmlformats.org/officeDocument/2006/relationships/image" Target="../media/image9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0.jpeg"/><Relationship Id="rId11" Type="http://schemas.openxmlformats.org/officeDocument/2006/relationships/image" Target="../media/image95.jpeg"/><Relationship Id="rId5" Type="http://schemas.openxmlformats.org/officeDocument/2006/relationships/image" Target="../media/image89.jpeg"/><Relationship Id="rId10" Type="http://schemas.openxmlformats.org/officeDocument/2006/relationships/image" Target="../media/image94.jpeg"/><Relationship Id="rId4" Type="http://schemas.openxmlformats.org/officeDocument/2006/relationships/image" Target="../media/image88.jpeg"/><Relationship Id="rId9" Type="http://schemas.openxmlformats.org/officeDocument/2006/relationships/image" Target="../media/image93.jpeg"/></Relationships>
</file>

<file path=ppt/slides/_rels/slide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0933" y="4094202"/>
            <a:ext cx="4038600" cy="830997"/>
          </a:xfrm>
          <a:prstGeom prst="rect">
            <a:avLst/>
          </a:prstGeom>
          <a:noFill/>
        </p:spPr>
        <p:txBody>
          <a:bodyPr wrap="square" rtlCol="0">
            <a:spAutoFit/>
          </a:bodyPr>
          <a:lstStyle/>
          <a:p>
            <a:r>
              <a:rPr lang="en-US" sz="4800" b="1" dirty="0" smtClean="0">
                <a:solidFill>
                  <a:schemeClr val="accent6">
                    <a:lumMod val="75000"/>
                  </a:schemeClr>
                </a:solidFill>
                <a:latin typeface="Arial" pitchFamily="34" charset="0"/>
                <a:cs typeface="Arial" pitchFamily="34" charset="0"/>
              </a:rPr>
              <a:t>Skin Cancer:</a:t>
            </a:r>
            <a:endParaRPr lang="en-US" sz="4800" b="1" dirty="0">
              <a:solidFill>
                <a:schemeClr val="accent6">
                  <a:lumMod val="75000"/>
                </a:schemeClr>
              </a:solidFill>
              <a:latin typeface="Arial" pitchFamily="34" charset="0"/>
              <a:cs typeface="Arial" pitchFamily="34" charset="0"/>
            </a:endParaRPr>
          </a:p>
        </p:txBody>
      </p:sp>
      <p:sp>
        <p:nvSpPr>
          <p:cNvPr id="5" name="TextBox 4"/>
          <p:cNvSpPr txBox="1"/>
          <p:nvPr/>
        </p:nvSpPr>
        <p:spPr>
          <a:xfrm>
            <a:off x="304800" y="6248400"/>
            <a:ext cx="4572000" cy="246221"/>
          </a:xfrm>
          <a:prstGeom prst="rect">
            <a:avLst/>
          </a:prstGeom>
          <a:noFill/>
        </p:spPr>
        <p:txBody>
          <a:bodyPr wrap="square" rtlCol="0">
            <a:spAutoFit/>
          </a:bodyPr>
          <a:lstStyle/>
          <a:p>
            <a:r>
              <a:rPr lang="en-US" sz="1000" dirty="0" smtClean="0">
                <a:solidFill>
                  <a:schemeClr val="accent6">
                    <a:lumMod val="75000"/>
                  </a:schemeClr>
                </a:solidFill>
              </a:rPr>
              <a:t>American Academy of Dermatology</a:t>
            </a:r>
            <a:endParaRPr lang="en-US" sz="1000" dirty="0">
              <a:solidFill>
                <a:schemeClr val="accent6">
                  <a:lumMod val="75000"/>
                </a:schemeClr>
              </a:solidFill>
            </a:endParaRPr>
          </a:p>
        </p:txBody>
      </p:sp>
      <p:sp>
        <p:nvSpPr>
          <p:cNvPr id="6" name="TextBox 5"/>
          <p:cNvSpPr txBox="1"/>
          <p:nvPr/>
        </p:nvSpPr>
        <p:spPr>
          <a:xfrm>
            <a:off x="304800" y="4856202"/>
            <a:ext cx="4648200" cy="553998"/>
          </a:xfrm>
          <a:prstGeom prst="rect">
            <a:avLst/>
          </a:prstGeom>
          <a:noFill/>
        </p:spPr>
        <p:txBody>
          <a:bodyPr wrap="square" rtlCol="0">
            <a:spAutoFit/>
          </a:bodyPr>
          <a:lstStyle/>
          <a:p>
            <a:r>
              <a:rPr lang="en-US" sz="3000" dirty="0" smtClean="0">
                <a:solidFill>
                  <a:schemeClr val="accent6">
                    <a:lumMod val="75000"/>
                  </a:schemeClr>
                </a:solidFill>
              </a:rPr>
              <a:t>So What’s the Big Deal?</a:t>
            </a:r>
            <a:endParaRPr lang="en-US" sz="3000" dirty="0">
              <a:solidFill>
                <a:schemeClr val="accent6">
                  <a:lumMod val="75000"/>
                </a:schemeClr>
              </a:solidFill>
            </a:endParaRPr>
          </a:p>
        </p:txBody>
      </p:sp>
      <p:cxnSp>
        <p:nvCxnSpPr>
          <p:cNvPr id="8" name="Straight Connector 7"/>
          <p:cNvCxnSpPr/>
          <p:nvPr/>
        </p:nvCxnSpPr>
        <p:spPr>
          <a:xfrm>
            <a:off x="414867" y="4876800"/>
            <a:ext cx="40047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443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ge_2_background.jpg"/>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73" b="99159" l="52789" r="99568">
                        <a14:foregroundMark x1="58510" y1="31134" x2="67146" y2="4207"/>
                        <a14:foregroundMark x1="66499" y1="7174" x2="75531" y2="1461"/>
                        <a14:foregroundMark x1="79093" y1="2303" x2="97661" y2="4473"/>
                        <a14:foregroundMark x1="98777" y1="6643" x2="97877" y2="96723"/>
                        <a14:foregroundMark x1="98309" y1="99159" x2="54336" y2="98627"/>
                        <a14:foregroundMark x1="55416" y1="96988" x2="58294" y2="28122"/>
                        <a14:foregroundMark x1="80641" y1="79274" x2="80641" y2="79274"/>
                        <a14:foregroundMark x1="94782" y1="76838" x2="63836" y2="80912"/>
                        <a14:foregroundMark x1="92335" y1="53189" x2="87478" y2="89371"/>
                        <a14:foregroundMark x1="86830" y1="56997" x2="85714" y2="73295"/>
                        <a14:foregroundMark x1="96114" y1="55890" x2="95898" y2="47166"/>
                        <a14:foregroundMark x1="99640" y1="29761" x2="99208" y2="13995"/>
                        <a14:foregroundMark x1="77330" y1="51816" x2="83735" y2="51816"/>
                        <a14:foregroundMark x1="61821" y1="6909" x2="54084" y2="42294"/>
                        <a14:foregroundMark x1="52789" y1="83082" x2="53221" y2="96988"/>
                        <a14:foregroundMark x1="53868" y1="78742" x2="53436" y2="38485"/>
                        <a14:foregroundMark x1="86146" y1="38485" x2="88377" y2="38220"/>
                        <a14:foregroundMark x1="53436" y1="36005" x2="56315" y2="23251"/>
                        <a14:foregroundMark x1="55632" y1="6909" x2="67362" y2="6377"/>
                        <a14:foregroundMark x1="67362" y1="2834" x2="56963" y2="2834"/>
                      </a14:backgroundRemoval>
                    </a14:imgEffect>
                  </a14:imgLayer>
                </a14:imgProps>
              </a:ext>
            </a:extLst>
          </a:blip>
          <a:srcRect l="52552"/>
          <a:stretch/>
        </p:blipFill>
        <p:spPr>
          <a:xfrm>
            <a:off x="5867400" y="1238949"/>
            <a:ext cx="3287888" cy="5630340"/>
          </a:xfrm>
          <a:prstGeom prst="rect">
            <a:avLst/>
          </a:prstGeom>
        </p:spPr>
      </p:pic>
      <p:sp>
        <p:nvSpPr>
          <p:cNvPr id="12" name="Rectangle 11"/>
          <p:cNvSpPr/>
          <p:nvPr/>
        </p:nvSpPr>
        <p:spPr>
          <a:xfrm>
            <a:off x="3581400" y="1920519"/>
            <a:ext cx="2514600" cy="1737360"/>
          </a:xfrm>
          <a:prstGeom prst="rect">
            <a:avLst/>
          </a:prstGeom>
          <a:blipFill dpi="0" rotWithShape="1">
            <a:blip r:embed="rId5" cstate="print"/>
            <a:srcRect/>
            <a:stretch>
              <a:fillRect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45911" y="1920519"/>
            <a:ext cx="2743200" cy="1737360"/>
          </a:xfrm>
          <a:prstGeom prst="rect">
            <a:avLst/>
          </a:prstGeom>
          <a:blipFill dpi="0" rotWithShape="1">
            <a:blip r:embed="rId6" cstate="print"/>
            <a:srcRec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45911" y="4042830"/>
            <a:ext cx="2743200" cy="1737360"/>
          </a:xfrm>
          <a:prstGeom prst="rect">
            <a:avLst/>
          </a:prstGeom>
          <a:blipFill dpi="0" rotWithShape="1">
            <a:blip r:embed="rId7" cstate="print"/>
            <a:srcRec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581400" y="4054119"/>
            <a:ext cx="2514600" cy="1737360"/>
          </a:xfrm>
          <a:prstGeom prst="rect">
            <a:avLst/>
          </a:prstGeom>
          <a:blipFill dpi="0" rotWithShape="1">
            <a:blip r:embed="rId8" cstate="print"/>
            <a:srcRect/>
            <a:stretch>
              <a:fillRect l="-1000" t="-2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8"/>
          <p:cNvSpPr txBox="1">
            <a:spLocks/>
          </p:cNvSpPr>
          <p:nvPr/>
        </p:nvSpPr>
        <p:spPr>
          <a:xfrm>
            <a:off x="1066800" y="274638"/>
            <a:ext cx="7848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Teens &amp; Tanning</a:t>
            </a:r>
            <a:endParaRPr lang="en-US" dirty="0">
              <a:solidFill>
                <a:schemeClr val="accent6">
                  <a:lumMod val="75000"/>
                </a:schemeClr>
              </a:solidFill>
            </a:endParaRPr>
          </a:p>
        </p:txBody>
      </p:sp>
      <p:cxnSp>
        <p:nvCxnSpPr>
          <p:cNvPr id="14" name="Straight Connector 13"/>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41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143000" y="3718560"/>
            <a:ext cx="2090057" cy="2072640"/>
          </a:xfrm>
          <a:prstGeom prst="ellipse">
            <a:avLst/>
          </a:prstGeom>
          <a:blipFill dpi="0" rotWithShape="1">
            <a:blip r:embed="rId3" cstate="print"/>
            <a:srcRect/>
            <a:stretch>
              <a:fillRect l="-5653" t="-1000" r="-50534" b="-1000"/>
            </a:stretch>
          </a:blipFill>
          <a:ln w="28575">
            <a:solidFill>
              <a:schemeClr val="accent6">
                <a:lumMod val="75000"/>
              </a:schemeClr>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867400" y="3794760"/>
            <a:ext cx="2100942" cy="2072640"/>
          </a:xfrm>
          <a:prstGeom prst="ellipse">
            <a:avLst/>
          </a:prstGeom>
          <a:blipFill>
            <a:blip r:embed="rId4" cstate="print"/>
            <a:srcRect/>
            <a:stretch>
              <a:fillRect l="-11203" t="-1000" r="-44176" b="-1000"/>
            </a:stretch>
          </a:blipFill>
          <a:ln w="28575">
            <a:solidFill>
              <a:schemeClr val="accent6">
                <a:lumMod val="75000"/>
              </a:schemeClr>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914400" y="274638"/>
            <a:ext cx="7620000" cy="1143000"/>
          </a:xfrm>
        </p:spPr>
        <p:txBody>
          <a:bodyPr>
            <a:normAutofit/>
          </a:bodyPr>
          <a:lstStyle/>
          <a:p>
            <a:r>
              <a:rPr lang="en-US" dirty="0" smtClean="0">
                <a:solidFill>
                  <a:schemeClr val="accent6">
                    <a:lumMod val="75000"/>
                  </a:schemeClr>
                </a:solidFill>
              </a:rPr>
              <a:t>UVA and UVB = Skin Cancer</a:t>
            </a:r>
            <a:endParaRPr lang="en-US" dirty="0">
              <a:solidFill>
                <a:schemeClr val="accent6">
                  <a:lumMod val="75000"/>
                </a:schemeClr>
              </a:solidFill>
            </a:endParaRPr>
          </a:p>
        </p:txBody>
      </p:sp>
      <p:cxnSp>
        <p:nvCxnSpPr>
          <p:cNvPr id="12" name="Straight Connector 11"/>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rot="19809488">
            <a:off x="2185300" y="2778446"/>
            <a:ext cx="1668816" cy="859181"/>
            <a:chOff x="2351316" y="2173648"/>
            <a:chExt cx="1431716" cy="859181"/>
          </a:xfrm>
        </p:grpSpPr>
        <p:sp>
          <p:nvSpPr>
            <p:cNvPr id="14" name="Right Arrow 13"/>
            <p:cNvSpPr/>
            <p:nvPr/>
          </p:nvSpPr>
          <p:spPr>
            <a:xfrm rot="10800000">
              <a:off x="2351316" y="2173648"/>
              <a:ext cx="1349828" cy="859181"/>
            </a:xfrm>
            <a:prstGeom prst="rightArrow">
              <a:avLst>
                <a:gd name="adj1" fmla="val 44506"/>
                <a:gd name="adj2" fmla="val 67854"/>
              </a:avLst>
            </a:prstGeom>
            <a:solidFill>
              <a:srgbClr val="ADC903"/>
            </a:solidFill>
            <a:ln>
              <a:solidFill>
                <a:srgbClr val="889E04"/>
              </a:solidFill>
            </a:ln>
            <a:scene3d>
              <a:camera prst="orthographicFront"/>
              <a:lightRig rig="threePt" dir="t"/>
            </a:scene3d>
            <a:sp3d extrusionH="101600">
              <a:bevelT w="95250" h="50800" prst="relaxedInset"/>
              <a:bevelB w="0" h="107950"/>
              <a:extrusionClr>
                <a:srgbClr val="ADC90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411432" y="2451339"/>
              <a:ext cx="1371600" cy="276999"/>
            </a:xfrm>
            <a:prstGeom prst="rect">
              <a:avLst/>
            </a:prstGeom>
            <a:noFill/>
          </p:spPr>
          <p:txBody>
            <a:bodyPr wrap="square" rtlCol="0">
              <a:spAutoFit/>
            </a:bodyPr>
            <a:lstStyle/>
            <a:p>
              <a:pPr algn="ctr"/>
              <a:r>
                <a:rPr lang="en-US" sz="1200" b="1" dirty="0" smtClean="0">
                  <a:solidFill>
                    <a:schemeClr val="bg1"/>
                  </a:solidFill>
                </a:rPr>
                <a:t>UVA = Aging</a:t>
              </a:r>
              <a:endParaRPr lang="en-US" sz="1200" b="1" dirty="0">
                <a:solidFill>
                  <a:schemeClr val="bg1"/>
                </a:solidFill>
              </a:endParaRPr>
            </a:p>
          </p:txBody>
        </p:sp>
      </p:grpSp>
      <p:grpSp>
        <p:nvGrpSpPr>
          <p:cNvPr id="20" name="Group 19"/>
          <p:cNvGrpSpPr/>
          <p:nvPr/>
        </p:nvGrpSpPr>
        <p:grpSpPr>
          <a:xfrm rot="1993509">
            <a:off x="5177100" y="2814981"/>
            <a:ext cx="1673352" cy="859536"/>
            <a:chOff x="5284524" y="2280364"/>
            <a:chExt cx="1456542" cy="868751"/>
          </a:xfrm>
        </p:grpSpPr>
        <p:sp>
          <p:nvSpPr>
            <p:cNvPr id="15" name="Right Arrow 14"/>
            <p:cNvSpPr/>
            <p:nvPr/>
          </p:nvSpPr>
          <p:spPr>
            <a:xfrm>
              <a:off x="5391236" y="2280364"/>
              <a:ext cx="1349830" cy="868751"/>
            </a:xfrm>
            <a:prstGeom prst="rightArrow">
              <a:avLst>
                <a:gd name="adj1" fmla="val 44506"/>
                <a:gd name="adj2" fmla="val 67854"/>
              </a:avLst>
            </a:prstGeom>
            <a:solidFill>
              <a:srgbClr val="ADC903"/>
            </a:solidFill>
            <a:ln>
              <a:solidFill>
                <a:srgbClr val="889E04"/>
              </a:solidFill>
            </a:ln>
            <a:scene3d>
              <a:camera prst="orthographicFront"/>
              <a:lightRig rig="threePt" dir="t"/>
            </a:scene3d>
            <a:sp3d extrusionH="101600">
              <a:bevelT w="95250" h="50800" prst="relaxedInset"/>
              <a:bevelB w="0" h="107950"/>
              <a:extrusionClr>
                <a:srgbClr val="ADC90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284524" y="2560931"/>
              <a:ext cx="1371600" cy="276999"/>
            </a:xfrm>
            <a:prstGeom prst="rect">
              <a:avLst/>
            </a:prstGeom>
            <a:noFill/>
          </p:spPr>
          <p:txBody>
            <a:bodyPr wrap="square" rtlCol="0">
              <a:spAutoFit/>
            </a:bodyPr>
            <a:lstStyle/>
            <a:p>
              <a:pPr algn="ctr"/>
              <a:r>
                <a:rPr lang="en-US" sz="1200" b="1" dirty="0" smtClean="0">
                  <a:solidFill>
                    <a:schemeClr val="bg1"/>
                  </a:solidFill>
                </a:rPr>
                <a:t>UVB = Burning</a:t>
              </a:r>
              <a:endParaRPr lang="en-US" sz="1200" b="1" dirty="0">
                <a:solidFill>
                  <a:schemeClr val="bg1"/>
                </a:solidFill>
              </a:endParaRPr>
            </a:p>
          </p:txBody>
        </p:sp>
      </p:grpSp>
      <p:sp>
        <p:nvSpPr>
          <p:cNvPr id="4" name="Oval 3"/>
          <p:cNvSpPr/>
          <p:nvPr/>
        </p:nvSpPr>
        <p:spPr>
          <a:xfrm>
            <a:off x="3501482" y="1371600"/>
            <a:ext cx="2096429" cy="2096429"/>
          </a:xfrm>
          <a:prstGeom prst="ellipse">
            <a:avLst/>
          </a:prstGeom>
          <a:blipFill dpi="0" rotWithShape="1">
            <a:blip r:embed="rId5" cstate="print"/>
            <a:srcRect/>
            <a:stretch>
              <a:fillRect l="-14000" t="-15000" r="-16000" b="-17000"/>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4738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4"/>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par>
                          <p:cTn id="11" fill="hold">
                            <p:stCondLst>
                              <p:cond delay="3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057400"/>
            <a:ext cx="1280160" cy="1828800"/>
          </a:xfrm>
          <a:prstGeom prst="rect">
            <a:avLst/>
          </a:prstGeom>
          <a:blipFill dpi="0" rotWithShape="1">
            <a:blip r:embed="rId3"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71800" y="2057400"/>
            <a:ext cx="1280160" cy="1828800"/>
          </a:xfrm>
          <a:prstGeom prst="rect">
            <a:avLst/>
          </a:prstGeom>
          <a:blipFill dpi="0" rotWithShape="1">
            <a:blip r:embed="rId4"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648200" y="2057400"/>
            <a:ext cx="1280160" cy="1828800"/>
          </a:xfrm>
          <a:prstGeom prst="rect">
            <a:avLst/>
          </a:prstGeom>
          <a:blipFill dpi="0" rotWithShape="1">
            <a:blip r:embed="rId5"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95400" y="4267200"/>
            <a:ext cx="1280160" cy="1828800"/>
          </a:xfrm>
          <a:prstGeom prst="rect">
            <a:avLst/>
          </a:prstGeom>
          <a:blipFill dpi="0" rotWithShape="1">
            <a:blip r:embed="rId6" cstate="print"/>
            <a:srcRect/>
            <a:stretch>
              <a:fillRect l="-2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971800" y="4267200"/>
            <a:ext cx="1280160" cy="1828800"/>
          </a:xfrm>
          <a:prstGeom prst="rect">
            <a:avLst/>
          </a:prstGeom>
          <a:blipFill dpi="0" rotWithShape="1">
            <a:blip r:embed="rId7"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0" y="4267200"/>
            <a:ext cx="1280160" cy="1828800"/>
          </a:xfrm>
          <a:prstGeom prst="rect">
            <a:avLst/>
          </a:prstGeom>
          <a:blipFill dpi="0" rotWithShape="1">
            <a:blip r:embed="rId8" cstate="print"/>
            <a:srcRect/>
            <a:stretch>
              <a:fillRect l="-4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1295400" y="4092222"/>
            <a:ext cx="5562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descr="Page 4 Green arrow.jpg"/>
          <p:cNvPicPr>
            <a:picLocks noChangeAspect="1"/>
          </p:cNvPicPr>
          <p:nvPr/>
        </p:nvPicPr>
        <p:blipFill>
          <a:blip r:embed="rId9" cstate="print">
            <a:clrChange>
              <a:clrFrom>
                <a:srgbClr val="FFFFFE"/>
              </a:clrFrom>
              <a:clrTo>
                <a:srgbClr val="FFFFFE">
                  <a:alpha val="0"/>
                </a:srgbClr>
              </a:clrTo>
            </a:clrChange>
          </a:blip>
          <a:stretch>
            <a:fillRect/>
          </a:stretch>
        </p:blipFill>
        <p:spPr>
          <a:xfrm>
            <a:off x="6019800" y="4267200"/>
            <a:ext cx="2587752" cy="1307592"/>
          </a:xfrm>
          <a:prstGeom prst="rect">
            <a:avLst/>
          </a:prstGeom>
        </p:spPr>
      </p:pic>
      <p:sp>
        <p:nvSpPr>
          <p:cNvPr id="13" name="Title 12"/>
          <p:cNvSpPr>
            <a:spLocks noGrp="1"/>
          </p:cNvSpPr>
          <p:nvPr>
            <p:ph type="title"/>
          </p:nvPr>
        </p:nvSpPr>
        <p:spPr>
          <a:xfrm>
            <a:off x="990600" y="572278"/>
            <a:ext cx="7696200" cy="1143000"/>
          </a:xfrm>
        </p:spPr>
        <p:txBody>
          <a:bodyPr>
            <a:noAutofit/>
          </a:bodyPr>
          <a:lstStyle/>
          <a:p>
            <a:pPr algn="l"/>
            <a:r>
              <a:rPr lang="en-US" dirty="0" smtClean="0">
                <a:solidFill>
                  <a:schemeClr val="accent6">
                    <a:lumMod val="75000"/>
                  </a:schemeClr>
                </a:solidFill>
              </a:rPr>
              <a:t>UV Camera: </a:t>
            </a:r>
            <a:br>
              <a:rPr lang="en-US" dirty="0" smtClean="0">
                <a:solidFill>
                  <a:schemeClr val="accent6">
                    <a:lumMod val="75000"/>
                  </a:schemeClr>
                </a:solidFill>
              </a:rPr>
            </a:br>
            <a:r>
              <a:rPr lang="en-US" sz="2800" i="1" dirty="0" smtClean="0">
                <a:solidFill>
                  <a:schemeClr val="accent6">
                    <a:lumMod val="75000"/>
                  </a:schemeClr>
                </a:solidFill>
              </a:rPr>
              <a:t>The Damage Beneath Your Skin</a:t>
            </a:r>
            <a:endParaRPr lang="en-US" sz="2800" i="1" dirty="0">
              <a:solidFill>
                <a:schemeClr val="accent6">
                  <a:lumMod val="75000"/>
                </a:schemeClr>
              </a:solidFill>
            </a:endParaRPr>
          </a:p>
        </p:txBody>
      </p:sp>
      <p:cxnSp>
        <p:nvCxnSpPr>
          <p:cNvPr id="15" name="Straight Connector 14"/>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58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childTnLst>
                                </p:cTn>
                              </p:par>
                            </p:childTnLst>
                          </p:cTn>
                        </p:par>
                        <p:par>
                          <p:cTn id="35" fill="hold">
                            <p:stCondLst>
                              <p:cond delay="7000"/>
                            </p:stCondLst>
                            <p:childTnLst>
                              <p:par>
                                <p:cTn id="36" presetID="26" presetClass="emph" presetSubtype="0" fill="hold" nodeType="afterEffect">
                                  <p:stCondLst>
                                    <p:cond delay="0"/>
                                  </p:stCondLst>
                                  <p:childTnLst>
                                    <p:animEffect transition="out" filter="fade">
                                      <p:cBhvr>
                                        <p:cTn id="37" dur="500" tmFilter="0, 0; .2, .5; .8, .5; 1, 0"/>
                                        <p:tgtEl>
                                          <p:spTgt spid="12"/>
                                        </p:tgtEl>
                                      </p:cBhvr>
                                    </p:animEffect>
                                    <p:animScale>
                                      <p:cBhvr>
                                        <p:cTn id="38" dur="250" autoRev="1" fill="hold"/>
                                        <p:tgtEl>
                                          <p:spTgt spid="12"/>
                                        </p:tgtEl>
                                      </p:cBhvr>
                                      <p:by x="105000" y="105000"/>
                                    </p:animScale>
                                  </p:childTnLst>
                                </p:cTn>
                              </p:par>
                            </p:childTnLst>
                          </p:cTn>
                        </p:par>
                        <p:par>
                          <p:cTn id="39" fill="hold">
                            <p:stCondLst>
                              <p:cond delay="7500"/>
                            </p:stCondLst>
                            <p:childTnLst>
                              <p:par>
                                <p:cTn id="40" presetID="26" presetClass="emph" presetSubtype="0" fill="hold" nodeType="afterEffect">
                                  <p:stCondLst>
                                    <p:cond delay="0"/>
                                  </p:stCondLst>
                                  <p:childTnLst>
                                    <p:animEffect transition="out" filter="fade">
                                      <p:cBhvr>
                                        <p:cTn id="41" dur="500" tmFilter="0, 0; .2, .5; .8, .5; 1, 0"/>
                                        <p:tgtEl>
                                          <p:spTgt spid="12"/>
                                        </p:tgtEl>
                                      </p:cBhvr>
                                    </p:animEffect>
                                    <p:animScale>
                                      <p:cBhvr>
                                        <p:cTn id="4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age_5_Background.jpg"/>
          <p:cNvPicPr>
            <a:picLocks noChangeAspect="1"/>
          </p:cNvPicPr>
          <p:nvPr/>
        </p:nvPicPr>
        <p:blipFill rotWithShape="1">
          <a:blip r:embed="rId3" cstate="print"/>
          <a:srcRect l="51702"/>
          <a:stretch/>
        </p:blipFill>
        <p:spPr>
          <a:xfrm>
            <a:off x="5783082" y="1219199"/>
            <a:ext cx="3360918" cy="5650089"/>
          </a:xfrm>
          <a:prstGeom prst="rect">
            <a:avLst/>
          </a:prstGeom>
        </p:spPr>
      </p:pic>
      <p:sp>
        <p:nvSpPr>
          <p:cNvPr id="5" name="Rectangle 4"/>
          <p:cNvSpPr/>
          <p:nvPr/>
        </p:nvSpPr>
        <p:spPr>
          <a:xfrm>
            <a:off x="3657600" y="2514601"/>
            <a:ext cx="2514600" cy="3200400"/>
          </a:xfrm>
          <a:prstGeom prst="rect">
            <a:avLst/>
          </a:prstGeom>
          <a:blipFill dpi="0" rotWithShape="1">
            <a:blip r:embed="rId4" cstate="print"/>
            <a:srcRect/>
            <a:stretch>
              <a:fillRect l="-1000" t="-1000" r="-2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57200" y="2514601"/>
            <a:ext cx="2743200" cy="3200400"/>
          </a:xfrm>
          <a:prstGeom prst="rect">
            <a:avLst/>
          </a:prstGeom>
          <a:blipFill dpi="0" rotWithShape="1">
            <a:blip r:embed="rId5" cstate="print"/>
            <a:srcRect/>
            <a:stretch>
              <a:fillRect l="-4000" t="-4000" r="-4000" b="-4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flipH="1" flipV="1">
            <a:off x="3162300" y="2705101"/>
            <a:ext cx="3505200" cy="2819400"/>
          </a:xfrm>
          <a:prstGeom prst="line">
            <a:avLst/>
          </a:prstGeom>
          <a:ln w="177800">
            <a:solidFill>
              <a:srgbClr val="FF0000"/>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3162300" y="2705101"/>
            <a:ext cx="3505200" cy="2819400"/>
          </a:xfrm>
          <a:prstGeom prst="line">
            <a:avLst/>
          </a:prstGeom>
          <a:ln w="1778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itle 12"/>
          <p:cNvSpPr>
            <a:spLocks noGrp="1"/>
          </p:cNvSpPr>
          <p:nvPr>
            <p:ph type="title"/>
          </p:nvPr>
        </p:nvSpPr>
        <p:spPr>
          <a:xfrm>
            <a:off x="990600" y="228600"/>
            <a:ext cx="7696200" cy="1143000"/>
          </a:xfrm>
        </p:spPr>
        <p:txBody>
          <a:bodyPr>
            <a:noAutofit/>
          </a:bodyPr>
          <a:lstStyle/>
          <a:p>
            <a:pPr algn="l"/>
            <a:r>
              <a:rPr lang="en-US" dirty="0" smtClean="0">
                <a:solidFill>
                  <a:schemeClr val="accent6">
                    <a:lumMod val="75000"/>
                  </a:schemeClr>
                </a:solidFill>
              </a:rPr>
              <a:t>Dangers of indoor tanning</a:t>
            </a:r>
            <a:endParaRPr lang="en-US" sz="2800" i="1" dirty="0">
              <a:solidFill>
                <a:schemeClr val="accent6">
                  <a:lumMod val="75000"/>
                </a:schemeClr>
              </a:solidFill>
            </a:endParaRPr>
          </a:p>
        </p:txBody>
      </p:sp>
      <p:cxnSp>
        <p:nvCxnSpPr>
          <p:cNvPr id="12" name="Straight Connector 11"/>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556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en_group_1.jpg"/>
          <p:cNvPicPr>
            <a:picLocks noChangeAspect="1"/>
          </p:cNvPicPr>
          <p:nvPr/>
        </p:nvPicPr>
        <p:blipFill>
          <a:blip r:embed="rId3" cstate="print"/>
          <a:stretch>
            <a:fillRect/>
          </a:stretch>
        </p:blipFill>
        <p:spPr>
          <a:xfrm>
            <a:off x="1098251" y="1676400"/>
            <a:ext cx="5335877" cy="4456557"/>
          </a:xfrm>
          <a:prstGeom prst="rect">
            <a:avLst/>
          </a:prstGeom>
        </p:spPr>
      </p:pic>
      <p:pic>
        <p:nvPicPr>
          <p:cNvPr id="8" name="Picture 7" descr="iStock_000005823949Medium_clipped.jpg"/>
          <p:cNvPicPr>
            <a:picLocks noChangeAspect="1"/>
          </p:cNvPicPr>
          <p:nvPr/>
        </p:nvPicPr>
        <p:blipFill>
          <a:blip r:embed="rId4" cstate="print"/>
          <a:stretch>
            <a:fillRect/>
          </a:stretch>
        </p:blipFill>
        <p:spPr>
          <a:xfrm>
            <a:off x="6495896" y="1970411"/>
            <a:ext cx="1200304" cy="3896989"/>
          </a:xfrm>
          <a:prstGeom prst="rect">
            <a:avLst/>
          </a:prstGeom>
        </p:spPr>
      </p:pic>
      <p:sp>
        <p:nvSpPr>
          <p:cNvPr id="11" name="Title 12"/>
          <p:cNvSpPr txBox="1">
            <a:spLocks/>
          </p:cNvSpPr>
          <p:nvPr/>
        </p:nvSpPr>
        <p:spPr>
          <a:xfrm>
            <a:off x="1066800" y="533400"/>
            <a:ext cx="76962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Which one will it be?</a:t>
            </a:r>
            <a:br>
              <a:rPr lang="en-US" dirty="0" smtClean="0">
                <a:solidFill>
                  <a:schemeClr val="accent6">
                    <a:lumMod val="75000"/>
                  </a:schemeClr>
                </a:solidFill>
              </a:rPr>
            </a:br>
            <a:endParaRPr lang="en-US" sz="1800" dirty="0" smtClean="0">
              <a:solidFill>
                <a:schemeClr val="accent6">
                  <a:lumMod val="75000"/>
                </a:schemeClr>
              </a:solidFill>
            </a:endParaRPr>
          </a:p>
          <a:p>
            <a:pPr algn="l"/>
            <a:r>
              <a:rPr lang="en-US" sz="1800" dirty="0" smtClean="0"/>
              <a:t>One in five Americans will develop skin cancer in their lifetime.</a:t>
            </a:r>
            <a:endParaRPr lang="en-US" sz="1800" dirty="0"/>
          </a:p>
        </p:txBody>
      </p:sp>
      <p:cxnSp>
        <p:nvCxnSpPr>
          <p:cNvPr id="12" name="Straight Connector 11"/>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4158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3000"/>
                                        <p:tgtEl>
                                          <p:spTgt spid="8"/>
                                        </p:tgtEl>
                                      </p:cBhvr>
                                    </p:animEffect>
                                  </p:childTnLst>
                                </p:cTn>
                              </p:par>
                            </p:childTnLst>
                          </p:cTn>
                        </p:par>
                        <p:par>
                          <p:cTn id="11" fill="hold">
                            <p:stCondLst>
                              <p:cond delay="3000"/>
                            </p:stCondLst>
                            <p:childTnLst>
                              <p:par>
                                <p:cTn id="12" presetID="10" presetClass="exit" presetSubtype="0" fill="hold" nodeType="afterEffect">
                                  <p:stCondLst>
                                    <p:cond delay="0"/>
                                  </p:stCondLst>
                                  <p:childTnLst>
                                    <p:animEffect transition="out" filter="fade">
                                      <p:cBhvr>
                                        <p:cTn id="13" dur="3000"/>
                                        <p:tgtEl>
                                          <p:spTgt spid="8"/>
                                        </p:tgtEl>
                                      </p:cBhvr>
                                    </p:animEffect>
                                    <p:set>
                                      <p:cBhvr>
                                        <p:cTn id="14"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30224" y="1676400"/>
            <a:ext cx="2322576" cy="3200400"/>
          </a:xfrm>
          <a:prstGeom prst="rect">
            <a:avLst/>
          </a:prstGeom>
          <a:blipFill dpi="0" rotWithShape="1">
            <a:blip r:embed="rId3" cstate="print"/>
            <a:srcRect/>
            <a:stretch>
              <a:fillRect l="-11000" t="-11000" r="-11000" b="-1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773424" y="1676400"/>
            <a:ext cx="2322576" cy="3200400"/>
          </a:xfrm>
          <a:prstGeom prst="rect">
            <a:avLst/>
          </a:prstGeom>
          <a:blipFill dpi="0" rotWithShape="1">
            <a:blip r:embed="rId4" cstate="print"/>
            <a:srcRect/>
            <a:stretch>
              <a:fillRect l="-10000" t="-5000" r="-9000" b="-5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440424" y="1676400"/>
            <a:ext cx="2322576" cy="3200400"/>
          </a:xfrm>
          <a:prstGeom prst="rect">
            <a:avLst/>
          </a:prstGeom>
          <a:blipFill dpi="0" rotWithShape="1">
            <a:blip r:embed="rId5"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30224" y="4876800"/>
            <a:ext cx="2322576" cy="365760"/>
          </a:xfrm>
          <a:prstGeom prst="rect">
            <a:avLst/>
          </a:prstGeom>
          <a:blipFill dpi="0" rotWithShape="1">
            <a:blip r:embed="rId6" cstate="print"/>
            <a:srcRect/>
            <a:stretch>
              <a:fillRect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773424" y="4876800"/>
            <a:ext cx="2322576" cy="365760"/>
          </a:xfrm>
          <a:prstGeom prst="rect">
            <a:avLst/>
          </a:prstGeom>
          <a:blipFill dpi="0" rotWithShape="1">
            <a:blip r:embed="rId7" cstate="print"/>
            <a:srcRec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440424" y="4876800"/>
            <a:ext cx="2322576" cy="365760"/>
          </a:xfrm>
          <a:prstGeom prst="rect">
            <a:avLst/>
          </a:prstGeom>
          <a:blipFill>
            <a:blip r:embed="rId8" cstate="prin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txBox="1">
            <a:spLocks/>
          </p:cNvSpPr>
          <p:nvPr/>
        </p:nvSpPr>
        <p:spPr>
          <a:xfrm>
            <a:off x="1066800" y="304800"/>
            <a:ext cx="76962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What causes skin cancer?</a:t>
            </a:r>
            <a:endParaRPr lang="en-US" sz="1800" dirty="0" smtClean="0">
              <a:solidFill>
                <a:schemeClr val="accent6">
                  <a:lumMod val="75000"/>
                </a:schemeClr>
              </a:solidFill>
            </a:endParaRPr>
          </a:p>
        </p:txBody>
      </p:sp>
      <p:cxnSp>
        <p:nvCxnSpPr>
          <p:cNvPr id="14" name="Straight Connector 13"/>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182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Page_8_type_1.jpg"/>
          <p:cNvPicPr>
            <a:picLocks noChangeAspect="1"/>
          </p:cNvPicPr>
          <p:nvPr/>
        </p:nvPicPr>
        <p:blipFill>
          <a:blip r:embed="rId3" cstate="print"/>
          <a:stretch>
            <a:fillRect/>
          </a:stretch>
        </p:blipFill>
        <p:spPr>
          <a:xfrm>
            <a:off x="1130808" y="1539240"/>
            <a:ext cx="3700272" cy="384048"/>
          </a:xfrm>
          <a:prstGeom prst="rect">
            <a:avLst/>
          </a:prstGeom>
        </p:spPr>
      </p:pic>
      <p:pic>
        <p:nvPicPr>
          <p:cNvPr id="14" name="Picture 13" descr="Page_8_type_2.jpg"/>
          <p:cNvPicPr>
            <a:picLocks noChangeAspect="1"/>
          </p:cNvPicPr>
          <p:nvPr/>
        </p:nvPicPr>
        <p:blipFill>
          <a:blip r:embed="rId4" cstate="print"/>
          <a:stretch>
            <a:fillRect/>
          </a:stretch>
        </p:blipFill>
        <p:spPr>
          <a:xfrm>
            <a:off x="1130808" y="2148840"/>
            <a:ext cx="3663696" cy="298704"/>
          </a:xfrm>
          <a:prstGeom prst="rect">
            <a:avLst/>
          </a:prstGeom>
        </p:spPr>
      </p:pic>
      <p:pic>
        <p:nvPicPr>
          <p:cNvPr id="15" name="Picture 14" descr="Page_8_type_3.jpg"/>
          <p:cNvPicPr>
            <a:picLocks noChangeAspect="1"/>
          </p:cNvPicPr>
          <p:nvPr/>
        </p:nvPicPr>
        <p:blipFill>
          <a:blip r:embed="rId5" cstate="print"/>
          <a:stretch>
            <a:fillRect/>
          </a:stretch>
        </p:blipFill>
        <p:spPr>
          <a:xfrm>
            <a:off x="1130808" y="2682240"/>
            <a:ext cx="4581144" cy="377952"/>
          </a:xfrm>
          <a:prstGeom prst="rect">
            <a:avLst/>
          </a:prstGeom>
        </p:spPr>
      </p:pic>
      <p:pic>
        <p:nvPicPr>
          <p:cNvPr id="16" name="Picture 15" descr="Page_8_type_4.jpg"/>
          <p:cNvPicPr>
            <a:picLocks noChangeAspect="1"/>
          </p:cNvPicPr>
          <p:nvPr/>
        </p:nvPicPr>
        <p:blipFill>
          <a:blip r:embed="rId6" cstate="print"/>
          <a:stretch>
            <a:fillRect/>
          </a:stretch>
        </p:blipFill>
        <p:spPr>
          <a:xfrm>
            <a:off x="1130808" y="3291840"/>
            <a:ext cx="2033016" cy="289560"/>
          </a:xfrm>
          <a:prstGeom prst="rect">
            <a:avLst/>
          </a:prstGeom>
        </p:spPr>
      </p:pic>
      <p:pic>
        <p:nvPicPr>
          <p:cNvPr id="24" name="Picture 23" descr="Page_6_Background.jpg"/>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5643" b="99029" l="53996" r="99676">
                        <a14:foregroundMark x1="65155" y1="77336" x2="62419" y2="70259"/>
                        <a14:foregroundMark x1="62023" y1="69519" x2="62419" y2="56892"/>
                        <a14:foregroundMark x1="62023" y1="57632" x2="53996" y2="58881"/>
                        <a14:foregroundMark x1="55148" y1="58418" x2="59863" y2="30389"/>
                        <a14:foregroundMark x1="59863" y1="30389" x2="67315" y2="27105"/>
                        <a14:foregroundMark x1="67135" y1="26873" x2="68107" y2="20537"/>
                        <a14:foregroundMark x1="68107" y1="20537" x2="69870" y2="18270"/>
                        <a14:foregroundMark x1="69870" y1="18039" x2="69870" y2="5689"/>
                        <a14:foregroundMark x1="69870" y1="5689" x2="99712" y2="5689"/>
                        <a14:foregroundMark x1="98740" y1="7169" x2="99532" y2="99029"/>
                        <a14:foregroundMark x1="89309" y1="48289" x2="87545" y2="52081"/>
                        <a14:foregroundMark x1="91289" y1="54117" x2="91289" y2="54117"/>
                        <a14:foregroundMark x1="92657" y1="48797" x2="91073" y2="48057"/>
                        <a14:foregroundMark x1="88913" y1="48797" x2="88913" y2="48797"/>
                        <a14:foregroundMark x1="90497" y1="51341" x2="89705" y2="51341"/>
                        <a14:foregroundMark x1="88733" y1="40472" x2="77754" y2="44265"/>
                        <a14:foregroundMark x1="74586" y1="27382" x2="74586" y2="27382"/>
                        <a14:foregroundMark x1="76566" y1="15772" x2="76566" y2="15772"/>
                        <a14:foregroundMark x1="79518" y1="8696" x2="91469" y2="17530"/>
                        <a14:foregroundMark x1="54356" y1="58881" x2="54176" y2="97271"/>
                        <a14:foregroundMark x1="55544" y1="97734" x2="67927" y2="81591"/>
                        <a14:foregroundMark x1="81461" y1="27891" x2="85385" y2="28122"/>
                        <a14:backgroundMark x1="62167" y1="25116" x2="62167" y2="25116"/>
                        <a14:backgroundMark x1="60331" y1="18085" x2="60331" y2="18085"/>
                        <a14:backgroundMark x1="58171" y1="25856" x2="58171" y2="25856"/>
                        <a14:backgroundMark x1="62023" y1="18085" x2="63823" y2="26133"/>
                        <a14:backgroundMark x1="61447" y1="26133" x2="64903" y2="26087"/>
                      </a14:backgroundRemoval>
                    </a14:imgEffect>
                  </a14:imgLayer>
                </a14:imgProps>
              </a:ext>
            </a:extLst>
          </a:blip>
          <a:srcRect l="56532" t="5058" b="3578"/>
          <a:stretch/>
        </p:blipFill>
        <p:spPr>
          <a:xfrm>
            <a:off x="5702808" y="1017898"/>
            <a:ext cx="3448051" cy="5640232"/>
          </a:xfrm>
          <a:prstGeom prst="rect">
            <a:avLst/>
          </a:prstGeom>
        </p:spPr>
      </p:pic>
      <p:sp>
        <p:nvSpPr>
          <p:cNvPr id="25" name="Rectangle 24"/>
          <p:cNvSpPr/>
          <p:nvPr/>
        </p:nvSpPr>
        <p:spPr>
          <a:xfrm>
            <a:off x="445008" y="4067330"/>
            <a:ext cx="2322576" cy="1508760"/>
          </a:xfrm>
          <a:prstGeom prst="rect">
            <a:avLst/>
          </a:prstGeom>
          <a:blipFill dpi="0" rotWithShape="1">
            <a:blip r:embed="rId9" cstate="print">
              <a:lum bright="4000"/>
            </a:blip>
            <a:srcRect/>
            <a:stretch>
              <a:fillRect l="-15000" t="-15000" r="-15000" b="-15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188208" y="4067330"/>
            <a:ext cx="2322576" cy="1508760"/>
          </a:xfrm>
          <a:prstGeom prst="rect">
            <a:avLst/>
          </a:prstGeom>
          <a:blipFill>
            <a:blip r:embed="rId10" cstate="print"/>
            <a:stretch>
              <a:fillRect l="-2000" t="-2000" r="-2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855208" y="4067330"/>
            <a:ext cx="2322576" cy="1508760"/>
          </a:xfrm>
          <a:prstGeom prst="rect">
            <a:avLst/>
          </a:prstGeom>
          <a:blipFill dpi="0" rotWithShape="1">
            <a:blip r:embed="rId11"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45008" y="5576090"/>
            <a:ext cx="2322576" cy="365760"/>
          </a:xfrm>
          <a:prstGeom prst="rect">
            <a:avLst/>
          </a:prstGeom>
          <a:blipFill dpi="0" rotWithShape="1">
            <a:blip r:embed="rId12" cstate="print"/>
            <a:srcRect/>
            <a:stretch>
              <a:fillRect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188208" y="5576090"/>
            <a:ext cx="2322576" cy="365760"/>
          </a:xfrm>
          <a:prstGeom prst="rect">
            <a:avLst/>
          </a:prstGeom>
          <a:blipFill dpi="0" rotWithShape="1">
            <a:blip r:embed="rId13" cstate="print"/>
            <a:srcRec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5855208" y="5576090"/>
            <a:ext cx="2322576" cy="365760"/>
          </a:xfrm>
          <a:prstGeom prst="rect">
            <a:avLst/>
          </a:prstGeom>
          <a:blipFill>
            <a:blip r:embed="rId14" cstate="prin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p:cNvSpPr txBox="1">
            <a:spLocks/>
          </p:cNvSpPr>
          <p:nvPr/>
        </p:nvSpPr>
        <p:spPr>
          <a:xfrm>
            <a:off x="1054608" y="74768"/>
            <a:ext cx="7620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What is skin cancer?</a:t>
            </a:r>
            <a:endParaRPr lang="en-US" dirty="0">
              <a:solidFill>
                <a:schemeClr val="accent6">
                  <a:lumMod val="75000"/>
                </a:schemeClr>
              </a:solidFill>
            </a:endParaRPr>
          </a:p>
        </p:txBody>
      </p:sp>
      <p:cxnSp>
        <p:nvCxnSpPr>
          <p:cNvPr id="33" name="Straight Connector 32"/>
          <p:cNvCxnSpPr/>
          <p:nvPr/>
        </p:nvCxnSpPr>
        <p:spPr>
          <a:xfrm>
            <a:off x="1130808" y="101933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635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71600" y="4038600"/>
            <a:ext cx="2743200" cy="1783080"/>
          </a:xfrm>
          <a:prstGeom prst="rect">
            <a:avLst/>
          </a:prstGeom>
          <a:blipFill>
            <a:blip r:embed="rId3" cstate="print"/>
            <a:stretch>
              <a:fillRect l="-2000" t="-2000" r="-2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371600" y="5821116"/>
            <a:ext cx="2743200" cy="365760"/>
          </a:xfrm>
          <a:prstGeom prst="rect">
            <a:avLst/>
          </a:prstGeom>
          <a:blipFill>
            <a:blip r:embed="rId4" cstate="prin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724400" y="4038600"/>
            <a:ext cx="2743200" cy="1783080"/>
          </a:xfrm>
          <a:prstGeom prst="rect">
            <a:avLst/>
          </a:prstGeom>
          <a:blipFill>
            <a:blip r:embed="rId5" cstate="print"/>
            <a:stretch>
              <a:fillRect l="-2000" t="-2000" r="-2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24400" y="5821116"/>
            <a:ext cx="2743200" cy="365760"/>
          </a:xfrm>
          <a:prstGeom prst="rect">
            <a:avLst/>
          </a:prstGeom>
          <a:blipFill>
            <a:blip r:embed="rId6" cstate="print"/>
            <a:stretch>
              <a:fillRect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txBox="1">
            <a:spLocks/>
          </p:cNvSpPr>
          <p:nvPr/>
        </p:nvSpPr>
        <p:spPr>
          <a:xfrm>
            <a:off x="1046584" y="304800"/>
            <a:ext cx="76200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Basal cell carcinoma and squamous cell carcinoma</a:t>
            </a:r>
            <a:endParaRPr lang="en-US" dirty="0">
              <a:solidFill>
                <a:schemeClr val="accent6">
                  <a:lumMod val="75000"/>
                </a:schemeClr>
              </a:solidFill>
            </a:endParaRPr>
          </a:p>
        </p:txBody>
      </p:sp>
      <p:cxnSp>
        <p:nvCxnSpPr>
          <p:cNvPr id="17" name="Straight Connector 16"/>
          <p:cNvCxnSpPr/>
          <p:nvPr/>
        </p:nvCxnSpPr>
        <p:spPr>
          <a:xfrm>
            <a:off x="1122784" y="1525432"/>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11"/>
          <p:cNvSpPr>
            <a:spLocks noGrp="1"/>
          </p:cNvSpPr>
          <p:nvPr>
            <p:ph idx="1"/>
          </p:nvPr>
        </p:nvSpPr>
        <p:spPr>
          <a:xfrm>
            <a:off x="1122784" y="1695873"/>
            <a:ext cx="7543800" cy="2418927"/>
          </a:xfrm>
        </p:spPr>
        <p:txBody>
          <a:bodyPr>
            <a:normAutofit fontScale="85000" lnSpcReduction="20000"/>
          </a:bodyPr>
          <a:lstStyle/>
          <a:p>
            <a:r>
              <a:rPr lang="en-US" dirty="0" smtClean="0"/>
              <a:t>The most common forms of skin cancer</a:t>
            </a:r>
          </a:p>
          <a:p>
            <a:r>
              <a:rPr lang="en-US" dirty="0" smtClean="0"/>
              <a:t>Arise within top layer of skin, usually on sun-exposed areas of body, including the face, forearms and neck</a:t>
            </a:r>
            <a:endParaRPr lang="en-US" dirty="0"/>
          </a:p>
          <a:p>
            <a:r>
              <a:rPr lang="en-US" dirty="0" smtClean="0"/>
              <a:t>Usually look like a rough, red scaly area or bumps that bleed</a:t>
            </a:r>
          </a:p>
        </p:txBody>
      </p:sp>
    </p:spTree>
    <p:extLst>
      <p:ext uri="{BB962C8B-B14F-4D97-AF65-F5344CB8AC3E}">
        <p14:creationId xmlns:p14="http://schemas.microsoft.com/office/powerpoint/2010/main" val="3952452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ge_10_Background.jpg"/>
          <p:cNvPicPr>
            <a:picLocks noChangeAspect="1"/>
          </p:cNvPicPr>
          <p:nvPr/>
        </p:nvPicPr>
        <p:blipFill rotWithShape="1">
          <a:blip r:embed="rId3" cstate="print"/>
          <a:srcRect l="59181"/>
          <a:stretch/>
        </p:blipFill>
        <p:spPr>
          <a:xfrm>
            <a:off x="6472335" y="1557806"/>
            <a:ext cx="2671665" cy="5322772"/>
          </a:xfrm>
          <a:prstGeom prst="rect">
            <a:avLst/>
          </a:prstGeom>
        </p:spPr>
      </p:pic>
      <p:sp>
        <p:nvSpPr>
          <p:cNvPr id="5" name="Rectangle 4"/>
          <p:cNvSpPr/>
          <p:nvPr/>
        </p:nvSpPr>
        <p:spPr>
          <a:xfrm>
            <a:off x="3124200" y="5103171"/>
            <a:ext cx="2382253" cy="1270535"/>
          </a:xfrm>
          <a:prstGeom prst="rect">
            <a:avLst/>
          </a:prstGeom>
          <a:blipFill>
            <a:blip r:embed="rId4" cstate="print"/>
            <a:stretch>
              <a:fillRect l="-15000" t="-15000" r="-15000" b="-15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1000" y="5075179"/>
            <a:ext cx="2514600" cy="1270535"/>
          </a:xfrm>
          <a:prstGeom prst="rect">
            <a:avLst/>
          </a:prstGeom>
          <a:blipFill>
            <a:blip r:embed="rId5" cstate="print"/>
            <a:stretch>
              <a:fillRect l="-2000" t="-2000" r="-2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715000" y="5103171"/>
            <a:ext cx="2514600" cy="1270535"/>
          </a:xfrm>
          <a:prstGeom prst="rect">
            <a:avLst/>
          </a:prstGeom>
          <a:blipFill dpi="0" rotWithShape="1">
            <a:blip r:embed="rId6" cstate="print"/>
            <a:srcRect/>
            <a:stretch>
              <a:fillRect l="-10000" t="-10000" r="-10000" b="-10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1066800" y="321906"/>
            <a:ext cx="7620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Melanoma</a:t>
            </a:r>
            <a:endParaRPr lang="en-US" dirty="0">
              <a:solidFill>
                <a:schemeClr val="accent6">
                  <a:lumMod val="75000"/>
                </a:schemeClr>
              </a:solidFill>
            </a:endParaRPr>
          </a:p>
        </p:txBody>
      </p:sp>
      <p:cxnSp>
        <p:nvCxnSpPr>
          <p:cNvPr id="11" name="Straight Connector 10"/>
          <p:cNvCxnSpPr/>
          <p:nvPr/>
        </p:nvCxnSpPr>
        <p:spPr>
          <a:xfrm>
            <a:off x="1143000" y="1542538"/>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Content Placeholder 11"/>
          <p:cNvSpPr>
            <a:spLocks noGrp="1"/>
          </p:cNvSpPr>
          <p:nvPr>
            <p:ph idx="1"/>
          </p:nvPr>
        </p:nvSpPr>
        <p:spPr>
          <a:xfrm>
            <a:off x="1143000" y="1712978"/>
            <a:ext cx="5396204" cy="3544821"/>
          </a:xfrm>
        </p:spPr>
        <p:txBody>
          <a:bodyPr>
            <a:normAutofit fontScale="85000" lnSpcReduction="20000"/>
          </a:bodyPr>
          <a:lstStyle/>
          <a:p>
            <a:r>
              <a:rPr lang="en-US" dirty="0" smtClean="0"/>
              <a:t>Deadliest form of skin cancer</a:t>
            </a:r>
          </a:p>
          <a:p>
            <a:r>
              <a:rPr lang="en-US" dirty="0" smtClean="0"/>
              <a:t>Can occur anywhere on the body, but is most common on the upper back, torso, lower legs, head and neck</a:t>
            </a:r>
          </a:p>
          <a:p>
            <a:r>
              <a:rPr lang="en-US" dirty="0" smtClean="0"/>
              <a:t>New, rapidly growing moles or moles that itch, bleed, change color or size = early warning signs of melanoma</a:t>
            </a:r>
          </a:p>
        </p:txBody>
      </p:sp>
    </p:spTree>
    <p:extLst>
      <p:ext uri="{BB962C8B-B14F-4D97-AF65-F5344CB8AC3E}">
        <p14:creationId xmlns:p14="http://schemas.microsoft.com/office/powerpoint/2010/main" val="881021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ge_10_Clock.jpg"/>
          <p:cNvPicPr>
            <a:picLocks noChangeAspect="1"/>
          </p:cNvPicPr>
          <p:nvPr/>
        </p:nvPicPr>
        <p:blipFill>
          <a:blip r:embed="rId3" cstate="print"/>
          <a:stretch>
            <a:fillRect/>
          </a:stretch>
        </p:blipFill>
        <p:spPr>
          <a:xfrm>
            <a:off x="5973399" y="1219200"/>
            <a:ext cx="3170601" cy="5600700"/>
          </a:xfrm>
          <a:prstGeom prst="rect">
            <a:avLst/>
          </a:prstGeom>
        </p:spPr>
      </p:pic>
      <p:grpSp>
        <p:nvGrpSpPr>
          <p:cNvPr id="13" name="Group 12"/>
          <p:cNvGrpSpPr/>
          <p:nvPr/>
        </p:nvGrpSpPr>
        <p:grpSpPr>
          <a:xfrm>
            <a:off x="457200" y="4876800"/>
            <a:ext cx="8229600" cy="1274260"/>
            <a:chOff x="-152400" y="4910667"/>
            <a:chExt cx="9448800" cy="1463040"/>
          </a:xfrm>
        </p:grpSpPr>
        <p:sp>
          <p:nvSpPr>
            <p:cNvPr id="4" name="Rectangle 3"/>
            <p:cNvSpPr/>
            <p:nvPr/>
          </p:nvSpPr>
          <p:spPr>
            <a:xfrm>
              <a:off x="3200400" y="4910667"/>
              <a:ext cx="2743200" cy="146304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4910667"/>
              <a:ext cx="2895600" cy="146304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00800" y="4910667"/>
              <a:ext cx="2895600" cy="1463040"/>
            </a:xfrm>
            <a:prstGeom prst="rect">
              <a:avLst/>
            </a:prstGeom>
            <a:blipFill dpi="0" rotWithShape="1">
              <a:blip r:embed="rId6" cstate="print"/>
              <a:srcRect/>
              <a:stretch>
                <a:fillRect l="-1000" t="-4000" r="-10000" b="-2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Is melanoma really that serious?</a:t>
            </a:r>
            <a:endParaRPr lang="en-US" dirty="0">
              <a:solidFill>
                <a:schemeClr val="accent6">
                  <a:lumMod val="75000"/>
                </a:schemeClr>
              </a:solidFill>
            </a:endParaRPr>
          </a:p>
        </p:txBody>
      </p:sp>
      <p:cxnSp>
        <p:nvCxnSpPr>
          <p:cNvPr id="11" name="Straight Connector 10"/>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Content Placeholder 11"/>
          <p:cNvSpPr>
            <a:spLocks noGrp="1"/>
          </p:cNvSpPr>
          <p:nvPr>
            <p:ph idx="1"/>
          </p:nvPr>
        </p:nvSpPr>
        <p:spPr>
          <a:xfrm>
            <a:off x="1066800" y="1600200"/>
            <a:ext cx="5638800" cy="3310467"/>
          </a:xfrm>
        </p:spPr>
        <p:txBody>
          <a:bodyPr>
            <a:normAutofit fontScale="92500" lnSpcReduction="10000"/>
          </a:bodyPr>
          <a:lstStyle/>
          <a:p>
            <a:r>
              <a:rPr lang="en-US" dirty="0" smtClean="0"/>
              <a:t>One American dies from melanoma every hour.</a:t>
            </a:r>
          </a:p>
          <a:p>
            <a:r>
              <a:rPr lang="en-US" dirty="0"/>
              <a:t>Second most common cancer in adolescents and young adults 15-29 years old.</a:t>
            </a:r>
          </a:p>
          <a:p>
            <a:r>
              <a:rPr lang="en-US" dirty="0" smtClean="0"/>
              <a:t>Most common form of cancer for young adults 25-29 years old.</a:t>
            </a:r>
          </a:p>
        </p:txBody>
      </p:sp>
    </p:spTree>
    <p:extLst>
      <p:ext uri="{BB962C8B-B14F-4D97-AF65-F5344CB8AC3E}">
        <p14:creationId xmlns:p14="http://schemas.microsoft.com/office/powerpoint/2010/main" val="2600988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93430" y="2297289"/>
            <a:ext cx="2514600" cy="1737360"/>
          </a:xfrm>
          <a:prstGeom prst="rect">
            <a:avLst/>
          </a:prstGeom>
          <a:blipFill>
            <a:blip r:embed="rId3"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693430" y="4419600"/>
            <a:ext cx="2514600" cy="173736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57941" y="2297289"/>
            <a:ext cx="2743200" cy="173736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57941" y="4419600"/>
            <a:ext cx="2743200" cy="1737360"/>
          </a:xfrm>
          <a:prstGeom prst="rect">
            <a:avLst/>
          </a:prstGeom>
          <a:blipFill>
            <a:blip r:embed="rId6"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54220" t="3809"/>
          <a:stretch/>
        </p:blipFill>
        <p:spPr bwMode="auto">
          <a:xfrm>
            <a:off x="5833183" y="1219200"/>
            <a:ext cx="3310817" cy="5640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descr="Page_12_Text.jpg"/>
          <p:cNvPicPr>
            <a:picLocks noChangeAspect="1"/>
          </p:cNvPicPr>
          <p:nvPr/>
        </p:nvPicPr>
        <p:blipFill>
          <a:blip r:embed="rId8" cstate="print"/>
          <a:stretch>
            <a:fillRect/>
          </a:stretch>
        </p:blipFill>
        <p:spPr>
          <a:xfrm>
            <a:off x="1170589" y="1828800"/>
            <a:ext cx="4261104" cy="286512"/>
          </a:xfrm>
          <a:prstGeom prst="rect">
            <a:avLst/>
          </a:prstGeom>
        </p:spPr>
      </p:pic>
      <p:sp>
        <p:nvSpPr>
          <p:cNvPr id="13"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Who gets melanoma?</a:t>
            </a:r>
            <a:endParaRPr lang="en-US" dirty="0">
              <a:solidFill>
                <a:schemeClr val="accent6">
                  <a:lumMod val="75000"/>
                </a:schemeClr>
              </a:solidFill>
            </a:endParaRPr>
          </a:p>
        </p:txBody>
      </p:sp>
      <p:cxnSp>
        <p:nvCxnSpPr>
          <p:cNvPr id="14" name="Straight Connector 13"/>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419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ge_13_background.jpg"/>
          <p:cNvPicPr>
            <a:picLocks noChangeAspect="1"/>
          </p:cNvPicPr>
          <p:nvPr/>
        </p:nvPicPr>
        <p:blipFill rotWithShape="1">
          <a:blip r:embed="rId3" cstate="print"/>
          <a:srcRect l="58078"/>
          <a:stretch/>
        </p:blipFill>
        <p:spPr>
          <a:xfrm>
            <a:off x="6198014" y="1219200"/>
            <a:ext cx="2945985" cy="5638800"/>
          </a:xfrm>
          <a:prstGeom prst="rect">
            <a:avLst/>
          </a:prstGeom>
        </p:spPr>
      </p:pic>
      <p:sp>
        <p:nvSpPr>
          <p:cNvPr id="5" name="Rectangle 4"/>
          <p:cNvSpPr/>
          <p:nvPr/>
        </p:nvSpPr>
        <p:spPr>
          <a:xfrm>
            <a:off x="4524569" y="4419600"/>
            <a:ext cx="2514600" cy="173736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76569" y="4419600"/>
            <a:ext cx="2667000" cy="173736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1049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Can melanoma be cured?</a:t>
            </a:r>
            <a:endParaRPr lang="en-US" dirty="0">
              <a:solidFill>
                <a:schemeClr val="accent6">
                  <a:lumMod val="75000"/>
                </a:schemeClr>
              </a:solidFill>
            </a:endParaRPr>
          </a:p>
        </p:txBody>
      </p:sp>
      <p:cxnSp>
        <p:nvCxnSpPr>
          <p:cNvPr id="10" name="Straight Connector 9"/>
          <p:cNvCxnSpPr/>
          <p:nvPr/>
        </p:nvCxnSpPr>
        <p:spPr>
          <a:xfrm>
            <a:off x="11811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Content Placeholder 11"/>
          <p:cNvSpPr>
            <a:spLocks noGrp="1"/>
          </p:cNvSpPr>
          <p:nvPr>
            <p:ph idx="1"/>
          </p:nvPr>
        </p:nvSpPr>
        <p:spPr>
          <a:xfrm>
            <a:off x="1104900" y="1600201"/>
            <a:ext cx="5638800" cy="2819400"/>
          </a:xfrm>
        </p:spPr>
        <p:txBody>
          <a:bodyPr>
            <a:normAutofit fontScale="92500" lnSpcReduction="10000"/>
          </a:bodyPr>
          <a:lstStyle/>
          <a:p>
            <a:r>
              <a:rPr lang="en-US" dirty="0" smtClean="0"/>
              <a:t>If detected early, melanoma is highly curable.</a:t>
            </a:r>
          </a:p>
          <a:p>
            <a:r>
              <a:rPr lang="en-US" dirty="0" smtClean="0"/>
              <a:t>Once melanoma spreads to the lymph nodes insides the body, the survival rates decrease significantly.</a:t>
            </a:r>
          </a:p>
        </p:txBody>
      </p:sp>
    </p:spTree>
    <p:extLst>
      <p:ext uri="{BB962C8B-B14F-4D97-AF65-F5344CB8AC3E}">
        <p14:creationId xmlns:p14="http://schemas.microsoft.com/office/powerpoint/2010/main" val="2748279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ge_14_A.jpg"/>
          <p:cNvPicPr>
            <a:picLocks noChangeAspect="1"/>
          </p:cNvPicPr>
          <p:nvPr/>
        </p:nvPicPr>
        <p:blipFill>
          <a:blip r:embed="rId3" cstate="print"/>
          <a:stretch>
            <a:fillRect/>
          </a:stretch>
        </p:blipFill>
        <p:spPr>
          <a:xfrm>
            <a:off x="1241778" y="1981200"/>
            <a:ext cx="1466088" cy="1444752"/>
          </a:xfrm>
          <a:prstGeom prst="rect">
            <a:avLst/>
          </a:prstGeom>
        </p:spPr>
      </p:pic>
      <p:pic>
        <p:nvPicPr>
          <p:cNvPr id="5" name="Picture 4" descr="Page_14_B.jpg"/>
          <p:cNvPicPr>
            <a:picLocks noChangeAspect="1"/>
          </p:cNvPicPr>
          <p:nvPr/>
        </p:nvPicPr>
        <p:blipFill>
          <a:blip r:embed="rId4" cstate="print"/>
          <a:stretch>
            <a:fillRect/>
          </a:stretch>
        </p:blipFill>
        <p:spPr>
          <a:xfrm>
            <a:off x="3166872" y="1995087"/>
            <a:ext cx="1328928" cy="1374648"/>
          </a:xfrm>
          <a:prstGeom prst="rect">
            <a:avLst/>
          </a:prstGeom>
        </p:spPr>
      </p:pic>
      <p:pic>
        <p:nvPicPr>
          <p:cNvPr id="6" name="Picture 5" descr="Page_14_C.jpg"/>
          <p:cNvPicPr>
            <a:picLocks noChangeAspect="1"/>
          </p:cNvPicPr>
          <p:nvPr/>
        </p:nvPicPr>
        <p:blipFill>
          <a:blip r:embed="rId5" cstate="print"/>
          <a:stretch>
            <a:fillRect/>
          </a:stretch>
        </p:blipFill>
        <p:spPr>
          <a:xfrm>
            <a:off x="4965192" y="1986621"/>
            <a:ext cx="1435608" cy="1438656"/>
          </a:xfrm>
          <a:prstGeom prst="rect">
            <a:avLst/>
          </a:prstGeom>
        </p:spPr>
      </p:pic>
      <p:pic>
        <p:nvPicPr>
          <p:cNvPr id="8" name="Picture 7" descr="Page_14_E.jpg"/>
          <p:cNvPicPr>
            <a:picLocks noChangeAspect="1"/>
          </p:cNvPicPr>
          <p:nvPr/>
        </p:nvPicPr>
        <p:blipFill>
          <a:blip r:embed="rId6" cstate="print"/>
          <a:stretch>
            <a:fillRect/>
          </a:stretch>
        </p:blipFill>
        <p:spPr>
          <a:xfrm>
            <a:off x="1185333" y="3781554"/>
            <a:ext cx="1432560" cy="1414272"/>
          </a:xfrm>
          <a:prstGeom prst="rect">
            <a:avLst/>
          </a:prstGeom>
        </p:spPr>
      </p:pic>
      <p:pic>
        <p:nvPicPr>
          <p:cNvPr id="9" name="Picture 8" descr="Page_14_example.jpg"/>
          <p:cNvPicPr>
            <a:picLocks noChangeAspect="1"/>
          </p:cNvPicPr>
          <p:nvPr/>
        </p:nvPicPr>
        <p:blipFill>
          <a:blip r:embed="rId7" cstate="print"/>
          <a:stretch>
            <a:fillRect/>
          </a:stretch>
        </p:blipFill>
        <p:spPr>
          <a:xfrm>
            <a:off x="2695221" y="4076418"/>
            <a:ext cx="5282184" cy="896112"/>
          </a:xfrm>
          <a:prstGeom prst="rect">
            <a:avLst/>
          </a:prstGeom>
        </p:spPr>
      </p:pic>
      <p:cxnSp>
        <p:nvCxnSpPr>
          <p:cNvPr id="16" name="Straight Connector 15"/>
          <p:cNvCxnSpPr/>
          <p:nvPr/>
        </p:nvCxnSpPr>
        <p:spPr>
          <a:xfrm>
            <a:off x="1241778" y="3569886"/>
            <a:ext cx="72164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descr="Diameter.jpg"/>
          <p:cNvPicPr>
            <a:picLocks noChangeAspect="1"/>
          </p:cNvPicPr>
          <p:nvPr/>
        </p:nvPicPr>
        <p:blipFill>
          <a:blip r:embed="rId8" cstate="print"/>
          <a:stretch>
            <a:fillRect/>
          </a:stretch>
        </p:blipFill>
        <p:spPr>
          <a:xfrm>
            <a:off x="6705600" y="2070834"/>
            <a:ext cx="1517904" cy="1453896"/>
          </a:xfrm>
          <a:prstGeom prst="rect">
            <a:avLst/>
          </a:prstGeom>
        </p:spPr>
      </p:pic>
      <p:sp>
        <p:nvSpPr>
          <p:cNvPr id="14" name="Title 1"/>
          <p:cNvSpPr txBox="1">
            <a:spLocks/>
          </p:cNvSpPr>
          <p:nvPr/>
        </p:nvSpPr>
        <p:spPr>
          <a:xfrm>
            <a:off x="11049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What does melanoma look like?</a:t>
            </a:r>
            <a:endParaRPr lang="en-US" dirty="0">
              <a:solidFill>
                <a:schemeClr val="accent6">
                  <a:lumMod val="75000"/>
                </a:schemeClr>
              </a:solidFill>
            </a:endParaRPr>
          </a:p>
        </p:txBody>
      </p:sp>
      <p:cxnSp>
        <p:nvCxnSpPr>
          <p:cNvPr id="15" name="Straight Connector 14"/>
          <p:cNvCxnSpPr/>
          <p:nvPr/>
        </p:nvCxnSpPr>
        <p:spPr>
          <a:xfrm>
            <a:off x="11811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306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par>
                          <p:cTn id="28" fill="hold">
                            <p:stCondLst>
                              <p:cond delay="6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85800" y="2819400"/>
            <a:ext cx="1280160" cy="1901952"/>
          </a:xfrm>
          <a:prstGeom prst="rect">
            <a:avLst/>
          </a:prstGeom>
          <a:blipFill dpi="0" rotWithShape="1">
            <a:blip r:embed="rId3" cstate="print"/>
            <a:srcRect/>
            <a:stretch>
              <a:fillRect r="-2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5800" y="4713111"/>
            <a:ext cx="1280160" cy="365760"/>
          </a:xfrm>
          <a:prstGeom prst="rect">
            <a:avLst/>
          </a:prstGeom>
          <a:blipFill dpi="0" rotWithShape="1">
            <a:blip r:embed="rId4" cstate="print"/>
            <a:srcRec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304344" y="2819400"/>
            <a:ext cx="1280160" cy="1901952"/>
          </a:xfrm>
          <a:prstGeom prst="rect">
            <a:avLst/>
          </a:prstGeom>
          <a:blipFill dpi="0" rotWithShape="1">
            <a:blip r:embed="rId5" cstate="print"/>
            <a:srcRect/>
            <a:stretch>
              <a:fillRect l="-3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304344" y="4713111"/>
            <a:ext cx="1280160" cy="365760"/>
          </a:xfrm>
          <a:prstGeom prst="rect">
            <a:avLst/>
          </a:prstGeom>
          <a:blipFill>
            <a:blip r:embed="rId6"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59977" y="2819400"/>
            <a:ext cx="1280160" cy="1901952"/>
          </a:xfrm>
          <a:prstGeom prst="rect">
            <a:avLst/>
          </a:prstGeom>
          <a:blipFill>
            <a:blip r:embed="rId7"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159977" y="4713111"/>
            <a:ext cx="1280160" cy="365760"/>
          </a:xfrm>
          <a:prstGeom prst="rect">
            <a:avLst/>
          </a:prstGeom>
          <a:blipFill>
            <a:blip r:embed="rId8"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541432" y="2819400"/>
            <a:ext cx="1280160" cy="1901952"/>
          </a:xfrm>
          <a:prstGeom prst="rect">
            <a:avLst/>
          </a:prstGeom>
          <a:blipFill dpi="0" rotWithShape="1">
            <a:blip r:embed="rId9" cstate="print"/>
            <a:srcRec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5541432" y="4713111"/>
            <a:ext cx="1280160" cy="365760"/>
          </a:xfrm>
          <a:prstGeom prst="rect">
            <a:avLst/>
          </a:prstGeom>
          <a:blipFill>
            <a:blip r:embed="rId10"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922888" y="2819400"/>
            <a:ext cx="1280160" cy="1901952"/>
          </a:xfrm>
          <a:prstGeom prst="rect">
            <a:avLst/>
          </a:prstGeom>
          <a:blipFill dpi="0" rotWithShape="1">
            <a:blip r:embed="rId11" cstate="print"/>
            <a:srcRect/>
            <a:stretch>
              <a:fillRect r="-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922888" y="4713111"/>
            <a:ext cx="1280160" cy="365760"/>
          </a:xfrm>
          <a:prstGeom prst="rect">
            <a:avLst/>
          </a:prstGeom>
          <a:blipFill>
            <a:blip r:embed="rId12" cstate="print"/>
            <a:stretch>
              <a:fillRect/>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p:cNvSpPr txBox="1">
            <a:spLocks/>
          </p:cNvSpPr>
          <p:nvPr/>
        </p:nvSpPr>
        <p:spPr>
          <a:xfrm>
            <a:off x="10668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How to spot skin cancer</a:t>
            </a:r>
            <a:endParaRPr lang="en-US" dirty="0">
              <a:solidFill>
                <a:schemeClr val="accent6">
                  <a:lumMod val="75000"/>
                </a:schemeClr>
              </a:solidFill>
            </a:endParaRPr>
          </a:p>
        </p:txBody>
      </p:sp>
      <p:cxnSp>
        <p:nvCxnSpPr>
          <p:cNvPr id="29" name="Straight Connector 28"/>
          <p:cNvCxnSpPr/>
          <p:nvPr/>
        </p:nvCxnSpPr>
        <p:spPr>
          <a:xfrm>
            <a:off x="11430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143000" y="1535668"/>
            <a:ext cx="5334000" cy="707886"/>
          </a:xfrm>
          <a:prstGeom prst="rect">
            <a:avLst/>
          </a:prstGeom>
          <a:noFill/>
        </p:spPr>
        <p:txBody>
          <a:bodyPr wrap="square" rtlCol="0">
            <a:spAutoFit/>
          </a:bodyPr>
          <a:lstStyle/>
          <a:p>
            <a:r>
              <a:rPr lang="en-US" sz="2000" dirty="0" smtClean="0"/>
              <a:t>The American Academy of Dermatology encourages everyone to check your skin regularly</a:t>
            </a:r>
            <a:endParaRPr lang="en-US" sz="2000" dirty="0"/>
          </a:p>
        </p:txBody>
      </p:sp>
    </p:spTree>
    <p:extLst>
      <p:ext uri="{BB962C8B-B14F-4D97-AF65-F5344CB8AC3E}">
        <p14:creationId xmlns:p14="http://schemas.microsoft.com/office/powerpoint/2010/main" val="549364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000" fill="hold"/>
                                        <p:tgtEl>
                                          <p:spTgt spid="17"/>
                                        </p:tgtEl>
                                        <p:attrNameLst>
                                          <p:attrName>ppt_x</p:attrName>
                                        </p:attrNameLst>
                                      </p:cBhvr>
                                      <p:tavLst>
                                        <p:tav tm="0">
                                          <p:val>
                                            <p:strVal val="#ppt_x"/>
                                          </p:val>
                                        </p:tav>
                                        <p:tav tm="100000">
                                          <p:val>
                                            <p:strVal val="#ppt_x"/>
                                          </p:val>
                                        </p:tav>
                                      </p:tavLst>
                                    </p:anim>
                                    <p:anim calcmode="lin" valueType="num">
                                      <p:cBhvr additive="base">
                                        <p:cTn id="8" dur="20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000" fill="hold"/>
                                        <p:tgtEl>
                                          <p:spTgt spid="18"/>
                                        </p:tgtEl>
                                        <p:attrNameLst>
                                          <p:attrName>ppt_x</p:attrName>
                                        </p:attrNameLst>
                                      </p:cBhvr>
                                      <p:tavLst>
                                        <p:tav tm="0">
                                          <p:val>
                                            <p:strVal val="#ppt_x"/>
                                          </p:val>
                                        </p:tav>
                                        <p:tav tm="100000">
                                          <p:val>
                                            <p:strVal val="#ppt_x"/>
                                          </p:val>
                                        </p:tav>
                                      </p:tavLst>
                                    </p:anim>
                                    <p:anim calcmode="lin" valueType="num">
                                      <p:cBhvr additive="base">
                                        <p:cTn id="12" dur="20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2000" fill="hold"/>
                                        <p:tgtEl>
                                          <p:spTgt spid="19"/>
                                        </p:tgtEl>
                                        <p:attrNameLst>
                                          <p:attrName>ppt_x</p:attrName>
                                        </p:attrNameLst>
                                      </p:cBhvr>
                                      <p:tavLst>
                                        <p:tav tm="0">
                                          <p:val>
                                            <p:strVal val="#ppt_x"/>
                                          </p:val>
                                        </p:tav>
                                        <p:tav tm="100000">
                                          <p:val>
                                            <p:strVal val="#ppt_x"/>
                                          </p:val>
                                        </p:tav>
                                      </p:tavLst>
                                    </p:anim>
                                    <p:anim calcmode="lin" valueType="num">
                                      <p:cBhvr additive="base">
                                        <p:cTn id="17" dur="200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2000" fill="hold"/>
                                        <p:tgtEl>
                                          <p:spTgt spid="20"/>
                                        </p:tgtEl>
                                        <p:attrNameLst>
                                          <p:attrName>ppt_x</p:attrName>
                                        </p:attrNameLst>
                                      </p:cBhvr>
                                      <p:tavLst>
                                        <p:tav tm="0">
                                          <p:val>
                                            <p:strVal val="#ppt_x"/>
                                          </p:val>
                                        </p:tav>
                                        <p:tav tm="100000">
                                          <p:val>
                                            <p:strVal val="#ppt_x"/>
                                          </p:val>
                                        </p:tav>
                                      </p:tavLst>
                                    </p:anim>
                                    <p:anim calcmode="lin" valueType="num">
                                      <p:cBhvr additive="base">
                                        <p:cTn id="21" dur="20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4000"/>
                            </p:stCondLst>
                            <p:childTnLst>
                              <p:par>
                                <p:cTn id="23" presetID="2" presetClass="entr" presetSubtype="1"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2000" fill="hold"/>
                                        <p:tgtEl>
                                          <p:spTgt spid="25"/>
                                        </p:tgtEl>
                                        <p:attrNameLst>
                                          <p:attrName>ppt_x</p:attrName>
                                        </p:attrNameLst>
                                      </p:cBhvr>
                                      <p:tavLst>
                                        <p:tav tm="0">
                                          <p:val>
                                            <p:strVal val="#ppt_x"/>
                                          </p:val>
                                        </p:tav>
                                        <p:tav tm="100000">
                                          <p:val>
                                            <p:strVal val="#ppt_x"/>
                                          </p:val>
                                        </p:tav>
                                      </p:tavLst>
                                    </p:anim>
                                    <p:anim calcmode="lin" valueType="num">
                                      <p:cBhvr additive="base">
                                        <p:cTn id="26" dur="2000" fill="hold"/>
                                        <p:tgtEl>
                                          <p:spTgt spid="25"/>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2000" fill="hold"/>
                                        <p:tgtEl>
                                          <p:spTgt spid="26"/>
                                        </p:tgtEl>
                                        <p:attrNameLst>
                                          <p:attrName>ppt_x</p:attrName>
                                        </p:attrNameLst>
                                      </p:cBhvr>
                                      <p:tavLst>
                                        <p:tav tm="0">
                                          <p:val>
                                            <p:strVal val="#ppt_x"/>
                                          </p:val>
                                        </p:tav>
                                        <p:tav tm="100000">
                                          <p:val>
                                            <p:strVal val="#ppt_x"/>
                                          </p:val>
                                        </p:tav>
                                      </p:tavLst>
                                    </p:anim>
                                    <p:anim calcmode="lin" valueType="num">
                                      <p:cBhvr additive="base">
                                        <p:cTn id="30" dur="2000" fill="hold"/>
                                        <p:tgtEl>
                                          <p:spTgt spid="26"/>
                                        </p:tgtEl>
                                        <p:attrNameLst>
                                          <p:attrName>ppt_y</p:attrName>
                                        </p:attrNameLst>
                                      </p:cBhvr>
                                      <p:tavLst>
                                        <p:tav tm="0">
                                          <p:val>
                                            <p:strVal val="0-#ppt_h/2"/>
                                          </p:val>
                                        </p:tav>
                                        <p:tav tm="100000">
                                          <p:val>
                                            <p:strVal val="#ppt_y"/>
                                          </p:val>
                                        </p:tav>
                                      </p:tavLst>
                                    </p:anim>
                                  </p:childTnLst>
                                </p:cTn>
                              </p:par>
                            </p:childTnLst>
                          </p:cTn>
                        </p:par>
                        <p:par>
                          <p:cTn id="31" fill="hold">
                            <p:stCondLst>
                              <p:cond delay="6000"/>
                            </p:stCondLst>
                            <p:childTnLst>
                              <p:par>
                                <p:cTn id="32" presetID="2" presetClass="entr" presetSubtype="4"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2000" fill="hold"/>
                                        <p:tgtEl>
                                          <p:spTgt spid="23"/>
                                        </p:tgtEl>
                                        <p:attrNameLst>
                                          <p:attrName>ppt_x</p:attrName>
                                        </p:attrNameLst>
                                      </p:cBhvr>
                                      <p:tavLst>
                                        <p:tav tm="0">
                                          <p:val>
                                            <p:strVal val="#ppt_x"/>
                                          </p:val>
                                        </p:tav>
                                        <p:tav tm="100000">
                                          <p:val>
                                            <p:strVal val="#ppt_x"/>
                                          </p:val>
                                        </p:tav>
                                      </p:tavLst>
                                    </p:anim>
                                    <p:anim calcmode="lin" valueType="num">
                                      <p:cBhvr additive="base">
                                        <p:cTn id="35" dur="2000" fill="hold"/>
                                        <p:tgtEl>
                                          <p:spTgt spid="2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2000" fill="hold"/>
                                        <p:tgtEl>
                                          <p:spTgt spid="24"/>
                                        </p:tgtEl>
                                        <p:attrNameLst>
                                          <p:attrName>ppt_x</p:attrName>
                                        </p:attrNameLst>
                                      </p:cBhvr>
                                      <p:tavLst>
                                        <p:tav tm="0">
                                          <p:val>
                                            <p:strVal val="#ppt_x"/>
                                          </p:val>
                                        </p:tav>
                                        <p:tav tm="100000">
                                          <p:val>
                                            <p:strVal val="#ppt_x"/>
                                          </p:val>
                                        </p:tav>
                                      </p:tavLst>
                                    </p:anim>
                                    <p:anim calcmode="lin" valueType="num">
                                      <p:cBhvr additive="base">
                                        <p:cTn id="39" dur="2000" fill="hold"/>
                                        <p:tgtEl>
                                          <p:spTgt spid="24"/>
                                        </p:tgtEl>
                                        <p:attrNameLst>
                                          <p:attrName>ppt_y</p:attrName>
                                        </p:attrNameLst>
                                      </p:cBhvr>
                                      <p:tavLst>
                                        <p:tav tm="0">
                                          <p:val>
                                            <p:strVal val="1+#ppt_h/2"/>
                                          </p:val>
                                        </p:tav>
                                        <p:tav tm="100000">
                                          <p:val>
                                            <p:strVal val="#ppt_y"/>
                                          </p:val>
                                        </p:tav>
                                      </p:tavLst>
                                    </p:anim>
                                  </p:childTnLst>
                                </p:cTn>
                              </p:par>
                            </p:childTnLst>
                          </p:cTn>
                        </p:par>
                        <p:par>
                          <p:cTn id="40" fill="hold">
                            <p:stCondLst>
                              <p:cond delay="8000"/>
                            </p:stCondLst>
                            <p:childTnLst>
                              <p:par>
                                <p:cTn id="41" presetID="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000" fill="hold"/>
                                        <p:tgtEl>
                                          <p:spTgt spid="21"/>
                                        </p:tgtEl>
                                        <p:attrNameLst>
                                          <p:attrName>ppt_x</p:attrName>
                                        </p:attrNameLst>
                                      </p:cBhvr>
                                      <p:tavLst>
                                        <p:tav tm="0">
                                          <p:val>
                                            <p:strVal val="#ppt_x"/>
                                          </p:val>
                                        </p:tav>
                                        <p:tav tm="100000">
                                          <p:val>
                                            <p:strVal val="#ppt_x"/>
                                          </p:val>
                                        </p:tav>
                                      </p:tavLst>
                                    </p:anim>
                                    <p:anim calcmode="lin" valueType="num">
                                      <p:cBhvr additive="base">
                                        <p:cTn id="44" dur="2000" fill="hold"/>
                                        <p:tgtEl>
                                          <p:spTgt spid="2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000" fill="hold"/>
                                        <p:tgtEl>
                                          <p:spTgt spid="22"/>
                                        </p:tgtEl>
                                        <p:attrNameLst>
                                          <p:attrName>ppt_x</p:attrName>
                                        </p:attrNameLst>
                                      </p:cBhvr>
                                      <p:tavLst>
                                        <p:tav tm="0">
                                          <p:val>
                                            <p:strVal val="#ppt_x"/>
                                          </p:val>
                                        </p:tav>
                                        <p:tav tm="100000">
                                          <p:val>
                                            <p:strVal val="#ppt_x"/>
                                          </p:val>
                                        </p:tav>
                                      </p:tavLst>
                                    </p:anim>
                                    <p:anim calcmode="lin" valueType="num">
                                      <p:cBhvr additive="base">
                                        <p:cTn id="48" dur="20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104900" y="457200"/>
            <a:ext cx="76200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What can I do to protect myself?</a:t>
            </a:r>
            <a:endParaRPr lang="en-US" dirty="0">
              <a:solidFill>
                <a:schemeClr val="accent6">
                  <a:lumMod val="75000"/>
                </a:schemeClr>
              </a:solidFill>
            </a:endParaRPr>
          </a:p>
        </p:txBody>
      </p:sp>
      <p:cxnSp>
        <p:nvCxnSpPr>
          <p:cNvPr id="10" name="Straight Connector 9"/>
          <p:cNvCxnSpPr/>
          <p:nvPr/>
        </p:nvCxnSpPr>
        <p:spPr>
          <a:xfrm>
            <a:off x="1181100" y="12192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097" t="37133" r="26107" b="8647"/>
          <a:stretch/>
        </p:blipFill>
        <p:spPr bwMode="auto">
          <a:xfrm>
            <a:off x="1982753" y="1461733"/>
            <a:ext cx="5713447" cy="3635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572" t="78367" r="42750" b="4547"/>
          <a:stretch/>
        </p:blipFill>
        <p:spPr bwMode="auto">
          <a:xfrm>
            <a:off x="2699072" y="5043133"/>
            <a:ext cx="4280807" cy="1281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1480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age_17_background.jpg"/>
          <p:cNvPicPr>
            <a:picLocks noChangeAspect="1"/>
          </p:cNvPicPr>
          <p:nvPr/>
        </p:nvPicPr>
        <p:blipFill rotWithShape="1">
          <a:blip r:embed="rId3" cstate="print"/>
          <a:srcRect l="59674" t="18130"/>
          <a:stretch/>
        </p:blipFill>
        <p:spPr>
          <a:xfrm>
            <a:off x="5791510" y="1676400"/>
            <a:ext cx="3371151" cy="5181600"/>
          </a:xfrm>
          <a:prstGeom prst="rect">
            <a:avLst/>
          </a:prstGeom>
        </p:spPr>
      </p:pic>
      <p:sp>
        <p:nvSpPr>
          <p:cNvPr id="4" name="Rectangle 3"/>
          <p:cNvSpPr/>
          <p:nvPr/>
        </p:nvSpPr>
        <p:spPr>
          <a:xfrm>
            <a:off x="3581400" y="2129649"/>
            <a:ext cx="2514600" cy="1737360"/>
          </a:xfrm>
          <a:prstGeom prst="rect">
            <a:avLst/>
          </a:prstGeom>
          <a:blipFill dpi="0" rotWithShape="1">
            <a:blip r:embed="rId4" cstate="print"/>
            <a:srcRec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81400" y="4251960"/>
            <a:ext cx="2514600" cy="173736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45911" y="2129649"/>
            <a:ext cx="2743200" cy="1737360"/>
          </a:xfrm>
          <a:prstGeom prst="rect">
            <a:avLst/>
          </a:prstGeom>
          <a:blipFill>
            <a:blip r:embed="rId6"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45911" y="4251960"/>
            <a:ext cx="2743200" cy="1737360"/>
          </a:xfrm>
          <a:prstGeom prst="rect">
            <a:avLst/>
          </a:prstGeom>
          <a:blipFill>
            <a:blip r:embed="rId7"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1104900" y="152400"/>
            <a:ext cx="63627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What else can I do </a:t>
            </a:r>
            <a:br>
              <a:rPr lang="en-US" dirty="0" smtClean="0">
                <a:solidFill>
                  <a:schemeClr val="accent6">
                    <a:lumMod val="75000"/>
                  </a:schemeClr>
                </a:solidFill>
              </a:rPr>
            </a:br>
            <a:r>
              <a:rPr lang="en-US" dirty="0" smtClean="0">
                <a:solidFill>
                  <a:schemeClr val="accent6">
                    <a:lumMod val="75000"/>
                  </a:schemeClr>
                </a:solidFill>
              </a:rPr>
              <a:t>to protect myself?</a:t>
            </a:r>
            <a:endParaRPr lang="en-US" dirty="0">
              <a:solidFill>
                <a:schemeClr val="accent6">
                  <a:lumMod val="75000"/>
                </a:schemeClr>
              </a:solidFill>
            </a:endParaRPr>
          </a:p>
        </p:txBody>
      </p:sp>
      <p:cxnSp>
        <p:nvCxnSpPr>
          <p:cNvPr id="12" name="Straight Connector 11"/>
          <p:cNvCxnSpPr/>
          <p:nvPr/>
        </p:nvCxnSpPr>
        <p:spPr>
          <a:xfrm>
            <a:off x="1223088" y="16764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6672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ge_17_background.jpg"/>
          <p:cNvPicPr>
            <a:picLocks noChangeAspect="1"/>
          </p:cNvPicPr>
          <p:nvPr/>
        </p:nvPicPr>
        <p:blipFill rotWithShape="1">
          <a:blip r:embed="rId3" cstate="print"/>
          <a:srcRect l="53588" t="5987" b="1111"/>
          <a:stretch/>
        </p:blipFill>
        <p:spPr>
          <a:xfrm>
            <a:off x="5956073" y="1676400"/>
            <a:ext cx="3217474" cy="5181600"/>
          </a:xfrm>
          <a:prstGeom prst="rect">
            <a:avLst/>
          </a:prstGeom>
        </p:spPr>
      </p:pic>
      <p:sp>
        <p:nvSpPr>
          <p:cNvPr id="4" name="Rectangle 3"/>
          <p:cNvSpPr/>
          <p:nvPr/>
        </p:nvSpPr>
        <p:spPr>
          <a:xfrm>
            <a:off x="3585288" y="2438400"/>
            <a:ext cx="2514600" cy="3200400"/>
          </a:xfrm>
          <a:prstGeom prst="rect">
            <a:avLst/>
          </a:prstGeom>
          <a:blipFill>
            <a:blip r:embed="rId4"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4888" y="2438400"/>
            <a:ext cx="2743200" cy="3200400"/>
          </a:xfrm>
          <a:prstGeom prst="rect">
            <a:avLst/>
          </a:prstGeom>
          <a:blipFill>
            <a:blip r:embed="rId5" cstate="print"/>
            <a:stretch>
              <a:fillRect l="-1000" t="-1000" r="-1000" b="-1000"/>
            </a:stretch>
          </a:blipFill>
          <a:ln w="6350">
            <a:solidFill>
              <a:schemeClr val="tx1"/>
            </a:solidFill>
          </a:ln>
          <a:effectLst>
            <a:outerShdw blurRad="76200" dist="25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104899" y="152400"/>
            <a:ext cx="60579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Diagnosed with melanoma at age 20!</a:t>
            </a:r>
            <a:endParaRPr lang="en-US" dirty="0">
              <a:solidFill>
                <a:schemeClr val="accent6">
                  <a:lumMod val="75000"/>
                </a:schemeClr>
              </a:solidFill>
            </a:endParaRPr>
          </a:p>
        </p:txBody>
      </p:sp>
      <p:cxnSp>
        <p:nvCxnSpPr>
          <p:cNvPr id="10" name="Straight Connector 9"/>
          <p:cNvCxnSpPr/>
          <p:nvPr/>
        </p:nvCxnSpPr>
        <p:spPr>
          <a:xfrm>
            <a:off x="1223088" y="16764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3085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ge_18_Picture.jpg"/>
          <p:cNvPicPr>
            <a:picLocks noChangeAspect="1"/>
          </p:cNvPicPr>
          <p:nvPr/>
        </p:nvPicPr>
        <p:blipFill rotWithShape="1">
          <a:blip r:embed="rId3" cstate="print"/>
          <a:srcRect t="7032"/>
          <a:stretch/>
        </p:blipFill>
        <p:spPr>
          <a:xfrm>
            <a:off x="5351277" y="2271"/>
            <a:ext cx="3805785" cy="5313068"/>
          </a:xfrm>
          <a:prstGeom prst="rect">
            <a:avLst/>
          </a:prstGeom>
        </p:spPr>
      </p:pic>
      <p:pic>
        <p:nvPicPr>
          <p:cNvPr id="5" name="Picture 4" descr="Page_18_Line_1.jpg"/>
          <p:cNvPicPr>
            <a:picLocks noChangeAspect="1"/>
          </p:cNvPicPr>
          <p:nvPr/>
        </p:nvPicPr>
        <p:blipFill>
          <a:blip r:embed="rId4" cstate="print"/>
          <a:stretch>
            <a:fillRect/>
          </a:stretch>
        </p:blipFill>
        <p:spPr>
          <a:xfrm>
            <a:off x="1167834" y="533400"/>
            <a:ext cx="4340352" cy="329184"/>
          </a:xfrm>
          <a:prstGeom prst="rect">
            <a:avLst/>
          </a:prstGeom>
        </p:spPr>
      </p:pic>
      <p:pic>
        <p:nvPicPr>
          <p:cNvPr id="6" name="Picture 5" descr="Page_18_Line_2.jpg"/>
          <p:cNvPicPr>
            <a:picLocks noChangeAspect="1"/>
          </p:cNvPicPr>
          <p:nvPr/>
        </p:nvPicPr>
        <p:blipFill>
          <a:blip r:embed="rId5" cstate="print"/>
          <a:stretch>
            <a:fillRect/>
          </a:stretch>
        </p:blipFill>
        <p:spPr>
          <a:xfrm>
            <a:off x="1334346" y="1000125"/>
            <a:ext cx="3648456" cy="338328"/>
          </a:xfrm>
          <a:prstGeom prst="rect">
            <a:avLst/>
          </a:prstGeom>
        </p:spPr>
      </p:pic>
      <p:pic>
        <p:nvPicPr>
          <p:cNvPr id="7" name="Picture 6" descr="Page_18_Line_3.jpg"/>
          <p:cNvPicPr>
            <a:picLocks noChangeAspect="1"/>
          </p:cNvPicPr>
          <p:nvPr/>
        </p:nvPicPr>
        <p:blipFill>
          <a:blip r:embed="rId6" cstate="print"/>
          <a:stretch>
            <a:fillRect/>
          </a:stretch>
        </p:blipFill>
        <p:spPr>
          <a:xfrm>
            <a:off x="1323057" y="1475994"/>
            <a:ext cx="3346704" cy="338328"/>
          </a:xfrm>
          <a:prstGeom prst="rect">
            <a:avLst/>
          </a:prstGeom>
        </p:spPr>
      </p:pic>
      <p:pic>
        <p:nvPicPr>
          <p:cNvPr id="8" name="Picture 7" descr="Page_18_Line_4.jpg"/>
          <p:cNvPicPr>
            <a:picLocks noChangeAspect="1"/>
          </p:cNvPicPr>
          <p:nvPr/>
        </p:nvPicPr>
        <p:blipFill>
          <a:blip r:embed="rId7" cstate="print"/>
          <a:stretch>
            <a:fillRect/>
          </a:stretch>
        </p:blipFill>
        <p:spPr>
          <a:xfrm>
            <a:off x="1311768" y="1951863"/>
            <a:ext cx="4224528" cy="338328"/>
          </a:xfrm>
          <a:prstGeom prst="rect">
            <a:avLst/>
          </a:prstGeom>
        </p:spPr>
      </p:pic>
      <p:pic>
        <p:nvPicPr>
          <p:cNvPr id="9" name="Picture 8" descr="Page_18_Line_5.jpg"/>
          <p:cNvPicPr>
            <a:picLocks noChangeAspect="1"/>
          </p:cNvPicPr>
          <p:nvPr/>
        </p:nvPicPr>
        <p:blipFill>
          <a:blip r:embed="rId8" cstate="print"/>
          <a:stretch>
            <a:fillRect/>
          </a:stretch>
        </p:blipFill>
        <p:spPr>
          <a:xfrm>
            <a:off x="1325880" y="2427732"/>
            <a:ext cx="4050792" cy="320040"/>
          </a:xfrm>
          <a:prstGeom prst="rect">
            <a:avLst/>
          </a:prstGeom>
        </p:spPr>
      </p:pic>
      <p:pic>
        <p:nvPicPr>
          <p:cNvPr id="10" name="Picture 9" descr="Page_18_Line_6.jpg"/>
          <p:cNvPicPr>
            <a:picLocks noChangeAspect="1"/>
          </p:cNvPicPr>
          <p:nvPr/>
        </p:nvPicPr>
        <p:blipFill>
          <a:blip r:embed="rId9" cstate="print"/>
          <a:stretch>
            <a:fillRect/>
          </a:stretch>
        </p:blipFill>
        <p:spPr>
          <a:xfrm>
            <a:off x="1325880" y="2885313"/>
            <a:ext cx="3813048" cy="338328"/>
          </a:xfrm>
          <a:prstGeom prst="rect">
            <a:avLst/>
          </a:prstGeom>
        </p:spPr>
      </p:pic>
      <p:pic>
        <p:nvPicPr>
          <p:cNvPr id="11" name="Picture 10" descr="Page_18_Line_7.jpg"/>
          <p:cNvPicPr>
            <a:picLocks noChangeAspect="1"/>
          </p:cNvPicPr>
          <p:nvPr/>
        </p:nvPicPr>
        <p:blipFill>
          <a:blip r:embed="rId10" cstate="print"/>
          <a:stretch>
            <a:fillRect/>
          </a:stretch>
        </p:blipFill>
        <p:spPr>
          <a:xfrm>
            <a:off x="1325880" y="3361182"/>
            <a:ext cx="4248912" cy="310896"/>
          </a:xfrm>
          <a:prstGeom prst="rect">
            <a:avLst/>
          </a:prstGeom>
        </p:spPr>
      </p:pic>
      <p:pic>
        <p:nvPicPr>
          <p:cNvPr id="12" name="Picture 11" descr="Page_18_Line_8.jpg"/>
          <p:cNvPicPr>
            <a:picLocks noChangeAspect="1"/>
          </p:cNvPicPr>
          <p:nvPr/>
        </p:nvPicPr>
        <p:blipFill>
          <a:blip r:embed="rId11" cstate="print"/>
          <a:stretch>
            <a:fillRect/>
          </a:stretch>
        </p:blipFill>
        <p:spPr>
          <a:xfrm>
            <a:off x="1325880" y="3809619"/>
            <a:ext cx="4389120" cy="320040"/>
          </a:xfrm>
          <a:prstGeom prst="rect">
            <a:avLst/>
          </a:prstGeom>
        </p:spPr>
      </p:pic>
      <p:pic>
        <p:nvPicPr>
          <p:cNvPr id="13" name="Picture 12" descr="Page_18_Line_9.jpg"/>
          <p:cNvPicPr>
            <a:picLocks noChangeAspect="1"/>
          </p:cNvPicPr>
          <p:nvPr/>
        </p:nvPicPr>
        <p:blipFill>
          <a:blip r:embed="rId12" cstate="print"/>
          <a:stretch>
            <a:fillRect/>
          </a:stretch>
        </p:blipFill>
        <p:spPr>
          <a:xfrm>
            <a:off x="1325880" y="4267200"/>
            <a:ext cx="3282696" cy="347472"/>
          </a:xfrm>
          <a:prstGeom prst="rect">
            <a:avLst/>
          </a:prstGeom>
        </p:spPr>
      </p:pic>
      <p:sp>
        <p:nvSpPr>
          <p:cNvPr id="2" name="Rectangle 1"/>
          <p:cNvSpPr/>
          <p:nvPr/>
        </p:nvSpPr>
        <p:spPr>
          <a:xfrm>
            <a:off x="3663696" y="4876800"/>
            <a:ext cx="2203704"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 Brittany </a:t>
            </a:r>
            <a:r>
              <a:rPr lang="en-US" sz="2400" dirty="0" err="1" smtClean="0">
                <a:solidFill>
                  <a:schemeClr val="tx1"/>
                </a:solidFill>
              </a:rPr>
              <a:t>Cicala</a:t>
            </a:r>
            <a:endParaRPr lang="en-US" sz="2400" dirty="0">
              <a:solidFill>
                <a:schemeClr val="tx1"/>
              </a:solidFill>
            </a:endParaRPr>
          </a:p>
        </p:txBody>
      </p:sp>
    </p:spTree>
    <p:extLst>
      <p:ext uri="{BB962C8B-B14F-4D97-AF65-F5344CB8AC3E}">
        <p14:creationId xmlns:p14="http://schemas.microsoft.com/office/powerpoint/2010/main" val="2899851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ast Page Picture.jpg"/>
          <p:cNvPicPr>
            <a:picLocks noChangeAspect="1"/>
          </p:cNvPicPr>
          <p:nvPr/>
        </p:nvPicPr>
        <p:blipFill>
          <a:blip r:embed="rId3" cstate="print"/>
          <a:stretch>
            <a:fillRect/>
          </a:stretch>
        </p:blipFill>
        <p:spPr>
          <a:xfrm>
            <a:off x="5987532" y="1371599"/>
            <a:ext cx="3156468" cy="5499463"/>
          </a:xfrm>
          <a:prstGeom prst="rect">
            <a:avLst/>
          </a:prstGeom>
        </p:spPr>
      </p:pic>
      <p:sp>
        <p:nvSpPr>
          <p:cNvPr id="10" name="Title 1"/>
          <p:cNvSpPr txBox="1">
            <a:spLocks/>
          </p:cNvSpPr>
          <p:nvPr/>
        </p:nvSpPr>
        <p:spPr>
          <a:xfrm>
            <a:off x="1104899" y="533400"/>
            <a:ext cx="6057901"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accent6">
                    <a:lumMod val="75000"/>
                  </a:schemeClr>
                </a:solidFill>
              </a:rPr>
              <a:t>Questions?</a:t>
            </a:r>
            <a:endParaRPr lang="en-US" dirty="0">
              <a:solidFill>
                <a:schemeClr val="accent6">
                  <a:lumMod val="75000"/>
                </a:schemeClr>
              </a:solidFill>
            </a:endParaRPr>
          </a:p>
        </p:txBody>
      </p:sp>
      <p:cxnSp>
        <p:nvCxnSpPr>
          <p:cNvPr id="11" name="Straight Connector 10"/>
          <p:cNvCxnSpPr/>
          <p:nvPr/>
        </p:nvCxnSpPr>
        <p:spPr>
          <a:xfrm>
            <a:off x="1223088" y="1371600"/>
            <a:ext cx="7239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3460" y="1989318"/>
            <a:ext cx="2929128" cy="2929128"/>
          </a:xfrm>
          <a:prstGeom prst="rect">
            <a:avLst/>
          </a:prstGeom>
        </p:spPr>
      </p:pic>
      <p:sp>
        <p:nvSpPr>
          <p:cNvPr id="12" name="Title 1"/>
          <p:cNvSpPr txBox="1">
            <a:spLocks/>
          </p:cNvSpPr>
          <p:nvPr/>
        </p:nvSpPr>
        <p:spPr>
          <a:xfrm>
            <a:off x="1332722" y="5143500"/>
            <a:ext cx="4191779" cy="5715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accent6"/>
                </a:solidFill>
              </a:rPr>
              <a:t>www.SpotSkinCancer.org</a:t>
            </a:r>
            <a:endParaRPr lang="en-US" sz="2800" b="1" dirty="0">
              <a:solidFill>
                <a:schemeClr val="accent6"/>
              </a:solidFill>
            </a:endParaRPr>
          </a:p>
        </p:txBody>
      </p:sp>
    </p:spTree>
    <p:extLst>
      <p:ext uri="{BB962C8B-B14F-4D97-AF65-F5344CB8AC3E}">
        <p14:creationId xmlns:p14="http://schemas.microsoft.com/office/powerpoint/2010/main" val="1538053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1219</TotalTime>
  <Words>2115</Words>
  <Application>Microsoft Office PowerPoint</Application>
  <PresentationFormat>On-screen Show (4:3)</PresentationFormat>
  <Paragraphs>96</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UVA and UVB = Skin Cancer</vt:lpstr>
      <vt:lpstr>UV Camera:  The Damage Beneath Your Skin</vt:lpstr>
      <vt:lpstr>Dangers of indoor tanning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Jmurfay</dc:creator>
  <cp:lastModifiedBy>Crystal Hernandez</cp:lastModifiedBy>
  <cp:revision>47</cp:revision>
  <cp:lastPrinted>2013-02-27T15:21:45Z</cp:lastPrinted>
  <dcterms:created xsi:type="dcterms:W3CDTF">2012-02-14T14:50:32Z</dcterms:created>
  <dcterms:modified xsi:type="dcterms:W3CDTF">2013-05-01T21:31:42Z</dcterms:modified>
</cp:coreProperties>
</file>