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0" r:id="rId2"/>
    <p:sldId id="281" r:id="rId3"/>
    <p:sldId id="282" r:id="rId4"/>
    <p:sldId id="283" r:id="rId5"/>
    <p:sldId id="284" r:id="rId6"/>
    <p:sldId id="285" r:id="rId7"/>
    <p:sldId id="286" r:id="rId8"/>
    <p:sldId id="287" r:id="rId9"/>
    <p:sldId id="288" r:id="rId10"/>
    <p:sldId id="289" r:id="rId11"/>
    <p:sldId id="290" r:id="rId12"/>
    <p:sldId id="29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C903"/>
    <a:srgbClr val="889E04"/>
    <a:srgbClr val="94AC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410" autoAdjust="0"/>
  </p:normalViewPr>
  <p:slideViewPr>
    <p:cSldViewPr>
      <p:cViewPr>
        <p:scale>
          <a:sx n="51" d="100"/>
          <a:sy n="51" d="100"/>
        </p:scale>
        <p:origin x="-250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A8EAE-4F9F-466D-BB3F-698CF517B886}" type="datetimeFigureOut">
              <a:rPr lang="en-US" smtClean="0"/>
              <a:t>5/1/2013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B7D35-531A-404D-9FA9-A4A4A0124DB3}" type="slidenum">
              <a:rPr lang="en-US" smtClean="0"/>
              <a:t>‹#›</a:t>
            </a:fld>
            <a:endParaRPr lang="en-US"/>
          </a:p>
        </p:txBody>
      </p:sp>
    </p:spTree>
    <p:extLst>
      <p:ext uri="{BB962C8B-B14F-4D97-AF65-F5344CB8AC3E}">
        <p14:creationId xmlns:p14="http://schemas.microsoft.com/office/powerpoint/2010/main" val="1999602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letting</a:t>
            </a:r>
            <a:r>
              <a:rPr lang="en-US" baseline="0" dirty="0" smtClean="0"/>
              <a:t> me visit with you today. I’m Doctor </a:t>
            </a:r>
            <a:r>
              <a:rPr lang="en-US" b="1" baseline="0" dirty="0" smtClean="0"/>
              <a:t>(NAME)</a:t>
            </a:r>
            <a:r>
              <a:rPr lang="en-US" b="0" baseline="0" dirty="0" smtClean="0"/>
              <a:t> from </a:t>
            </a:r>
            <a:r>
              <a:rPr lang="en-US" b="1" baseline="0" dirty="0" smtClean="0"/>
              <a:t>(INSTITUTE/PRACTICE NAME)</a:t>
            </a:r>
            <a:r>
              <a:rPr lang="en-US" b="0" baseline="0" dirty="0" smtClean="0"/>
              <a:t> and I’m a dermatologist. Does anyone here know what a dermatologist is? </a:t>
            </a:r>
            <a:r>
              <a:rPr lang="en-US" b="1" i="1" baseline="0" dirty="0" smtClean="0"/>
              <a:t>(Pause for answers.)</a:t>
            </a:r>
            <a:r>
              <a:rPr lang="en-US" b="0" i="1" baseline="0" dirty="0" smtClean="0"/>
              <a:t> </a:t>
            </a:r>
            <a:r>
              <a:rPr lang="en-US" b="0" i="0" baseline="0" dirty="0" smtClean="0"/>
              <a:t>A dermatologist is a doctor who cares for your skin, hair and nails. Today, I’m here to talk about how to protect yourself from the sun.</a:t>
            </a:r>
            <a:endParaRPr lang="en-US" i="1" dirty="0"/>
          </a:p>
        </p:txBody>
      </p:sp>
      <p:sp>
        <p:nvSpPr>
          <p:cNvPr id="4" name="Slide Number Placeholder 3"/>
          <p:cNvSpPr>
            <a:spLocks noGrp="1"/>
          </p:cNvSpPr>
          <p:nvPr>
            <p:ph type="sldNum" sz="quarter" idx="10"/>
          </p:nvPr>
        </p:nvSpPr>
        <p:spPr/>
        <p:txBody>
          <a:bodyPr/>
          <a:lstStyle/>
          <a:p>
            <a:fld id="{138B7D35-531A-404D-9FA9-A4A4A0124DB3}" type="slidenum">
              <a:rPr lang="en-US" smtClean="0"/>
              <a:t>1</a:t>
            </a:fld>
            <a:endParaRPr lang="en-US"/>
          </a:p>
        </p:txBody>
      </p:sp>
    </p:spTree>
    <p:extLst>
      <p:ext uri="{BB962C8B-B14F-4D97-AF65-F5344CB8AC3E}">
        <p14:creationId xmlns:p14="http://schemas.microsoft.com/office/powerpoint/2010/main" val="3752914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my friend</a:t>
            </a:r>
            <a:r>
              <a:rPr lang="en-US" baseline="0" dirty="0" smtClean="0"/>
              <a:t> Gigi the Giraffe and she is here to help me tell you about the importance of sun protection.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2</a:t>
            </a:fld>
            <a:endParaRPr lang="en-US"/>
          </a:p>
        </p:txBody>
      </p:sp>
    </p:spTree>
    <p:extLst>
      <p:ext uri="{BB962C8B-B14F-4D97-AF65-F5344CB8AC3E}">
        <p14:creationId xmlns:p14="http://schemas.microsoft.com/office/powerpoint/2010/main" val="40745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we know</a:t>
            </a:r>
            <a:r>
              <a:rPr lang="en-US" baseline="0" dirty="0" smtClean="0"/>
              <a:t> about the sun? </a:t>
            </a:r>
            <a:r>
              <a:rPr lang="en-US" b="1" i="1" baseline="0" dirty="0" smtClean="0"/>
              <a:t>(Pause for answers such as the sun is good for the flowers, trees, birds, etc.)</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3</a:t>
            </a:fld>
            <a:endParaRPr lang="en-US"/>
          </a:p>
        </p:txBody>
      </p:sp>
    </p:spTree>
    <p:extLst>
      <p:ext uri="{BB962C8B-B14F-4D97-AF65-F5344CB8AC3E}">
        <p14:creationId xmlns:p14="http://schemas.microsoft.com/office/powerpoint/2010/main" val="350349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of you have had</a:t>
            </a:r>
            <a:r>
              <a:rPr lang="en-US" baseline="0" dirty="0" smtClean="0"/>
              <a:t> a sunburn? </a:t>
            </a:r>
            <a:r>
              <a:rPr lang="en-US" b="1" i="1" baseline="0" dirty="0" smtClean="0"/>
              <a:t>(Pause for answers/hands raised). </a:t>
            </a:r>
            <a:r>
              <a:rPr lang="en-US" b="0" i="0" baseline="0" dirty="0" smtClean="0"/>
              <a:t>I bet that hurt, right? You probably tried really hard next time you were outside to not get </a:t>
            </a:r>
            <a:r>
              <a:rPr lang="en-US" b="0" i="0" baseline="0" smtClean="0"/>
              <a:t>a sunburn. </a:t>
            </a:r>
            <a:r>
              <a:rPr lang="en-US" b="0" i="0" baseline="0" dirty="0" smtClean="0"/>
              <a:t>Any time your skin is not protected by sunscreen or clothes and you get too much sun, it can burn.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4</a:t>
            </a:fld>
            <a:endParaRPr lang="en-US"/>
          </a:p>
        </p:txBody>
      </p:sp>
    </p:spTree>
    <p:extLst>
      <p:ext uri="{BB962C8B-B14F-4D97-AF65-F5344CB8AC3E}">
        <p14:creationId xmlns:p14="http://schemas.microsoft.com/office/powerpoint/2010/main" val="147776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what’s the best way to protect</a:t>
            </a:r>
            <a:r>
              <a:rPr lang="en-US" baseline="0" dirty="0" smtClean="0"/>
              <a:t> yourself from the sun? Gigi says use your ABCs for safe fun in the sun.</a:t>
            </a:r>
          </a:p>
          <a:p>
            <a:endParaRPr lang="en-US" baseline="0" dirty="0" smtClean="0"/>
          </a:p>
          <a:p>
            <a:r>
              <a:rPr lang="en-US" baseline="0" dirty="0" smtClean="0"/>
              <a:t>A is for Away.</a:t>
            </a:r>
          </a:p>
          <a:p>
            <a:endParaRPr lang="en-US" baseline="0" dirty="0" smtClean="0"/>
          </a:p>
          <a:p>
            <a:r>
              <a:rPr lang="en-US" baseline="0" dirty="0" smtClean="0"/>
              <a:t>How many of you can tell time? </a:t>
            </a:r>
            <a:r>
              <a:rPr lang="en-US" b="1" baseline="0" dirty="0" smtClean="0"/>
              <a:t>(NOTE to AAD members: depending on the children’s ages, please adjust the script accordingly.)</a:t>
            </a:r>
          </a:p>
          <a:p>
            <a:endParaRPr lang="en-US" b="1" baseline="0" dirty="0" smtClean="0"/>
          </a:p>
          <a:p>
            <a:r>
              <a:rPr lang="en-US" b="1" i="1" baseline="0" dirty="0" smtClean="0"/>
              <a:t>For children able to tell time: </a:t>
            </a:r>
            <a:r>
              <a:rPr lang="en-US" b="0" i="0" u="none" baseline="0" dirty="0" smtClean="0"/>
              <a:t>Be sure to check a clock or your watch before you head outdoors. If it’s between 10 a.m. and 2 p.m., try to seek shade. These are the hours to stay away from the sun as too much sun can give you a sunburn.</a:t>
            </a:r>
          </a:p>
          <a:p>
            <a:endParaRPr lang="en-US" b="0" i="0" u="none" baseline="0" dirty="0" smtClean="0"/>
          </a:p>
          <a:p>
            <a:r>
              <a:rPr lang="en-US" b="1" i="1" u="none" baseline="0" dirty="0" smtClean="0"/>
              <a:t>For children not yet able to tell time: </a:t>
            </a:r>
            <a:r>
              <a:rPr lang="en-US" b="0" i="0" u="none" baseline="0" dirty="0" smtClean="0"/>
              <a:t>Ask your Mom and Dad to tell you when to seek shade, especially between 10 a.m. and 2 p.m. These are the hours to stay away from the sun as too much sun can give you a sunburn.</a:t>
            </a:r>
          </a:p>
          <a:p>
            <a:endParaRPr lang="en-US" b="0" i="0" u="none" baseline="0" dirty="0" smtClean="0"/>
          </a:p>
          <a:p>
            <a:r>
              <a:rPr lang="en-US" b="0" i="0" u="none" baseline="0" dirty="0" smtClean="0"/>
              <a:t>Have you ever looked at your shadow and noticed that it was long or short depending on the time of day? An important way to remember when to find shade is: if your shadow is shorter than you are, it’s time to get out of the sun.</a:t>
            </a:r>
            <a:endParaRPr lang="en-US" b="1" i="1" baseline="0" dirty="0"/>
          </a:p>
        </p:txBody>
      </p:sp>
      <p:sp>
        <p:nvSpPr>
          <p:cNvPr id="4" name="Slide Number Placeholder 3"/>
          <p:cNvSpPr>
            <a:spLocks noGrp="1"/>
          </p:cNvSpPr>
          <p:nvPr>
            <p:ph type="sldNum" sz="quarter" idx="10"/>
          </p:nvPr>
        </p:nvSpPr>
        <p:spPr/>
        <p:txBody>
          <a:bodyPr/>
          <a:lstStyle/>
          <a:p>
            <a:fld id="{138B7D35-531A-404D-9FA9-A4A4A0124DB3}" type="slidenum">
              <a:rPr lang="en-US" smtClean="0"/>
              <a:t>5</a:t>
            </a:fld>
            <a:endParaRPr lang="en-US"/>
          </a:p>
        </p:txBody>
      </p:sp>
    </p:spTree>
    <p:extLst>
      <p:ext uri="{BB962C8B-B14F-4D97-AF65-F5344CB8AC3E}">
        <p14:creationId xmlns:p14="http://schemas.microsoft.com/office/powerpoint/2010/main" val="969082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 is for Block.</a:t>
            </a:r>
          </a:p>
          <a:p>
            <a:endParaRPr lang="en-US" dirty="0" smtClean="0"/>
          </a:p>
          <a:p>
            <a:r>
              <a:rPr lang="en-US" dirty="0" smtClean="0"/>
              <a:t>To</a:t>
            </a:r>
            <a:r>
              <a:rPr lang="en-US" baseline="0" dirty="0" smtClean="0"/>
              <a:t> block the sun, but not the fun, slather on sunscreen. Make sure you cover every inch of your skin not covered by clothing with sunscreen. Ask your parents or a friend to put sunscreen on those hard to reach areas and don’t forget your lips. Put on sunscreen 15 minutes before going outside. It only takes a few minutes. Sunscreen wears off, so put more on after swimming or sweating. Sunscreens rub off as well as wash off, so if you’ve dried off with a towel, be sure to reapply your sunscreen.</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6</a:t>
            </a:fld>
            <a:endParaRPr lang="en-US"/>
          </a:p>
        </p:txBody>
      </p:sp>
    </p:spTree>
    <p:extLst>
      <p:ext uri="{BB962C8B-B14F-4D97-AF65-F5344CB8AC3E}">
        <p14:creationId xmlns:p14="http://schemas.microsoft.com/office/powerpoint/2010/main" val="2232211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 is for Cover up.</a:t>
            </a:r>
          </a:p>
          <a:p>
            <a:endParaRPr lang="en-US" dirty="0" smtClean="0"/>
          </a:p>
          <a:p>
            <a:r>
              <a:rPr lang="en-US" dirty="0" smtClean="0"/>
              <a:t>Long-sleeved</a:t>
            </a:r>
            <a:r>
              <a:rPr lang="en-US" baseline="0" dirty="0" smtClean="0"/>
              <a:t> shirts and pants can help keep the sun off your skin. Hats, especially those with a really large brim all the way around, more than a baseball cap, are great because they keep the sun off your face, ears and neck. Sunglasses protect your eyes and the skin near your eyes.</a:t>
            </a:r>
          </a:p>
          <a:p>
            <a:endParaRPr lang="en-US" baseline="0" dirty="0" smtClean="0"/>
          </a:p>
          <a:p>
            <a:r>
              <a:rPr lang="en-US" b="1" baseline="0" dirty="0" smtClean="0"/>
              <a:t>(NOTE to AAD members: Please bring examples of these items to show.)</a:t>
            </a:r>
            <a:endParaRPr lang="en-US" b="1" dirty="0"/>
          </a:p>
        </p:txBody>
      </p:sp>
      <p:sp>
        <p:nvSpPr>
          <p:cNvPr id="4" name="Slide Number Placeholder 3"/>
          <p:cNvSpPr>
            <a:spLocks noGrp="1"/>
          </p:cNvSpPr>
          <p:nvPr>
            <p:ph type="sldNum" sz="quarter" idx="10"/>
          </p:nvPr>
        </p:nvSpPr>
        <p:spPr/>
        <p:txBody>
          <a:bodyPr/>
          <a:lstStyle/>
          <a:p>
            <a:fld id="{138B7D35-531A-404D-9FA9-A4A4A0124DB3}" type="slidenum">
              <a:rPr lang="en-US" smtClean="0"/>
              <a:t>7</a:t>
            </a:fld>
            <a:endParaRPr lang="en-US"/>
          </a:p>
        </p:txBody>
      </p:sp>
    </p:spTree>
    <p:extLst>
      <p:ext uri="{BB962C8B-B14F-4D97-AF65-F5344CB8AC3E}">
        <p14:creationId xmlns:p14="http://schemas.microsoft.com/office/powerpoint/2010/main" val="1989586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visit</a:t>
            </a:r>
            <a:r>
              <a:rPr lang="en-US" baseline="0" dirty="0" smtClean="0"/>
              <a:t> Gigi the Giraffe and learn more about protecting your skin from the sun, ask your parents if you can visit www.SpotSkinCancer.org website. You can download fun activity sheets and learn more fun stuff.</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8</a:t>
            </a:fld>
            <a:endParaRPr lang="en-US"/>
          </a:p>
        </p:txBody>
      </p:sp>
    </p:spTree>
    <p:extLst>
      <p:ext uri="{BB962C8B-B14F-4D97-AF65-F5344CB8AC3E}">
        <p14:creationId xmlns:p14="http://schemas.microsoft.com/office/powerpoint/2010/main" val="2420563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hope you enjoyed</a:t>
            </a:r>
            <a:r>
              <a:rPr lang="en-US" baseline="0" dirty="0" smtClean="0"/>
              <a:t> learning about the importance of being safe in the sun </a:t>
            </a:r>
            <a:r>
              <a:rPr lang="en-US" baseline="0" smtClean="0"/>
              <a:t>from </a:t>
            </a:r>
            <a:r>
              <a:rPr lang="en-US" baseline="0" smtClean="0"/>
              <a:t>Gigi. </a:t>
            </a:r>
            <a:r>
              <a:rPr lang="en-US" baseline="0" dirty="0" smtClean="0"/>
              <a:t>Remember </a:t>
            </a:r>
            <a:r>
              <a:rPr lang="en-US" baseline="0" dirty="0" smtClean="0"/>
              <a:t>the ABCs for safe fun in the sun. Now to help you remember to stay safe in the sun, the American Academy of Dermatology has provided you with some coloring pages featuring Gigi the giraffe to take home and share with your family. Then you can all stay safe in the sun together.</a:t>
            </a:r>
          </a:p>
          <a:p>
            <a:endParaRPr lang="en-US" baseline="0" dirty="0" smtClean="0"/>
          </a:p>
          <a:p>
            <a:r>
              <a:rPr lang="en-US" baseline="0" dirty="0" smtClean="0"/>
              <a:t>Thank you for your attention. Are there any questions I can answer?</a:t>
            </a:r>
          </a:p>
          <a:p>
            <a:endParaRPr lang="en-US" baseline="0" dirty="0" smtClean="0"/>
          </a:p>
          <a:p>
            <a:r>
              <a:rPr lang="en-US" b="1" baseline="0" dirty="0" smtClean="0"/>
              <a:t>(Note to AAD member: </a:t>
            </a:r>
            <a:r>
              <a:rPr lang="en-US" b="0" baseline="0" dirty="0" smtClean="0"/>
              <a:t>Print out copies of the coloring sheets in advance to hand-out . You can print from the following slides, or you can find them online in the Academy’s Children’s Toolkit: http://www.aad.org/spot-skin-cancer/understanding-skin-cancer/how-do-i-help-others-understand-skin-cancer/toolkits#.UYGKjV8o6M8) </a:t>
            </a:r>
            <a:endParaRPr lang="en-US" b="1" dirty="0"/>
          </a:p>
        </p:txBody>
      </p:sp>
      <p:sp>
        <p:nvSpPr>
          <p:cNvPr id="4" name="Slide Number Placeholder 3"/>
          <p:cNvSpPr>
            <a:spLocks noGrp="1"/>
          </p:cNvSpPr>
          <p:nvPr>
            <p:ph type="sldNum" sz="quarter" idx="10"/>
          </p:nvPr>
        </p:nvSpPr>
        <p:spPr/>
        <p:txBody>
          <a:bodyPr/>
          <a:lstStyle/>
          <a:p>
            <a:fld id="{138B7D35-531A-404D-9FA9-A4A4A0124DB3}" type="slidenum">
              <a:rPr lang="en-US" smtClean="0"/>
              <a:t>9</a:t>
            </a:fld>
            <a:endParaRPr lang="en-US"/>
          </a:p>
        </p:txBody>
      </p:sp>
    </p:spTree>
    <p:extLst>
      <p:ext uri="{BB962C8B-B14F-4D97-AF65-F5344CB8AC3E}">
        <p14:creationId xmlns:p14="http://schemas.microsoft.com/office/powerpoint/2010/main" val="4552862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83414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565941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41452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54974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679A55-5BF5-45D9-AF12-95C5CE1E88C1}" type="datetimeFigureOut">
              <a:rPr lang="en-US" smtClean="0"/>
              <a:t>5/1/2013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84011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679A55-5BF5-45D9-AF12-95C5CE1E88C1}" type="datetimeFigureOut">
              <a:rPr lang="en-US" smtClean="0"/>
              <a:t>5/1/2013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18238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679A55-5BF5-45D9-AF12-95C5CE1E88C1}" type="datetimeFigureOut">
              <a:rPr lang="en-US" smtClean="0"/>
              <a:t>5/1/2013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74225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14727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246898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149525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061938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Sammy_Hat.jpg"/>
          <p:cNvPicPr>
            <a:picLocks noChangeAspect="1"/>
          </p:cNvPicPr>
          <p:nvPr userDrawn="1"/>
        </p:nvPicPr>
        <p:blipFill>
          <a:blip r:embed="rId2" cstate="print"/>
          <a:stretch>
            <a:fillRect/>
          </a:stretch>
        </p:blipFill>
        <p:spPr>
          <a:xfrm>
            <a:off x="-461039" y="2666449"/>
            <a:ext cx="3192949" cy="4056084"/>
          </a:xfrm>
          <a:prstGeom prst="rect">
            <a:avLst/>
          </a:prstGeom>
        </p:spPr>
      </p:pic>
      <p:sp>
        <p:nvSpPr>
          <p:cNvPr id="3" name="Oval 2"/>
          <p:cNvSpPr/>
          <p:nvPr userDrawn="1"/>
        </p:nvSpPr>
        <p:spPr>
          <a:xfrm>
            <a:off x="5674084" y="3846690"/>
            <a:ext cx="2743200" cy="2743200"/>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Oval 3"/>
          <p:cNvSpPr/>
          <p:nvPr userDrawn="1"/>
        </p:nvSpPr>
        <p:spPr>
          <a:xfrm>
            <a:off x="2904069" y="2709333"/>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80604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descr="Sammy_Page2.jpg"/>
          <p:cNvPicPr>
            <a:picLocks noChangeAspect="1"/>
          </p:cNvPicPr>
          <p:nvPr userDrawn="1"/>
        </p:nvPicPr>
        <p:blipFill>
          <a:blip r:embed="rId2" cstate="print"/>
          <a:stretch>
            <a:fillRect/>
          </a:stretch>
        </p:blipFill>
        <p:spPr>
          <a:xfrm>
            <a:off x="-708378" y="2517422"/>
            <a:ext cx="3461790" cy="4424116"/>
          </a:xfrm>
          <a:prstGeom prst="rect">
            <a:avLst/>
          </a:prstGeom>
        </p:spPr>
      </p:pic>
    </p:spTree>
    <p:extLst>
      <p:ext uri="{BB962C8B-B14F-4D97-AF65-F5344CB8AC3E}">
        <p14:creationId xmlns:p14="http://schemas.microsoft.com/office/powerpoint/2010/main" val="4000647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79A55-5BF5-45D9-AF12-95C5CE1E88C1}" type="datetimeFigureOut">
              <a:rPr lang="en-US" smtClean="0"/>
              <a:t>5/1/2013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8E0EBD-D35B-4E20-BEA4-A8DDE60605BF}" type="slidenum">
              <a:rPr lang="en-US" smtClean="0"/>
              <a:t>‹#›</a:t>
            </a:fld>
            <a:endParaRPr lang="en-US"/>
          </a:p>
        </p:txBody>
      </p:sp>
    </p:spTree>
    <p:extLst>
      <p:ext uri="{BB962C8B-B14F-4D97-AF65-F5344CB8AC3E}">
        <p14:creationId xmlns:p14="http://schemas.microsoft.com/office/powerpoint/2010/main" val="1023373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31.jpe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33528" y="3916740"/>
            <a:ext cx="4038600" cy="1569660"/>
          </a:xfrm>
          <a:prstGeom prst="rect">
            <a:avLst/>
          </a:prstGeom>
          <a:noFill/>
        </p:spPr>
        <p:txBody>
          <a:bodyPr wrap="square" rtlCol="0">
            <a:spAutoFit/>
          </a:bodyPr>
          <a:lstStyle/>
          <a:p>
            <a:r>
              <a:rPr lang="en-US" sz="4800" b="1" dirty="0" smtClean="0">
                <a:solidFill>
                  <a:schemeClr val="accent6">
                    <a:lumMod val="75000"/>
                  </a:schemeClr>
                </a:solidFill>
                <a:latin typeface="Arial" pitchFamily="34" charset="0"/>
                <a:cs typeface="Arial" pitchFamily="34" charset="0"/>
              </a:rPr>
              <a:t>Sun, Fun, and Safe</a:t>
            </a:r>
            <a:endParaRPr lang="en-US" sz="4800" b="1" dirty="0">
              <a:solidFill>
                <a:schemeClr val="accent6">
                  <a:lumMod val="75000"/>
                </a:schemeClr>
              </a:solidFill>
              <a:latin typeface="Arial" pitchFamily="34" charset="0"/>
              <a:cs typeface="Arial" pitchFamily="34" charset="0"/>
            </a:endParaRPr>
          </a:p>
        </p:txBody>
      </p:sp>
      <p:sp>
        <p:nvSpPr>
          <p:cNvPr id="6" name="TextBox 5"/>
          <p:cNvSpPr txBox="1"/>
          <p:nvPr/>
        </p:nvSpPr>
        <p:spPr>
          <a:xfrm>
            <a:off x="457200" y="5465802"/>
            <a:ext cx="4648200" cy="553998"/>
          </a:xfrm>
          <a:prstGeom prst="rect">
            <a:avLst/>
          </a:prstGeom>
          <a:noFill/>
        </p:spPr>
        <p:txBody>
          <a:bodyPr wrap="square" rtlCol="0">
            <a:spAutoFit/>
          </a:bodyPr>
          <a:lstStyle/>
          <a:p>
            <a:r>
              <a:rPr lang="en-US" sz="3000" dirty="0" smtClean="0">
                <a:solidFill>
                  <a:schemeClr val="accent6">
                    <a:lumMod val="75000"/>
                  </a:schemeClr>
                </a:solidFill>
              </a:rPr>
              <a:t>Sun-Safety for Everyone</a:t>
            </a:r>
            <a:endParaRPr lang="en-US" sz="3000" dirty="0">
              <a:solidFill>
                <a:schemeClr val="accent6">
                  <a:lumMod val="75000"/>
                </a:schemeClr>
              </a:solidFill>
            </a:endParaRPr>
          </a:p>
        </p:txBody>
      </p:sp>
      <p:cxnSp>
        <p:nvCxnSpPr>
          <p:cNvPr id="7" name="Straight Connector 6"/>
          <p:cNvCxnSpPr/>
          <p:nvPr/>
        </p:nvCxnSpPr>
        <p:spPr>
          <a:xfrm>
            <a:off x="414867" y="5486400"/>
            <a:ext cx="40047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369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Cloud Callout 4"/>
          <p:cNvSpPr/>
          <p:nvPr/>
        </p:nvSpPr>
        <p:spPr>
          <a:xfrm>
            <a:off x="3884645" y="570717"/>
            <a:ext cx="2743200" cy="2096279"/>
          </a:xfrm>
          <a:prstGeom prst="cloudCallout">
            <a:avLst>
              <a:gd name="adj1" fmla="val -79617"/>
              <a:gd name="adj2" fmla="val 216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6"/>
                </a:solidFill>
              </a:rPr>
              <a:t>HELLO! </a:t>
            </a:r>
            <a:br>
              <a:rPr lang="en-US" b="1" dirty="0" smtClean="0">
                <a:solidFill>
                  <a:schemeClr val="accent6"/>
                </a:solidFill>
              </a:rPr>
            </a:br>
            <a:r>
              <a:rPr lang="en-US" dirty="0" smtClean="0">
                <a:solidFill>
                  <a:schemeClr val="accent6"/>
                </a:solidFill>
              </a:rPr>
              <a:t>My name is Gigi the giraffe.</a:t>
            </a:r>
            <a:endParaRPr lang="en-US" dirty="0">
              <a:solidFill>
                <a:schemeClr val="accent6"/>
              </a:solidFill>
            </a:endParaRPr>
          </a:p>
        </p:txBody>
      </p:sp>
      <p:pic>
        <p:nvPicPr>
          <p:cNvPr id="8" name="Picture 7"/>
          <p:cNvPicPr>
            <a:picLocks noChangeAspect="1"/>
          </p:cNvPicPr>
          <p:nvPr/>
        </p:nvPicPr>
        <p:blipFill rotWithShape="1">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3317286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9" name="Oval 8"/>
          <p:cNvSpPr/>
          <p:nvPr/>
        </p:nvSpPr>
        <p:spPr>
          <a:xfrm>
            <a:off x="5867400" y="2667000"/>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Oval 9"/>
          <p:cNvSpPr/>
          <p:nvPr/>
        </p:nvSpPr>
        <p:spPr>
          <a:xfrm>
            <a:off x="3301482" y="1524000"/>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itle 8"/>
          <p:cNvSpPr>
            <a:spLocks noGrp="1"/>
          </p:cNvSpPr>
          <p:nvPr>
            <p:ph type="title"/>
          </p:nvPr>
        </p:nvSpPr>
        <p:spPr>
          <a:xfrm>
            <a:off x="2667000" y="274638"/>
            <a:ext cx="6248400" cy="1143000"/>
          </a:xfrm>
        </p:spPr>
        <p:txBody>
          <a:bodyPr/>
          <a:lstStyle/>
          <a:p>
            <a:pPr algn="l"/>
            <a:r>
              <a:rPr lang="en-US" b="1" dirty="0" smtClean="0">
                <a:solidFill>
                  <a:schemeClr val="accent6">
                    <a:lumMod val="75000"/>
                  </a:schemeClr>
                </a:solidFill>
              </a:rPr>
              <a:t>The Sun</a:t>
            </a:r>
            <a:endParaRPr lang="en-US" b="1" dirty="0">
              <a:solidFill>
                <a:schemeClr val="accent6">
                  <a:lumMod val="75000"/>
                </a:schemeClr>
              </a:solidFill>
            </a:endParaRPr>
          </a:p>
        </p:txBody>
      </p:sp>
      <p:pic>
        <p:nvPicPr>
          <p:cNvPr id="8" name="Picture 7"/>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127515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7" name="Oval 16"/>
          <p:cNvSpPr/>
          <p:nvPr/>
        </p:nvSpPr>
        <p:spPr>
          <a:xfrm>
            <a:off x="5181600" y="2667000"/>
            <a:ext cx="4102100" cy="27686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Oval 17"/>
          <p:cNvSpPr/>
          <p:nvPr/>
        </p:nvSpPr>
        <p:spPr>
          <a:xfrm>
            <a:off x="3352800" y="1524000"/>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8"/>
          <p:cNvSpPr>
            <a:spLocks noGrp="1"/>
          </p:cNvSpPr>
          <p:nvPr>
            <p:ph type="title"/>
          </p:nvPr>
        </p:nvSpPr>
        <p:spPr>
          <a:xfrm>
            <a:off x="2667000" y="274638"/>
            <a:ext cx="6019800" cy="1143000"/>
          </a:xfrm>
        </p:spPr>
        <p:txBody>
          <a:bodyPr>
            <a:normAutofit fontScale="90000"/>
          </a:bodyPr>
          <a:lstStyle/>
          <a:p>
            <a:pPr algn="l"/>
            <a:r>
              <a:rPr lang="en-US" b="1" dirty="0" smtClean="0">
                <a:solidFill>
                  <a:schemeClr val="accent6">
                    <a:lumMod val="75000"/>
                  </a:schemeClr>
                </a:solidFill>
              </a:rPr>
              <a:t>What can the sun do to your skin?</a:t>
            </a:r>
            <a:endParaRPr lang="en-US" b="1" dirty="0">
              <a:solidFill>
                <a:schemeClr val="accent6">
                  <a:lumMod val="75000"/>
                </a:schemeClr>
              </a:solidFill>
            </a:endParaRPr>
          </a:p>
        </p:txBody>
      </p:sp>
      <p:pic>
        <p:nvPicPr>
          <p:cNvPr id="7" name="Picture 6"/>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Tree>
    <p:extLst>
      <p:ext uri="{BB962C8B-B14F-4D97-AF65-F5344CB8AC3E}">
        <p14:creationId xmlns:p14="http://schemas.microsoft.com/office/powerpoint/2010/main" val="265771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1+#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6705600" y="2895600"/>
            <a:ext cx="2281362" cy="2281362"/>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Oval 4"/>
          <p:cNvSpPr/>
          <p:nvPr/>
        </p:nvSpPr>
        <p:spPr>
          <a:xfrm>
            <a:off x="4421919" y="1983519"/>
            <a:ext cx="2281362" cy="2281362"/>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8"/>
          <p:cNvSpPr>
            <a:spLocks noGrp="1"/>
          </p:cNvSpPr>
          <p:nvPr>
            <p:ph type="title"/>
          </p:nvPr>
        </p:nvSpPr>
        <p:spPr>
          <a:xfrm>
            <a:off x="4191000" y="342900"/>
            <a:ext cx="3376154" cy="1143000"/>
          </a:xfrm>
        </p:spPr>
        <p:txBody>
          <a:bodyPr>
            <a:normAutofit/>
          </a:bodyPr>
          <a:lstStyle/>
          <a:p>
            <a:pPr algn="l"/>
            <a:r>
              <a:rPr lang="en-US" b="1" dirty="0" smtClean="0">
                <a:solidFill>
                  <a:schemeClr val="accent6">
                    <a:lumMod val="75000"/>
                  </a:schemeClr>
                </a:solidFill>
              </a:rPr>
              <a:t>A is for Away</a:t>
            </a:r>
            <a:endParaRPr lang="en-US" b="1" dirty="0">
              <a:solidFill>
                <a:schemeClr val="accent6">
                  <a:lumMod val="75000"/>
                </a:schemeClr>
              </a:solidFill>
            </a:endParaRPr>
          </a:p>
        </p:txBody>
      </p:sp>
      <p:pic>
        <p:nvPicPr>
          <p:cNvPr id="8" name="Picture 7"/>
          <p:cNvPicPr>
            <a:picLocks noChangeAspect="1"/>
          </p:cNvPicPr>
          <p:nvPr/>
        </p:nvPicPr>
        <p:blipFill>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533400" y="914400"/>
            <a:ext cx="4357255" cy="5638800"/>
          </a:xfrm>
          <a:prstGeom prst="rect">
            <a:avLst/>
          </a:prstGeom>
        </p:spPr>
      </p:pic>
    </p:spTree>
    <p:extLst>
      <p:ext uri="{BB962C8B-B14F-4D97-AF65-F5344CB8AC3E}">
        <p14:creationId xmlns:p14="http://schemas.microsoft.com/office/powerpoint/2010/main" val="2514450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par>
                          <p:cTn id="12" fill="hold">
                            <p:stCondLst>
                              <p:cond delay="4000"/>
                            </p:stCondLst>
                            <p:childTnLst>
                              <p:par>
                                <p:cTn id="13" presetID="8" presetClass="emph" presetSubtype="0" fill="hold" grpId="1" nodeType="afterEffect">
                                  <p:stCondLst>
                                    <p:cond delay="0"/>
                                  </p:stCondLst>
                                  <p:childTnLst>
                                    <p:animRot by="21600000">
                                      <p:cBhvr>
                                        <p:cTn id="14" dur="5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Oval 1"/>
          <p:cNvSpPr/>
          <p:nvPr/>
        </p:nvSpPr>
        <p:spPr>
          <a:xfrm>
            <a:off x="5676900" y="2852997"/>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Oval 2"/>
          <p:cNvSpPr/>
          <p:nvPr/>
        </p:nvSpPr>
        <p:spPr>
          <a:xfrm>
            <a:off x="3276600" y="1454960"/>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8"/>
          <p:cNvSpPr txBox="1">
            <a:spLocks/>
          </p:cNvSpPr>
          <p:nvPr/>
        </p:nvSpPr>
        <p:spPr>
          <a:xfrm>
            <a:off x="2667000" y="274638"/>
            <a:ext cx="6019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6">
                    <a:lumMod val="75000"/>
                  </a:schemeClr>
                </a:solidFill>
              </a:rPr>
              <a:t>B is for Block</a:t>
            </a:r>
            <a:endParaRPr lang="en-US" b="1" dirty="0">
              <a:solidFill>
                <a:schemeClr val="accent6">
                  <a:lumMod val="75000"/>
                </a:schemeClr>
              </a:solidFill>
            </a:endParaRPr>
          </a:p>
        </p:txBody>
      </p:sp>
      <p:pic>
        <p:nvPicPr>
          <p:cNvPr id="7" name="Picture 6"/>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1255356" y="919900"/>
            <a:ext cx="2719026" cy="5359807"/>
          </a:xfrm>
          <a:prstGeom prst="rect">
            <a:avLst/>
          </a:prstGeom>
        </p:spPr>
      </p:pic>
      <p:pic>
        <p:nvPicPr>
          <p:cNvPr id="8" name="Picture 7"/>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3518" t="81602" r="85948" b="6394"/>
          <a:stretch/>
        </p:blipFill>
        <p:spPr>
          <a:xfrm>
            <a:off x="832757" y="3924555"/>
            <a:ext cx="1834243" cy="2704845"/>
          </a:xfrm>
          <a:prstGeom prst="rect">
            <a:avLst/>
          </a:prstGeom>
        </p:spPr>
      </p:pic>
    </p:spTree>
    <p:extLst>
      <p:ext uri="{BB962C8B-B14F-4D97-AF65-F5344CB8AC3E}">
        <p14:creationId xmlns:p14="http://schemas.microsoft.com/office/powerpoint/2010/main" val="3791724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Oval 1"/>
          <p:cNvSpPr/>
          <p:nvPr/>
        </p:nvSpPr>
        <p:spPr>
          <a:xfrm>
            <a:off x="5681565" y="2741790"/>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Oval 2"/>
          <p:cNvSpPr/>
          <p:nvPr/>
        </p:nvSpPr>
        <p:spPr>
          <a:xfrm>
            <a:off x="2938365" y="1636890"/>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8"/>
          <p:cNvSpPr txBox="1">
            <a:spLocks/>
          </p:cNvSpPr>
          <p:nvPr/>
        </p:nvSpPr>
        <p:spPr>
          <a:xfrm>
            <a:off x="2667000" y="274638"/>
            <a:ext cx="6019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6">
                    <a:lumMod val="75000"/>
                  </a:schemeClr>
                </a:solidFill>
              </a:rPr>
              <a:t>C is for Cover Up</a:t>
            </a:r>
            <a:endParaRPr lang="en-US" b="1" dirty="0">
              <a:solidFill>
                <a:schemeClr val="accent6">
                  <a:lumMod val="75000"/>
                </a:schemeClr>
              </a:solidFill>
            </a:endParaRPr>
          </a:p>
        </p:txBody>
      </p:sp>
      <p:pic>
        <p:nvPicPr>
          <p:cNvPr id="8" name="Picture 7"/>
          <p:cNvPicPr>
            <a:picLocks noChangeAspect="1"/>
          </p:cNvPicPr>
          <p:nvPr/>
        </p:nvPicPr>
        <p:blipFill>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0" y="1121053"/>
            <a:ext cx="4215104" cy="5454841"/>
          </a:xfrm>
          <a:prstGeom prst="rect">
            <a:avLst/>
          </a:prstGeom>
        </p:spPr>
      </p:pic>
    </p:spTree>
    <p:extLst>
      <p:ext uri="{BB962C8B-B14F-4D97-AF65-F5344CB8AC3E}">
        <p14:creationId xmlns:p14="http://schemas.microsoft.com/office/powerpoint/2010/main" val="190263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0" fill="hold"/>
                                        <p:tgtEl>
                                          <p:spTgt spid="2"/>
                                        </p:tgtEl>
                                        <p:attrNameLst>
                                          <p:attrName>ppt_x</p:attrName>
                                        </p:attrNameLst>
                                      </p:cBhvr>
                                      <p:tavLst>
                                        <p:tav tm="0">
                                          <p:val>
                                            <p:strVal val="1+#ppt_w/2"/>
                                          </p:val>
                                        </p:tav>
                                        <p:tav tm="100000">
                                          <p:val>
                                            <p:strVal val="#ppt_x"/>
                                          </p:val>
                                        </p:tav>
                                      </p:tavLst>
                                    </p:anim>
                                    <p:anim calcmode="lin" valueType="num">
                                      <p:cBhvr additive="base">
                                        <p:cTn id="12" dur="2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1385" t="26576" r="34623" b="9642"/>
          <a:stretch/>
        </p:blipFill>
        <p:spPr bwMode="auto">
          <a:xfrm>
            <a:off x="3124200" y="1143000"/>
            <a:ext cx="2743201" cy="2743200"/>
          </a:xfrm>
          <a:prstGeom prst="ellipse">
            <a:avLst/>
          </a:prstGeom>
          <a:noFill/>
          <a:ln w="57150">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8531" t="27040" r="37620" b="9179"/>
          <a:stretch/>
        </p:blipFill>
        <p:spPr bwMode="auto">
          <a:xfrm>
            <a:off x="6259975" y="1600200"/>
            <a:ext cx="2731625" cy="2743200"/>
          </a:xfrm>
          <a:prstGeom prst="ellipse">
            <a:avLst/>
          </a:prstGeom>
          <a:noFill/>
          <a:ln w="57150">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39243" t="25566" r="26765" b="10384"/>
          <a:stretch/>
        </p:blipFill>
        <p:spPr bwMode="auto">
          <a:xfrm>
            <a:off x="4343400" y="3810000"/>
            <a:ext cx="2731673" cy="2743200"/>
          </a:xfrm>
          <a:prstGeom prst="ellipse">
            <a:avLst/>
          </a:prstGeom>
          <a:noFill/>
          <a:ln w="57150">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7"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
        <p:nvSpPr>
          <p:cNvPr id="10" name="Title 8"/>
          <p:cNvSpPr txBox="1">
            <a:spLocks/>
          </p:cNvSpPr>
          <p:nvPr/>
        </p:nvSpPr>
        <p:spPr>
          <a:xfrm>
            <a:off x="3048000" y="76200"/>
            <a:ext cx="60198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accent6">
                    <a:lumMod val="75000"/>
                  </a:schemeClr>
                </a:solidFill>
              </a:rPr>
              <a:t>www.SpotSkinCancer.org</a:t>
            </a:r>
            <a:endParaRPr lang="en-US" b="1" dirty="0">
              <a:solidFill>
                <a:schemeClr val="accent6">
                  <a:lumMod val="75000"/>
                </a:schemeClr>
              </a:solidFill>
            </a:endParaRPr>
          </a:p>
        </p:txBody>
      </p:sp>
    </p:spTree>
    <p:extLst>
      <p:ext uri="{BB962C8B-B14F-4D97-AF65-F5344CB8AC3E}">
        <p14:creationId xmlns:p14="http://schemas.microsoft.com/office/powerpoint/2010/main" val="3558916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3429000" y="1734242"/>
            <a:ext cx="2743200" cy="27432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Oval 4"/>
          <p:cNvSpPr/>
          <p:nvPr/>
        </p:nvSpPr>
        <p:spPr>
          <a:xfrm>
            <a:off x="6097362" y="2580204"/>
            <a:ext cx="2743200" cy="2743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6" name="Picture 5"/>
          <p:cNvPicPr>
            <a:picLocks noChangeAspect="1"/>
          </p:cNvPicPr>
          <p:nvPr/>
        </p:nvPicPr>
        <p:blipFill rotWithShape="1">
          <a:blip r:embed="rId6" cstate="print">
            <a:clrChange>
              <a:clrFrom>
                <a:srgbClr val="FFFFFE"/>
              </a:clrFrom>
              <a:clrTo>
                <a:srgbClr val="FFFFFE">
                  <a:alpha val="0"/>
                </a:srgbClr>
              </a:clrTo>
            </a:clrChange>
            <a:extLst>
              <a:ext uri="{28A0092B-C50C-407E-A947-70E740481C1C}">
                <a14:useLocalDpi xmlns:a14="http://schemas.microsoft.com/office/drawing/2010/main" val="0"/>
              </a:ext>
            </a:extLst>
          </a:blip>
          <a:srcRect l="22977" t="-45" r="28075" b="25488"/>
          <a:stretch/>
        </p:blipFill>
        <p:spPr>
          <a:xfrm>
            <a:off x="762000" y="570718"/>
            <a:ext cx="3048000" cy="6008289"/>
          </a:xfrm>
          <a:prstGeom prst="rect">
            <a:avLst/>
          </a:prstGeom>
        </p:spPr>
      </p:pic>
      <p:sp>
        <p:nvSpPr>
          <p:cNvPr id="7" name="Title 8"/>
          <p:cNvSpPr txBox="1">
            <a:spLocks/>
          </p:cNvSpPr>
          <p:nvPr/>
        </p:nvSpPr>
        <p:spPr>
          <a:xfrm>
            <a:off x="2866343" y="570103"/>
            <a:ext cx="60198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rgbClr val="92D050"/>
                </a:solidFill>
              </a:rPr>
              <a:t>A</a:t>
            </a:r>
            <a:r>
              <a:rPr lang="en-US" b="1" dirty="0" smtClean="0">
                <a:solidFill>
                  <a:schemeClr val="accent6">
                    <a:lumMod val="75000"/>
                  </a:schemeClr>
                </a:solidFill>
              </a:rPr>
              <a:t>way, </a:t>
            </a:r>
            <a:r>
              <a:rPr lang="en-US" b="1" dirty="0" smtClean="0">
                <a:solidFill>
                  <a:srgbClr val="92D050"/>
                </a:solidFill>
              </a:rPr>
              <a:t>B</a:t>
            </a:r>
            <a:r>
              <a:rPr lang="en-US" b="1" dirty="0" smtClean="0">
                <a:solidFill>
                  <a:schemeClr val="accent6">
                    <a:lumMod val="75000"/>
                  </a:schemeClr>
                </a:solidFill>
              </a:rPr>
              <a:t>lock, and </a:t>
            </a:r>
          </a:p>
          <a:p>
            <a:pPr algn="l"/>
            <a:r>
              <a:rPr lang="en-US" b="1" dirty="0" smtClean="0">
                <a:solidFill>
                  <a:srgbClr val="92D050"/>
                </a:solidFill>
              </a:rPr>
              <a:t>C</a:t>
            </a:r>
            <a:r>
              <a:rPr lang="en-US" b="1" dirty="0" smtClean="0">
                <a:solidFill>
                  <a:schemeClr val="accent6">
                    <a:lumMod val="75000"/>
                  </a:schemeClr>
                </a:solidFill>
              </a:rPr>
              <a:t>over Up</a:t>
            </a:r>
            <a:endParaRPr lang="en-US" b="1" dirty="0">
              <a:solidFill>
                <a:schemeClr val="accent6">
                  <a:lumMod val="75000"/>
                </a:schemeClr>
              </a:solidFill>
            </a:endParaRPr>
          </a:p>
        </p:txBody>
      </p:sp>
    </p:spTree>
    <p:extLst>
      <p:ext uri="{BB962C8B-B14F-4D97-AF65-F5344CB8AC3E}">
        <p14:creationId xmlns:p14="http://schemas.microsoft.com/office/powerpoint/2010/main" val="3539284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par>
                          <p:cTn id="12" fill="hold">
                            <p:stCondLst>
                              <p:cond delay="4000"/>
                            </p:stCondLst>
                            <p:childTnLst>
                              <p:par>
                                <p:cTn id="13" presetID="8" presetClass="emph" presetSubtype="0" fill="hold" grpId="1" nodeType="afterEffect">
                                  <p:stCondLst>
                                    <p:cond delay="0"/>
                                  </p:stCondLst>
                                  <p:childTnLst>
                                    <p:animRot by="21600000">
                                      <p:cBhvr>
                                        <p:cTn id="14" dur="2000" fill="hold"/>
                                        <p:tgtEl>
                                          <p:spTgt spid="4"/>
                                        </p:tgtEl>
                                        <p:attrNameLst>
                                          <p:attrName>r</p:attrName>
                                        </p:attrNameLst>
                                      </p:cBhvr>
                                    </p:animRot>
                                  </p:childTnLst>
                                </p:cTn>
                              </p:par>
                            </p:childTnLst>
                          </p:cTn>
                        </p:par>
                        <p:par>
                          <p:cTn id="15" fill="hold">
                            <p:stCondLst>
                              <p:cond delay="6000"/>
                            </p:stCondLst>
                            <p:childTnLst>
                              <p:par>
                                <p:cTn id="16" presetID="8" presetClass="emph" presetSubtype="0" fill="hold" grpId="1" nodeType="afterEffect">
                                  <p:stCondLst>
                                    <p:cond delay="0"/>
                                  </p:stCondLst>
                                  <p:childTnLst>
                                    <p:animRot by="-21600000">
                                      <p:cBhvr>
                                        <p:cTn id="17"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300" t="16286" r="22612" b="2041"/>
          <a:stretch/>
        </p:blipFill>
        <p:spPr bwMode="auto">
          <a:xfrm>
            <a:off x="147735" y="0"/>
            <a:ext cx="8843865" cy="6881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9120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300" t="16286" r="22615" b="2041"/>
          <a:stretch/>
        </p:blipFill>
        <p:spPr bwMode="auto">
          <a:xfrm>
            <a:off x="179031" y="1"/>
            <a:ext cx="881256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2927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300" t="16285" r="22575" b="2284"/>
          <a:stretch/>
        </p:blipFill>
        <p:spPr bwMode="auto">
          <a:xfrm>
            <a:off x="152400" y="0"/>
            <a:ext cx="88454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0787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1212</TotalTime>
  <Words>806</Words>
  <Application>Microsoft Office PowerPoint</Application>
  <PresentationFormat>On-screen Show (4:3)</PresentationFormat>
  <Paragraphs>49</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The Sun</vt:lpstr>
      <vt:lpstr>What can the sun do to your skin?</vt:lpstr>
      <vt:lpstr>A is for Away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Jmurfay</dc:creator>
  <cp:lastModifiedBy>Crystal Hernandez</cp:lastModifiedBy>
  <cp:revision>40</cp:revision>
  <cp:lastPrinted>2013-02-27T15:21:45Z</cp:lastPrinted>
  <dcterms:created xsi:type="dcterms:W3CDTF">2012-02-14T14:50:32Z</dcterms:created>
  <dcterms:modified xsi:type="dcterms:W3CDTF">2013-05-01T21:58:04Z</dcterms:modified>
</cp:coreProperties>
</file>