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0" r:id="rId2"/>
    <p:sldId id="281" r:id="rId3"/>
    <p:sldId id="282" r:id="rId4"/>
    <p:sldId id="283" r:id="rId5"/>
    <p:sldId id="285" r:id="rId6"/>
    <p:sldId id="284" r:id="rId7"/>
    <p:sldId id="286" r:id="rId8"/>
    <p:sldId id="290" r:id="rId9"/>
    <p:sldId id="291" r:id="rId10"/>
    <p:sldId id="292" r:id="rId11"/>
    <p:sldId id="287" r:id="rId12"/>
    <p:sldId id="288" r:id="rId13"/>
    <p:sldId id="293" r:id="rId14"/>
    <p:sldId id="294" r:id="rId15"/>
    <p:sldId id="2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C903"/>
    <a:srgbClr val="889E04"/>
    <a:srgbClr val="94AC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410" autoAdjust="0"/>
  </p:normalViewPr>
  <p:slideViewPr>
    <p:cSldViewPr>
      <p:cViewPr>
        <p:scale>
          <a:sx n="51" d="100"/>
          <a:sy n="51" d="100"/>
        </p:scale>
        <p:origin x="-250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A8EAE-4F9F-466D-BB3F-698CF517B886}" type="datetimeFigureOut">
              <a:rPr lang="en-US" smtClean="0"/>
              <a:t>5/1/2013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B7D35-531A-404D-9FA9-A4A4A0124DB3}" type="slidenum">
              <a:rPr lang="en-US" smtClean="0"/>
              <a:t>‹#›</a:t>
            </a:fld>
            <a:endParaRPr lang="en-US"/>
          </a:p>
        </p:txBody>
      </p:sp>
    </p:spTree>
    <p:extLst>
      <p:ext uri="{BB962C8B-B14F-4D97-AF65-F5344CB8AC3E}">
        <p14:creationId xmlns:p14="http://schemas.microsoft.com/office/powerpoint/2010/main" val="1999602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letting</a:t>
            </a:r>
            <a:r>
              <a:rPr lang="en-US" baseline="0" dirty="0" smtClean="0"/>
              <a:t> me visit with you today. I’m Doctor </a:t>
            </a:r>
            <a:r>
              <a:rPr lang="en-US" b="1" baseline="0" dirty="0" smtClean="0"/>
              <a:t>(NAME)</a:t>
            </a:r>
            <a:r>
              <a:rPr lang="en-US" b="0" baseline="0" dirty="0" smtClean="0"/>
              <a:t> from </a:t>
            </a:r>
            <a:r>
              <a:rPr lang="en-US" b="1" baseline="0" dirty="0" smtClean="0"/>
              <a:t>(INSTITUTE/PRACTICE NAME)</a:t>
            </a:r>
            <a:r>
              <a:rPr lang="en-US" b="0" baseline="0" dirty="0" smtClean="0"/>
              <a:t> and I’m a dermatologist. Does anyone here know what a dermatologist is? </a:t>
            </a:r>
            <a:r>
              <a:rPr lang="en-US" b="1" i="1" baseline="0" dirty="0" smtClean="0"/>
              <a:t>(Pause for answers.)</a:t>
            </a:r>
            <a:r>
              <a:rPr lang="en-US" b="0" i="1" baseline="0" dirty="0" smtClean="0"/>
              <a:t> </a:t>
            </a:r>
            <a:r>
              <a:rPr lang="en-US" b="0" i="0" baseline="0" dirty="0" smtClean="0"/>
              <a:t>A dermatologist is a doctor who cares for your skin, hair and nails. Today, I’m here to talk about how to protect yourself from the sun.</a:t>
            </a:r>
            <a:endParaRPr lang="en-US" i="1" dirty="0"/>
          </a:p>
        </p:txBody>
      </p:sp>
      <p:sp>
        <p:nvSpPr>
          <p:cNvPr id="4" name="Slide Number Placeholder 3"/>
          <p:cNvSpPr>
            <a:spLocks noGrp="1"/>
          </p:cNvSpPr>
          <p:nvPr>
            <p:ph type="sldNum" sz="quarter" idx="10"/>
          </p:nvPr>
        </p:nvSpPr>
        <p:spPr/>
        <p:txBody>
          <a:bodyPr/>
          <a:lstStyle/>
          <a:p>
            <a:fld id="{138B7D35-531A-404D-9FA9-A4A4A0124DB3}" type="slidenum">
              <a:rPr lang="en-US" smtClean="0"/>
              <a:t>1</a:t>
            </a:fld>
            <a:endParaRPr lang="en-US"/>
          </a:p>
        </p:txBody>
      </p:sp>
    </p:spTree>
    <p:extLst>
      <p:ext uri="{BB962C8B-B14F-4D97-AF65-F5344CB8AC3E}">
        <p14:creationId xmlns:p14="http://schemas.microsoft.com/office/powerpoint/2010/main" val="3752914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my friend</a:t>
            </a:r>
            <a:r>
              <a:rPr lang="en-US" baseline="0" dirty="0" smtClean="0"/>
              <a:t> Gigi the Giraffe and she is here to help me tell you about the importance of sun protection.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2</a:t>
            </a:fld>
            <a:endParaRPr lang="en-US"/>
          </a:p>
        </p:txBody>
      </p:sp>
    </p:spTree>
    <p:extLst>
      <p:ext uri="{BB962C8B-B14F-4D97-AF65-F5344CB8AC3E}">
        <p14:creationId xmlns:p14="http://schemas.microsoft.com/office/powerpoint/2010/main" val="40745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we know</a:t>
            </a:r>
            <a:r>
              <a:rPr lang="en-US" baseline="0" dirty="0" smtClean="0"/>
              <a:t> about the sun? </a:t>
            </a:r>
            <a:r>
              <a:rPr lang="en-US" b="1" i="1" baseline="0" dirty="0" smtClean="0"/>
              <a:t>(Pause for answers such as the sun is good for the flowers, trees, birds, etc.)</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3</a:t>
            </a:fld>
            <a:endParaRPr lang="en-US"/>
          </a:p>
        </p:txBody>
      </p:sp>
    </p:spTree>
    <p:extLst>
      <p:ext uri="{BB962C8B-B14F-4D97-AF65-F5344CB8AC3E}">
        <p14:creationId xmlns:p14="http://schemas.microsoft.com/office/powerpoint/2010/main" val="350349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of you have had</a:t>
            </a:r>
            <a:r>
              <a:rPr lang="en-US" baseline="0" dirty="0" smtClean="0"/>
              <a:t> a sunburn? </a:t>
            </a:r>
            <a:r>
              <a:rPr lang="en-US" b="1" i="1" baseline="0" dirty="0" smtClean="0"/>
              <a:t>(Pause for answers/hands raised). </a:t>
            </a:r>
            <a:r>
              <a:rPr lang="en-US" b="0" i="0" baseline="0" dirty="0" smtClean="0"/>
              <a:t>I bet that hurt, right? You probably tried really hard next time you were outside to not get a sunburn. Any time your skin is not protected by sunscreen or clothes and you get too much sun, it can burn.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4</a:t>
            </a:fld>
            <a:endParaRPr lang="en-US"/>
          </a:p>
        </p:txBody>
      </p:sp>
    </p:spTree>
    <p:extLst>
      <p:ext uri="{BB962C8B-B14F-4D97-AF65-F5344CB8AC3E}">
        <p14:creationId xmlns:p14="http://schemas.microsoft.com/office/powerpoint/2010/main" val="147776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does your skin get sunburned anyway? The sun has two different kinds of invisible rays that reach the earth and damage your skin. These rays are dangerous and if your skin is exposed to these rays without protection, like wearing sunscreen or long-sleeved shirts, hats and pants, you can get a sunburn. Over time, if you continue to get too much sun without protection, you can develop dark spots, wrinkles and maybe a serious condition called skin cancer.</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5</a:t>
            </a:fld>
            <a:endParaRPr lang="en-US"/>
          </a:p>
        </p:txBody>
      </p:sp>
    </p:spTree>
    <p:extLst>
      <p:ext uri="{BB962C8B-B14F-4D97-AF65-F5344CB8AC3E}">
        <p14:creationId xmlns:p14="http://schemas.microsoft.com/office/powerpoint/2010/main" val="2232211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why does on person’s skin sunburn and someone else’s tan?</a:t>
            </a:r>
            <a:r>
              <a:rPr lang="en-US" baseline="0" dirty="0" smtClean="0"/>
              <a:t> You have something called melanin in your skin. It’s the stuff that gives your skin its color. People with dark skin have more melanin. People with light skin have less.</a:t>
            </a:r>
          </a:p>
          <a:p>
            <a:endParaRPr lang="en-US" b="1" i="1" baseline="0" dirty="0" smtClean="0"/>
          </a:p>
          <a:p>
            <a:r>
              <a:rPr lang="en-US" b="0" i="0" baseline="0" dirty="0" smtClean="0"/>
              <a:t>Your body makes melanin every day trying to protect the deeper layers of your skin from damage. When </a:t>
            </a:r>
            <a:r>
              <a:rPr lang="en-US" b="0" i="0" baseline="0" dirty="0" smtClean="0"/>
              <a:t>your </a:t>
            </a:r>
            <a:r>
              <a:rPr lang="en-US" b="0" i="0" baseline="0" dirty="0" smtClean="0"/>
              <a:t>skin gets damaged by the sun’s rays, it makes even more melanin to try and protect your skin from being damaged even more. That causes the skin to change color: Your dark-skinned friends will turn darker brown, or tan, when they go in the sun. Your light-skinned friends will turn red, or burn, when they go in the sun. Besides tanning or burning, a lot of people also get uneven patches of color or even freckles when they are in the sun too long. </a:t>
            </a:r>
          </a:p>
          <a:p>
            <a:endParaRPr lang="en-US" b="0" i="0" baseline="0" dirty="0" smtClean="0"/>
          </a:p>
          <a:p>
            <a:r>
              <a:rPr lang="en-US" b="0" i="0" baseline="0" dirty="0" smtClean="0"/>
              <a:t>Even if you have naturally dark skin or never burn and always tan, that still means the sun is damaging your skin. </a:t>
            </a:r>
            <a:endParaRPr lang="en-US" b="0" i="0" baseline="0" dirty="0"/>
          </a:p>
        </p:txBody>
      </p:sp>
      <p:sp>
        <p:nvSpPr>
          <p:cNvPr id="4" name="Slide Number Placeholder 3"/>
          <p:cNvSpPr>
            <a:spLocks noGrp="1"/>
          </p:cNvSpPr>
          <p:nvPr>
            <p:ph type="sldNum" sz="quarter" idx="10"/>
          </p:nvPr>
        </p:nvSpPr>
        <p:spPr/>
        <p:txBody>
          <a:bodyPr/>
          <a:lstStyle/>
          <a:p>
            <a:fld id="{138B7D35-531A-404D-9FA9-A4A4A0124DB3}" type="slidenum">
              <a:rPr lang="en-US" smtClean="0"/>
              <a:t>6</a:t>
            </a:fld>
            <a:endParaRPr lang="en-US"/>
          </a:p>
        </p:txBody>
      </p:sp>
    </p:spTree>
    <p:extLst>
      <p:ext uri="{BB962C8B-B14F-4D97-AF65-F5344CB8AC3E}">
        <p14:creationId xmlns:p14="http://schemas.microsoft.com/office/powerpoint/2010/main" val="969082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Now</a:t>
            </a:r>
            <a:r>
              <a:rPr lang="en-US" b="0" baseline="0" dirty="0" smtClean="0"/>
              <a:t> we know how the sun damages your skin. But I’ll bet you didn’t know that summer is not the only time you have to think about the dangers of the sun. Remember, even during winter you can get sunburned, because the snow reflects the sun’s rays. In fact, skiers often get sunburned because the sun’s rays reflect off the snow. </a:t>
            </a:r>
            <a:endParaRPr lang="en-US" b="0" dirty="0"/>
          </a:p>
        </p:txBody>
      </p:sp>
      <p:sp>
        <p:nvSpPr>
          <p:cNvPr id="4" name="Slide Number Placeholder 3"/>
          <p:cNvSpPr>
            <a:spLocks noGrp="1"/>
          </p:cNvSpPr>
          <p:nvPr>
            <p:ph type="sldNum" sz="quarter" idx="10"/>
          </p:nvPr>
        </p:nvSpPr>
        <p:spPr/>
        <p:txBody>
          <a:bodyPr/>
          <a:lstStyle/>
          <a:p>
            <a:fld id="{138B7D35-531A-404D-9FA9-A4A4A0124DB3}" type="slidenum">
              <a:rPr lang="en-US" smtClean="0"/>
              <a:t>7</a:t>
            </a:fld>
            <a:endParaRPr lang="en-US"/>
          </a:p>
        </p:txBody>
      </p:sp>
    </p:spTree>
    <p:extLst>
      <p:ext uri="{BB962C8B-B14F-4D97-AF65-F5344CB8AC3E}">
        <p14:creationId xmlns:p14="http://schemas.microsoft.com/office/powerpoint/2010/main" val="1989586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smtClean="0"/>
              <a:t>So what’s the best way to protect yourself from the sun? Gigi says you should use your ABCs for safe fun in the sun.</a:t>
            </a:r>
          </a:p>
          <a:p>
            <a:endParaRPr lang="en-US" b="0" i="0" baseline="0" dirty="0" smtClean="0"/>
          </a:p>
          <a:p>
            <a:r>
              <a:rPr lang="en-US" b="0" i="0" baseline="0" dirty="0" smtClean="0"/>
              <a:t>A is for Away.</a:t>
            </a:r>
          </a:p>
          <a:p>
            <a:endParaRPr lang="en-US" b="0" i="0" baseline="0" dirty="0" smtClean="0"/>
          </a:p>
          <a:p>
            <a:r>
              <a:rPr lang="en-US" b="0" i="0" baseline="0" dirty="0" smtClean="0"/>
              <a:t>Look for shade between 10 a.m. and </a:t>
            </a:r>
            <a:r>
              <a:rPr lang="en-US" b="0" i="0" baseline="0" dirty="0" smtClean="0"/>
              <a:t>2 </a:t>
            </a:r>
            <a:r>
              <a:rPr lang="en-US" b="0" i="0" baseline="0" dirty="0" smtClean="0"/>
              <a:t>p.m. because this is when the sun’s rays are the strongest. Have you ever looked at your shadow and noticed that it was long or short depending on the time of day? If your shadow is shorter than you are, it’s time to get </a:t>
            </a:r>
            <a:r>
              <a:rPr lang="en-US" b="0" i="0" baseline="0" dirty="0" smtClean="0"/>
              <a:t>away from </a:t>
            </a:r>
            <a:r>
              <a:rPr lang="en-US" b="0" i="0" baseline="0" dirty="0" smtClean="0"/>
              <a:t>the sun. </a:t>
            </a:r>
            <a:endParaRPr lang="en-US" b="0" i="0" baseline="0" dirty="0"/>
          </a:p>
        </p:txBody>
      </p:sp>
      <p:sp>
        <p:nvSpPr>
          <p:cNvPr id="4" name="Slide Number Placeholder 3"/>
          <p:cNvSpPr>
            <a:spLocks noGrp="1"/>
          </p:cNvSpPr>
          <p:nvPr>
            <p:ph type="sldNum" sz="quarter" idx="10"/>
          </p:nvPr>
        </p:nvSpPr>
        <p:spPr/>
        <p:txBody>
          <a:bodyPr/>
          <a:lstStyle/>
          <a:p>
            <a:fld id="{138B7D35-531A-404D-9FA9-A4A4A0124DB3}" type="slidenum">
              <a:rPr lang="en-US" smtClean="0"/>
              <a:t>8</a:t>
            </a:fld>
            <a:endParaRPr lang="en-US"/>
          </a:p>
        </p:txBody>
      </p:sp>
    </p:spTree>
    <p:extLst>
      <p:ext uri="{BB962C8B-B14F-4D97-AF65-F5344CB8AC3E}">
        <p14:creationId xmlns:p14="http://schemas.microsoft.com/office/powerpoint/2010/main" val="96908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 is for Block.</a:t>
            </a:r>
          </a:p>
          <a:p>
            <a:endParaRPr lang="en-US" dirty="0" smtClean="0"/>
          </a:p>
          <a:p>
            <a:r>
              <a:rPr lang="en-US" dirty="0" smtClean="0"/>
              <a:t>To</a:t>
            </a:r>
            <a:r>
              <a:rPr lang="en-US" baseline="0" dirty="0" smtClean="0"/>
              <a:t> block the sun, but not the fun, slather on sunscreen. Make sure you cover every inch of your skin </a:t>
            </a:r>
            <a:r>
              <a:rPr lang="en-US" baseline="0" dirty="0" smtClean="0"/>
              <a:t>that is not covered by clothing with sunscreen. </a:t>
            </a:r>
            <a:r>
              <a:rPr lang="en-US" baseline="0" dirty="0" smtClean="0"/>
              <a:t>Ask your parents or a friend to put sunscreen on those hard to reach areas and don’t forget your lips. Put on sunscreen </a:t>
            </a:r>
            <a:r>
              <a:rPr lang="en-US" baseline="0" dirty="0" smtClean="0"/>
              <a:t>15 minutes </a:t>
            </a:r>
            <a:r>
              <a:rPr lang="en-US" baseline="0" dirty="0" smtClean="0"/>
              <a:t>before going outside. It only takes a few minutes. </a:t>
            </a:r>
          </a:p>
          <a:p>
            <a:endParaRPr lang="en-US" baseline="0" dirty="0" smtClean="0"/>
          </a:p>
          <a:p>
            <a:r>
              <a:rPr lang="en-US" baseline="0" dirty="0" smtClean="0"/>
              <a:t>Your parents can help you </a:t>
            </a:r>
            <a:r>
              <a:rPr lang="en-US" baseline="0" dirty="0" smtClean="0"/>
              <a:t>choose a </a:t>
            </a:r>
            <a:r>
              <a:rPr lang="en-US" baseline="0" dirty="0" smtClean="0"/>
              <a:t>sunscreen </a:t>
            </a:r>
            <a:r>
              <a:rPr lang="en-US" baseline="0" dirty="0" smtClean="0"/>
              <a:t>to protect you from the sun. </a:t>
            </a:r>
            <a:r>
              <a:rPr lang="en-US" baseline="0" dirty="0" smtClean="0"/>
              <a:t>Look for </a:t>
            </a:r>
            <a:r>
              <a:rPr lang="en-US" baseline="0" dirty="0" smtClean="0"/>
              <a:t>a sunscreen with an SPF number </a:t>
            </a:r>
            <a:r>
              <a:rPr lang="en-US" baseline="0" dirty="0" smtClean="0"/>
              <a:t>of 30 or higher. </a:t>
            </a:r>
            <a:r>
              <a:rPr lang="en-US" baseline="0" dirty="0" smtClean="0"/>
              <a:t>SPF stands for sun protection factor. It </a:t>
            </a:r>
            <a:r>
              <a:rPr lang="en-US" baseline="0" dirty="0" smtClean="0"/>
              <a:t>will say on the front of the bottle what the sunscreen’s SPF number is. </a:t>
            </a:r>
          </a:p>
          <a:p>
            <a:endParaRPr lang="en-US" baseline="0" dirty="0" smtClean="0"/>
          </a:p>
          <a:p>
            <a:r>
              <a:rPr lang="en-US" baseline="0" dirty="0" smtClean="0"/>
              <a:t>Sunscreen wears off, so put more on after swimming or sweating. Sunscreens rub off as well as wash off, so if you’ve dried off with a towel, be sure to reapply your sunscreen.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9</a:t>
            </a:fld>
            <a:endParaRPr lang="en-US"/>
          </a:p>
        </p:txBody>
      </p:sp>
    </p:spTree>
    <p:extLst>
      <p:ext uri="{BB962C8B-B14F-4D97-AF65-F5344CB8AC3E}">
        <p14:creationId xmlns:p14="http://schemas.microsoft.com/office/powerpoint/2010/main" val="2232211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 is for Cover up.</a:t>
            </a:r>
          </a:p>
          <a:p>
            <a:endParaRPr lang="en-US" dirty="0" smtClean="0"/>
          </a:p>
          <a:p>
            <a:r>
              <a:rPr lang="en-US" dirty="0" smtClean="0"/>
              <a:t>Long-sleeved</a:t>
            </a:r>
            <a:r>
              <a:rPr lang="en-US" baseline="0" dirty="0" smtClean="0"/>
              <a:t> shirts and pants can help keep the sun off your skin. Hats, especially those with a really large brim all the way around, more than a baseball cap, are great because they keep the sun off your face, ears and neck. Sunglasses protect your eyes and the skin near your eyes.</a:t>
            </a:r>
          </a:p>
          <a:p>
            <a:endParaRPr lang="en-US" baseline="0" dirty="0" smtClean="0"/>
          </a:p>
          <a:p>
            <a:r>
              <a:rPr lang="en-US" b="1" baseline="0" dirty="0" smtClean="0"/>
              <a:t>(NOTE to AAD members: Please bring examples of these items to show.)</a:t>
            </a:r>
            <a:endParaRPr lang="en-US" b="1" dirty="0"/>
          </a:p>
        </p:txBody>
      </p:sp>
      <p:sp>
        <p:nvSpPr>
          <p:cNvPr id="4" name="Slide Number Placeholder 3"/>
          <p:cNvSpPr>
            <a:spLocks noGrp="1"/>
          </p:cNvSpPr>
          <p:nvPr>
            <p:ph type="sldNum" sz="quarter" idx="10"/>
          </p:nvPr>
        </p:nvSpPr>
        <p:spPr/>
        <p:txBody>
          <a:bodyPr/>
          <a:lstStyle/>
          <a:p>
            <a:fld id="{138B7D35-531A-404D-9FA9-A4A4A0124DB3}" type="slidenum">
              <a:rPr lang="en-US" smtClean="0"/>
              <a:t>10</a:t>
            </a:fld>
            <a:endParaRPr lang="en-US"/>
          </a:p>
        </p:txBody>
      </p:sp>
    </p:spTree>
    <p:extLst>
      <p:ext uri="{BB962C8B-B14F-4D97-AF65-F5344CB8AC3E}">
        <p14:creationId xmlns:p14="http://schemas.microsoft.com/office/powerpoint/2010/main" val="1989586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visit</a:t>
            </a:r>
            <a:r>
              <a:rPr lang="en-US" baseline="0" dirty="0" smtClean="0"/>
              <a:t> Gigi the Giraffe and </a:t>
            </a:r>
            <a:r>
              <a:rPr lang="en-US" baseline="0" dirty="0" smtClean="0"/>
              <a:t>learn </a:t>
            </a:r>
            <a:r>
              <a:rPr lang="en-US" baseline="0" dirty="0" smtClean="0"/>
              <a:t>more about </a:t>
            </a:r>
            <a:r>
              <a:rPr lang="en-US" baseline="0" dirty="0" smtClean="0"/>
              <a:t>how to protect yourself from the sun, </a:t>
            </a:r>
            <a:r>
              <a:rPr lang="en-US" baseline="0" dirty="0" smtClean="0"/>
              <a:t>ask your parents if you can visit www.SpotSkinCancer.org website. You can download fun activity sheets and learn more fun </a:t>
            </a:r>
            <a:r>
              <a:rPr lang="en-US" baseline="0" dirty="0" smtClean="0"/>
              <a:t>stuff.</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11</a:t>
            </a:fld>
            <a:endParaRPr lang="en-US"/>
          </a:p>
        </p:txBody>
      </p:sp>
    </p:spTree>
    <p:extLst>
      <p:ext uri="{BB962C8B-B14F-4D97-AF65-F5344CB8AC3E}">
        <p14:creationId xmlns:p14="http://schemas.microsoft.com/office/powerpoint/2010/main" val="2420563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hope you enjoyed</a:t>
            </a:r>
            <a:r>
              <a:rPr lang="en-US" baseline="0" dirty="0" smtClean="0"/>
              <a:t> learning about the importance of being safe in the sun from Gigi. Remember the ABCs for safe fun in the sun. Now to help you remember to stay safe in the sun, the American Academy of Dermatology has provided you with some coloring pages featuring Gigi the giraffe to take home and share with your family. Then you can all stay safe in the sun together.</a:t>
            </a:r>
          </a:p>
          <a:p>
            <a:endParaRPr lang="en-US" baseline="0" dirty="0" smtClean="0"/>
          </a:p>
          <a:p>
            <a:r>
              <a:rPr lang="en-US" baseline="0" dirty="0" smtClean="0"/>
              <a:t>Thank you for your attention. I can answer any questions that you have?</a:t>
            </a:r>
          </a:p>
          <a:p>
            <a:endParaRPr lang="en-US" baseline="0" dirty="0" smtClean="0"/>
          </a:p>
          <a:p>
            <a:r>
              <a:rPr lang="en-US" b="1" baseline="0" dirty="0" smtClean="0"/>
              <a:t>(Note to AAD member: </a:t>
            </a:r>
            <a:r>
              <a:rPr lang="en-US" b="0" baseline="0" dirty="0" smtClean="0"/>
              <a:t>Print out copies of the coloring sheets in advance to hand-out . You can print from the following slides, or you can find them online in the Academy’s Children’s Toolkit: http://www.aad.org/spot-skin-cancer/understanding-skin-cancer/how-do-i-help-others-understand-skin-cancer/toolkits#.UYGKjV8o6M8) </a:t>
            </a:r>
            <a:endParaRPr lang="en-US" b="1" dirty="0"/>
          </a:p>
        </p:txBody>
      </p:sp>
      <p:sp>
        <p:nvSpPr>
          <p:cNvPr id="4" name="Slide Number Placeholder 3"/>
          <p:cNvSpPr>
            <a:spLocks noGrp="1"/>
          </p:cNvSpPr>
          <p:nvPr>
            <p:ph type="sldNum" sz="quarter" idx="10"/>
          </p:nvPr>
        </p:nvSpPr>
        <p:spPr/>
        <p:txBody>
          <a:bodyPr/>
          <a:lstStyle/>
          <a:p>
            <a:fld id="{138B7D35-531A-404D-9FA9-A4A4A0124DB3}" type="slidenum">
              <a:rPr lang="en-US" smtClean="0"/>
              <a:t>12</a:t>
            </a:fld>
            <a:endParaRPr lang="en-US"/>
          </a:p>
        </p:txBody>
      </p:sp>
    </p:spTree>
    <p:extLst>
      <p:ext uri="{BB962C8B-B14F-4D97-AF65-F5344CB8AC3E}">
        <p14:creationId xmlns:p14="http://schemas.microsoft.com/office/powerpoint/2010/main" val="4552862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83414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565941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41452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54974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679A55-5BF5-45D9-AF12-95C5CE1E88C1}" type="datetimeFigureOut">
              <a:rPr lang="en-US" smtClean="0"/>
              <a:t>5/1/2013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8401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679A55-5BF5-45D9-AF12-95C5CE1E88C1}" type="datetimeFigureOut">
              <a:rPr lang="en-US" smtClean="0"/>
              <a:t>5/1/2013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18238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679A55-5BF5-45D9-AF12-95C5CE1E88C1}" type="datetimeFigureOut">
              <a:rPr lang="en-US" smtClean="0"/>
              <a:t>5/1/2013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74225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14727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246898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149525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061938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Sammy_Hat.jpg"/>
          <p:cNvPicPr>
            <a:picLocks noChangeAspect="1"/>
          </p:cNvPicPr>
          <p:nvPr userDrawn="1"/>
        </p:nvPicPr>
        <p:blipFill>
          <a:blip r:embed="rId2" cstate="print"/>
          <a:stretch>
            <a:fillRect/>
          </a:stretch>
        </p:blipFill>
        <p:spPr>
          <a:xfrm>
            <a:off x="-461039" y="2666449"/>
            <a:ext cx="3192949" cy="4056084"/>
          </a:xfrm>
          <a:prstGeom prst="rect">
            <a:avLst/>
          </a:prstGeom>
        </p:spPr>
      </p:pic>
      <p:sp>
        <p:nvSpPr>
          <p:cNvPr id="3" name="Oval 2"/>
          <p:cNvSpPr/>
          <p:nvPr userDrawn="1"/>
        </p:nvSpPr>
        <p:spPr>
          <a:xfrm>
            <a:off x="5674084" y="3846690"/>
            <a:ext cx="2743200" cy="2743200"/>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Oval 3"/>
          <p:cNvSpPr/>
          <p:nvPr userDrawn="1"/>
        </p:nvSpPr>
        <p:spPr>
          <a:xfrm>
            <a:off x="2904069" y="2709333"/>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80604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descr="Sammy_Page2.jpg"/>
          <p:cNvPicPr>
            <a:picLocks noChangeAspect="1"/>
          </p:cNvPicPr>
          <p:nvPr userDrawn="1"/>
        </p:nvPicPr>
        <p:blipFill>
          <a:blip r:embed="rId2" cstate="print"/>
          <a:stretch>
            <a:fillRect/>
          </a:stretch>
        </p:blipFill>
        <p:spPr>
          <a:xfrm>
            <a:off x="-708378" y="2517422"/>
            <a:ext cx="3461790" cy="4424116"/>
          </a:xfrm>
          <a:prstGeom prst="rect">
            <a:avLst/>
          </a:prstGeom>
        </p:spPr>
      </p:pic>
    </p:spTree>
    <p:extLst>
      <p:ext uri="{BB962C8B-B14F-4D97-AF65-F5344CB8AC3E}">
        <p14:creationId xmlns:p14="http://schemas.microsoft.com/office/powerpoint/2010/main" val="4000647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79A55-5BF5-45D9-AF12-95C5CE1E88C1}" type="datetimeFigureOut">
              <a:rPr lang="en-US" smtClean="0"/>
              <a:t>5/1/2013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E0EBD-D35B-4E20-BEA4-A8DDE60605BF}" type="slidenum">
              <a:rPr lang="en-US" smtClean="0"/>
              <a:t>‹#›</a:t>
            </a:fld>
            <a:endParaRPr lang="en-US"/>
          </a:p>
        </p:txBody>
      </p:sp>
    </p:spTree>
    <p:extLst>
      <p:ext uri="{BB962C8B-B14F-4D97-AF65-F5344CB8AC3E}">
        <p14:creationId xmlns:p14="http://schemas.microsoft.com/office/powerpoint/2010/main" val="1023373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37.jpe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33528" y="3916740"/>
            <a:ext cx="4038600" cy="1569660"/>
          </a:xfrm>
          <a:prstGeom prst="rect">
            <a:avLst/>
          </a:prstGeom>
          <a:noFill/>
        </p:spPr>
        <p:txBody>
          <a:bodyPr wrap="square" rtlCol="0">
            <a:spAutoFit/>
          </a:bodyPr>
          <a:lstStyle/>
          <a:p>
            <a:r>
              <a:rPr lang="en-US" sz="4800" b="1" dirty="0" smtClean="0">
                <a:solidFill>
                  <a:schemeClr val="accent6">
                    <a:lumMod val="75000"/>
                  </a:schemeClr>
                </a:solidFill>
                <a:latin typeface="Arial" pitchFamily="34" charset="0"/>
                <a:cs typeface="Arial" pitchFamily="34" charset="0"/>
              </a:rPr>
              <a:t>Sun, Fun, and Safe</a:t>
            </a:r>
            <a:endParaRPr lang="en-US" sz="4800" b="1" dirty="0">
              <a:solidFill>
                <a:schemeClr val="accent6">
                  <a:lumMod val="75000"/>
                </a:schemeClr>
              </a:solidFill>
              <a:latin typeface="Arial" pitchFamily="34" charset="0"/>
              <a:cs typeface="Arial" pitchFamily="34" charset="0"/>
            </a:endParaRPr>
          </a:p>
        </p:txBody>
      </p:sp>
      <p:sp>
        <p:nvSpPr>
          <p:cNvPr id="6" name="TextBox 5"/>
          <p:cNvSpPr txBox="1"/>
          <p:nvPr/>
        </p:nvSpPr>
        <p:spPr>
          <a:xfrm>
            <a:off x="457200" y="5465802"/>
            <a:ext cx="4648200" cy="553998"/>
          </a:xfrm>
          <a:prstGeom prst="rect">
            <a:avLst/>
          </a:prstGeom>
          <a:noFill/>
        </p:spPr>
        <p:txBody>
          <a:bodyPr wrap="square" rtlCol="0">
            <a:spAutoFit/>
          </a:bodyPr>
          <a:lstStyle/>
          <a:p>
            <a:r>
              <a:rPr lang="en-US" sz="3000" dirty="0" smtClean="0">
                <a:solidFill>
                  <a:schemeClr val="accent6">
                    <a:lumMod val="75000"/>
                  </a:schemeClr>
                </a:solidFill>
              </a:rPr>
              <a:t>Sun-Safety for Everyone</a:t>
            </a:r>
            <a:endParaRPr lang="en-US" sz="3000" dirty="0">
              <a:solidFill>
                <a:schemeClr val="accent6">
                  <a:lumMod val="75000"/>
                </a:schemeClr>
              </a:solidFill>
            </a:endParaRPr>
          </a:p>
        </p:txBody>
      </p:sp>
      <p:cxnSp>
        <p:nvCxnSpPr>
          <p:cNvPr id="7" name="Straight Connector 6"/>
          <p:cNvCxnSpPr/>
          <p:nvPr/>
        </p:nvCxnSpPr>
        <p:spPr>
          <a:xfrm>
            <a:off x="414867" y="5486400"/>
            <a:ext cx="40047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369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loud Callout 4"/>
          <p:cNvSpPr/>
          <p:nvPr/>
        </p:nvSpPr>
        <p:spPr>
          <a:xfrm>
            <a:off x="3884645" y="570717"/>
            <a:ext cx="2743200" cy="2096279"/>
          </a:xfrm>
          <a:prstGeom prst="cloudCallout">
            <a:avLst>
              <a:gd name="adj1" fmla="val -79617"/>
              <a:gd name="adj2" fmla="val 216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6"/>
                </a:solidFill>
              </a:rPr>
              <a:t>HELLO! </a:t>
            </a:r>
            <a:br>
              <a:rPr lang="en-US" b="1" dirty="0" smtClean="0">
                <a:solidFill>
                  <a:schemeClr val="accent6"/>
                </a:solidFill>
              </a:rPr>
            </a:br>
            <a:r>
              <a:rPr lang="en-US" dirty="0" smtClean="0">
                <a:solidFill>
                  <a:schemeClr val="accent6"/>
                </a:solidFill>
              </a:rPr>
              <a:t>My name is Gigi the giraffe.</a:t>
            </a:r>
            <a:endParaRPr lang="en-US" dirty="0">
              <a:solidFill>
                <a:schemeClr val="accent6"/>
              </a:solidFill>
            </a:endParaRPr>
          </a:p>
        </p:txBody>
      </p:sp>
      <p:pic>
        <p:nvPicPr>
          <p:cNvPr id="8" name="Picture 7"/>
          <p:cNvPicPr>
            <a:picLocks noChangeAspect="1"/>
          </p:cNvPicPr>
          <p:nvPr/>
        </p:nvPicPr>
        <p:blipFill rotWithShape="1">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3317286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9" name="Oval 8"/>
          <p:cNvSpPr/>
          <p:nvPr/>
        </p:nvSpPr>
        <p:spPr>
          <a:xfrm>
            <a:off x="5867400" y="2667000"/>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Oval 9"/>
          <p:cNvSpPr/>
          <p:nvPr/>
        </p:nvSpPr>
        <p:spPr>
          <a:xfrm>
            <a:off x="3301482" y="152400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itle 8"/>
          <p:cNvSpPr>
            <a:spLocks noGrp="1"/>
          </p:cNvSpPr>
          <p:nvPr>
            <p:ph type="title"/>
          </p:nvPr>
        </p:nvSpPr>
        <p:spPr>
          <a:xfrm>
            <a:off x="2667000" y="274638"/>
            <a:ext cx="6248400" cy="1143000"/>
          </a:xfrm>
        </p:spPr>
        <p:txBody>
          <a:bodyPr/>
          <a:lstStyle/>
          <a:p>
            <a:pPr algn="l"/>
            <a:r>
              <a:rPr lang="en-US" b="1" dirty="0" smtClean="0">
                <a:solidFill>
                  <a:schemeClr val="accent6">
                    <a:lumMod val="75000"/>
                  </a:schemeClr>
                </a:solidFill>
              </a:rPr>
              <a:t>The Sun</a:t>
            </a:r>
            <a:endParaRPr lang="en-US" b="1" dirty="0">
              <a:solidFill>
                <a:schemeClr val="accent6">
                  <a:lumMod val="75000"/>
                </a:schemeClr>
              </a:solidFill>
            </a:endParaRPr>
          </a:p>
        </p:txBody>
      </p:sp>
      <p:pic>
        <p:nvPicPr>
          <p:cNvPr id="8" name="Picture 7"/>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127515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7" name="Oval 16"/>
          <p:cNvSpPr/>
          <p:nvPr/>
        </p:nvSpPr>
        <p:spPr>
          <a:xfrm>
            <a:off x="5181600" y="2667000"/>
            <a:ext cx="4102100" cy="27686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Oval 17"/>
          <p:cNvSpPr/>
          <p:nvPr/>
        </p:nvSpPr>
        <p:spPr>
          <a:xfrm>
            <a:off x="3352800" y="152400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8"/>
          <p:cNvSpPr>
            <a:spLocks noGrp="1"/>
          </p:cNvSpPr>
          <p:nvPr>
            <p:ph type="title"/>
          </p:nvPr>
        </p:nvSpPr>
        <p:spPr>
          <a:xfrm>
            <a:off x="2667000" y="274638"/>
            <a:ext cx="6019800" cy="1143000"/>
          </a:xfrm>
        </p:spPr>
        <p:txBody>
          <a:bodyPr>
            <a:normAutofit fontScale="90000"/>
          </a:bodyPr>
          <a:lstStyle/>
          <a:p>
            <a:pPr algn="l"/>
            <a:r>
              <a:rPr lang="en-US" b="1" dirty="0" smtClean="0">
                <a:solidFill>
                  <a:schemeClr val="accent6">
                    <a:lumMod val="75000"/>
                  </a:schemeClr>
                </a:solidFill>
              </a:rPr>
              <a:t>What can the sun do to your skin?</a:t>
            </a:r>
            <a:endParaRPr lang="en-US" b="1" dirty="0">
              <a:solidFill>
                <a:schemeClr val="accent6">
                  <a:lumMod val="75000"/>
                </a:schemeClr>
              </a:solidFill>
            </a:endParaRPr>
          </a:p>
        </p:txBody>
      </p:sp>
      <p:pic>
        <p:nvPicPr>
          <p:cNvPr id="7" name="Picture 6"/>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265771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3276600" y="1454960"/>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8"/>
          <p:cNvSpPr txBox="1">
            <a:spLocks/>
          </p:cNvSpPr>
          <p:nvPr/>
        </p:nvSpPr>
        <p:spPr>
          <a:xfrm>
            <a:off x="2667000" y="274638"/>
            <a:ext cx="6019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6">
                    <a:lumMod val="75000"/>
                  </a:schemeClr>
                </a:solidFill>
              </a:rPr>
              <a:t>What causes a sunburn?</a:t>
            </a:r>
            <a:endParaRPr lang="en-US" b="1" dirty="0">
              <a:solidFill>
                <a:schemeClr val="accent6">
                  <a:lumMod val="75000"/>
                </a:schemeClr>
              </a:solidFill>
            </a:endParaRPr>
          </a:p>
        </p:txBody>
      </p:sp>
      <p:sp>
        <p:nvSpPr>
          <p:cNvPr id="9" name="Oval 8"/>
          <p:cNvSpPr/>
          <p:nvPr/>
        </p:nvSpPr>
        <p:spPr>
          <a:xfrm>
            <a:off x="5705964" y="282656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3791724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26" presetClass="emph" presetSubtype="0" fill="hold" grpId="1" nodeType="afterEffect">
                                  <p:stCondLst>
                                    <p:cond delay="0"/>
                                  </p:stCondLst>
                                  <p:childTnLst>
                                    <p:animEffect transition="out" filter="fade">
                                      <p:cBhvr>
                                        <p:cTn id="14" dur="1000" tmFilter="0, 0; .2, .5; .8, .5; 1, 0"/>
                                        <p:tgtEl>
                                          <p:spTgt spid="9"/>
                                        </p:tgtEl>
                                      </p:cBhvr>
                                    </p:animEffect>
                                    <p:animScale>
                                      <p:cBhvr>
                                        <p:cTn id="15" dur="500" autoRev="1" fill="hold"/>
                                        <p:tgtEl>
                                          <p:spTgt spid="9"/>
                                        </p:tgtEl>
                                      </p:cBhvr>
                                      <p:by x="105000" y="105000"/>
                                    </p:animScale>
                                  </p:childTnLst>
                                </p:cTn>
                              </p:par>
                            </p:childTnLst>
                          </p:cTn>
                        </p:par>
                        <p:par>
                          <p:cTn id="16" fill="hold">
                            <p:stCondLst>
                              <p:cond delay="5000"/>
                            </p:stCondLst>
                            <p:childTnLst>
                              <p:par>
                                <p:cTn id="17" presetID="26" presetClass="emph" presetSubtype="0" fill="hold" grpId="2" nodeType="afterEffect">
                                  <p:stCondLst>
                                    <p:cond delay="0"/>
                                  </p:stCondLst>
                                  <p:childTnLst>
                                    <p:animEffect transition="out" filter="fade">
                                      <p:cBhvr>
                                        <p:cTn id="18" dur="1000" tmFilter="0, 0; .2, .5; .8, .5; 1, 0"/>
                                        <p:tgtEl>
                                          <p:spTgt spid="9"/>
                                        </p:tgtEl>
                                      </p:cBhvr>
                                    </p:animEffect>
                                    <p:animScale>
                                      <p:cBhvr>
                                        <p:cTn id="19" dur="500" autoRev="1" fill="hold"/>
                                        <p:tgtEl>
                                          <p:spTgt spid="9"/>
                                        </p:tgtEl>
                                      </p:cBhvr>
                                      <p:by x="105000" y="105000"/>
                                    </p:animScale>
                                  </p:childTnLst>
                                </p:cTn>
                              </p:par>
                            </p:childTnLst>
                          </p:cTn>
                        </p:par>
                        <p:par>
                          <p:cTn id="20" fill="hold">
                            <p:stCondLst>
                              <p:cond delay="6000"/>
                            </p:stCondLst>
                            <p:childTnLst>
                              <p:par>
                                <p:cTn id="21" presetID="26" presetClass="emph" presetSubtype="0" fill="hold" grpId="3" nodeType="afterEffect">
                                  <p:stCondLst>
                                    <p:cond delay="0"/>
                                  </p:stCondLst>
                                  <p:childTnLst>
                                    <p:animEffect transition="out" filter="fade">
                                      <p:cBhvr>
                                        <p:cTn id="22" dur="1000" tmFilter="0, 0; .2, .5; .8, .5; 1, 0"/>
                                        <p:tgtEl>
                                          <p:spTgt spid="9"/>
                                        </p:tgtEl>
                                      </p:cBhvr>
                                    </p:animEffect>
                                    <p:animScale>
                                      <p:cBhvr>
                                        <p:cTn id="23"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9" grpId="1" animBg="1"/>
      <p:bldP spid="9" grpId="2" animBg="1"/>
      <p:bldP spid="9" grpId="3"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Title 8"/>
          <p:cNvSpPr>
            <a:spLocks noGrp="1"/>
          </p:cNvSpPr>
          <p:nvPr>
            <p:ph type="title"/>
          </p:nvPr>
        </p:nvSpPr>
        <p:spPr>
          <a:xfrm>
            <a:off x="2895600" y="570718"/>
            <a:ext cx="4724399" cy="1143000"/>
          </a:xfrm>
        </p:spPr>
        <p:txBody>
          <a:bodyPr>
            <a:normAutofit/>
          </a:bodyPr>
          <a:lstStyle/>
          <a:p>
            <a:pPr algn="l"/>
            <a:r>
              <a:rPr lang="en-US" b="1" dirty="0" smtClean="0">
                <a:solidFill>
                  <a:schemeClr val="accent6">
                    <a:lumMod val="75000"/>
                  </a:schemeClr>
                </a:solidFill>
              </a:rPr>
              <a:t>Sunburn vs. Tan</a:t>
            </a:r>
            <a:endParaRPr lang="en-US" b="1" dirty="0">
              <a:solidFill>
                <a:schemeClr val="accent6">
                  <a:lumMod val="75000"/>
                </a:schemeClr>
              </a:solidFill>
            </a:endParaRPr>
          </a:p>
        </p:txBody>
      </p:sp>
      <p:sp>
        <p:nvSpPr>
          <p:cNvPr id="9" name="Oval 8"/>
          <p:cNvSpPr/>
          <p:nvPr/>
        </p:nvSpPr>
        <p:spPr>
          <a:xfrm>
            <a:off x="6096000" y="2616373"/>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3379237" y="1844697"/>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2514450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Title 8"/>
          <p:cNvSpPr txBox="1">
            <a:spLocks/>
          </p:cNvSpPr>
          <p:nvPr/>
        </p:nvSpPr>
        <p:spPr>
          <a:xfrm>
            <a:off x="2667000" y="274638"/>
            <a:ext cx="6019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6">
                    <a:lumMod val="75000"/>
                  </a:schemeClr>
                </a:solidFill>
              </a:rPr>
              <a:t>Summer vs. Winter</a:t>
            </a:r>
            <a:endParaRPr lang="en-US" b="1" dirty="0">
              <a:solidFill>
                <a:schemeClr val="accent6">
                  <a:lumMod val="75000"/>
                </a:schemeClr>
              </a:solidFill>
            </a:endParaRPr>
          </a:p>
        </p:txBody>
      </p:sp>
      <p:sp>
        <p:nvSpPr>
          <p:cNvPr id="9" name="Oval 8"/>
          <p:cNvSpPr/>
          <p:nvPr/>
        </p:nvSpPr>
        <p:spPr>
          <a:xfrm>
            <a:off x="3012716" y="1434744"/>
            <a:ext cx="3200400" cy="32004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943600" y="2843034"/>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190263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2000" fill="hold"/>
                                        <p:tgtEl>
                                          <p:spTgt spid="10"/>
                                        </p:tgtEl>
                                        <p:attrNameLst>
                                          <p:attrName>ppt_x</p:attrName>
                                        </p:attrNameLst>
                                      </p:cBhvr>
                                      <p:tavLst>
                                        <p:tav tm="0">
                                          <p:val>
                                            <p:strVal val="#ppt_x"/>
                                          </p:val>
                                        </p:tav>
                                        <p:tav tm="100000">
                                          <p:val>
                                            <p:strVal val="#ppt_x"/>
                                          </p:val>
                                        </p:tav>
                                      </p:tavLst>
                                    </p:anim>
                                    <p:anim calcmode="lin" valueType="num">
                                      <p:cBhvr additive="base">
                                        <p:cTn id="13"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8"/>
          <p:cNvSpPr>
            <a:spLocks noGrp="1"/>
          </p:cNvSpPr>
          <p:nvPr>
            <p:ph type="title"/>
          </p:nvPr>
        </p:nvSpPr>
        <p:spPr>
          <a:xfrm>
            <a:off x="2133600" y="685800"/>
            <a:ext cx="6705600" cy="1143000"/>
          </a:xfrm>
        </p:spPr>
        <p:txBody>
          <a:bodyPr>
            <a:normAutofit fontScale="90000"/>
          </a:bodyPr>
          <a:lstStyle/>
          <a:p>
            <a:pPr algn="r"/>
            <a:r>
              <a:rPr lang="en-US" sz="3100" dirty="0" smtClean="0">
                <a:solidFill>
                  <a:schemeClr val="accent6">
                    <a:lumMod val="75000"/>
                  </a:schemeClr>
                </a:solidFill>
              </a:rPr>
              <a:t>Use your ABC’s for safe fun in the sun!</a:t>
            </a:r>
            <a:r>
              <a:rPr lang="en-US" b="1" dirty="0" smtClean="0">
                <a:solidFill>
                  <a:schemeClr val="accent6">
                    <a:lumMod val="75000"/>
                  </a:schemeClr>
                </a:solidFill>
              </a:rPr>
              <a:t/>
            </a:r>
            <a:br>
              <a:rPr lang="en-US" b="1" dirty="0" smtClean="0">
                <a:solidFill>
                  <a:schemeClr val="accent6">
                    <a:lumMod val="75000"/>
                  </a:schemeClr>
                </a:solidFill>
              </a:rPr>
            </a:br>
            <a:r>
              <a:rPr lang="en-US" sz="1800" b="1" dirty="0" smtClean="0">
                <a:solidFill>
                  <a:schemeClr val="accent6">
                    <a:lumMod val="75000"/>
                  </a:schemeClr>
                </a:solidFill>
              </a:rPr>
              <a:t/>
            </a:r>
            <a:br>
              <a:rPr lang="en-US" sz="1800" b="1" dirty="0" smtClean="0">
                <a:solidFill>
                  <a:schemeClr val="accent6">
                    <a:lumMod val="75000"/>
                  </a:schemeClr>
                </a:solidFill>
              </a:rPr>
            </a:br>
            <a:r>
              <a:rPr lang="en-US" b="1" dirty="0" smtClean="0">
                <a:solidFill>
                  <a:schemeClr val="accent6">
                    <a:lumMod val="75000"/>
                  </a:schemeClr>
                </a:solidFill>
              </a:rPr>
              <a:t>A is for Away</a:t>
            </a:r>
            <a:endParaRPr lang="en-US" b="1" dirty="0">
              <a:solidFill>
                <a:schemeClr val="accent6">
                  <a:lumMod val="75000"/>
                </a:schemeClr>
              </a:solidFill>
            </a:endParaRPr>
          </a:p>
        </p:txBody>
      </p:sp>
      <p:pic>
        <p:nvPicPr>
          <p:cNvPr id="8" name="Picture 7"/>
          <p:cNvPicPr>
            <a:picLocks noChangeAspect="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367145" y="838200"/>
            <a:ext cx="4357255" cy="5638800"/>
          </a:xfrm>
          <a:prstGeom prst="rect">
            <a:avLst/>
          </a:prstGeom>
        </p:spPr>
      </p:pic>
      <p:sp>
        <p:nvSpPr>
          <p:cNvPr id="7" name="Oval 6"/>
          <p:cNvSpPr/>
          <p:nvPr/>
        </p:nvSpPr>
        <p:spPr>
          <a:xfrm>
            <a:off x="6477000" y="3048000"/>
            <a:ext cx="2370669" cy="2370669"/>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182531" y="2209800"/>
            <a:ext cx="2370669" cy="2370669"/>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2342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a:xfrm>
            <a:off x="3581400" y="1513784"/>
            <a:ext cx="2743200" cy="2743200"/>
          </a:xfrm>
          <a:prstGeom prst="ellipse">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8"/>
          <p:cNvSpPr txBox="1">
            <a:spLocks/>
          </p:cNvSpPr>
          <p:nvPr/>
        </p:nvSpPr>
        <p:spPr>
          <a:xfrm>
            <a:off x="2667000" y="274638"/>
            <a:ext cx="6019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6">
                    <a:lumMod val="75000"/>
                  </a:schemeClr>
                </a:solidFill>
              </a:rPr>
              <a:t>B is for Block</a:t>
            </a:r>
            <a:endParaRPr lang="en-US" b="1" dirty="0">
              <a:solidFill>
                <a:schemeClr val="accent6">
                  <a:lumMod val="75000"/>
                </a:schemeClr>
              </a:solidFill>
            </a:endParaRPr>
          </a:p>
        </p:txBody>
      </p:sp>
      <p:pic>
        <p:nvPicPr>
          <p:cNvPr id="7" name="Picture 6"/>
          <p:cNvPicPr>
            <a:picLocks noChangeAspect="1"/>
          </p:cNvPicPr>
          <p:nvPr/>
        </p:nvPicPr>
        <p:blipFill rotWithShape="1">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1255356" y="919900"/>
            <a:ext cx="2719026" cy="5359807"/>
          </a:xfrm>
          <a:prstGeom prst="rect">
            <a:avLst/>
          </a:prstGeom>
        </p:spPr>
      </p:pic>
      <p:pic>
        <p:nvPicPr>
          <p:cNvPr id="8" name="Picture 7"/>
          <p:cNvPicPr>
            <a:picLocks noChangeAspect="1"/>
          </p:cNvPicPr>
          <p:nvPr/>
        </p:nvPicPr>
        <p:blipFill rotWithShape="1">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rcRect l="3518" t="81602" r="85948" b="6394"/>
          <a:stretch/>
        </p:blipFill>
        <p:spPr>
          <a:xfrm>
            <a:off x="832757" y="3924555"/>
            <a:ext cx="1834243" cy="2704845"/>
          </a:xfrm>
          <a:prstGeom prst="rect">
            <a:avLst/>
          </a:prstGeom>
        </p:spPr>
      </p:pic>
      <p:sp>
        <p:nvSpPr>
          <p:cNvPr id="11" name="Oval 10"/>
          <p:cNvSpPr/>
          <p:nvPr/>
        </p:nvSpPr>
        <p:spPr>
          <a:xfrm>
            <a:off x="6125547" y="2792693"/>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5095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1+#ppt_w/2"/>
                                          </p:val>
                                        </p:tav>
                                        <p:tav tm="100000">
                                          <p:val>
                                            <p:strVal val="#ppt_x"/>
                                          </p:val>
                                        </p:tav>
                                      </p:tavLst>
                                    </p:anim>
                                    <p:anim calcmode="lin" valueType="num">
                                      <p:cBhvr additive="base">
                                        <p:cTn id="12"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3124200" y="1437854"/>
            <a:ext cx="2743200" cy="2743200"/>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5681565" y="2741790"/>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Title 8"/>
          <p:cNvSpPr txBox="1">
            <a:spLocks/>
          </p:cNvSpPr>
          <p:nvPr/>
        </p:nvSpPr>
        <p:spPr>
          <a:xfrm>
            <a:off x="2667000" y="274638"/>
            <a:ext cx="6019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6">
                    <a:lumMod val="75000"/>
                  </a:schemeClr>
                </a:solidFill>
              </a:rPr>
              <a:t>C is for Cover Up</a:t>
            </a:r>
            <a:endParaRPr lang="en-US" b="1" dirty="0">
              <a:solidFill>
                <a:schemeClr val="accent6">
                  <a:lumMod val="75000"/>
                </a:schemeClr>
              </a:solidFill>
            </a:endParaRPr>
          </a:p>
        </p:txBody>
      </p:sp>
      <p:pic>
        <p:nvPicPr>
          <p:cNvPr id="8" name="Picture 7"/>
          <p:cNvPicPr>
            <a:picLocks noChangeAspect="1"/>
          </p:cNvPicPr>
          <p:nvPr/>
        </p:nvPicPr>
        <p:blipFill>
          <a:blip r:embed="rId5"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0" y="1121053"/>
            <a:ext cx="4215104" cy="5454841"/>
          </a:xfrm>
          <a:prstGeom prst="rect">
            <a:avLst/>
          </a:prstGeom>
        </p:spPr>
      </p:pic>
    </p:spTree>
    <p:extLst>
      <p:ext uri="{BB962C8B-B14F-4D97-AF65-F5344CB8AC3E}">
        <p14:creationId xmlns:p14="http://schemas.microsoft.com/office/powerpoint/2010/main" val="4102293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1385" t="26576" r="34623" b="9642"/>
          <a:stretch/>
        </p:blipFill>
        <p:spPr bwMode="auto">
          <a:xfrm>
            <a:off x="3124200" y="1143000"/>
            <a:ext cx="2743201" cy="2743200"/>
          </a:xfrm>
          <a:prstGeom prst="ellipse">
            <a:avLst/>
          </a:prstGeom>
          <a:noFill/>
          <a:ln w="5715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8531" t="27040" r="37620" b="9179"/>
          <a:stretch/>
        </p:blipFill>
        <p:spPr bwMode="auto">
          <a:xfrm>
            <a:off x="6259975" y="1600200"/>
            <a:ext cx="2731625" cy="2743200"/>
          </a:xfrm>
          <a:prstGeom prst="ellipse">
            <a:avLst/>
          </a:prstGeom>
          <a:noFill/>
          <a:ln w="5715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39243" t="25566" r="26765" b="10384"/>
          <a:stretch/>
        </p:blipFill>
        <p:spPr bwMode="auto">
          <a:xfrm>
            <a:off x="4343400" y="3810000"/>
            <a:ext cx="2731673" cy="2743200"/>
          </a:xfrm>
          <a:prstGeom prst="ellipse">
            <a:avLst/>
          </a:prstGeom>
          <a:noFill/>
          <a:ln w="5715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7"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
        <p:nvSpPr>
          <p:cNvPr id="10" name="Title 8"/>
          <p:cNvSpPr txBox="1">
            <a:spLocks/>
          </p:cNvSpPr>
          <p:nvPr/>
        </p:nvSpPr>
        <p:spPr>
          <a:xfrm>
            <a:off x="3048000" y="76200"/>
            <a:ext cx="60198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accent6">
                    <a:lumMod val="75000"/>
                  </a:schemeClr>
                </a:solidFill>
              </a:rPr>
              <a:t>www.SpotSkinCancer.org</a:t>
            </a:r>
            <a:endParaRPr lang="en-US" b="1" dirty="0">
              <a:solidFill>
                <a:schemeClr val="accent6">
                  <a:lumMod val="75000"/>
                </a:schemeClr>
              </a:solidFill>
            </a:endParaRPr>
          </a:p>
        </p:txBody>
      </p:sp>
    </p:spTree>
    <p:extLst>
      <p:ext uri="{BB962C8B-B14F-4D97-AF65-F5344CB8AC3E}">
        <p14:creationId xmlns:p14="http://schemas.microsoft.com/office/powerpoint/2010/main" val="3558916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3429000" y="1734242"/>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Oval 4"/>
          <p:cNvSpPr/>
          <p:nvPr/>
        </p:nvSpPr>
        <p:spPr>
          <a:xfrm>
            <a:off x="6097362" y="2580204"/>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6" name="Picture 5"/>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
        <p:nvSpPr>
          <p:cNvPr id="7" name="Title 8"/>
          <p:cNvSpPr txBox="1">
            <a:spLocks/>
          </p:cNvSpPr>
          <p:nvPr/>
        </p:nvSpPr>
        <p:spPr>
          <a:xfrm>
            <a:off x="2866343" y="570103"/>
            <a:ext cx="60198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92D050"/>
                </a:solidFill>
              </a:rPr>
              <a:t>A</a:t>
            </a:r>
            <a:r>
              <a:rPr lang="en-US" b="1" dirty="0" smtClean="0">
                <a:solidFill>
                  <a:schemeClr val="accent6">
                    <a:lumMod val="75000"/>
                  </a:schemeClr>
                </a:solidFill>
              </a:rPr>
              <a:t>way, </a:t>
            </a:r>
            <a:r>
              <a:rPr lang="en-US" b="1" dirty="0" smtClean="0">
                <a:solidFill>
                  <a:srgbClr val="92D050"/>
                </a:solidFill>
              </a:rPr>
              <a:t>B</a:t>
            </a:r>
            <a:r>
              <a:rPr lang="en-US" b="1" dirty="0" smtClean="0">
                <a:solidFill>
                  <a:schemeClr val="accent6">
                    <a:lumMod val="75000"/>
                  </a:schemeClr>
                </a:solidFill>
              </a:rPr>
              <a:t>lock, and </a:t>
            </a:r>
          </a:p>
          <a:p>
            <a:pPr algn="l"/>
            <a:r>
              <a:rPr lang="en-US" b="1" dirty="0" smtClean="0">
                <a:solidFill>
                  <a:srgbClr val="92D050"/>
                </a:solidFill>
              </a:rPr>
              <a:t>C</a:t>
            </a:r>
            <a:r>
              <a:rPr lang="en-US" b="1" dirty="0" smtClean="0">
                <a:solidFill>
                  <a:schemeClr val="accent6">
                    <a:lumMod val="75000"/>
                  </a:schemeClr>
                </a:solidFill>
              </a:rPr>
              <a:t>over Up</a:t>
            </a:r>
            <a:endParaRPr lang="en-US" b="1" dirty="0">
              <a:solidFill>
                <a:schemeClr val="accent6">
                  <a:lumMod val="75000"/>
                </a:schemeClr>
              </a:solidFill>
            </a:endParaRPr>
          </a:p>
        </p:txBody>
      </p:sp>
    </p:spTree>
    <p:extLst>
      <p:ext uri="{BB962C8B-B14F-4D97-AF65-F5344CB8AC3E}">
        <p14:creationId xmlns:p14="http://schemas.microsoft.com/office/powerpoint/2010/main" val="3539284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4000"/>
                            </p:stCondLst>
                            <p:childTnLst>
                              <p:par>
                                <p:cTn id="13" presetID="8" presetClass="emph" presetSubtype="0" fill="hold" grpId="1" nodeType="afterEffect">
                                  <p:stCondLst>
                                    <p:cond delay="0"/>
                                  </p:stCondLst>
                                  <p:childTnLst>
                                    <p:animRot by="21600000">
                                      <p:cBhvr>
                                        <p:cTn id="14" dur="2000" fill="hold"/>
                                        <p:tgtEl>
                                          <p:spTgt spid="4"/>
                                        </p:tgtEl>
                                        <p:attrNameLst>
                                          <p:attrName>r</p:attrName>
                                        </p:attrNameLst>
                                      </p:cBhvr>
                                    </p:animRot>
                                  </p:childTnLst>
                                </p:cTn>
                              </p:par>
                            </p:childTnLst>
                          </p:cTn>
                        </p:par>
                        <p:par>
                          <p:cTn id="15" fill="hold">
                            <p:stCondLst>
                              <p:cond delay="6000"/>
                            </p:stCondLst>
                            <p:childTnLst>
                              <p:par>
                                <p:cTn id="16" presetID="8" presetClass="emph" presetSubtype="0" fill="hold" grpId="1" nodeType="afterEffect">
                                  <p:stCondLst>
                                    <p:cond delay="0"/>
                                  </p:stCondLst>
                                  <p:childTnLst>
                                    <p:animRot by="-21600000">
                                      <p:cBhvr>
                                        <p:cTn id="17"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00" t="16286" r="22612" b="2041"/>
          <a:stretch/>
        </p:blipFill>
        <p:spPr bwMode="auto">
          <a:xfrm>
            <a:off x="147735" y="0"/>
            <a:ext cx="8843865" cy="6881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9918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00" t="16286" r="22615" b="2041"/>
          <a:stretch/>
        </p:blipFill>
        <p:spPr bwMode="auto">
          <a:xfrm>
            <a:off x="179031" y="1"/>
            <a:ext cx="881256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546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00" t="16285" r="22575" b="2284"/>
          <a:stretch/>
        </p:blipFill>
        <p:spPr bwMode="auto">
          <a:xfrm>
            <a:off x="152400" y="0"/>
            <a:ext cx="88454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559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1254</TotalTime>
  <Words>1105</Words>
  <Application>Microsoft Office PowerPoint</Application>
  <PresentationFormat>On-screen Show (4:3)</PresentationFormat>
  <Paragraphs>60</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The Sun</vt:lpstr>
      <vt:lpstr>What can the sun do to your skin?</vt:lpstr>
      <vt:lpstr>PowerPoint Presentation</vt:lpstr>
      <vt:lpstr>Sunburn vs. Tan</vt:lpstr>
      <vt:lpstr>PowerPoint Presentation</vt:lpstr>
      <vt:lpstr>Use your ABC’s for safe fun in the sun!  A is for Away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Jmurfay</dc:creator>
  <cp:lastModifiedBy>Crystal Hernandez</cp:lastModifiedBy>
  <cp:revision>42</cp:revision>
  <cp:lastPrinted>2013-02-27T15:21:45Z</cp:lastPrinted>
  <dcterms:created xsi:type="dcterms:W3CDTF">2012-02-14T14:50:32Z</dcterms:created>
  <dcterms:modified xsi:type="dcterms:W3CDTF">2013-05-01T21:59:27Z</dcterms:modified>
</cp:coreProperties>
</file>