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59" r:id="rId3"/>
    <p:sldId id="260" r:id="rId4"/>
    <p:sldId id="261" r:id="rId5"/>
    <p:sldId id="262" r:id="rId6"/>
    <p:sldId id="263" r:id="rId7"/>
    <p:sldId id="264" r:id="rId8"/>
    <p:sldId id="279" r:id="rId9"/>
    <p:sldId id="266" r:id="rId10"/>
    <p:sldId id="267" r:id="rId11"/>
    <p:sldId id="268" r:id="rId12"/>
    <p:sldId id="269" r:id="rId13"/>
    <p:sldId id="270" r:id="rId14"/>
    <p:sldId id="271" r:id="rId15"/>
    <p:sldId id="272" r:id="rId16"/>
    <p:sldId id="273" r:id="rId17"/>
    <p:sldId id="274" r:id="rId18"/>
    <p:sldId id="275" r:id="rId19"/>
    <p:sldId id="276" r:id="rId20"/>
    <p:sldId id="28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C903"/>
    <a:srgbClr val="889E04"/>
    <a:srgbClr val="94AC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410" autoAdjust="0"/>
  </p:normalViewPr>
  <p:slideViewPr>
    <p:cSldViewPr>
      <p:cViewPr>
        <p:scale>
          <a:sx n="46" d="100"/>
          <a:sy n="46" d="100"/>
        </p:scale>
        <p:origin x="-2658" y="-20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A8EAE-4F9F-466D-BB3F-698CF517B886}" type="datetimeFigureOut">
              <a:rPr lang="en-US" smtClean="0"/>
              <a:t>5/1/2013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B7D35-531A-404D-9FA9-A4A4A0124DB3}" type="slidenum">
              <a:rPr lang="en-US" smtClean="0"/>
              <a:t>‹#›</a:t>
            </a:fld>
            <a:endParaRPr lang="en-US"/>
          </a:p>
        </p:txBody>
      </p:sp>
    </p:spTree>
    <p:extLst>
      <p:ext uri="{BB962C8B-B14F-4D97-AF65-F5344CB8AC3E}">
        <p14:creationId xmlns:p14="http://schemas.microsoft.com/office/powerpoint/2010/main" val="1999602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letting me visit with you today. I’m Doctor </a:t>
            </a:r>
            <a:r>
              <a:rPr lang="en-US" b="1" dirty="0" smtClean="0"/>
              <a:t>(NAME)</a:t>
            </a:r>
            <a:r>
              <a:rPr lang="en-US" b="0" dirty="0" smtClean="0"/>
              <a:t> from </a:t>
            </a:r>
            <a:r>
              <a:rPr lang="en-US" b="1" dirty="0" smtClean="0"/>
              <a:t>(Institution/Practice Name). </a:t>
            </a:r>
            <a:r>
              <a:rPr lang="en-US" b="0" dirty="0" smtClean="0"/>
              <a:t>As a dermatologist,</a:t>
            </a:r>
            <a:r>
              <a:rPr lang="en-US" b="0" baseline="0" dirty="0" smtClean="0"/>
              <a:t> I specialize in the diagnosis and treatment of skin, hair and nail conditions.</a:t>
            </a:r>
          </a:p>
          <a:p>
            <a:endParaRPr lang="en-US" b="0" baseline="0" dirty="0" smtClean="0"/>
          </a:p>
          <a:p>
            <a:r>
              <a:rPr lang="en-US" b="0" baseline="0" dirty="0" smtClean="0"/>
              <a:t>Today, I’m here to talk to you about skin cancer detection and prevention.</a:t>
            </a:r>
            <a:r>
              <a:rPr lang="en-US" b="1" dirty="0" smtClean="0"/>
              <a:t> </a:t>
            </a:r>
            <a:r>
              <a:rPr lang="en-US" b="0" baseline="0" dirty="0" smtClean="0"/>
              <a:t> </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1</a:t>
            </a:fld>
            <a:endParaRPr lang="en-US"/>
          </a:p>
        </p:txBody>
      </p:sp>
    </p:spTree>
    <p:extLst>
      <p:ext uri="{BB962C8B-B14F-4D97-AF65-F5344CB8AC3E}">
        <p14:creationId xmlns:p14="http://schemas.microsoft.com/office/powerpoint/2010/main" val="1115266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different kinds of ultraviolet,</a:t>
            </a:r>
            <a:r>
              <a:rPr lang="en-US" baseline="0" dirty="0" smtClean="0"/>
              <a:t> or UV, radiation that come from the sun. You probably have heard of UVA and UVB rays – both are dangerous, cause premature wrinkles and can increase your chance of developing skin cancer. These rays are always present, even when it’s cloudy. UVA rays, which pass through window glass, penetrate deeper into the dermis, the thickest layer of the skin. UVA rays can cause suppression of the immune system, which interferes with the immune system’s ability to protect you against the development and spread of skin cancer. UVA exposure also is known to lead to signs of premature aging of the skin such as wrinkling and age spots. UVB rays are the sun’s burning rays, which are blocked by window glass, and are the primary cause of sunburn. A good way to remember it is that UVA rays are the aging rays and UVB rays are the burning rays. Excessive exposure to both forms of UV rays can lead to the development of skin cancer. So what exactly are UV rays doing to your skin? Some of the damage caused by UV rays are: permanent destruction of the skin’s supporting structure – the collagen and elastic fibers; freckling; wrinkling; dilated blood vessels; suspicious skin lesions; redness; drug reactions and of course, skin cancer.</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2</a:t>
            </a:fld>
            <a:endParaRPr lang="en-US"/>
          </a:p>
        </p:txBody>
      </p:sp>
    </p:spTree>
    <p:extLst>
      <p:ext uri="{BB962C8B-B14F-4D97-AF65-F5344CB8AC3E}">
        <p14:creationId xmlns:p14="http://schemas.microsoft.com/office/powerpoint/2010/main" val="3629324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is there a safe way to tan? What you need to know is that there is no safe way to tan. A tan is the skin’s response</a:t>
            </a:r>
            <a:r>
              <a:rPr lang="en-US" baseline="0" dirty="0" smtClean="0"/>
              <a:t> to injury caused by UV exposure. To protect your skin from UV damage, your body makes melanin every day. Melanin is the pigment that gives color to your skin and eyes.</a:t>
            </a:r>
          </a:p>
          <a:p>
            <a:endParaRPr lang="en-US" baseline="0" dirty="0" smtClean="0"/>
          </a:p>
          <a:p>
            <a:r>
              <a:rPr lang="en-US" baseline="0" dirty="0" smtClean="0"/>
              <a:t>When your skin gets damaged by the sun’s rays, it makes more melanin to try and protect your skin from further damage. That causes the skin to change color – darken or burn. Overexposure to ultraviolet light, both natural and artificial, results in changes to the skin’s texture, causing wrinkling and age spots. Thus, tanning to improve your appearance is ultimately self-defeating.</a:t>
            </a:r>
          </a:p>
          <a:p>
            <a:endParaRPr lang="en-US" baseline="0" dirty="0" smtClean="0"/>
          </a:p>
          <a:p>
            <a:r>
              <a:rPr lang="en-US" baseline="0" dirty="0" smtClean="0"/>
              <a:t>Every time you tan, you damage your skin and this damage accumulates over time. This accumulated damage, in addition to accelerating the aging process, also increases your risk for skin cancer. </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3</a:t>
            </a:fld>
            <a:endParaRPr lang="en-US"/>
          </a:p>
        </p:txBody>
      </p:sp>
    </p:spTree>
    <p:extLst>
      <p:ext uri="{BB962C8B-B14F-4D97-AF65-F5344CB8AC3E}">
        <p14:creationId xmlns:p14="http://schemas.microsoft.com/office/powerpoint/2010/main" val="3051949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photos were taken with a UV camera. The photos on the right show UV light damage beneath the skin</a:t>
            </a:r>
            <a:r>
              <a:rPr lang="en-US" baseline="0" dirty="0" smtClean="0"/>
              <a:t> that is not yet visible to the naked eye. The dark spots in these photos indicate the amount of damage a person has on their face. Research has shown that UV light from the sun and indoor tanning beds causes wrinkles, age spots and can lead to the development of skin cancer.</a:t>
            </a:r>
          </a:p>
          <a:p>
            <a:endParaRPr lang="en-US" baseline="0" dirty="0" smtClean="0"/>
          </a:p>
          <a:p>
            <a:r>
              <a:rPr lang="en-US" baseline="0" dirty="0" smtClean="0"/>
              <a:t>How many of you are NOT surprised by the amount of damage see in the young girl’s photo at the bottom? She is only 17!</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4</a:t>
            </a:fld>
            <a:endParaRPr lang="en-US"/>
          </a:p>
        </p:txBody>
      </p:sp>
    </p:spTree>
    <p:extLst>
      <p:ext uri="{BB962C8B-B14F-4D97-AF65-F5344CB8AC3E}">
        <p14:creationId xmlns:p14="http://schemas.microsoft.com/office/powerpoint/2010/main" val="2483976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982"/>
            <a:r>
              <a:rPr lang="en-US" dirty="0" smtClean="0"/>
              <a:t>Current</a:t>
            </a:r>
            <a:r>
              <a:rPr lang="en-US" baseline="0" dirty="0" smtClean="0"/>
              <a:t> estimates are that 1 in 5 Americans will develop skin cancer in their lifetime.</a:t>
            </a:r>
            <a:endParaRPr lang="en-US" dirty="0" smtClean="0"/>
          </a:p>
          <a:p>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5</a:t>
            </a:fld>
            <a:endParaRPr lang="en-US"/>
          </a:p>
        </p:txBody>
      </p:sp>
    </p:spTree>
    <p:extLst>
      <p:ext uri="{BB962C8B-B14F-4D97-AF65-F5344CB8AC3E}">
        <p14:creationId xmlns:p14="http://schemas.microsoft.com/office/powerpoint/2010/main" val="2320844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than 3.5 million skin cancers</a:t>
            </a:r>
            <a:r>
              <a:rPr lang="en-US" baseline="0" dirty="0" smtClean="0"/>
              <a:t> in more than 2 million people </a:t>
            </a:r>
            <a:r>
              <a:rPr lang="en-US" baseline="0" dirty="0" smtClean="0"/>
              <a:t>are diagnosed in the United States every year. There are three different types of skin cancer. The most common types are basal cell and squamous cell carcinoma. The most deadly form of skin cancer is melanoma. </a:t>
            </a:r>
          </a:p>
          <a:p>
            <a:endParaRPr lang="en-US" baseline="0" dirty="0" smtClean="0"/>
          </a:p>
          <a:p>
            <a:r>
              <a:rPr lang="en-US" baseline="0" dirty="0" smtClean="0"/>
              <a:t>Early detection and treatment are very important with all three types.</a:t>
            </a:r>
          </a:p>
          <a:p>
            <a:endParaRPr lang="en-US" baseline="0" dirty="0" smtClean="0"/>
          </a:p>
          <a:p>
            <a:r>
              <a:rPr lang="en-US" baseline="0" dirty="0" smtClean="0"/>
              <a:t>Let’s take a look at each type of skin cancer now.</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6</a:t>
            </a:fld>
            <a:endParaRPr lang="en-US"/>
          </a:p>
        </p:txBody>
      </p:sp>
    </p:spTree>
    <p:extLst>
      <p:ext uri="{BB962C8B-B14F-4D97-AF65-F5344CB8AC3E}">
        <p14:creationId xmlns:p14="http://schemas.microsoft.com/office/powerpoint/2010/main" val="1271031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Basal cell</a:t>
            </a:r>
            <a:r>
              <a:rPr lang="en-US" baseline="0" dirty="0" smtClean="0"/>
              <a:t> carcinoma is the most common form of cancer worldwide.</a:t>
            </a:r>
          </a:p>
          <a:p>
            <a:endParaRPr lang="en-US" baseline="0" dirty="0" smtClean="0"/>
          </a:p>
          <a:p>
            <a:r>
              <a:rPr lang="en-US" baseline="0" dirty="0" smtClean="0"/>
              <a:t>Basal cell carcinoma most often appears on sun-exposed areas such as the face, scalp, ears, chest, back, and legs.</a:t>
            </a:r>
          </a:p>
          <a:p>
            <a:endParaRPr lang="en-US" baseline="0" dirty="0" smtClean="0"/>
          </a:p>
          <a:p>
            <a:r>
              <a:rPr lang="en-US" baseline="0" dirty="0" smtClean="0"/>
              <a:t>These tumors can have several different forms. The most common appearance of basal cell carcinoma is that of a small dome-shaped bump that has a pearly white color. Another common sign is a sore that bleeds and heals, only to recur again.</a:t>
            </a:r>
          </a:p>
          <a:p>
            <a:endParaRPr lang="en-US" baseline="0" dirty="0" smtClean="0"/>
          </a:p>
          <a:p>
            <a:r>
              <a:rPr lang="en-US" baseline="0" dirty="0" smtClean="0"/>
              <a:t>If you have already had one basal cell carcinoma, studies have shown that you are at a 40 percent risk of getting a second basal cell carcinoma within five years.</a:t>
            </a:r>
          </a:p>
          <a:p>
            <a:endParaRPr lang="en-US" baseline="0" dirty="0" smtClean="0"/>
          </a:p>
          <a:p>
            <a:r>
              <a:rPr lang="en-US" baseline="0" dirty="0" smtClean="0"/>
              <a:t>Individuals who have had multiple basal cell carcinomas or other skin cancers, such as squamous cell, also are at an increased risk for melanoma.*</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7</a:t>
            </a:fld>
            <a:endParaRPr lang="en-US"/>
          </a:p>
        </p:txBody>
      </p:sp>
    </p:spTree>
    <p:extLst>
      <p:ext uri="{BB962C8B-B14F-4D97-AF65-F5344CB8AC3E}">
        <p14:creationId xmlns:p14="http://schemas.microsoft.com/office/powerpoint/2010/main" val="2033407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Squamous</a:t>
            </a:r>
            <a:r>
              <a:rPr lang="en-US" baseline="0" dirty="0" smtClean="0"/>
              <a:t> cell carcinoma is the second most common skin cancer. More than </a:t>
            </a:r>
            <a:r>
              <a:rPr lang="en-US" baseline="0" dirty="0" smtClean="0"/>
              <a:t>700,000 </a:t>
            </a:r>
            <a:r>
              <a:rPr lang="en-US" baseline="0" dirty="0" smtClean="0"/>
              <a:t>new squamous cell carcinomas are diagnosed every year in the United States.</a:t>
            </a:r>
          </a:p>
          <a:p>
            <a:endParaRPr lang="en-US" baseline="0" dirty="0" smtClean="0"/>
          </a:p>
          <a:p>
            <a:r>
              <a:rPr lang="en-US" baseline="0" dirty="0" smtClean="0"/>
              <a:t>Squamous cell carcinomas usually appear as crusted or scaly patches on the skin with a red, inflamed base, a growing tumor, or a non-healing ulcer. They are generally found on sun-exposed areas like the face, neck, arms, scalp, backs of the hands, and ears. The cancer also can occur on the lips, inside the mouth, on the genitalia, or anywhere on the body.</a:t>
            </a:r>
          </a:p>
          <a:p>
            <a:endParaRPr lang="en-US" baseline="0" dirty="0" smtClean="0"/>
          </a:p>
          <a:p>
            <a:r>
              <a:rPr lang="en-US" baseline="0" dirty="0" smtClean="0"/>
              <a:t>If left untreated, squamous cell carcinoma can destroy much of the tissue surrounding the tumor and may result in the loss of a nose or ear, for example. Aggressive types of squamous cell carcinomas, especially those on the lips and ears, can spread to the lymph nodes. However, both basal cell and squamous cell carcinomas are easily treated if detected early.*</a:t>
            </a:r>
            <a:endParaRPr lang="en-US" dirty="0" smtClean="0"/>
          </a:p>
          <a:p>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8</a:t>
            </a:fld>
            <a:endParaRPr lang="en-US"/>
          </a:p>
        </p:txBody>
      </p:sp>
    </p:spTree>
    <p:extLst>
      <p:ext uri="{BB962C8B-B14F-4D97-AF65-F5344CB8AC3E}">
        <p14:creationId xmlns:p14="http://schemas.microsoft.com/office/powerpoint/2010/main" val="2033407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Melanoma,</a:t>
            </a:r>
            <a:r>
              <a:rPr lang="en-US" baseline="0" dirty="0" smtClean="0"/>
              <a:t> the most serious form of skin cancer, is characterized by the uncontrolled growth of pigment-producing cells. Melanomas might appear on the skin suddenly without warning, but they also can develop on an existing mole. They most frequently appear on the upper back, torso, lower legs, head and neck. </a:t>
            </a:r>
          </a:p>
          <a:p>
            <a:endParaRPr lang="en-US" baseline="0" dirty="0" smtClean="0"/>
          </a:p>
          <a:p>
            <a:r>
              <a:rPr lang="en-US" baseline="0" dirty="0" smtClean="0"/>
              <a:t>It is estimated that there will be more than </a:t>
            </a:r>
            <a:r>
              <a:rPr lang="en-US" baseline="0" dirty="0" smtClean="0"/>
              <a:t>137,000 </a:t>
            </a:r>
            <a:r>
              <a:rPr lang="en-US" baseline="0" dirty="0" smtClean="0"/>
              <a:t>new cases of melanoma each year.*</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9</a:t>
            </a:fld>
            <a:endParaRPr lang="en-US"/>
          </a:p>
        </p:txBody>
      </p:sp>
    </p:spTree>
    <p:extLst>
      <p:ext uri="{BB962C8B-B14F-4D97-AF65-F5344CB8AC3E}">
        <p14:creationId xmlns:p14="http://schemas.microsoft.com/office/powerpoint/2010/main" val="1611383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than 75 percent of all skin cancer deaths are from melanoma. One American dies of melanoma</a:t>
            </a:r>
            <a:r>
              <a:rPr lang="en-US" baseline="0" dirty="0" smtClean="0"/>
              <a:t> </a:t>
            </a:r>
            <a:r>
              <a:rPr lang="en-US" baseline="0" dirty="0" smtClean="0"/>
              <a:t>every hour.</a:t>
            </a:r>
            <a:endParaRPr lang="en-US" baseline="0" dirty="0" smtClean="0"/>
          </a:p>
          <a:p>
            <a:endParaRPr lang="en-US" baseline="0" dirty="0" smtClean="0"/>
          </a:p>
          <a:p>
            <a:r>
              <a:rPr lang="en-US" baseline="0" dirty="0" smtClean="0"/>
              <a:t>This may surprise you, but melanoma is not just being diagnosed in older individuals any longer. In fact, it is the most common form of cancer for young adults 25-29 years old and the second most common form of cancer for adolescents and young adults 15-29 years old. </a:t>
            </a:r>
          </a:p>
          <a:p>
            <a:endParaRPr lang="en-US" baseline="0" dirty="0" smtClean="0"/>
          </a:p>
          <a:p>
            <a:r>
              <a:rPr lang="en-US" baseline="0" dirty="0" smtClean="0"/>
              <a:t>If detected and treated before it reaches the lymph nodes, melanoma has a </a:t>
            </a:r>
            <a:r>
              <a:rPr lang="en-US" baseline="0" dirty="0" smtClean="0"/>
              <a:t>98 </a:t>
            </a:r>
            <a:r>
              <a:rPr lang="en-US" baseline="0" dirty="0" smtClean="0"/>
              <a:t>percent five-year survival rate.*</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10</a:t>
            </a:fld>
            <a:endParaRPr lang="en-US"/>
          </a:p>
        </p:txBody>
      </p:sp>
    </p:spTree>
    <p:extLst>
      <p:ext uri="{BB962C8B-B14F-4D97-AF65-F5344CB8AC3E}">
        <p14:creationId xmlns:p14="http://schemas.microsoft.com/office/powerpoint/2010/main" val="1957699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 gets melanoma?</a:t>
            </a:r>
          </a:p>
          <a:p>
            <a:endParaRPr lang="en-US" dirty="0" smtClean="0"/>
          </a:p>
          <a:p>
            <a:r>
              <a:rPr lang="en-US" dirty="0" smtClean="0"/>
              <a:t>Melanoma can strike anyone. Caucasians are more likely to be diagnosed</a:t>
            </a:r>
            <a:r>
              <a:rPr lang="en-US" baseline="0" dirty="0" smtClean="0"/>
              <a:t> with melanoma than other races. However, even among Caucasians, certain individuals are at higher risk than others. For example:</a:t>
            </a:r>
          </a:p>
          <a:p>
            <a:endParaRPr lang="en-US" baseline="0" dirty="0" smtClean="0"/>
          </a:p>
          <a:p>
            <a:r>
              <a:rPr lang="en-US" baseline="0" dirty="0" smtClean="0"/>
              <a:t>You have a substantially increased risk of developing melanoma if you have greater than 50 moles, large moles or atypical (unusual) moles.</a:t>
            </a:r>
          </a:p>
          <a:p>
            <a:endParaRPr lang="en-US" baseline="0" dirty="0" smtClean="0"/>
          </a:p>
          <a:p>
            <a:r>
              <a:rPr lang="en-US" baseline="0" dirty="0" smtClean="0"/>
              <a:t>Your risk is increased if a blood relative (e.g., your parents, children, siblings, cousins, aunts, uncles) has had melanoma.</a:t>
            </a:r>
          </a:p>
          <a:p>
            <a:endParaRPr lang="en-US" baseline="0" dirty="0" smtClean="0"/>
          </a:p>
          <a:p>
            <a:r>
              <a:rPr lang="en-US" baseline="0" dirty="0" smtClean="0"/>
              <a:t>If you are a Caucasian with fair skin, your risk is higher than a Caucasian with olive skin.</a:t>
            </a:r>
          </a:p>
          <a:p>
            <a:endParaRPr lang="en-US" baseline="0" dirty="0" smtClean="0"/>
          </a:p>
          <a:p>
            <a:r>
              <a:rPr lang="en-US" baseline="0" dirty="0" smtClean="0"/>
              <a:t>Redheads and blondes have a higher risk of developing melanoma. Blue or green eyes also increase your risk of developing melanoma.</a:t>
            </a:r>
          </a:p>
          <a:p>
            <a:endParaRPr lang="en-US" baseline="0" dirty="0" smtClean="0"/>
          </a:p>
          <a:p>
            <a:r>
              <a:rPr lang="en-US" baseline="0" dirty="0" smtClean="0"/>
              <a:t>Your chances increase significantly if you’ve already had a melanoma, but also increase if you have had either basal cell carcinoma or squamous cell carcinoma. Your risk for melanoma also may be increased if you have had other cancers, such as breast or thyroid cancer.</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11</a:t>
            </a:fld>
            <a:endParaRPr lang="en-US"/>
          </a:p>
        </p:txBody>
      </p:sp>
    </p:spTree>
    <p:extLst>
      <p:ext uri="{BB962C8B-B14F-4D97-AF65-F5344CB8AC3E}">
        <p14:creationId xmlns:p14="http://schemas.microsoft.com/office/powerpoint/2010/main" val="1436515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Recognition of changes</a:t>
            </a:r>
            <a:r>
              <a:rPr lang="en-US" baseline="0" dirty="0" smtClean="0"/>
              <a:t> in the skin is the best way to detect early melanoma. Use the ABCDEs of melanoma detection and if you have a changing mole, a new mole, or a mole that is different, make an appointment to see a dermatologist as soon as possible.</a:t>
            </a:r>
          </a:p>
          <a:p>
            <a:endParaRPr lang="en-US" baseline="0" dirty="0" smtClean="0"/>
          </a:p>
          <a:p>
            <a:r>
              <a:rPr lang="en-US" baseline="0" dirty="0" smtClean="0"/>
              <a:t>Here is what the ABCDEs stand for:</a:t>
            </a:r>
          </a:p>
          <a:p>
            <a:endParaRPr lang="en-US" baseline="0" dirty="0" smtClean="0"/>
          </a:p>
          <a:p>
            <a:r>
              <a:rPr lang="en-US" b="1" baseline="0" dirty="0" smtClean="0"/>
              <a:t>A</a:t>
            </a:r>
            <a:r>
              <a:rPr lang="en-US" b="0" baseline="0" dirty="0" smtClean="0"/>
              <a:t> stands for </a:t>
            </a:r>
            <a:r>
              <a:rPr lang="en-US" b="1" baseline="0" dirty="0" smtClean="0"/>
              <a:t>ASYMMETRY</a:t>
            </a:r>
            <a:r>
              <a:rPr lang="en-US" b="0" baseline="0" dirty="0" smtClean="0"/>
              <a:t> – </a:t>
            </a:r>
            <a:r>
              <a:rPr lang="en-US" b="0" baseline="0" dirty="0" smtClean="0"/>
              <a:t>One half is unlike the other half.</a:t>
            </a:r>
            <a:endParaRPr lang="en-US" b="0" baseline="0" dirty="0" smtClean="0"/>
          </a:p>
          <a:p>
            <a:r>
              <a:rPr lang="en-US" b="1" baseline="0" dirty="0" smtClean="0"/>
              <a:t>B</a:t>
            </a:r>
            <a:r>
              <a:rPr lang="en-US" b="0" baseline="0" dirty="0" smtClean="0"/>
              <a:t> stands for </a:t>
            </a:r>
            <a:r>
              <a:rPr lang="en-US" b="1" baseline="0" dirty="0" smtClean="0"/>
              <a:t>BORDER</a:t>
            </a:r>
            <a:r>
              <a:rPr lang="en-US" b="0" baseline="0" dirty="0" smtClean="0"/>
              <a:t> – An irregular, scalloped or poorly defined border.</a:t>
            </a:r>
            <a:endParaRPr lang="en-US" b="0" baseline="0" dirty="0" smtClean="0"/>
          </a:p>
          <a:p>
            <a:r>
              <a:rPr lang="en-US" b="1" baseline="0" dirty="0" smtClean="0"/>
              <a:t>C </a:t>
            </a:r>
            <a:r>
              <a:rPr lang="en-US" b="0" baseline="0" dirty="0" smtClean="0"/>
              <a:t>stands for </a:t>
            </a:r>
            <a:r>
              <a:rPr lang="en-US" b="1" baseline="0" dirty="0" smtClean="0"/>
              <a:t>COLOR</a:t>
            </a:r>
            <a:r>
              <a:rPr lang="en-US" b="0" baseline="0" dirty="0" smtClean="0"/>
              <a:t> – </a:t>
            </a:r>
            <a:r>
              <a:rPr lang="en-US" b="0" baseline="0" dirty="0" smtClean="0"/>
              <a:t>Is varied from one area to another; has shades of tan, brown or black, or is sometimes white, red, or blue. </a:t>
            </a:r>
            <a:endParaRPr lang="en-US" b="1" dirty="0"/>
          </a:p>
        </p:txBody>
      </p:sp>
      <p:sp>
        <p:nvSpPr>
          <p:cNvPr id="4" name="Slide Number Placeholder 3"/>
          <p:cNvSpPr>
            <a:spLocks noGrp="1"/>
          </p:cNvSpPr>
          <p:nvPr>
            <p:ph type="sldNum" sz="quarter" idx="10"/>
          </p:nvPr>
        </p:nvSpPr>
        <p:spPr/>
        <p:txBody>
          <a:bodyPr/>
          <a:lstStyle/>
          <a:p>
            <a:fld id="{138B7D35-531A-404D-9FA9-A4A4A0124DB3}" type="slidenum">
              <a:rPr lang="en-US" smtClean="0"/>
              <a:t>12</a:t>
            </a:fld>
            <a:endParaRPr lang="en-US"/>
          </a:p>
        </p:txBody>
      </p:sp>
    </p:spTree>
    <p:extLst>
      <p:ext uri="{BB962C8B-B14F-4D97-AF65-F5344CB8AC3E}">
        <p14:creationId xmlns:p14="http://schemas.microsoft.com/office/powerpoint/2010/main" val="341493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a:t>
            </a:r>
            <a:r>
              <a:rPr lang="en-US" b="0" dirty="0" smtClean="0"/>
              <a:t> stands for </a:t>
            </a:r>
            <a:r>
              <a:rPr lang="en-US" b="1" dirty="0" smtClean="0"/>
              <a:t>DIAMETER</a:t>
            </a:r>
            <a:r>
              <a:rPr lang="en-US" b="0" dirty="0" smtClean="0"/>
              <a:t> – While melanomas are usually greater than </a:t>
            </a:r>
            <a:r>
              <a:rPr lang="en-US" b="0" dirty="0" smtClean="0"/>
              <a:t>6mm, the size of a pencil eraser, when diagnosed, </a:t>
            </a:r>
            <a:r>
              <a:rPr lang="en-US" b="0" dirty="0" smtClean="0"/>
              <a:t>they can be smaller.</a:t>
            </a:r>
          </a:p>
          <a:p>
            <a:r>
              <a:rPr lang="en-US" b="1" dirty="0" smtClean="0"/>
              <a:t>E</a:t>
            </a:r>
            <a:r>
              <a:rPr lang="en-US" b="0" baseline="0" dirty="0" smtClean="0"/>
              <a:t> stands for </a:t>
            </a:r>
            <a:r>
              <a:rPr lang="en-US" b="1" baseline="0" dirty="0" smtClean="0"/>
              <a:t>EVOLVING</a:t>
            </a:r>
            <a:r>
              <a:rPr lang="en-US" b="0" baseline="0" dirty="0" smtClean="0"/>
              <a:t> – A mole or skin lesion that looks different from the rest or is changing in size, shape, or color.</a:t>
            </a:r>
          </a:p>
          <a:p>
            <a:endParaRPr lang="en-US" b="0" baseline="0" dirty="0" smtClean="0"/>
          </a:p>
          <a:p>
            <a:r>
              <a:rPr lang="en-US" b="0" baseline="0" dirty="0" smtClean="0"/>
              <a:t>The American Academy of Dermatology urges everyone to examine their skin regularly. This means looking over your entire body including your back, your scalp, the soles of your feet, between your toes and the palms of your hands. If you notice a mole </a:t>
            </a:r>
            <a:r>
              <a:rPr lang="en-US" b="0" baseline="0" dirty="0" smtClean="0"/>
              <a:t>that is different </a:t>
            </a:r>
            <a:r>
              <a:rPr lang="en-US" b="0" baseline="0" dirty="0" smtClean="0"/>
              <a:t>from others, or </a:t>
            </a:r>
            <a:r>
              <a:rPr lang="en-US" b="0" baseline="0" dirty="0" smtClean="0"/>
              <a:t>that </a:t>
            </a:r>
            <a:r>
              <a:rPr lang="en-US" b="0" baseline="0" dirty="0" smtClean="0"/>
              <a:t>changes, itches or </a:t>
            </a:r>
            <a:r>
              <a:rPr lang="en-US" b="0" baseline="0" dirty="0" smtClean="0"/>
              <a:t>bleeds, even </a:t>
            </a:r>
            <a:r>
              <a:rPr lang="en-US" b="0" baseline="0" dirty="0" smtClean="0"/>
              <a:t>if it is </a:t>
            </a:r>
            <a:r>
              <a:rPr lang="en-US" b="0" baseline="0" dirty="0" smtClean="0"/>
              <a:t>small, </a:t>
            </a:r>
            <a:r>
              <a:rPr lang="en-US" b="0" baseline="0" dirty="0" smtClean="0"/>
              <a:t>you should make an appointment to see a dermatologist as soon as possible. </a:t>
            </a:r>
          </a:p>
        </p:txBody>
      </p:sp>
      <p:sp>
        <p:nvSpPr>
          <p:cNvPr id="4" name="Slide Number Placeholder 3"/>
          <p:cNvSpPr>
            <a:spLocks noGrp="1"/>
          </p:cNvSpPr>
          <p:nvPr>
            <p:ph type="sldNum" sz="quarter" idx="10"/>
          </p:nvPr>
        </p:nvSpPr>
        <p:spPr/>
        <p:txBody>
          <a:bodyPr/>
          <a:lstStyle/>
          <a:p>
            <a:fld id="{138B7D35-531A-404D-9FA9-A4A4A0124DB3}" type="slidenum">
              <a:rPr lang="en-US" smtClean="0"/>
              <a:t>13</a:t>
            </a:fld>
            <a:endParaRPr lang="en-US"/>
          </a:p>
        </p:txBody>
      </p:sp>
    </p:spTree>
    <p:extLst>
      <p:ext uri="{BB962C8B-B14F-4D97-AF65-F5344CB8AC3E}">
        <p14:creationId xmlns:p14="http://schemas.microsoft.com/office/powerpoint/2010/main" val="492291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best way to detect skin cancer early, when it is most treatable, is to perform a skin self-exam on a regular basis.</a:t>
            </a:r>
          </a:p>
          <a:p>
            <a:endParaRPr lang="en-US" dirty="0" smtClean="0"/>
          </a:p>
          <a:p>
            <a:r>
              <a:rPr lang="en-US" dirty="0" smtClean="0"/>
              <a:t>Now, new research shows that involving a partner</a:t>
            </a:r>
            <a:r>
              <a:rPr lang="en-US" baseline="0" dirty="0" smtClean="0"/>
              <a:t> in a skin self-examination makes it more likely that self screening will be performed and can improve the early detection of skin cancer which could lead to a better </a:t>
            </a:r>
            <a:r>
              <a:rPr lang="en-US" baseline="0" dirty="0" smtClean="0"/>
              <a:t>outcome.</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14</a:t>
            </a:fld>
            <a:endParaRPr lang="en-US"/>
          </a:p>
        </p:txBody>
      </p:sp>
    </p:spTree>
    <p:extLst>
      <p:ext uri="{BB962C8B-B14F-4D97-AF65-F5344CB8AC3E}">
        <p14:creationId xmlns:p14="http://schemas.microsoft.com/office/powerpoint/2010/main" val="1626713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you conduct a skin self-examination? A skin self-examination</a:t>
            </a:r>
            <a:r>
              <a:rPr lang="en-US" baseline="0" dirty="0" smtClean="0"/>
              <a:t> is quick and easy and as I mentioned, a partner examination increases the chances that a suspicious spot will be found early. For anywhere that you can’t see easily, such as your back or your scalp, use a hand mirror or ask a partner to take a look.</a:t>
            </a:r>
          </a:p>
          <a:p>
            <a:endParaRPr lang="en-US" baseline="0" dirty="0" smtClean="0"/>
          </a:p>
          <a:p>
            <a:r>
              <a:rPr lang="en-US" baseline="0" dirty="0" smtClean="0"/>
              <a:t>Examine your body front and back in the mirror, then look at the right and left sides with your arms raised. </a:t>
            </a:r>
          </a:p>
          <a:p>
            <a:endParaRPr lang="en-US" baseline="0" dirty="0" smtClean="0"/>
          </a:p>
          <a:p>
            <a:r>
              <a:rPr lang="en-US" baseline="0" dirty="0" smtClean="0"/>
              <a:t>Bend your elbows and look carefully at forearms, </a:t>
            </a:r>
            <a:r>
              <a:rPr lang="en-US" baseline="0" dirty="0" smtClean="0"/>
              <a:t>back of upper </a:t>
            </a:r>
            <a:r>
              <a:rPr lang="en-US" baseline="0" dirty="0" smtClean="0"/>
              <a:t>underarms, and palms.</a:t>
            </a:r>
          </a:p>
          <a:p>
            <a:endParaRPr lang="en-US" baseline="0" dirty="0" smtClean="0"/>
          </a:p>
          <a:p>
            <a:r>
              <a:rPr lang="en-US" baseline="0" dirty="0" smtClean="0"/>
              <a:t>Look at the backs of your legs and feet, the spaces between your toes, and on the soles of your feet.</a:t>
            </a:r>
          </a:p>
          <a:p>
            <a:endParaRPr lang="en-US" baseline="0" dirty="0" smtClean="0"/>
          </a:p>
          <a:p>
            <a:r>
              <a:rPr lang="en-US" baseline="0" dirty="0" smtClean="0"/>
              <a:t>Examine </a:t>
            </a:r>
            <a:r>
              <a:rPr lang="en-US" baseline="0" dirty="0" smtClean="0"/>
              <a:t>the back of your neck and </a:t>
            </a:r>
            <a:r>
              <a:rPr lang="en-US" baseline="0" dirty="0" smtClean="0"/>
              <a:t>scalp with </a:t>
            </a:r>
            <a:r>
              <a:rPr lang="en-US" baseline="0" dirty="0" smtClean="0"/>
              <a:t>a hand mirror or have your partner examine those areas. Part your hair for a closer look. </a:t>
            </a:r>
          </a:p>
          <a:p>
            <a:endParaRPr lang="en-US" baseline="0" dirty="0" smtClean="0"/>
          </a:p>
          <a:p>
            <a:r>
              <a:rPr lang="en-US" baseline="0" dirty="0" smtClean="0"/>
              <a:t>Finally, </a:t>
            </a:r>
            <a:r>
              <a:rPr lang="en-US" baseline="0" dirty="0" smtClean="0"/>
              <a:t>check </a:t>
            </a:r>
            <a:r>
              <a:rPr lang="en-US" baseline="0" dirty="0" smtClean="0"/>
              <a:t>your back and </a:t>
            </a:r>
            <a:r>
              <a:rPr lang="en-US" baseline="0" dirty="0" smtClean="0"/>
              <a:t>buttocks with a hand mirror or ask your partner to check these areas.</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15</a:t>
            </a:fld>
            <a:endParaRPr lang="en-US"/>
          </a:p>
        </p:txBody>
      </p:sp>
    </p:spTree>
    <p:extLst>
      <p:ext uri="{BB962C8B-B14F-4D97-AF65-F5344CB8AC3E}">
        <p14:creationId xmlns:p14="http://schemas.microsoft.com/office/powerpoint/2010/main" val="121323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Sun exposure</a:t>
            </a:r>
            <a:r>
              <a:rPr lang="en-US" baseline="0" dirty="0" smtClean="0"/>
              <a:t> is the most preventable risk factor for all skin cancers, including melanoma. You can have fun in the sun and decrease your risk of skin cancer. Here’s how to Be Sun Smart®:</a:t>
            </a:r>
          </a:p>
          <a:p>
            <a:endParaRPr lang="en-US" baseline="0" dirty="0" smtClean="0"/>
          </a:p>
          <a:p>
            <a:pPr marL="171450" indent="-171450">
              <a:buFont typeface="Arial" pitchFamily="34" charset="0"/>
              <a:buChar char="•"/>
            </a:pPr>
            <a:r>
              <a:rPr lang="en-US" baseline="0" dirty="0" smtClean="0"/>
              <a:t>Generously apply water-resistant sunscreen with a Sun Protection Factor (SPF) of at least 30 that provides broad-spectrum protection from both UVA and UVB rays to all exposed skin.</a:t>
            </a:r>
          </a:p>
          <a:p>
            <a:pPr marL="0" indent="0">
              <a:buFont typeface="Arial" pitchFamily="34" charset="0"/>
              <a:buNone/>
            </a:pPr>
            <a:endParaRPr lang="en-US" baseline="0" dirty="0" smtClean="0"/>
          </a:p>
          <a:p>
            <a:pPr marL="0" indent="0">
              <a:buFont typeface="Arial" pitchFamily="34" charset="0"/>
              <a:buNone/>
            </a:pPr>
            <a:r>
              <a:rPr lang="en-US" baseline="0" dirty="0" smtClean="0"/>
              <a:t>Sunscreen should be applied every day to exposed </a:t>
            </a:r>
            <a:r>
              <a:rPr lang="en-US" baseline="0" dirty="0" smtClean="0"/>
              <a:t>skin if you will be outside. </a:t>
            </a:r>
            <a:r>
              <a:rPr lang="en-US" baseline="0" dirty="0" smtClean="0"/>
              <a:t>Sunscreens should be applied to dry skin </a:t>
            </a:r>
            <a:r>
              <a:rPr lang="en-US" baseline="0" dirty="0" smtClean="0"/>
              <a:t>15 minutes </a:t>
            </a:r>
            <a:r>
              <a:rPr lang="en-US" baseline="0" dirty="0" smtClean="0"/>
              <a:t>BEFORE going outdoors. When using sunscreen, be sure to apply it to all exposed areas and pay particular attention to the face, ears, hands and arms. Coat the skin liberally and rub it in thoroughly – most people apply only 25-50 percent of the recommended amount of sunscreen. One ounce, enough to fill a shot glass, is considered the amount needed to cover the exposed areas of the body properly. Don’t forget that lips get sunburned too, so apply a lip balm that contains sunscreen with an SPF of 30 or higher.</a:t>
            </a:r>
          </a:p>
          <a:p>
            <a:pPr marL="0" indent="0">
              <a:buFont typeface="Arial" pitchFamily="34" charset="0"/>
              <a:buNone/>
            </a:pPr>
            <a:endParaRPr lang="en-US" baseline="0" dirty="0" smtClean="0"/>
          </a:p>
          <a:p>
            <a:pPr marL="0" indent="0">
              <a:buFont typeface="Arial" pitchFamily="34" charset="0"/>
              <a:buNone/>
            </a:pPr>
            <a:r>
              <a:rPr lang="en-US" baseline="0" dirty="0" smtClean="0"/>
              <a:t>Sunscreens should be re-applied approximately every two hours or after swimming or perspiring heavily. </a:t>
            </a:r>
            <a:r>
              <a:rPr lang="en-US" baseline="0" dirty="0" smtClean="0"/>
              <a:t>Choose a “water </a:t>
            </a:r>
            <a:r>
              <a:rPr lang="en-US" baseline="0" dirty="0" smtClean="0"/>
              <a:t>resistant” </a:t>
            </a:r>
            <a:r>
              <a:rPr lang="en-US" baseline="0" dirty="0" smtClean="0"/>
              <a:t>sunscreen and reapply as directed. Sunscreens </a:t>
            </a:r>
            <a:r>
              <a:rPr lang="en-US" baseline="0" dirty="0" smtClean="0"/>
              <a:t>rub off as well as wash off, so if you’ve towel-dried, reapply sunscreen for continued protection.</a:t>
            </a:r>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138B7D35-531A-404D-9FA9-A4A4A0124DB3}" type="slidenum">
              <a:rPr lang="en-US" smtClean="0"/>
              <a:t>16</a:t>
            </a:fld>
            <a:endParaRPr lang="en-US"/>
          </a:p>
        </p:txBody>
      </p:sp>
    </p:spTree>
    <p:extLst>
      <p:ext uri="{BB962C8B-B14F-4D97-AF65-F5344CB8AC3E}">
        <p14:creationId xmlns:p14="http://schemas.microsoft.com/office/powerpoint/2010/main" val="2581288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Wear protective clothing, such as a long-sleeved</a:t>
            </a:r>
            <a:r>
              <a:rPr lang="en-US" baseline="0" dirty="0" smtClean="0"/>
              <a:t> shirt, pants, a wide-brimmed hat and sunglasses, where possible. A wide-brimmed hat is a good way to create shade on your face and neck. Wearing sunglasses can help avoid skin cancers that occur in the eye, which account for 10 percent of all melanomas.</a:t>
            </a:r>
          </a:p>
          <a:p>
            <a:pPr marL="0" indent="0">
              <a:buFont typeface="Arial" pitchFamily="34" charset="0"/>
              <a:buNone/>
            </a:pPr>
            <a:endParaRPr lang="en-US" baseline="0" dirty="0" smtClean="0"/>
          </a:p>
          <a:p>
            <a:pPr marL="171450" indent="-171450">
              <a:buFont typeface="Arial" pitchFamily="34" charset="0"/>
              <a:buChar char="•"/>
            </a:pPr>
            <a:r>
              <a:rPr lang="en-US" baseline="0" dirty="0" smtClean="0"/>
              <a:t>See shade when appropriate, remembering that the sun’s rays are strongest between 10 a.m. and </a:t>
            </a:r>
            <a:r>
              <a:rPr lang="en-US" baseline="0" dirty="0" smtClean="0"/>
              <a:t>2 </a:t>
            </a:r>
            <a:r>
              <a:rPr lang="en-US" baseline="0" dirty="0" smtClean="0"/>
              <a:t>p.m. If your shadow is shorter than you are, seek shade.</a:t>
            </a:r>
          </a:p>
          <a:p>
            <a:pPr marL="0" indent="0">
              <a:buFont typeface="Arial" pitchFamily="34" charset="0"/>
              <a:buNone/>
            </a:pPr>
            <a:endParaRPr lang="en-US" baseline="0" dirty="0" smtClean="0"/>
          </a:p>
          <a:p>
            <a:pPr marL="171450" indent="-171450">
              <a:buFont typeface="Arial" pitchFamily="34" charset="0"/>
              <a:buChar char="•"/>
            </a:pPr>
            <a:r>
              <a:rPr lang="en-US" baseline="0" dirty="0" smtClean="0"/>
              <a:t>Protect children from sun exposure by playing in the shade, using protective clothing, and applying sunscreen.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17</a:t>
            </a:fld>
            <a:endParaRPr lang="en-US"/>
          </a:p>
        </p:txBody>
      </p:sp>
    </p:spTree>
    <p:extLst>
      <p:ext uri="{BB962C8B-B14F-4D97-AF65-F5344CB8AC3E}">
        <p14:creationId xmlns:p14="http://schemas.microsoft.com/office/powerpoint/2010/main" val="3733198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Use extra caution near water,</a:t>
            </a:r>
            <a:r>
              <a:rPr lang="en-US" baseline="0" dirty="0" smtClean="0"/>
              <a:t> snow and sand as they reflect the damaging rays of the sun, which can increase your chance of sunburn.</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Get vitamin D safely through a healthy diet that may include vitamin supplements. Don’t seek the sun.</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Avoid tanning beds. Ultraviolet light from the sun and tanning beds can cause skin cancer and wrinkling.</a:t>
            </a:r>
          </a:p>
          <a:p>
            <a:pPr marL="171450" indent="-171450">
              <a:buFont typeface="Arial" pitchFamily="34" charset="0"/>
              <a:buChar char="•"/>
            </a:pPr>
            <a:endParaRPr lang="en-US" baseline="0" dirty="0" smtClean="0"/>
          </a:p>
          <a:p>
            <a:pPr marL="0" indent="0">
              <a:buFont typeface="Arial" pitchFamily="34" charset="0"/>
              <a:buNone/>
            </a:pPr>
            <a:r>
              <a:rPr lang="en-US" baseline="0" dirty="0" smtClean="0"/>
              <a:t>Despite what you may have heard, indoor tanning is not a safer way to tan. In spite of claims that tanning beds offer “safe” or “controlled” tanning, indoor tanning equipment, which includes all artificial light sources such as beds, lamps, bulbs, booths, etc., emits UVA and UVB radiation. The amount of the radiation produced during indoor tanning is similar to the sun and in some cases may be stronger.</a:t>
            </a:r>
          </a:p>
          <a:p>
            <a:pPr marL="0" indent="0">
              <a:buFont typeface="Arial" pitchFamily="34" charset="0"/>
              <a:buNone/>
            </a:pPr>
            <a:endParaRPr lang="en-US" baseline="0" dirty="0" smtClean="0"/>
          </a:p>
          <a:p>
            <a:pPr marL="0" indent="0">
              <a:buFont typeface="Arial" pitchFamily="34" charset="0"/>
              <a:buNone/>
            </a:pPr>
            <a:r>
              <a:rPr lang="en-US" baseline="0" dirty="0" smtClean="0"/>
              <a:t>Many tanning salons are unregulated, allowing customers, especially those with fair skin, access to tanning beds without supervision or eye protection.</a:t>
            </a:r>
          </a:p>
          <a:p>
            <a:pPr marL="0" indent="0">
              <a:buFont typeface="Arial" pitchFamily="34" charset="0"/>
              <a:buNone/>
            </a:pPr>
            <a:endParaRPr lang="en-US" baseline="0" dirty="0" smtClean="0"/>
          </a:p>
          <a:p>
            <a:pPr marL="0" indent="0">
              <a:buFont typeface="Arial" pitchFamily="34" charset="0"/>
              <a:buNone/>
            </a:pPr>
            <a:r>
              <a:rPr lang="en-US" baseline="0" dirty="0" smtClean="0"/>
              <a:t>If you want to look like you’ve been in the sun, consider using a sunless self-tanning product, but continue to use sunscreen with it.</a:t>
            </a:r>
          </a:p>
          <a:p>
            <a:pPr marL="0" indent="0">
              <a:buFont typeface="Arial" pitchFamily="34" charset="0"/>
              <a:buNone/>
            </a:pPr>
            <a:endParaRPr lang="en-US" baseline="0" dirty="0" smtClean="0"/>
          </a:p>
          <a:p>
            <a:pPr marL="171450" indent="-171450">
              <a:buFont typeface="Arial" pitchFamily="34" charset="0"/>
              <a:buChar char="•"/>
            </a:pPr>
            <a:r>
              <a:rPr lang="en-US" baseline="0" dirty="0" smtClean="0"/>
              <a:t>Check your birthday suit on your birthday. If you notice anything changing, growing, or bleeding on your skin, make an appointment to see a dermatologist. As I said before, skin cancer is very treatable when caught early.</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18</a:t>
            </a:fld>
            <a:endParaRPr lang="en-US"/>
          </a:p>
        </p:txBody>
      </p:sp>
    </p:spTree>
    <p:extLst>
      <p:ext uri="{BB962C8B-B14F-4D97-AF65-F5344CB8AC3E}">
        <p14:creationId xmlns:p14="http://schemas.microsoft.com/office/powerpoint/2010/main" val="3342259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American Academy of Dermatology has a variety of resources available to help answer your questions about skin cancer or other skin, hair and nail conditions. You can contact the Academy’s automated</a:t>
            </a:r>
            <a:r>
              <a:rPr lang="en-US" baseline="0" dirty="0" smtClean="0"/>
              <a:t> information center to request pamphlets on specific topics, or you can visit the Academy’s Web site or its specialized condition Web pages for more information.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19</a:t>
            </a:fld>
            <a:endParaRPr lang="en-US"/>
          </a:p>
        </p:txBody>
      </p:sp>
    </p:spTree>
    <p:extLst>
      <p:ext uri="{BB962C8B-B14F-4D97-AF65-F5344CB8AC3E}">
        <p14:creationId xmlns:p14="http://schemas.microsoft.com/office/powerpoint/2010/main" val="984262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Thank you for your attention today. I’m happy to answer any questions.</a:t>
            </a:r>
          </a:p>
          <a:p>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20</a:t>
            </a:fld>
            <a:endParaRPr lang="en-US"/>
          </a:p>
        </p:txBody>
      </p:sp>
    </p:spTree>
    <p:extLst>
      <p:ext uri="{BB962C8B-B14F-4D97-AF65-F5344CB8AC3E}">
        <p14:creationId xmlns:p14="http://schemas.microsoft.com/office/powerpoint/2010/main" val="40349375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83414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565941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41452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54974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679A55-5BF5-45D9-AF12-95C5CE1E88C1}" type="datetimeFigureOut">
              <a:rPr lang="en-US" smtClean="0"/>
              <a:t>5/1/2013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84011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679A55-5BF5-45D9-AF12-95C5CE1E88C1}" type="datetimeFigureOut">
              <a:rPr lang="en-US" smtClean="0"/>
              <a:t>5/1/2013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18238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679A55-5BF5-45D9-AF12-95C5CE1E88C1}" type="datetimeFigureOut">
              <a:rPr lang="en-US" smtClean="0"/>
              <a:t>5/1/2013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74225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14727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246898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149525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06193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79A55-5BF5-45D9-AF12-95C5CE1E88C1}" type="datetimeFigureOut">
              <a:rPr lang="en-US" smtClean="0"/>
              <a:t>5/1/2013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8E0EBD-D35B-4E20-BEA4-A8DDE60605BF}" type="slidenum">
              <a:rPr lang="en-US" smtClean="0"/>
              <a:t>‹#›</a:t>
            </a:fld>
            <a:endParaRPr lang="en-US"/>
          </a:p>
        </p:txBody>
      </p:sp>
    </p:spTree>
    <p:extLst>
      <p:ext uri="{BB962C8B-B14F-4D97-AF65-F5344CB8AC3E}">
        <p14:creationId xmlns:p14="http://schemas.microsoft.com/office/powerpoint/2010/main" val="1023373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jpeg"/><Relationship Id="rId4" Type="http://schemas.microsoft.com/office/2007/relationships/hdphoto" Target="../media/hdphoto1.wdp"/><Relationship Id="rId9"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6.png"/><Relationship Id="rId7"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1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12" Type="http://schemas.openxmlformats.org/officeDocument/2006/relationships/image" Target="../media/image69.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3.jpeg"/><Relationship Id="rId11" Type="http://schemas.openxmlformats.org/officeDocument/2006/relationships/image" Target="../media/image68.jpe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jpeg"/></Relationships>
</file>

<file path=ppt/slides/_rels/slide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1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s>
</file>

<file path=ppt/slides/_rels/slide1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2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0933" y="4094202"/>
            <a:ext cx="4038600" cy="830997"/>
          </a:xfrm>
          <a:prstGeom prst="rect">
            <a:avLst/>
          </a:prstGeom>
          <a:noFill/>
        </p:spPr>
        <p:txBody>
          <a:bodyPr wrap="square" rtlCol="0">
            <a:spAutoFit/>
          </a:bodyPr>
          <a:lstStyle/>
          <a:p>
            <a:r>
              <a:rPr lang="en-US" sz="4800" b="1" dirty="0" smtClean="0">
                <a:solidFill>
                  <a:schemeClr val="accent6">
                    <a:lumMod val="75000"/>
                  </a:schemeClr>
                </a:solidFill>
                <a:latin typeface="Arial" pitchFamily="34" charset="0"/>
                <a:cs typeface="Arial" pitchFamily="34" charset="0"/>
              </a:rPr>
              <a:t>Skin Cancer:</a:t>
            </a:r>
            <a:endParaRPr lang="en-US" sz="4800" b="1" dirty="0">
              <a:solidFill>
                <a:schemeClr val="accent6">
                  <a:lumMod val="75000"/>
                </a:schemeClr>
              </a:solidFill>
              <a:latin typeface="Arial" pitchFamily="34" charset="0"/>
              <a:cs typeface="Arial" pitchFamily="34" charset="0"/>
            </a:endParaRPr>
          </a:p>
        </p:txBody>
      </p:sp>
      <p:sp>
        <p:nvSpPr>
          <p:cNvPr id="5" name="TextBox 4"/>
          <p:cNvSpPr txBox="1"/>
          <p:nvPr/>
        </p:nvSpPr>
        <p:spPr>
          <a:xfrm>
            <a:off x="304800" y="6248400"/>
            <a:ext cx="4572000" cy="246221"/>
          </a:xfrm>
          <a:prstGeom prst="rect">
            <a:avLst/>
          </a:prstGeom>
          <a:noFill/>
        </p:spPr>
        <p:txBody>
          <a:bodyPr wrap="square" rtlCol="0">
            <a:spAutoFit/>
          </a:bodyPr>
          <a:lstStyle/>
          <a:p>
            <a:r>
              <a:rPr lang="en-US" sz="1000" dirty="0" smtClean="0">
                <a:solidFill>
                  <a:schemeClr val="accent6">
                    <a:lumMod val="75000"/>
                  </a:schemeClr>
                </a:solidFill>
              </a:rPr>
              <a:t>American Academy of Dermatology</a:t>
            </a:r>
            <a:endParaRPr lang="en-US" sz="1000" dirty="0">
              <a:solidFill>
                <a:schemeClr val="accent6">
                  <a:lumMod val="75000"/>
                </a:schemeClr>
              </a:solidFill>
            </a:endParaRPr>
          </a:p>
        </p:txBody>
      </p:sp>
      <p:sp>
        <p:nvSpPr>
          <p:cNvPr id="6" name="TextBox 5"/>
          <p:cNvSpPr txBox="1"/>
          <p:nvPr/>
        </p:nvSpPr>
        <p:spPr>
          <a:xfrm>
            <a:off x="304800" y="4856202"/>
            <a:ext cx="4648200" cy="553998"/>
          </a:xfrm>
          <a:prstGeom prst="rect">
            <a:avLst/>
          </a:prstGeom>
          <a:noFill/>
        </p:spPr>
        <p:txBody>
          <a:bodyPr wrap="square" rtlCol="0">
            <a:spAutoFit/>
          </a:bodyPr>
          <a:lstStyle/>
          <a:p>
            <a:r>
              <a:rPr lang="en-US" sz="3000" dirty="0" smtClean="0">
                <a:solidFill>
                  <a:schemeClr val="accent6">
                    <a:lumMod val="75000"/>
                  </a:schemeClr>
                </a:solidFill>
              </a:rPr>
              <a:t>You can prevent it!</a:t>
            </a:r>
            <a:endParaRPr lang="en-US" sz="3000" dirty="0">
              <a:solidFill>
                <a:schemeClr val="accent6">
                  <a:lumMod val="75000"/>
                </a:schemeClr>
              </a:solidFill>
            </a:endParaRPr>
          </a:p>
        </p:txBody>
      </p:sp>
      <p:cxnSp>
        <p:nvCxnSpPr>
          <p:cNvPr id="8" name="Straight Connector 7"/>
          <p:cNvCxnSpPr/>
          <p:nvPr/>
        </p:nvCxnSpPr>
        <p:spPr>
          <a:xfrm>
            <a:off x="414867" y="4876800"/>
            <a:ext cx="40047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443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143000" y="3718560"/>
            <a:ext cx="2090057" cy="2072640"/>
          </a:xfrm>
          <a:prstGeom prst="ellipse">
            <a:avLst/>
          </a:prstGeom>
          <a:blipFill dpi="0" rotWithShape="1">
            <a:blip r:embed="rId3" cstate="print"/>
            <a:srcRect/>
            <a:stretch>
              <a:fillRect l="-5653" t="-1000" r="-50534" b="-1000"/>
            </a:stretch>
          </a:blipFill>
          <a:ln w="28575">
            <a:solidFill>
              <a:schemeClr val="accent6">
                <a:lumMod val="75000"/>
              </a:schemeClr>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867400" y="3794760"/>
            <a:ext cx="2100942" cy="2072640"/>
          </a:xfrm>
          <a:prstGeom prst="ellipse">
            <a:avLst/>
          </a:prstGeom>
          <a:blipFill>
            <a:blip r:embed="rId4" cstate="print"/>
            <a:srcRect/>
            <a:stretch>
              <a:fillRect l="-11203" t="-1000" r="-44176" b="-1000"/>
            </a:stretch>
          </a:blipFill>
          <a:ln w="28575">
            <a:solidFill>
              <a:schemeClr val="accent6">
                <a:lumMod val="75000"/>
              </a:schemeClr>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914400" y="274638"/>
            <a:ext cx="7620000" cy="1143000"/>
          </a:xfrm>
        </p:spPr>
        <p:txBody>
          <a:bodyPr>
            <a:normAutofit fontScale="90000"/>
          </a:bodyPr>
          <a:lstStyle/>
          <a:p>
            <a:r>
              <a:rPr lang="en-US" dirty="0" smtClean="0">
                <a:solidFill>
                  <a:schemeClr val="accent6">
                    <a:lumMod val="75000"/>
                  </a:schemeClr>
                </a:solidFill>
              </a:rPr>
              <a:t>How does the sun affect your skin?</a:t>
            </a:r>
            <a:endParaRPr lang="en-US" dirty="0">
              <a:solidFill>
                <a:schemeClr val="accent6">
                  <a:lumMod val="75000"/>
                </a:schemeClr>
              </a:solidFill>
            </a:endParaRPr>
          </a:p>
        </p:txBody>
      </p:sp>
      <p:cxnSp>
        <p:nvCxnSpPr>
          <p:cNvPr id="12" name="Straight Connector 11"/>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rot="19809488">
            <a:off x="2185300" y="2778446"/>
            <a:ext cx="1668816" cy="859181"/>
            <a:chOff x="2351316" y="2173648"/>
            <a:chExt cx="1431716" cy="859181"/>
          </a:xfrm>
        </p:grpSpPr>
        <p:sp>
          <p:nvSpPr>
            <p:cNvPr id="14" name="Right Arrow 13"/>
            <p:cNvSpPr/>
            <p:nvPr/>
          </p:nvSpPr>
          <p:spPr>
            <a:xfrm rot="10800000">
              <a:off x="2351316" y="2173648"/>
              <a:ext cx="1349828" cy="859181"/>
            </a:xfrm>
            <a:prstGeom prst="rightArrow">
              <a:avLst>
                <a:gd name="adj1" fmla="val 44506"/>
                <a:gd name="adj2" fmla="val 67854"/>
              </a:avLst>
            </a:prstGeom>
            <a:solidFill>
              <a:srgbClr val="ADC903"/>
            </a:solidFill>
            <a:ln>
              <a:solidFill>
                <a:srgbClr val="889E04"/>
              </a:solidFill>
            </a:ln>
            <a:scene3d>
              <a:camera prst="orthographicFront"/>
              <a:lightRig rig="threePt" dir="t"/>
            </a:scene3d>
            <a:sp3d extrusionH="101600">
              <a:bevelT w="95250" h="50800" prst="relaxedInset"/>
              <a:bevelB w="0" h="107950"/>
              <a:extrusionClr>
                <a:srgbClr val="ADC90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411432" y="2451339"/>
              <a:ext cx="1371600" cy="276999"/>
            </a:xfrm>
            <a:prstGeom prst="rect">
              <a:avLst/>
            </a:prstGeom>
            <a:noFill/>
          </p:spPr>
          <p:txBody>
            <a:bodyPr wrap="square" rtlCol="0">
              <a:spAutoFit/>
            </a:bodyPr>
            <a:lstStyle/>
            <a:p>
              <a:pPr algn="ctr"/>
              <a:r>
                <a:rPr lang="en-US" sz="1200" b="1" dirty="0" smtClean="0">
                  <a:solidFill>
                    <a:schemeClr val="bg1"/>
                  </a:solidFill>
                </a:rPr>
                <a:t>UVA = Aging</a:t>
              </a:r>
              <a:endParaRPr lang="en-US" sz="1200" b="1" dirty="0">
                <a:solidFill>
                  <a:schemeClr val="bg1"/>
                </a:solidFill>
              </a:endParaRPr>
            </a:p>
          </p:txBody>
        </p:sp>
      </p:grpSp>
      <p:grpSp>
        <p:nvGrpSpPr>
          <p:cNvPr id="20" name="Group 19"/>
          <p:cNvGrpSpPr/>
          <p:nvPr/>
        </p:nvGrpSpPr>
        <p:grpSpPr>
          <a:xfrm rot="1993509">
            <a:off x="5177100" y="2814981"/>
            <a:ext cx="1673352" cy="859536"/>
            <a:chOff x="5284524" y="2280364"/>
            <a:chExt cx="1456542" cy="868751"/>
          </a:xfrm>
        </p:grpSpPr>
        <p:sp>
          <p:nvSpPr>
            <p:cNvPr id="15" name="Right Arrow 14"/>
            <p:cNvSpPr/>
            <p:nvPr/>
          </p:nvSpPr>
          <p:spPr>
            <a:xfrm>
              <a:off x="5391236" y="2280364"/>
              <a:ext cx="1349830" cy="868751"/>
            </a:xfrm>
            <a:prstGeom prst="rightArrow">
              <a:avLst>
                <a:gd name="adj1" fmla="val 44506"/>
                <a:gd name="adj2" fmla="val 67854"/>
              </a:avLst>
            </a:prstGeom>
            <a:solidFill>
              <a:srgbClr val="ADC903"/>
            </a:solidFill>
            <a:ln>
              <a:solidFill>
                <a:srgbClr val="889E04"/>
              </a:solidFill>
            </a:ln>
            <a:scene3d>
              <a:camera prst="orthographicFront"/>
              <a:lightRig rig="threePt" dir="t"/>
            </a:scene3d>
            <a:sp3d extrusionH="101600">
              <a:bevelT w="95250" h="50800" prst="relaxedInset"/>
              <a:bevelB w="0" h="107950"/>
              <a:extrusionClr>
                <a:srgbClr val="ADC90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284524" y="2560931"/>
              <a:ext cx="1371600" cy="276999"/>
            </a:xfrm>
            <a:prstGeom prst="rect">
              <a:avLst/>
            </a:prstGeom>
            <a:noFill/>
          </p:spPr>
          <p:txBody>
            <a:bodyPr wrap="square" rtlCol="0">
              <a:spAutoFit/>
            </a:bodyPr>
            <a:lstStyle/>
            <a:p>
              <a:pPr algn="ctr"/>
              <a:r>
                <a:rPr lang="en-US" sz="1200" b="1" dirty="0" smtClean="0">
                  <a:solidFill>
                    <a:schemeClr val="bg1"/>
                  </a:solidFill>
                </a:rPr>
                <a:t>UVB = Burning</a:t>
              </a:r>
              <a:endParaRPr lang="en-US" sz="1200" b="1" dirty="0">
                <a:solidFill>
                  <a:schemeClr val="bg1"/>
                </a:solidFill>
              </a:endParaRPr>
            </a:p>
          </p:txBody>
        </p:sp>
      </p:grpSp>
      <p:sp>
        <p:nvSpPr>
          <p:cNvPr id="4" name="Oval 3"/>
          <p:cNvSpPr/>
          <p:nvPr/>
        </p:nvSpPr>
        <p:spPr>
          <a:xfrm>
            <a:off x="3501482" y="1371600"/>
            <a:ext cx="2096429" cy="2096429"/>
          </a:xfrm>
          <a:prstGeom prst="ellipse">
            <a:avLst/>
          </a:prstGeom>
          <a:blipFill dpi="0" rotWithShape="1">
            <a:blip r:embed="rId5" cstate="print"/>
            <a:srcRect/>
            <a:stretch>
              <a:fillRect l="-14000" t="-15000" r="-16000" b="-17000"/>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4738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4"/>
                                        </p:tgtEl>
                                        <p:attrNameLst>
                                          <p:attrName>r</p:attrName>
                                        </p:attrNameLst>
                                      </p:cBhvr>
                                    </p:animRo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par>
                          <p:cTn id="11" fill="hold">
                            <p:stCondLst>
                              <p:cond delay="3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ge_3_Background.jpg"/>
          <p:cNvPicPr>
            <a:picLocks noChangeAspect="1"/>
          </p:cNvPicPr>
          <p:nvPr/>
        </p:nvPicPr>
        <p:blipFill rotWithShape="1">
          <a:blip r:embed="rId3" cstate="print"/>
          <a:srcRect l="58607" t="20023" r="377" b="916"/>
          <a:stretch/>
        </p:blipFill>
        <p:spPr>
          <a:xfrm>
            <a:off x="5497286" y="1219200"/>
            <a:ext cx="3646714" cy="5638800"/>
          </a:xfrm>
          <a:prstGeom prst="rect">
            <a:avLst/>
          </a:prstGeom>
        </p:spPr>
      </p:pic>
      <p:sp>
        <p:nvSpPr>
          <p:cNvPr id="4" name="Oval 3"/>
          <p:cNvSpPr/>
          <p:nvPr/>
        </p:nvSpPr>
        <p:spPr>
          <a:xfrm>
            <a:off x="3668485" y="1981200"/>
            <a:ext cx="1741715" cy="1737360"/>
          </a:xfrm>
          <a:prstGeom prst="ellipse">
            <a:avLst/>
          </a:prstGeom>
          <a:blipFill dpi="0" rotWithShape="1">
            <a:blip r:embed="rId4" cstate="print"/>
            <a:srcRect/>
            <a:stretch>
              <a:fillRect l="-13943" t="-2000" r="-33319" b="-1000"/>
            </a:stretch>
          </a:blipFill>
          <a:ln w="28575">
            <a:solidFill>
              <a:schemeClr val="accent6"/>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668484" y="4191000"/>
            <a:ext cx="1741715" cy="1737360"/>
          </a:xfrm>
          <a:prstGeom prst="ellipse">
            <a:avLst/>
          </a:prstGeom>
          <a:blipFill>
            <a:blip r:embed="rId5" cstate="print"/>
            <a:srcRect/>
            <a:stretch>
              <a:fillRect l="-23632" t="-1000" r="-23632" b="-1000"/>
            </a:stretch>
          </a:blipFill>
          <a:ln w="28575">
            <a:solidFill>
              <a:schemeClr val="accent6"/>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060955" y="1981200"/>
            <a:ext cx="1828800" cy="1737360"/>
          </a:xfrm>
          <a:prstGeom prst="ellipse">
            <a:avLst/>
          </a:prstGeom>
          <a:blipFill dpi="0" rotWithShape="1">
            <a:blip r:embed="rId6" cstate="print"/>
            <a:srcRect/>
            <a:stretch>
              <a:fillRect l="-31882" t="-2000" r="-21118" b="-1000"/>
            </a:stretch>
          </a:blipFill>
          <a:ln w="28575">
            <a:solidFill>
              <a:schemeClr val="accent6"/>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060954" y="4191000"/>
            <a:ext cx="1828801" cy="1737360"/>
          </a:xfrm>
          <a:prstGeom prst="ellipse">
            <a:avLst/>
          </a:prstGeom>
          <a:blipFill>
            <a:blip r:embed="rId7" cstate="print"/>
            <a:srcRect/>
            <a:stretch>
              <a:fillRect l="-30093" t="-1000" r="-22905" b="-1000"/>
            </a:stretch>
          </a:blipFill>
          <a:ln w="28575">
            <a:solidFill>
              <a:schemeClr val="accent6"/>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p:cNvSpPr>
            <a:spLocks noGrp="1"/>
          </p:cNvSpPr>
          <p:nvPr>
            <p:ph type="title"/>
          </p:nvPr>
        </p:nvSpPr>
        <p:spPr>
          <a:xfrm>
            <a:off x="1066800" y="274638"/>
            <a:ext cx="7848600" cy="1143000"/>
          </a:xfrm>
        </p:spPr>
        <p:txBody>
          <a:bodyPr/>
          <a:lstStyle/>
          <a:p>
            <a:pPr algn="l"/>
            <a:r>
              <a:rPr lang="en-US" dirty="0" smtClean="0">
                <a:solidFill>
                  <a:schemeClr val="accent6">
                    <a:lumMod val="75000"/>
                  </a:schemeClr>
                </a:solidFill>
              </a:rPr>
              <a:t>Is there a safe way to tan?</a:t>
            </a:r>
            <a:endParaRPr lang="en-US" dirty="0">
              <a:solidFill>
                <a:schemeClr val="accent6">
                  <a:lumMod val="75000"/>
                </a:schemeClr>
              </a:solidFill>
            </a:endParaRPr>
          </a:p>
        </p:txBody>
      </p:sp>
      <p:cxnSp>
        <p:nvCxnSpPr>
          <p:cNvPr id="11" name="Straight Connector 10"/>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583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057400"/>
            <a:ext cx="1280160" cy="1828800"/>
          </a:xfrm>
          <a:prstGeom prst="rect">
            <a:avLst/>
          </a:prstGeom>
          <a:blipFill dpi="0" rotWithShape="1">
            <a:blip r:embed="rId3"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71800" y="2057400"/>
            <a:ext cx="1280160" cy="1828800"/>
          </a:xfrm>
          <a:prstGeom prst="rect">
            <a:avLst/>
          </a:prstGeom>
          <a:blipFill dpi="0" rotWithShape="1">
            <a:blip r:embed="rId4"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648200" y="2057400"/>
            <a:ext cx="1280160" cy="1828800"/>
          </a:xfrm>
          <a:prstGeom prst="rect">
            <a:avLst/>
          </a:prstGeom>
          <a:blipFill dpi="0" rotWithShape="1">
            <a:blip r:embed="rId5"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95400" y="4267200"/>
            <a:ext cx="1280160" cy="1828800"/>
          </a:xfrm>
          <a:prstGeom prst="rect">
            <a:avLst/>
          </a:prstGeom>
          <a:blipFill dpi="0" rotWithShape="1">
            <a:blip r:embed="rId6"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971800" y="4267200"/>
            <a:ext cx="1280160" cy="1828800"/>
          </a:xfrm>
          <a:prstGeom prst="rect">
            <a:avLst/>
          </a:prstGeom>
          <a:blipFill dpi="0" rotWithShape="1">
            <a:blip r:embed="rId7"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4267200"/>
            <a:ext cx="1280160" cy="1828800"/>
          </a:xfrm>
          <a:prstGeom prst="rect">
            <a:avLst/>
          </a:prstGeom>
          <a:blipFill dpi="0" rotWithShape="1">
            <a:blip r:embed="rId8" cstate="print"/>
            <a:srcRect/>
            <a:stretch>
              <a:fillRect l="-4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1295400" y="4092222"/>
            <a:ext cx="5562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descr="Page 4 Green arrow.jpg"/>
          <p:cNvPicPr>
            <a:picLocks noChangeAspect="1"/>
          </p:cNvPicPr>
          <p:nvPr/>
        </p:nvPicPr>
        <p:blipFill>
          <a:blip r:embed="rId9" cstate="print">
            <a:clrChange>
              <a:clrFrom>
                <a:srgbClr val="FFFFFE"/>
              </a:clrFrom>
              <a:clrTo>
                <a:srgbClr val="FFFFFE">
                  <a:alpha val="0"/>
                </a:srgbClr>
              </a:clrTo>
            </a:clrChange>
          </a:blip>
          <a:stretch>
            <a:fillRect/>
          </a:stretch>
        </p:blipFill>
        <p:spPr>
          <a:xfrm>
            <a:off x="6019800" y="4267200"/>
            <a:ext cx="2587752" cy="1307592"/>
          </a:xfrm>
          <a:prstGeom prst="rect">
            <a:avLst/>
          </a:prstGeom>
        </p:spPr>
      </p:pic>
      <p:sp>
        <p:nvSpPr>
          <p:cNvPr id="13" name="Title 12"/>
          <p:cNvSpPr>
            <a:spLocks noGrp="1"/>
          </p:cNvSpPr>
          <p:nvPr>
            <p:ph type="title"/>
          </p:nvPr>
        </p:nvSpPr>
        <p:spPr>
          <a:xfrm>
            <a:off x="990600" y="572278"/>
            <a:ext cx="7696200" cy="1143000"/>
          </a:xfrm>
        </p:spPr>
        <p:txBody>
          <a:bodyPr>
            <a:noAutofit/>
          </a:bodyPr>
          <a:lstStyle/>
          <a:p>
            <a:pPr algn="l"/>
            <a:r>
              <a:rPr lang="en-US" dirty="0" smtClean="0">
                <a:solidFill>
                  <a:schemeClr val="accent6">
                    <a:lumMod val="75000"/>
                  </a:schemeClr>
                </a:solidFill>
              </a:rPr>
              <a:t>UV Camera: </a:t>
            </a:r>
            <a:br>
              <a:rPr lang="en-US" dirty="0" smtClean="0">
                <a:solidFill>
                  <a:schemeClr val="accent6">
                    <a:lumMod val="75000"/>
                  </a:schemeClr>
                </a:solidFill>
              </a:rPr>
            </a:br>
            <a:r>
              <a:rPr lang="en-US" sz="2800" i="1" dirty="0" smtClean="0">
                <a:solidFill>
                  <a:schemeClr val="accent6">
                    <a:lumMod val="75000"/>
                  </a:schemeClr>
                </a:solidFill>
              </a:rPr>
              <a:t>The Damage Beneath Your Skin</a:t>
            </a:r>
            <a:endParaRPr lang="en-US" sz="2800" i="1" dirty="0">
              <a:solidFill>
                <a:schemeClr val="accent6">
                  <a:lumMod val="75000"/>
                </a:schemeClr>
              </a:solidFill>
            </a:endParaRPr>
          </a:p>
        </p:txBody>
      </p:sp>
      <p:cxnSp>
        <p:nvCxnSpPr>
          <p:cNvPr id="15" name="Straight Connector 14"/>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58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childTnLst>
                                </p:cTn>
                              </p:par>
                            </p:childTnLst>
                          </p:cTn>
                        </p:par>
                        <p:par>
                          <p:cTn id="35" fill="hold">
                            <p:stCondLst>
                              <p:cond delay="7000"/>
                            </p:stCondLst>
                            <p:childTnLst>
                              <p:par>
                                <p:cTn id="36" presetID="26" presetClass="emph" presetSubtype="0" fill="hold" nodeType="afterEffect">
                                  <p:stCondLst>
                                    <p:cond delay="0"/>
                                  </p:stCondLst>
                                  <p:childTnLst>
                                    <p:animEffect transition="out" filter="fade">
                                      <p:cBhvr>
                                        <p:cTn id="37" dur="500" tmFilter="0, 0; .2, .5; .8, .5; 1, 0"/>
                                        <p:tgtEl>
                                          <p:spTgt spid="12"/>
                                        </p:tgtEl>
                                      </p:cBhvr>
                                    </p:animEffect>
                                    <p:animScale>
                                      <p:cBhvr>
                                        <p:cTn id="38" dur="250" autoRev="1" fill="hold"/>
                                        <p:tgtEl>
                                          <p:spTgt spid="12"/>
                                        </p:tgtEl>
                                      </p:cBhvr>
                                      <p:by x="105000" y="105000"/>
                                    </p:animScale>
                                  </p:childTnLst>
                                </p:cTn>
                              </p:par>
                            </p:childTnLst>
                          </p:cTn>
                        </p:par>
                        <p:par>
                          <p:cTn id="39" fill="hold">
                            <p:stCondLst>
                              <p:cond delay="7500"/>
                            </p:stCondLst>
                            <p:childTnLst>
                              <p:par>
                                <p:cTn id="40" presetID="26" presetClass="emph" presetSubtype="0" fill="hold" nodeType="afterEffect">
                                  <p:stCondLst>
                                    <p:cond delay="0"/>
                                  </p:stCondLst>
                                  <p:childTnLst>
                                    <p:animEffect transition="out" filter="fade">
                                      <p:cBhvr>
                                        <p:cTn id="41" dur="500" tmFilter="0, 0; .2, .5; .8, .5; 1, 0"/>
                                        <p:tgtEl>
                                          <p:spTgt spid="12"/>
                                        </p:tgtEl>
                                      </p:cBhvr>
                                    </p:animEffect>
                                    <p:animScale>
                                      <p:cBhvr>
                                        <p:cTn id="4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76400" y="1885860"/>
            <a:ext cx="5899022" cy="4556208"/>
            <a:chOff x="4444378" y="2593691"/>
            <a:chExt cx="3498919" cy="2702448"/>
          </a:xfrm>
        </p:grpSpPr>
        <p:pic>
          <p:nvPicPr>
            <p:cNvPr id="10" name="Picture 9" descr="Page_5_pic_2.jpg"/>
            <p:cNvPicPr>
              <a:picLocks noChangeAspect="1"/>
            </p:cNvPicPr>
            <p:nvPr/>
          </p:nvPicPr>
          <p:blipFill>
            <a:blip r:embed="rId3" cstate="print"/>
            <a:stretch>
              <a:fillRect/>
            </a:stretch>
          </p:blipFill>
          <p:spPr>
            <a:xfrm>
              <a:off x="4444378" y="2593691"/>
              <a:ext cx="2696815" cy="2607294"/>
            </a:xfrm>
            <a:prstGeom prst="rect">
              <a:avLst/>
            </a:prstGeom>
          </p:spPr>
        </p:pic>
        <p:pic>
          <p:nvPicPr>
            <p:cNvPr id="12" name="Picture 11" descr="Page_5_pic_5.jpg"/>
            <p:cNvPicPr>
              <a:picLocks noChangeAspect="1"/>
            </p:cNvPicPr>
            <p:nvPr/>
          </p:nvPicPr>
          <p:blipFill>
            <a:blip r:embed="rId4" cstate="print"/>
            <a:stretch>
              <a:fillRect/>
            </a:stretch>
          </p:blipFill>
          <p:spPr>
            <a:xfrm>
              <a:off x="7097779" y="2896814"/>
              <a:ext cx="845518" cy="2399325"/>
            </a:xfrm>
            <a:prstGeom prst="rect">
              <a:avLst/>
            </a:prstGeom>
          </p:spPr>
        </p:pic>
      </p:grpSp>
      <p:sp>
        <p:nvSpPr>
          <p:cNvPr id="13" name="Title 12"/>
          <p:cNvSpPr txBox="1">
            <a:spLocks/>
          </p:cNvSpPr>
          <p:nvPr/>
        </p:nvSpPr>
        <p:spPr>
          <a:xfrm>
            <a:off x="1066800" y="533400"/>
            <a:ext cx="76962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Which one will it be?</a:t>
            </a:r>
            <a:br>
              <a:rPr lang="en-US" dirty="0" smtClean="0">
                <a:solidFill>
                  <a:schemeClr val="accent6">
                    <a:lumMod val="75000"/>
                  </a:schemeClr>
                </a:solidFill>
              </a:rPr>
            </a:br>
            <a:endParaRPr lang="en-US" sz="1800" dirty="0" smtClean="0">
              <a:solidFill>
                <a:schemeClr val="accent6">
                  <a:lumMod val="75000"/>
                </a:schemeClr>
              </a:solidFill>
            </a:endParaRPr>
          </a:p>
          <a:p>
            <a:pPr algn="l"/>
            <a:r>
              <a:rPr lang="en-US" sz="1800" dirty="0" smtClean="0"/>
              <a:t>One in five Americans will develop skin cancer in their lifetime.</a:t>
            </a:r>
            <a:endParaRPr lang="en-US" sz="1800" dirty="0"/>
          </a:p>
        </p:txBody>
      </p:sp>
      <p:cxnSp>
        <p:nvCxnSpPr>
          <p:cNvPr id="14" name="Straight Connector 13"/>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1370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Page_6_Background.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5643" b="99029" l="53996" r="99676">
                        <a14:foregroundMark x1="65155" y1="77336" x2="62419" y2="70259"/>
                        <a14:foregroundMark x1="62023" y1="69519" x2="62419" y2="56892"/>
                        <a14:foregroundMark x1="62023" y1="57632" x2="53996" y2="58881"/>
                        <a14:foregroundMark x1="55148" y1="58418" x2="59863" y2="30389"/>
                        <a14:foregroundMark x1="59863" y1="30389" x2="67315" y2="27105"/>
                        <a14:foregroundMark x1="67135" y1="26873" x2="68107" y2="20537"/>
                        <a14:foregroundMark x1="68107" y1="20537" x2="69870" y2="18270"/>
                        <a14:foregroundMark x1="69870" y1="18039" x2="69870" y2="5689"/>
                        <a14:foregroundMark x1="69870" y1="5689" x2="99712" y2="5689"/>
                        <a14:foregroundMark x1="98740" y1="7169" x2="99532" y2="99029"/>
                        <a14:foregroundMark x1="89309" y1="48289" x2="87545" y2="52081"/>
                        <a14:foregroundMark x1="91289" y1="54117" x2="91289" y2="54117"/>
                        <a14:foregroundMark x1="92657" y1="48797" x2="91073" y2="48057"/>
                        <a14:foregroundMark x1="88913" y1="48797" x2="88913" y2="48797"/>
                        <a14:foregroundMark x1="90497" y1="51341" x2="89705" y2="51341"/>
                        <a14:foregroundMark x1="88733" y1="40472" x2="77754" y2="44265"/>
                        <a14:foregroundMark x1="74586" y1="27382" x2="74586" y2="27382"/>
                        <a14:foregroundMark x1="76566" y1="15772" x2="76566" y2="15772"/>
                        <a14:foregroundMark x1="79518" y1="8696" x2="91469" y2="17530"/>
                        <a14:foregroundMark x1="54356" y1="58881" x2="54176" y2="97271"/>
                        <a14:foregroundMark x1="55544" y1="97734" x2="67927" y2="81591"/>
                        <a14:foregroundMark x1="81461" y1="27891" x2="85385" y2="28122"/>
                        <a14:backgroundMark x1="62167" y1="25116" x2="62167" y2="25116"/>
                        <a14:backgroundMark x1="60331" y1="18085" x2="60331" y2="18085"/>
                        <a14:backgroundMark x1="58171" y1="25856" x2="58171" y2="25856"/>
                        <a14:backgroundMark x1="62023" y1="18085" x2="63823" y2="26133"/>
                        <a14:backgroundMark x1="61447" y1="26133" x2="64903" y2="26087"/>
                      </a14:backgroundRemoval>
                    </a14:imgEffect>
                  </a14:imgLayer>
                </a14:imgProps>
              </a:ext>
            </a:extLst>
          </a:blip>
          <a:srcRect l="56532" t="5058" b="3578"/>
          <a:stretch/>
        </p:blipFill>
        <p:spPr>
          <a:xfrm>
            <a:off x="5715000" y="1217768"/>
            <a:ext cx="3448051" cy="5640232"/>
          </a:xfrm>
          <a:prstGeom prst="rect">
            <a:avLst/>
          </a:prstGeom>
        </p:spPr>
      </p:pic>
      <p:sp>
        <p:nvSpPr>
          <p:cNvPr id="5" name="Rectangle 4"/>
          <p:cNvSpPr/>
          <p:nvPr/>
        </p:nvSpPr>
        <p:spPr>
          <a:xfrm>
            <a:off x="457200" y="4267200"/>
            <a:ext cx="2322576" cy="1508760"/>
          </a:xfrm>
          <a:prstGeom prst="rect">
            <a:avLst/>
          </a:prstGeom>
          <a:blipFill dpi="0" rotWithShape="1">
            <a:blip r:embed="rId5" cstate="print">
              <a:lum bright="4000"/>
            </a:blip>
            <a:srcRect/>
            <a:stretch>
              <a:fillRect l="-15000" t="-15000" r="-15000" b="-15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200400" y="4267200"/>
            <a:ext cx="2322576" cy="1508760"/>
          </a:xfrm>
          <a:prstGeom prst="rect">
            <a:avLst/>
          </a:prstGeom>
          <a:blipFill>
            <a:blip r:embed="rId6" cstate="print"/>
            <a:stretch>
              <a:fillRect l="-2000" t="-2000" r="-2000" b="-2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867400" y="4267200"/>
            <a:ext cx="2322576" cy="1508760"/>
          </a:xfrm>
          <a:prstGeom prst="rect">
            <a:avLst/>
          </a:prstGeom>
          <a:blipFill dpi="0" rotWithShape="1">
            <a:blip r:embed="rId7"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 y="5775960"/>
            <a:ext cx="2322576" cy="365760"/>
          </a:xfrm>
          <a:prstGeom prst="rect">
            <a:avLst/>
          </a:prstGeom>
          <a:blipFill dpi="0" rotWithShape="1">
            <a:blip r:embed="rId8" cstate="print"/>
            <a:srcRect/>
            <a:stretch>
              <a:fillRect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200400" y="5775960"/>
            <a:ext cx="2322576" cy="365760"/>
          </a:xfrm>
          <a:prstGeom prst="rect">
            <a:avLst/>
          </a:prstGeom>
          <a:blipFill dpi="0" rotWithShape="1">
            <a:blip r:embed="rId9" cstate="print"/>
            <a:srcRec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867400" y="5775960"/>
            <a:ext cx="2322576" cy="365760"/>
          </a:xfrm>
          <a:prstGeom prst="rect">
            <a:avLst/>
          </a:prstGeom>
          <a:blipFill>
            <a:blip r:embed="rId10" cstate="prin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66800" y="274638"/>
            <a:ext cx="7620000" cy="1143000"/>
          </a:xfrm>
        </p:spPr>
        <p:txBody>
          <a:bodyPr/>
          <a:lstStyle/>
          <a:p>
            <a:pPr algn="l"/>
            <a:r>
              <a:rPr lang="en-US" dirty="0" smtClean="0">
                <a:solidFill>
                  <a:schemeClr val="accent6">
                    <a:lumMod val="75000"/>
                  </a:schemeClr>
                </a:solidFill>
              </a:rPr>
              <a:t>Types of skin cancer</a:t>
            </a:r>
            <a:endParaRPr lang="en-US" dirty="0">
              <a:solidFill>
                <a:schemeClr val="accent6">
                  <a:lumMod val="75000"/>
                </a:schemeClr>
              </a:solidFill>
            </a:endParaRPr>
          </a:p>
        </p:txBody>
      </p:sp>
      <p:sp>
        <p:nvSpPr>
          <p:cNvPr id="11" name="Content Placeholder 10"/>
          <p:cNvSpPr>
            <a:spLocks noGrp="1"/>
          </p:cNvSpPr>
          <p:nvPr>
            <p:ph idx="1"/>
          </p:nvPr>
        </p:nvSpPr>
        <p:spPr>
          <a:xfrm>
            <a:off x="1066800" y="2209800"/>
            <a:ext cx="5029200" cy="2057400"/>
          </a:xfrm>
        </p:spPr>
        <p:txBody>
          <a:bodyPr/>
          <a:lstStyle/>
          <a:p>
            <a:r>
              <a:rPr lang="en-US" dirty="0" smtClean="0"/>
              <a:t>Basal cell carcinoma</a:t>
            </a:r>
          </a:p>
          <a:p>
            <a:r>
              <a:rPr lang="en-US" dirty="0" smtClean="0"/>
              <a:t>Squamous cell carcinoma</a:t>
            </a:r>
          </a:p>
          <a:p>
            <a:r>
              <a:rPr lang="en-US" dirty="0" smtClean="0"/>
              <a:t>Melanoma</a:t>
            </a:r>
            <a:endParaRPr lang="en-US" dirty="0"/>
          </a:p>
        </p:txBody>
      </p:sp>
      <p:cxnSp>
        <p:nvCxnSpPr>
          <p:cNvPr id="20" name="Straight Connector 19"/>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143000" y="1411069"/>
            <a:ext cx="5562600" cy="646331"/>
          </a:xfrm>
          <a:prstGeom prst="rect">
            <a:avLst/>
          </a:prstGeom>
          <a:noFill/>
        </p:spPr>
        <p:txBody>
          <a:bodyPr wrap="square" rtlCol="0">
            <a:spAutoFit/>
          </a:bodyPr>
          <a:lstStyle/>
          <a:p>
            <a:r>
              <a:rPr lang="en-US" dirty="0" smtClean="0"/>
              <a:t>More than 3.5 million skin cancers in more than 2 million people are </a:t>
            </a:r>
            <a:r>
              <a:rPr lang="en-US" dirty="0" smtClean="0"/>
              <a:t>diagnosed in the United States every year. </a:t>
            </a:r>
            <a:endParaRPr lang="en-US" dirty="0"/>
          </a:p>
        </p:txBody>
      </p:sp>
    </p:spTree>
    <p:extLst>
      <p:ext uri="{BB962C8B-B14F-4D97-AF65-F5344CB8AC3E}">
        <p14:creationId xmlns:p14="http://schemas.microsoft.com/office/powerpoint/2010/main" val="2654836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ge_7_Backround.jpg"/>
          <p:cNvPicPr>
            <a:picLocks noChangeAspect="1"/>
          </p:cNvPicPr>
          <p:nvPr/>
        </p:nvPicPr>
        <p:blipFill rotWithShape="1">
          <a:blip r:embed="rId3" cstate="print"/>
          <a:srcRect l="59744" t="22445"/>
          <a:stretch/>
        </p:blipFill>
        <p:spPr>
          <a:xfrm>
            <a:off x="5541817" y="1219200"/>
            <a:ext cx="3602183" cy="5638800"/>
          </a:xfrm>
          <a:prstGeom prst="rect">
            <a:avLst/>
          </a:prstGeom>
          <a:noFill/>
          <a:ln>
            <a:noFill/>
          </a:ln>
        </p:spPr>
      </p:pic>
      <p:sp>
        <p:nvSpPr>
          <p:cNvPr id="4" name="Rectangle 3"/>
          <p:cNvSpPr/>
          <p:nvPr/>
        </p:nvSpPr>
        <p:spPr>
          <a:xfrm>
            <a:off x="3810000" y="2301240"/>
            <a:ext cx="2514600" cy="1737360"/>
          </a:xfrm>
          <a:prstGeom prst="rect">
            <a:avLst/>
          </a:prstGeom>
          <a:blipFill dpi="0" rotWithShape="1">
            <a:blip r:embed="rId4"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810000" y="4423551"/>
            <a:ext cx="2514600" cy="173736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74511" y="2301240"/>
            <a:ext cx="2743200" cy="1737360"/>
          </a:xfrm>
          <a:prstGeom prst="rect">
            <a:avLst/>
          </a:prstGeom>
          <a:blipFill>
            <a:blip r:embed="rId6"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74511" y="4423551"/>
            <a:ext cx="2743200" cy="1737360"/>
          </a:xfrm>
          <a:prstGeom prst="rect">
            <a:avLst/>
          </a:prstGeom>
          <a:blipFill>
            <a:blip r:embed="rId7"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Basal cell carcinoma</a:t>
            </a:r>
            <a:endParaRPr lang="en-US" dirty="0">
              <a:solidFill>
                <a:schemeClr val="accent6">
                  <a:lumMod val="75000"/>
                </a:schemeClr>
              </a:solidFill>
            </a:endParaRPr>
          </a:p>
        </p:txBody>
      </p:sp>
      <p:cxnSp>
        <p:nvCxnSpPr>
          <p:cNvPr id="10" name="Straight Connector 9"/>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43000" y="1535668"/>
            <a:ext cx="5334000" cy="369332"/>
          </a:xfrm>
          <a:prstGeom prst="rect">
            <a:avLst/>
          </a:prstGeom>
          <a:noFill/>
        </p:spPr>
        <p:txBody>
          <a:bodyPr wrap="square" rtlCol="0">
            <a:spAutoFit/>
          </a:bodyPr>
          <a:lstStyle/>
          <a:p>
            <a:r>
              <a:rPr lang="en-US" dirty="0" smtClean="0"/>
              <a:t>Most common form of cancer</a:t>
            </a:r>
            <a:endParaRPr lang="en-US" dirty="0"/>
          </a:p>
        </p:txBody>
      </p:sp>
    </p:spTree>
    <p:extLst>
      <p:ext uri="{BB962C8B-B14F-4D97-AF65-F5344CB8AC3E}">
        <p14:creationId xmlns:p14="http://schemas.microsoft.com/office/powerpoint/2010/main" val="2090775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age_8_background.jpg"/>
          <p:cNvPicPr>
            <a:picLocks noChangeAspect="1"/>
          </p:cNvPicPr>
          <p:nvPr/>
        </p:nvPicPr>
        <p:blipFill rotWithShape="1">
          <a:blip r:embed="rId3" cstate="print"/>
          <a:srcRect l="51871" t="17595"/>
          <a:stretch/>
        </p:blipFill>
        <p:spPr>
          <a:xfrm>
            <a:off x="5067300" y="1535668"/>
            <a:ext cx="4076700" cy="5322332"/>
          </a:xfrm>
          <a:prstGeom prst="rect">
            <a:avLst/>
          </a:prstGeom>
        </p:spPr>
      </p:pic>
      <p:sp>
        <p:nvSpPr>
          <p:cNvPr id="9"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Squamous cell carcinoma</a:t>
            </a:r>
            <a:endParaRPr lang="en-US" dirty="0">
              <a:solidFill>
                <a:schemeClr val="accent6">
                  <a:lumMod val="75000"/>
                </a:schemeClr>
              </a:solidFill>
            </a:endParaRPr>
          </a:p>
        </p:txBody>
      </p:sp>
      <p:cxnSp>
        <p:nvCxnSpPr>
          <p:cNvPr id="10" name="Straight Connector 9"/>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43000" y="1535668"/>
            <a:ext cx="5334000" cy="369332"/>
          </a:xfrm>
          <a:prstGeom prst="rect">
            <a:avLst/>
          </a:prstGeom>
          <a:noFill/>
        </p:spPr>
        <p:txBody>
          <a:bodyPr wrap="square" rtlCol="0">
            <a:spAutoFit/>
          </a:bodyPr>
          <a:lstStyle/>
          <a:p>
            <a:r>
              <a:rPr lang="en-US" dirty="0" smtClean="0"/>
              <a:t>Second most common skin cancer</a:t>
            </a:r>
            <a:endParaRPr lang="en-US" dirty="0"/>
          </a:p>
        </p:txBody>
      </p:sp>
      <p:sp>
        <p:nvSpPr>
          <p:cNvPr id="13" name="Rectangle 12"/>
          <p:cNvSpPr/>
          <p:nvPr/>
        </p:nvSpPr>
        <p:spPr>
          <a:xfrm>
            <a:off x="3657600" y="2236329"/>
            <a:ext cx="2514600" cy="173736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657600" y="4358640"/>
            <a:ext cx="2514600" cy="173736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22111" y="2236329"/>
            <a:ext cx="2743200" cy="1737360"/>
          </a:xfrm>
          <a:prstGeom prst="rect">
            <a:avLst/>
          </a:prstGeom>
          <a:blipFill>
            <a:blip r:embed="rId6"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22111" y="4358640"/>
            <a:ext cx="2743200" cy="1737360"/>
          </a:xfrm>
          <a:prstGeom prst="rect">
            <a:avLst/>
          </a:prstGeom>
          <a:blipFill>
            <a:blip r:embed="rId7"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086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ge_9_Background.jpg"/>
          <p:cNvPicPr>
            <a:picLocks noChangeAspect="1"/>
          </p:cNvPicPr>
          <p:nvPr/>
        </p:nvPicPr>
        <p:blipFill rotWithShape="1">
          <a:blip r:embed="rId3" cstate="print"/>
          <a:srcRect l="56532" t="2170"/>
          <a:stretch/>
        </p:blipFill>
        <p:spPr>
          <a:xfrm>
            <a:off x="6054258" y="1219200"/>
            <a:ext cx="3089742" cy="5650089"/>
          </a:xfrm>
          <a:prstGeom prst="rect">
            <a:avLst/>
          </a:prstGeom>
          <a:blipFill>
            <a:blip r:embed="rId4" cstate="print"/>
            <a:stretch>
              <a:fillRect l="-1000" t="-1000" r="-1000" b="-1000"/>
            </a:stretch>
          </a:blipFill>
        </p:spPr>
      </p:pic>
      <p:sp>
        <p:nvSpPr>
          <p:cNvPr id="4" name="Rectangle 3"/>
          <p:cNvSpPr/>
          <p:nvPr/>
        </p:nvSpPr>
        <p:spPr>
          <a:xfrm>
            <a:off x="3581400" y="2160129"/>
            <a:ext cx="2514600" cy="173736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581400" y="4282440"/>
            <a:ext cx="2514600" cy="1737360"/>
          </a:xfrm>
          <a:prstGeom prst="rect">
            <a:avLst/>
          </a:prstGeom>
          <a:blipFill dpi="0" rotWithShape="1">
            <a:blip r:embed="rId5"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45911" y="2160129"/>
            <a:ext cx="2743200" cy="1737360"/>
          </a:xfrm>
          <a:prstGeom prst="rect">
            <a:avLst/>
          </a:prstGeom>
          <a:blipFill>
            <a:blip r:embed="rId6"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45911" y="4282440"/>
            <a:ext cx="2743200" cy="1737360"/>
          </a:xfrm>
          <a:prstGeom prst="rect">
            <a:avLst/>
          </a:prstGeom>
          <a:blipFill>
            <a:blip r:embed="rId7"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Melanoma</a:t>
            </a:r>
            <a:endParaRPr lang="en-US" dirty="0">
              <a:solidFill>
                <a:schemeClr val="accent6">
                  <a:lumMod val="75000"/>
                </a:schemeClr>
              </a:solidFill>
            </a:endParaRPr>
          </a:p>
        </p:txBody>
      </p:sp>
      <p:cxnSp>
        <p:nvCxnSpPr>
          <p:cNvPr id="10" name="Straight Connector 9"/>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43000" y="1535668"/>
            <a:ext cx="5334000" cy="369332"/>
          </a:xfrm>
          <a:prstGeom prst="rect">
            <a:avLst/>
          </a:prstGeom>
          <a:noFill/>
        </p:spPr>
        <p:txBody>
          <a:bodyPr wrap="square" rtlCol="0">
            <a:spAutoFit/>
          </a:bodyPr>
          <a:lstStyle/>
          <a:p>
            <a:r>
              <a:rPr lang="en-US" dirty="0" smtClean="0"/>
              <a:t>Deadliest form of skin cancer</a:t>
            </a:r>
            <a:endParaRPr lang="en-US" dirty="0"/>
          </a:p>
        </p:txBody>
      </p:sp>
    </p:spTree>
    <p:extLst>
      <p:ext uri="{BB962C8B-B14F-4D97-AF65-F5344CB8AC3E}">
        <p14:creationId xmlns:p14="http://schemas.microsoft.com/office/powerpoint/2010/main" val="400221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age_10_Clock.jpg"/>
          <p:cNvPicPr>
            <a:picLocks noChangeAspect="1"/>
          </p:cNvPicPr>
          <p:nvPr/>
        </p:nvPicPr>
        <p:blipFill>
          <a:blip r:embed="rId3" cstate="print"/>
          <a:stretch>
            <a:fillRect/>
          </a:stretch>
        </p:blipFill>
        <p:spPr>
          <a:xfrm>
            <a:off x="5973399" y="1219200"/>
            <a:ext cx="3170601" cy="5600700"/>
          </a:xfrm>
          <a:prstGeom prst="rect">
            <a:avLst/>
          </a:prstGeom>
        </p:spPr>
      </p:pic>
      <p:grpSp>
        <p:nvGrpSpPr>
          <p:cNvPr id="13" name="Group 12"/>
          <p:cNvGrpSpPr/>
          <p:nvPr/>
        </p:nvGrpSpPr>
        <p:grpSpPr>
          <a:xfrm>
            <a:off x="457200" y="4876800"/>
            <a:ext cx="8229600" cy="1274260"/>
            <a:chOff x="-152400" y="4910667"/>
            <a:chExt cx="9448800" cy="1463040"/>
          </a:xfrm>
        </p:grpSpPr>
        <p:sp>
          <p:nvSpPr>
            <p:cNvPr id="4" name="Rectangle 3"/>
            <p:cNvSpPr/>
            <p:nvPr/>
          </p:nvSpPr>
          <p:spPr>
            <a:xfrm>
              <a:off x="3200400" y="4910667"/>
              <a:ext cx="2743200" cy="146304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400" y="4910667"/>
              <a:ext cx="2895600" cy="146304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400800" y="4910667"/>
              <a:ext cx="2895600" cy="1463040"/>
            </a:xfrm>
            <a:prstGeom prst="rect">
              <a:avLst/>
            </a:prstGeom>
            <a:blipFill dpi="0" rotWithShape="1">
              <a:blip r:embed="rId6" cstate="print"/>
              <a:srcRect/>
              <a:stretch>
                <a:fillRect l="-1000" t="-4000" r="-10000" b="-2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Melanoma</a:t>
            </a:r>
            <a:endParaRPr lang="en-US" dirty="0">
              <a:solidFill>
                <a:schemeClr val="accent6">
                  <a:lumMod val="75000"/>
                </a:schemeClr>
              </a:solidFill>
            </a:endParaRPr>
          </a:p>
        </p:txBody>
      </p:sp>
      <p:cxnSp>
        <p:nvCxnSpPr>
          <p:cNvPr id="11" name="Straight Connector 10"/>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Content Placeholder 11"/>
          <p:cNvSpPr>
            <a:spLocks noGrp="1"/>
          </p:cNvSpPr>
          <p:nvPr>
            <p:ph idx="1"/>
          </p:nvPr>
        </p:nvSpPr>
        <p:spPr>
          <a:xfrm>
            <a:off x="1066800" y="1600200"/>
            <a:ext cx="5638800" cy="3310467"/>
          </a:xfrm>
        </p:spPr>
        <p:txBody>
          <a:bodyPr>
            <a:normAutofit fontScale="92500" lnSpcReduction="10000"/>
          </a:bodyPr>
          <a:lstStyle/>
          <a:p>
            <a:r>
              <a:rPr lang="en-US" dirty="0" smtClean="0"/>
              <a:t>One American dies from melanoma </a:t>
            </a:r>
            <a:r>
              <a:rPr lang="en-US" dirty="0" smtClean="0"/>
              <a:t>every </a:t>
            </a:r>
            <a:r>
              <a:rPr lang="en-US" dirty="0" smtClean="0"/>
              <a:t>hour.</a:t>
            </a:r>
          </a:p>
          <a:p>
            <a:r>
              <a:rPr lang="en-US" dirty="0" smtClean="0"/>
              <a:t>Most common form of cancer for young adults 25-29 years old.</a:t>
            </a:r>
          </a:p>
          <a:p>
            <a:r>
              <a:rPr lang="en-US" dirty="0" smtClean="0"/>
              <a:t>Second most common cancer in adolescents and young adults 15-29 years old.</a:t>
            </a:r>
            <a:endParaRPr lang="en-US" dirty="0"/>
          </a:p>
        </p:txBody>
      </p:sp>
    </p:spTree>
    <p:extLst>
      <p:ext uri="{BB962C8B-B14F-4D97-AF65-F5344CB8AC3E}">
        <p14:creationId xmlns:p14="http://schemas.microsoft.com/office/powerpoint/2010/main" val="2600988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age_11_Background.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6173" b="90076" l="56661" r="99246">
                        <a14:foregroundMark x1="60180" y1="56458" x2="55907" y2="44160"/>
                        <a14:foregroundMark x1="81688" y1="10636" x2="81688" y2="10636"/>
                        <a14:foregroundMark x1="82944" y1="8547" x2="87074" y2="6030"/>
                        <a14:foregroundMark x1="82944" y1="51662" x2="77235" y2="51472"/>
                        <a14:foregroundMark x1="70592" y1="33666" x2="56661" y2="43495"/>
                        <a14:foregroundMark x1="99246" y1="13343" x2="98959" y2="71605"/>
                        <a14:backgroundMark x1="57271" y1="19421" x2="69479" y2="17331"/>
                      </a14:backgroundRemoval>
                    </a14:imgEffect>
                  </a14:imgLayer>
                </a14:imgProps>
              </a:ext>
            </a:extLst>
          </a:blip>
          <a:srcRect l="54112"/>
          <a:stretch/>
        </p:blipFill>
        <p:spPr>
          <a:xfrm>
            <a:off x="5278234" y="1124712"/>
            <a:ext cx="3895313" cy="6419088"/>
          </a:xfrm>
          <a:prstGeom prst="rect">
            <a:avLst/>
          </a:prstGeom>
        </p:spPr>
      </p:pic>
      <p:sp>
        <p:nvSpPr>
          <p:cNvPr id="4" name="Rectangle 3"/>
          <p:cNvSpPr/>
          <p:nvPr/>
        </p:nvSpPr>
        <p:spPr>
          <a:xfrm>
            <a:off x="3505200" y="1981200"/>
            <a:ext cx="2514600" cy="1737360"/>
          </a:xfrm>
          <a:prstGeom prst="rect">
            <a:avLst/>
          </a:prstGeom>
          <a:blipFill>
            <a:blip r:embed="rId5"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505200" y="4103511"/>
            <a:ext cx="2514600" cy="1737360"/>
          </a:xfrm>
          <a:prstGeom prst="rect">
            <a:avLst/>
          </a:prstGeom>
          <a:blipFill>
            <a:blip r:embed="rId6"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69711" y="1981200"/>
            <a:ext cx="2743200" cy="1737360"/>
          </a:xfrm>
          <a:prstGeom prst="rect">
            <a:avLst/>
          </a:prstGeom>
          <a:blipFill>
            <a:blip r:embed="rId7"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69711" y="4103511"/>
            <a:ext cx="2743200" cy="1737360"/>
          </a:xfrm>
          <a:prstGeom prst="rect">
            <a:avLst/>
          </a:prstGeom>
          <a:blipFill>
            <a:blip r:embed="rId8"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Who gets melanoma?</a:t>
            </a:r>
            <a:endParaRPr lang="en-US" dirty="0">
              <a:solidFill>
                <a:schemeClr val="accent6">
                  <a:lumMod val="75000"/>
                </a:schemeClr>
              </a:solidFill>
            </a:endParaRPr>
          </a:p>
        </p:txBody>
      </p:sp>
      <p:cxnSp>
        <p:nvCxnSpPr>
          <p:cNvPr id="12" name="Straight Connector 11"/>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9957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Page_12_Asymmetry.jpg"/>
          <p:cNvPicPr>
            <a:picLocks noChangeAspect="1"/>
          </p:cNvPicPr>
          <p:nvPr/>
        </p:nvPicPr>
        <p:blipFill rotWithShape="1">
          <a:blip r:embed="rId3" cstate="print"/>
          <a:srcRect r="82599"/>
          <a:stretch/>
        </p:blipFill>
        <p:spPr>
          <a:xfrm>
            <a:off x="1038172" y="1589381"/>
            <a:ext cx="1330956" cy="1189527"/>
          </a:xfrm>
          <a:prstGeom prst="rect">
            <a:avLst/>
          </a:prstGeom>
        </p:spPr>
      </p:pic>
      <p:pic>
        <p:nvPicPr>
          <p:cNvPr id="17" name="Picture 16" descr="Page_12_Border.jpg"/>
          <p:cNvPicPr>
            <a:picLocks noChangeAspect="1"/>
          </p:cNvPicPr>
          <p:nvPr/>
        </p:nvPicPr>
        <p:blipFill rotWithShape="1">
          <a:blip r:embed="rId4" cstate="print"/>
          <a:srcRect r="82423"/>
          <a:stretch/>
        </p:blipFill>
        <p:spPr>
          <a:xfrm>
            <a:off x="1043185" y="2884781"/>
            <a:ext cx="1325943" cy="1215831"/>
          </a:xfrm>
          <a:prstGeom prst="rect">
            <a:avLst/>
          </a:prstGeom>
        </p:spPr>
      </p:pic>
      <p:pic>
        <p:nvPicPr>
          <p:cNvPr id="18" name="Picture 17" descr="Page_12_Color.jpg"/>
          <p:cNvPicPr>
            <a:picLocks noChangeAspect="1"/>
          </p:cNvPicPr>
          <p:nvPr/>
        </p:nvPicPr>
        <p:blipFill rotWithShape="1">
          <a:blip r:embed="rId5" cstate="print"/>
          <a:srcRect r="82241"/>
          <a:stretch/>
        </p:blipFill>
        <p:spPr>
          <a:xfrm>
            <a:off x="1067370" y="4232574"/>
            <a:ext cx="1301758" cy="1253826"/>
          </a:xfrm>
          <a:prstGeom prst="rect">
            <a:avLst/>
          </a:prstGeom>
        </p:spPr>
      </p:pic>
      <p:sp>
        <p:nvSpPr>
          <p:cNvPr id="10"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What does melanoma look like?</a:t>
            </a:r>
            <a:endParaRPr lang="en-US" dirty="0">
              <a:solidFill>
                <a:schemeClr val="accent6">
                  <a:lumMod val="75000"/>
                </a:schemeClr>
              </a:solidFill>
            </a:endParaRPr>
          </a:p>
        </p:txBody>
      </p:sp>
      <p:cxnSp>
        <p:nvCxnSpPr>
          <p:cNvPr id="11" name="Straight Connector 10"/>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590800" y="1824335"/>
            <a:ext cx="6096000" cy="461665"/>
          </a:xfrm>
          <a:prstGeom prst="rect">
            <a:avLst/>
          </a:prstGeom>
          <a:noFill/>
        </p:spPr>
        <p:txBody>
          <a:bodyPr wrap="square" rtlCol="0">
            <a:spAutoFit/>
          </a:bodyPr>
          <a:lstStyle/>
          <a:p>
            <a:r>
              <a:rPr lang="en-US" sz="2400" b="1" dirty="0" smtClean="0">
                <a:solidFill>
                  <a:schemeClr val="accent6"/>
                </a:solidFill>
              </a:rPr>
              <a:t>Asymmetry –</a:t>
            </a:r>
            <a:r>
              <a:rPr lang="en-US" sz="2400" b="1" dirty="0" smtClean="0"/>
              <a:t> </a:t>
            </a:r>
            <a:r>
              <a:rPr lang="en-US" sz="2400" dirty="0" smtClean="0"/>
              <a:t>One half is unlike the other half.</a:t>
            </a:r>
            <a:endParaRPr lang="en-US" sz="2400" b="1" dirty="0"/>
          </a:p>
        </p:txBody>
      </p:sp>
      <p:sp>
        <p:nvSpPr>
          <p:cNvPr id="8" name="TextBox 7"/>
          <p:cNvSpPr txBox="1"/>
          <p:nvPr/>
        </p:nvSpPr>
        <p:spPr>
          <a:xfrm>
            <a:off x="2615045" y="3077197"/>
            <a:ext cx="6096000" cy="830997"/>
          </a:xfrm>
          <a:prstGeom prst="rect">
            <a:avLst/>
          </a:prstGeom>
          <a:noFill/>
        </p:spPr>
        <p:txBody>
          <a:bodyPr wrap="square" rtlCol="0">
            <a:spAutoFit/>
          </a:bodyPr>
          <a:lstStyle/>
          <a:p>
            <a:r>
              <a:rPr lang="en-US" sz="2400" b="1" dirty="0" smtClean="0">
                <a:solidFill>
                  <a:schemeClr val="accent6"/>
                </a:solidFill>
              </a:rPr>
              <a:t>Border –</a:t>
            </a:r>
            <a:r>
              <a:rPr lang="en-US" sz="2400" b="1" dirty="0" smtClean="0"/>
              <a:t> </a:t>
            </a:r>
            <a:r>
              <a:rPr lang="en-US" sz="2400" dirty="0" smtClean="0"/>
              <a:t>An irregular, scalloped or poorly defined border.</a:t>
            </a:r>
            <a:endParaRPr lang="en-US" sz="2400" b="1" dirty="0"/>
          </a:p>
        </p:txBody>
      </p:sp>
      <p:sp>
        <p:nvSpPr>
          <p:cNvPr id="9" name="TextBox 8"/>
          <p:cNvSpPr txBox="1"/>
          <p:nvPr/>
        </p:nvSpPr>
        <p:spPr>
          <a:xfrm>
            <a:off x="2590800" y="4259322"/>
            <a:ext cx="6096000" cy="1200329"/>
          </a:xfrm>
          <a:prstGeom prst="rect">
            <a:avLst/>
          </a:prstGeom>
          <a:noFill/>
        </p:spPr>
        <p:txBody>
          <a:bodyPr wrap="square" rtlCol="0">
            <a:spAutoFit/>
          </a:bodyPr>
          <a:lstStyle/>
          <a:p>
            <a:r>
              <a:rPr lang="en-US" sz="2400" b="1" dirty="0" smtClean="0">
                <a:solidFill>
                  <a:schemeClr val="accent6"/>
                </a:solidFill>
              </a:rPr>
              <a:t>Color –</a:t>
            </a:r>
            <a:r>
              <a:rPr lang="en-US" sz="2400" b="1" dirty="0" smtClean="0"/>
              <a:t> </a:t>
            </a:r>
            <a:r>
              <a:rPr lang="en-US" sz="2400" dirty="0" smtClean="0"/>
              <a:t>Is varied from one area to another; has shades of tan, brown or black, or is sometimes white, red or blue.</a:t>
            </a:r>
            <a:endParaRPr lang="en-US" sz="2400" b="1" dirty="0"/>
          </a:p>
        </p:txBody>
      </p:sp>
    </p:spTree>
    <p:extLst>
      <p:ext uri="{BB962C8B-B14F-4D97-AF65-F5344CB8AC3E}">
        <p14:creationId xmlns:p14="http://schemas.microsoft.com/office/powerpoint/2010/main" val="980722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Page_13_Diameter.jpg"/>
          <p:cNvPicPr>
            <a:picLocks noChangeAspect="1"/>
          </p:cNvPicPr>
          <p:nvPr/>
        </p:nvPicPr>
        <p:blipFill rotWithShape="1">
          <a:blip r:embed="rId3" cstate="print"/>
          <a:srcRect r="79217"/>
          <a:stretch/>
        </p:blipFill>
        <p:spPr>
          <a:xfrm>
            <a:off x="1028837" y="1947672"/>
            <a:ext cx="1486409" cy="1158110"/>
          </a:xfrm>
          <a:prstGeom prst="rect">
            <a:avLst/>
          </a:prstGeom>
        </p:spPr>
      </p:pic>
      <p:pic>
        <p:nvPicPr>
          <p:cNvPr id="18" name="Picture 17" descr="Page_13_Evolving.jpg"/>
          <p:cNvPicPr>
            <a:picLocks noChangeAspect="1"/>
          </p:cNvPicPr>
          <p:nvPr/>
        </p:nvPicPr>
        <p:blipFill rotWithShape="1">
          <a:blip r:embed="rId4" cstate="print"/>
          <a:srcRect r="80362"/>
          <a:stretch/>
        </p:blipFill>
        <p:spPr>
          <a:xfrm>
            <a:off x="1066800" y="3247827"/>
            <a:ext cx="1448446" cy="1246975"/>
          </a:xfrm>
          <a:prstGeom prst="rect">
            <a:avLst/>
          </a:prstGeom>
        </p:spPr>
      </p:pic>
      <p:pic>
        <p:nvPicPr>
          <p:cNvPr id="11" name="Picture 10" descr="Page_13_pic_evolving.jpg"/>
          <p:cNvPicPr>
            <a:picLocks noChangeAspect="1"/>
          </p:cNvPicPr>
          <p:nvPr/>
        </p:nvPicPr>
        <p:blipFill>
          <a:blip r:embed="rId5" cstate="print"/>
          <a:stretch>
            <a:fillRect/>
          </a:stretch>
        </p:blipFill>
        <p:spPr>
          <a:xfrm>
            <a:off x="2515246" y="4594885"/>
            <a:ext cx="6031346" cy="891515"/>
          </a:xfrm>
          <a:prstGeom prst="rect">
            <a:avLst/>
          </a:prstGeom>
        </p:spPr>
      </p:pic>
      <p:sp>
        <p:nvSpPr>
          <p:cNvPr id="10"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ABCDEs of melanoma</a:t>
            </a:r>
            <a:endParaRPr lang="en-US" dirty="0">
              <a:solidFill>
                <a:schemeClr val="accent6">
                  <a:lumMod val="75000"/>
                </a:schemeClr>
              </a:solidFill>
            </a:endParaRPr>
          </a:p>
        </p:txBody>
      </p:sp>
      <p:cxnSp>
        <p:nvCxnSpPr>
          <p:cNvPr id="12" name="Straight Connector 11"/>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590800" y="1824335"/>
            <a:ext cx="6096000" cy="1200329"/>
          </a:xfrm>
          <a:prstGeom prst="rect">
            <a:avLst/>
          </a:prstGeom>
          <a:noFill/>
        </p:spPr>
        <p:txBody>
          <a:bodyPr wrap="square" rtlCol="0">
            <a:spAutoFit/>
          </a:bodyPr>
          <a:lstStyle/>
          <a:p>
            <a:r>
              <a:rPr lang="en-US" sz="2400" b="1" dirty="0" smtClean="0">
                <a:solidFill>
                  <a:schemeClr val="accent6"/>
                </a:solidFill>
              </a:rPr>
              <a:t>Diameter –</a:t>
            </a:r>
            <a:r>
              <a:rPr lang="en-US" sz="2400" b="1" dirty="0" smtClean="0"/>
              <a:t> </a:t>
            </a:r>
            <a:r>
              <a:rPr lang="en-US" sz="2400" dirty="0" smtClean="0"/>
              <a:t>Melanomas are usually greater than 6mm (the size of a pencil eraser) when diagnosed, but they can be smaller.</a:t>
            </a:r>
            <a:endParaRPr lang="en-US" sz="2400" b="1" dirty="0"/>
          </a:p>
        </p:txBody>
      </p:sp>
      <p:sp>
        <p:nvSpPr>
          <p:cNvPr id="8" name="TextBox 7"/>
          <p:cNvSpPr txBox="1"/>
          <p:nvPr/>
        </p:nvSpPr>
        <p:spPr>
          <a:xfrm>
            <a:off x="2590800" y="3430431"/>
            <a:ext cx="6096000" cy="1200329"/>
          </a:xfrm>
          <a:prstGeom prst="rect">
            <a:avLst/>
          </a:prstGeom>
          <a:noFill/>
        </p:spPr>
        <p:txBody>
          <a:bodyPr wrap="square" rtlCol="0">
            <a:spAutoFit/>
          </a:bodyPr>
          <a:lstStyle/>
          <a:p>
            <a:r>
              <a:rPr lang="en-US" sz="2400" b="1" dirty="0" smtClean="0">
                <a:solidFill>
                  <a:schemeClr val="accent6"/>
                </a:solidFill>
              </a:rPr>
              <a:t>Evolving –</a:t>
            </a:r>
            <a:r>
              <a:rPr lang="en-US" sz="2400" b="1" dirty="0" smtClean="0"/>
              <a:t> </a:t>
            </a:r>
            <a:r>
              <a:rPr lang="en-US" sz="2400" dirty="0" smtClean="0"/>
              <a:t>A mole or skin lesion that looks different from the rest or is changing in size, shape or color.</a:t>
            </a:r>
            <a:endParaRPr lang="en-US" sz="2400" b="1" dirty="0"/>
          </a:p>
        </p:txBody>
      </p:sp>
    </p:spTree>
    <p:extLst>
      <p:ext uri="{BB962C8B-B14F-4D97-AF65-F5344CB8AC3E}">
        <p14:creationId xmlns:p14="http://schemas.microsoft.com/office/powerpoint/2010/main" val="1415078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ge_14_Background.jpg"/>
          <p:cNvPicPr>
            <a:picLocks noChangeAspect="1"/>
          </p:cNvPicPr>
          <p:nvPr/>
        </p:nvPicPr>
        <p:blipFill rotWithShape="1">
          <a:blip r:embed="rId3" cstate="print"/>
          <a:srcRect l="54233"/>
          <a:stretch/>
        </p:blipFill>
        <p:spPr>
          <a:xfrm>
            <a:off x="5791200" y="905566"/>
            <a:ext cx="3352799" cy="5952434"/>
          </a:xfrm>
          <a:prstGeom prst="rect">
            <a:avLst/>
          </a:prstGeom>
        </p:spPr>
      </p:pic>
      <p:sp>
        <p:nvSpPr>
          <p:cNvPr id="4" name="Rectangle 3"/>
          <p:cNvSpPr/>
          <p:nvPr/>
        </p:nvSpPr>
        <p:spPr>
          <a:xfrm>
            <a:off x="3886200" y="2281583"/>
            <a:ext cx="2514600" cy="320040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85800" y="2281583"/>
            <a:ext cx="2743200" cy="3200400"/>
          </a:xfrm>
          <a:prstGeom prst="rect">
            <a:avLst/>
          </a:prstGeom>
          <a:blipFill>
            <a:blip r:embed="rId5"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Screen the one you love</a:t>
            </a:r>
            <a:endParaRPr lang="en-US" dirty="0">
              <a:solidFill>
                <a:schemeClr val="accent6">
                  <a:lumMod val="75000"/>
                </a:schemeClr>
              </a:solidFill>
            </a:endParaRPr>
          </a:p>
        </p:txBody>
      </p:sp>
      <p:cxnSp>
        <p:nvCxnSpPr>
          <p:cNvPr id="10" name="Straight Connector 9"/>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2296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85800" y="2819400"/>
            <a:ext cx="1280160" cy="1901952"/>
          </a:xfrm>
          <a:prstGeom prst="rect">
            <a:avLst/>
          </a:prstGeom>
          <a:blipFill dpi="0" rotWithShape="1">
            <a:blip r:embed="rId3" cstate="print"/>
            <a:srcRect/>
            <a:stretch>
              <a:fillRect r="-2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5800" y="4713111"/>
            <a:ext cx="1280160" cy="365760"/>
          </a:xfrm>
          <a:prstGeom prst="rect">
            <a:avLst/>
          </a:prstGeom>
          <a:blipFill dpi="0" rotWithShape="1">
            <a:blip r:embed="rId4" cstate="print"/>
            <a:srcRec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304344" y="2819400"/>
            <a:ext cx="1280160" cy="1901952"/>
          </a:xfrm>
          <a:prstGeom prst="rect">
            <a:avLst/>
          </a:prstGeom>
          <a:blipFill dpi="0" rotWithShape="1">
            <a:blip r:embed="rId5" cstate="print"/>
            <a:srcRect/>
            <a:stretch>
              <a:fillRect l="-3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304344" y="4713111"/>
            <a:ext cx="1280160" cy="365760"/>
          </a:xfrm>
          <a:prstGeom prst="rect">
            <a:avLst/>
          </a:prstGeom>
          <a:blipFill>
            <a:blip r:embed="rId6"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59977" y="2819400"/>
            <a:ext cx="1280160" cy="1901952"/>
          </a:xfrm>
          <a:prstGeom prst="rect">
            <a:avLst/>
          </a:prstGeom>
          <a:blipFill>
            <a:blip r:embed="rId7"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159977" y="4713111"/>
            <a:ext cx="1280160" cy="365760"/>
          </a:xfrm>
          <a:prstGeom prst="rect">
            <a:avLst/>
          </a:prstGeom>
          <a:blipFill>
            <a:blip r:embed="rId8"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541432" y="2819400"/>
            <a:ext cx="1280160" cy="1901952"/>
          </a:xfrm>
          <a:prstGeom prst="rect">
            <a:avLst/>
          </a:prstGeom>
          <a:blipFill dpi="0" rotWithShape="1">
            <a:blip r:embed="rId9" cstate="print"/>
            <a:srcRec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5541432" y="4713111"/>
            <a:ext cx="1280160" cy="365760"/>
          </a:xfrm>
          <a:prstGeom prst="rect">
            <a:avLst/>
          </a:prstGeom>
          <a:blipFill>
            <a:blip r:embed="rId10"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922888" y="2819400"/>
            <a:ext cx="1280160" cy="1901952"/>
          </a:xfrm>
          <a:prstGeom prst="rect">
            <a:avLst/>
          </a:prstGeom>
          <a:blipFill dpi="0" rotWithShape="1">
            <a:blip r:embed="rId11" cstate="print"/>
            <a:srcRect/>
            <a:stretch>
              <a:fillRect r="-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3922888" y="4713111"/>
            <a:ext cx="1280160" cy="365760"/>
          </a:xfrm>
          <a:prstGeom prst="rect">
            <a:avLst/>
          </a:prstGeom>
          <a:blipFill>
            <a:blip r:embed="rId12"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How to spot </a:t>
            </a:r>
            <a:r>
              <a:rPr lang="en-US" dirty="0" smtClean="0">
                <a:solidFill>
                  <a:schemeClr val="accent6">
                    <a:lumMod val="75000"/>
                  </a:schemeClr>
                </a:solidFill>
              </a:rPr>
              <a:t>skin cancer</a:t>
            </a:r>
            <a:endParaRPr lang="en-US" dirty="0">
              <a:solidFill>
                <a:schemeClr val="accent6">
                  <a:lumMod val="75000"/>
                </a:schemeClr>
              </a:solidFill>
            </a:endParaRPr>
          </a:p>
        </p:txBody>
      </p:sp>
      <p:cxnSp>
        <p:nvCxnSpPr>
          <p:cNvPr id="29" name="Straight Connector 28"/>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43000" y="1535668"/>
            <a:ext cx="5334000" cy="707886"/>
          </a:xfrm>
          <a:prstGeom prst="rect">
            <a:avLst/>
          </a:prstGeom>
          <a:noFill/>
        </p:spPr>
        <p:txBody>
          <a:bodyPr wrap="square" rtlCol="0">
            <a:spAutoFit/>
          </a:bodyPr>
          <a:lstStyle/>
          <a:p>
            <a:r>
              <a:rPr lang="en-US" sz="2000" dirty="0" smtClean="0"/>
              <a:t>The American Academy of Dermatology encourages everyone to check your skin regularly</a:t>
            </a:r>
            <a:endParaRPr lang="en-US" sz="2000" dirty="0"/>
          </a:p>
        </p:txBody>
      </p:sp>
    </p:spTree>
    <p:extLst>
      <p:ext uri="{BB962C8B-B14F-4D97-AF65-F5344CB8AC3E}">
        <p14:creationId xmlns:p14="http://schemas.microsoft.com/office/powerpoint/2010/main" val="549364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2000" fill="hold"/>
                                        <p:tgtEl>
                                          <p:spTgt spid="17"/>
                                        </p:tgtEl>
                                        <p:attrNameLst>
                                          <p:attrName>ppt_x</p:attrName>
                                        </p:attrNameLst>
                                      </p:cBhvr>
                                      <p:tavLst>
                                        <p:tav tm="0">
                                          <p:val>
                                            <p:strVal val="#ppt_x"/>
                                          </p:val>
                                        </p:tav>
                                        <p:tav tm="100000">
                                          <p:val>
                                            <p:strVal val="#ppt_x"/>
                                          </p:val>
                                        </p:tav>
                                      </p:tavLst>
                                    </p:anim>
                                    <p:anim calcmode="lin" valueType="num">
                                      <p:cBhvr additive="base">
                                        <p:cTn id="8" dur="20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000" fill="hold"/>
                                        <p:tgtEl>
                                          <p:spTgt spid="18"/>
                                        </p:tgtEl>
                                        <p:attrNameLst>
                                          <p:attrName>ppt_x</p:attrName>
                                        </p:attrNameLst>
                                      </p:cBhvr>
                                      <p:tavLst>
                                        <p:tav tm="0">
                                          <p:val>
                                            <p:strVal val="#ppt_x"/>
                                          </p:val>
                                        </p:tav>
                                        <p:tav tm="100000">
                                          <p:val>
                                            <p:strVal val="#ppt_x"/>
                                          </p:val>
                                        </p:tav>
                                      </p:tavLst>
                                    </p:anim>
                                    <p:anim calcmode="lin" valueType="num">
                                      <p:cBhvr additive="base">
                                        <p:cTn id="12" dur="200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2000" fill="hold"/>
                                        <p:tgtEl>
                                          <p:spTgt spid="19"/>
                                        </p:tgtEl>
                                        <p:attrNameLst>
                                          <p:attrName>ppt_x</p:attrName>
                                        </p:attrNameLst>
                                      </p:cBhvr>
                                      <p:tavLst>
                                        <p:tav tm="0">
                                          <p:val>
                                            <p:strVal val="#ppt_x"/>
                                          </p:val>
                                        </p:tav>
                                        <p:tav tm="100000">
                                          <p:val>
                                            <p:strVal val="#ppt_x"/>
                                          </p:val>
                                        </p:tav>
                                      </p:tavLst>
                                    </p:anim>
                                    <p:anim calcmode="lin" valueType="num">
                                      <p:cBhvr additive="base">
                                        <p:cTn id="17" dur="200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2000" fill="hold"/>
                                        <p:tgtEl>
                                          <p:spTgt spid="20"/>
                                        </p:tgtEl>
                                        <p:attrNameLst>
                                          <p:attrName>ppt_x</p:attrName>
                                        </p:attrNameLst>
                                      </p:cBhvr>
                                      <p:tavLst>
                                        <p:tav tm="0">
                                          <p:val>
                                            <p:strVal val="#ppt_x"/>
                                          </p:val>
                                        </p:tav>
                                        <p:tav tm="100000">
                                          <p:val>
                                            <p:strVal val="#ppt_x"/>
                                          </p:val>
                                        </p:tav>
                                      </p:tavLst>
                                    </p:anim>
                                    <p:anim calcmode="lin" valueType="num">
                                      <p:cBhvr additive="base">
                                        <p:cTn id="21" dur="20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4000"/>
                            </p:stCondLst>
                            <p:childTnLst>
                              <p:par>
                                <p:cTn id="23" presetID="2" presetClass="entr" presetSubtype="1"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2000" fill="hold"/>
                                        <p:tgtEl>
                                          <p:spTgt spid="25"/>
                                        </p:tgtEl>
                                        <p:attrNameLst>
                                          <p:attrName>ppt_x</p:attrName>
                                        </p:attrNameLst>
                                      </p:cBhvr>
                                      <p:tavLst>
                                        <p:tav tm="0">
                                          <p:val>
                                            <p:strVal val="#ppt_x"/>
                                          </p:val>
                                        </p:tav>
                                        <p:tav tm="100000">
                                          <p:val>
                                            <p:strVal val="#ppt_x"/>
                                          </p:val>
                                        </p:tav>
                                      </p:tavLst>
                                    </p:anim>
                                    <p:anim calcmode="lin" valueType="num">
                                      <p:cBhvr additive="base">
                                        <p:cTn id="26" dur="2000" fill="hold"/>
                                        <p:tgtEl>
                                          <p:spTgt spid="25"/>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2000" fill="hold"/>
                                        <p:tgtEl>
                                          <p:spTgt spid="26"/>
                                        </p:tgtEl>
                                        <p:attrNameLst>
                                          <p:attrName>ppt_x</p:attrName>
                                        </p:attrNameLst>
                                      </p:cBhvr>
                                      <p:tavLst>
                                        <p:tav tm="0">
                                          <p:val>
                                            <p:strVal val="#ppt_x"/>
                                          </p:val>
                                        </p:tav>
                                        <p:tav tm="100000">
                                          <p:val>
                                            <p:strVal val="#ppt_x"/>
                                          </p:val>
                                        </p:tav>
                                      </p:tavLst>
                                    </p:anim>
                                    <p:anim calcmode="lin" valueType="num">
                                      <p:cBhvr additive="base">
                                        <p:cTn id="30" dur="2000" fill="hold"/>
                                        <p:tgtEl>
                                          <p:spTgt spid="26"/>
                                        </p:tgtEl>
                                        <p:attrNameLst>
                                          <p:attrName>ppt_y</p:attrName>
                                        </p:attrNameLst>
                                      </p:cBhvr>
                                      <p:tavLst>
                                        <p:tav tm="0">
                                          <p:val>
                                            <p:strVal val="0-#ppt_h/2"/>
                                          </p:val>
                                        </p:tav>
                                        <p:tav tm="100000">
                                          <p:val>
                                            <p:strVal val="#ppt_y"/>
                                          </p:val>
                                        </p:tav>
                                      </p:tavLst>
                                    </p:anim>
                                  </p:childTnLst>
                                </p:cTn>
                              </p:par>
                            </p:childTnLst>
                          </p:cTn>
                        </p:par>
                        <p:par>
                          <p:cTn id="31" fill="hold">
                            <p:stCondLst>
                              <p:cond delay="6000"/>
                            </p:stCondLst>
                            <p:childTnLst>
                              <p:par>
                                <p:cTn id="32" presetID="2" presetClass="entr" presetSubtype="4"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2000" fill="hold"/>
                                        <p:tgtEl>
                                          <p:spTgt spid="23"/>
                                        </p:tgtEl>
                                        <p:attrNameLst>
                                          <p:attrName>ppt_x</p:attrName>
                                        </p:attrNameLst>
                                      </p:cBhvr>
                                      <p:tavLst>
                                        <p:tav tm="0">
                                          <p:val>
                                            <p:strVal val="#ppt_x"/>
                                          </p:val>
                                        </p:tav>
                                        <p:tav tm="100000">
                                          <p:val>
                                            <p:strVal val="#ppt_x"/>
                                          </p:val>
                                        </p:tav>
                                      </p:tavLst>
                                    </p:anim>
                                    <p:anim calcmode="lin" valueType="num">
                                      <p:cBhvr additive="base">
                                        <p:cTn id="35" dur="2000" fill="hold"/>
                                        <p:tgtEl>
                                          <p:spTgt spid="2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2000" fill="hold"/>
                                        <p:tgtEl>
                                          <p:spTgt spid="24"/>
                                        </p:tgtEl>
                                        <p:attrNameLst>
                                          <p:attrName>ppt_x</p:attrName>
                                        </p:attrNameLst>
                                      </p:cBhvr>
                                      <p:tavLst>
                                        <p:tav tm="0">
                                          <p:val>
                                            <p:strVal val="#ppt_x"/>
                                          </p:val>
                                        </p:tav>
                                        <p:tav tm="100000">
                                          <p:val>
                                            <p:strVal val="#ppt_x"/>
                                          </p:val>
                                        </p:tav>
                                      </p:tavLst>
                                    </p:anim>
                                    <p:anim calcmode="lin" valueType="num">
                                      <p:cBhvr additive="base">
                                        <p:cTn id="39" dur="2000" fill="hold"/>
                                        <p:tgtEl>
                                          <p:spTgt spid="24"/>
                                        </p:tgtEl>
                                        <p:attrNameLst>
                                          <p:attrName>ppt_y</p:attrName>
                                        </p:attrNameLst>
                                      </p:cBhvr>
                                      <p:tavLst>
                                        <p:tav tm="0">
                                          <p:val>
                                            <p:strVal val="1+#ppt_h/2"/>
                                          </p:val>
                                        </p:tav>
                                        <p:tav tm="100000">
                                          <p:val>
                                            <p:strVal val="#ppt_y"/>
                                          </p:val>
                                        </p:tav>
                                      </p:tavLst>
                                    </p:anim>
                                  </p:childTnLst>
                                </p:cTn>
                              </p:par>
                            </p:childTnLst>
                          </p:cTn>
                        </p:par>
                        <p:par>
                          <p:cTn id="40" fill="hold">
                            <p:stCondLst>
                              <p:cond delay="8000"/>
                            </p:stCondLst>
                            <p:childTnLst>
                              <p:par>
                                <p:cTn id="41" presetID="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2000" fill="hold"/>
                                        <p:tgtEl>
                                          <p:spTgt spid="21"/>
                                        </p:tgtEl>
                                        <p:attrNameLst>
                                          <p:attrName>ppt_x</p:attrName>
                                        </p:attrNameLst>
                                      </p:cBhvr>
                                      <p:tavLst>
                                        <p:tav tm="0">
                                          <p:val>
                                            <p:strVal val="#ppt_x"/>
                                          </p:val>
                                        </p:tav>
                                        <p:tav tm="100000">
                                          <p:val>
                                            <p:strVal val="#ppt_x"/>
                                          </p:val>
                                        </p:tav>
                                      </p:tavLst>
                                    </p:anim>
                                    <p:anim calcmode="lin" valueType="num">
                                      <p:cBhvr additive="base">
                                        <p:cTn id="44" dur="2000" fill="hold"/>
                                        <p:tgtEl>
                                          <p:spTgt spid="2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2000" fill="hold"/>
                                        <p:tgtEl>
                                          <p:spTgt spid="22"/>
                                        </p:tgtEl>
                                        <p:attrNameLst>
                                          <p:attrName>ppt_x</p:attrName>
                                        </p:attrNameLst>
                                      </p:cBhvr>
                                      <p:tavLst>
                                        <p:tav tm="0">
                                          <p:val>
                                            <p:strVal val="#ppt_x"/>
                                          </p:val>
                                        </p:tav>
                                        <p:tav tm="100000">
                                          <p:val>
                                            <p:strVal val="#ppt_x"/>
                                          </p:val>
                                        </p:tav>
                                      </p:tavLst>
                                    </p:anim>
                                    <p:anim calcmode="lin" valueType="num">
                                      <p:cBhvr additive="base">
                                        <p:cTn id="48" dur="20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Prevent skin cancer…</a:t>
            </a:r>
            <a:endParaRPr lang="en-US" dirty="0">
              <a:solidFill>
                <a:schemeClr val="accent6">
                  <a:lumMod val="75000"/>
                </a:schemeClr>
              </a:solidFill>
            </a:endParaRPr>
          </a:p>
        </p:txBody>
      </p:sp>
      <p:cxnSp>
        <p:nvCxnSpPr>
          <p:cNvPr id="11" name="Straight Connector 10"/>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097" t="37133" r="26107" b="8647"/>
          <a:stretch/>
        </p:blipFill>
        <p:spPr bwMode="auto">
          <a:xfrm>
            <a:off x="1982753" y="1461733"/>
            <a:ext cx="5713447" cy="3635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6572" t="78367" r="42750" b="4547"/>
          <a:stretch/>
        </p:blipFill>
        <p:spPr bwMode="auto">
          <a:xfrm>
            <a:off x="2699072" y="5043133"/>
            <a:ext cx="4280807" cy="1281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4027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ge_17_Background.jpg"/>
          <p:cNvPicPr>
            <a:picLocks noChangeAspect="1"/>
          </p:cNvPicPr>
          <p:nvPr/>
        </p:nvPicPr>
        <p:blipFill rotWithShape="1">
          <a:blip r:embed="rId3" cstate="print"/>
          <a:srcRect l="59976" t="19005"/>
          <a:stretch/>
        </p:blipFill>
        <p:spPr>
          <a:xfrm>
            <a:off x="5486401" y="1167437"/>
            <a:ext cx="3657599" cy="5701851"/>
          </a:xfrm>
          <a:prstGeom prst="rect">
            <a:avLst/>
          </a:prstGeom>
        </p:spPr>
      </p:pic>
      <p:sp>
        <p:nvSpPr>
          <p:cNvPr id="4" name="Rectangle 3"/>
          <p:cNvSpPr/>
          <p:nvPr/>
        </p:nvSpPr>
        <p:spPr>
          <a:xfrm>
            <a:off x="3429000" y="2286000"/>
            <a:ext cx="2514600" cy="3200400"/>
          </a:xfrm>
          <a:prstGeom prst="rect">
            <a:avLst/>
          </a:prstGeom>
          <a:blipFill>
            <a:blip r:embed="rId4"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95300" y="2286000"/>
            <a:ext cx="2743200" cy="3200400"/>
          </a:xfrm>
          <a:prstGeom prst="rect">
            <a:avLst/>
          </a:prstGeom>
          <a:blipFill>
            <a:blip r:embed="rId5"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066800" y="399661"/>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Prevent skin cancer…</a:t>
            </a:r>
            <a:endParaRPr lang="en-US" dirty="0">
              <a:solidFill>
                <a:schemeClr val="accent6">
                  <a:lumMod val="75000"/>
                </a:schemeClr>
              </a:solidFill>
            </a:endParaRPr>
          </a:p>
        </p:txBody>
      </p:sp>
      <p:cxnSp>
        <p:nvCxnSpPr>
          <p:cNvPr id="9" name="Straight Connector 8"/>
          <p:cNvCxnSpPr/>
          <p:nvPr/>
        </p:nvCxnSpPr>
        <p:spPr>
          <a:xfrm>
            <a:off x="1143000" y="1161661"/>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135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age_18_Background.jpg"/>
          <p:cNvPicPr>
            <a:picLocks noChangeAspect="1"/>
          </p:cNvPicPr>
          <p:nvPr/>
        </p:nvPicPr>
        <p:blipFill rotWithShape="1">
          <a:blip r:embed="rId3" cstate="print"/>
          <a:srcRect l="58471" t="23333"/>
          <a:stretch/>
        </p:blipFill>
        <p:spPr>
          <a:xfrm>
            <a:off x="5334000" y="1143000"/>
            <a:ext cx="3809999" cy="5715000"/>
          </a:xfrm>
          <a:prstGeom prst="rect">
            <a:avLst/>
          </a:prstGeom>
        </p:spPr>
      </p:pic>
      <p:sp>
        <p:nvSpPr>
          <p:cNvPr id="4" name="Rectangle 3"/>
          <p:cNvSpPr/>
          <p:nvPr/>
        </p:nvSpPr>
        <p:spPr>
          <a:xfrm>
            <a:off x="3429000" y="2514601"/>
            <a:ext cx="2514600" cy="3200400"/>
          </a:xfrm>
          <a:prstGeom prst="rect">
            <a:avLst/>
          </a:prstGeom>
          <a:blipFill>
            <a:blip r:embed="rId4"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81000" y="2514601"/>
            <a:ext cx="2743200" cy="3200400"/>
          </a:xfrm>
          <a:prstGeom prst="rect">
            <a:avLst/>
          </a:prstGeom>
          <a:blipFill>
            <a:blip r:embed="rId5" cstate="prin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rot="5400000" flipH="1" flipV="1">
            <a:off x="2933700" y="2705101"/>
            <a:ext cx="3505200" cy="2819400"/>
          </a:xfrm>
          <a:prstGeom prst="line">
            <a:avLst/>
          </a:prstGeom>
          <a:ln w="177800">
            <a:solidFill>
              <a:srgbClr val="FF0000"/>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flipH="1">
            <a:off x="2933700" y="2705101"/>
            <a:ext cx="3505200" cy="2819400"/>
          </a:xfrm>
          <a:prstGeom prst="line">
            <a:avLst/>
          </a:prstGeom>
          <a:ln w="1778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1066800" y="382556"/>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Prevent skin cancer…</a:t>
            </a:r>
            <a:endParaRPr lang="en-US" dirty="0">
              <a:solidFill>
                <a:schemeClr val="accent6">
                  <a:lumMod val="75000"/>
                </a:schemeClr>
              </a:solidFill>
            </a:endParaRPr>
          </a:p>
        </p:txBody>
      </p:sp>
      <p:cxnSp>
        <p:nvCxnSpPr>
          <p:cNvPr id="13" name="Straight Connector 12"/>
          <p:cNvCxnSpPr/>
          <p:nvPr/>
        </p:nvCxnSpPr>
        <p:spPr>
          <a:xfrm>
            <a:off x="1143000" y="1144556"/>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755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1000"/>
                                        <p:tgtEl>
                                          <p:spTgt spid="11"/>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066800" y="399661"/>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American Academy of Dermatology</a:t>
            </a:r>
            <a:endParaRPr lang="en-US" dirty="0">
              <a:solidFill>
                <a:schemeClr val="accent6">
                  <a:lumMod val="75000"/>
                </a:schemeClr>
              </a:solidFill>
            </a:endParaRPr>
          </a:p>
        </p:txBody>
      </p:sp>
      <p:cxnSp>
        <p:nvCxnSpPr>
          <p:cNvPr id="9" name="Straight Connector 8"/>
          <p:cNvCxnSpPr/>
          <p:nvPr/>
        </p:nvCxnSpPr>
        <p:spPr>
          <a:xfrm>
            <a:off x="1143000" y="1981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2050" name="Picture 2" descr="http://show.aad.org/annual2010/Data/EC/images/aad_logo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396" t="11221" r="11733" b="10808"/>
          <a:stretch/>
        </p:blipFill>
        <p:spPr bwMode="auto">
          <a:xfrm>
            <a:off x="1143000" y="3060220"/>
            <a:ext cx="1454988" cy="14952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4382" t="4455" r="4884" b="5499"/>
          <a:stretch/>
        </p:blipFill>
        <p:spPr>
          <a:xfrm>
            <a:off x="3019245" y="3054470"/>
            <a:ext cx="1518249" cy="1506747"/>
          </a:xfrm>
          <a:prstGeom prst="rect">
            <a:avLst/>
          </a:prstGeom>
        </p:spPr>
      </p:pic>
      <p:cxnSp>
        <p:nvCxnSpPr>
          <p:cNvPr id="12" name="Straight Connector 11"/>
          <p:cNvCxnSpPr/>
          <p:nvPr/>
        </p:nvCxnSpPr>
        <p:spPr>
          <a:xfrm>
            <a:off x="2822994" y="3060220"/>
            <a:ext cx="0" cy="15009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953000" y="2897036"/>
            <a:ext cx="3359858" cy="18273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accent6"/>
                </a:solidFill>
              </a:rPr>
              <a:t>For more information:</a:t>
            </a:r>
          </a:p>
          <a:p>
            <a:r>
              <a:rPr lang="en-US" sz="2400" dirty="0" smtClean="0">
                <a:solidFill>
                  <a:schemeClr val="tx1"/>
                </a:solidFill>
              </a:rPr>
              <a:t>(888) 462-DERM (3376)</a:t>
            </a:r>
          </a:p>
          <a:p>
            <a:r>
              <a:rPr lang="en-US" sz="2400" dirty="0" smtClean="0">
                <a:solidFill>
                  <a:schemeClr val="tx1"/>
                </a:solidFill>
              </a:rPr>
              <a:t>www.SpotSkinCancer.org</a:t>
            </a:r>
          </a:p>
          <a:p>
            <a:r>
              <a:rPr lang="en-US" sz="2400" dirty="0" smtClean="0">
                <a:solidFill>
                  <a:schemeClr val="tx1"/>
                </a:solidFill>
              </a:rPr>
              <a:t>www.aad.org </a:t>
            </a:r>
            <a:r>
              <a:rPr lang="en-US" sz="2400" dirty="0" smtClean="0">
                <a:solidFill>
                  <a:schemeClr val="accent6"/>
                </a:solidFill>
              </a:rPr>
              <a:t> </a:t>
            </a:r>
            <a:endParaRPr lang="en-US" sz="2400" dirty="0">
              <a:solidFill>
                <a:schemeClr val="accent6"/>
              </a:solidFill>
            </a:endParaRPr>
          </a:p>
        </p:txBody>
      </p:sp>
    </p:spTree>
    <p:extLst>
      <p:ext uri="{BB962C8B-B14F-4D97-AF65-F5344CB8AC3E}">
        <p14:creationId xmlns:p14="http://schemas.microsoft.com/office/powerpoint/2010/main" val="1412256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ast Page Picture.jpg"/>
          <p:cNvPicPr>
            <a:picLocks noChangeAspect="1"/>
          </p:cNvPicPr>
          <p:nvPr/>
        </p:nvPicPr>
        <p:blipFill>
          <a:blip r:embed="rId3" cstate="print"/>
          <a:stretch>
            <a:fillRect/>
          </a:stretch>
        </p:blipFill>
        <p:spPr>
          <a:xfrm>
            <a:off x="5987532" y="1371599"/>
            <a:ext cx="3156468" cy="5499463"/>
          </a:xfrm>
          <a:prstGeom prst="rect">
            <a:avLst/>
          </a:prstGeom>
        </p:spPr>
      </p:pic>
      <p:sp>
        <p:nvSpPr>
          <p:cNvPr id="10" name="Title 1"/>
          <p:cNvSpPr txBox="1">
            <a:spLocks/>
          </p:cNvSpPr>
          <p:nvPr/>
        </p:nvSpPr>
        <p:spPr>
          <a:xfrm>
            <a:off x="1104899" y="533400"/>
            <a:ext cx="60579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Thank you</a:t>
            </a:r>
            <a:endParaRPr lang="en-US" dirty="0">
              <a:solidFill>
                <a:schemeClr val="accent6">
                  <a:lumMod val="75000"/>
                </a:schemeClr>
              </a:solidFill>
            </a:endParaRPr>
          </a:p>
        </p:txBody>
      </p:sp>
      <p:cxnSp>
        <p:nvCxnSpPr>
          <p:cNvPr id="11" name="Straight Connector 10"/>
          <p:cNvCxnSpPr/>
          <p:nvPr/>
        </p:nvCxnSpPr>
        <p:spPr>
          <a:xfrm>
            <a:off x="1223088" y="13716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5763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TotalTime>
  <Words>2827</Words>
  <Application>Microsoft Office PowerPoint</Application>
  <PresentationFormat>On-screen Show (4:3)</PresentationFormat>
  <Paragraphs>170</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How does the sun affect your skin?</vt:lpstr>
      <vt:lpstr>Is there a safe way to tan?</vt:lpstr>
      <vt:lpstr>UV Camera:  The Damage Beneath Your Skin</vt:lpstr>
      <vt:lpstr>PowerPoint Presentation</vt:lpstr>
      <vt:lpstr>Types of skin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Jmurfay</dc:creator>
  <cp:lastModifiedBy>Crystal Hernandez</cp:lastModifiedBy>
  <cp:revision>32</cp:revision>
  <cp:lastPrinted>2013-02-27T15:21:45Z</cp:lastPrinted>
  <dcterms:created xsi:type="dcterms:W3CDTF">2012-02-14T14:50:32Z</dcterms:created>
  <dcterms:modified xsi:type="dcterms:W3CDTF">2013-05-01T22:17:41Z</dcterms:modified>
</cp:coreProperties>
</file>