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1"/>
  </p:sldMasterIdLst>
  <p:notesMasterIdLst>
    <p:notesMasterId r:id="rId31"/>
  </p:notesMasterIdLst>
  <p:handoutMasterIdLst>
    <p:handoutMasterId r:id="rId32"/>
  </p:handoutMasterIdLst>
  <p:sldIdLst>
    <p:sldId id="284" r:id="rId2"/>
    <p:sldId id="310" r:id="rId3"/>
    <p:sldId id="311" r:id="rId4"/>
    <p:sldId id="257" r:id="rId5"/>
    <p:sldId id="258" r:id="rId6"/>
    <p:sldId id="259" r:id="rId7"/>
    <p:sldId id="260" r:id="rId8"/>
    <p:sldId id="261" r:id="rId9"/>
    <p:sldId id="262" r:id="rId10"/>
    <p:sldId id="263" r:id="rId11"/>
    <p:sldId id="264" r:id="rId12"/>
    <p:sldId id="265" r:id="rId13"/>
    <p:sldId id="266" r:id="rId14"/>
    <p:sldId id="301" r:id="rId15"/>
    <p:sldId id="286" r:id="rId16"/>
    <p:sldId id="308" r:id="rId17"/>
    <p:sldId id="288" r:id="rId18"/>
    <p:sldId id="309" r:id="rId19"/>
    <p:sldId id="290" r:id="rId20"/>
    <p:sldId id="291" r:id="rId21"/>
    <p:sldId id="292" r:id="rId22"/>
    <p:sldId id="304" r:id="rId23"/>
    <p:sldId id="305" r:id="rId24"/>
    <p:sldId id="303" r:id="rId25"/>
    <p:sldId id="296" r:id="rId26"/>
    <p:sldId id="302" r:id="rId27"/>
    <p:sldId id="298" r:id="rId28"/>
    <p:sldId id="299" r:id="rId29"/>
    <p:sldId id="300"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2" autoAdjust="0"/>
    <p:restoredTop sz="94660"/>
  </p:normalViewPr>
  <p:slideViewPr>
    <p:cSldViewPr>
      <p:cViewPr varScale="1">
        <p:scale>
          <a:sx n="67" d="100"/>
          <a:sy n="67" d="100"/>
        </p:scale>
        <p:origin x="-108" y="-9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A4075C3-9120-4449-B8EE-8E1C17FD851A}" type="datetimeFigureOut">
              <a:rPr lang="en-US" smtClean="0"/>
              <a:pPr/>
              <a:t>7/19/2012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E9048D2-AE65-4A8D-80B4-F0B3027B679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26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266"/>
          </a:xfrm>
          <a:prstGeom prst="rect">
            <a:avLst/>
          </a:prstGeom>
        </p:spPr>
        <p:txBody>
          <a:bodyPr vert="horz" lIns="91440" tIns="45720" rIns="91440" bIns="45720" rtlCol="0"/>
          <a:lstStyle>
            <a:lvl1pPr algn="r">
              <a:defRPr sz="1200"/>
            </a:lvl1pPr>
          </a:lstStyle>
          <a:p>
            <a:fld id="{5E61EBD9-2E3E-4E67-80B4-720B78CD407B}" type="datetimeFigureOut">
              <a:rPr lang="en-US" smtClean="0"/>
              <a:pPr/>
              <a:t>7/19/2012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6068"/>
            <a:ext cx="5608320" cy="418314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551"/>
            <a:ext cx="3037840" cy="46426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30551"/>
            <a:ext cx="3037840" cy="464265"/>
          </a:xfrm>
          <a:prstGeom prst="rect">
            <a:avLst/>
          </a:prstGeom>
        </p:spPr>
        <p:txBody>
          <a:bodyPr vert="horz" lIns="91440" tIns="45720" rIns="91440" bIns="45720" rtlCol="0" anchor="b"/>
          <a:lstStyle>
            <a:lvl1pPr algn="r">
              <a:defRPr sz="1200"/>
            </a:lvl1pPr>
          </a:lstStyle>
          <a:p>
            <a:fld id="{A412DCAF-DAB7-4F9D-A1F1-036EDA10E6C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63" name="Shape 163"/>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81" name="Shape 181"/>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95" name="Shape 195"/>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17" name="Shape 217"/>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59" name="Shape 259"/>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80" name="Shape 280"/>
          <p:cNvSpPr txBox="1">
            <a:spLocks noGrp="1"/>
          </p:cNvSpPr>
          <p:nvPr>
            <p:ph type="body" idx="1"/>
          </p:nvPr>
        </p:nvSpPr>
        <p:spPr>
          <a:xfrm>
            <a:off x="701041" y="4415789"/>
            <a:ext cx="5608319" cy="368609"/>
          </a:xfrm>
          <a:prstGeom prst="rect">
            <a:avLst/>
          </a:prstGeom>
          <a:noFill/>
          <a:ln>
            <a:noFill/>
          </a:ln>
        </p:spPr>
        <p:txBody>
          <a:bodyPr lIns="91425" tIns="91425" rIns="91425" bIns="91425" anchor="t" anchorCtr="0">
            <a:sp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For questions, please email: asandoval@preschoolcalifornia.org</a:t>
            </a:r>
            <a:endParaRPr lang="en-US"/>
          </a:p>
        </p:txBody>
      </p:sp>
      <p:sp>
        <p:nvSpPr>
          <p:cNvPr id="9" name="Slide Number Placeholder 8"/>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For questions, please email: asandoval@preschoolcalifornia.org</a:t>
            </a:r>
            <a:endParaRPr lang="en-US"/>
          </a:p>
        </p:txBody>
      </p:sp>
      <p:sp>
        <p:nvSpPr>
          <p:cNvPr id="5" name="Slide Number Placeholder 4"/>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For questions, please email: asandoval@preschoolcalifornia.org</a:t>
            </a:r>
            <a:endParaRPr lang="en-US"/>
          </a:p>
        </p:txBody>
      </p:sp>
      <p:sp>
        <p:nvSpPr>
          <p:cNvPr id="4" name="Slide Number Placeholder 3"/>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
        <p:nvSpPr>
          <p:cNvPr id="7" name="Slide Number Placeholder 6"/>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
        <p:nvSpPr>
          <p:cNvPr id="6" name="Slide Number Placeholder 5"/>
          <p:cNvSpPr>
            <a:spLocks noGrp="1"/>
          </p:cNvSpPr>
          <p:nvPr>
            <p:ph type="sldNum" sz="quarter" idx="12"/>
          </p:nvPr>
        </p:nvSpPr>
        <p:spPr/>
        <p:txBody>
          <a:bodyPr/>
          <a:lstStyle/>
          <a:p>
            <a:fld id="{2839FD78-04BA-43FC-B8C9-65108E1C01E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sz="3600" b="1">
                <a:solidFill>
                  <a:schemeClr val="dk1"/>
                </a:solidFill>
                <a:latin typeface="Arial"/>
                <a:ea typeface="Arial"/>
                <a:cs typeface="Arial"/>
                <a:sym typeface="Arial"/>
              </a:defRPr>
            </a:lvl1pPr>
            <a:lvl2pPr algn="l" rtl="0">
              <a:spcBef>
                <a:spcPts val="0"/>
              </a:spcBef>
              <a:buClr>
                <a:schemeClr val="dk1"/>
              </a:buClr>
              <a:buFont typeface="Arial"/>
              <a:buNone/>
              <a:defRPr sz="3600" b="1">
                <a:solidFill>
                  <a:schemeClr val="dk1"/>
                </a:solidFill>
                <a:latin typeface="Arial"/>
                <a:ea typeface="Arial"/>
                <a:cs typeface="Arial"/>
                <a:sym typeface="Arial"/>
              </a:defRPr>
            </a:lvl2pPr>
            <a:lvl3pPr algn="l" rtl="0">
              <a:spcBef>
                <a:spcPts val="0"/>
              </a:spcBef>
              <a:buClr>
                <a:schemeClr val="dk1"/>
              </a:buClr>
              <a:buFont typeface="Arial"/>
              <a:buNone/>
              <a:defRPr sz="3600" b="1">
                <a:solidFill>
                  <a:schemeClr val="dk1"/>
                </a:solidFill>
                <a:latin typeface="Arial"/>
                <a:ea typeface="Arial"/>
                <a:cs typeface="Arial"/>
                <a:sym typeface="Arial"/>
              </a:defRPr>
            </a:lvl3pPr>
            <a:lvl4pPr algn="l" rtl="0">
              <a:spcBef>
                <a:spcPts val="0"/>
              </a:spcBef>
              <a:buClr>
                <a:schemeClr val="dk1"/>
              </a:buClr>
              <a:buFont typeface="Arial"/>
              <a:buNone/>
              <a:defRPr sz="3600" b="1">
                <a:solidFill>
                  <a:schemeClr val="dk1"/>
                </a:solidFill>
                <a:latin typeface="Arial"/>
                <a:ea typeface="Arial"/>
                <a:cs typeface="Arial"/>
                <a:sym typeface="Arial"/>
              </a:defRPr>
            </a:lvl4pPr>
            <a:lvl5pPr algn="l" rtl="0">
              <a:spcBef>
                <a:spcPts val="0"/>
              </a:spcBef>
              <a:buClr>
                <a:schemeClr val="dk1"/>
              </a:buClr>
              <a:buFont typeface="Arial"/>
              <a:buNone/>
              <a:defRPr sz="3600" b="1">
                <a:solidFill>
                  <a:schemeClr val="dk1"/>
                </a:solidFill>
                <a:latin typeface="Arial"/>
                <a:ea typeface="Arial"/>
                <a:cs typeface="Arial"/>
                <a:sym typeface="Arial"/>
              </a:defRPr>
            </a:lvl5pPr>
            <a:lvl6pPr algn="l" rtl="0">
              <a:spcBef>
                <a:spcPts val="0"/>
              </a:spcBef>
              <a:buClr>
                <a:schemeClr val="dk1"/>
              </a:buClr>
              <a:buFont typeface="Arial"/>
              <a:buNone/>
              <a:defRPr sz="3600" b="1">
                <a:solidFill>
                  <a:schemeClr val="dk1"/>
                </a:solidFill>
                <a:latin typeface="Arial"/>
                <a:ea typeface="Arial"/>
                <a:cs typeface="Arial"/>
                <a:sym typeface="Arial"/>
              </a:defRPr>
            </a:lvl6pPr>
            <a:lvl7pPr algn="l" rtl="0">
              <a:spcBef>
                <a:spcPts val="0"/>
              </a:spcBef>
              <a:buClr>
                <a:schemeClr val="dk1"/>
              </a:buClr>
              <a:buFont typeface="Arial"/>
              <a:buNone/>
              <a:defRPr sz="3600" b="1">
                <a:solidFill>
                  <a:schemeClr val="dk1"/>
                </a:solidFill>
                <a:latin typeface="Arial"/>
                <a:ea typeface="Arial"/>
                <a:cs typeface="Arial"/>
                <a:sym typeface="Arial"/>
              </a:defRPr>
            </a:lvl7pPr>
            <a:lvl8pPr algn="l" rtl="0">
              <a:spcBef>
                <a:spcPts val="0"/>
              </a:spcBef>
              <a:buClr>
                <a:schemeClr val="dk1"/>
              </a:buClr>
              <a:buFont typeface="Arial"/>
              <a:buNone/>
              <a:defRPr sz="3600" b="1">
                <a:solidFill>
                  <a:schemeClr val="dk1"/>
                </a:solidFill>
                <a:latin typeface="Arial"/>
                <a:ea typeface="Arial"/>
                <a:cs typeface="Arial"/>
                <a:sym typeface="Arial"/>
              </a:defRPr>
            </a:lvl8pPr>
            <a:lvl9pPr algn="l" rtl="0">
              <a:spcBef>
                <a:spcPts val="0"/>
              </a:spcBef>
              <a:buClr>
                <a:schemeClr val="dk1"/>
              </a:buClr>
              <a:buFont typeface="Arial"/>
              <a:buNone/>
              <a:defRPr sz="3600" b="1">
                <a:solidFill>
                  <a:schemeClr val="dk1"/>
                </a:solidFill>
                <a:latin typeface="Arial"/>
                <a:ea typeface="Arial"/>
                <a:cs typeface="Arial"/>
                <a:sym typeface="Arial"/>
              </a:defRPr>
            </a:lvl9pPr>
          </a:lstStyle>
          <a:p>
            <a:endParaRPr/>
          </a:p>
        </p:txBody>
      </p:sp>
      <p:sp>
        <p:nvSpPr>
          <p:cNvPr id="85" name="Shape 85"/>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For questions, please email: asandoval@preschoolcalifornia.org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9FD78-04BA-43FC-B8C9-65108E1C01E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asandoval@preschoolcalifornia.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action.preschoolcalifornia.org/site/MessageViewer?em_id=5821.0"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center.edu/index.shtmlstrategies"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hyperlink" Target="http://www.kellyskindergarten.com/" TargetMode="External"/><Relationship Id="rId3" Type="http://schemas.openxmlformats.org/officeDocument/2006/relationships/hyperlink" Target="http://www.center.edu/index.shtml" TargetMode="External"/><Relationship Id="rId7" Type="http://schemas.openxmlformats.org/officeDocument/2006/relationships/hyperlink" Target="http://www.drjean.or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dibels.uoregon.edu/" TargetMode="External"/><Relationship Id="rId5" Type="http://schemas.openxmlformats.org/officeDocument/2006/relationships/hyperlink" Target="http://starfall.com" TargetMode="External"/><Relationship Id="rId10" Type="http://schemas.openxmlformats.org/officeDocument/2006/relationships/hyperlink" Target="http://www.preschoolcalifornia.org/our-issues/transitional-kindergarten/" TargetMode="External"/><Relationship Id="rId4" Type="http://schemas.openxmlformats.org/officeDocument/2006/relationships/hyperlink" Target="http://www.thekcrew.net/" TargetMode="External"/><Relationship Id="rId9" Type="http://schemas.openxmlformats.org/officeDocument/2006/relationships/hyperlink" Target="http://ww2.fcoe.org/?n=10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219200"/>
            <a:ext cx="8153400" cy="2232025"/>
          </a:xfrm>
          <a:prstGeom prst="rect">
            <a:avLst/>
          </a:prstGeom>
        </p:spPr>
        <p:txBody>
          <a:bodyPr>
            <a:noAutofit/>
          </a:bodyPr>
          <a:lstStyle/>
          <a:p>
            <a:pPr lvl="0" algn="ctr">
              <a:spcBef>
                <a:spcPct val="0"/>
              </a:spcBef>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TK Let’s GO Webinar Series</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r>
              <a:rPr lang="en-US" sz="4400" dirty="0" smtClean="0"/>
              <a:t> “Wrapping Your Head Around the TK/K Combo Classroom ” </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r>
              <a:rPr kumimoji="0" lang="en-US" sz="4400" b="0" i="0" u="none" strike="noStrike" kern="1200" cap="none" spc="0" normalizeH="0" baseline="0" noProof="0" dirty="0" smtClean="0">
                <a:ln>
                  <a:noFill/>
                </a:ln>
                <a:solidFill>
                  <a:schemeClr val="tx1"/>
                </a:solidFill>
                <a:effectLst/>
                <a:uLnTx/>
                <a:uFillTx/>
                <a:latin typeface="+mj-lt"/>
                <a:ea typeface="+mj-ea"/>
                <a:cs typeface="+mj-cs"/>
              </a:rPr>
              <a:t> </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3"/>
          <p:cNvSpPr txBox="1">
            <a:spLocks/>
          </p:cNvSpPr>
          <p:nvPr/>
        </p:nvSpPr>
        <p:spPr>
          <a:xfrm>
            <a:off x="533400" y="4419600"/>
            <a:ext cx="8229600" cy="1905000"/>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May 22</a:t>
            </a:r>
            <a:r>
              <a:rPr kumimoji="0" lang="en-US" sz="2800" b="0" i="0" u="none" strike="noStrike" kern="1200" cap="none" spc="0" normalizeH="0" baseline="30000" noProof="0" dirty="0" smtClean="0">
                <a:ln>
                  <a:noFill/>
                </a:ln>
                <a:solidFill>
                  <a:schemeClr val="tx1"/>
                </a:solidFill>
                <a:effectLst/>
                <a:uLnTx/>
                <a:uFillTx/>
                <a:latin typeface="+mn-lt"/>
                <a:ea typeface="+mn-ea"/>
                <a:cs typeface="+mn-cs"/>
              </a:rPr>
              <a:t>nd</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2012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3-4:15 p.m.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Presenters: Barbara Blakely, Recently</a:t>
            </a:r>
            <a:r>
              <a:rPr kumimoji="0" lang="en-US" sz="2800" b="0" i="0" u="none" strike="noStrike" kern="1200" cap="none" spc="0" normalizeH="0" noProof="0" dirty="0" smtClean="0">
                <a:ln>
                  <a:noFill/>
                </a:ln>
                <a:solidFill>
                  <a:schemeClr val="tx1"/>
                </a:solidFill>
                <a:effectLst/>
                <a:uLnTx/>
                <a:uFillTx/>
                <a:latin typeface="+mn-lt"/>
                <a:ea typeface="+mn-ea"/>
                <a:cs typeface="+mn-cs"/>
              </a:rPr>
              <a:t> Retired LAUSD TK Teacher and Lisa Peterson, TK/K Combo Teacher at Clovis Unified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sp>
        <p:nvSpPr>
          <p:cNvPr id="5" name="Content Placeholder 4"/>
          <p:cNvSpPr>
            <a:spLocks noGrp="1"/>
          </p:cNvSpPr>
          <p:nvPr>
            <p:ph idx="1"/>
          </p:nvPr>
        </p:nvSpPr>
        <p:spPr/>
        <p:txBody>
          <a:bodyPr>
            <a:normAutofit fontScale="62500" lnSpcReduction="20000"/>
          </a:bodyPr>
          <a:lstStyle/>
          <a:p>
            <a:pPr>
              <a:buNone/>
            </a:pPr>
            <a:endParaRPr lang="en-US" dirty="0" smtClean="0"/>
          </a:p>
          <a:p>
            <a:pPr lvl="0"/>
            <a:r>
              <a:rPr lang="en-US" b="1" dirty="0" smtClean="0"/>
              <a:t>Welcome </a:t>
            </a:r>
            <a:endParaRPr lang="en-US" dirty="0" smtClean="0"/>
          </a:p>
          <a:p>
            <a:pPr lvl="0">
              <a:buNone/>
            </a:pPr>
            <a:endParaRPr lang="en-US" dirty="0" smtClean="0"/>
          </a:p>
          <a:p>
            <a:pPr lvl="0"/>
            <a:r>
              <a:rPr lang="en-US" b="1" dirty="0" smtClean="0"/>
              <a:t>Policy Update- </a:t>
            </a:r>
            <a:r>
              <a:rPr lang="en-US" i="1" dirty="0" smtClean="0"/>
              <a:t>Scott Moore, Senior Policy Advisor, Preschool California</a:t>
            </a:r>
          </a:p>
          <a:p>
            <a:pPr lvl="0">
              <a:buNone/>
            </a:pPr>
            <a:endParaRPr lang="en-US" dirty="0" smtClean="0"/>
          </a:p>
          <a:p>
            <a:pPr lvl="0"/>
            <a:r>
              <a:rPr lang="en-US" b="1" dirty="0" smtClean="0"/>
              <a:t>Transitional Kindergarten Presentation: “Wrapping Your Head Around the TK/K Combo Classroom” – </a:t>
            </a:r>
            <a:r>
              <a:rPr lang="en-US" i="1" dirty="0" smtClean="0"/>
              <a:t>Barbara Blakely, Recently Retired TK Teacher and Lisa Peterson, TK/K Combo Teacher at Clovis Unified </a:t>
            </a:r>
          </a:p>
          <a:p>
            <a:pPr lvl="0">
              <a:buNone/>
            </a:pPr>
            <a:endParaRPr lang="en-US" dirty="0" smtClean="0"/>
          </a:p>
          <a:p>
            <a:pPr lvl="0"/>
            <a:r>
              <a:rPr lang="en-US" b="1" dirty="0" smtClean="0"/>
              <a:t>Q&amp;A</a:t>
            </a:r>
            <a:r>
              <a:rPr lang="en-US" dirty="0" smtClean="0"/>
              <a:t>-</a:t>
            </a:r>
            <a:r>
              <a:rPr lang="en-US" i="1" dirty="0" smtClean="0"/>
              <a:t> </a:t>
            </a:r>
            <a:r>
              <a:rPr lang="en-US" b="1" dirty="0" smtClean="0"/>
              <a:t>Please email all questions to Araceli Sandoval-Gonzalez: </a:t>
            </a:r>
            <a:r>
              <a:rPr lang="en-US" b="1" u="sng" dirty="0" smtClean="0">
                <a:hlinkClick r:id="rId2"/>
              </a:rPr>
              <a:t>asandoval@preschoolcalifornia.org</a:t>
            </a:r>
            <a:endParaRPr lang="en-US" b="1" u="sng" dirty="0" smtClean="0"/>
          </a:p>
          <a:p>
            <a:pPr lvl="0">
              <a:buNone/>
            </a:pPr>
            <a:endParaRPr lang="en-US" dirty="0" smtClean="0"/>
          </a:p>
          <a:p>
            <a:pPr lvl="0"/>
            <a:r>
              <a:rPr lang="en-US" b="1" dirty="0" smtClean="0"/>
              <a:t>Close</a:t>
            </a:r>
            <a:r>
              <a:rPr lang="en-US" dirty="0" smtClean="0"/>
              <a:t>- </a:t>
            </a:r>
            <a:r>
              <a:rPr lang="en-US" i="1" dirty="0" smtClean="0"/>
              <a:t>Ernesto </a:t>
            </a:r>
            <a:r>
              <a:rPr lang="en-US" i="1" dirty="0" err="1" smtClean="0"/>
              <a:t>Saldaña</a:t>
            </a:r>
            <a:r>
              <a:rPr lang="en-US" i="1" dirty="0" smtClean="0"/>
              <a:t>, State Field Director, Preschool California </a:t>
            </a:r>
          </a:p>
        </p:txBody>
      </p:sp>
      <p:sp>
        <p:nvSpPr>
          <p:cNvPr id="2" name="Footer Placeholder 1"/>
          <p:cNvSpPr>
            <a:spLocks noGrp="1"/>
          </p:cNvSpPr>
          <p:nvPr>
            <p:ph type="ftr" sz="quarter" idx="11"/>
          </p:nvPr>
        </p:nvSpPr>
        <p:spPr>
          <a:xfrm>
            <a:off x="3048000" y="6324600"/>
            <a:ext cx="2895600" cy="365125"/>
          </a:xfrm>
        </p:spPr>
        <p:txBody>
          <a:bodyPr/>
          <a:lstStyle/>
          <a:p>
            <a:r>
              <a:rPr lang="en-US" dirty="0" smtClean="0"/>
              <a:t>For questions, please email: asandoval@preschoolcalifornia.org</a:t>
            </a:r>
            <a:endParaRPr lang="en-US" dirty="0"/>
          </a:p>
        </p:txBody>
      </p:sp>
      <p:sp>
        <p:nvSpPr>
          <p:cNvPr id="3" name="Slide Number Placeholder 2"/>
          <p:cNvSpPr>
            <a:spLocks noGrp="1"/>
          </p:cNvSpPr>
          <p:nvPr>
            <p:ph type="sldNum" sz="quarter" idx="12"/>
          </p:nvPr>
        </p:nvSpPr>
        <p:spPr/>
        <p:txBody>
          <a:bodyPr/>
          <a:lstStyle/>
          <a:p>
            <a:fld id="{2839FD78-04BA-43FC-B8C9-65108E1C01EF}"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0" dirty="0" smtClean="0">
                <a:solidFill>
                  <a:schemeClr val="tx1"/>
                </a:solidFill>
                <a:latin typeface="+mn-lt"/>
              </a:rPr>
              <a:t>Scott Moore - Policy Update</a:t>
            </a:r>
            <a:endParaRPr lang="en-US" sz="4400" b="0" dirty="0">
              <a:solidFill>
                <a:schemeClr val="tx1"/>
              </a:solidFill>
              <a:latin typeface="+mn-lt"/>
            </a:endParaRPr>
          </a:p>
        </p:txBody>
      </p:sp>
      <p:sp>
        <p:nvSpPr>
          <p:cNvPr id="3" name="Content Placeholder 2"/>
          <p:cNvSpPr>
            <a:spLocks noGrp="1"/>
          </p:cNvSpPr>
          <p:nvPr>
            <p:ph type="body" idx="1"/>
          </p:nvPr>
        </p:nvSpPr>
        <p:spPr>
          <a:xfrm>
            <a:off x="457200" y="1600200"/>
            <a:ext cx="8229600" cy="3429000"/>
          </a:xfrm>
        </p:spPr>
        <p:txBody>
          <a:bodyPr>
            <a:normAutofit fontScale="92500" lnSpcReduction="20000"/>
          </a:bodyPr>
          <a:lstStyle/>
          <a:p>
            <a:endParaRPr lang="en-US" dirty="0" smtClean="0"/>
          </a:p>
          <a:p>
            <a:r>
              <a:rPr lang="en-US" dirty="0" smtClean="0"/>
              <a:t>We would like to clarify that under any current scenario, whether it is under the law as laid out by SB 1381, or under the governor’s proposal in the May Revision, school districts that provide TK will receive full ADA funding.</a:t>
            </a:r>
          </a:p>
          <a:p>
            <a:r>
              <a:rPr lang="en-US" u="sng" dirty="0" smtClean="0">
                <a:hlinkClick r:id="rId2"/>
              </a:rPr>
              <a:t>http://action.preschoolcalifornia.org/site/MessageViewer?em_id=5821.0</a:t>
            </a:r>
            <a:r>
              <a:rPr lang="en-US" dirty="0" smtClean="0"/>
              <a:t> </a:t>
            </a:r>
            <a:endParaRPr lang="en-US" dirty="0"/>
          </a:p>
        </p:txBody>
      </p:sp>
      <p:sp>
        <p:nvSpPr>
          <p:cNvPr id="4" name="Footer Placeholder 3"/>
          <p:cNvSpPr>
            <a:spLocks noGrp="1"/>
          </p:cNvSpPr>
          <p:nvPr>
            <p:ph type="ftr" sz="quarter" idx="4294967295"/>
          </p:nvPr>
        </p:nvSpPr>
        <p:spPr>
          <a:xfrm>
            <a:off x="3048000" y="6324600"/>
            <a:ext cx="2895600" cy="365125"/>
          </a:xfrm>
        </p:spPr>
        <p:txBody>
          <a:bodyPr/>
          <a:lstStyle/>
          <a:p>
            <a:r>
              <a:rPr lang="en-US" dirty="0" smtClean="0"/>
              <a:t>For questions, please email: asandoval@preschoolcalifornia.org</a:t>
            </a:r>
            <a:endParaRPr lang="en-US" dirty="0"/>
          </a:p>
        </p:txBody>
      </p:sp>
      <p:sp>
        <p:nvSpPr>
          <p:cNvPr id="5" name="Slide Number Placeholder 4"/>
          <p:cNvSpPr>
            <a:spLocks noGrp="1"/>
          </p:cNvSpPr>
          <p:nvPr>
            <p:ph type="sldNum" sz="quarter" idx="4294967295"/>
          </p:nvPr>
        </p:nvSpPr>
        <p:spPr>
          <a:xfrm>
            <a:off x="7010400" y="6356350"/>
            <a:ext cx="2133600" cy="365125"/>
          </a:xfrm>
        </p:spPr>
        <p:txBody>
          <a:bodyPr/>
          <a:lstStyle/>
          <a:p>
            <a:fld id="{2839FD78-04BA-43FC-B8C9-65108E1C01EF}"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TK/K Combo Mindset</a:t>
            </a:r>
            <a:endParaRPr lang="en-US" dirty="0"/>
          </a:p>
        </p:txBody>
      </p:sp>
      <p:sp>
        <p:nvSpPr>
          <p:cNvPr id="3" name="Content Placeholder 2"/>
          <p:cNvSpPr>
            <a:spLocks noGrp="1"/>
          </p:cNvSpPr>
          <p:nvPr>
            <p:ph idx="1"/>
          </p:nvPr>
        </p:nvSpPr>
        <p:spPr/>
        <p:txBody>
          <a:bodyPr/>
          <a:lstStyle/>
          <a:p>
            <a:pPr marL="571500" indent="-457200"/>
            <a:r>
              <a:rPr lang="en-US" u="sng" dirty="0" smtClean="0"/>
              <a:t>All children </a:t>
            </a:r>
            <a:r>
              <a:rPr lang="en-US" dirty="0" smtClean="0"/>
              <a:t>are working towards the same goals in the progression of learning. </a:t>
            </a:r>
          </a:p>
          <a:p>
            <a:pPr marL="571500" indent="-457200"/>
            <a:r>
              <a:rPr lang="en-US" u="sng" dirty="0" smtClean="0"/>
              <a:t>Familiarize</a:t>
            </a:r>
            <a:r>
              <a:rPr lang="en-US" dirty="0" smtClean="0"/>
              <a:t> yourself with the following documents which provide the continuum for growth and development.</a:t>
            </a:r>
          </a:p>
          <a:p>
            <a:pPr lvl="2"/>
            <a:r>
              <a:rPr lang="en-US" sz="2800" dirty="0" smtClean="0"/>
              <a:t>Preschool  Learning  Foundations</a:t>
            </a:r>
          </a:p>
          <a:p>
            <a:pPr lvl="2"/>
            <a:r>
              <a:rPr lang="en-US" sz="2800" dirty="0" smtClean="0"/>
              <a:t>Common  Core  Standards</a:t>
            </a:r>
            <a:endParaRPr lang="en-US" sz="2800"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4</a:t>
            </a:fld>
            <a:endParaRPr lang="en-US" dirty="0"/>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35420688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TK/K Combo Mindset</a:t>
            </a:r>
            <a:endParaRPr lang="en-US" dirty="0"/>
          </a:p>
        </p:txBody>
      </p:sp>
      <p:sp>
        <p:nvSpPr>
          <p:cNvPr id="3" name="Content Placeholder 2"/>
          <p:cNvSpPr>
            <a:spLocks noGrp="1"/>
          </p:cNvSpPr>
          <p:nvPr>
            <p:ph idx="1"/>
          </p:nvPr>
        </p:nvSpPr>
        <p:spPr/>
        <p:txBody>
          <a:bodyPr/>
          <a:lstStyle/>
          <a:p>
            <a:pPr marL="571500" indent="-457200"/>
            <a:r>
              <a:rPr lang="en-US" dirty="0" smtClean="0"/>
              <a:t>NAEYC’s “Developmentally </a:t>
            </a:r>
            <a:r>
              <a:rPr lang="en-US" dirty="0"/>
              <a:t>A</a:t>
            </a:r>
            <a:r>
              <a:rPr lang="en-US" dirty="0" smtClean="0"/>
              <a:t>ppropriate Practice” document is another must read and/or review before beginning the TK/K Combo.</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5</a:t>
            </a:fld>
            <a:endParaRPr lang="en-US"/>
          </a:p>
        </p:txBody>
      </p:sp>
      <p:pic>
        <p:nvPicPr>
          <p:cNvPr id="6" name="Picture 6"/>
          <p:cNvPicPr>
            <a:picLocks noChangeAspect="1" noChangeArrowheads="1"/>
          </p:cNvPicPr>
          <p:nvPr/>
        </p:nvPicPr>
        <p:blipFill>
          <a:blip r:embed="rId2" cstate="print"/>
          <a:srcRect/>
          <a:stretch>
            <a:fillRect/>
          </a:stretch>
        </p:blipFill>
        <p:spPr>
          <a:xfrm>
            <a:off x="3200400" y="3200400"/>
            <a:ext cx="2819400" cy="3608832"/>
          </a:xfrm>
          <a:prstGeom prst="rect">
            <a:avLst/>
          </a:prstGeom>
        </p:spPr>
      </p:pic>
    </p:spTree>
    <p:extLst>
      <p:ext uri="{BB962C8B-B14F-4D97-AF65-F5344CB8AC3E}">
        <p14:creationId xmlns:p14="http://schemas.microsoft.com/office/powerpoint/2010/main" xmlns="" val="2730326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t>
            </a:r>
            <a:r>
              <a:rPr lang="en-US" dirty="0" smtClean="0"/>
              <a:t>TK/K </a:t>
            </a:r>
            <a:r>
              <a:rPr lang="en-US" dirty="0"/>
              <a:t>C</a:t>
            </a:r>
            <a:r>
              <a:rPr lang="en-US" dirty="0" smtClean="0"/>
              <a:t>ombo </a:t>
            </a:r>
            <a:r>
              <a:rPr lang="en-US" dirty="0"/>
              <a:t>M</a:t>
            </a:r>
            <a:r>
              <a:rPr lang="en-US" dirty="0" smtClean="0"/>
              <a:t>indset</a:t>
            </a:r>
            <a:endParaRPr lang="en-US" dirty="0"/>
          </a:p>
        </p:txBody>
      </p:sp>
      <p:sp>
        <p:nvSpPr>
          <p:cNvPr id="3" name="Content Placeholder 2"/>
          <p:cNvSpPr>
            <a:spLocks noGrp="1"/>
          </p:cNvSpPr>
          <p:nvPr>
            <p:ph idx="1"/>
          </p:nvPr>
        </p:nvSpPr>
        <p:spPr/>
        <p:txBody>
          <a:bodyPr/>
          <a:lstStyle/>
          <a:p>
            <a:pPr marL="571500" indent="-457200"/>
            <a:r>
              <a:rPr lang="en-US" dirty="0" smtClean="0"/>
              <a:t>The TK/K project based learning program will “look different” than a scripted one.  </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581728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t>
            </a:r>
            <a:r>
              <a:rPr lang="en-US" dirty="0" smtClean="0"/>
              <a:t>TK/K </a:t>
            </a:r>
            <a:r>
              <a:rPr lang="en-US" dirty="0"/>
              <a:t>C</a:t>
            </a:r>
            <a:r>
              <a:rPr lang="en-US" dirty="0" smtClean="0"/>
              <a:t>ombo </a:t>
            </a:r>
            <a:r>
              <a:rPr lang="en-US" dirty="0"/>
              <a:t>M</a:t>
            </a:r>
            <a:r>
              <a:rPr lang="en-US" dirty="0" smtClean="0"/>
              <a:t>indset</a:t>
            </a:r>
            <a:endParaRPr lang="en-US" dirty="0"/>
          </a:p>
        </p:txBody>
      </p:sp>
      <p:sp>
        <p:nvSpPr>
          <p:cNvPr id="3" name="Content Placeholder 2"/>
          <p:cNvSpPr>
            <a:spLocks noGrp="1"/>
          </p:cNvSpPr>
          <p:nvPr>
            <p:ph idx="1"/>
          </p:nvPr>
        </p:nvSpPr>
        <p:spPr/>
        <p:txBody>
          <a:bodyPr/>
          <a:lstStyle/>
          <a:p>
            <a:pPr marL="571500" indent="-457200"/>
            <a:r>
              <a:rPr lang="en-US" u="sng" dirty="0" smtClean="0"/>
              <a:t>Connecting with families</a:t>
            </a:r>
            <a:r>
              <a:rPr lang="en-US" dirty="0" smtClean="0"/>
              <a:t>: If you have the opportunity, arrange a time to meet children and families in an informal setting before the beginning of school.</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571223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Environment/Setting-Up Your Classroom:</a:t>
            </a:r>
            <a:br>
              <a:rPr lang="en-US" sz="3600" dirty="0" smtClean="0"/>
            </a:br>
            <a:r>
              <a:rPr lang="en-US" sz="3600" dirty="0" smtClean="0"/>
              <a:t>Working From the Concrete to the Abstract</a:t>
            </a:r>
            <a:endParaRPr lang="en-US" sz="3600" dirty="0"/>
          </a:p>
        </p:txBody>
      </p:sp>
      <p:sp>
        <p:nvSpPr>
          <p:cNvPr id="3" name="Content Placeholder 2"/>
          <p:cNvSpPr>
            <a:spLocks noGrp="1"/>
          </p:cNvSpPr>
          <p:nvPr>
            <p:ph idx="1"/>
          </p:nvPr>
        </p:nvSpPr>
        <p:spPr>
          <a:xfrm>
            <a:off x="457200" y="1828800"/>
            <a:ext cx="8229600" cy="4525963"/>
          </a:xfrm>
        </p:spPr>
        <p:txBody>
          <a:bodyPr/>
          <a:lstStyle/>
          <a:p>
            <a:pPr marL="571500" indent="-457200"/>
            <a:r>
              <a:rPr lang="en-US" u="sng" dirty="0" smtClean="0"/>
              <a:t>Gathering place </a:t>
            </a:r>
            <a:r>
              <a:rPr lang="en-US" dirty="0" smtClean="0"/>
              <a:t>– large carpeted area to provide group instruction, movement activities, and oral language development.</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3156574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Environment/Setting-Up </a:t>
            </a:r>
            <a:r>
              <a:rPr lang="en-US" sz="3600" dirty="0"/>
              <a:t>Y</a:t>
            </a:r>
            <a:r>
              <a:rPr lang="en-US" sz="3600" dirty="0" smtClean="0"/>
              <a:t>our </a:t>
            </a:r>
            <a:r>
              <a:rPr lang="en-US" sz="3600" dirty="0"/>
              <a:t>C</a:t>
            </a:r>
            <a:r>
              <a:rPr lang="en-US" sz="3600" dirty="0" smtClean="0"/>
              <a:t>lassroom</a:t>
            </a:r>
            <a:r>
              <a:rPr lang="en-US" sz="3600" dirty="0"/>
              <a:t>:</a:t>
            </a:r>
            <a:br>
              <a:rPr lang="en-US" sz="3600" dirty="0"/>
            </a:br>
            <a:r>
              <a:rPr lang="en-US" sz="3600" dirty="0"/>
              <a:t>Working </a:t>
            </a:r>
            <a:r>
              <a:rPr lang="en-US" sz="3600" dirty="0" smtClean="0"/>
              <a:t>From </a:t>
            </a:r>
            <a:r>
              <a:rPr lang="en-US" sz="3600" dirty="0"/>
              <a:t>the </a:t>
            </a:r>
            <a:r>
              <a:rPr lang="en-US" sz="3600" dirty="0" smtClean="0"/>
              <a:t>Concrete </a:t>
            </a:r>
            <a:r>
              <a:rPr lang="en-US" sz="3600" dirty="0"/>
              <a:t>to the </a:t>
            </a:r>
            <a:r>
              <a:rPr lang="en-US" sz="3600" dirty="0" smtClean="0"/>
              <a:t>Abstract</a:t>
            </a:r>
            <a:endParaRPr lang="en-US" sz="3600" dirty="0"/>
          </a:p>
        </p:txBody>
      </p:sp>
      <p:sp>
        <p:nvSpPr>
          <p:cNvPr id="3" name="Content Placeholder 2"/>
          <p:cNvSpPr>
            <a:spLocks noGrp="1"/>
          </p:cNvSpPr>
          <p:nvPr>
            <p:ph idx="1"/>
          </p:nvPr>
        </p:nvSpPr>
        <p:spPr/>
        <p:txBody>
          <a:bodyPr>
            <a:normAutofit fontScale="85000" lnSpcReduction="20000"/>
          </a:bodyPr>
          <a:lstStyle/>
          <a:p>
            <a:pPr marL="571500" indent="-457200"/>
            <a:r>
              <a:rPr lang="en-US" u="sng" dirty="0" smtClean="0"/>
              <a:t>Centers</a:t>
            </a:r>
            <a:r>
              <a:rPr lang="en-US" dirty="0" smtClean="0"/>
              <a:t> to provide project based learning, theme exploration, practice, and mastery:</a:t>
            </a:r>
          </a:p>
          <a:p>
            <a:pPr lvl="2"/>
            <a:r>
              <a:rPr lang="en-US" dirty="0" smtClean="0"/>
              <a:t>Library/Reading Center</a:t>
            </a:r>
          </a:p>
          <a:p>
            <a:pPr lvl="2"/>
            <a:r>
              <a:rPr lang="en-US" dirty="0" smtClean="0"/>
              <a:t>Writing/Art Center</a:t>
            </a:r>
          </a:p>
          <a:p>
            <a:pPr lvl="2"/>
            <a:r>
              <a:rPr lang="en-US" dirty="0" smtClean="0"/>
              <a:t>Listening Center</a:t>
            </a:r>
          </a:p>
          <a:p>
            <a:pPr lvl="2"/>
            <a:r>
              <a:rPr lang="en-US" dirty="0" smtClean="0"/>
              <a:t>Dramatic Play Center</a:t>
            </a:r>
          </a:p>
          <a:p>
            <a:pPr lvl="2"/>
            <a:r>
              <a:rPr lang="en-US" dirty="0" smtClean="0"/>
              <a:t>Computer Center</a:t>
            </a:r>
          </a:p>
          <a:p>
            <a:pPr lvl="2"/>
            <a:r>
              <a:rPr lang="en-US" dirty="0" smtClean="0"/>
              <a:t>Math/Science Center</a:t>
            </a:r>
          </a:p>
          <a:p>
            <a:pPr lvl="2"/>
            <a:r>
              <a:rPr lang="en-US" dirty="0" err="1" smtClean="0"/>
              <a:t>Manipulatives</a:t>
            </a:r>
            <a:r>
              <a:rPr lang="en-US" dirty="0" smtClean="0"/>
              <a:t> Center</a:t>
            </a:r>
          </a:p>
          <a:p>
            <a:pPr marL="411480" lvl="1" indent="0"/>
            <a:r>
              <a:rPr lang="en-US" dirty="0" smtClean="0"/>
              <a:t>Your classroom size and layout will influence your design and use of space. </a:t>
            </a:r>
          </a:p>
          <a:p>
            <a:pPr marL="411480" lvl="1" indent="0"/>
            <a:r>
              <a:rPr lang="en-US" dirty="0" smtClean="0"/>
              <a:t>Some centers might rotate throughout project themed learning activities, while others remain constant.</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38927087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Environment/Setting-Up </a:t>
            </a:r>
            <a:r>
              <a:rPr lang="en-US" sz="3600" dirty="0"/>
              <a:t>Y</a:t>
            </a:r>
            <a:r>
              <a:rPr lang="en-US" sz="3600" dirty="0" smtClean="0"/>
              <a:t>our </a:t>
            </a:r>
            <a:r>
              <a:rPr lang="en-US" sz="3600" dirty="0"/>
              <a:t>C</a:t>
            </a:r>
            <a:r>
              <a:rPr lang="en-US" sz="3600" dirty="0" smtClean="0"/>
              <a:t>lassroom</a:t>
            </a:r>
            <a:r>
              <a:rPr lang="en-US" sz="3600" dirty="0"/>
              <a:t>:</a:t>
            </a:r>
            <a:br>
              <a:rPr lang="en-US" sz="3600" dirty="0"/>
            </a:br>
            <a:r>
              <a:rPr lang="en-US" sz="3600" dirty="0"/>
              <a:t>Working </a:t>
            </a:r>
            <a:r>
              <a:rPr lang="en-US" sz="3600" dirty="0" smtClean="0"/>
              <a:t>From </a:t>
            </a:r>
            <a:r>
              <a:rPr lang="en-US" sz="3600" dirty="0"/>
              <a:t>the </a:t>
            </a:r>
            <a:r>
              <a:rPr lang="en-US" sz="3600" dirty="0" smtClean="0"/>
              <a:t>Concrete </a:t>
            </a:r>
            <a:r>
              <a:rPr lang="en-US" sz="3600" dirty="0"/>
              <a:t>to the </a:t>
            </a:r>
            <a:r>
              <a:rPr lang="en-US" sz="3600" dirty="0" smtClean="0"/>
              <a:t>Abstract</a:t>
            </a:r>
            <a:endParaRPr lang="en-US" sz="3600" dirty="0"/>
          </a:p>
        </p:txBody>
      </p:sp>
      <p:sp>
        <p:nvSpPr>
          <p:cNvPr id="3" name="Content Placeholder 2"/>
          <p:cNvSpPr>
            <a:spLocks noGrp="1"/>
          </p:cNvSpPr>
          <p:nvPr>
            <p:ph idx="1"/>
          </p:nvPr>
        </p:nvSpPr>
        <p:spPr/>
        <p:txBody>
          <a:bodyPr>
            <a:normAutofit/>
          </a:bodyPr>
          <a:lstStyle/>
          <a:p>
            <a:pPr marL="571500" indent="-457200"/>
            <a:r>
              <a:rPr lang="en-US" sz="3000" u="sng" dirty="0" smtClean="0"/>
              <a:t>Outdoor space </a:t>
            </a:r>
            <a:r>
              <a:rPr lang="en-US" sz="3000" dirty="0" smtClean="0"/>
              <a:t>will provide for large motor skills development, music and movement, art, and other activities designed to reinforce classroom curriculum. </a:t>
            </a:r>
          </a:p>
          <a:p>
            <a:pPr marL="571500" indent="-457200"/>
            <a:r>
              <a:rPr lang="en-US" sz="3000" u="sng" dirty="0" smtClean="0"/>
              <a:t>Outdoor activities</a:t>
            </a:r>
            <a:r>
              <a:rPr lang="en-US" sz="3000" dirty="0" smtClean="0"/>
              <a:t> often offer opportunities for children, with the support of their teacher, to develop social/emotional skills </a:t>
            </a:r>
            <a:br>
              <a:rPr lang="en-US" sz="3000" dirty="0" smtClean="0"/>
            </a:br>
            <a:r>
              <a:rPr lang="en-US" sz="3000" dirty="0" smtClean="0"/>
              <a:t>(</a:t>
            </a:r>
            <a:r>
              <a:rPr lang="en-US" sz="3000" dirty="0" err="1" smtClean="0"/>
              <a:t>eg</a:t>
            </a:r>
            <a:r>
              <a:rPr lang="en-US" sz="3000" dirty="0" smtClean="0"/>
              <a:t>. taking turns, developing relationships, problem solving, making choices).</a:t>
            </a:r>
            <a:endParaRPr lang="en-US" sz="3000"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1488409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Environment/Setting-Up </a:t>
            </a:r>
            <a:r>
              <a:rPr lang="en-US" sz="3600" dirty="0"/>
              <a:t>Y</a:t>
            </a:r>
            <a:r>
              <a:rPr lang="en-US" sz="3600" dirty="0" smtClean="0"/>
              <a:t>our </a:t>
            </a:r>
            <a:r>
              <a:rPr lang="en-US" sz="3600" dirty="0"/>
              <a:t>C</a:t>
            </a:r>
            <a:r>
              <a:rPr lang="en-US" sz="3600" dirty="0" smtClean="0"/>
              <a:t>lassroom</a:t>
            </a:r>
            <a:r>
              <a:rPr lang="en-US" sz="3600" dirty="0"/>
              <a:t>:</a:t>
            </a:r>
            <a:br>
              <a:rPr lang="en-US" sz="3600" dirty="0"/>
            </a:br>
            <a:r>
              <a:rPr lang="en-US" sz="3600" dirty="0"/>
              <a:t>Working </a:t>
            </a:r>
            <a:r>
              <a:rPr lang="en-US" sz="3600" dirty="0" smtClean="0"/>
              <a:t>From </a:t>
            </a:r>
            <a:r>
              <a:rPr lang="en-US" sz="3600" dirty="0"/>
              <a:t>the </a:t>
            </a:r>
            <a:r>
              <a:rPr lang="en-US" sz="3600" dirty="0" smtClean="0"/>
              <a:t>Concrete </a:t>
            </a:r>
            <a:r>
              <a:rPr lang="en-US" sz="3600" dirty="0"/>
              <a:t>to the </a:t>
            </a:r>
            <a:r>
              <a:rPr lang="en-US" sz="3600" dirty="0" smtClean="0"/>
              <a:t>Abstract</a:t>
            </a:r>
            <a:endParaRPr lang="en-US" sz="3600" dirty="0"/>
          </a:p>
        </p:txBody>
      </p:sp>
      <p:sp>
        <p:nvSpPr>
          <p:cNvPr id="3" name="Content Placeholder 2"/>
          <p:cNvSpPr>
            <a:spLocks noGrp="1"/>
          </p:cNvSpPr>
          <p:nvPr>
            <p:ph idx="1"/>
          </p:nvPr>
        </p:nvSpPr>
        <p:spPr/>
        <p:txBody>
          <a:bodyPr>
            <a:normAutofit fontScale="92500" lnSpcReduction="20000"/>
          </a:bodyPr>
          <a:lstStyle/>
          <a:p>
            <a:pPr marL="571500" indent="-457200"/>
            <a:r>
              <a:rPr lang="en-US" u="sng" dirty="0" smtClean="0"/>
              <a:t>Materials</a:t>
            </a:r>
            <a:r>
              <a:rPr lang="en-US" dirty="0" smtClean="0"/>
              <a:t> – Basic materials include: books, art and paper supplies, easels, blocks and building props, puzzles, dramatic play equipment and props, music materials, science materials, and math </a:t>
            </a:r>
            <a:r>
              <a:rPr lang="en-US" dirty="0" err="1" smtClean="0"/>
              <a:t>manipulatives</a:t>
            </a:r>
            <a:r>
              <a:rPr lang="en-US" dirty="0" smtClean="0"/>
              <a:t>.</a:t>
            </a:r>
          </a:p>
          <a:p>
            <a:pPr lvl="2"/>
            <a:r>
              <a:rPr lang="en-US" sz="2600" dirty="0" smtClean="0"/>
              <a:t>Materials  can  be  rotated  according  to  your  planned, themed  activity. </a:t>
            </a:r>
          </a:p>
          <a:p>
            <a:pPr lvl="2"/>
            <a:r>
              <a:rPr lang="en-US" sz="2600" dirty="0" smtClean="0"/>
              <a:t>Specific  materials  may  be required  for  your  project  activity.</a:t>
            </a:r>
          </a:p>
          <a:p>
            <a:pPr lvl="2"/>
            <a:r>
              <a:rPr lang="en-US" sz="2600" dirty="0" smtClean="0"/>
              <a:t>It  may  take  some  time  to  collect  all  materials  you  might like/need.  Be  patient.  Ask  for  help  from  your  school, parents,  and  community.  A “Wish </a:t>
            </a:r>
            <a:r>
              <a:rPr lang="en-US" sz="2600" dirty="0"/>
              <a:t>L</a:t>
            </a:r>
            <a:r>
              <a:rPr lang="en-US" sz="2600" dirty="0" smtClean="0"/>
              <a:t>ist”  posted  and/or  sent home  to  families  is  helpful.</a:t>
            </a:r>
          </a:p>
        </p:txBody>
      </p:sp>
      <p:sp>
        <p:nvSpPr>
          <p:cNvPr id="4" name="Slide Number Placeholder 3"/>
          <p:cNvSpPr>
            <a:spLocks noGrp="1"/>
          </p:cNvSpPr>
          <p:nvPr>
            <p:ph type="sldNum" sz="quarter" idx="12"/>
          </p:nvPr>
        </p:nvSpPr>
        <p:spPr/>
        <p:txBody>
          <a:bodyPr/>
          <a:lstStyle/>
          <a:p>
            <a:fld id="{2839FD78-04BA-43FC-B8C9-65108E1C01EF}"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666606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Planning a Curriculum</a:t>
            </a:r>
            <a:endParaRPr lang="en-US" dirty="0"/>
          </a:p>
        </p:txBody>
      </p:sp>
      <p:sp>
        <p:nvSpPr>
          <p:cNvPr id="3" name="Content Placeholder 2"/>
          <p:cNvSpPr>
            <a:spLocks noGrp="1"/>
          </p:cNvSpPr>
          <p:nvPr>
            <p:ph idx="1"/>
          </p:nvPr>
        </p:nvSpPr>
        <p:spPr/>
        <p:txBody>
          <a:bodyPr/>
          <a:lstStyle/>
          <a:p>
            <a:pPr marL="571500" indent="-457200"/>
            <a:r>
              <a:rPr lang="en-US" dirty="0" smtClean="0"/>
              <a:t>Project themed lessons integrated across all curricular domains (e.g. literacy, math, ELD, science, social studies, and physical education) will support children’s diversified needs in the cognitive, social/emotional, and physical arenas. </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2205782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Planning a </a:t>
            </a:r>
            <a:r>
              <a:rPr lang="en-US" dirty="0" smtClean="0"/>
              <a:t>Curriculum</a:t>
            </a:r>
            <a:endParaRPr lang="en-US" dirty="0"/>
          </a:p>
        </p:txBody>
      </p:sp>
      <p:sp>
        <p:nvSpPr>
          <p:cNvPr id="3" name="Content Placeholder 2"/>
          <p:cNvSpPr>
            <a:spLocks noGrp="1"/>
          </p:cNvSpPr>
          <p:nvPr>
            <p:ph idx="1"/>
          </p:nvPr>
        </p:nvSpPr>
        <p:spPr/>
        <p:txBody>
          <a:bodyPr>
            <a:normAutofit fontScale="85000" lnSpcReduction="20000"/>
          </a:bodyPr>
          <a:lstStyle/>
          <a:p>
            <a:pPr marL="571500" indent="-457200"/>
            <a:r>
              <a:rPr lang="en-US" u="sng" dirty="0" smtClean="0"/>
              <a:t>Flexible student grouping </a:t>
            </a:r>
            <a:r>
              <a:rPr lang="en-US" dirty="0" smtClean="0"/>
              <a:t>allows teachers the opportunity to support children in small groups or individually when the need arises and/or to meet specific objectives. </a:t>
            </a:r>
          </a:p>
          <a:p>
            <a:pPr marL="571500" indent="-457200"/>
            <a:r>
              <a:rPr lang="en-US" dirty="0" smtClean="0"/>
              <a:t>These groups are not static and may be reconfigured often, dictated by observation and/or assessment of children’s progress.</a:t>
            </a:r>
          </a:p>
          <a:p>
            <a:pPr marL="571500" indent="-457200"/>
            <a:r>
              <a:rPr lang="en-US" dirty="0" smtClean="0"/>
              <a:t>Checklists for observational quick and easy assessment assists in:</a:t>
            </a:r>
          </a:p>
          <a:p>
            <a:pPr marL="971550" lvl="1" indent="-457200"/>
            <a:r>
              <a:rPr lang="en-US" dirty="0" smtClean="0"/>
              <a:t>planning and student grouping</a:t>
            </a:r>
          </a:p>
          <a:p>
            <a:pPr marL="971550" lvl="1" indent="-457200"/>
            <a:r>
              <a:rPr lang="en-US" dirty="0" smtClean="0"/>
              <a:t>parent dialogue</a:t>
            </a:r>
          </a:p>
          <a:p>
            <a:pPr marL="971550" lvl="1" indent="-457200"/>
            <a:r>
              <a:rPr lang="en-US" dirty="0" smtClean="0"/>
              <a:t>documentation for reports</a:t>
            </a:r>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For questions, please email: asandoval@preschoolcalifornia.org</a:t>
            </a:r>
            <a:endParaRPr lang="en-US"/>
          </a:p>
        </p:txBody>
      </p:sp>
    </p:spTree>
    <p:extLst>
      <p:ext uri="{BB962C8B-B14F-4D97-AF65-F5344CB8AC3E}">
        <p14:creationId xmlns:p14="http://schemas.microsoft.com/office/powerpoint/2010/main" xmlns="" val="3169140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It is imperative to establish a good relationship with each child's parents to ensure continual support and involvement in their child’s growth and development</a:t>
            </a:r>
          </a:p>
          <a:p>
            <a:pPr lvl="1"/>
            <a:r>
              <a:rPr lang="en-US" dirty="0" smtClean="0"/>
              <a:t>Communication regularly with families. It is important to show parents that you understand their child’s individual needs and appreciate their input. </a:t>
            </a:r>
          </a:p>
          <a:p>
            <a:pPr lvl="1"/>
            <a:r>
              <a:rPr lang="en-US" dirty="0" smtClean="0"/>
              <a:t>Involve parents in their children’s learning. </a:t>
            </a:r>
          </a:p>
          <a:p>
            <a:pPr lvl="1"/>
            <a:r>
              <a:rPr lang="en-US" dirty="0" smtClean="0"/>
              <a:t>Recruit parents to help in the classroom and/or at home.</a:t>
            </a:r>
          </a:p>
          <a:p>
            <a:pPr lvl="1"/>
            <a:r>
              <a:rPr lang="en-US" dirty="0" smtClean="0"/>
              <a:t>Share your “Wish List” with parents</a:t>
            </a:r>
          </a:p>
          <a:p>
            <a:pPr lvl="1"/>
            <a:endParaRPr lang="en-US" dirty="0"/>
          </a:p>
        </p:txBody>
      </p:sp>
      <p:sp>
        <p:nvSpPr>
          <p:cNvPr id="4" name="Slide Number Placeholder 3"/>
          <p:cNvSpPr>
            <a:spLocks noGrp="1"/>
          </p:cNvSpPr>
          <p:nvPr>
            <p:ph type="sldNum" sz="quarter" idx="12"/>
          </p:nvPr>
        </p:nvSpPr>
        <p:spPr/>
        <p:txBody>
          <a:bodyPr/>
          <a:lstStyle/>
          <a:p>
            <a:fld id="{2839FD78-04BA-43FC-B8C9-65108E1C01EF}" type="slidenum">
              <a:rPr lang="en-US" smtClean="0"/>
              <a:pPr/>
              <a:t>14</a:t>
            </a:fld>
            <a:endParaRPr lang="en-US"/>
          </a:p>
        </p:txBody>
      </p:sp>
      <p:sp>
        <p:nvSpPr>
          <p:cNvPr id="5" name="Title 1"/>
          <p:cNvSpPr>
            <a:spLocks noGrp="1"/>
          </p:cNvSpPr>
          <p:nvPr>
            <p:ph type="title"/>
          </p:nvPr>
        </p:nvSpPr>
        <p:spPr/>
        <p:txBody>
          <a:bodyPr>
            <a:normAutofit/>
          </a:bodyPr>
          <a:lstStyle/>
          <a:p>
            <a:r>
              <a:rPr lang="en-US" dirty="0" smtClean="0"/>
              <a:t>Teacher/Family Communication</a:t>
            </a:r>
            <a:endParaRPr lang="en-US" dirty="0"/>
          </a:p>
        </p:txBody>
      </p:sp>
      <p:sp>
        <p:nvSpPr>
          <p:cNvPr id="6" name="Footer Placeholder 5"/>
          <p:cNvSpPr>
            <a:spLocks noGrp="1"/>
          </p:cNvSpPr>
          <p:nvPr>
            <p:ph type="ftr" sz="quarter" idx="11"/>
          </p:nvPr>
        </p:nvSpPr>
        <p:spPr/>
        <p:txBody>
          <a:bodyPr/>
          <a:lstStyle/>
          <a:p>
            <a:r>
              <a:rPr lang="en-US" smtClean="0"/>
              <a:t>For questions, please email: asandoval@preschoolcalifornia.org</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ctrTitle"/>
          </p:nvPr>
        </p:nvSpPr>
        <p:spPr>
          <a:xfrm>
            <a:off x="685800" y="2480736"/>
            <a:ext cx="7772400" cy="769401"/>
          </a:xfrm>
          <a:prstGeom prst="rect">
            <a:avLst/>
          </a:prstGeom>
          <a:noFill/>
          <a:ln>
            <a:noFill/>
          </a:ln>
        </p:spPr>
        <p:txBody>
          <a:bodyPr lIns="91425" tIns="45700" rIns="91425" bIns="45700" anchor="ctr" anchorCtr="0">
            <a:spAutoFit/>
          </a:bodyPr>
          <a:lstStyle/>
          <a:p>
            <a:pPr marL="0" marR="0" lvl="0" indent="0" algn="ctr" rtl="0">
              <a:spcBef>
                <a:spcPts val="0"/>
              </a:spcBef>
              <a:buClr>
                <a:schemeClr val="lt1"/>
              </a:buClr>
              <a:buSzPct val="25000"/>
              <a:buFont typeface="Arial"/>
              <a:buNone/>
            </a:pPr>
            <a:r>
              <a:rPr lang="en-US" sz="4400" b="0" i="0" u="none" strike="noStrike" cap="none" baseline="0" dirty="0" smtClean="0">
                <a:solidFill>
                  <a:schemeClr val="lt1"/>
                </a:solidFill>
                <a:latin typeface="+mn-lt"/>
                <a:ea typeface="Arial"/>
                <a:cs typeface="Arial"/>
                <a:sym typeface="Arial"/>
              </a:rPr>
              <a:t>Differences in TK</a:t>
            </a:r>
            <a:r>
              <a:rPr lang="en-US" sz="4400" b="0" i="0" u="none" strike="noStrike" cap="none" dirty="0" smtClean="0">
                <a:solidFill>
                  <a:schemeClr val="lt1"/>
                </a:solidFill>
                <a:latin typeface="+mn-lt"/>
                <a:ea typeface="Arial"/>
                <a:cs typeface="Arial"/>
                <a:sym typeface="Arial"/>
              </a:rPr>
              <a:t> vs. K</a:t>
            </a:r>
            <a:endParaRPr lang="x-none" sz="4400" b="0" i="0" u="none" strike="noStrike" cap="none" baseline="0">
              <a:solidFill>
                <a:schemeClr val="lt1"/>
              </a:solidFill>
              <a:latin typeface="+mn-lt"/>
              <a:ea typeface="Arial"/>
              <a:cs typeface="Arial"/>
              <a:sym typeface="Arial"/>
            </a:endParaRPr>
          </a:p>
        </p:txBody>
      </p:sp>
      <p:sp>
        <p:nvSpPr>
          <p:cNvPr id="160" name="Shape 160"/>
          <p:cNvSpPr txBox="1">
            <a:spLocks noGrp="1"/>
          </p:cNvSpPr>
          <p:nvPr>
            <p:ph type="subTitle" idx="1"/>
          </p:nvPr>
        </p:nvSpPr>
        <p:spPr>
          <a:xfrm>
            <a:off x="1371600" y="3886200"/>
            <a:ext cx="6400799" cy="2406782"/>
          </a:xfrm>
          <a:prstGeom prst="rect">
            <a:avLst/>
          </a:prstGeom>
          <a:noFill/>
          <a:ln>
            <a:noFill/>
          </a:ln>
        </p:spPr>
        <p:txBody>
          <a:bodyPr lIns="91425" tIns="91425" rIns="91425" bIns="91425" anchor="t" anchorCtr="0">
            <a:spAutoFit/>
          </a:bodyPr>
          <a:lstStyle/>
          <a:p>
            <a:pPr marL="0" marR="0" lvl="0" indent="0" algn="ctr" rtl="0">
              <a:spcBef>
                <a:spcPts val="640"/>
              </a:spcBef>
              <a:buClr>
                <a:schemeClr val="lt1"/>
              </a:buClr>
              <a:buSzPct val="25000"/>
              <a:buFont typeface="Arial"/>
              <a:buNone/>
            </a:pPr>
            <a:r>
              <a:rPr lang="x-none" sz="3200" b="0" i="0" u="none" strike="noStrike" cap="none" baseline="0">
                <a:solidFill>
                  <a:schemeClr val="lt1"/>
                </a:solidFill>
                <a:ea typeface="Arial"/>
                <a:cs typeface="Arial"/>
                <a:sym typeface="Arial"/>
              </a:rPr>
              <a:t>Lisa Peterson</a:t>
            </a:r>
          </a:p>
          <a:p>
            <a:pPr marL="0" marR="0" lvl="0" indent="0" algn="ctr" rtl="0">
              <a:spcBef>
                <a:spcPts val="640"/>
              </a:spcBef>
              <a:buClr>
                <a:schemeClr val="lt1"/>
              </a:buClr>
              <a:buSzPct val="25000"/>
              <a:buFont typeface="Arial"/>
              <a:buNone/>
            </a:pPr>
            <a:r>
              <a:rPr lang="x-none" sz="3200" b="0" i="0" u="none" strike="noStrike" cap="none" baseline="0">
                <a:solidFill>
                  <a:schemeClr val="lt1"/>
                </a:solidFill>
                <a:ea typeface="Arial"/>
                <a:cs typeface="Arial"/>
                <a:sym typeface="Arial"/>
              </a:rPr>
              <a:t>Jefferson Elementary School</a:t>
            </a:r>
          </a:p>
          <a:p>
            <a:pPr marL="0" marR="0" lvl="0" indent="0" algn="ctr" rtl="0">
              <a:spcBef>
                <a:spcPts val="640"/>
              </a:spcBef>
              <a:buClr>
                <a:schemeClr val="lt1"/>
              </a:buClr>
              <a:buSzPct val="25000"/>
              <a:buFont typeface="Arial"/>
              <a:buNone/>
            </a:pPr>
            <a:r>
              <a:rPr lang="x-none" sz="3200" b="0" i="0" u="none" strike="noStrike" cap="none" baseline="0">
                <a:solidFill>
                  <a:schemeClr val="lt1"/>
                </a:solidFill>
                <a:ea typeface="Arial"/>
                <a:cs typeface="Arial"/>
                <a:sym typeface="Arial"/>
              </a:rPr>
              <a:t>Clovis , CA</a:t>
            </a:r>
          </a:p>
          <a:p>
            <a:endParaRPr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up the Combo Class </a:t>
            </a:r>
            <a:endParaRPr lang="en-US" dirty="0"/>
          </a:p>
        </p:txBody>
      </p:sp>
      <p:sp>
        <p:nvSpPr>
          <p:cNvPr id="3" name="Content Placeholder 2"/>
          <p:cNvSpPr>
            <a:spLocks noGrp="1"/>
          </p:cNvSpPr>
          <p:nvPr>
            <p:ph idx="1"/>
          </p:nvPr>
        </p:nvSpPr>
        <p:spPr/>
        <p:txBody>
          <a:bodyPr>
            <a:normAutofit fontScale="70000" lnSpcReduction="20000"/>
          </a:bodyPr>
          <a:lstStyle/>
          <a:p>
            <a:pPr>
              <a:spcBef>
                <a:spcPts val="640"/>
              </a:spcBef>
              <a:buClr>
                <a:schemeClr val="lt1"/>
              </a:buClr>
              <a:buSzPct val="100000"/>
            </a:pPr>
            <a:r>
              <a:rPr lang="en-US" dirty="0" smtClean="0">
                <a:solidFill>
                  <a:schemeClr val="lt1"/>
                </a:solidFill>
                <a:ea typeface="Arial"/>
                <a:cs typeface="Arial"/>
                <a:sym typeface="Arial"/>
              </a:rPr>
              <a:t>Keep in mind when making up your combination class that you want as many, (if not all of the TK students registered at your site) of the TK students to be placed in the same classroom.  </a:t>
            </a:r>
          </a:p>
          <a:p>
            <a:pPr>
              <a:spcBef>
                <a:spcPts val="640"/>
              </a:spcBef>
              <a:buClr>
                <a:schemeClr val="lt1"/>
              </a:buClr>
              <a:buSzPct val="100000"/>
            </a:pPr>
            <a:r>
              <a:rPr lang="en-US" dirty="0" smtClean="0"/>
              <a:t>Place students who are age appropriate for kindergarten, but who are less mature, in the TK/K combination class.</a:t>
            </a:r>
          </a:p>
          <a:p>
            <a:pPr lvl="0">
              <a:spcBef>
                <a:spcPts val="480"/>
              </a:spcBef>
              <a:buSzPct val="25000"/>
              <a:buNone/>
            </a:pPr>
            <a:endParaRPr lang="en-US" dirty="0" smtClean="0"/>
          </a:p>
          <a:p>
            <a:pPr lvl="0">
              <a:spcBef>
                <a:spcPts val="480"/>
              </a:spcBef>
              <a:buSzPct val="25000"/>
              <a:buNone/>
            </a:pPr>
            <a:r>
              <a:rPr lang="en-US" u="sng" dirty="0" smtClean="0"/>
              <a:t>Suggestions</a:t>
            </a:r>
          </a:p>
          <a:p>
            <a:pPr lvl="0">
              <a:spcBef>
                <a:spcPts val="480"/>
              </a:spcBef>
              <a:buSzPct val="100000"/>
            </a:pPr>
            <a:r>
              <a:rPr lang="en-US" dirty="0" smtClean="0"/>
              <a:t>meet with preschool teachers of incoming students</a:t>
            </a:r>
          </a:p>
          <a:p>
            <a:pPr lvl="0">
              <a:spcBef>
                <a:spcPts val="480"/>
              </a:spcBef>
              <a:buSzPct val="100000"/>
            </a:pPr>
            <a:r>
              <a:rPr lang="en-US" dirty="0" smtClean="0"/>
              <a:t>request end of year assessments for students that have attended preschool.</a:t>
            </a:r>
          </a:p>
          <a:p>
            <a:pPr lvl="0">
              <a:spcBef>
                <a:spcPts val="480"/>
              </a:spcBef>
              <a:buSzPct val="100000"/>
            </a:pPr>
            <a:r>
              <a:rPr lang="en-US" dirty="0" smtClean="0"/>
              <a:t>meet with student, give assessment, noting problem solving abilities, maturity, and previous exposure to academics</a:t>
            </a:r>
          </a:p>
        </p:txBody>
      </p:sp>
      <p:sp>
        <p:nvSpPr>
          <p:cNvPr id="4" name="Slide Number Placeholder 3"/>
          <p:cNvSpPr>
            <a:spLocks noGrp="1"/>
          </p:cNvSpPr>
          <p:nvPr>
            <p:ph type="sldNum" sz="quarter" idx="12"/>
          </p:nvPr>
        </p:nvSpPr>
        <p:spPr/>
        <p:txBody>
          <a:bodyPr/>
          <a:lstStyle/>
          <a:p>
            <a:fld id="{2839FD78-04BA-43FC-B8C9-65108E1C01EF}" type="slidenum">
              <a:rPr lang="en-US" smtClean="0"/>
              <a:pPr/>
              <a:t>16</a:t>
            </a:fld>
            <a:endParaRPr lang="en-US" dirty="0"/>
          </a:p>
        </p:txBody>
      </p:sp>
      <p:sp>
        <p:nvSpPr>
          <p:cNvPr id="5" name="Footer Placeholder 4"/>
          <p:cNvSpPr>
            <a:spLocks noGrp="1"/>
          </p:cNvSpPr>
          <p:nvPr>
            <p:ph type="ftr" sz="quarter" idx="11"/>
          </p:nvPr>
        </p:nvSpPr>
        <p:spPr/>
        <p:txBody>
          <a:bodyPr/>
          <a:lstStyle/>
          <a:p>
            <a:r>
              <a:rPr lang="en-US" dirty="0" smtClean="0"/>
              <a:t>For questions, please email: asandoval@preschoolcalifornia.org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457200" y="555893"/>
            <a:ext cx="8229600" cy="861744"/>
          </a:xfrm>
          <a:prstGeom prst="rect">
            <a:avLst/>
          </a:prstGeom>
          <a:noFill/>
          <a:ln>
            <a:noFill/>
          </a:ln>
        </p:spPr>
        <p:txBody>
          <a:bodyPr lIns="91425" tIns="91425" rIns="91425" bIns="91425" anchor="b" anchorCtr="0">
            <a:spAutoFit/>
          </a:bodyPr>
          <a:lstStyle/>
          <a:p>
            <a:pPr marL="0" marR="0" lvl="0" indent="0" algn="ctr" rtl="0">
              <a:spcBef>
                <a:spcPts val="0"/>
              </a:spcBef>
              <a:buClr>
                <a:schemeClr val="dk1"/>
              </a:buClr>
              <a:buSzPct val="25000"/>
              <a:buFont typeface="Arial"/>
              <a:buNone/>
            </a:pPr>
            <a:r>
              <a:rPr lang="en-US" sz="4400" b="0" i="0" u="none" strike="noStrike" cap="none" baseline="0" dirty="0" smtClean="0">
                <a:solidFill>
                  <a:schemeClr val="lt1"/>
                </a:solidFill>
                <a:latin typeface="+mn-lt"/>
                <a:ea typeface="Arial"/>
                <a:cs typeface="Arial"/>
                <a:sym typeface="Arial"/>
              </a:rPr>
              <a:t>Parent Communication</a:t>
            </a:r>
            <a:endParaRPr lang="x-none" sz="4400" b="0" i="0" u="none" strike="noStrike" cap="none" baseline="0">
              <a:solidFill>
                <a:schemeClr val="lt1"/>
              </a:solidFill>
              <a:latin typeface="+mn-lt"/>
              <a:ea typeface="Arial"/>
              <a:cs typeface="Arial"/>
              <a:sym typeface="Arial"/>
            </a:endParaRPr>
          </a:p>
        </p:txBody>
      </p:sp>
      <p:sp>
        <p:nvSpPr>
          <p:cNvPr id="178" name="Shape 178"/>
          <p:cNvSpPr txBox="1">
            <a:spLocks noGrp="1"/>
          </p:cNvSpPr>
          <p:nvPr>
            <p:ph type="body" idx="1"/>
          </p:nvPr>
        </p:nvSpPr>
        <p:spPr>
          <a:xfrm>
            <a:off x="457200" y="1600200"/>
            <a:ext cx="8229600" cy="3708677"/>
          </a:xfrm>
          <a:prstGeom prst="rect">
            <a:avLst/>
          </a:prstGeom>
          <a:noFill/>
          <a:ln>
            <a:noFill/>
          </a:ln>
        </p:spPr>
        <p:txBody>
          <a:bodyPr lIns="91425" tIns="91425" rIns="91425" bIns="91425" anchor="t" anchorCtr="0">
            <a:spAutoFit/>
          </a:bodyPr>
          <a:lstStyle/>
          <a:p>
            <a:pPr>
              <a:spcBef>
                <a:spcPts val="640"/>
              </a:spcBef>
              <a:buClr>
                <a:schemeClr val="lt1"/>
              </a:buClr>
              <a:buSzPct val="100000"/>
            </a:pPr>
            <a:r>
              <a:rPr lang="en-US" dirty="0" smtClean="0"/>
              <a:t>Different from Kindergarten, the parents will need  to be kept up to date on the vision and plan for TK. </a:t>
            </a:r>
          </a:p>
          <a:p>
            <a:pPr>
              <a:spcBef>
                <a:spcPts val="640"/>
              </a:spcBef>
              <a:buClr>
                <a:schemeClr val="lt1"/>
              </a:buClr>
              <a:buSzPct val="100000"/>
            </a:pPr>
            <a:r>
              <a:rPr lang="en-US" dirty="0" smtClean="0"/>
              <a:t>Kindergarten is pretty well known, however, TK is still new to the community. Some parents may assume their child is going on to 1</a:t>
            </a:r>
            <a:r>
              <a:rPr lang="en-US" baseline="30000" dirty="0" smtClean="0"/>
              <a:t>st</a:t>
            </a:r>
            <a:r>
              <a:rPr lang="en-US" dirty="0" smtClean="0"/>
              <a:t> grade the next year.</a:t>
            </a:r>
            <a:endParaRPr lang="x-none" sz="3200" b="0" i="0" u="none" strike="noStrike" cap="none" baseline="0">
              <a:solidFill>
                <a:schemeClr val="lt1"/>
              </a:solidFill>
              <a:ea typeface="Arial"/>
              <a:cs typeface="Arial"/>
              <a:sym typeface="Arial"/>
            </a:endParaRPr>
          </a:p>
        </p:txBody>
      </p:sp>
      <p:sp>
        <p:nvSpPr>
          <p:cNvPr id="4" name="Footer Placeholder 4"/>
          <p:cNvSpPr txBox="1">
            <a:spLocks/>
          </p:cNvSpPr>
          <p:nvPr/>
        </p:nvSpPr>
        <p:spPr>
          <a:xfrm>
            <a:off x="3124200" y="6356350"/>
            <a:ext cx="2895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For questions, please email: asandoval@preschoolcalifornia.org</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3"/>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9FD78-04BA-43FC-B8C9-65108E1C01EF}"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algn="ctr"/>
            <a:r>
              <a:rPr lang="en-US" sz="4400" b="0" dirty="0" smtClean="0">
                <a:solidFill>
                  <a:schemeClr val="tx1"/>
                </a:solidFill>
                <a:latin typeface="+mn-lt"/>
              </a:rPr>
              <a:t>Kindergarten California Common Core Standards for TK </a:t>
            </a:r>
            <a:endParaRPr lang="en-US" sz="4400" b="0" dirty="0">
              <a:solidFill>
                <a:schemeClr val="tx1"/>
              </a:solidFill>
              <a:latin typeface="+mn-lt"/>
            </a:endParaRPr>
          </a:p>
        </p:txBody>
      </p:sp>
      <p:sp>
        <p:nvSpPr>
          <p:cNvPr id="3" name="Text Placeholder 2"/>
          <p:cNvSpPr>
            <a:spLocks noGrp="1"/>
          </p:cNvSpPr>
          <p:nvPr>
            <p:ph type="body" idx="1"/>
          </p:nvPr>
        </p:nvSpPr>
        <p:spPr/>
        <p:txBody>
          <a:bodyPr>
            <a:normAutofit fontScale="92500" lnSpcReduction="10000"/>
          </a:bodyPr>
          <a:lstStyle/>
          <a:p>
            <a:pPr>
              <a:spcBef>
                <a:spcPts val="360"/>
              </a:spcBef>
              <a:buClr>
                <a:schemeClr val="lt1"/>
              </a:buClr>
              <a:buSzPct val="100000"/>
            </a:pPr>
            <a:r>
              <a:rPr lang="en-US" dirty="0" smtClean="0">
                <a:solidFill>
                  <a:schemeClr val="lt1"/>
                </a:solidFill>
                <a:ea typeface="Arial"/>
                <a:cs typeface="Arial"/>
                <a:sym typeface="Arial"/>
              </a:rPr>
              <a:t>TK follows the Kindergarten California Common Core Standards for kindergarten. </a:t>
            </a:r>
          </a:p>
          <a:p>
            <a:pPr>
              <a:spcBef>
                <a:spcPts val="360"/>
              </a:spcBef>
              <a:buClr>
                <a:schemeClr val="lt1"/>
              </a:buClr>
              <a:buSzPct val="100000"/>
            </a:pPr>
            <a:r>
              <a:rPr lang="en-US" dirty="0" smtClean="0">
                <a:solidFill>
                  <a:schemeClr val="lt1"/>
                </a:solidFill>
                <a:ea typeface="Arial"/>
                <a:cs typeface="Arial"/>
                <a:sym typeface="Arial"/>
              </a:rPr>
              <a:t>The student drives the instruction so the teacher moves more slowly through the curriculum guiding social development, fine and gross motor skill development, as well as academic development.  </a:t>
            </a:r>
            <a:endParaRPr lang="en-US" dirty="0" smtClean="0">
              <a:sym typeface="Arial"/>
            </a:endParaRPr>
          </a:p>
          <a:p>
            <a:pPr>
              <a:spcBef>
                <a:spcPts val="360"/>
              </a:spcBef>
              <a:buClr>
                <a:schemeClr val="lt1"/>
              </a:buClr>
              <a:buSzPct val="100000"/>
            </a:pPr>
            <a:r>
              <a:rPr lang="en-US" dirty="0" smtClean="0"/>
              <a:t>Kindergarten follows the same standards but covers the entire KCCS in one year-therefore moving quickly. Not leaving as much time for all of the crucial developmental areas.</a:t>
            </a:r>
          </a:p>
          <a:p>
            <a:endParaRPr lang="en-US" dirty="0"/>
          </a:p>
        </p:txBody>
      </p:sp>
      <p:sp>
        <p:nvSpPr>
          <p:cNvPr id="4" name="Slide Number Placeholder 3"/>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9FD78-04BA-43FC-B8C9-65108E1C01EF}"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Footer Placeholder 4"/>
          <p:cNvSpPr txBox="1">
            <a:spLocks/>
          </p:cNvSpPr>
          <p:nvPr/>
        </p:nvSpPr>
        <p:spPr>
          <a:xfrm>
            <a:off x="3124200" y="6356350"/>
            <a:ext cx="2895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For questions, please email: asandoval@preschoolcalifornia.org</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457200" y="555893"/>
            <a:ext cx="8229600" cy="861744"/>
          </a:xfrm>
          <a:prstGeom prst="rect">
            <a:avLst/>
          </a:prstGeom>
          <a:noFill/>
          <a:ln>
            <a:noFill/>
          </a:ln>
        </p:spPr>
        <p:txBody>
          <a:bodyPr lIns="91425" tIns="91425" rIns="91425" bIns="91425" anchor="b" anchorCtr="0">
            <a:spAutoFit/>
          </a:bodyPr>
          <a:lstStyle/>
          <a:p>
            <a:pPr marL="0" marR="0" lvl="0" indent="0" algn="ctr" rtl="0">
              <a:spcBef>
                <a:spcPts val="0"/>
              </a:spcBef>
              <a:buClr>
                <a:schemeClr val="dk1"/>
              </a:buClr>
              <a:buSzPct val="25000"/>
              <a:buFont typeface="Arial"/>
              <a:buNone/>
            </a:pPr>
            <a:r>
              <a:rPr lang="x-none" sz="4400" b="0" i="0" u="none" strike="noStrike" cap="none" baseline="0">
                <a:solidFill>
                  <a:schemeClr val="lt1"/>
                </a:solidFill>
                <a:latin typeface="+mn-lt"/>
                <a:ea typeface="Arial"/>
                <a:cs typeface="Arial"/>
                <a:sym typeface="Arial"/>
              </a:rPr>
              <a:t>Curriculum Ideas "The WHAT"</a:t>
            </a:r>
          </a:p>
        </p:txBody>
      </p:sp>
      <p:sp>
        <p:nvSpPr>
          <p:cNvPr id="191" name="Shape 191"/>
          <p:cNvSpPr txBox="1">
            <a:spLocks noGrp="1"/>
          </p:cNvSpPr>
          <p:nvPr>
            <p:ph type="body" idx="1"/>
          </p:nvPr>
        </p:nvSpPr>
        <p:spPr>
          <a:xfrm>
            <a:off x="457200" y="1600200"/>
            <a:ext cx="8229600" cy="6013924"/>
          </a:xfrm>
          <a:prstGeom prst="rect">
            <a:avLst/>
          </a:prstGeom>
          <a:noFill/>
          <a:ln>
            <a:noFill/>
          </a:ln>
        </p:spPr>
        <p:txBody>
          <a:bodyPr lIns="91425" tIns="91425" rIns="91425" bIns="91425" anchor="t" anchorCtr="0">
            <a:spAutoFit/>
          </a:bodyPr>
          <a:lstStyle/>
          <a:p>
            <a:pPr marL="342900" marR="0" lvl="0" indent="-342900" algn="l" rtl="0">
              <a:spcBef>
                <a:spcPts val="640"/>
              </a:spcBef>
              <a:buClr>
                <a:schemeClr val="lt1"/>
              </a:buClr>
              <a:buSzPct val="25000"/>
              <a:buFont typeface="Arial"/>
              <a:buNone/>
            </a:pPr>
            <a:r>
              <a:rPr lang="x-none" sz="3200" b="0" i="0" u="sng" strike="noStrike" cap="none" baseline="0">
                <a:solidFill>
                  <a:schemeClr val="lt1"/>
                </a:solidFill>
                <a:ea typeface="Arial"/>
                <a:cs typeface="Arial"/>
                <a:sym typeface="Arial"/>
              </a:rPr>
              <a:t>Reading Recovery </a:t>
            </a:r>
            <a:r>
              <a:rPr lang="x-none" sz="3200" b="0" i="0" u="sng" strike="noStrike" cap="none" baseline="0" smtClean="0">
                <a:solidFill>
                  <a:schemeClr val="lt1"/>
                </a:solidFill>
                <a:ea typeface="Arial"/>
                <a:cs typeface="Arial"/>
                <a:sym typeface="Arial"/>
              </a:rPr>
              <a:t>Strategies</a:t>
            </a:r>
            <a:endParaRPr lang="x-none" sz="3200" b="0" i="0" u="sng" strike="noStrike" cap="none" baseline="0">
              <a:solidFill>
                <a:schemeClr val="lt1"/>
              </a:solidFill>
              <a:ea typeface="Arial"/>
              <a:cs typeface="Arial"/>
              <a:sym typeface="Arial"/>
            </a:endParaRPr>
          </a:p>
          <a:p>
            <a:pPr>
              <a:spcBef>
                <a:spcPts val="360"/>
              </a:spcBef>
              <a:buClr>
                <a:schemeClr val="lt1"/>
              </a:buClr>
              <a:buSzPct val="100000"/>
            </a:pPr>
            <a:r>
              <a:rPr lang="x-none" sz="2400" b="0" i="0" u="none" strike="noStrike" cap="none" baseline="0">
                <a:solidFill>
                  <a:schemeClr val="lt1"/>
                </a:solidFill>
                <a:ea typeface="Arial"/>
                <a:cs typeface="Arial"/>
                <a:sym typeface="Arial"/>
              </a:rPr>
              <a:t>These strategies allow me to differentiate instruction for all </a:t>
            </a:r>
            <a:r>
              <a:rPr lang="en-US" sz="2400" dirty="0" smtClean="0"/>
              <a:t>developmental and academic levels across the continuum</a:t>
            </a:r>
            <a:r>
              <a:rPr lang="x-none" sz="2400" b="0" i="0" u="none" strike="noStrike" cap="none" baseline="0" smtClean="0">
                <a:solidFill>
                  <a:schemeClr val="lt1"/>
                </a:solidFill>
                <a:ea typeface="Arial"/>
                <a:cs typeface="Arial"/>
                <a:sym typeface="Arial"/>
              </a:rPr>
              <a:t>. </a:t>
            </a:r>
            <a:r>
              <a:rPr lang="en-US" sz="2400" b="0" i="0" u="none" strike="noStrike" cap="none" baseline="0" dirty="0" smtClean="0">
                <a:solidFill>
                  <a:schemeClr val="lt1"/>
                </a:solidFill>
                <a:ea typeface="Arial"/>
                <a:cs typeface="Arial"/>
                <a:sym typeface="Arial"/>
              </a:rPr>
              <a:t>(Whole class lessons start out much slower than I would in regular Kindergarten.)</a:t>
            </a:r>
            <a:r>
              <a:rPr lang="x-none" sz="2400" b="0" i="0" u="none" strike="noStrike" cap="none" baseline="0" smtClean="0">
                <a:solidFill>
                  <a:schemeClr val="lt1"/>
                </a:solidFill>
                <a:ea typeface="Arial"/>
                <a:cs typeface="Arial"/>
                <a:sym typeface="Arial"/>
              </a:rPr>
              <a:t> </a:t>
            </a:r>
            <a:r>
              <a:rPr lang="en-US" sz="2400" b="0" i="0" u="none" strike="noStrike" cap="none" baseline="0" dirty="0" smtClean="0">
                <a:solidFill>
                  <a:schemeClr val="lt1"/>
                </a:solidFill>
                <a:ea typeface="Arial"/>
                <a:cs typeface="Arial"/>
                <a:sym typeface="Arial"/>
              </a:rPr>
              <a:t> </a:t>
            </a:r>
            <a:endParaRPr lang="en-US" sz="2400" b="1" dirty="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Shared Reading</a:t>
            </a:r>
            <a:endParaRPr lang="en-US" sz="1800" u="sng"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Guided Reading</a:t>
            </a:r>
            <a:endParaRPr lang="en-US" sz="1800" i="0" u="sng" strike="noStrike" cap="none" baseline="0"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Shared Writing</a:t>
            </a:r>
            <a:endParaRPr lang="en-US" sz="1800" i="0" u="sng" strike="noStrike" cap="none" baseline="0"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Guided Writing</a:t>
            </a:r>
            <a:endParaRPr lang="en-US" sz="1800" i="0" u="sng" strike="noStrike" cap="none" baseline="0"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Word </a:t>
            </a:r>
            <a:r>
              <a:rPr lang="x-none" sz="1800" i="0" u="sng" strike="noStrike" cap="none" baseline="0">
                <a:solidFill>
                  <a:schemeClr val="lt1"/>
                </a:solidFill>
                <a:ea typeface="Arial"/>
                <a:cs typeface="Arial"/>
                <a:sym typeface="Arial"/>
              </a:rPr>
              <a:t>Wall </a:t>
            </a:r>
            <a:r>
              <a:rPr lang="x-none" sz="1800" i="0" u="sng" strike="noStrike" cap="none" baseline="0" smtClean="0">
                <a:solidFill>
                  <a:schemeClr val="lt1"/>
                </a:solidFill>
                <a:ea typeface="Arial"/>
                <a:cs typeface="Arial"/>
                <a:sym typeface="Arial"/>
              </a:rPr>
              <a:t>Work</a:t>
            </a:r>
            <a:endParaRPr lang="en-US" sz="1800" i="0" u="sng" strike="noStrike" cap="none" baseline="0"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Word Work</a:t>
            </a:r>
            <a:endParaRPr lang="en-US" sz="1800" i="0" u="sng" strike="noStrike" cap="none" baseline="0"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Centers/Stations</a:t>
            </a:r>
            <a:endParaRPr lang="en-US" sz="1800" u="sng" dirty="0" smtClean="0">
              <a:solidFill>
                <a:schemeClr val="lt1"/>
              </a:solidFill>
              <a:ea typeface="Arial"/>
              <a:cs typeface="Arial"/>
              <a:sym typeface="Arial"/>
            </a:endParaRPr>
          </a:p>
          <a:p>
            <a:pPr lvl="1">
              <a:spcBef>
                <a:spcPts val="360"/>
              </a:spcBef>
              <a:buClr>
                <a:schemeClr val="lt1"/>
              </a:buClr>
              <a:buSzPct val="100000"/>
            </a:pPr>
            <a:r>
              <a:rPr lang="x-none" sz="1800" i="0" u="sng" strike="noStrike" cap="none" baseline="0" smtClean="0">
                <a:solidFill>
                  <a:schemeClr val="lt1"/>
                </a:solidFill>
                <a:ea typeface="Arial"/>
                <a:cs typeface="Arial"/>
                <a:sym typeface="Arial"/>
              </a:rPr>
              <a:t>Homogeneous </a:t>
            </a:r>
            <a:r>
              <a:rPr lang="x-none" sz="1800" i="0" u="sng" strike="noStrike" cap="none" baseline="0">
                <a:solidFill>
                  <a:schemeClr val="lt1"/>
                </a:solidFill>
                <a:ea typeface="Arial"/>
                <a:cs typeface="Arial"/>
                <a:sym typeface="Arial"/>
              </a:rPr>
              <a:t>Grouping</a:t>
            </a:r>
          </a:p>
          <a:p>
            <a:endParaRPr dirty="0"/>
          </a:p>
          <a:p>
            <a:endParaRPr dirty="0"/>
          </a:p>
        </p:txBody>
      </p:sp>
      <p:sp>
        <p:nvSpPr>
          <p:cNvPr id="192" name="Shape 192"/>
          <p:cNvSpPr/>
          <p:nvPr/>
        </p:nvSpPr>
        <p:spPr>
          <a:xfrm>
            <a:off x="4227669" y="3587242"/>
            <a:ext cx="4016794" cy="2677632"/>
          </a:xfrm>
          <a:prstGeom prst="rect">
            <a:avLst/>
          </a:prstGeom>
          <a:blipFill>
            <a:blip r:embed="rId3" cstate="print"/>
            <a:stretch>
              <a:fillRect/>
            </a:stretch>
          </a:blipFill>
        </p:spPr>
      </p:sp>
      <p:sp>
        <p:nvSpPr>
          <p:cNvPr id="5" name="Footer Placeholder 4"/>
          <p:cNvSpPr txBox="1">
            <a:spLocks/>
          </p:cNvSpPr>
          <p:nvPr/>
        </p:nvSpPr>
        <p:spPr>
          <a:xfrm>
            <a:off x="3124200" y="6356350"/>
            <a:ext cx="2895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For questions, please email: asandoval@preschoolcalifornia.org</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lide Number Placeholder 3"/>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9FD78-04BA-43FC-B8C9-65108E1C01EF}"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p:nvPr/>
        </p:nvSpPr>
        <p:spPr>
          <a:xfrm>
            <a:off x="1600200" y="1752600"/>
            <a:ext cx="1238099" cy="1172100"/>
          </a:xfrm>
          <a:prstGeom prst="ellipse">
            <a:avLst/>
          </a:prstGeom>
          <a:solidFill>
            <a:srgbClr val="0000FF"/>
          </a:solidFill>
          <a:ln w="19050" cap="flat">
            <a:solidFill>
              <a:schemeClr val="dk2"/>
            </a:solidFill>
            <a:prstDash val="solid"/>
            <a:round/>
            <a:headEnd type="none" w="med" len="med"/>
            <a:tailEnd type="none" w="med" len="med"/>
          </a:ln>
        </p:spPr>
        <p:txBody>
          <a:bodyPr lIns="91425" tIns="91425" rIns="91425" bIns="91425" anchor="ctr" anchorCtr="0">
            <a:spAutoFit/>
          </a:bodyPr>
          <a:lstStyle/>
          <a:p>
            <a:endParaRPr dirty="0"/>
          </a:p>
        </p:txBody>
      </p:sp>
      <p:sp>
        <p:nvSpPr>
          <p:cNvPr id="198" name="Shape 198"/>
          <p:cNvSpPr/>
          <p:nvPr/>
        </p:nvSpPr>
        <p:spPr>
          <a:xfrm>
            <a:off x="1524000" y="3657600"/>
            <a:ext cx="1391400" cy="777898"/>
          </a:xfrm>
          <a:prstGeom prst="rect">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spAutoFit/>
          </a:bodyPr>
          <a:lstStyle/>
          <a:p>
            <a:endParaRPr dirty="0"/>
          </a:p>
        </p:txBody>
      </p:sp>
      <p:sp>
        <p:nvSpPr>
          <p:cNvPr id="199" name="Shape 199"/>
          <p:cNvSpPr/>
          <p:nvPr/>
        </p:nvSpPr>
        <p:spPr>
          <a:xfrm>
            <a:off x="4480700" y="1621375"/>
            <a:ext cx="514799" cy="1511699"/>
          </a:xfrm>
          <a:prstGeom prst="rect">
            <a:avLst/>
          </a:prstGeom>
          <a:solidFill>
            <a:srgbClr val="00FF00"/>
          </a:solidFill>
          <a:ln w="19050" cap="flat">
            <a:solidFill>
              <a:srgbClr val="93C47D"/>
            </a:solidFill>
            <a:prstDash val="solid"/>
            <a:round/>
            <a:headEnd type="none" w="med" len="med"/>
            <a:tailEnd type="none" w="med" len="med"/>
          </a:ln>
        </p:spPr>
        <p:txBody>
          <a:bodyPr lIns="91425" tIns="91425" rIns="91425" bIns="91425" anchor="ctr" anchorCtr="0">
            <a:spAutoFit/>
          </a:bodyPr>
          <a:lstStyle/>
          <a:p>
            <a:endParaRPr dirty="0"/>
          </a:p>
        </p:txBody>
      </p:sp>
      <p:sp>
        <p:nvSpPr>
          <p:cNvPr id="200" name="Shape 200"/>
          <p:cNvSpPr/>
          <p:nvPr/>
        </p:nvSpPr>
        <p:spPr>
          <a:xfrm rot="10800000" flipH="1">
            <a:off x="4491650" y="3411352"/>
            <a:ext cx="514799" cy="1393799"/>
          </a:xfrm>
          <a:prstGeom prst="rect">
            <a:avLst/>
          </a:prstGeom>
          <a:solidFill>
            <a:srgbClr val="FF0000"/>
          </a:solidFill>
          <a:ln w="19050" cap="flat">
            <a:solidFill>
              <a:schemeClr val="dk2"/>
            </a:solidFill>
            <a:prstDash val="solid"/>
            <a:round/>
            <a:headEnd type="none" w="med" len="med"/>
            <a:tailEnd type="none" w="med" len="med"/>
          </a:ln>
        </p:spPr>
        <p:txBody>
          <a:bodyPr lIns="91425" tIns="91425" rIns="91425" bIns="91425" anchor="ctr" anchorCtr="0">
            <a:spAutoFit/>
          </a:bodyPr>
          <a:lstStyle/>
          <a:p>
            <a:endParaRPr dirty="0"/>
          </a:p>
        </p:txBody>
      </p:sp>
      <p:sp>
        <p:nvSpPr>
          <p:cNvPr id="201" name="Shape 201"/>
          <p:cNvSpPr/>
          <p:nvPr/>
        </p:nvSpPr>
        <p:spPr>
          <a:xfrm>
            <a:off x="5762475" y="4765550"/>
            <a:ext cx="1183200" cy="1007999"/>
          </a:xfrm>
          <a:prstGeom prst="ellipse">
            <a:avLst/>
          </a:prstGeom>
          <a:solidFill>
            <a:srgbClr val="FF00FF"/>
          </a:solidFill>
          <a:ln w="19050" cap="flat">
            <a:solidFill>
              <a:schemeClr val="dk2"/>
            </a:solidFill>
            <a:prstDash val="solid"/>
            <a:round/>
            <a:headEnd type="none" w="med" len="med"/>
            <a:tailEnd type="none" w="med" len="med"/>
          </a:ln>
        </p:spPr>
        <p:txBody>
          <a:bodyPr lIns="91425" tIns="91425" rIns="91425" bIns="91425" anchor="ctr" anchorCtr="0">
            <a:spAutoFit/>
          </a:bodyPr>
          <a:lstStyle/>
          <a:p>
            <a:endParaRPr dirty="0"/>
          </a:p>
        </p:txBody>
      </p:sp>
      <p:sp>
        <p:nvSpPr>
          <p:cNvPr id="202" name="Shape 202"/>
          <p:cNvSpPr/>
          <p:nvPr/>
        </p:nvSpPr>
        <p:spPr>
          <a:xfrm>
            <a:off x="142425" y="1709025"/>
            <a:ext cx="361498" cy="3352200"/>
          </a:xfrm>
          <a:prstGeom prst="rect">
            <a:avLst/>
          </a:prstGeom>
          <a:solidFill>
            <a:srgbClr val="FF9900"/>
          </a:solidFill>
          <a:ln w="19050" cap="flat">
            <a:solidFill>
              <a:schemeClr val="dk2"/>
            </a:solidFill>
            <a:prstDash val="solid"/>
            <a:round/>
            <a:headEnd type="none" w="med" len="med"/>
            <a:tailEnd type="none" w="med" len="med"/>
          </a:ln>
        </p:spPr>
        <p:txBody>
          <a:bodyPr lIns="91425" tIns="91425" rIns="91425" bIns="91425" anchor="ctr" anchorCtr="0">
            <a:spAutoFit/>
          </a:bodyPr>
          <a:lstStyle/>
          <a:p>
            <a:endParaRPr dirty="0"/>
          </a:p>
        </p:txBody>
      </p:sp>
      <p:sp>
        <p:nvSpPr>
          <p:cNvPr id="203" name="Shape 203"/>
          <p:cNvSpPr/>
          <p:nvPr/>
        </p:nvSpPr>
        <p:spPr>
          <a:xfrm>
            <a:off x="228600" y="5518561"/>
            <a:ext cx="1275720" cy="1015632"/>
          </a:xfrm>
          <a:prstGeom prst="rect">
            <a:avLst/>
          </a:prstGeom>
          <a:solidFill>
            <a:srgbClr val="FF9900"/>
          </a:solidFill>
          <a:ln w="19050" cap="flat">
            <a:solidFill>
              <a:schemeClr val="dk2"/>
            </a:solidFill>
            <a:prstDash val="solid"/>
            <a:round/>
            <a:headEnd type="none" w="med" len="med"/>
            <a:tailEnd type="none" w="med" len="med"/>
          </a:ln>
        </p:spPr>
        <p:txBody>
          <a:bodyPr wrap="square" lIns="91425" tIns="91425" rIns="91425" bIns="91425" anchor="ctr" anchorCtr="0">
            <a:spAutoFit/>
          </a:bodyPr>
          <a:lstStyle/>
          <a:p>
            <a:pPr algn="ctr"/>
            <a:r>
              <a:rPr lang="en-US" dirty="0" smtClean="0"/>
              <a:t>Dramatic</a:t>
            </a:r>
          </a:p>
          <a:p>
            <a:pPr algn="ctr"/>
            <a:r>
              <a:rPr lang="en-US" dirty="0" smtClean="0"/>
              <a:t>Play</a:t>
            </a:r>
          </a:p>
          <a:p>
            <a:pPr algn="ctr"/>
            <a:r>
              <a:rPr lang="en-US" dirty="0" smtClean="0"/>
              <a:t>Area</a:t>
            </a:r>
            <a:endParaRPr dirty="0"/>
          </a:p>
        </p:txBody>
      </p:sp>
      <p:sp>
        <p:nvSpPr>
          <p:cNvPr id="204" name="Shape 204"/>
          <p:cNvSpPr/>
          <p:nvPr/>
        </p:nvSpPr>
        <p:spPr>
          <a:xfrm>
            <a:off x="1600200" y="6293822"/>
            <a:ext cx="4071225" cy="461635"/>
          </a:xfrm>
          <a:prstGeom prst="rect">
            <a:avLst/>
          </a:prstGeom>
          <a:solidFill>
            <a:srgbClr val="FF9900"/>
          </a:solidFill>
          <a:ln w="19050" cap="flat">
            <a:solidFill>
              <a:schemeClr val="dk2"/>
            </a:solidFill>
            <a:prstDash val="solid"/>
            <a:round/>
            <a:headEnd type="none" w="med" len="med"/>
            <a:tailEnd type="none" w="med" len="med"/>
          </a:ln>
        </p:spPr>
        <p:txBody>
          <a:bodyPr wrap="square" lIns="91425" tIns="91425" rIns="91425" bIns="91425" anchor="ctr" anchorCtr="0">
            <a:spAutoFit/>
          </a:bodyPr>
          <a:lstStyle/>
          <a:p>
            <a:pPr algn="ctr"/>
            <a:r>
              <a:rPr lang="en-US" dirty="0" smtClean="0"/>
              <a:t>Construction Pieces/computers/Library</a:t>
            </a:r>
            <a:endParaRPr dirty="0"/>
          </a:p>
        </p:txBody>
      </p:sp>
      <p:sp>
        <p:nvSpPr>
          <p:cNvPr id="205" name="Shape 205"/>
          <p:cNvSpPr txBox="1"/>
          <p:nvPr/>
        </p:nvSpPr>
        <p:spPr>
          <a:xfrm>
            <a:off x="4572000" y="1971950"/>
            <a:ext cx="380999" cy="553968"/>
          </a:xfrm>
          <a:prstGeom prst="rect">
            <a:avLst/>
          </a:prstGeom>
          <a:noFill/>
          <a:ln>
            <a:noFill/>
          </a:ln>
        </p:spPr>
        <p:txBody>
          <a:bodyPr wrap="square" lIns="91425" tIns="91425" rIns="91425" bIns="91425" anchor="t" anchorCtr="0">
            <a:spAutoFit/>
          </a:bodyPr>
          <a:lstStyle/>
          <a:p>
            <a:pPr marL="0" marR="0" lvl="0" indent="0" algn="ctr" rtl="0">
              <a:buClr>
                <a:schemeClr val="lt1"/>
              </a:buClr>
              <a:buSzPct val="25000"/>
              <a:buFont typeface="Arial"/>
              <a:buNone/>
            </a:pPr>
            <a:r>
              <a:rPr lang="x-none" sz="2400" b="1" i="0" u="none" strike="noStrike" cap="none" baseline="0">
                <a:solidFill>
                  <a:schemeClr val="lt1"/>
                </a:solidFill>
                <a:latin typeface="Arial"/>
                <a:ea typeface="Arial"/>
                <a:cs typeface="Arial"/>
                <a:sym typeface="Arial"/>
              </a:rPr>
              <a:t>K</a:t>
            </a:r>
          </a:p>
        </p:txBody>
      </p:sp>
      <p:sp>
        <p:nvSpPr>
          <p:cNvPr id="206" name="Shape 206"/>
          <p:cNvSpPr txBox="1"/>
          <p:nvPr/>
        </p:nvSpPr>
        <p:spPr>
          <a:xfrm>
            <a:off x="4650500" y="3834351"/>
            <a:ext cx="197100" cy="553968"/>
          </a:xfrm>
          <a:prstGeom prst="rect">
            <a:avLst/>
          </a:prstGeom>
          <a:noFill/>
          <a:ln>
            <a:noFill/>
          </a:ln>
        </p:spPr>
        <p:txBody>
          <a:bodyPr lIns="91425" tIns="91425" rIns="91425" bIns="91425" anchor="t" anchorCtr="0">
            <a:spAutoFit/>
          </a:bodyPr>
          <a:lstStyle/>
          <a:p>
            <a:pPr marL="0" marR="0" lvl="0" indent="0" algn="ctr" rtl="0">
              <a:buClr>
                <a:srgbClr val="000000"/>
              </a:buClr>
              <a:buSzPct val="25000"/>
              <a:buFont typeface="Arial"/>
              <a:buNone/>
            </a:pPr>
            <a:r>
              <a:rPr lang="x-none" sz="2400" b="1" i="0" u="none" strike="noStrike" cap="none" baseline="0">
                <a:solidFill>
                  <a:schemeClr val="lt1"/>
                </a:solidFill>
                <a:latin typeface="Arial"/>
                <a:ea typeface="Arial"/>
                <a:cs typeface="Arial"/>
                <a:sym typeface="Arial"/>
              </a:rPr>
              <a:t>K</a:t>
            </a:r>
          </a:p>
        </p:txBody>
      </p:sp>
      <p:sp>
        <p:nvSpPr>
          <p:cNvPr id="207" name="Shape 207"/>
          <p:cNvSpPr txBox="1"/>
          <p:nvPr/>
        </p:nvSpPr>
        <p:spPr>
          <a:xfrm>
            <a:off x="5006450" y="1531803"/>
            <a:ext cx="471000" cy="2180100"/>
          </a:xfrm>
          <a:prstGeom prst="rect">
            <a:avLst/>
          </a:prstGeom>
          <a:noFill/>
          <a:ln>
            <a:noFill/>
          </a:ln>
        </p:spPr>
        <p:txBody>
          <a:bodyPr lIns="91425" tIns="91425" rIns="91425" bIns="91425" anchor="t" anchorCtr="0">
            <a:spAutoFit/>
          </a:bodyPr>
          <a:lstStyle/>
          <a:p>
            <a:endParaRPr dirty="0"/>
          </a:p>
        </p:txBody>
      </p:sp>
      <p:sp>
        <p:nvSpPr>
          <p:cNvPr id="208" name="Shape 208"/>
          <p:cNvSpPr txBox="1"/>
          <p:nvPr/>
        </p:nvSpPr>
        <p:spPr>
          <a:xfrm>
            <a:off x="6255525" y="4995650"/>
            <a:ext cx="197100" cy="553968"/>
          </a:xfrm>
          <a:prstGeom prst="rect">
            <a:avLst/>
          </a:prstGeom>
          <a:noFill/>
          <a:ln>
            <a:noFill/>
          </a:ln>
        </p:spPr>
        <p:txBody>
          <a:bodyPr lIns="91425" tIns="91425" rIns="91425" bIns="91425" anchor="t" anchorCtr="0">
            <a:spAutoFit/>
          </a:bodyPr>
          <a:lstStyle/>
          <a:p>
            <a:pPr marL="0" marR="0" lvl="0" indent="0" algn="ctr" rtl="0">
              <a:buClr>
                <a:srgbClr val="000000"/>
              </a:buClr>
              <a:buSzPct val="25000"/>
              <a:buFont typeface="Arial"/>
              <a:buNone/>
            </a:pPr>
            <a:r>
              <a:rPr lang="x-none" sz="2400" b="1" i="0" u="none" strike="noStrike" cap="none" baseline="0">
                <a:solidFill>
                  <a:schemeClr val="lt1"/>
                </a:solidFill>
                <a:latin typeface="Arial"/>
                <a:ea typeface="Arial"/>
                <a:cs typeface="Arial"/>
                <a:sym typeface="Arial"/>
              </a:rPr>
              <a:t>K</a:t>
            </a:r>
          </a:p>
        </p:txBody>
      </p:sp>
      <p:sp>
        <p:nvSpPr>
          <p:cNvPr id="209" name="Shape 209"/>
          <p:cNvSpPr txBox="1"/>
          <p:nvPr/>
        </p:nvSpPr>
        <p:spPr>
          <a:xfrm>
            <a:off x="1939066" y="2136291"/>
            <a:ext cx="514799" cy="461635"/>
          </a:xfrm>
          <a:prstGeom prst="rect">
            <a:avLst/>
          </a:prstGeom>
          <a:noFill/>
          <a:ln>
            <a:noFill/>
          </a:ln>
        </p:spPr>
        <p:txBody>
          <a:bodyPr wrap="square" lIns="91425" tIns="91425" rIns="91425" bIns="91425" anchor="t" anchorCtr="0">
            <a:spAutoFit/>
          </a:bodyPr>
          <a:lstStyle/>
          <a:p>
            <a:pPr marL="0" marR="0" lvl="0" indent="0" algn="ctr" rtl="0">
              <a:buClr>
                <a:schemeClr val="lt1"/>
              </a:buClr>
              <a:buSzPct val="25000"/>
              <a:buFont typeface="Arial"/>
              <a:buNone/>
            </a:pPr>
            <a:r>
              <a:rPr lang="x-none" sz="1800" b="1" i="0" u="none" strike="noStrike" cap="none" baseline="0">
                <a:solidFill>
                  <a:schemeClr val="lt1"/>
                </a:solidFill>
                <a:latin typeface="Arial"/>
                <a:ea typeface="Arial"/>
                <a:cs typeface="Arial"/>
                <a:sym typeface="Arial"/>
              </a:rPr>
              <a:t>TK</a:t>
            </a:r>
          </a:p>
        </p:txBody>
      </p:sp>
      <p:sp>
        <p:nvSpPr>
          <p:cNvPr id="210" name="Shape 210"/>
          <p:cNvSpPr txBox="1"/>
          <p:nvPr/>
        </p:nvSpPr>
        <p:spPr>
          <a:xfrm>
            <a:off x="1719975" y="3784332"/>
            <a:ext cx="819898" cy="461635"/>
          </a:xfrm>
          <a:prstGeom prst="rect">
            <a:avLst/>
          </a:prstGeom>
          <a:noFill/>
          <a:ln>
            <a:noFill/>
          </a:ln>
        </p:spPr>
        <p:txBody>
          <a:bodyPr lIns="91425" tIns="91425" rIns="91425" bIns="91425" anchor="ctr" anchorCtr="0">
            <a:spAutoFit/>
          </a:bodyPr>
          <a:lstStyle/>
          <a:p>
            <a:pPr marL="0" marR="0" lvl="0" indent="0" algn="ctr" rtl="0">
              <a:buClr>
                <a:srgbClr val="000000"/>
              </a:buClr>
              <a:buSzPct val="25000"/>
              <a:buFont typeface="Arial"/>
              <a:buNone/>
            </a:pPr>
            <a:r>
              <a:rPr lang="x-none" sz="1800" b="1" i="0" u="none" strike="noStrike" cap="none" baseline="0">
                <a:solidFill>
                  <a:srgbClr val="FF0000"/>
                </a:solidFill>
                <a:latin typeface="Arial"/>
                <a:ea typeface="Arial"/>
                <a:cs typeface="Arial"/>
                <a:sym typeface="Arial"/>
              </a:rPr>
              <a:t>TK</a:t>
            </a:r>
          </a:p>
        </p:txBody>
      </p:sp>
      <p:sp>
        <p:nvSpPr>
          <p:cNvPr id="211" name="Shape 211"/>
          <p:cNvSpPr txBox="1">
            <a:spLocks noGrp="1"/>
          </p:cNvSpPr>
          <p:nvPr>
            <p:ph type="title"/>
          </p:nvPr>
        </p:nvSpPr>
        <p:spPr>
          <a:xfrm>
            <a:off x="304800" y="0"/>
            <a:ext cx="8229600" cy="738633"/>
          </a:xfrm>
          <a:prstGeom prst="rect">
            <a:avLst/>
          </a:prstGeom>
          <a:noFill/>
          <a:ln>
            <a:noFill/>
          </a:ln>
        </p:spPr>
        <p:txBody>
          <a:bodyPr lIns="91425" tIns="91425" rIns="91425" bIns="91425" anchor="b" anchorCtr="0">
            <a:spAutoFit/>
          </a:bodyPr>
          <a:lstStyle/>
          <a:p>
            <a:pPr marL="0" marR="0" lvl="0" indent="0" algn="l" rtl="0">
              <a:spcBef>
                <a:spcPts val="0"/>
              </a:spcBef>
              <a:buClr>
                <a:srgbClr val="000000"/>
              </a:buClr>
              <a:buSzPct val="25000"/>
              <a:buFont typeface="Arial"/>
              <a:buNone/>
            </a:pPr>
            <a:r>
              <a:rPr lang="x-none" sz="3600" b="1" i="0" u="none" strike="noStrike" cap="none" baseline="0">
                <a:solidFill>
                  <a:schemeClr val="lt1"/>
                </a:solidFill>
                <a:latin typeface="Arial"/>
                <a:ea typeface="Arial"/>
                <a:cs typeface="Arial"/>
                <a:sym typeface="Arial"/>
              </a:rPr>
              <a:t> </a:t>
            </a:r>
            <a:r>
              <a:rPr lang="x-none" sz="3600" b="0" i="0" u="none" strike="noStrike" cap="none" baseline="0">
                <a:solidFill>
                  <a:schemeClr val="lt1"/>
                </a:solidFill>
                <a:latin typeface="+mn-lt"/>
                <a:ea typeface="Arial"/>
                <a:cs typeface="Arial"/>
                <a:sym typeface="Arial"/>
              </a:rPr>
              <a:t>Grouping-ELA</a:t>
            </a:r>
            <a:r>
              <a:rPr lang="x-none" sz="3600" b="1" i="0" u="none" strike="noStrike" cap="none" baseline="0">
                <a:solidFill>
                  <a:schemeClr val="lt1"/>
                </a:solidFill>
                <a:latin typeface="Arial"/>
                <a:ea typeface="Arial"/>
                <a:cs typeface="Arial"/>
                <a:sym typeface="Arial"/>
              </a:rPr>
              <a:t> </a:t>
            </a:r>
          </a:p>
        </p:txBody>
      </p:sp>
      <p:sp>
        <p:nvSpPr>
          <p:cNvPr id="212" name="Shape 212"/>
          <p:cNvSpPr txBox="1"/>
          <p:nvPr/>
        </p:nvSpPr>
        <p:spPr>
          <a:xfrm>
            <a:off x="152400" y="2119698"/>
            <a:ext cx="1447800" cy="2677626"/>
          </a:xfrm>
          <a:prstGeom prst="rect">
            <a:avLst/>
          </a:prstGeom>
          <a:noFill/>
          <a:ln>
            <a:noFill/>
          </a:ln>
        </p:spPr>
        <p:txBody>
          <a:bodyPr wrap="square" lIns="91425" tIns="91425" rIns="91425" bIns="91425" anchor="ctr" anchorCtr="0">
            <a:spAutoFit/>
          </a:bodyPr>
          <a:lstStyle/>
          <a:p>
            <a:pPr marL="0" marR="0" lvl="0" indent="0" algn="l" rtl="0">
              <a:buClr>
                <a:srgbClr val="000000"/>
              </a:buClr>
              <a:buSzPct val="25000"/>
              <a:buFont typeface="Arial"/>
              <a:buNone/>
            </a:pPr>
            <a:r>
              <a:rPr lang="en-US" sz="1800" b="1" i="0" u="none" strike="noStrike" cap="none" baseline="0" dirty="0" err="1" smtClean="0">
                <a:solidFill>
                  <a:schemeClr val="lt1"/>
                </a:solidFill>
                <a:latin typeface="+mj-lt"/>
                <a:ea typeface="Arial"/>
                <a:cs typeface="Arial"/>
                <a:sym typeface="Arial"/>
              </a:rPr>
              <a:t>Playdough</a:t>
            </a:r>
            <a:endParaRPr lang="en-US" sz="1800" b="1" i="0" u="none" strike="noStrike" cap="none" baseline="0" dirty="0" smtClean="0">
              <a:solidFill>
                <a:schemeClr val="lt1"/>
              </a:solidFill>
              <a:latin typeface="+mj-lt"/>
              <a:ea typeface="Arial"/>
              <a:cs typeface="Arial"/>
              <a:sym typeface="Arial"/>
            </a:endParaRPr>
          </a:p>
          <a:p>
            <a:pPr marL="0" marR="0" lvl="0" indent="0" algn="l" rtl="0">
              <a:buClr>
                <a:srgbClr val="000000"/>
              </a:buClr>
              <a:buSzPct val="25000"/>
              <a:buFont typeface="Arial"/>
              <a:buNone/>
            </a:pPr>
            <a:endParaRPr lang="en-US" sz="1800" b="1" dirty="0" smtClean="0">
              <a:solidFill>
                <a:schemeClr val="lt1"/>
              </a:solidFill>
              <a:latin typeface="+mj-lt"/>
            </a:endParaRPr>
          </a:p>
          <a:p>
            <a:pPr marL="0" marR="0" lvl="0" indent="0" algn="l" rtl="0">
              <a:buClr>
                <a:srgbClr val="000000"/>
              </a:buClr>
              <a:buSzPct val="25000"/>
              <a:buFont typeface="Arial"/>
              <a:buNone/>
            </a:pPr>
            <a:r>
              <a:rPr lang="en-US" sz="1800" b="1" i="0" u="none" strike="noStrike" cap="none" baseline="0" dirty="0" smtClean="0">
                <a:solidFill>
                  <a:schemeClr val="lt1"/>
                </a:solidFill>
                <a:latin typeface="+mj-lt"/>
                <a:ea typeface="Arial"/>
                <a:cs typeface="Arial"/>
                <a:sym typeface="Arial"/>
              </a:rPr>
              <a:t>Painting</a:t>
            </a:r>
          </a:p>
          <a:p>
            <a:pPr marL="0" marR="0" lvl="0" indent="0" algn="l" rtl="0">
              <a:buClr>
                <a:srgbClr val="000000"/>
              </a:buClr>
              <a:buSzPct val="25000"/>
              <a:buFont typeface="Arial"/>
              <a:buNone/>
            </a:pPr>
            <a:endParaRPr lang="en-US" sz="1800" b="1" dirty="0" smtClean="0">
              <a:solidFill>
                <a:schemeClr val="lt1"/>
              </a:solidFill>
              <a:latin typeface="+mj-lt"/>
            </a:endParaRPr>
          </a:p>
          <a:p>
            <a:pPr marL="0" marR="0" lvl="0" indent="0" algn="l" rtl="0">
              <a:buClr>
                <a:srgbClr val="000000"/>
              </a:buClr>
              <a:buSzPct val="25000"/>
              <a:buFont typeface="Arial"/>
              <a:buNone/>
            </a:pPr>
            <a:r>
              <a:rPr lang="en-US" sz="1800" b="1" i="0" u="none" strike="noStrike" cap="none" baseline="0" dirty="0" smtClean="0">
                <a:solidFill>
                  <a:schemeClr val="lt1"/>
                </a:solidFill>
                <a:latin typeface="+mj-lt"/>
                <a:ea typeface="Arial"/>
                <a:cs typeface="Arial"/>
                <a:sym typeface="Arial"/>
              </a:rPr>
              <a:t>Stamping</a:t>
            </a:r>
          </a:p>
          <a:p>
            <a:pPr marL="0" marR="0" lvl="0" indent="0" algn="l" rtl="0">
              <a:buClr>
                <a:srgbClr val="000000"/>
              </a:buClr>
              <a:buSzPct val="25000"/>
              <a:buFont typeface="Arial"/>
              <a:buNone/>
            </a:pPr>
            <a:endParaRPr lang="en-US" sz="1800" b="1" dirty="0" smtClean="0">
              <a:solidFill>
                <a:schemeClr val="lt1"/>
              </a:solidFill>
              <a:latin typeface="+mj-lt"/>
            </a:endParaRPr>
          </a:p>
          <a:p>
            <a:pPr marL="0" marR="0" lvl="0" indent="0" algn="l" rtl="0">
              <a:buClr>
                <a:srgbClr val="000000"/>
              </a:buClr>
              <a:buSzPct val="25000"/>
              <a:buFont typeface="Arial"/>
              <a:buNone/>
            </a:pPr>
            <a:r>
              <a:rPr lang="en-US" sz="1800" b="1" i="0" u="none" strike="noStrike" cap="none" baseline="0" dirty="0" smtClean="0">
                <a:solidFill>
                  <a:schemeClr val="lt1"/>
                </a:solidFill>
                <a:latin typeface="+mj-lt"/>
                <a:ea typeface="Arial"/>
                <a:cs typeface="Arial"/>
                <a:sym typeface="Arial"/>
              </a:rPr>
              <a:t>Sensory Tub</a:t>
            </a:r>
          </a:p>
          <a:p>
            <a:pPr marL="0" marR="0" lvl="0" indent="0" algn="l" rtl="0">
              <a:buClr>
                <a:srgbClr val="000000"/>
              </a:buClr>
              <a:buSzPct val="25000"/>
              <a:buFont typeface="Arial"/>
              <a:buNone/>
            </a:pPr>
            <a:endParaRPr lang="en-US" sz="1800" b="1" dirty="0" smtClean="0">
              <a:solidFill>
                <a:schemeClr val="lt1"/>
              </a:solidFill>
              <a:latin typeface="+mj-lt"/>
            </a:endParaRPr>
          </a:p>
          <a:p>
            <a:pPr marL="0" marR="0" lvl="0" indent="0" algn="l" rtl="0">
              <a:buClr>
                <a:srgbClr val="000000"/>
              </a:buClr>
              <a:buSzPct val="25000"/>
              <a:buFont typeface="Arial"/>
              <a:buNone/>
            </a:pPr>
            <a:endParaRPr lang="x-none" sz="1800" b="1" i="0" u="none" strike="noStrike" cap="none" baseline="0">
              <a:solidFill>
                <a:schemeClr val="lt1"/>
              </a:solidFill>
              <a:latin typeface="+mj-lt"/>
              <a:ea typeface="Arial"/>
              <a:cs typeface="Arial"/>
              <a:sym typeface="Arial"/>
            </a:endParaRPr>
          </a:p>
        </p:txBody>
      </p:sp>
      <p:sp>
        <p:nvSpPr>
          <p:cNvPr id="20" name="Rectangle 19"/>
          <p:cNvSpPr/>
          <p:nvPr/>
        </p:nvSpPr>
        <p:spPr>
          <a:xfrm>
            <a:off x="5715000" y="1295400"/>
            <a:ext cx="2057400" cy="3200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40000"/>
                  <a:lumOff val="60000"/>
                </a:schemeClr>
              </a:solidFill>
            </a:endParaRPr>
          </a:p>
        </p:txBody>
      </p:sp>
      <p:sp>
        <p:nvSpPr>
          <p:cNvPr id="21" name="TextBox 20"/>
          <p:cNvSpPr txBox="1"/>
          <p:nvPr/>
        </p:nvSpPr>
        <p:spPr>
          <a:xfrm>
            <a:off x="5943600" y="2209800"/>
            <a:ext cx="1371600" cy="923330"/>
          </a:xfrm>
          <a:prstGeom prst="rect">
            <a:avLst/>
          </a:prstGeom>
          <a:noFill/>
        </p:spPr>
        <p:txBody>
          <a:bodyPr wrap="square" rtlCol="0">
            <a:spAutoFit/>
          </a:bodyPr>
          <a:lstStyle/>
          <a:p>
            <a:pPr algn="ctr"/>
            <a:r>
              <a:rPr lang="en-US" dirty="0" smtClean="0">
                <a:solidFill>
                  <a:schemeClr val="tx1"/>
                </a:solidFill>
              </a:rPr>
              <a:t>Carpet</a:t>
            </a:r>
          </a:p>
          <a:p>
            <a:pPr algn="ctr"/>
            <a:r>
              <a:rPr lang="en-US" dirty="0" smtClean="0">
                <a:solidFill>
                  <a:schemeClr val="tx1"/>
                </a:solidFill>
              </a:rPr>
              <a:t>Area/Large Group</a:t>
            </a:r>
          </a:p>
        </p:txBody>
      </p:sp>
      <p:sp>
        <p:nvSpPr>
          <p:cNvPr id="28" name="Left-Right Arrow 27"/>
          <p:cNvSpPr/>
          <p:nvPr/>
        </p:nvSpPr>
        <p:spPr>
          <a:xfrm>
            <a:off x="1447800" y="3048000"/>
            <a:ext cx="457200" cy="18288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Left-Right Arrow 28"/>
          <p:cNvSpPr/>
          <p:nvPr/>
        </p:nvSpPr>
        <p:spPr>
          <a:xfrm>
            <a:off x="1066800" y="4800600"/>
            <a:ext cx="6096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rot="5400000">
            <a:off x="4953000" y="3200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H="1">
            <a:off x="5181600" y="44196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5257800" y="2286000"/>
            <a:ext cx="1676400"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315200" y="5257800"/>
            <a:ext cx="1447800" cy="1200329"/>
          </a:xfrm>
          <a:prstGeom prst="rect">
            <a:avLst/>
          </a:prstGeom>
          <a:noFill/>
        </p:spPr>
        <p:txBody>
          <a:bodyPr wrap="square" rtlCol="0">
            <a:spAutoFit/>
          </a:bodyPr>
          <a:lstStyle/>
          <a:p>
            <a:r>
              <a:rPr lang="en-US" dirty="0" smtClean="0"/>
              <a:t>Fully implemented</a:t>
            </a:r>
          </a:p>
          <a:p>
            <a:r>
              <a:rPr lang="en-US" dirty="0" smtClean="0"/>
              <a:t>KCCC standards</a:t>
            </a:r>
            <a:endParaRPr lang="en-US" dirty="0"/>
          </a:p>
        </p:txBody>
      </p:sp>
      <p:sp>
        <p:nvSpPr>
          <p:cNvPr id="40" name="TextBox 39"/>
          <p:cNvSpPr txBox="1"/>
          <p:nvPr/>
        </p:nvSpPr>
        <p:spPr>
          <a:xfrm>
            <a:off x="1447800" y="1066800"/>
            <a:ext cx="2895600" cy="646331"/>
          </a:xfrm>
          <a:prstGeom prst="rect">
            <a:avLst/>
          </a:prstGeom>
          <a:noFill/>
        </p:spPr>
        <p:txBody>
          <a:bodyPr wrap="square" rtlCol="0">
            <a:spAutoFit/>
          </a:bodyPr>
          <a:lstStyle/>
          <a:p>
            <a:r>
              <a:rPr lang="en-US" dirty="0" smtClean="0"/>
              <a:t>Partial implementation of K CCCS</a:t>
            </a:r>
            <a:endParaRPr lang="en-US" dirty="0"/>
          </a:p>
        </p:txBody>
      </p:sp>
      <p:cxnSp>
        <p:nvCxnSpPr>
          <p:cNvPr id="43" name="Straight Arrow Connector 42"/>
          <p:cNvCxnSpPr/>
          <p:nvPr/>
        </p:nvCxnSpPr>
        <p:spPr>
          <a:xfrm rot="5400000">
            <a:off x="2743200" y="1676400"/>
            <a:ext cx="304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2286000" y="2362200"/>
            <a:ext cx="1752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2438400" y="5562600"/>
            <a:ext cx="1752600" cy="685800"/>
          </a:xfrm>
          <a:prstGeom prst="ellipse">
            <a:avLst/>
          </a:prstGeom>
          <a:solidFill>
            <a:srgbClr val="2466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876800" y="152400"/>
            <a:ext cx="3886200" cy="1200329"/>
          </a:xfrm>
          <a:prstGeom prst="rect">
            <a:avLst/>
          </a:prstGeom>
          <a:noFill/>
        </p:spPr>
        <p:txBody>
          <a:bodyPr wrap="square" rtlCol="0">
            <a:spAutoFit/>
          </a:bodyPr>
          <a:lstStyle/>
          <a:p>
            <a:r>
              <a:rPr lang="en-US" dirty="0" smtClean="0">
                <a:solidFill>
                  <a:schemeClr val="tx1"/>
                </a:solidFill>
              </a:rPr>
              <a:t>Kindergarten has opportunities at their</a:t>
            </a:r>
          </a:p>
          <a:p>
            <a:r>
              <a:rPr lang="en-US" dirty="0" smtClean="0">
                <a:solidFill>
                  <a:schemeClr val="tx1"/>
                </a:solidFill>
              </a:rPr>
              <a:t>Table for puzzles, </a:t>
            </a:r>
            <a:r>
              <a:rPr lang="en-US" dirty="0" err="1" smtClean="0">
                <a:solidFill>
                  <a:schemeClr val="tx1"/>
                </a:solidFill>
              </a:rPr>
              <a:t>unifix</a:t>
            </a:r>
            <a:r>
              <a:rPr lang="en-US" dirty="0" smtClean="0">
                <a:solidFill>
                  <a:schemeClr val="tx1"/>
                </a:solidFill>
              </a:rPr>
              <a:t> cubes, learning games, etc.  They visit the choices during math tubs in the p.m.</a:t>
            </a:r>
            <a:endParaRPr lang="en-US" dirty="0">
              <a:solidFill>
                <a:schemeClr val="bg1"/>
              </a:solidFill>
            </a:endParaRPr>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Library/Puppet Theater</a:t>
            </a:r>
            <a:endParaRPr lang="en-US" dirty="0"/>
          </a:p>
        </p:txBody>
      </p:sp>
      <p:sp>
        <p:nvSpPr>
          <p:cNvPr id="3" name="Text Placeholder 2"/>
          <p:cNvSpPr>
            <a:spLocks noGrp="1"/>
          </p:cNvSpPr>
          <p:nvPr>
            <p:ph type="body" idx="1"/>
          </p:nvPr>
        </p:nvSpPr>
        <p:spPr/>
        <p:txBody>
          <a:bodyPr/>
          <a:lstStyle/>
          <a:p>
            <a:endParaRPr lang="en-US" dirty="0"/>
          </a:p>
        </p:txBody>
      </p:sp>
      <p:sp>
        <p:nvSpPr>
          <p:cNvPr id="4" name="Text Placeholder 3"/>
          <p:cNvSpPr>
            <a:spLocks noGrp="1"/>
          </p:cNvSpPr>
          <p:nvPr>
            <p:ph type="body" idx="2"/>
          </p:nvPr>
        </p:nvSpPr>
        <p:spPr/>
        <p:txBody>
          <a:bodyPr/>
          <a:lstStyle/>
          <a:p>
            <a:endParaRPr lang="en-US" dirty="0"/>
          </a:p>
        </p:txBody>
      </p:sp>
      <p:sp>
        <p:nvSpPr>
          <p:cNvPr id="5" name="Text Placeholder 4"/>
          <p:cNvSpPr>
            <a:spLocks noGrp="1"/>
          </p:cNvSpPr>
          <p:nvPr>
            <p:ph type="body" idx="3"/>
          </p:nvPr>
        </p:nvSpPr>
        <p:spPr/>
        <p:txBody>
          <a:bodyPr/>
          <a:lstStyle/>
          <a:p>
            <a:endParaRPr lang="en-US"/>
          </a:p>
        </p:txBody>
      </p:sp>
      <p:sp>
        <p:nvSpPr>
          <p:cNvPr id="6" name="Text Placeholder 5"/>
          <p:cNvSpPr>
            <a:spLocks noGrp="1"/>
          </p:cNvSpPr>
          <p:nvPr>
            <p:ph type="body" idx="4"/>
          </p:nvPr>
        </p:nvSpPr>
        <p:spPr/>
        <p:txBody>
          <a:bodyPr/>
          <a:lstStyle/>
          <a:p>
            <a:endParaRPr lang="en-US" dirty="0"/>
          </a:p>
        </p:txBody>
      </p:sp>
      <p:pic>
        <p:nvPicPr>
          <p:cNvPr id="8" name="Picture 7" descr="photo_1.JPG"/>
          <p:cNvPicPr>
            <a:picLocks noChangeAspect="1"/>
          </p:cNvPicPr>
          <p:nvPr/>
        </p:nvPicPr>
        <p:blipFill>
          <a:blip r:embed="rId2" cstate="print"/>
          <a:stretch>
            <a:fillRect/>
          </a:stretch>
        </p:blipFill>
        <p:spPr>
          <a:xfrm rot="5400000">
            <a:off x="-212527" y="1963099"/>
            <a:ext cx="5303772" cy="4181229"/>
          </a:xfrm>
          <a:prstGeom prst="rect">
            <a:avLst/>
          </a:prstGeom>
        </p:spPr>
      </p:pic>
      <p:pic>
        <p:nvPicPr>
          <p:cNvPr id="9" name="Picture 8" descr="photo_2.JPG"/>
          <p:cNvPicPr>
            <a:picLocks noChangeAspect="1"/>
          </p:cNvPicPr>
          <p:nvPr/>
        </p:nvPicPr>
        <p:blipFill>
          <a:blip r:embed="rId3" cstate="print"/>
          <a:stretch>
            <a:fillRect/>
          </a:stretch>
        </p:blipFill>
        <p:spPr>
          <a:xfrm rot="5400000">
            <a:off x="4053084" y="2042916"/>
            <a:ext cx="5305032" cy="39624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Math </a:t>
            </a:r>
            <a:endParaRPr lang="en-US" dirty="0"/>
          </a:p>
        </p:txBody>
      </p:sp>
      <p:sp>
        <p:nvSpPr>
          <p:cNvPr id="5" name="Content Placeholder 4"/>
          <p:cNvSpPr>
            <a:spLocks noGrp="1"/>
          </p:cNvSpPr>
          <p:nvPr>
            <p:ph sz="half" idx="1"/>
          </p:nvPr>
        </p:nvSpPr>
        <p:spPr/>
        <p:txBody>
          <a:bodyPr/>
          <a:lstStyle/>
          <a:p>
            <a:r>
              <a:rPr lang="en-US" dirty="0" smtClean="0"/>
              <a:t>TK</a:t>
            </a:r>
          </a:p>
          <a:p>
            <a:pPr lvl="1"/>
            <a:r>
              <a:rPr lang="en-US" dirty="0" smtClean="0"/>
              <a:t>Math Their Way </a:t>
            </a:r>
            <a:r>
              <a:rPr lang="x-none" u="sng" smtClean="0">
                <a:solidFill>
                  <a:schemeClr val="hlink"/>
                </a:solidFill>
                <a:ea typeface="Arial"/>
                <a:cs typeface="Arial"/>
                <a:sym typeface="Arial"/>
                <a:hlinkClick r:id="rId2"/>
              </a:rPr>
              <a:t>http://www.center.edu/index.shtml</a:t>
            </a:r>
            <a:r>
              <a:rPr lang="x-none" smtClean="0">
                <a:solidFill>
                  <a:schemeClr val="lt1"/>
                </a:solidFill>
                <a:ea typeface="Arial"/>
                <a:cs typeface="Arial"/>
                <a:sym typeface="Arial"/>
                <a:hlinkClick r:id="rId2"/>
              </a:rPr>
              <a:t>strategies</a:t>
            </a:r>
            <a:r>
              <a:rPr lang="en-US" dirty="0" smtClean="0">
                <a:solidFill>
                  <a:schemeClr val="lt1"/>
                </a:solidFill>
                <a:ea typeface="Arial"/>
                <a:cs typeface="Arial"/>
                <a:sym typeface="Arial"/>
              </a:rPr>
              <a:t> Teacher made activities</a:t>
            </a:r>
          </a:p>
          <a:p>
            <a:pPr lvl="1"/>
            <a:r>
              <a:rPr lang="en-US" dirty="0" smtClean="0"/>
              <a:t>Focusing on a solid foundation of numerals 0-10</a:t>
            </a:r>
          </a:p>
          <a:p>
            <a:pPr lvl="1"/>
            <a:r>
              <a:rPr lang="en-US" dirty="0" smtClean="0"/>
              <a:t>More free exploration</a:t>
            </a:r>
          </a:p>
          <a:p>
            <a:pPr lvl="1"/>
            <a:endParaRPr lang="en-US" dirty="0"/>
          </a:p>
        </p:txBody>
      </p:sp>
      <p:sp>
        <p:nvSpPr>
          <p:cNvPr id="6" name="Content Placeholder 5"/>
          <p:cNvSpPr>
            <a:spLocks noGrp="1"/>
          </p:cNvSpPr>
          <p:nvPr>
            <p:ph sz="half" idx="2"/>
          </p:nvPr>
        </p:nvSpPr>
        <p:spPr/>
        <p:txBody>
          <a:bodyPr/>
          <a:lstStyle/>
          <a:p>
            <a:r>
              <a:rPr lang="en-US" dirty="0" smtClean="0"/>
              <a:t>Kindergarten</a:t>
            </a:r>
          </a:p>
          <a:p>
            <a:pPr lvl="1"/>
            <a:r>
              <a:rPr lang="en-US" dirty="0" smtClean="0"/>
              <a:t>State Adopted Math Series</a:t>
            </a:r>
          </a:p>
          <a:p>
            <a:pPr lvl="1"/>
            <a:r>
              <a:rPr lang="en-US" dirty="0" smtClean="0"/>
              <a:t>Teacher made activities/opportunities</a:t>
            </a:r>
          </a:p>
          <a:p>
            <a:pPr lvl="1"/>
            <a:r>
              <a:rPr lang="en-US" dirty="0" smtClean="0"/>
              <a:t>Focusing on a solid foundation of numerals 0-20</a:t>
            </a:r>
          </a:p>
          <a:p>
            <a:pPr lvl="1"/>
            <a:endParaRPr lang="en-US" dirty="0"/>
          </a:p>
        </p:txBody>
      </p:sp>
      <p:sp>
        <p:nvSpPr>
          <p:cNvPr id="7" name="Shape 222"/>
          <p:cNvSpPr/>
          <p:nvPr/>
        </p:nvSpPr>
        <p:spPr>
          <a:xfrm>
            <a:off x="1828800" y="5257800"/>
            <a:ext cx="6172200" cy="1600200"/>
          </a:xfrm>
          <a:prstGeom prst="rect">
            <a:avLst/>
          </a:prstGeom>
          <a:blipFill>
            <a:blip r:embed="rId3" cstate="print"/>
            <a:stretch>
              <a:fillRect/>
            </a:stretch>
          </a:blipFill>
        </p:spPr>
      </p:sp>
      <p:sp>
        <p:nvSpPr>
          <p:cNvPr id="8" name="Slide Number Placeholder 7"/>
          <p:cNvSpPr>
            <a:spLocks noGrp="1"/>
          </p:cNvSpPr>
          <p:nvPr>
            <p:ph type="sldNum" sz="quarter" idx="12"/>
          </p:nvPr>
        </p:nvSpPr>
        <p:spPr/>
        <p:txBody>
          <a:bodyPr/>
          <a:lstStyle/>
          <a:p>
            <a:fld id="{2839FD78-04BA-43FC-B8C9-65108E1C01EF}"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Carpet Time</a:t>
            </a:r>
            <a:endParaRPr lang="en-US" dirty="0"/>
          </a:p>
        </p:txBody>
      </p:sp>
      <p:sp>
        <p:nvSpPr>
          <p:cNvPr id="3" name="Content Placeholder 2"/>
          <p:cNvSpPr>
            <a:spLocks noGrp="1"/>
          </p:cNvSpPr>
          <p:nvPr>
            <p:ph sz="half" idx="1"/>
          </p:nvPr>
        </p:nvSpPr>
        <p:spPr/>
        <p:txBody>
          <a:bodyPr>
            <a:normAutofit fontScale="92500" lnSpcReduction="20000"/>
          </a:bodyPr>
          <a:lstStyle/>
          <a:p>
            <a:r>
              <a:rPr lang="en-US" sz="2600" dirty="0" smtClean="0"/>
              <a:t>TK</a:t>
            </a:r>
          </a:p>
          <a:p>
            <a:pPr lvl="1"/>
            <a:r>
              <a:rPr lang="en-US" sz="1900" dirty="0" smtClean="0"/>
              <a:t>Shorter pieces of time (10 min.)</a:t>
            </a:r>
          </a:p>
          <a:p>
            <a:pPr lvl="1"/>
            <a:r>
              <a:rPr lang="en-US" sz="1900" dirty="0" smtClean="0"/>
              <a:t>Lots of music opportunities</a:t>
            </a:r>
          </a:p>
          <a:p>
            <a:pPr lvl="2"/>
            <a:r>
              <a:rPr lang="en-US" sz="1900" dirty="0" smtClean="0"/>
              <a:t>welcome songs, calendar, days, months, colors, </a:t>
            </a:r>
            <a:r>
              <a:rPr lang="en-US" sz="1900" dirty="0" err="1" smtClean="0"/>
              <a:t>abc</a:t>
            </a:r>
            <a:r>
              <a:rPr lang="en-US" sz="1900" dirty="0" smtClean="0"/>
              <a:t>, phonics, DANCE-Farmer in the Dell, Hokey Pokey, Grandma at the Fair, Pizza Hut, Math Macarena, etc.</a:t>
            </a:r>
          </a:p>
          <a:p>
            <a:pPr lvl="1"/>
            <a:r>
              <a:rPr lang="en-US" sz="1900" dirty="0" smtClean="0"/>
              <a:t>Felt board stories</a:t>
            </a:r>
          </a:p>
          <a:p>
            <a:pPr lvl="1"/>
            <a:r>
              <a:rPr lang="en-US" sz="1900" dirty="0" smtClean="0"/>
              <a:t>Nursery rhymes w/ props</a:t>
            </a:r>
          </a:p>
          <a:p>
            <a:pPr lvl="1"/>
            <a:r>
              <a:rPr lang="en-US" sz="1900" dirty="0" smtClean="0"/>
              <a:t>Puppets</a:t>
            </a:r>
          </a:p>
          <a:p>
            <a:pPr lvl="1"/>
            <a:r>
              <a:rPr lang="en-US" sz="1900" dirty="0" smtClean="0"/>
              <a:t>Dramatic play social behaviors</a:t>
            </a:r>
          </a:p>
          <a:p>
            <a:pPr lvl="1"/>
            <a:r>
              <a:rPr lang="en-US" sz="1900" dirty="0" smtClean="0"/>
              <a:t>Short stories</a:t>
            </a:r>
          </a:p>
          <a:p>
            <a:pPr lvl="1"/>
            <a:r>
              <a:rPr lang="en-US" sz="1900" dirty="0" smtClean="0"/>
              <a:t>Finger plays</a:t>
            </a:r>
          </a:p>
          <a:p>
            <a:pPr lvl="1"/>
            <a:r>
              <a:rPr lang="en-US" sz="1900" dirty="0" smtClean="0"/>
              <a:t>More interruptions</a:t>
            </a:r>
          </a:p>
          <a:p>
            <a:pPr lvl="1"/>
            <a:endParaRPr lang="en-US" dirty="0"/>
          </a:p>
        </p:txBody>
      </p:sp>
      <p:sp>
        <p:nvSpPr>
          <p:cNvPr id="4" name="Content Placeholder 3"/>
          <p:cNvSpPr>
            <a:spLocks noGrp="1"/>
          </p:cNvSpPr>
          <p:nvPr>
            <p:ph sz="half" idx="2"/>
          </p:nvPr>
        </p:nvSpPr>
        <p:spPr/>
        <p:txBody>
          <a:bodyPr>
            <a:normAutofit fontScale="92500" lnSpcReduction="20000"/>
          </a:bodyPr>
          <a:lstStyle/>
          <a:p>
            <a:r>
              <a:rPr lang="en-US" sz="2600" dirty="0" smtClean="0"/>
              <a:t>Kindergarten</a:t>
            </a:r>
          </a:p>
          <a:p>
            <a:pPr lvl="1"/>
            <a:r>
              <a:rPr lang="en-US" sz="1900" dirty="0" smtClean="0"/>
              <a:t>15-20 min.</a:t>
            </a:r>
          </a:p>
          <a:p>
            <a:pPr lvl="1"/>
            <a:r>
              <a:rPr lang="en-US" sz="1900" dirty="0" smtClean="0"/>
              <a:t>Fewer songs-welcome- calendar-days-months</a:t>
            </a:r>
          </a:p>
          <a:p>
            <a:pPr lvl="1"/>
            <a:r>
              <a:rPr lang="en-US" sz="1900" dirty="0" smtClean="0"/>
              <a:t>Colors, numbers</a:t>
            </a:r>
          </a:p>
          <a:p>
            <a:pPr lvl="1"/>
            <a:r>
              <a:rPr lang="en-US" sz="1900" dirty="0" smtClean="0"/>
              <a:t>Fewer Nursery Rhymes</a:t>
            </a:r>
          </a:p>
          <a:p>
            <a:pPr lvl="1"/>
            <a:r>
              <a:rPr lang="en-US" sz="1900" dirty="0" smtClean="0"/>
              <a:t>Longer stories</a:t>
            </a:r>
          </a:p>
          <a:p>
            <a:pPr lvl="1"/>
            <a:r>
              <a:rPr lang="en-US" sz="1900" dirty="0" smtClean="0"/>
              <a:t>Shared writing starts earlier</a:t>
            </a:r>
          </a:p>
          <a:p>
            <a:pPr lvl="1"/>
            <a:r>
              <a:rPr lang="en-US" sz="1900" dirty="0" smtClean="0"/>
              <a:t>Not as much fine motor development</a:t>
            </a:r>
          </a:p>
          <a:p>
            <a:pPr lvl="1"/>
            <a:r>
              <a:rPr lang="en-US" sz="1900" dirty="0" smtClean="0"/>
              <a:t>Handwriting starts earlier</a:t>
            </a:r>
          </a:p>
          <a:p>
            <a:pPr lvl="1"/>
            <a:r>
              <a:rPr lang="en-US" sz="1900" dirty="0" smtClean="0"/>
              <a:t>Paper pencil work starts earlier</a:t>
            </a:r>
          </a:p>
          <a:p>
            <a:pPr lvl="1"/>
            <a:endParaRPr lang="en-US" dirty="0"/>
          </a:p>
        </p:txBody>
      </p:sp>
      <p:sp>
        <p:nvSpPr>
          <p:cNvPr id="5" name="Slide Number Placeholder 4"/>
          <p:cNvSpPr>
            <a:spLocks noGrp="1"/>
          </p:cNvSpPr>
          <p:nvPr>
            <p:ph type="sldNum" sz="quarter" idx="12"/>
          </p:nvPr>
        </p:nvSpPr>
        <p:spPr/>
        <p:txBody>
          <a:bodyPr/>
          <a:lstStyle/>
          <a:p>
            <a:fld id="{2839FD78-04BA-43FC-B8C9-65108E1C01EF}" type="slidenum">
              <a:rPr lang="en-US" smtClean="0"/>
              <a:pPr/>
              <a:t>23</a:t>
            </a:fld>
            <a:endParaRPr lang="en-US"/>
          </a:p>
        </p:txBody>
      </p:sp>
      <p:sp>
        <p:nvSpPr>
          <p:cNvPr id="6" name="Shape 229"/>
          <p:cNvSpPr/>
          <p:nvPr/>
        </p:nvSpPr>
        <p:spPr>
          <a:xfrm>
            <a:off x="3733800" y="5257800"/>
            <a:ext cx="1695450" cy="1447800"/>
          </a:xfrm>
          <a:prstGeom prst="rect">
            <a:avLst/>
          </a:prstGeom>
          <a:blipFill>
            <a:blip r:embed="rId2" cstate="print"/>
            <a:stretch>
              <a:fillRect/>
            </a:stretch>
          </a:blipFill>
        </p:spPr>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My Schedule </a:t>
            </a:r>
            <a:endParaRPr lang="en-US" dirty="0"/>
          </a:p>
        </p:txBody>
      </p:sp>
      <p:sp>
        <p:nvSpPr>
          <p:cNvPr id="5" name="Content Placeholder 4"/>
          <p:cNvSpPr>
            <a:spLocks noGrp="1"/>
          </p:cNvSpPr>
          <p:nvPr>
            <p:ph sz="half" idx="1"/>
          </p:nvPr>
        </p:nvSpPr>
        <p:spPr/>
        <p:txBody>
          <a:bodyPr>
            <a:normAutofit fontScale="70000" lnSpcReduction="20000"/>
          </a:bodyPr>
          <a:lstStyle/>
          <a:p>
            <a:r>
              <a:rPr lang="en-US" dirty="0" smtClean="0"/>
              <a:t>Beginning of year</a:t>
            </a:r>
          </a:p>
          <a:p>
            <a:pPr lvl="1"/>
            <a:r>
              <a:rPr lang="en-US" sz="2200" dirty="0" smtClean="0"/>
              <a:t>Welcome-looking at books-coloring projects</a:t>
            </a:r>
          </a:p>
          <a:p>
            <a:pPr lvl="1"/>
            <a:r>
              <a:rPr lang="en-US" sz="2200" dirty="0" smtClean="0"/>
              <a:t>Carpet time-read aloud-flag salute-Big Book</a:t>
            </a:r>
          </a:p>
          <a:p>
            <a:pPr lvl="1"/>
            <a:r>
              <a:rPr lang="en-US" sz="2200" dirty="0" smtClean="0"/>
              <a:t>Exploration time-puzzles-</a:t>
            </a:r>
            <a:r>
              <a:rPr lang="en-US" sz="2200" dirty="0" err="1" smtClean="0"/>
              <a:t>unifix</a:t>
            </a:r>
            <a:r>
              <a:rPr lang="en-US" sz="2200" dirty="0" smtClean="0"/>
              <a:t> cubes-</a:t>
            </a:r>
            <a:r>
              <a:rPr lang="en-US" sz="2200" dirty="0" err="1" smtClean="0"/>
              <a:t>playdough</a:t>
            </a:r>
            <a:r>
              <a:rPr lang="en-US" sz="2200" dirty="0" smtClean="0"/>
              <a:t>-blocks</a:t>
            </a:r>
          </a:p>
          <a:p>
            <a:pPr lvl="1"/>
            <a:r>
              <a:rPr lang="en-US" sz="2200" dirty="0" smtClean="0"/>
              <a:t>Carpet for Buzz Book (morning message)</a:t>
            </a:r>
          </a:p>
          <a:p>
            <a:pPr lvl="1"/>
            <a:r>
              <a:rPr lang="en-US" sz="2200" dirty="0" smtClean="0"/>
              <a:t>Music/movement</a:t>
            </a:r>
          </a:p>
          <a:p>
            <a:pPr lvl="1"/>
            <a:r>
              <a:rPr lang="en-US" sz="2200" dirty="0" smtClean="0"/>
              <a:t>Following directions activity</a:t>
            </a:r>
          </a:p>
          <a:p>
            <a:pPr lvl="1"/>
            <a:r>
              <a:rPr lang="en-US" sz="2200" dirty="0" smtClean="0"/>
              <a:t>Recess/snack</a:t>
            </a:r>
          </a:p>
          <a:p>
            <a:pPr lvl="1"/>
            <a:r>
              <a:rPr lang="en-US" sz="2200" dirty="0" smtClean="0"/>
              <a:t>Carpet time-read aloud-song</a:t>
            </a:r>
          </a:p>
          <a:p>
            <a:pPr lvl="1"/>
            <a:r>
              <a:rPr lang="en-US" sz="2200" dirty="0" smtClean="0"/>
              <a:t>Small groups-centers</a:t>
            </a:r>
          </a:p>
          <a:p>
            <a:pPr lvl="1"/>
            <a:r>
              <a:rPr lang="en-US" sz="2200" dirty="0" smtClean="0"/>
              <a:t>Lunch</a:t>
            </a:r>
          </a:p>
          <a:p>
            <a:pPr lvl="1"/>
            <a:r>
              <a:rPr lang="en-US" sz="2200" dirty="0" smtClean="0"/>
              <a:t>Quiet time-exploring sand table-water colors-home center-computers-puppets-puzzles</a:t>
            </a:r>
          </a:p>
          <a:p>
            <a:pPr lvl="1"/>
            <a:r>
              <a:rPr lang="en-US" sz="2200" dirty="0" smtClean="0"/>
              <a:t>P.E.</a:t>
            </a:r>
          </a:p>
          <a:p>
            <a:pPr lvl="1"/>
            <a:r>
              <a:rPr lang="en-US" sz="2200" dirty="0" smtClean="0"/>
              <a:t>Getting ready to go home</a:t>
            </a:r>
          </a:p>
          <a:p>
            <a:pPr lvl="1"/>
            <a:endParaRPr lang="en-US" dirty="0"/>
          </a:p>
        </p:txBody>
      </p:sp>
      <p:sp>
        <p:nvSpPr>
          <p:cNvPr id="6" name="Content Placeholder 5"/>
          <p:cNvSpPr>
            <a:spLocks noGrp="1"/>
          </p:cNvSpPr>
          <p:nvPr>
            <p:ph sz="half" idx="2"/>
          </p:nvPr>
        </p:nvSpPr>
        <p:spPr/>
        <p:txBody>
          <a:bodyPr>
            <a:normAutofit fontScale="70000" lnSpcReduction="20000"/>
          </a:bodyPr>
          <a:lstStyle/>
          <a:p>
            <a:r>
              <a:rPr lang="en-US" sz="2900" dirty="0" smtClean="0"/>
              <a:t>Currently</a:t>
            </a:r>
          </a:p>
          <a:p>
            <a:pPr lvl="1"/>
            <a:r>
              <a:rPr lang="x-none" sz="2100" smtClean="0">
                <a:ea typeface="Arial"/>
                <a:cs typeface="Arial"/>
                <a:sym typeface="Arial"/>
              </a:rPr>
              <a:t>Morning job-something small –names</a:t>
            </a:r>
            <a:endParaRPr lang="en-US" sz="2100" dirty="0" smtClean="0">
              <a:ea typeface="Arial"/>
              <a:cs typeface="Arial"/>
              <a:sym typeface="Arial"/>
            </a:endParaRPr>
          </a:p>
          <a:p>
            <a:pPr lvl="1"/>
            <a:r>
              <a:rPr lang="x-none" sz="2100" smtClean="0">
                <a:ea typeface="Arial"/>
                <a:cs typeface="Arial"/>
                <a:sym typeface="Arial"/>
              </a:rPr>
              <a:t>Calendar-Opening-Letters/Sounds-Sightword</a:t>
            </a:r>
            <a:endParaRPr lang="en-US" sz="2100" dirty="0" smtClean="0">
              <a:ea typeface="Arial"/>
              <a:cs typeface="Arial"/>
              <a:sym typeface="Arial"/>
            </a:endParaRPr>
          </a:p>
          <a:p>
            <a:pPr lvl="1"/>
            <a:r>
              <a:rPr lang="x-none" sz="2100" smtClean="0">
                <a:ea typeface="Arial"/>
                <a:cs typeface="Arial"/>
                <a:sym typeface="Arial"/>
              </a:rPr>
              <a:t>ABC stations-5 stations-5 groups-1 station a day change daily-</a:t>
            </a:r>
            <a:endParaRPr lang="en-US" sz="2100" dirty="0" smtClean="0">
              <a:ea typeface="Arial"/>
              <a:cs typeface="Arial"/>
              <a:sym typeface="Arial"/>
            </a:endParaRPr>
          </a:p>
          <a:p>
            <a:pPr lvl="1"/>
            <a:r>
              <a:rPr lang="x-none" sz="2100" smtClean="0">
                <a:ea typeface="Arial"/>
                <a:cs typeface="Arial"/>
                <a:sym typeface="Arial"/>
              </a:rPr>
              <a:t>HW-sounds-abc's-CAP-Fine Motor</a:t>
            </a:r>
            <a:endParaRPr lang="en-US" sz="2100" dirty="0" smtClean="0">
              <a:ea typeface="Arial"/>
              <a:cs typeface="Arial"/>
              <a:sym typeface="Arial"/>
            </a:endParaRPr>
          </a:p>
          <a:p>
            <a:pPr lvl="2"/>
            <a:r>
              <a:rPr lang="en-US" sz="2100" dirty="0" smtClean="0">
                <a:ea typeface="Arial"/>
                <a:cs typeface="Arial"/>
                <a:sym typeface="Arial"/>
              </a:rPr>
              <a:t>O</a:t>
            </a:r>
            <a:r>
              <a:rPr lang="x-none" sz="2100" smtClean="0">
                <a:ea typeface="Arial"/>
                <a:cs typeface="Arial"/>
                <a:sym typeface="Arial"/>
              </a:rPr>
              <a:t>r</a:t>
            </a:r>
            <a:r>
              <a:rPr lang="en-US" sz="2100" dirty="0" smtClean="0">
                <a:ea typeface="Arial"/>
                <a:cs typeface="Arial"/>
                <a:sym typeface="Arial"/>
              </a:rPr>
              <a:t> </a:t>
            </a:r>
            <a:r>
              <a:rPr lang="x-none" sz="2100" smtClean="0">
                <a:ea typeface="Arial"/>
                <a:cs typeface="Arial"/>
                <a:sym typeface="Arial"/>
              </a:rPr>
              <a:t>HWT</a:t>
            </a:r>
            <a:endParaRPr lang="en-US" sz="2100" dirty="0" smtClean="0">
              <a:ea typeface="Arial"/>
              <a:cs typeface="Arial"/>
              <a:sym typeface="Arial"/>
            </a:endParaRPr>
          </a:p>
          <a:p>
            <a:pPr lvl="2"/>
            <a:r>
              <a:rPr lang="en-US" sz="2100" dirty="0" smtClean="0">
                <a:ea typeface="Arial"/>
                <a:cs typeface="Arial"/>
                <a:sym typeface="Arial"/>
              </a:rPr>
              <a:t>O</a:t>
            </a:r>
            <a:r>
              <a:rPr lang="x-none" sz="2100" smtClean="0">
                <a:ea typeface="Arial"/>
                <a:cs typeface="Arial"/>
                <a:sym typeface="Arial"/>
              </a:rPr>
              <a:t>r</a:t>
            </a:r>
            <a:r>
              <a:rPr lang="en-US" sz="2100" dirty="0" smtClean="0">
                <a:ea typeface="Arial"/>
                <a:cs typeface="Arial"/>
                <a:sym typeface="Arial"/>
              </a:rPr>
              <a:t> </a:t>
            </a:r>
            <a:r>
              <a:rPr lang="x-none" sz="2100" smtClean="0">
                <a:ea typeface="Arial"/>
                <a:cs typeface="Arial"/>
                <a:sym typeface="Arial"/>
              </a:rPr>
              <a:t>Journals /picture/writing</a:t>
            </a:r>
            <a:endParaRPr lang="en-US" sz="2100" dirty="0" smtClean="0">
              <a:ea typeface="Arial"/>
              <a:cs typeface="Arial"/>
              <a:sym typeface="Arial"/>
            </a:endParaRPr>
          </a:p>
          <a:p>
            <a:pPr lvl="1"/>
            <a:r>
              <a:rPr lang="x-none" sz="2100" smtClean="0">
                <a:ea typeface="Arial"/>
                <a:cs typeface="Arial"/>
                <a:sym typeface="Arial"/>
              </a:rPr>
              <a:t>Recess</a:t>
            </a:r>
            <a:endParaRPr lang="en-US" sz="2100" dirty="0" smtClean="0">
              <a:ea typeface="Arial"/>
              <a:cs typeface="Arial"/>
              <a:sym typeface="Arial"/>
            </a:endParaRPr>
          </a:p>
          <a:p>
            <a:pPr lvl="1"/>
            <a:r>
              <a:rPr lang="x-none" sz="2100" smtClean="0">
                <a:ea typeface="Arial"/>
                <a:cs typeface="Arial"/>
                <a:sym typeface="Arial"/>
              </a:rPr>
              <a:t>Shared Writing/Reading/Read Aloud/Word Wall/Song</a:t>
            </a:r>
            <a:endParaRPr lang="en-US" sz="2100" dirty="0" smtClean="0">
              <a:ea typeface="Arial"/>
              <a:cs typeface="Arial"/>
              <a:sym typeface="Arial"/>
            </a:endParaRPr>
          </a:p>
          <a:p>
            <a:pPr lvl="1"/>
            <a:r>
              <a:rPr lang="x-none" sz="2100" smtClean="0">
                <a:ea typeface="Arial"/>
                <a:cs typeface="Arial"/>
                <a:sym typeface="Arial"/>
              </a:rPr>
              <a:t>ELA stations/centers/guided reading groups</a:t>
            </a:r>
            <a:endParaRPr lang="en-US" sz="2100" dirty="0" smtClean="0">
              <a:ea typeface="Arial"/>
              <a:cs typeface="Arial"/>
              <a:sym typeface="Arial"/>
            </a:endParaRPr>
          </a:p>
          <a:p>
            <a:pPr lvl="1"/>
            <a:r>
              <a:rPr lang="x-none" sz="2100" smtClean="0">
                <a:ea typeface="Arial"/>
                <a:cs typeface="Arial"/>
                <a:sym typeface="Arial"/>
              </a:rPr>
              <a:t>Lunch</a:t>
            </a:r>
            <a:endParaRPr lang="en-US" sz="2100" dirty="0" smtClean="0">
              <a:ea typeface="Arial"/>
              <a:cs typeface="Arial"/>
              <a:sym typeface="Arial"/>
            </a:endParaRPr>
          </a:p>
          <a:p>
            <a:pPr lvl="1"/>
            <a:r>
              <a:rPr lang="x-none" sz="2100" smtClean="0">
                <a:ea typeface="Arial"/>
                <a:cs typeface="Arial"/>
                <a:sym typeface="Arial"/>
              </a:rPr>
              <a:t>Read Aloud</a:t>
            </a:r>
            <a:endParaRPr lang="en-US" sz="2100" dirty="0" smtClean="0">
              <a:ea typeface="Arial"/>
              <a:cs typeface="Arial"/>
              <a:sym typeface="Arial"/>
            </a:endParaRPr>
          </a:p>
          <a:p>
            <a:pPr lvl="1"/>
            <a:r>
              <a:rPr lang="x-none" sz="2100" smtClean="0">
                <a:ea typeface="Arial"/>
                <a:cs typeface="Arial"/>
                <a:sym typeface="Arial"/>
              </a:rPr>
              <a:t>Math Meeting/Songs/Movement</a:t>
            </a:r>
            <a:endParaRPr lang="en-US" sz="2100" dirty="0" smtClean="0">
              <a:ea typeface="Arial"/>
              <a:cs typeface="Arial"/>
              <a:sym typeface="Arial"/>
            </a:endParaRPr>
          </a:p>
          <a:p>
            <a:pPr lvl="1"/>
            <a:r>
              <a:rPr lang="x-none" sz="2100" smtClean="0">
                <a:ea typeface="Arial"/>
                <a:cs typeface="Arial"/>
                <a:sym typeface="Arial"/>
              </a:rPr>
              <a:t>Math/Science/Social StudiesTubs</a:t>
            </a:r>
            <a:endParaRPr lang="en-US" sz="2100" dirty="0" smtClean="0">
              <a:ea typeface="Arial"/>
              <a:cs typeface="Arial"/>
              <a:sym typeface="Arial"/>
            </a:endParaRPr>
          </a:p>
          <a:p>
            <a:pPr lvl="1"/>
            <a:r>
              <a:rPr lang="x-none" sz="2100" smtClean="0">
                <a:ea typeface="Arial"/>
                <a:cs typeface="Arial"/>
                <a:sym typeface="Arial"/>
              </a:rPr>
              <a:t>Math Groups-Teacher Table</a:t>
            </a:r>
            <a:endParaRPr lang="en-US" sz="2100" dirty="0" smtClean="0">
              <a:ea typeface="Arial"/>
              <a:cs typeface="Arial"/>
              <a:sym typeface="Arial"/>
            </a:endParaRPr>
          </a:p>
          <a:p>
            <a:pPr lvl="1"/>
            <a:r>
              <a:rPr lang="x-none" sz="2100" smtClean="0">
                <a:ea typeface="Arial"/>
                <a:cs typeface="Arial"/>
                <a:sym typeface="Arial"/>
              </a:rPr>
              <a:t>P.E./Sharing/Rythm/Music/Instruments</a:t>
            </a:r>
          </a:p>
          <a:p>
            <a:pPr lvl="1"/>
            <a:endParaRPr lang="en-US" dirty="0"/>
          </a:p>
        </p:txBody>
      </p:sp>
      <p:sp>
        <p:nvSpPr>
          <p:cNvPr id="7" name="Slide Number Placeholder 6"/>
          <p:cNvSpPr>
            <a:spLocks noGrp="1"/>
          </p:cNvSpPr>
          <p:nvPr>
            <p:ph type="sldNum" sz="quarter" idx="12"/>
          </p:nvPr>
        </p:nvSpPr>
        <p:spPr/>
        <p:txBody>
          <a:bodyPr/>
          <a:lstStyle/>
          <a:p>
            <a:fld id="{2839FD78-04BA-43FC-B8C9-65108E1C01EF}" type="slidenum">
              <a:rPr lang="en-US" smtClean="0"/>
              <a:pPr/>
              <a:t>24</a:t>
            </a:fld>
            <a:endParaRPr lang="en-US"/>
          </a:p>
        </p:txBody>
      </p:sp>
      <p:sp>
        <p:nvSpPr>
          <p:cNvPr id="8" name="Footer Placeholder 7"/>
          <p:cNvSpPr>
            <a:spLocks noGrp="1"/>
          </p:cNvSpPr>
          <p:nvPr>
            <p:ph type="ftr" sz="quarter" idx="11"/>
          </p:nvPr>
        </p:nvSpPr>
        <p:spPr/>
        <p:txBody>
          <a:bodyPr/>
          <a:lstStyle/>
          <a:p>
            <a:r>
              <a:rPr lang="en-US" smtClean="0"/>
              <a:t>For questions, please email: asandoval@preschoolcalifornia.org</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In the Classroom </a:t>
            </a:r>
            <a:endParaRPr lang="en-US" dirty="0"/>
          </a:p>
        </p:txBody>
      </p:sp>
      <p:sp>
        <p:nvSpPr>
          <p:cNvPr id="3" name="Text Placeholder 2"/>
          <p:cNvSpPr>
            <a:spLocks noGrp="1"/>
          </p:cNvSpPr>
          <p:nvPr>
            <p:ph type="body" idx="1"/>
          </p:nvPr>
        </p:nvSpPr>
        <p:spPr/>
        <p:txBody>
          <a:bodyPr/>
          <a:lstStyle/>
          <a:p>
            <a:pPr algn="ctr"/>
            <a:r>
              <a:rPr lang="en-US" b="0" dirty="0" smtClean="0"/>
              <a:t>TK Group at station</a:t>
            </a:r>
            <a:endParaRPr lang="en-US" b="0" dirty="0"/>
          </a:p>
        </p:txBody>
      </p:sp>
      <p:sp>
        <p:nvSpPr>
          <p:cNvPr id="10" name="Content Placeholder 9"/>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pPr algn="ctr"/>
            <a:r>
              <a:rPr lang="en-US" b="0" dirty="0" smtClean="0"/>
              <a:t>Kinder - finished with work</a:t>
            </a:r>
            <a:endParaRPr lang="en-US" b="0" dirty="0"/>
          </a:p>
        </p:txBody>
      </p:sp>
      <p:sp>
        <p:nvSpPr>
          <p:cNvPr id="6" name="Slide Number Placeholder 5"/>
          <p:cNvSpPr>
            <a:spLocks noGrp="1"/>
          </p:cNvSpPr>
          <p:nvPr>
            <p:ph type="sldNum" sz="quarter" idx="12"/>
          </p:nvPr>
        </p:nvSpPr>
        <p:spPr/>
        <p:txBody>
          <a:bodyPr/>
          <a:lstStyle/>
          <a:p>
            <a:fld id="{2839FD78-04BA-43FC-B8C9-65108E1C01EF}" type="slidenum">
              <a:rPr lang="en-US" smtClean="0"/>
              <a:pPr/>
              <a:t>25</a:t>
            </a:fld>
            <a:endParaRPr lang="en-US"/>
          </a:p>
        </p:txBody>
      </p:sp>
      <p:pic>
        <p:nvPicPr>
          <p:cNvPr id="7" name="Picture 6" descr="photo_4.JPG"/>
          <p:cNvPicPr>
            <a:picLocks noChangeAspect="1"/>
          </p:cNvPicPr>
          <p:nvPr/>
        </p:nvPicPr>
        <p:blipFill>
          <a:blip r:embed="rId2" cstate="print"/>
          <a:stretch>
            <a:fillRect/>
          </a:stretch>
        </p:blipFill>
        <p:spPr>
          <a:xfrm>
            <a:off x="304800" y="2209800"/>
            <a:ext cx="4163921" cy="3186289"/>
          </a:xfrm>
          <a:prstGeom prst="rect">
            <a:avLst/>
          </a:prstGeom>
        </p:spPr>
      </p:pic>
      <p:pic>
        <p:nvPicPr>
          <p:cNvPr id="9" name="Picture 8" descr="photo_3.JPG"/>
          <p:cNvPicPr>
            <a:picLocks noChangeAspect="1"/>
          </p:cNvPicPr>
          <p:nvPr/>
        </p:nvPicPr>
        <p:blipFill>
          <a:blip r:embed="rId3" cstate="print"/>
          <a:stretch>
            <a:fillRect/>
          </a:stretch>
        </p:blipFill>
        <p:spPr>
          <a:xfrm rot="5400000">
            <a:off x="4641773" y="2673427"/>
            <a:ext cx="4265941" cy="3186289"/>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smtClean="0">
                <a:solidFill>
                  <a:schemeClr val="tx1"/>
                </a:solidFill>
                <a:latin typeface="+mn-lt"/>
              </a:rPr>
              <a:t>Gathering Academic Data </a:t>
            </a:r>
            <a:endParaRPr lang="en-US" b="0" dirty="0">
              <a:solidFill>
                <a:schemeClr val="tx1"/>
              </a:solidFill>
              <a:latin typeface="+mn-lt"/>
            </a:endParaRPr>
          </a:p>
        </p:txBody>
      </p:sp>
      <p:sp>
        <p:nvSpPr>
          <p:cNvPr id="4" name="Content Placeholder 3"/>
          <p:cNvSpPr>
            <a:spLocks noGrp="1"/>
          </p:cNvSpPr>
          <p:nvPr>
            <p:ph sz="half" idx="1"/>
          </p:nvPr>
        </p:nvSpPr>
        <p:spPr/>
        <p:txBody>
          <a:bodyPr/>
          <a:lstStyle/>
          <a:p>
            <a:r>
              <a:rPr lang="en-US" dirty="0" smtClean="0"/>
              <a:t>TK</a:t>
            </a:r>
          </a:p>
          <a:p>
            <a:pPr lvl="1"/>
            <a:r>
              <a:rPr lang="en-US" sz="2800" dirty="0" smtClean="0"/>
              <a:t>Modified District Assessments</a:t>
            </a:r>
          </a:p>
          <a:p>
            <a:pPr lvl="1"/>
            <a:r>
              <a:rPr lang="en-US" sz="2800" dirty="0" smtClean="0"/>
              <a:t>DIBELS</a:t>
            </a:r>
          </a:p>
          <a:p>
            <a:pPr lvl="1"/>
            <a:r>
              <a:rPr lang="en-US" sz="2800" dirty="0" smtClean="0"/>
              <a:t>DRA2 - Level 2 </a:t>
            </a:r>
          </a:p>
          <a:p>
            <a:pPr lvl="1"/>
            <a:r>
              <a:rPr lang="en-US" sz="2800" dirty="0" smtClean="0"/>
              <a:t>DRDP – (SR) </a:t>
            </a:r>
          </a:p>
          <a:p>
            <a:pPr lvl="1"/>
            <a:r>
              <a:rPr lang="en-US" sz="2800" dirty="0" smtClean="0"/>
              <a:t>Math  Their Way </a:t>
            </a:r>
          </a:p>
          <a:p>
            <a:pPr lvl="1"/>
            <a:endParaRPr lang="en-US" dirty="0" smtClean="0"/>
          </a:p>
        </p:txBody>
      </p:sp>
      <p:sp>
        <p:nvSpPr>
          <p:cNvPr id="5" name="Content Placeholder 4"/>
          <p:cNvSpPr>
            <a:spLocks noGrp="1"/>
          </p:cNvSpPr>
          <p:nvPr>
            <p:ph sz="half" idx="2"/>
          </p:nvPr>
        </p:nvSpPr>
        <p:spPr/>
        <p:txBody>
          <a:bodyPr>
            <a:normAutofit/>
          </a:bodyPr>
          <a:lstStyle/>
          <a:p>
            <a:r>
              <a:rPr lang="en-US" dirty="0" smtClean="0"/>
              <a:t>K</a:t>
            </a:r>
          </a:p>
          <a:p>
            <a:pPr lvl="1"/>
            <a:r>
              <a:rPr lang="en-US" sz="2800" dirty="0" smtClean="0"/>
              <a:t>Full implementation of District Assessment using California Common Core Standards</a:t>
            </a:r>
          </a:p>
          <a:p>
            <a:pPr lvl="1"/>
            <a:r>
              <a:rPr lang="en-US" sz="2800" dirty="0" smtClean="0"/>
              <a:t>DRA2 – Up to level 6 </a:t>
            </a:r>
            <a:endParaRPr lang="en-US" sz="2800" dirty="0"/>
          </a:p>
        </p:txBody>
      </p:sp>
      <p:sp>
        <p:nvSpPr>
          <p:cNvPr id="6" name="Slide Number Placeholder 5"/>
          <p:cNvSpPr>
            <a:spLocks noGrp="1"/>
          </p:cNvSpPr>
          <p:nvPr>
            <p:ph type="sldNum" sz="quarter" idx="12"/>
          </p:nvPr>
        </p:nvSpPr>
        <p:spPr/>
        <p:txBody>
          <a:bodyPr/>
          <a:lstStyle/>
          <a:p>
            <a:fld id="{2839FD78-04BA-43FC-B8C9-65108E1C01EF}" type="slidenum">
              <a:rPr lang="en-US" smtClean="0"/>
              <a:pPr/>
              <a:t>26</a:t>
            </a:fld>
            <a:endParaRPr lang="en-US"/>
          </a:p>
        </p:txBody>
      </p:sp>
      <p:sp>
        <p:nvSpPr>
          <p:cNvPr id="7" name="Footer Placeholder 6"/>
          <p:cNvSpPr>
            <a:spLocks noGrp="1"/>
          </p:cNvSpPr>
          <p:nvPr>
            <p:ph type="ftr" sz="quarter" idx="11"/>
          </p:nvPr>
        </p:nvSpPr>
        <p:spPr/>
        <p:txBody>
          <a:bodyPr/>
          <a:lstStyle/>
          <a:p>
            <a:r>
              <a:rPr lang="en-US" smtClean="0"/>
              <a:t>For questions, please email: asandoval@preschoolcalifornia.org</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cess 1.JPG"/>
          <p:cNvPicPr>
            <a:picLocks noChangeAspect="1"/>
          </p:cNvPicPr>
          <p:nvPr/>
        </p:nvPicPr>
        <p:blipFill>
          <a:blip r:embed="rId2" cstate="print"/>
          <a:stretch>
            <a:fillRect/>
          </a:stretch>
        </p:blipFill>
        <p:spPr>
          <a:xfrm>
            <a:off x="152400" y="1508008"/>
            <a:ext cx="8839200" cy="5257752"/>
          </a:xfrm>
          <a:prstGeom prst="rect">
            <a:avLst/>
          </a:prstGeom>
        </p:spPr>
      </p:pic>
      <p:sp>
        <p:nvSpPr>
          <p:cNvPr id="7" name="Text Placeholder 6"/>
          <p:cNvSpPr>
            <a:spLocks noGrp="1"/>
          </p:cNvSpPr>
          <p:nvPr>
            <p:ph type="body" idx="1"/>
          </p:nvPr>
        </p:nvSpPr>
        <p:spPr>
          <a:xfrm>
            <a:off x="685800" y="0"/>
            <a:ext cx="7772400" cy="661987"/>
          </a:xfrm>
        </p:spPr>
        <p:txBody>
          <a:bodyPr>
            <a:normAutofit fontScale="92500" lnSpcReduction="10000"/>
          </a:bodyPr>
          <a:lstStyle/>
          <a:p>
            <a:pPr algn="ctr"/>
            <a:r>
              <a:rPr lang="en-US" sz="4400" dirty="0" smtClean="0"/>
              <a:t>Play Ground</a:t>
            </a:r>
          </a:p>
        </p:txBody>
      </p:sp>
      <p:sp>
        <p:nvSpPr>
          <p:cNvPr id="5" name="Slide Number Placeholder 4"/>
          <p:cNvSpPr>
            <a:spLocks noGrp="1"/>
          </p:cNvSpPr>
          <p:nvPr>
            <p:ph type="sldNum" sz="quarter" idx="12"/>
          </p:nvPr>
        </p:nvSpPr>
        <p:spPr/>
        <p:txBody>
          <a:bodyPr/>
          <a:lstStyle/>
          <a:p>
            <a:fld id="{2839FD78-04BA-43FC-B8C9-65108E1C01EF}" type="slidenum">
              <a:rPr lang="en-US" smtClean="0"/>
              <a:pPr/>
              <a:t>27</a:t>
            </a:fld>
            <a:endParaRPr lang="en-US"/>
          </a:p>
        </p:txBody>
      </p:sp>
      <p:sp>
        <p:nvSpPr>
          <p:cNvPr id="8" name="TextBox 7"/>
          <p:cNvSpPr txBox="1"/>
          <p:nvPr/>
        </p:nvSpPr>
        <p:spPr>
          <a:xfrm>
            <a:off x="457200" y="685800"/>
            <a:ext cx="8229600" cy="646331"/>
          </a:xfrm>
          <a:prstGeom prst="rect">
            <a:avLst/>
          </a:prstGeom>
          <a:noFill/>
        </p:spPr>
        <p:txBody>
          <a:bodyPr wrap="square" rtlCol="0">
            <a:spAutoFit/>
          </a:bodyPr>
          <a:lstStyle/>
          <a:p>
            <a:pPr algn="ctr"/>
            <a:r>
              <a:rPr lang="en-US" dirty="0" smtClean="0"/>
              <a:t>Wagons, balancing toys, </a:t>
            </a:r>
            <a:r>
              <a:rPr lang="en-US" dirty="0" err="1" smtClean="0"/>
              <a:t>trikes</a:t>
            </a:r>
            <a:r>
              <a:rPr lang="en-US" dirty="0" smtClean="0"/>
              <a:t>, jump ropes, crawl through tunnels, sand table, soccer nets, basketball, chalk, hoops, bean bags, cones, stop and go signs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533400" y="486489"/>
            <a:ext cx="8229600" cy="861744"/>
          </a:xfrm>
          <a:prstGeom prst="rect">
            <a:avLst/>
          </a:prstGeom>
          <a:noFill/>
          <a:ln>
            <a:noFill/>
          </a:ln>
        </p:spPr>
        <p:txBody>
          <a:bodyPr lIns="91425" tIns="91425" rIns="91425" bIns="91425" anchor="b" anchorCtr="0">
            <a:spAutoFit/>
          </a:bodyPr>
          <a:lstStyle/>
          <a:p>
            <a:pPr marL="0" marR="0" lvl="0" indent="0" algn="ctr" rtl="0">
              <a:spcBef>
                <a:spcPts val="0"/>
              </a:spcBef>
              <a:buClr>
                <a:schemeClr val="dk1"/>
              </a:buClr>
              <a:buSzPct val="25000"/>
              <a:buFont typeface="Arial"/>
              <a:buNone/>
            </a:pPr>
            <a:r>
              <a:rPr lang="x-none" sz="4400" b="0" i="0" u="none" strike="noStrike" cap="none" baseline="0">
                <a:solidFill>
                  <a:schemeClr val="lt1"/>
                </a:solidFill>
                <a:latin typeface="+mn-lt"/>
                <a:ea typeface="Arial"/>
                <a:cs typeface="Arial"/>
                <a:sym typeface="Arial"/>
              </a:rPr>
              <a:t>The make up of my class now...</a:t>
            </a:r>
          </a:p>
        </p:txBody>
      </p:sp>
      <p:sp>
        <p:nvSpPr>
          <p:cNvPr id="255" name="Shape 255"/>
          <p:cNvSpPr txBox="1">
            <a:spLocks noGrp="1"/>
          </p:cNvSpPr>
          <p:nvPr>
            <p:ph type="body" idx="1"/>
          </p:nvPr>
        </p:nvSpPr>
        <p:spPr>
          <a:xfrm>
            <a:off x="457200" y="1600200"/>
            <a:ext cx="8229600" cy="4662785"/>
          </a:xfrm>
          <a:prstGeom prst="rect">
            <a:avLst/>
          </a:prstGeom>
          <a:noFill/>
          <a:ln>
            <a:noFill/>
          </a:ln>
        </p:spPr>
        <p:txBody>
          <a:bodyPr lIns="91425" tIns="91425" rIns="91425" bIns="91425" anchor="t" anchorCtr="0">
            <a:spAutoFit/>
          </a:bodyPr>
          <a:lstStyle/>
          <a:p>
            <a:pPr>
              <a:spcBef>
                <a:spcPts val="640"/>
              </a:spcBef>
              <a:buClr>
                <a:schemeClr val="lt1"/>
              </a:buClr>
              <a:buSzPct val="100000"/>
            </a:pPr>
            <a:r>
              <a:rPr lang="x-none" sz="3200" b="0" i="0" u="none" strike="noStrike" cap="none" baseline="0">
                <a:ea typeface="Arial"/>
                <a:cs typeface="Arial"/>
                <a:sym typeface="Arial"/>
              </a:rPr>
              <a:t>27 Students</a:t>
            </a:r>
          </a:p>
          <a:p>
            <a:pPr>
              <a:spcBef>
                <a:spcPts val="640"/>
              </a:spcBef>
              <a:buClr>
                <a:schemeClr val="lt1"/>
              </a:buClr>
              <a:buSzPct val="100000"/>
            </a:pPr>
            <a:r>
              <a:rPr lang="x-none" sz="3200" b="0" i="0" u="none" strike="noStrike" cap="none" baseline="0">
                <a:ea typeface="Arial"/>
                <a:cs typeface="Arial"/>
                <a:sym typeface="Arial"/>
              </a:rPr>
              <a:t>18 Fall Birthdays </a:t>
            </a:r>
            <a:r>
              <a:rPr lang="x-none" sz="3200" b="0" i="0" u="none" strike="noStrike" cap="none" baseline="0" smtClean="0">
                <a:ea typeface="Arial"/>
                <a:cs typeface="Arial"/>
                <a:sym typeface="Arial"/>
              </a:rPr>
              <a:t>9/2-11/30</a:t>
            </a:r>
            <a:endParaRPr lang="en-US" sz="3200" b="0" i="0" u="none" strike="noStrike" cap="none" baseline="0" dirty="0" smtClean="0">
              <a:ea typeface="Arial"/>
              <a:cs typeface="Arial"/>
              <a:sym typeface="Arial"/>
            </a:endParaRPr>
          </a:p>
          <a:p>
            <a:pPr>
              <a:spcBef>
                <a:spcPts val="640"/>
              </a:spcBef>
              <a:buClr>
                <a:schemeClr val="lt1"/>
              </a:buClr>
              <a:buSzPct val="100000"/>
            </a:pPr>
            <a:r>
              <a:rPr lang="x-none" sz="3200" b="0" i="0" u="none" strike="noStrike" cap="none" baseline="0" smtClean="0">
                <a:ea typeface="Arial"/>
                <a:cs typeface="Arial"/>
                <a:sym typeface="Arial"/>
              </a:rPr>
              <a:t>9 </a:t>
            </a:r>
            <a:r>
              <a:rPr lang="x-none" sz="3200" b="0" i="0" u="none" strike="noStrike" cap="none" baseline="0">
                <a:ea typeface="Arial"/>
                <a:cs typeface="Arial"/>
                <a:sym typeface="Arial"/>
              </a:rPr>
              <a:t>Spring/Summer Birthdays </a:t>
            </a:r>
            <a:r>
              <a:rPr lang="x-none" sz="3200" b="0" i="0" u="none" strike="noStrike" cap="none" baseline="0" smtClean="0">
                <a:ea typeface="Arial"/>
                <a:cs typeface="Arial"/>
                <a:sym typeface="Arial"/>
              </a:rPr>
              <a:t>12/2-8/31</a:t>
            </a:r>
            <a:endParaRPr lang="en-US" sz="3200" b="0" i="0" u="none" strike="noStrike" cap="none" baseline="0" dirty="0" smtClean="0">
              <a:ea typeface="Arial"/>
              <a:cs typeface="Arial"/>
              <a:sym typeface="Arial"/>
            </a:endParaRPr>
          </a:p>
          <a:p>
            <a:pPr>
              <a:spcBef>
                <a:spcPts val="640"/>
              </a:spcBef>
              <a:buClr>
                <a:schemeClr val="lt1"/>
              </a:buClr>
              <a:buSzPct val="100000"/>
            </a:pPr>
            <a:endParaRPr lang="en-US" dirty="0" smtClean="0">
              <a:ea typeface="Arial"/>
              <a:cs typeface="Arial"/>
              <a:sym typeface="Arial"/>
            </a:endParaRPr>
          </a:p>
          <a:p>
            <a:pPr>
              <a:spcBef>
                <a:spcPts val="640"/>
              </a:spcBef>
              <a:buClr>
                <a:schemeClr val="lt1"/>
              </a:buClr>
              <a:buSzPct val="100000"/>
            </a:pPr>
            <a:r>
              <a:rPr lang="x-none" sz="3200" b="0" i="0" u="none" strike="noStrike" cap="none" baseline="0" smtClean="0">
                <a:ea typeface="Arial"/>
                <a:cs typeface="Arial"/>
                <a:sym typeface="Arial"/>
              </a:rPr>
              <a:t>14 </a:t>
            </a:r>
            <a:r>
              <a:rPr lang="x-none" sz="3200" b="0" i="0" u="none" strike="noStrike" cap="none" baseline="0">
                <a:ea typeface="Arial"/>
                <a:cs typeface="Arial"/>
                <a:sym typeface="Arial"/>
              </a:rPr>
              <a:t>Going to </a:t>
            </a:r>
            <a:r>
              <a:rPr lang="x-none" sz="3200" b="0" i="0" u="none" strike="noStrike" cap="none" baseline="0" smtClean="0">
                <a:ea typeface="Arial"/>
                <a:cs typeface="Arial"/>
                <a:sym typeface="Arial"/>
              </a:rPr>
              <a:t>Kindergarten</a:t>
            </a:r>
            <a:endParaRPr lang="en-US" sz="3200" b="0" i="0" u="none" strike="noStrike" cap="none" baseline="0" dirty="0" smtClean="0">
              <a:ea typeface="Arial"/>
              <a:cs typeface="Arial"/>
              <a:sym typeface="Arial"/>
            </a:endParaRPr>
          </a:p>
          <a:p>
            <a:pPr>
              <a:spcBef>
                <a:spcPts val="640"/>
              </a:spcBef>
              <a:buClr>
                <a:schemeClr val="lt1"/>
              </a:buClr>
              <a:buSzPct val="100000"/>
            </a:pPr>
            <a:r>
              <a:rPr lang="x-none" sz="3200" b="0" i="0" u="none" strike="noStrike" cap="none" baseline="0" smtClean="0">
                <a:ea typeface="Arial"/>
                <a:cs typeface="Arial"/>
                <a:sym typeface="Arial"/>
              </a:rPr>
              <a:t>4 </a:t>
            </a:r>
            <a:r>
              <a:rPr lang="x-none" sz="3200" b="0" i="0" u="none" strike="noStrike" cap="none" baseline="0">
                <a:ea typeface="Arial"/>
                <a:cs typeface="Arial"/>
                <a:sym typeface="Arial"/>
              </a:rPr>
              <a:t>TK going to </a:t>
            </a:r>
            <a:r>
              <a:rPr lang="x-none" sz="3200" b="0" i="0" u="none" strike="noStrike" cap="none" baseline="0" smtClean="0">
                <a:ea typeface="Arial"/>
                <a:cs typeface="Arial"/>
                <a:sym typeface="Arial"/>
              </a:rPr>
              <a:t>1st</a:t>
            </a:r>
            <a:endParaRPr lang="en-US" sz="3200" b="0" i="0" u="none" strike="noStrike" cap="none" baseline="0" dirty="0" smtClean="0">
              <a:ea typeface="Arial"/>
              <a:cs typeface="Arial"/>
              <a:sym typeface="Arial"/>
            </a:endParaRPr>
          </a:p>
          <a:p>
            <a:pPr>
              <a:spcBef>
                <a:spcPts val="640"/>
              </a:spcBef>
              <a:buClr>
                <a:schemeClr val="lt1"/>
              </a:buClr>
              <a:buSzPct val="100000"/>
            </a:pPr>
            <a:r>
              <a:rPr lang="x-none" sz="3200" b="0" i="0" u="none" strike="noStrike" cap="none" baseline="0" smtClean="0">
                <a:ea typeface="Arial"/>
                <a:cs typeface="Arial"/>
                <a:sym typeface="Arial"/>
              </a:rPr>
              <a:t>7 </a:t>
            </a:r>
            <a:r>
              <a:rPr lang="x-none" sz="3200" b="0" i="0" u="none" strike="noStrike" cap="none" baseline="0">
                <a:ea typeface="Arial"/>
                <a:cs typeface="Arial"/>
                <a:sym typeface="Arial"/>
              </a:rPr>
              <a:t>K going to 1st</a:t>
            </a:r>
          </a:p>
          <a:p>
            <a:pPr>
              <a:spcBef>
                <a:spcPts val="640"/>
              </a:spcBef>
              <a:buClr>
                <a:schemeClr val="lt1"/>
              </a:buClr>
              <a:buSzPct val="100000"/>
            </a:pPr>
            <a:r>
              <a:rPr lang="x-none" sz="3200" b="0" i="0" u="none" strike="noStrike" cap="none" baseline="0">
                <a:ea typeface="Arial"/>
                <a:cs typeface="Arial"/>
                <a:sym typeface="Arial"/>
              </a:rPr>
              <a:t>2 K repeating K-(developmentally not ready)</a:t>
            </a:r>
          </a:p>
        </p:txBody>
      </p:sp>
      <p:sp>
        <p:nvSpPr>
          <p:cNvPr id="4" name="Footer Placeholder 4"/>
          <p:cNvSpPr txBox="1">
            <a:spLocks/>
          </p:cNvSpPr>
          <p:nvPr/>
        </p:nvSpPr>
        <p:spPr>
          <a:xfrm>
            <a:off x="3124200" y="6356350"/>
            <a:ext cx="2895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For questions, please email: asandoval@preschoolcalifornia.org</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3"/>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9FD78-04BA-43FC-B8C9-65108E1C01EF}"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457200" y="555893"/>
            <a:ext cx="8229600" cy="861744"/>
          </a:xfrm>
          <a:prstGeom prst="rect">
            <a:avLst/>
          </a:prstGeom>
          <a:noFill/>
          <a:ln>
            <a:noFill/>
          </a:ln>
        </p:spPr>
        <p:txBody>
          <a:bodyPr lIns="91425" tIns="91425" rIns="91425" bIns="91425" anchor="b" anchorCtr="0">
            <a:spAutoFit/>
          </a:bodyPr>
          <a:lstStyle/>
          <a:p>
            <a:pPr marL="0" marR="0" lvl="0" indent="0" algn="ctr" rtl="0">
              <a:spcBef>
                <a:spcPts val="0"/>
              </a:spcBef>
              <a:buClr>
                <a:schemeClr val="dk1"/>
              </a:buClr>
              <a:buSzPct val="25000"/>
              <a:buFont typeface="Arial"/>
              <a:buNone/>
            </a:pPr>
            <a:r>
              <a:rPr lang="x-none" sz="4400" b="0" i="0" u="none" strike="noStrike" cap="none" baseline="0">
                <a:solidFill>
                  <a:schemeClr val="tx1"/>
                </a:solidFill>
                <a:latin typeface="+mj-lt"/>
                <a:ea typeface="Arial"/>
                <a:cs typeface="Arial"/>
                <a:sym typeface="Arial"/>
              </a:rPr>
              <a:t>Internet Resources</a:t>
            </a:r>
          </a:p>
        </p:txBody>
      </p:sp>
      <p:sp>
        <p:nvSpPr>
          <p:cNvPr id="277" name="Shape 277"/>
          <p:cNvSpPr txBox="1">
            <a:spLocks noGrp="1"/>
          </p:cNvSpPr>
          <p:nvPr>
            <p:ph type="body" idx="1"/>
          </p:nvPr>
        </p:nvSpPr>
        <p:spPr>
          <a:xfrm>
            <a:off x="457200" y="1524000"/>
            <a:ext cx="8229600" cy="4021583"/>
          </a:xfrm>
          <a:prstGeom prst="rect">
            <a:avLst/>
          </a:prstGeom>
          <a:noFill/>
          <a:ln>
            <a:noFill/>
          </a:ln>
        </p:spPr>
        <p:txBody>
          <a:bodyPr lIns="91425" tIns="91425" rIns="91425" bIns="91425" anchor="t" anchorCtr="0">
            <a:spAutoFit/>
          </a:bodyPr>
          <a:lstStyle/>
          <a:p>
            <a:pPr lvl="0">
              <a:spcBef>
                <a:spcPts val="480"/>
              </a:spcBef>
              <a:buClr>
                <a:schemeClr val="lt1"/>
              </a:buClr>
              <a:buSzPct val="100000"/>
            </a:pPr>
            <a:r>
              <a:rPr lang="x-none" sz="2400" smtClean="0">
                <a:solidFill>
                  <a:schemeClr val="lt1"/>
                </a:solidFill>
                <a:ea typeface="Arial"/>
                <a:cs typeface="Arial"/>
                <a:sym typeface="Arial"/>
              </a:rPr>
              <a:t>Math Their Way</a:t>
            </a:r>
            <a:r>
              <a:rPr lang="en-US" sz="2400" dirty="0" smtClean="0">
                <a:solidFill>
                  <a:schemeClr val="lt1"/>
                </a:solidFill>
                <a:ea typeface="Arial"/>
                <a:cs typeface="Arial"/>
                <a:sym typeface="Arial"/>
              </a:rPr>
              <a:t>: </a:t>
            </a:r>
            <a:r>
              <a:rPr lang="x-none" sz="2400" b="0" i="0" u="sng" strike="noStrike" cap="none" baseline="0" smtClean="0">
                <a:solidFill>
                  <a:schemeClr val="hlink"/>
                </a:solidFill>
                <a:ea typeface="Arial"/>
                <a:cs typeface="Arial"/>
                <a:sym typeface="Arial"/>
                <a:hlinkClick r:id="rId3"/>
              </a:rPr>
              <a:t>http</a:t>
            </a:r>
            <a:r>
              <a:rPr lang="x-none" sz="2400" b="0" i="0" u="sng" strike="noStrike" cap="none" baseline="0">
                <a:solidFill>
                  <a:schemeClr val="hlink"/>
                </a:solidFill>
                <a:ea typeface="Arial"/>
                <a:cs typeface="Arial"/>
                <a:sym typeface="Arial"/>
                <a:hlinkClick r:id="rId3"/>
              </a:rPr>
              <a:t>://</a:t>
            </a:r>
            <a:r>
              <a:rPr lang="x-none" sz="2400" b="0" i="0" u="sng" strike="noStrike" cap="none" baseline="0" smtClean="0">
                <a:solidFill>
                  <a:schemeClr val="hlink"/>
                </a:solidFill>
                <a:ea typeface="Arial"/>
                <a:cs typeface="Arial"/>
                <a:sym typeface="Arial"/>
                <a:hlinkClick r:id="rId3"/>
              </a:rPr>
              <a:t>www.center.edu/index.shtml</a:t>
            </a:r>
            <a:endParaRPr lang="x-none" sz="2400" b="0" i="0" u="none" strike="noStrike" cap="none" baseline="0">
              <a:solidFill>
                <a:schemeClr val="lt1"/>
              </a:solidFill>
              <a:ea typeface="Arial"/>
              <a:cs typeface="Arial"/>
              <a:sym typeface="Arial"/>
            </a:endParaRPr>
          </a:p>
          <a:p>
            <a:pPr lvl="0">
              <a:spcBef>
                <a:spcPts val="480"/>
              </a:spcBef>
              <a:buClr>
                <a:schemeClr val="lt1"/>
              </a:buClr>
              <a:buSzPct val="100000"/>
            </a:pPr>
            <a:r>
              <a:rPr lang="x-none" sz="2400" smtClean="0">
                <a:solidFill>
                  <a:schemeClr val="lt1"/>
                </a:solidFill>
                <a:ea typeface="Arial"/>
                <a:cs typeface="Arial"/>
                <a:sym typeface="Arial"/>
              </a:rPr>
              <a:t>Kindergarten/TK Resource</a:t>
            </a:r>
            <a:r>
              <a:rPr lang="en-US" sz="2400" dirty="0" smtClean="0">
                <a:solidFill>
                  <a:schemeClr val="lt1"/>
                </a:solidFill>
                <a:ea typeface="Arial"/>
                <a:cs typeface="Arial"/>
                <a:sym typeface="Arial"/>
              </a:rPr>
              <a:t>: </a:t>
            </a:r>
            <a:r>
              <a:rPr lang="x-none" sz="2400" b="0" i="0" u="sng" strike="noStrike" cap="none" baseline="0" smtClean="0">
                <a:solidFill>
                  <a:schemeClr val="hlink"/>
                </a:solidFill>
                <a:ea typeface="Arial"/>
                <a:cs typeface="Arial"/>
                <a:sym typeface="Arial"/>
                <a:hlinkClick r:id="rId4"/>
              </a:rPr>
              <a:t>http</a:t>
            </a:r>
            <a:r>
              <a:rPr lang="x-none" sz="2400" b="0" i="0" u="sng" strike="noStrike" cap="none" baseline="0">
                <a:solidFill>
                  <a:schemeClr val="hlink"/>
                </a:solidFill>
                <a:ea typeface="Arial"/>
                <a:cs typeface="Arial"/>
                <a:sym typeface="Arial"/>
                <a:hlinkClick r:id="rId4"/>
              </a:rPr>
              <a:t>://www.thekcrew.net</a:t>
            </a:r>
            <a:r>
              <a:rPr lang="x-none" sz="2400" b="0" i="0" u="sng" strike="noStrike" cap="none" baseline="0" smtClean="0">
                <a:solidFill>
                  <a:schemeClr val="hlink"/>
                </a:solidFill>
                <a:ea typeface="Arial"/>
                <a:cs typeface="Arial"/>
                <a:sym typeface="Arial"/>
                <a:hlinkClick r:id="rId4"/>
              </a:rPr>
              <a:t>/</a:t>
            </a:r>
            <a:endParaRPr lang="x-none" sz="2400" b="0" i="0" u="none" strike="noStrike" cap="none" baseline="0">
              <a:solidFill>
                <a:schemeClr val="lt1"/>
              </a:solidFill>
              <a:ea typeface="Arial"/>
              <a:cs typeface="Arial"/>
              <a:sym typeface="Arial"/>
            </a:endParaRPr>
          </a:p>
          <a:p>
            <a:pPr lvl="0">
              <a:spcBef>
                <a:spcPts val="480"/>
              </a:spcBef>
              <a:buClr>
                <a:schemeClr val="lt1"/>
              </a:buClr>
              <a:buSzPct val="100000"/>
            </a:pPr>
            <a:r>
              <a:rPr lang="x-none" sz="2400" smtClean="0">
                <a:solidFill>
                  <a:schemeClr val="lt1"/>
                </a:solidFill>
                <a:ea typeface="Arial"/>
                <a:cs typeface="Arial"/>
                <a:sym typeface="Arial"/>
              </a:rPr>
              <a:t>TK resource</a:t>
            </a:r>
            <a:r>
              <a:rPr lang="en-US" sz="2400" dirty="0" smtClean="0">
                <a:solidFill>
                  <a:schemeClr val="lt1"/>
                </a:solidFill>
                <a:ea typeface="Arial"/>
                <a:cs typeface="Arial"/>
                <a:sym typeface="Arial"/>
              </a:rPr>
              <a:t>: </a:t>
            </a:r>
            <a:r>
              <a:rPr lang="en-US" sz="2400" u="sng" dirty="0" smtClean="0">
                <a:solidFill>
                  <a:schemeClr val="hlink"/>
                </a:solidFill>
                <a:ea typeface="Arial"/>
                <a:cs typeface="Arial"/>
                <a:sym typeface="Arial"/>
              </a:rPr>
              <a:t>http://www.s</a:t>
            </a:r>
            <a:r>
              <a:rPr lang="x-none" sz="2400" b="0" i="0" u="sng" strike="noStrike" cap="none" baseline="0" smtClean="0">
                <a:solidFill>
                  <a:schemeClr val="hlink"/>
                </a:solidFill>
                <a:ea typeface="Arial"/>
                <a:cs typeface="Arial"/>
                <a:sym typeface="Arial"/>
                <a:hlinkClick r:id="rId5"/>
              </a:rPr>
              <a:t>tarfall.com</a:t>
            </a:r>
            <a:endParaRPr lang="x-none" sz="2400" b="0" i="0" u="none" strike="noStrike" cap="none" baseline="0">
              <a:solidFill>
                <a:schemeClr val="lt1"/>
              </a:solidFill>
              <a:ea typeface="Arial"/>
              <a:cs typeface="Arial"/>
              <a:sym typeface="Arial"/>
            </a:endParaRPr>
          </a:p>
          <a:p>
            <a:pPr lvl="0">
              <a:spcBef>
                <a:spcPts val="480"/>
              </a:spcBef>
              <a:buClr>
                <a:schemeClr val="lt1"/>
              </a:buClr>
              <a:buSzPct val="100000"/>
            </a:pPr>
            <a:r>
              <a:rPr lang="x-none" sz="2400" smtClean="0">
                <a:solidFill>
                  <a:schemeClr val="lt1"/>
                </a:solidFill>
                <a:ea typeface="Arial"/>
                <a:cs typeface="Arial"/>
                <a:sym typeface="Arial"/>
              </a:rPr>
              <a:t>DIBELS assessment</a:t>
            </a:r>
            <a:r>
              <a:rPr lang="en-US" sz="2400" dirty="0" smtClean="0">
                <a:solidFill>
                  <a:schemeClr val="lt1"/>
                </a:solidFill>
                <a:ea typeface="Arial"/>
                <a:cs typeface="Arial"/>
                <a:sym typeface="Arial"/>
              </a:rPr>
              <a:t>: </a:t>
            </a:r>
            <a:r>
              <a:rPr lang="x-none" sz="2400" b="0" i="0" u="sng" strike="noStrike" cap="none" baseline="0" smtClean="0">
                <a:solidFill>
                  <a:schemeClr val="hlink"/>
                </a:solidFill>
                <a:ea typeface="Arial"/>
                <a:cs typeface="Arial"/>
                <a:sym typeface="Arial"/>
                <a:hlinkClick r:id="rId6"/>
              </a:rPr>
              <a:t>https</a:t>
            </a:r>
            <a:r>
              <a:rPr lang="x-none" sz="2400" b="0" i="0" u="sng" strike="noStrike" cap="none" baseline="0">
                <a:solidFill>
                  <a:schemeClr val="hlink"/>
                </a:solidFill>
                <a:ea typeface="Arial"/>
                <a:cs typeface="Arial"/>
                <a:sym typeface="Arial"/>
                <a:hlinkClick r:id="rId6"/>
              </a:rPr>
              <a:t>://dibels.uoregon.edu</a:t>
            </a:r>
            <a:r>
              <a:rPr lang="x-none" sz="2400" b="0" i="0" u="sng" strike="noStrike" cap="none" baseline="0" smtClean="0">
                <a:solidFill>
                  <a:schemeClr val="hlink"/>
                </a:solidFill>
                <a:ea typeface="Arial"/>
                <a:cs typeface="Arial"/>
                <a:sym typeface="Arial"/>
                <a:hlinkClick r:id="rId6"/>
              </a:rPr>
              <a:t>/</a:t>
            </a:r>
            <a:endParaRPr lang="x-none" sz="2400" b="0" i="0" u="none" strike="noStrike" cap="none" baseline="0">
              <a:solidFill>
                <a:schemeClr val="lt1"/>
              </a:solidFill>
              <a:ea typeface="Arial"/>
              <a:cs typeface="Arial"/>
              <a:sym typeface="Arial"/>
            </a:endParaRPr>
          </a:p>
          <a:p>
            <a:pPr lvl="0">
              <a:spcBef>
                <a:spcPts val="480"/>
              </a:spcBef>
              <a:buClr>
                <a:schemeClr val="lt1"/>
              </a:buClr>
              <a:buSzPct val="100000"/>
            </a:pPr>
            <a:r>
              <a:rPr lang="en-US" sz="2400" dirty="0" smtClean="0">
                <a:solidFill>
                  <a:schemeClr val="lt1"/>
                </a:solidFill>
                <a:ea typeface="Arial"/>
                <a:cs typeface="Arial"/>
                <a:sym typeface="Arial"/>
              </a:rPr>
              <a:t>M</a:t>
            </a:r>
            <a:r>
              <a:rPr lang="x-none" sz="2400" smtClean="0">
                <a:solidFill>
                  <a:schemeClr val="lt1"/>
                </a:solidFill>
                <a:ea typeface="Arial"/>
                <a:cs typeface="Arial"/>
                <a:sym typeface="Arial"/>
              </a:rPr>
              <a:t>usic/rhymes/songs/movement</a:t>
            </a:r>
            <a:r>
              <a:rPr lang="en-US" sz="2400" dirty="0" smtClean="0">
                <a:solidFill>
                  <a:schemeClr val="lt1"/>
                </a:solidFill>
                <a:ea typeface="Arial"/>
                <a:cs typeface="Arial"/>
                <a:sym typeface="Arial"/>
              </a:rPr>
              <a:t>: </a:t>
            </a:r>
            <a:r>
              <a:rPr lang="x-none" sz="2400" b="0" i="0" u="sng" strike="noStrike" cap="none" baseline="0" smtClean="0">
                <a:solidFill>
                  <a:schemeClr val="hlink"/>
                </a:solidFill>
                <a:ea typeface="Arial"/>
                <a:cs typeface="Arial"/>
                <a:sym typeface="Arial"/>
                <a:hlinkClick r:id="rId7"/>
              </a:rPr>
              <a:t>http</a:t>
            </a:r>
            <a:r>
              <a:rPr lang="x-none" sz="2400" b="0" i="0" u="sng" strike="noStrike" cap="none" baseline="0">
                <a:solidFill>
                  <a:schemeClr val="hlink"/>
                </a:solidFill>
                <a:ea typeface="Arial"/>
                <a:cs typeface="Arial"/>
                <a:sym typeface="Arial"/>
                <a:hlinkClick r:id="rId7"/>
              </a:rPr>
              <a:t>://www.drjean.org</a:t>
            </a:r>
            <a:r>
              <a:rPr lang="x-none" sz="2400" b="0" i="0" u="sng" strike="noStrike" cap="none" baseline="0" smtClean="0">
                <a:solidFill>
                  <a:schemeClr val="hlink"/>
                </a:solidFill>
                <a:ea typeface="Arial"/>
                <a:cs typeface="Arial"/>
                <a:sym typeface="Arial"/>
                <a:hlinkClick r:id="rId7"/>
              </a:rPr>
              <a:t>/</a:t>
            </a:r>
            <a:endParaRPr lang="x-none" sz="2400" b="0" i="0" u="none" strike="noStrike" cap="none" baseline="0">
              <a:solidFill>
                <a:schemeClr val="lt1"/>
              </a:solidFill>
              <a:ea typeface="Arial"/>
              <a:cs typeface="Arial"/>
              <a:sym typeface="Arial"/>
            </a:endParaRPr>
          </a:p>
          <a:p>
            <a:pPr>
              <a:spcBef>
                <a:spcPts val="480"/>
              </a:spcBef>
              <a:buClr>
                <a:schemeClr val="lt1"/>
              </a:buClr>
              <a:buSzPct val="100000"/>
            </a:pPr>
            <a:r>
              <a:rPr lang="x-none" sz="2400" u="sng" smtClean="0">
                <a:solidFill>
                  <a:schemeClr val="hlink"/>
                </a:solidFill>
                <a:ea typeface="Arial"/>
                <a:cs typeface="Arial"/>
                <a:sym typeface="Arial"/>
                <a:hlinkClick r:id="rId8"/>
              </a:rPr>
              <a:t>http://www.kellyskindergarten.com/</a:t>
            </a:r>
          </a:p>
          <a:p>
            <a:pPr marL="342900" marR="0" lvl="0" indent="-342900" algn="l" rtl="0">
              <a:spcBef>
                <a:spcPts val="480"/>
              </a:spcBef>
              <a:buClr>
                <a:schemeClr val="lt1"/>
              </a:buClr>
              <a:buSzPct val="100000"/>
            </a:pPr>
            <a:r>
              <a:rPr lang="x-none" sz="2400" b="0" i="0" u="sng" strike="noStrike" cap="none" baseline="0" smtClean="0">
                <a:solidFill>
                  <a:schemeClr val="hlink"/>
                </a:solidFill>
                <a:ea typeface="Arial"/>
                <a:cs typeface="Arial"/>
                <a:sym typeface="Arial"/>
                <a:hlinkClick r:id="rId9"/>
              </a:rPr>
              <a:t>http</a:t>
            </a:r>
            <a:r>
              <a:rPr lang="x-none" sz="2400" b="0" i="0" u="sng" strike="noStrike" cap="none" baseline="0">
                <a:solidFill>
                  <a:schemeClr val="hlink"/>
                </a:solidFill>
                <a:ea typeface="Arial"/>
                <a:cs typeface="Arial"/>
                <a:sym typeface="Arial"/>
                <a:hlinkClick r:id="rId9"/>
              </a:rPr>
              <a:t>://ww2.fcoe.or</a:t>
            </a:r>
          </a:p>
          <a:p>
            <a:pPr marL="342900" marR="0" lvl="0" indent="-342900" algn="l" rtl="0">
              <a:spcBef>
                <a:spcPts val="480"/>
              </a:spcBef>
              <a:buClr>
                <a:schemeClr val="lt1"/>
              </a:buClr>
              <a:buSzPct val="100000"/>
            </a:pPr>
            <a:r>
              <a:rPr lang="x-none" sz="2400" b="0" i="0" u="sng" strike="noStrike" cap="none" baseline="0">
                <a:solidFill>
                  <a:schemeClr val="hlink"/>
                </a:solidFill>
                <a:ea typeface="Arial"/>
                <a:cs typeface="Arial"/>
                <a:sym typeface="Arial"/>
                <a:hlinkClick r:id="rId10"/>
              </a:rPr>
              <a:t>http://</a:t>
            </a:r>
            <a:r>
              <a:rPr lang="x-none" sz="2400" b="0" i="0" u="sng" strike="noStrike" cap="none" baseline="0" smtClean="0">
                <a:solidFill>
                  <a:schemeClr val="hlink"/>
                </a:solidFill>
                <a:ea typeface="Arial"/>
                <a:cs typeface="Arial"/>
                <a:sym typeface="Arial"/>
                <a:hlinkClick r:id="rId10"/>
              </a:rPr>
              <a:t>www.preschoolcalifornia.org/our-issues/transitional-kindergarten/</a:t>
            </a:r>
            <a:r>
              <a:rPr lang="x-none" sz="2400" b="0" i="0" u="sng" strike="noStrike" cap="none" baseline="0" smtClean="0">
                <a:solidFill>
                  <a:schemeClr val="hlink"/>
                </a:solidFill>
                <a:ea typeface="Arial"/>
                <a:cs typeface="Arial"/>
                <a:sym typeface="Arial"/>
                <a:hlinkClick r:id="rId9"/>
              </a:rPr>
              <a:t>g</a:t>
            </a:r>
            <a:r>
              <a:rPr lang="x-none" sz="2400" b="0" i="0" u="sng" strike="noStrike" cap="none" baseline="0">
                <a:solidFill>
                  <a:schemeClr val="hlink"/>
                </a:solidFill>
                <a:ea typeface="Arial"/>
                <a:cs typeface="Arial"/>
                <a:sym typeface="Arial"/>
                <a:hlinkClick r:id="rId9"/>
              </a:rPr>
              <a:t>/?n=1009</a:t>
            </a:r>
          </a:p>
        </p:txBody>
      </p:sp>
      <p:sp>
        <p:nvSpPr>
          <p:cNvPr id="4" name="Footer Placeholder 4"/>
          <p:cNvSpPr txBox="1">
            <a:spLocks/>
          </p:cNvSpPr>
          <p:nvPr/>
        </p:nvSpPr>
        <p:spPr>
          <a:xfrm>
            <a:off x="3124200" y="6356350"/>
            <a:ext cx="28956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For questions, please email: asandoval@preschoolcalifornia.org</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3"/>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9FD78-04BA-43FC-B8C9-65108E1C01EF}"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TotalTime>
  <Words>1638</Words>
  <Application>Microsoft Office PowerPoint</Application>
  <PresentationFormat>On-screen Show (4:3)</PresentationFormat>
  <Paragraphs>261</Paragraphs>
  <Slides>29</Slides>
  <Notes>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Agenda</vt:lpstr>
      <vt:lpstr>Scott Moore - Policy Update</vt:lpstr>
      <vt:lpstr>The TK/K Combo Mindset</vt:lpstr>
      <vt:lpstr>The TK/K Combo Mindset</vt:lpstr>
      <vt:lpstr>The TK/K Combo Mindset</vt:lpstr>
      <vt:lpstr>The TK/K Combo Mindset</vt:lpstr>
      <vt:lpstr>Environment/Setting-Up Your Classroom: Working From the Concrete to the Abstract</vt:lpstr>
      <vt:lpstr>Environment/Setting-Up Your Classroom: Working From the Concrete to the Abstract</vt:lpstr>
      <vt:lpstr>Environment/Setting-Up Your Classroom: Working From the Concrete to the Abstract</vt:lpstr>
      <vt:lpstr>Environment/Setting-Up Your Classroom: Working From the Concrete to the Abstract</vt:lpstr>
      <vt:lpstr>Planning a Curriculum</vt:lpstr>
      <vt:lpstr>Planning a Curriculum</vt:lpstr>
      <vt:lpstr>Teacher/Family Communication</vt:lpstr>
      <vt:lpstr>Differences in TK vs. K</vt:lpstr>
      <vt:lpstr>Making up the Combo Class </vt:lpstr>
      <vt:lpstr>Parent Communication</vt:lpstr>
      <vt:lpstr>Kindergarten California Common Core Standards for TK </vt:lpstr>
      <vt:lpstr>Curriculum Ideas "The WHAT"</vt:lpstr>
      <vt:lpstr> Grouping-ELA </vt:lpstr>
      <vt:lpstr>Library/Puppet Theater</vt:lpstr>
      <vt:lpstr>Math </vt:lpstr>
      <vt:lpstr>Carpet Time</vt:lpstr>
      <vt:lpstr>My Schedule </vt:lpstr>
      <vt:lpstr>In the Classroom </vt:lpstr>
      <vt:lpstr>Gathering Academic Data </vt:lpstr>
      <vt:lpstr>Slide 27</vt:lpstr>
      <vt:lpstr>The make up of my class now...</vt:lpstr>
      <vt:lpstr>Internet Resources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“Wrapping your head around the tk/k combo”</dc:title>
  <dc:creator>Mike and Barb</dc:creator>
  <cp:lastModifiedBy>Meredith</cp:lastModifiedBy>
  <cp:revision>45</cp:revision>
  <cp:lastPrinted>2012-05-13T20:41:13Z</cp:lastPrinted>
  <dcterms:created xsi:type="dcterms:W3CDTF">2012-05-13T19:31:53Z</dcterms:created>
  <dcterms:modified xsi:type="dcterms:W3CDTF">2012-07-19T19:52:28Z</dcterms:modified>
</cp:coreProperties>
</file>