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37"/>
  </p:notesMasterIdLst>
  <p:handoutMasterIdLst>
    <p:handoutMasterId r:id="rId38"/>
  </p:handoutMasterIdLst>
  <p:sldIdLst>
    <p:sldId id="294" r:id="rId2"/>
    <p:sldId id="295" r:id="rId3"/>
    <p:sldId id="297" r:id="rId4"/>
    <p:sldId id="258" r:id="rId5"/>
    <p:sldId id="259" r:id="rId6"/>
    <p:sldId id="260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2" r:id="rId15"/>
    <p:sldId id="275" r:id="rId16"/>
    <p:sldId id="277" r:id="rId17"/>
    <p:sldId id="273" r:id="rId18"/>
    <p:sldId id="276" r:id="rId19"/>
    <p:sldId id="274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6" r:id="rId3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833" autoAdjust="0"/>
  </p:normalViewPr>
  <p:slideViewPr>
    <p:cSldViewPr>
      <p:cViewPr varScale="1">
        <p:scale>
          <a:sx n="67" d="100"/>
          <a:sy n="67" d="100"/>
        </p:scale>
        <p:origin x="-102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D27EF9-98F5-4E4A-B0F6-DA6A8A4AC8DE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F274D9C0-97B3-4E82-8AE9-25A63B8D4357}">
      <dgm:prSet phldrT="[Text]"/>
      <dgm:spPr/>
      <dgm:t>
        <a:bodyPr/>
        <a:lstStyle/>
        <a:p>
          <a:pPr algn="ctr"/>
          <a:r>
            <a:rPr lang="en-US" dirty="0" smtClean="0"/>
            <a:t>Preschool Learning Foundations</a:t>
          </a:r>
          <a:endParaRPr lang="en-US" dirty="0"/>
        </a:p>
      </dgm:t>
    </dgm:pt>
    <dgm:pt modelId="{8985F0C5-7065-423D-8FBA-888CD3BB59B4}" type="parTrans" cxnId="{62C92CFB-BE2B-41CF-8095-3EE77E06DAB4}">
      <dgm:prSet/>
      <dgm:spPr/>
      <dgm:t>
        <a:bodyPr/>
        <a:lstStyle/>
        <a:p>
          <a:endParaRPr lang="en-US"/>
        </a:p>
      </dgm:t>
    </dgm:pt>
    <dgm:pt modelId="{22060CE7-44FC-4900-971B-9B071535D863}" type="sibTrans" cxnId="{62C92CFB-BE2B-41CF-8095-3EE77E06DAB4}">
      <dgm:prSet/>
      <dgm:spPr/>
      <dgm:t>
        <a:bodyPr/>
        <a:lstStyle/>
        <a:p>
          <a:endParaRPr lang="en-US"/>
        </a:p>
      </dgm:t>
    </dgm:pt>
    <dgm:pt modelId="{E05E9D93-61AB-4CA5-AFB2-F12EFBF3EBB5}">
      <dgm:prSet phldrT="[Text]"/>
      <dgm:spPr/>
      <dgm:t>
        <a:bodyPr/>
        <a:lstStyle/>
        <a:p>
          <a:r>
            <a:rPr lang="en-US" dirty="0" smtClean="0"/>
            <a:t>Kindergarten Content Standards</a:t>
          </a:r>
          <a:endParaRPr lang="en-US" dirty="0"/>
        </a:p>
      </dgm:t>
    </dgm:pt>
    <dgm:pt modelId="{E2ECF1EE-1F12-42BF-9270-6671AFE4272A}" type="parTrans" cxnId="{A5C45ABF-CB81-4870-BE41-441B46DAD912}">
      <dgm:prSet/>
      <dgm:spPr/>
      <dgm:t>
        <a:bodyPr/>
        <a:lstStyle/>
        <a:p>
          <a:endParaRPr lang="en-US"/>
        </a:p>
      </dgm:t>
    </dgm:pt>
    <dgm:pt modelId="{49A50CD5-4C70-4DC0-A103-34F4DA06988D}" type="sibTrans" cxnId="{A5C45ABF-CB81-4870-BE41-441B46DAD912}">
      <dgm:prSet/>
      <dgm:spPr/>
      <dgm:t>
        <a:bodyPr/>
        <a:lstStyle/>
        <a:p>
          <a:endParaRPr lang="en-US"/>
        </a:p>
      </dgm:t>
    </dgm:pt>
    <dgm:pt modelId="{233E42A7-CDCF-48F4-A3D7-A1A29DCFE9B8}">
      <dgm:prSet phldrT="[Text]"/>
      <dgm:spPr/>
      <dgm:t>
        <a:bodyPr/>
        <a:lstStyle/>
        <a:p>
          <a:r>
            <a:rPr lang="en-US" dirty="0" smtClean="0"/>
            <a:t>Common Core Standards for Kindergarten</a:t>
          </a:r>
          <a:endParaRPr lang="en-US" dirty="0"/>
        </a:p>
      </dgm:t>
    </dgm:pt>
    <dgm:pt modelId="{1C371CFC-B97B-4F77-B148-BF5D51587B56}" type="parTrans" cxnId="{0312E3DB-894D-47FB-A122-B0767ABB25C3}">
      <dgm:prSet/>
      <dgm:spPr/>
      <dgm:t>
        <a:bodyPr/>
        <a:lstStyle/>
        <a:p>
          <a:endParaRPr lang="en-US"/>
        </a:p>
      </dgm:t>
    </dgm:pt>
    <dgm:pt modelId="{3DD2C8E6-1D9A-4614-A664-89E81E77F9AC}" type="sibTrans" cxnId="{0312E3DB-894D-47FB-A122-B0767ABB25C3}">
      <dgm:prSet/>
      <dgm:spPr/>
      <dgm:t>
        <a:bodyPr/>
        <a:lstStyle/>
        <a:p>
          <a:endParaRPr lang="en-US"/>
        </a:p>
      </dgm:t>
    </dgm:pt>
    <dgm:pt modelId="{D64F02FD-DB82-4BDC-BEB4-74EE173B75F8}" type="pres">
      <dgm:prSet presAssocID="{A6D27EF9-98F5-4E4A-B0F6-DA6A8A4AC8DE}" presName="Name0" presStyleCnt="0">
        <dgm:presLayoutVars>
          <dgm:dir/>
          <dgm:resizeHandles val="exact"/>
        </dgm:presLayoutVars>
      </dgm:prSet>
      <dgm:spPr/>
    </dgm:pt>
    <dgm:pt modelId="{DD5DABB6-DBA4-40BC-977A-75712B32C3EC}" type="pres">
      <dgm:prSet presAssocID="{A6D27EF9-98F5-4E4A-B0F6-DA6A8A4AC8DE}" presName="fgShape" presStyleLbl="fgShp" presStyleIdx="0" presStyleCnt="1"/>
      <dgm:spPr/>
    </dgm:pt>
    <dgm:pt modelId="{E0C0229F-C07D-4FC7-B667-3C38845D8365}" type="pres">
      <dgm:prSet presAssocID="{A6D27EF9-98F5-4E4A-B0F6-DA6A8A4AC8DE}" presName="linComp" presStyleCnt="0"/>
      <dgm:spPr/>
    </dgm:pt>
    <dgm:pt modelId="{C250EB14-4061-4B6B-B6E7-BD19A7C30263}" type="pres">
      <dgm:prSet presAssocID="{F274D9C0-97B3-4E82-8AE9-25A63B8D4357}" presName="compNode" presStyleCnt="0"/>
      <dgm:spPr/>
    </dgm:pt>
    <dgm:pt modelId="{4BF37C39-D2C9-4F2F-99F1-D7B46CA0304E}" type="pres">
      <dgm:prSet presAssocID="{F274D9C0-97B3-4E82-8AE9-25A63B8D4357}" presName="bkgdShape" presStyleLbl="node1" presStyleIdx="0" presStyleCnt="3"/>
      <dgm:spPr/>
      <dgm:t>
        <a:bodyPr/>
        <a:lstStyle/>
        <a:p>
          <a:endParaRPr lang="en-US"/>
        </a:p>
      </dgm:t>
    </dgm:pt>
    <dgm:pt modelId="{A23E0FAD-33DA-4B87-8994-A4A028492D34}" type="pres">
      <dgm:prSet presAssocID="{F274D9C0-97B3-4E82-8AE9-25A63B8D4357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A8E9EA-B028-4111-902C-40078C98BFAD}" type="pres">
      <dgm:prSet presAssocID="{F274D9C0-97B3-4E82-8AE9-25A63B8D4357}" presName="invisiNode" presStyleLbl="node1" presStyleIdx="0" presStyleCnt="3"/>
      <dgm:spPr/>
    </dgm:pt>
    <dgm:pt modelId="{973812FB-0A96-4B49-8720-DF980F87CD36}" type="pres">
      <dgm:prSet presAssocID="{F274D9C0-97B3-4E82-8AE9-25A63B8D4357}" presName="imagNode" presStyleLbl="fgImgPlace1" presStyleIdx="0" presStyleCnt="3"/>
      <dgm:spPr/>
    </dgm:pt>
    <dgm:pt modelId="{282F9874-DDA1-46B0-85FA-ECF7A088A51C}" type="pres">
      <dgm:prSet presAssocID="{22060CE7-44FC-4900-971B-9B071535D86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703FB3E-CC51-48C6-AB30-1D3D442F5548}" type="pres">
      <dgm:prSet presAssocID="{E05E9D93-61AB-4CA5-AFB2-F12EFBF3EBB5}" presName="compNode" presStyleCnt="0"/>
      <dgm:spPr/>
    </dgm:pt>
    <dgm:pt modelId="{35B05EC5-425F-439A-B425-94323CD00848}" type="pres">
      <dgm:prSet presAssocID="{E05E9D93-61AB-4CA5-AFB2-F12EFBF3EBB5}" presName="bkgdShape" presStyleLbl="node1" presStyleIdx="1" presStyleCnt="3"/>
      <dgm:spPr/>
      <dgm:t>
        <a:bodyPr/>
        <a:lstStyle/>
        <a:p>
          <a:endParaRPr lang="en-US"/>
        </a:p>
      </dgm:t>
    </dgm:pt>
    <dgm:pt modelId="{3EF0A4EE-61EF-4484-BE99-AB9D578FE6C4}" type="pres">
      <dgm:prSet presAssocID="{E05E9D93-61AB-4CA5-AFB2-F12EFBF3EBB5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468F04-CFA0-403C-8D48-D4193C45D086}" type="pres">
      <dgm:prSet presAssocID="{E05E9D93-61AB-4CA5-AFB2-F12EFBF3EBB5}" presName="invisiNode" presStyleLbl="node1" presStyleIdx="1" presStyleCnt="3"/>
      <dgm:spPr/>
    </dgm:pt>
    <dgm:pt modelId="{418CC9B3-DA52-4BA7-8D6B-68A0A59611C1}" type="pres">
      <dgm:prSet presAssocID="{E05E9D93-61AB-4CA5-AFB2-F12EFBF3EBB5}" presName="imagNode" presStyleLbl="fgImgPlace1" presStyleIdx="1" presStyleCnt="3"/>
      <dgm:spPr/>
    </dgm:pt>
    <dgm:pt modelId="{E769F9CB-48DF-4822-B952-FCDD2EAB1150}" type="pres">
      <dgm:prSet presAssocID="{49A50CD5-4C70-4DC0-A103-34F4DA06988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1DC6848-29DB-4D97-A323-5C035093A3E4}" type="pres">
      <dgm:prSet presAssocID="{233E42A7-CDCF-48F4-A3D7-A1A29DCFE9B8}" presName="compNode" presStyleCnt="0"/>
      <dgm:spPr/>
    </dgm:pt>
    <dgm:pt modelId="{D64ADD06-84EA-42A6-83FE-5C6DDBE11431}" type="pres">
      <dgm:prSet presAssocID="{233E42A7-CDCF-48F4-A3D7-A1A29DCFE9B8}" presName="bkgdShape" presStyleLbl="node1" presStyleIdx="2" presStyleCnt="3"/>
      <dgm:spPr/>
      <dgm:t>
        <a:bodyPr/>
        <a:lstStyle/>
        <a:p>
          <a:endParaRPr lang="en-US"/>
        </a:p>
      </dgm:t>
    </dgm:pt>
    <dgm:pt modelId="{16200766-2B22-44E4-92FA-55CD599745A7}" type="pres">
      <dgm:prSet presAssocID="{233E42A7-CDCF-48F4-A3D7-A1A29DCFE9B8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7D0848-CA74-4A05-B233-B6F882DCD72D}" type="pres">
      <dgm:prSet presAssocID="{233E42A7-CDCF-48F4-A3D7-A1A29DCFE9B8}" presName="invisiNode" presStyleLbl="node1" presStyleIdx="2" presStyleCnt="3"/>
      <dgm:spPr/>
    </dgm:pt>
    <dgm:pt modelId="{06404194-DB7D-4B31-A82F-6DED994870CB}" type="pres">
      <dgm:prSet presAssocID="{233E42A7-CDCF-48F4-A3D7-A1A29DCFE9B8}" presName="imagNode" presStyleLbl="fgImgPlace1" presStyleIdx="2" presStyleCnt="3"/>
      <dgm:spPr/>
    </dgm:pt>
  </dgm:ptLst>
  <dgm:cxnLst>
    <dgm:cxn modelId="{A5C45ABF-CB81-4870-BE41-441B46DAD912}" srcId="{A6D27EF9-98F5-4E4A-B0F6-DA6A8A4AC8DE}" destId="{E05E9D93-61AB-4CA5-AFB2-F12EFBF3EBB5}" srcOrd="1" destOrd="0" parTransId="{E2ECF1EE-1F12-42BF-9270-6671AFE4272A}" sibTransId="{49A50CD5-4C70-4DC0-A103-34F4DA06988D}"/>
    <dgm:cxn modelId="{0639ABA3-E0B5-4672-B2AB-FE5CEE617673}" type="presOf" srcId="{233E42A7-CDCF-48F4-A3D7-A1A29DCFE9B8}" destId="{D64ADD06-84EA-42A6-83FE-5C6DDBE11431}" srcOrd="0" destOrd="0" presId="urn:microsoft.com/office/officeart/2005/8/layout/hList7#1"/>
    <dgm:cxn modelId="{085C65F3-3331-41E2-B70F-A0801DC2AB02}" type="presOf" srcId="{22060CE7-44FC-4900-971B-9B071535D863}" destId="{282F9874-DDA1-46B0-85FA-ECF7A088A51C}" srcOrd="0" destOrd="0" presId="urn:microsoft.com/office/officeart/2005/8/layout/hList7#1"/>
    <dgm:cxn modelId="{1DC1A4A9-2F60-4051-A500-4C7ACAA6B5E5}" type="presOf" srcId="{A6D27EF9-98F5-4E4A-B0F6-DA6A8A4AC8DE}" destId="{D64F02FD-DB82-4BDC-BEB4-74EE173B75F8}" srcOrd="0" destOrd="0" presId="urn:microsoft.com/office/officeart/2005/8/layout/hList7#1"/>
    <dgm:cxn modelId="{62C92CFB-BE2B-41CF-8095-3EE77E06DAB4}" srcId="{A6D27EF9-98F5-4E4A-B0F6-DA6A8A4AC8DE}" destId="{F274D9C0-97B3-4E82-8AE9-25A63B8D4357}" srcOrd="0" destOrd="0" parTransId="{8985F0C5-7065-423D-8FBA-888CD3BB59B4}" sibTransId="{22060CE7-44FC-4900-971B-9B071535D863}"/>
    <dgm:cxn modelId="{8B460CE2-5254-4B0E-BA2D-0030602EE9E3}" type="presOf" srcId="{E05E9D93-61AB-4CA5-AFB2-F12EFBF3EBB5}" destId="{35B05EC5-425F-439A-B425-94323CD00848}" srcOrd="0" destOrd="0" presId="urn:microsoft.com/office/officeart/2005/8/layout/hList7#1"/>
    <dgm:cxn modelId="{D9D3C7BE-3A7D-46ED-9544-BEA3FA26C7E7}" type="presOf" srcId="{E05E9D93-61AB-4CA5-AFB2-F12EFBF3EBB5}" destId="{3EF0A4EE-61EF-4484-BE99-AB9D578FE6C4}" srcOrd="1" destOrd="0" presId="urn:microsoft.com/office/officeart/2005/8/layout/hList7#1"/>
    <dgm:cxn modelId="{73A0FCD0-EF19-4E99-AAEA-62EBB14AE13C}" type="presOf" srcId="{F274D9C0-97B3-4E82-8AE9-25A63B8D4357}" destId="{4BF37C39-D2C9-4F2F-99F1-D7B46CA0304E}" srcOrd="0" destOrd="0" presId="urn:microsoft.com/office/officeart/2005/8/layout/hList7#1"/>
    <dgm:cxn modelId="{9037551B-B11B-45B5-BA61-2034BA5513F6}" type="presOf" srcId="{233E42A7-CDCF-48F4-A3D7-A1A29DCFE9B8}" destId="{16200766-2B22-44E4-92FA-55CD599745A7}" srcOrd="1" destOrd="0" presId="urn:microsoft.com/office/officeart/2005/8/layout/hList7#1"/>
    <dgm:cxn modelId="{0312E3DB-894D-47FB-A122-B0767ABB25C3}" srcId="{A6D27EF9-98F5-4E4A-B0F6-DA6A8A4AC8DE}" destId="{233E42A7-CDCF-48F4-A3D7-A1A29DCFE9B8}" srcOrd="2" destOrd="0" parTransId="{1C371CFC-B97B-4F77-B148-BF5D51587B56}" sibTransId="{3DD2C8E6-1D9A-4614-A664-89E81E77F9AC}"/>
    <dgm:cxn modelId="{DAF8A3A8-CFD2-49A5-8DEB-625D9AD2C5AA}" type="presOf" srcId="{49A50CD5-4C70-4DC0-A103-34F4DA06988D}" destId="{E769F9CB-48DF-4822-B952-FCDD2EAB1150}" srcOrd="0" destOrd="0" presId="urn:microsoft.com/office/officeart/2005/8/layout/hList7#1"/>
    <dgm:cxn modelId="{7714E696-411C-48E3-BCA7-9E75D1007D60}" type="presOf" srcId="{F274D9C0-97B3-4E82-8AE9-25A63B8D4357}" destId="{A23E0FAD-33DA-4B87-8994-A4A028492D34}" srcOrd="1" destOrd="0" presId="urn:microsoft.com/office/officeart/2005/8/layout/hList7#1"/>
    <dgm:cxn modelId="{0AC65AD4-7D33-4F83-A584-353E13D0DDDD}" type="presParOf" srcId="{D64F02FD-DB82-4BDC-BEB4-74EE173B75F8}" destId="{DD5DABB6-DBA4-40BC-977A-75712B32C3EC}" srcOrd="0" destOrd="0" presId="urn:microsoft.com/office/officeart/2005/8/layout/hList7#1"/>
    <dgm:cxn modelId="{A452630D-37F3-469D-AA6A-2F51DE0FEFF4}" type="presParOf" srcId="{D64F02FD-DB82-4BDC-BEB4-74EE173B75F8}" destId="{E0C0229F-C07D-4FC7-B667-3C38845D8365}" srcOrd="1" destOrd="0" presId="urn:microsoft.com/office/officeart/2005/8/layout/hList7#1"/>
    <dgm:cxn modelId="{96E5CE2D-E03E-413A-BD4F-5F53DD18658B}" type="presParOf" srcId="{E0C0229F-C07D-4FC7-B667-3C38845D8365}" destId="{C250EB14-4061-4B6B-B6E7-BD19A7C30263}" srcOrd="0" destOrd="0" presId="urn:microsoft.com/office/officeart/2005/8/layout/hList7#1"/>
    <dgm:cxn modelId="{D7ED1C22-15A6-466F-90F1-BA146BF9E4D4}" type="presParOf" srcId="{C250EB14-4061-4B6B-B6E7-BD19A7C30263}" destId="{4BF37C39-D2C9-4F2F-99F1-D7B46CA0304E}" srcOrd="0" destOrd="0" presId="urn:microsoft.com/office/officeart/2005/8/layout/hList7#1"/>
    <dgm:cxn modelId="{43079C2A-62F0-4AE1-BA89-2E0D731F8D90}" type="presParOf" srcId="{C250EB14-4061-4B6B-B6E7-BD19A7C30263}" destId="{A23E0FAD-33DA-4B87-8994-A4A028492D34}" srcOrd="1" destOrd="0" presId="urn:microsoft.com/office/officeart/2005/8/layout/hList7#1"/>
    <dgm:cxn modelId="{B002CFD3-3CE3-4CF5-A722-73249D4EFD69}" type="presParOf" srcId="{C250EB14-4061-4B6B-B6E7-BD19A7C30263}" destId="{AAA8E9EA-B028-4111-902C-40078C98BFAD}" srcOrd="2" destOrd="0" presId="urn:microsoft.com/office/officeart/2005/8/layout/hList7#1"/>
    <dgm:cxn modelId="{CDA0836F-F684-4163-9D91-B333BA9C19A0}" type="presParOf" srcId="{C250EB14-4061-4B6B-B6E7-BD19A7C30263}" destId="{973812FB-0A96-4B49-8720-DF980F87CD36}" srcOrd="3" destOrd="0" presId="urn:microsoft.com/office/officeart/2005/8/layout/hList7#1"/>
    <dgm:cxn modelId="{389D6F9E-DDAF-4437-BAD4-271F5DF616AC}" type="presParOf" srcId="{E0C0229F-C07D-4FC7-B667-3C38845D8365}" destId="{282F9874-DDA1-46B0-85FA-ECF7A088A51C}" srcOrd="1" destOrd="0" presId="urn:microsoft.com/office/officeart/2005/8/layout/hList7#1"/>
    <dgm:cxn modelId="{FFA74709-AF23-4A50-88CC-6D50D8A1CD46}" type="presParOf" srcId="{E0C0229F-C07D-4FC7-B667-3C38845D8365}" destId="{A703FB3E-CC51-48C6-AB30-1D3D442F5548}" srcOrd="2" destOrd="0" presId="urn:microsoft.com/office/officeart/2005/8/layout/hList7#1"/>
    <dgm:cxn modelId="{4AD4608E-1786-4535-9B7F-F2F08DEC91B6}" type="presParOf" srcId="{A703FB3E-CC51-48C6-AB30-1D3D442F5548}" destId="{35B05EC5-425F-439A-B425-94323CD00848}" srcOrd="0" destOrd="0" presId="urn:microsoft.com/office/officeart/2005/8/layout/hList7#1"/>
    <dgm:cxn modelId="{8D046646-7C03-4545-B529-7EBD2ED70E79}" type="presParOf" srcId="{A703FB3E-CC51-48C6-AB30-1D3D442F5548}" destId="{3EF0A4EE-61EF-4484-BE99-AB9D578FE6C4}" srcOrd="1" destOrd="0" presId="urn:microsoft.com/office/officeart/2005/8/layout/hList7#1"/>
    <dgm:cxn modelId="{3891369B-A253-4F2B-B469-44BF5674D3D5}" type="presParOf" srcId="{A703FB3E-CC51-48C6-AB30-1D3D442F5548}" destId="{7B468F04-CFA0-403C-8D48-D4193C45D086}" srcOrd="2" destOrd="0" presId="urn:microsoft.com/office/officeart/2005/8/layout/hList7#1"/>
    <dgm:cxn modelId="{00452BF7-FB89-4FC6-97F1-EB62EC7DEA08}" type="presParOf" srcId="{A703FB3E-CC51-48C6-AB30-1D3D442F5548}" destId="{418CC9B3-DA52-4BA7-8D6B-68A0A59611C1}" srcOrd="3" destOrd="0" presId="urn:microsoft.com/office/officeart/2005/8/layout/hList7#1"/>
    <dgm:cxn modelId="{71D51E99-1821-45DF-8F98-C07261EAE098}" type="presParOf" srcId="{E0C0229F-C07D-4FC7-B667-3C38845D8365}" destId="{E769F9CB-48DF-4822-B952-FCDD2EAB1150}" srcOrd="3" destOrd="0" presId="urn:microsoft.com/office/officeart/2005/8/layout/hList7#1"/>
    <dgm:cxn modelId="{FA224FFB-0261-4C5B-A6F7-9C9D8587EF98}" type="presParOf" srcId="{E0C0229F-C07D-4FC7-B667-3C38845D8365}" destId="{C1DC6848-29DB-4D97-A323-5C035093A3E4}" srcOrd="4" destOrd="0" presId="urn:microsoft.com/office/officeart/2005/8/layout/hList7#1"/>
    <dgm:cxn modelId="{8614F88C-4209-44D8-9BAE-F54842A6EF99}" type="presParOf" srcId="{C1DC6848-29DB-4D97-A323-5C035093A3E4}" destId="{D64ADD06-84EA-42A6-83FE-5C6DDBE11431}" srcOrd="0" destOrd="0" presId="urn:microsoft.com/office/officeart/2005/8/layout/hList7#1"/>
    <dgm:cxn modelId="{2C2D279F-C8F7-41C3-ADE9-B98BC7F12569}" type="presParOf" srcId="{C1DC6848-29DB-4D97-A323-5C035093A3E4}" destId="{16200766-2B22-44E4-92FA-55CD599745A7}" srcOrd="1" destOrd="0" presId="urn:microsoft.com/office/officeart/2005/8/layout/hList7#1"/>
    <dgm:cxn modelId="{C4CC1178-718B-4BF6-BF57-B2925FC6BE2E}" type="presParOf" srcId="{C1DC6848-29DB-4D97-A323-5C035093A3E4}" destId="{667D0848-CA74-4A05-B233-B6F882DCD72D}" srcOrd="2" destOrd="0" presId="urn:microsoft.com/office/officeart/2005/8/layout/hList7#1"/>
    <dgm:cxn modelId="{B6FE9026-23A9-4974-8A27-B564807A5775}" type="presParOf" srcId="{C1DC6848-29DB-4D97-A323-5C035093A3E4}" destId="{06404194-DB7D-4B31-A82F-6DED994870CB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9F826E-7FC6-43D4-9823-61D39AEEA8A9}" type="doc">
      <dgm:prSet loTypeId="urn:microsoft.com/office/officeart/2005/8/layout/chart3" loCatId="relationship" qsTypeId="urn:microsoft.com/office/officeart/2005/8/quickstyle/simple2" qsCatId="simple" csTypeId="urn:microsoft.com/office/officeart/2005/8/colors/colorful3" csCatId="colorful" phldr="1"/>
      <dgm:spPr/>
    </dgm:pt>
    <dgm:pt modelId="{D14B84F2-15EF-4077-A10A-A380C53EC4A2}">
      <dgm:prSet phldrT="[Text]"/>
      <dgm:spPr/>
      <dgm:t>
        <a:bodyPr/>
        <a:lstStyle/>
        <a:p>
          <a:r>
            <a:rPr lang="en-US" dirty="0" smtClean="0"/>
            <a:t>Social Emotional</a:t>
          </a:r>
          <a:endParaRPr lang="en-US" dirty="0"/>
        </a:p>
      </dgm:t>
    </dgm:pt>
    <dgm:pt modelId="{2E57DB59-027A-4C0D-94FE-9015C0189359}" type="parTrans" cxnId="{E5862CD9-C0DA-4D7E-B190-72AC8D57567B}">
      <dgm:prSet/>
      <dgm:spPr/>
      <dgm:t>
        <a:bodyPr/>
        <a:lstStyle/>
        <a:p>
          <a:endParaRPr lang="en-US"/>
        </a:p>
      </dgm:t>
    </dgm:pt>
    <dgm:pt modelId="{F1B9AFB3-8216-46DD-B300-8F5437D9F49D}" type="sibTrans" cxnId="{E5862CD9-C0DA-4D7E-B190-72AC8D57567B}">
      <dgm:prSet/>
      <dgm:spPr/>
      <dgm:t>
        <a:bodyPr/>
        <a:lstStyle/>
        <a:p>
          <a:endParaRPr lang="en-US"/>
        </a:p>
      </dgm:t>
    </dgm:pt>
    <dgm:pt modelId="{633B482D-5DBB-44F8-BCA9-EC54EC9C800D}">
      <dgm:prSet phldrT="[Text]"/>
      <dgm:spPr/>
      <dgm:t>
        <a:bodyPr/>
        <a:lstStyle/>
        <a:p>
          <a:r>
            <a:rPr lang="en-US" dirty="0" smtClean="0"/>
            <a:t>Cognitive</a:t>
          </a:r>
          <a:endParaRPr lang="en-US" dirty="0"/>
        </a:p>
      </dgm:t>
    </dgm:pt>
    <dgm:pt modelId="{61E3BDFD-E015-4EA8-97A9-C39FA515C2FB}" type="parTrans" cxnId="{4526F819-1B93-4868-BE67-827F37247F9F}">
      <dgm:prSet/>
      <dgm:spPr/>
      <dgm:t>
        <a:bodyPr/>
        <a:lstStyle/>
        <a:p>
          <a:endParaRPr lang="en-US"/>
        </a:p>
      </dgm:t>
    </dgm:pt>
    <dgm:pt modelId="{1228F8F6-E5AD-4D12-B32A-9F23E093DFB4}" type="sibTrans" cxnId="{4526F819-1B93-4868-BE67-827F37247F9F}">
      <dgm:prSet/>
      <dgm:spPr/>
      <dgm:t>
        <a:bodyPr/>
        <a:lstStyle/>
        <a:p>
          <a:endParaRPr lang="en-US"/>
        </a:p>
      </dgm:t>
    </dgm:pt>
    <dgm:pt modelId="{314B844C-9A12-4C39-9D57-D9726C7297B2}">
      <dgm:prSet phldrT="[Text]"/>
      <dgm:spPr/>
      <dgm:t>
        <a:bodyPr/>
        <a:lstStyle/>
        <a:p>
          <a:r>
            <a:rPr lang="en-US" dirty="0" smtClean="0"/>
            <a:t>Physical</a:t>
          </a:r>
          <a:endParaRPr lang="en-US" dirty="0"/>
        </a:p>
      </dgm:t>
    </dgm:pt>
    <dgm:pt modelId="{E21B1ED5-FAFD-4C0E-83C9-0CB635D216E5}" type="parTrans" cxnId="{D26A76D2-69B6-437A-ACE0-22602C93541B}">
      <dgm:prSet/>
      <dgm:spPr/>
      <dgm:t>
        <a:bodyPr/>
        <a:lstStyle/>
        <a:p>
          <a:endParaRPr lang="en-US"/>
        </a:p>
      </dgm:t>
    </dgm:pt>
    <dgm:pt modelId="{E41FF52A-E2B9-4358-8520-AE0F450194DF}" type="sibTrans" cxnId="{D26A76D2-69B6-437A-ACE0-22602C93541B}">
      <dgm:prSet/>
      <dgm:spPr/>
      <dgm:t>
        <a:bodyPr/>
        <a:lstStyle/>
        <a:p>
          <a:endParaRPr lang="en-US"/>
        </a:p>
      </dgm:t>
    </dgm:pt>
    <dgm:pt modelId="{BFFBAF0D-A033-4EBA-8540-6F5302B0D5A2}" type="pres">
      <dgm:prSet presAssocID="{129F826E-7FC6-43D4-9823-61D39AEEA8A9}" presName="compositeShape" presStyleCnt="0">
        <dgm:presLayoutVars>
          <dgm:chMax val="7"/>
          <dgm:dir/>
          <dgm:resizeHandles val="exact"/>
        </dgm:presLayoutVars>
      </dgm:prSet>
      <dgm:spPr/>
    </dgm:pt>
    <dgm:pt modelId="{30FED6E4-17F8-40CB-A614-53004CD064A0}" type="pres">
      <dgm:prSet presAssocID="{129F826E-7FC6-43D4-9823-61D39AEEA8A9}" presName="wedge1" presStyleLbl="node1" presStyleIdx="0" presStyleCnt="3" custLinFactNeighborX="-2685" custLinFactNeighborY="-18"/>
      <dgm:spPr/>
      <dgm:t>
        <a:bodyPr/>
        <a:lstStyle/>
        <a:p>
          <a:endParaRPr lang="en-US"/>
        </a:p>
      </dgm:t>
    </dgm:pt>
    <dgm:pt modelId="{7B249166-5224-4538-BD15-7AFB84F2D012}" type="pres">
      <dgm:prSet presAssocID="{129F826E-7FC6-43D4-9823-61D39AEEA8A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A5B21-CF41-47C0-A77F-656216C858D1}" type="pres">
      <dgm:prSet presAssocID="{129F826E-7FC6-43D4-9823-61D39AEEA8A9}" presName="wedge2" presStyleLbl="node1" presStyleIdx="1" presStyleCnt="3"/>
      <dgm:spPr/>
      <dgm:t>
        <a:bodyPr/>
        <a:lstStyle/>
        <a:p>
          <a:endParaRPr lang="en-US"/>
        </a:p>
      </dgm:t>
    </dgm:pt>
    <dgm:pt modelId="{2D79C390-1B9C-4B12-B401-CC48A9F1942B}" type="pres">
      <dgm:prSet presAssocID="{129F826E-7FC6-43D4-9823-61D39AEEA8A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8889C2-94E4-4CAF-9E57-FEA627838806}" type="pres">
      <dgm:prSet presAssocID="{129F826E-7FC6-43D4-9823-61D39AEEA8A9}" presName="wedge3" presStyleLbl="node1" presStyleIdx="2" presStyleCnt="3" custLinFactNeighborX="-1539" custLinFactNeighborY="-2995"/>
      <dgm:spPr/>
      <dgm:t>
        <a:bodyPr/>
        <a:lstStyle/>
        <a:p>
          <a:endParaRPr lang="en-US"/>
        </a:p>
      </dgm:t>
    </dgm:pt>
    <dgm:pt modelId="{7706DCB5-4302-4512-AD9B-3E8CB9F67CA0}" type="pres">
      <dgm:prSet presAssocID="{129F826E-7FC6-43D4-9823-61D39AEEA8A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708C8F-2D6E-4A27-AAD2-04EA6BAF5C69}" type="presOf" srcId="{D14B84F2-15EF-4077-A10A-A380C53EC4A2}" destId="{30FED6E4-17F8-40CB-A614-53004CD064A0}" srcOrd="0" destOrd="0" presId="urn:microsoft.com/office/officeart/2005/8/layout/chart3"/>
    <dgm:cxn modelId="{C5AD1399-5A86-4485-B880-FBC77E722BD1}" type="presOf" srcId="{D14B84F2-15EF-4077-A10A-A380C53EC4A2}" destId="{7B249166-5224-4538-BD15-7AFB84F2D012}" srcOrd="1" destOrd="0" presId="urn:microsoft.com/office/officeart/2005/8/layout/chart3"/>
    <dgm:cxn modelId="{E94C7860-AD7F-4774-8464-65695729D13D}" type="presOf" srcId="{633B482D-5DBB-44F8-BCA9-EC54EC9C800D}" destId="{2D79C390-1B9C-4B12-B401-CC48A9F1942B}" srcOrd="1" destOrd="0" presId="urn:microsoft.com/office/officeart/2005/8/layout/chart3"/>
    <dgm:cxn modelId="{4526F819-1B93-4868-BE67-827F37247F9F}" srcId="{129F826E-7FC6-43D4-9823-61D39AEEA8A9}" destId="{633B482D-5DBB-44F8-BCA9-EC54EC9C800D}" srcOrd="1" destOrd="0" parTransId="{61E3BDFD-E015-4EA8-97A9-C39FA515C2FB}" sibTransId="{1228F8F6-E5AD-4D12-B32A-9F23E093DFB4}"/>
    <dgm:cxn modelId="{E5862CD9-C0DA-4D7E-B190-72AC8D57567B}" srcId="{129F826E-7FC6-43D4-9823-61D39AEEA8A9}" destId="{D14B84F2-15EF-4077-A10A-A380C53EC4A2}" srcOrd="0" destOrd="0" parTransId="{2E57DB59-027A-4C0D-94FE-9015C0189359}" sibTransId="{F1B9AFB3-8216-46DD-B300-8F5437D9F49D}"/>
    <dgm:cxn modelId="{3A899EA4-0654-4D50-97F4-46640958625F}" type="presOf" srcId="{129F826E-7FC6-43D4-9823-61D39AEEA8A9}" destId="{BFFBAF0D-A033-4EBA-8540-6F5302B0D5A2}" srcOrd="0" destOrd="0" presId="urn:microsoft.com/office/officeart/2005/8/layout/chart3"/>
    <dgm:cxn modelId="{D26A76D2-69B6-437A-ACE0-22602C93541B}" srcId="{129F826E-7FC6-43D4-9823-61D39AEEA8A9}" destId="{314B844C-9A12-4C39-9D57-D9726C7297B2}" srcOrd="2" destOrd="0" parTransId="{E21B1ED5-FAFD-4C0E-83C9-0CB635D216E5}" sibTransId="{E41FF52A-E2B9-4358-8520-AE0F450194DF}"/>
    <dgm:cxn modelId="{AC84AC29-165A-45B6-ACB9-D16FF8C804E2}" type="presOf" srcId="{633B482D-5DBB-44F8-BCA9-EC54EC9C800D}" destId="{FF9A5B21-CF41-47C0-A77F-656216C858D1}" srcOrd="0" destOrd="0" presId="urn:microsoft.com/office/officeart/2005/8/layout/chart3"/>
    <dgm:cxn modelId="{06713709-3C32-4A65-9400-44899C11BBD6}" type="presOf" srcId="{314B844C-9A12-4C39-9D57-D9726C7297B2}" destId="{B38889C2-94E4-4CAF-9E57-FEA627838806}" srcOrd="0" destOrd="0" presId="urn:microsoft.com/office/officeart/2005/8/layout/chart3"/>
    <dgm:cxn modelId="{69F6060F-3A3C-4726-9065-F30E05E86EFF}" type="presOf" srcId="{314B844C-9A12-4C39-9D57-D9726C7297B2}" destId="{7706DCB5-4302-4512-AD9B-3E8CB9F67CA0}" srcOrd="1" destOrd="0" presId="urn:microsoft.com/office/officeart/2005/8/layout/chart3"/>
    <dgm:cxn modelId="{FEBF671B-884D-4A49-860E-E4A85E971574}" type="presParOf" srcId="{BFFBAF0D-A033-4EBA-8540-6F5302B0D5A2}" destId="{30FED6E4-17F8-40CB-A614-53004CD064A0}" srcOrd="0" destOrd="0" presId="urn:microsoft.com/office/officeart/2005/8/layout/chart3"/>
    <dgm:cxn modelId="{81A413AD-81B6-4E58-9264-DC3E8C443093}" type="presParOf" srcId="{BFFBAF0D-A033-4EBA-8540-6F5302B0D5A2}" destId="{7B249166-5224-4538-BD15-7AFB84F2D012}" srcOrd="1" destOrd="0" presId="urn:microsoft.com/office/officeart/2005/8/layout/chart3"/>
    <dgm:cxn modelId="{52FFC491-438B-43E5-8A1A-39B03555B95C}" type="presParOf" srcId="{BFFBAF0D-A033-4EBA-8540-6F5302B0D5A2}" destId="{FF9A5B21-CF41-47C0-A77F-656216C858D1}" srcOrd="2" destOrd="0" presId="urn:microsoft.com/office/officeart/2005/8/layout/chart3"/>
    <dgm:cxn modelId="{DB9FF1C0-E516-4792-BA94-AF1C68C5D31A}" type="presParOf" srcId="{BFFBAF0D-A033-4EBA-8540-6F5302B0D5A2}" destId="{2D79C390-1B9C-4B12-B401-CC48A9F1942B}" srcOrd="3" destOrd="0" presId="urn:microsoft.com/office/officeart/2005/8/layout/chart3"/>
    <dgm:cxn modelId="{1E86D68F-64E2-4950-BCE7-F1E31DF5C5CC}" type="presParOf" srcId="{BFFBAF0D-A033-4EBA-8540-6F5302B0D5A2}" destId="{B38889C2-94E4-4CAF-9E57-FEA627838806}" srcOrd="4" destOrd="0" presId="urn:microsoft.com/office/officeart/2005/8/layout/chart3"/>
    <dgm:cxn modelId="{6D457FBF-A8DD-4E1B-B9B6-3ACA6BCFA658}" type="presParOf" srcId="{BFFBAF0D-A033-4EBA-8540-6F5302B0D5A2}" destId="{7706DCB5-4302-4512-AD9B-3E8CB9F67CA0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F37C39-D2C9-4F2F-99F1-D7B46CA0304E}">
      <dsp:nvSpPr>
        <dsp:cNvPr id="0" name=""/>
        <dsp:cNvSpPr/>
      </dsp:nvSpPr>
      <dsp:spPr>
        <a:xfrm>
          <a:off x="1727" y="0"/>
          <a:ext cx="2688282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Preschool Learning Foundations</a:t>
          </a:r>
          <a:endParaRPr lang="en-US" sz="3000" kern="1200" dirty="0"/>
        </a:p>
      </dsp:txBody>
      <dsp:txXfrm>
        <a:off x="1727" y="1810385"/>
        <a:ext cx="2688282" cy="1810385"/>
      </dsp:txXfrm>
    </dsp:sp>
    <dsp:sp modelId="{973812FB-0A96-4B49-8720-DF980F87CD36}">
      <dsp:nvSpPr>
        <dsp:cNvPr id="0" name=""/>
        <dsp:cNvSpPr/>
      </dsp:nvSpPr>
      <dsp:spPr>
        <a:xfrm>
          <a:off x="592296" y="271557"/>
          <a:ext cx="1507145" cy="15071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05EC5-425F-439A-B425-94323CD00848}">
      <dsp:nvSpPr>
        <dsp:cNvPr id="0" name=""/>
        <dsp:cNvSpPr/>
      </dsp:nvSpPr>
      <dsp:spPr>
        <a:xfrm>
          <a:off x="2770658" y="0"/>
          <a:ext cx="2688282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Kindergarten Content Standards</a:t>
          </a:r>
          <a:endParaRPr lang="en-US" sz="3000" kern="1200" dirty="0"/>
        </a:p>
      </dsp:txBody>
      <dsp:txXfrm>
        <a:off x="2770658" y="1810385"/>
        <a:ext cx="2688282" cy="1810385"/>
      </dsp:txXfrm>
    </dsp:sp>
    <dsp:sp modelId="{418CC9B3-DA52-4BA7-8D6B-68A0A59611C1}">
      <dsp:nvSpPr>
        <dsp:cNvPr id="0" name=""/>
        <dsp:cNvSpPr/>
      </dsp:nvSpPr>
      <dsp:spPr>
        <a:xfrm>
          <a:off x="3361227" y="271557"/>
          <a:ext cx="1507145" cy="15071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4ADD06-84EA-42A6-83FE-5C6DDBE11431}">
      <dsp:nvSpPr>
        <dsp:cNvPr id="0" name=""/>
        <dsp:cNvSpPr/>
      </dsp:nvSpPr>
      <dsp:spPr>
        <a:xfrm>
          <a:off x="5539589" y="0"/>
          <a:ext cx="2688282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Common Core Standards for Kindergarten</a:t>
          </a:r>
          <a:endParaRPr lang="en-US" sz="3000" kern="1200" dirty="0"/>
        </a:p>
      </dsp:txBody>
      <dsp:txXfrm>
        <a:off x="5539589" y="1810385"/>
        <a:ext cx="2688282" cy="1810385"/>
      </dsp:txXfrm>
    </dsp:sp>
    <dsp:sp modelId="{06404194-DB7D-4B31-A82F-6DED994870CB}">
      <dsp:nvSpPr>
        <dsp:cNvPr id="0" name=""/>
        <dsp:cNvSpPr/>
      </dsp:nvSpPr>
      <dsp:spPr>
        <a:xfrm>
          <a:off x="6130158" y="271557"/>
          <a:ext cx="1507145" cy="15071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5DABB6-DBA4-40BC-977A-75712B32C3EC}">
      <dsp:nvSpPr>
        <dsp:cNvPr id="0" name=""/>
        <dsp:cNvSpPr/>
      </dsp:nvSpPr>
      <dsp:spPr>
        <a:xfrm>
          <a:off x="329183" y="3620770"/>
          <a:ext cx="7571232" cy="67889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37CAE-CC34-4005-AFAD-9304659B4276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CD190-58BC-4D56-81F4-25D99F612D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6DA01A-90F0-40FD-978C-F9F5535DD622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D842C52-F6F3-4E5F-A7BA-7EF479214C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97A57-CF8D-4848-BBFA-9E4C867F984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are our</a:t>
            </a:r>
            <a:r>
              <a:rPr lang="en-US" baseline="0" dirty="0" smtClean="0"/>
              <a:t> first steps in building thoughtful and purposeful goals and lessons for children.  Having a working knowledge of how these resources work together in demonstrating where children fall on a continuum of learning is so important for us as educators.  This blueprint is our roadmap for designing lessons that will develop children’s skills by building on strengths.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2EE9-A3CF-44B1-990E-EA485F7F718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27439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</a:rPr>
              <a:t> This is the 3</a:t>
            </a:r>
            <a:r>
              <a:rPr lang="en-US" baseline="30000" dirty="0" smtClean="0">
                <a:latin typeface="Arial" charset="0"/>
              </a:rPr>
              <a:t>rd</a:t>
            </a:r>
            <a:r>
              <a:rPr lang="en-US" dirty="0" smtClean="0">
                <a:latin typeface="Arial" charset="0"/>
              </a:rPr>
              <a:t> and latest edition of DAP edited by Cary </a:t>
            </a:r>
            <a:r>
              <a:rPr lang="en-US" dirty="0" err="1" smtClean="0">
                <a:latin typeface="Arial" charset="0"/>
              </a:rPr>
              <a:t>Copple</a:t>
            </a:r>
            <a:r>
              <a:rPr lang="en-US" dirty="0" smtClean="0">
                <a:latin typeface="Arial" charset="0"/>
              </a:rPr>
              <a:t> and Sue </a:t>
            </a:r>
            <a:r>
              <a:rPr lang="en-US" dirty="0" err="1" smtClean="0">
                <a:latin typeface="Arial" charset="0"/>
              </a:rPr>
              <a:t>Bredekamp</a:t>
            </a:r>
            <a:r>
              <a:rPr lang="en-US" dirty="0" smtClean="0">
                <a:latin typeface="Arial" charset="0"/>
              </a:rPr>
              <a:t> and published by NAEYC.  It specifically addresses Early childhood programs that serve children from birth through 8 years of age. These</a:t>
            </a:r>
            <a:r>
              <a:rPr lang="en-US" baseline="0" dirty="0" smtClean="0">
                <a:latin typeface="Arial" charset="0"/>
              </a:rPr>
              <a:t> chapters</a:t>
            </a:r>
            <a:r>
              <a:rPr lang="en-US" dirty="0" smtClean="0">
                <a:latin typeface="Arial" charset="0"/>
              </a:rPr>
              <a:t> are organized by developmental domains – physical, social emotional, and cognitive.  </a:t>
            </a:r>
          </a:p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NAEYC’s Developmentally Appropriate Practice reminds us that young children access information</a:t>
            </a:r>
            <a:r>
              <a:rPr lang="en-US" baseline="0" dirty="0" smtClean="0"/>
              <a:t> and learn in multi dimensional and interrelated ways.  They don’t learn subjects in an isolated approach – rather they build on their skills by accessing information through a using a variety of domains: physical, cognitive, and social emotional.  This interrelated approach helps us construct a truly integrated plan as we weave content specific skills through these multiple domains and pathways of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2EE9-A3CF-44B1-990E-EA485F7F718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94922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Who is this</a:t>
            </a:r>
            <a:r>
              <a:rPr lang="en-US" baseline="0" dirty="0" smtClean="0"/>
              <a:t> child?  Get to know parents and families, heritage &amp; cultural identity, languages spoken, familial history, child’s interests and hobbies, skills and challenges</a:t>
            </a:r>
          </a:p>
          <a:p>
            <a:r>
              <a:rPr lang="en-US" baseline="0" dirty="0" smtClean="0"/>
              <a:t>What knowledge and skills does s/he bring? What do you observe about the child?  What physical, cognitive, and social skills do they come with? What language do they feel comfortable speaking? This is captured in assessments.</a:t>
            </a:r>
          </a:p>
          <a:p>
            <a:r>
              <a:rPr lang="en-US" baseline="0" dirty="0" smtClean="0"/>
              <a:t>Where does s/he feel successful/anxious?  While observing the child, make note of where in the room s/he enjoys working – alone, in groups, indoor, outdoor. Be mindful of what works and what doesn’t.</a:t>
            </a:r>
          </a:p>
          <a:p>
            <a:r>
              <a:rPr lang="en-US" baseline="0" dirty="0" smtClean="0"/>
              <a:t>Why? Are there manageable and multiple opportunities for the child to feel successful? Are there barriers? How will I lower the barriers?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2EE9-A3CF-44B1-990E-EA485F7F718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91472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2EE9-A3CF-44B1-990E-EA485F7F718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975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PLF,</a:t>
            </a:r>
            <a:r>
              <a:rPr lang="en-US" baseline="0" dirty="0" smtClean="0"/>
              <a:t> CCS as your foundation in conjunction with curriculum guides</a:t>
            </a:r>
          </a:p>
          <a:p>
            <a:r>
              <a:rPr lang="en-US" baseline="0" dirty="0" err="1" smtClean="0"/>
              <a:t>Interdisciplnary</a:t>
            </a:r>
            <a:r>
              <a:rPr lang="en-US" baseline="0" dirty="0" smtClean="0"/>
              <a:t> approach to linking content – L&amp;L, SS, Science</a:t>
            </a:r>
          </a:p>
          <a:p>
            <a:r>
              <a:rPr lang="en-US" baseline="0" dirty="0" smtClean="0"/>
              <a:t>It begins with selecting core lit. (anchor text) that can be used across content areas to deepen comprehension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82EE9-A3CF-44B1-990E-EA485F7F718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081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678F-5DC5-4370-9DF5-ECFBF7F79DF8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FD05C-DA0A-46BB-A38C-F61C62433DC2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A26B-6639-4EEB-AB15-1CCC3D336B06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B3B3-2144-40D7-AE62-1AB6990B5F6E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5D0BA-492F-4FBA-A8B6-C4DBD5EF9829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6D90E-8D55-4B7E-BA78-572CFFE9F34D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29977-7CEE-480A-8C68-0A36B0309445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55E7-2C31-4DDC-B391-983F324AA4A0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C6DF-EDA7-4CF3-921D-9626A85044A6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9B31-316E-4917-A0CC-305492ABB878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57DD7-93BF-45E0-B815-B57B7729154A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B5CD-FFCA-4CB8-AA67-D58F2D2E3E7E}" type="datetime1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C3142-7997-4308-B9F3-0024466AC3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sandoval@preschoolcalifornia.or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8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2232025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TK Let’s GO Webinar Series</a:t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“From Standards to Practice, Creating a Working Plan”</a:t>
            </a:r>
            <a:br>
              <a:rPr lang="en-US" sz="4800" dirty="0" smtClean="0"/>
            </a:br>
            <a:r>
              <a:rPr lang="en-US" sz="4800" dirty="0" smtClean="0"/>
              <a:t> </a:t>
            </a:r>
            <a:endParaRPr lang="en-US" sz="4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8229600" cy="1905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May 15</a:t>
            </a:r>
            <a:r>
              <a:rPr lang="en-US" baseline="30000" dirty="0" smtClean="0"/>
              <a:t>th</a:t>
            </a:r>
            <a:r>
              <a:rPr lang="en-US" dirty="0" smtClean="0"/>
              <a:t>, 2012 </a:t>
            </a:r>
          </a:p>
          <a:p>
            <a:pPr algn="l"/>
            <a:r>
              <a:rPr lang="en-US" dirty="0" smtClean="0"/>
              <a:t>3-4 p.m.</a:t>
            </a:r>
          </a:p>
          <a:p>
            <a:pPr algn="l"/>
            <a:r>
              <a:rPr lang="en-US" dirty="0" smtClean="0"/>
              <a:t>Presenters: Osnat Zur and Elizabeth Magruder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i="1" dirty="0" smtClean="0"/>
              <a:t> </a:t>
            </a:r>
            <a:r>
              <a:rPr lang="en-US" dirty="0" smtClean="0"/>
              <a:t>Welcome </a:t>
            </a:r>
          </a:p>
          <a:p>
            <a:endParaRPr lang="en-US" dirty="0" smtClean="0"/>
          </a:p>
          <a:p>
            <a:pPr lvl="0"/>
            <a:r>
              <a:rPr lang="en-US" dirty="0" smtClean="0"/>
              <a:t>Policy Update- </a:t>
            </a:r>
            <a:r>
              <a:rPr lang="en-US" i="1" dirty="0" smtClean="0"/>
              <a:t>Scott Moore, Senior Policy Advisor, Preschool California</a:t>
            </a:r>
            <a:br>
              <a:rPr lang="en-US" i="1" dirty="0" smtClean="0"/>
            </a:br>
            <a:endParaRPr lang="en-US" dirty="0" smtClean="0"/>
          </a:p>
          <a:p>
            <a:pPr lvl="0"/>
            <a:r>
              <a:rPr lang="en-US" dirty="0" smtClean="0"/>
              <a:t>Transitional Kindergarten Presentation: “From Standards to Practice, Creating a Working Plan” - </a:t>
            </a:r>
            <a:r>
              <a:rPr lang="en-US" i="1" dirty="0" smtClean="0"/>
              <a:t>Osnat Zur, Senior Program Associate, </a:t>
            </a:r>
            <a:r>
              <a:rPr lang="en-US" i="1" dirty="0" err="1" smtClean="0"/>
              <a:t>WestEd</a:t>
            </a:r>
            <a:r>
              <a:rPr lang="en-US" i="1" dirty="0" smtClean="0"/>
              <a:t> and Elizabeth Magruder, Teacher and Early Education Consultant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en-US" dirty="0" smtClean="0"/>
              <a:t>Q&amp;A-</a:t>
            </a:r>
            <a:r>
              <a:rPr lang="en-US" i="1" dirty="0" smtClean="0"/>
              <a:t> </a:t>
            </a:r>
            <a:r>
              <a:rPr lang="en-US" dirty="0" smtClean="0"/>
              <a:t>Please email all questions to Araceli Sandoval-Gonzalez: </a:t>
            </a:r>
            <a:r>
              <a:rPr lang="en-US" u="sng" dirty="0" smtClean="0">
                <a:hlinkClick r:id="rId2"/>
              </a:rPr>
              <a:t>asandoval@preschoolcalifornia.org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pPr lvl="0"/>
            <a:r>
              <a:rPr lang="en-US" dirty="0" smtClean="0"/>
              <a:t>Close- </a:t>
            </a:r>
            <a:r>
              <a:rPr lang="en-US" i="1" dirty="0" smtClean="0"/>
              <a:t>Ernesto </a:t>
            </a:r>
            <a:r>
              <a:rPr lang="en-US" i="1" dirty="0" err="1" smtClean="0"/>
              <a:t>Saldaña</a:t>
            </a:r>
            <a:r>
              <a:rPr lang="en-US" i="1" dirty="0" smtClean="0"/>
              <a:t>, State Field Director, Preschool California </a:t>
            </a:r>
            <a:endParaRPr lang="en-US" dirty="0" smtClean="0"/>
          </a:p>
          <a:p>
            <a:endParaRPr lang="en-US" dirty="0" smtClean="0"/>
          </a:p>
          <a:p>
            <a:pPr lvl="0"/>
            <a:r>
              <a:rPr lang="en-US" dirty="0" smtClean="0"/>
              <a:t>Next Call and Webinar: May 22</a:t>
            </a:r>
            <a:r>
              <a:rPr lang="en-US" baseline="30000" dirty="0" smtClean="0"/>
              <a:t>nd</a:t>
            </a:r>
            <a:r>
              <a:rPr lang="en-US" dirty="0" smtClean="0"/>
              <a:t>, 2012 @ 3pm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Scott Moore</a:t>
            </a:r>
            <a:endParaRPr lang="en-US" sz="72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Policy Update </a:t>
            </a:r>
            <a:endParaRPr lang="en-US" sz="5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An Alignment of the California Preschool Learning Foundations with Key Early Education Resources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458200" cy="46783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      </a:t>
            </a:r>
          </a:p>
          <a:p>
            <a:pPr>
              <a:buNone/>
            </a:pPr>
            <a:r>
              <a:rPr lang="en-US" sz="2400" b="1" dirty="0" smtClean="0"/>
              <a:t>     A Comprehensive Look at Alignment with California’s Infant Toddler Learning and Development Foundations, Kindergarten Content Standards, Kindergarten Common Core Standards, and Head Start Child Development and Early Learning Framework</a:t>
            </a:r>
            <a:endParaRPr lang="en-US" sz="2400" dirty="0" smtClean="0"/>
          </a:p>
          <a:p>
            <a:pPr>
              <a:buNone/>
            </a:pPr>
            <a:endParaRPr lang="en-US" b="1" dirty="0" smtClean="0"/>
          </a:p>
        </p:txBody>
      </p:sp>
      <p:pic>
        <p:nvPicPr>
          <p:cNvPr id="4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Overview of the Content in the Alignment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lvl="0" indent="-514350">
              <a:buNone/>
            </a:pPr>
            <a:r>
              <a:rPr lang="en-US" b="1" dirty="0" smtClean="0"/>
              <a:t> An alignment of the Preschool Foundations with the Infant/Toddler Foundations and with the Kindergarten Content Standards in each of the following domains:</a:t>
            </a:r>
            <a:endParaRPr lang="en-US" dirty="0" smtClean="0"/>
          </a:p>
          <a:p>
            <a:pPr lvl="0"/>
            <a:r>
              <a:rPr lang="en-US" dirty="0" smtClean="0"/>
              <a:t>Social-Emotional Development</a:t>
            </a:r>
          </a:p>
          <a:p>
            <a:pPr lvl="0"/>
            <a:r>
              <a:rPr lang="en-US" dirty="0" smtClean="0"/>
              <a:t>Language and Literacy</a:t>
            </a:r>
          </a:p>
          <a:p>
            <a:pPr lvl="0"/>
            <a:r>
              <a:rPr lang="en-US" dirty="0" smtClean="0"/>
              <a:t>English Language Development</a:t>
            </a:r>
          </a:p>
          <a:p>
            <a:pPr lvl="0"/>
            <a:r>
              <a:rPr lang="en-US" dirty="0" smtClean="0"/>
              <a:t>Mathematics</a:t>
            </a:r>
          </a:p>
          <a:p>
            <a:pPr lvl="0"/>
            <a:r>
              <a:rPr lang="en-US" dirty="0" smtClean="0"/>
              <a:t>Visual and Performing Arts</a:t>
            </a:r>
          </a:p>
          <a:p>
            <a:pPr lvl="0"/>
            <a:r>
              <a:rPr lang="en-US" dirty="0" smtClean="0"/>
              <a:t>Physical Development</a:t>
            </a:r>
          </a:p>
          <a:p>
            <a:pPr lvl="0"/>
            <a:r>
              <a:rPr lang="en-US" dirty="0" smtClean="0"/>
              <a:t>Health</a:t>
            </a:r>
          </a:p>
          <a:p>
            <a:pPr lvl="0"/>
            <a:r>
              <a:rPr lang="en-US" dirty="0" smtClean="0"/>
              <a:t>History-Social Science</a:t>
            </a:r>
          </a:p>
          <a:p>
            <a:pPr lvl="0"/>
            <a:r>
              <a:rPr lang="en-US" dirty="0" smtClean="0"/>
              <a:t>Science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b="1" dirty="0" smtClean="0"/>
              <a:t>Overview of the Content in the Alignment Document (Cont.)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sz="2500" b="1" dirty="0" smtClean="0"/>
              <a:t>An alignment of the Preschool Foundations in the domains of </a:t>
            </a:r>
            <a:r>
              <a:rPr lang="en-US" sz="2500" b="1" u="sng" dirty="0" smtClean="0"/>
              <a:t>Language and Literacy</a:t>
            </a:r>
            <a:r>
              <a:rPr lang="en-US" sz="2500" b="1" dirty="0" smtClean="0"/>
              <a:t> and </a:t>
            </a:r>
            <a:r>
              <a:rPr lang="en-US" sz="2500" b="1" u="sng" dirty="0" smtClean="0"/>
              <a:t>Mathematics</a:t>
            </a:r>
            <a:r>
              <a:rPr lang="en-US" sz="2500" b="1" dirty="0" smtClean="0"/>
              <a:t> with the Corresponding </a:t>
            </a:r>
            <a:r>
              <a:rPr lang="en-US" sz="2500" b="1" u="sng" dirty="0" smtClean="0"/>
              <a:t>Common Core State Standards </a:t>
            </a:r>
            <a:r>
              <a:rPr lang="en-US" sz="2500" b="1" dirty="0" smtClean="0"/>
              <a:t>for Kindergarten </a:t>
            </a:r>
            <a:r>
              <a:rPr lang="en-US" sz="2500" dirty="0" smtClean="0"/>
              <a:t>(Embedded within Section B)</a:t>
            </a:r>
            <a:r>
              <a:rPr lang="en-US" dirty="0" smtClean="0"/>
              <a:t> </a:t>
            </a:r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r>
              <a:rPr lang="en-US" sz="2500" b="1" dirty="0" smtClean="0"/>
              <a:t>An alignment of the Preschool Foundations with the Head Start Child Development and Early Learning Framework </a:t>
            </a:r>
            <a:endParaRPr lang="en-US" sz="2500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7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Alignment of the California Preschool Learning Foundations with the Common Core State Standards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The Preschool Learning Foundations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Goal</a:t>
            </a:r>
            <a:r>
              <a:rPr lang="en-US" dirty="0" smtClean="0"/>
              <a:t>: To strengthen preschool education and children’s school     </a:t>
            </a:r>
          </a:p>
          <a:p>
            <a:pPr>
              <a:buNone/>
            </a:pPr>
            <a:r>
              <a:rPr lang="en-US" dirty="0" smtClean="0"/>
              <a:t>	       readiness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Developed by researchers, early childhood educators, and other stakeholders.</a:t>
            </a:r>
          </a:p>
          <a:p>
            <a:endParaRPr lang="en-US" dirty="0" smtClean="0"/>
          </a:p>
          <a:p>
            <a:r>
              <a:rPr lang="en-US" b="1" dirty="0" smtClean="0"/>
              <a:t>Age Range</a:t>
            </a:r>
            <a:r>
              <a:rPr lang="en-US" dirty="0" smtClean="0"/>
              <a:t>: Describe key knowledge and skills that children acquire with appropriate support</a:t>
            </a:r>
          </a:p>
          <a:p>
            <a:pPr lvl="1"/>
            <a:r>
              <a:rPr lang="en-US" dirty="0" smtClean="0"/>
              <a:t>At around </a:t>
            </a:r>
            <a:r>
              <a:rPr lang="en-US" b="1" dirty="0" smtClean="0"/>
              <a:t>48</a:t>
            </a:r>
            <a:r>
              <a:rPr lang="en-US" dirty="0" smtClean="0"/>
              <a:t> months of age</a:t>
            </a:r>
          </a:p>
          <a:p>
            <a:pPr lvl="1"/>
            <a:r>
              <a:rPr lang="en-US" dirty="0" smtClean="0"/>
              <a:t>At around </a:t>
            </a:r>
            <a:r>
              <a:rPr lang="en-US" b="1" dirty="0" smtClean="0"/>
              <a:t>60</a:t>
            </a:r>
            <a:r>
              <a:rPr lang="en-US" dirty="0" smtClean="0"/>
              <a:t> months of age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Cover </a:t>
            </a:r>
            <a:r>
              <a:rPr lang="en-US" b="1" dirty="0" smtClean="0"/>
              <a:t>nine</a:t>
            </a:r>
            <a:r>
              <a:rPr lang="en-US" dirty="0" smtClean="0"/>
              <a:t> developmental domains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9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The Common Core State Standards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Goal</a:t>
            </a:r>
            <a:r>
              <a:rPr lang="en-US" dirty="0" smtClean="0"/>
              <a:t>: </a:t>
            </a:r>
            <a:r>
              <a:rPr lang="en-US" sz="2500" dirty="0" smtClean="0"/>
              <a:t>Clear and consistent goals for learning, to prepare America’s  children for success in college and work</a:t>
            </a:r>
          </a:p>
          <a:p>
            <a:r>
              <a:rPr lang="en-US" sz="2500" dirty="0" smtClean="0"/>
              <a:t>Led by the National Governors Association (NGA), and the Council of Chief State School Offices (CCSSO), and developed in collaboration with a variety of stakeholders</a:t>
            </a:r>
          </a:p>
          <a:p>
            <a:r>
              <a:rPr lang="en-US" sz="2500" b="1" dirty="0" smtClean="0"/>
              <a:t>Age Range</a:t>
            </a:r>
            <a:r>
              <a:rPr lang="en-US" sz="2500" dirty="0" smtClean="0"/>
              <a:t>: Standards for every grade level (K-12</a:t>
            </a:r>
            <a:r>
              <a:rPr lang="en-US" sz="2500" baseline="30000" dirty="0" smtClean="0"/>
              <a:t>th</a:t>
            </a:r>
            <a:r>
              <a:rPr lang="en-US" sz="2500" dirty="0" smtClean="0"/>
              <a:t> grade)</a:t>
            </a:r>
          </a:p>
          <a:p>
            <a:r>
              <a:rPr lang="en-US" sz="2500" b="1" dirty="0" smtClean="0"/>
              <a:t>Domains</a:t>
            </a:r>
            <a:r>
              <a:rPr lang="en-US" sz="2500" dirty="0" smtClean="0"/>
              <a:t>:</a:t>
            </a:r>
          </a:p>
          <a:p>
            <a:pPr lvl="1"/>
            <a:r>
              <a:rPr lang="en-US" dirty="0" smtClean="0"/>
              <a:t>English-Language Arts &amp; Literacy in History/Social Studies, Science, and Technical Subjects.</a:t>
            </a:r>
          </a:p>
          <a:p>
            <a:pPr lvl="1"/>
            <a:r>
              <a:rPr lang="en-US" dirty="0" smtClean="0"/>
              <a:t>Mathematics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9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686800" cy="762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Alignment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Draws the connection between the preschool learning foundations in the domains:</a:t>
            </a:r>
          </a:p>
          <a:p>
            <a:pPr lvl="1"/>
            <a:r>
              <a:rPr lang="en-US" sz="3200" b="1" dirty="0" smtClean="0"/>
              <a:t>Language and Literacy</a:t>
            </a:r>
          </a:p>
          <a:p>
            <a:pPr lvl="1"/>
            <a:r>
              <a:rPr lang="en-US" sz="3200" b="1" dirty="0" smtClean="0"/>
              <a:t>Mathematics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and the corresponding common core state       </a:t>
            </a:r>
          </a:p>
          <a:p>
            <a:pPr lvl="1">
              <a:buNone/>
            </a:pPr>
            <a:r>
              <a:rPr lang="en-US" dirty="0" smtClean="0"/>
              <a:t>standards.</a:t>
            </a:r>
          </a:p>
          <a:p>
            <a:r>
              <a:rPr lang="en-US" dirty="0" smtClean="0"/>
              <a:t>Illustrates the developmental progression of key foundations in these domains, as they relate to specific common core state standards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9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Alignment with Common Core Standards: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Language and Literacy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Preschool Foundations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7113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Domain: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b="1" dirty="0" smtClean="0"/>
              <a:t>Language &amp; Literacy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498975" cy="639762"/>
          </a:xfrm>
        </p:spPr>
        <p:txBody>
          <a:bodyPr>
            <a:noAutofit/>
          </a:bodyPr>
          <a:lstStyle/>
          <a:p>
            <a:endParaRPr lang="en-US" sz="3200" dirty="0" smtClean="0"/>
          </a:p>
          <a:p>
            <a:r>
              <a:rPr lang="en-US" sz="2800" dirty="0" smtClean="0"/>
              <a:t>Common Core Standards-KG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270375" cy="2244725"/>
          </a:xfrm>
        </p:spPr>
        <p:txBody>
          <a:bodyPr>
            <a:normAutofit fontScale="40000" lnSpcReduction="20000"/>
          </a:bodyPr>
          <a:lstStyle/>
          <a:p>
            <a:pPr marL="342900" lvl="1" indent="-342900">
              <a:buNone/>
            </a:pPr>
            <a:r>
              <a:rPr lang="en-US" sz="6000" dirty="0" smtClean="0"/>
              <a:t>Domain: </a:t>
            </a:r>
          </a:p>
          <a:p>
            <a:pPr marL="342900" lvl="1" indent="-342900">
              <a:buNone/>
            </a:pPr>
            <a:r>
              <a:rPr lang="en-US" sz="6000" b="1" dirty="0" smtClean="0"/>
              <a:t>    </a:t>
            </a:r>
          </a:p>
          <a:p>
            <a:pPr marL="342900" lvl="1" indent="-342900">
              <a:buNone/>
            </a:pPr>
            <a:r>
              <a:rPr lang="en-US" sz="7000" b="1" dirty="0"/>
              <a:t> </a:t>
            </a:r>
            <a:r>
              <a:rPr lang="en-US" sz="7000" b="1" dirty="0" smtClean="0"/>
              <a:t>   English-Language Arts &amp; Literacy in History/Social Studies, Science, and Technical Subjects.</a:t>
            </a:r>
          </a:p>
          <a:p>
            <a:pPr>
              <a:buNone/>
            </a:pPr>
            <a:endParaRPr lang="en-US" sz="59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46482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Common  </a:t>
            </a:r>
            <a:r>
              <a:rPr lang="en-US" sz="2800" dirty="0"/>
              <a:t>C</a:t>
            </a:r>
            <a:r>
              <a:rPr lang="en-US" sz="2800" dirty="0" smtClean="0"/>
              <a:t>ore </a:t>
            </a:r>
            <a:r>
              <a:rPr lang="en-US" sz="2800" dirty="0"/>
              <a:t>S</a:t>
            </a:r>
            <a:r>
              <a:rPr lang="en-US" sz="2800" dirty="0" smtClean="0"/>
              <a:t>tate </a:t>
            </a:r>
            <a:r>
              <a:rPr lang="en-US" sz="2800" dirty="0"/>
              <a:t>S</a:t>
            </a:r>
            <a:r>
              <a:rPr lang="en-US" sz="2800" dirty="0" smtClean="0"/>
              <a:t>tandards present a broad picture of literacy across different academic subjects.</a:t>
            </a:r>
            <a:endParaRPr lang="en-US" sz="2800" dirty="0"/>
          </a:p>
        </p:txBody>
      </p:sp>
      <p:sp>
        <p:nvSpPr>
          <p:cNvPr id="11" name="Right Arrow 10"/>
          <p:cNvSpPr/>
          <p:nvPr/>
        </p:nvSpPr>
        <p:spPr>
          <a:xfrm>
            <a:off x="4191000" y="30480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14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b="1" dirty="0" smtClean="0"/>
              <a:t>Language and Literacy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/>
              <a:t>Alignment at Strand </a:t>
            </a:r>
            <a:r>
              <a:rPr lang="en-US" sz="3600" b="1" dirty="0"/>
              <a:t>L</a:t>
            </a:r>
            <a:r>
              <a:rPr lang="en-US" sz="3600" b="1" dirty="0" smtClean="0"/>
              <a:t>evel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preschool learning foundations </a:t>
            </a:r>
            <a:r>
              <a:rPr lang="en-US" dirty="0" smtClean="0"/>
              <a:t>and </a:t>
            </a:r>
            <a:r>
              <a:rPr lang="en-US" dirty="0"/>
              <a:t>the common core state standards </a:t>
            </a:r>
            <a:r>
              <a:rPr lang="en-US" dirty="0" smtClean="0"/>
              <a:t>are organized </a:t>
            </a:r>
            <a:r>
              <a:rPr lang="en-US" dirty="0"/>
              <a:t>according to the same basic categories (strands): </a:t>
            </a:r>
            <a:r>
              <a:rPr lang="en-US" b="1" dirty="0"/>
              <a:t>listening and speaking</a:t>
            </a:r>
            <a:r>
              <a:rPr lang="en-US" dirty="0"/>
              <a:t>, </a:t>
            </a:r>
            <a:r>
              <a:rPr lang="en-US" b="1" dirty="0"/>
              <a:t>reading</a:t>
            </a:r>
            <a:r>
              <a:rPr lang="en-US" dirty="0"/>
              <a:t> and </a:t>
            </a:r>
            <a:r>
              <a:rPr lang="en-US" b="1" dirty="0" smtClean="0"/>
              <a:t>writing.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common core state standards </a:t>
            </a:r>
            <a:r>
              <a:rPr lang="en-US" dirty="0" smtClean="0"/>
              <a:t>also </a:t>
            </a:r>
            <a:r>
              <a:rPr lang="en-US" dirty="0"/>
              <a:t>include a strand identified as </a:t>
            </a:r>
            <a:r>
              <a:rPr lang="en-US" b="1" dirty="0" smtClean="0"/>
              <a:t>language </a:t>
            </a:r>
            <a:r>
              <a:rPr lang="en-US" b="1" dirty="0"/>
              <a:t>standards</a:t>
            </a:r>
            <a:r>
              <a:rPr lang="en-US" dirty="0" smtClean="0"/>
              <a:t>. It includes standards for grammar and vocabulary, covered under </a:t>
            </a:r>
            <a:r>
              <a:rPr lang="en-US" b="1" dirty="0" smtClean="0"/>
              <a:t>listening and speaking </a:t>
            </a:r>
            <a:r>
              <a:rPr lang="en-US" dirty="0" smtClean="0"/>
              <a:t>in the preschool foundations.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9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b="1" dirty="0" smtClean="0"/>
              <a:t>Language and Literacy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Alignment at Strand Level: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00200"/>
            <a:ext cx="4114800" cy="685800"/>
          </a:xfrm>
        </p:spPr>
        <p:txBody>
          <a:bodyPr>
            <a:normAutofit fontScale="47500" lnSpcReduction="20000"/>
          </a:bodyPr>
          <a:lstStyle/>
          <a:p>
            <a:endParaRPr lang="en-US" dirty="0" smtClean="0"/>
          </a:p>
          <a:p>
            <a:r>
              <a:rPr lang="en-US" sz="5900" dirty="0" smtClean="0"/>
              <a:t>Preschool Foundations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38600" cy="3997325"/>
          </a:xfrm>
        </p:spPr>
        <p:txBody>
          <a:bodyPr>
            <a:noAutofit/>
          </a:bodyPr>
          <a:lstStyle/>
          <a:p>
            <a:r>
              <a:rPr lang="en-US" sz="2600" b="1" dirty="0" smtClean="0"/>
              <a:t>Listening and Speaking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2600" b="1" dirty="0" smtClean="0"/>
              <a:t>Reading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2600" b="1" dirty="0" smtClean="0"/>
              <a:t>Writing</a:t>
            </a:r>
            <a:endParaRPr lang="en-US" sz="2600" b="1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7800"/>
            <a:ext cx="4498975" cy="868362"/>
          </a:xfrm>
        </p:spPr>
        <p:txBody>
          <a:bodyPr>
            <a:normAutofit fontScale="55000" lnSpcReduction="20000"/>
          </a:bodyPr>
          <a:lstStyle/>
          <a:p>
            <a:r>
              <a:rPr lang="en-US" sz="5100" dirty="0" smtClean="0"/>
              <a:t>Common Core Standards-KG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209800"/>
            <a:ext cx="42672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 smtClean="0"/>
              <a:t>Speaking and Listening</a:t>
            </a:r>
          </a:p>
          <a:p>
            <a:r>
              <a:rPr lang="en-US" sz="2800" b="1" dirty="0" smtClean="0"/>
              <a:t>Language Standards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b="1" dirty="0" smtClean="0"/>
              <a:t>Reading Standards for Literature</a:t>
            </a:r>
          </a:p>
          <a:p>
            <a:r>
              <a:rPr lang="en-US" sz="2800" b="1" dirty="0" smtClean="0"/>
              <a:t>Reading Standards for Informational Texts</a:t>
            </a:r>
          </a:p>
          <a:p>
            <a:r>
              <a:rPr lang="en-US" sz="2800" b="1" dirty="0" smtClean="0"/>
              <a:t>Reading Standards:       Foundational Skills</a:t>
            </a:r>
          </a:p>
          <a:p>
            <a:endParaRPr lang="en-US" sz="2800" dirty="0" smtClean="0"/>
          </a:p>
          <a:p>
            <a:r>
              <a:rPr lang="en-US" sz="2800" b="1" dirty="0" smtClean="0"/>
              <a:t>Writing Standards</a:t>
            </a:r>
            <a:endParaRPr lang="en-US" sz="2800" b="1" dirty="0"/>
          </a:p>
        </p:txBody>
      </p:sp>
      <p:sp>
        <p:nvSpPr>
          <p:cNvPr id="11" name="Left Bracket 10"/>
          <p:cNvSpPr/>
          <p:nvPr/>
        </p:nvSpPr>
        <p:spPr>
          <a:xfrm>
            <a:off x="4876800" y="3276600"/>
            <a:ext cx="228600" cy="22098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191000" y="22098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191000" y="36576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191000" y="57912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18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10668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Preschool Foundations: Reading </a:t>
            </a:r>
            <a:br>
              <a:rPr lang="en-US" sz="3600" b="1" dirty="0" smtClean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609600"/>
            <a:ext cx="4040188" cy="8382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sz="11200" dirty="0" smtClean="0"/>
          </a:p>
          <a:p>
            <a:r>
              <a:rPr lang="en-US" sz="11200" dirty="0" smtClean="0"/>
              <a:t>Preschool Foundations</a:t>
            </a:r>
          </a:p>
          <a:p>
            <a:r>
              <a:rPr lang="en-US" sz="8000" dirty="0" err="1" smtClean="0"/>
              <a:t>Substrands</a:t>
            </a:r>
            <a:endParaRPr lang="en-US" sz="80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524000"/>
            <a:ext cx="4114800" cy="5334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1.0 Concepts about Print</a:t>
            </a:r>
            <a:endParaRPr lang="en-US" sz="2600" b="1" dirty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2.0 Phonological Awareness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3.0 </a:t>
            </a:r>
            <a:r>
              <a:rPr lang="en-US" b="1" dirty="0" err="1" smtClean="0"/>
              <a:t>Alphabetics</a:t>
            </a:r>
            <a:r>
              <a:rPr lang="en-US" b="1" dirty="0" smtClean="0"/>
              <a:t> and word/print     </a:t>
            </a:r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   recognition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 smtClean="0"/>
              <a:t>4.0 Comprehension and analysis  </a:t>
            </a:r>
          </a:p>
          <a:p>
            <a:pPr>
              <a:buNone/>
            </a:pPr>
            <a:r>
              <a:rPr lang="en-US" b="1" dirty="0"/>
              <a:t>	 </a:t>
            </a:r>
            <a:r>
              <a:rPr lang="en-US" b="1" dirty="0" smtClean="0"/>
              <a:t>  of  age-appropriate text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5.0 Literacy interest and response</a:t>
            </a:r>
          </a:p>
          <a:p>
            <a:pPr>
              <a:buNone/>
            </a:pPr>
            <a:endParaRPr lang="en-US" sz="2600" b="1" dirty="0" smtClean="0"/>
          </a:p>
          <a:p>
            <a:pPr>
              <a:buNone/>
            </a:pP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533400"/>
            <a:ext cx="4572000" cy="9144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sz="11200" dirty="0" smtClean="0"/>
          </a:p>
          <a:p>
            <a:endParaRPr lang="en-US" sz="11200" dirty="0" smtClean="0"/>
          </a:p>
          <a:p>
            <a:endParaRPr lang="en-US" sz="11200" dirty="0" smtClean="0"/>
          </a:p>
          <a:p>
            <a:endParaRPr lang="en-US" sz="11200" dirty="0" smtClean="0"/>
          </a:p>
          <a:p>
            <a:endParaRPr lang="en-US" sz="11200" dirty="0" smtClean="0"/>
          </a:p>
          <a:p>
            <a:r>
              <a:rPr lang="en-US" sz="11200" dirty="0" smtClean="0"/>
              <a:t>Common Core Standards- KG</a:t>
            </a:r>
          </a:p>
          <a:p>
            <a:r>
              <a:rPr lang="en-US" sz="8000" dirty="0" smtClean="0"/>
              <a:t>Anchor Standards</a:t>
            </a:r>
            <a:endParaRPr lang="en-US" sz="8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9825" y="1371600"/>
            <a:ext cx="4194175" cy="5486400"/>
          </a:xfrm>
        </p:spPr>
        <p:txBody>
          <a:bodyPr>
            <a:noAutofit/>
          </a:bodyPr>
          <a:lstStyle/>
          <a:p>
            <a:r>
              <a:rPr lang="en-US" sz="2200" b="1" dirty="0" smtClean="0"/>
              <a:t>Print Concepts</a:t>
            </a:r>
          </a:p>
          <a:p>
            <a:r>
              <a:rPr lang="en-US" sz="2200" b="1" dirty="0" smtClean="0"/>
              <a:t>Craft and Structure</a:t>
            </a:r>
          </a:p>
          <a:p>
            <a:endParaRPr lang="en-US" sz="2200" b="1" dirty="0"/>
          </a:p>
          <a:p>
            <a:r>
              <a:rPr lang="en-US" sz="2200" b="1" dirty="0" smtClean="0"/>
              <a:t>Phonological Awareness</a:t>
            </a:r>
          </a:p>
          <a:p>
            <a:pPr>
              <a:buNone/>
            </a:pPr>
            <a:endParaRPr lang="en-US" sz="2200" b="1" dirty="0"/>
          </a:p>
          <a:p>
            <a:r>
              <a:rPr lang="en-US" sz="2200" b="1" dirty="0" smtClean="0"/>
              <a:t>Print Concepts</a:t>
            </a:r>
          </a:p>
          <a:p>
            <a:r>
              <a:rPr lang="en-US" sz="2200" b="1" dirty="0" smtClean="0"/>
              <a:t>Phonics and Word Recognition</a:t>
            </a:r>
          </a:p>
          <a:p>
            <a:pPr>
              <a:buNone/>
            </a:pPr>
            <a:endParaRPr lang="en-US" sz="2200" b="1" dirty="0"/>
          </a:p>
          <a:p>
            <a:r>
              <a:rPr lang="en-US" sz="2200" b="1" dirty="0" smtClean="0"/>
              <a:t>Key Ideas and Details</a:t>
            </a:r>
          </a:p>
          <a:p>
            <a:r>
              <a:rPr lang="en-US" sz="2200" b="1" dirty="0" smtClean="0"/>
              <a:t>Integration of knowledge and ideas</a:t>
            </a:r>
          </a:p>
          <a:p>
            <a:pPr>
              <a:buNone/>
            </a:pPr>
            <a:endParaRPr lang="en-US" sz="2200" b="1" dirty="0" smtClean="0"/>
          </a:p>
          <a:p>
            <a:pPr>
              <a:buNone/>
            </a:pPr>
            <a:r>
              <a:rPr lang="en-US" sz="2200" b="1" dirty="0" smtClean="0"/>
              <a:t>      -------------------------</a:t>
            </a:r>
            <a:endParaRPr lang="en-US" sz="2200" b="1" dirty="0"/>
          </a:p>
        </p:txBody>
      </p:sp>
      <p:sp>
        <p:nvSpPr>
          <p:cNvPr id="38" name="Right Arrow 37"/>
          <p:cNvSpPr/>
          <p:nvPr/>
        </p:nvSpPr>
        <p:spPr>
          <a:xfrm>
            <a:off x="4419600" y="2743200"/>
            <a:ext cx="5212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2" name="Right Arrow 41"/>
          <p:cNvSpPr/>
          <p:nvPr/>
        </p:nvSpPr>
        <p:spPr>
          <a:xfrm>
            <a:off x="4419600" y="3657600"/>
            <a:ext cx="5212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3" name="Right Arrow 42"/>
          <p:cNvSpPr/>
          <p:nvPr/>
        </p:nvSpPr>
        <p:spPr>
          <a:xfrm>
            <a:off x="4419600" y="48768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7" name="Right Arrow 46"/>
          <p:cNvSpPr/>
          <p:nvPr/>
        </p:nvSpPr>
        <p:spPr>
          <a:xfrm>
            <a:off x="4419600" y="60960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8" name="Right Arrow 47"/>
          <p:cNvSpPr/>
          <p:nvPr/>
        </p:nvSpPr>
        <p:spPr>
          <a:xfrm>
            <a:off x="4419600" y="1752600"/>
            <a:ext cx="5212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15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44989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Alignment:</a:t>
            </a:r>
            <a:br>
              <a:rPr lang="en-US" sz="3600" b="1" dirty="0" smtClean="0"/>
            </a:br>
            <a:r>
              <a:rPr lang="en-US" sz="3600" b="1" dirty="0" smtClean="0"/>
              <a:t>Concepts about Print:</a:t>
            </a:r>
            <a:endParaRPr lang="en-US" sz="28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143000"/>
            <a:ext cx="4268788" cy="9906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11200" dirty="0" smtClean="0"/>
              <a:t>Preschool Foundations</a:t>
            </a:r>
          </a:p>
          <a:p>
            <a:r>
              <a:rPr lang="en-US" sz="7200" dirty="0" smtClean="0"/>
              <a:t>At around 60 months</a:t>
            </a:r>
          </a:p>
          <a:p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600" b="1" dirty="0" smtClean="0"/>
              <a:t>Concepts about Print</a:t>
            </a:r>
          </a:p>
          <a:p>
            <a:pPr>
              <a:buNone/>
            </a:pPr>
            <a:r>
              <a:rPr lang="en-US" dirty="0" smtClean="0"/>
              <a:t>1.1 </a:t>
            </a:r>
            <a:r>
              <a:rPr lang="en-US" dirty="0"/>
              <a:t>Display appropriate book-handling behaviors and knowledge of print conventions.</a:t>
            </a:r>
          </a:p>
          <a:p>
            <a:pPr>
              <a:buNone/>
            </a:pPr>
            <a:r>
              <a:rPr lang="en-US" dirty="0"/>
              <a:t>1.2 Understand that print is something that is read and has specific meaning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95800" y="1219200"/>
            <a:ext cx="4648200" cy="650875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11200" dirty="0" smtClean="0"/>
              <a:t>Common Core Standards-K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270375" cy="43021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600" b="1" dirty="0" smtClean="0"/>
              <a:t>Print Concepts</a:t>
            </a:r>
          </a:p>
          <a:p>
            <a:pPr lvl="0">
              <a:buNone/>
            </a:pPr>
            <a:r>
              <a:rPr lang="en-US" dirty="0" smtClean="0"/>
              <a:t>1. Demonstrate </a:t>
            </a:r>
            <a:r>
              <a:rPr lang="en-US" dirty="0"/>
              <a:t>understanding of the organization and basic features of print.</a:t>
            </a:r>
          </a:p>
          <a:p>
            <a:pPr lvl="1"/>
            <a:r>
              <a:rPr lang="en-US" dirty="0"/>
              <a:t>Follow words from left to right, top to bottom, and page by page.</a:t>
            </a:r>
          </a:p>
          <a:p>
            <a:pPr lvl="1"/>
            <a:r>
              <a:rPr lang="en-US" dirty="0" smtClean="0"/>
              <a:t>Recognize </a:t>
            </a:r>
            <a:r>
              <a:rPr lang="en-US" dirty="0"/>
              <a:t>that spoken words are represented in written language by specific sequences of letters.</a:t>
            </a:r>
          </a:p>
          <a:p>
            <a:pPr lvl="1"/>
            <a:r>
              <a:rPr lang="en-US" dirty="0"/>
              <a:t>Understand that words are separated by spaces in print.</a:t>
            </a:r>
          </a:p>
          <a:p>
            <a:pPr>
              <a:buNone/>
            </a:pPr>
            <a:endParaRPr lang="en-US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11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>
            <a:noAutofit/>
          </a:bodyPr>
          <a:lstStyle/>
          <a:p>
            <a:pPr algn="l"/>
            <a:r>
              <a:rPr lang="en-US" sz="3400" b="1" dirty="0" smtClean="0"/>
              <a:t>Alignment: Comprehension and Analysis of Age   </a:t>
            </a:r>
            <a:br>
              <a:rPr lang="en-US" sz="3400" b="1" dirty="0" smtClean="0"/>
            </a:br>
            <a:r>
              <a:rPr lang="en-US" sz="3400" b="1" dirty="0" smtClean="0"/>
              <a:t>                      Appropriate Text</a:t>
            </a:r>
            <a:endParaRPr lang="en-US" sz="34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143000"/>
            <a:ext cx="4268788" cy="9906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11200" dirty="0" smtClean="0"/>
              <a:t>Preschool Foundations</a:t>
            </a:r>
          </a:p>
          <a:p>
            <a:r>
              <a:rPr lang="en-US" sz="7200" dirty="0" smtClean="0"/>
              <a:t>At around 60 months</a:t>
            </a:r>
          </a:p>
          <a:p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/>
              <a:t>Comprehension and Analysis of  Age Appropriate Text:</a:t>
            </a:r>
            <a:endParaRPr lang="en-US" sz="1800" dirty="0" smtClean="0"/>
          </a:p>
          <a:p>
            <a:pPr>
              <a:buNone/>
            </a:pPr>
            <a:r>
              <a:rPr lang="en-US" dirty="0" smtClean="0"/>
              <a:t>4.1 </a:t>
            </a:r>
            <a:r>
              <a:rPr lang="en-US" sz="1800" dirty="0" smtClean="0"/>
              <a:t>Demonstrate knowledge of details in a </a:t>
            </a:r>
            <a:r>
              <a:rPr lang="en-US" sz="1800" u="sng" dirty="0" smtClean="0"/>
              <a:t>familiar story</a:t>
            </a:r>
            <a:r>
              <a:rPr lang="en-US" sz="1800" dirty="0" smtClean="0"/>
              <a:t>, including characters, events, and ordering of events through answering questions (particularly summarizing, predicting, and inferring), retelling, reenacting, or creating artwork.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95800" y="1219200"/>
            <a:ext cx="4648200" cy="650875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11200" dirty="0" smtClean="0"/>
              <a:t>Common Core Standards-K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270375" cy="4876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/>
              <a:t>Reading Standards for </a:t>
            </a:r>
            <a:r>
              <a:rPr lang="en-US" sz="1800" b="1" dirty="0" smtClean="0"/>
              <a:t>Literature:</a:t>
            </a:r>
            <a:endParaRPr lang="en-US" sz="1800" dirty="0"/>
          </a:p>
          <a:p>
            <a:pPr lvl="0">
              <a:buNone/>
            </a:pPr>
            <a:r>
              <a:rPr lang="en-US" sz="1800" b="1" dirty="0" smtClean="0"/>
              <a:t>Key </a:t>
            </a:r>
            <a:r>
              <a:rPr lang="en-US" sz="1800" b="1" dirty="0"/>
              <a:t>Ideas and Details</a:t>
            </a:r>
            <a:endParaRPr lang="en-US" sz="1800" dirty="0"/>
          </a:p>
          <a:p>
            <a:pPr>
              <a:buNone/>
            </a:pPr>
            <a:r>
              <a:rPr lang="en-US" sz="1800" dirty="0" smtClean="0"/>
              <a:t>Ask and answer </a:t>
            </a:r>
            <a:r>
              <a:rPr lang="en-US" sz="1800" dirty="0"/>
              <a:t>questions about key details in a text.  </a:t>
            </a:r>
          </a:p>
          <a:p>
            <a:pPr>
              <a:buNone/>
            </a:pPr>
            <a:r>
              <a:rPr lang="en-US" sz="1800" dirty="0" smtClean="0"/>
              <a:t>Retell familiar stories</a:t>
            </a:r>
            <a:r>
              <a:rPr lang="en-US" sz="1800" dirty="0"/>
              <a:t>, including key details; Identify the main topic and retell key details of a </a:t>
            </a:r>
            <a:r>
              <a:rPr lang="en-US" sz="1800" dirty="0" smtClean="0"/>
              <a:t>text</a:t>
            </a:r>
          </a:p>
          <a:p>
            <a:pPr>
              <a:buNone/>
            </a:pPr>
            <a:r>
              <a:rPr lang="en-US" sz="1800" dirty="0"/>
              <a:t>I</a:t>
            </a:r>
            <a:r>
              <a:rPr lang="en-US" sz="1800" dirty="0" smtClean="0"/>
              <a:t>dentify characters</a:t>
            </a:r>
            <a:r>
              <a:rPr lang="en-US" sz="1800" dirty="0"/>
              <a:t>, settings, and major events in a story.</a:t>
            </a:r>
          </a:p>
          <a:p>
            <a:pPr>
              <a:buNone/>
            </a:pPr>
            <a:r>
              <a:rPr lang="en-US" sz="1800" b="1" dirty="0" smtClean="0"/>
              <a:t>Integration of Knowledge and Ideas</a:t>
            </a:r>
            <a:endParaRPr lang="en-US" sz="1800" b="1" dirty="0"/>
          </a:p>
          <a:p>
            <a:pPr>
              <a:buNone/>
            </a:pPr>
            <a:r>
              <a:rPr lang="en-US" sz="1800" dirty="0"/>
              <a:t>D</a:t>
            </a:r>
            <a:r>
              <a:rPr lang="en-US" sz="1800" dirty="0" smtClean="0"/>
              <a:t>escribe </a:t>
            </a:r>
            <a:r>
              <a:rPr lang="en-US" sz="1800" dirty="0"/>
              <a:t>the relationship between illustrations and the story in which they </a:t>
            </a:r>
            <a:r>
              <a:rPr lang="en-US" sz="1800" dirty="0" smtClean="0"/>
              <a:t>appear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 C</a:t>
            </a:r>
            <a:r>
              <a:rPr lang="en-US" sz="1800" dirty="0" smtClean="0"/>
              <a:t>ompare </a:t>
            </a:r>
            <a:r>
              <a:rPr lang="en-US" sz="1800" dirty="0"/>
              <a:t>and contrast the adventures and experiences of characters in familiar stories. </a:t>
            </a:r>
          </a:p>
          <a:p>
            <a:pPr lvl="0">
              <a:buNone/>
            </a:pPr>
            <a:endParaRPr lang="en-US" sz="1800" dirty="0"/>
          </a:p>
          <a:p>
            <a:pPr lvl="0">
              <a:buNone/>
            </a:pPr>
            <a:endParaRPr lang="en-US" sz="1800" dirty="0"/>
          </a:p>
          <a:p>
            <a:pPr>
              <a:buNone/>
            </a:pPr>
            <a:endParaRPr lang="en-US" sz="18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10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8382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Writing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90600"/>
            <a:ext cx="4114800" cy="639762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 smtClean="0"/>
              <a:t>Preschool Foundations</a:t>
            </a:r>
          </a:p>
          <a:p>
            <a:r>
              <a:rPr lang="en-US" sz="8000" dirty="0" err="1" smtClean="0"/>
              <a:t>Substrand</a:t>
            </a:r>
            <a:endParaRPr lang="en-US" sz="8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4040188" cy="44497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1.0 Writing Strategies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	-------------------------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	-------------------------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990600"/>
            <a:ext cx="4724400" cy="639762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 smtClean="0"/>
              <a:t>Common Core Standards- K</a:t>
            </a:r>
          </a:p>
          <a:p>
            <a:r>
              <a:rPr lang="en-US" sz="8000" dirty="0" smtClean="0"/>
              <a:t>Anchor Standards</a:t>
            </a:r>
            <a:endParaRPr lang="en-US" sz="8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76400"/>
            <a:ext cx="4041775" cy="4449763"/>
          </a:xfrm>
        </p:spPr>
        <p:txBody>
          <a:bodyPr/>
          <a:lstStyle/>
          <a:p>
            <a:r>
              <a:rPr lang="en-US" b="1" dirty="0" smtClean="0"/>
              <a:t>Text Types and Purposes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Production and Distribution of Writing</a:t>
            </a:r>
          </a:p>
          <a:p>
            <a:r>
              <a:rPr lang="en-US" dirty="0" smtClean="0"/>
              <a:t>Research to Build and Present Knowledge 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3733800" y="1828800"/>
            <a:ext cx="5212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11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Alignment: Writing</a:t>
            </a:r>
            <a:endParaRPr lang="en-US" sz="28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52400" y="1447800"/>
            <a:ext cx="4344988" cy="761999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Preschool Foundations</a:t>
            </a:r>
          </a:p>
          <a:p>
            <a:r>
              <a:rPr lang="en-US" sz="2600" dirty="0" smtClean="0"/>
              <a:t>At around 60 months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600" b="1" dirty="0" smtClean="0"/>
              <a:t>Writing Strategies</a:t>
            </a:r>
          </a:p>
          <a:p>
            <a:pPr>
              <a:buNone/>
            </a:pPr>
            <a:r>
              <a:rPr lang="en-US" sz="1700" dirty="0" smtClean="0"/>
              <a:t>1.1 Adjust grasp and body position for increased control in drawing and writing.</a:t>
            </a:r>
          </a:p>
          <a:p>
            <a:pPr>
              <a:buNone/>
            </a:pPr>
            <a:endParaRPr lang="en-US" sz="1700" dirty="0" smtClean="0"/>
          </a:p>
          <a:p>
            <a:pPr>
              <a:buNone/>
            </a:pPr>
            <a:r>
              <a:rPr lang="en-US" sz="1700" dirty="0" smtClean="0"/>
              <a:t>1.2 Writes letter or letter-like shapes to represent words or ideas.</a:t>
            </a:r>
          </a:p>
          <a:p>
            <a:pPr>
              <a:buNone/>
            </a:pPr>
            <a:endParaRPr lang="en-US" sz="1700" dirty="0" smtClean="0"/>
          </a:p>
          <a:p>
            <a:pPr>
              <a:buNone/>
            </a:pPr>
            <a:r>
              <a:rPr lang="en-US" sz="1700" dirty="0" smtClean="0"/>
              <a:t>1.3 Writes first name nearly correctly.</a:t>
            </a:r>
          </a:p>
          <a:p>
            <a:pPr>
              <a:buNone/>
            </a:pPr>
            <a:endParaRPr lang="en-US" sz="2600" b="1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1295401"/>
            <a:ext cx="4498975" cy="762000"/>
          </a:xfrm>
        </p:spPr>
        <p:txBody>
          <a:bodyPr>
            <a:normAutofit fontScale="32500" lnSpcReduction="20000"/>
          </a:bodyPr>
          <a:lstStyle/>
          <a:p>
            <a:r>
              <a:rPr lang="en-US" sz="8600" dirty="0" smtClean="0"/>
              <a:t>Common Core Standards-K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270375" cy="4302125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3800" b="1" dirty="0" smtClean="0"/>
              <a:t>Text Types and Purposes</a:t>
            </a:r>
            <a:endParaRPr lang="en-US" sz="3800" dirty="0" smtClean="0"/>
          </a:p>
          <a:p>
            <a:pPr lvl="0">
              <a:buNone/>
            </a:pPr>
            <a:r>
              <a:rPr lang="en-US" sz="3300" dirty="0" smtClean="0"/>
              <a:t>1. Use a combination of drawing, dictating, and writing to compose opinion pieces in which they tell a reader the topic or the name of the book they are writing about and state an opinion or preference about the topic or book (e.g., </a:t>
            </a:r>
            <a:r>
              <a:rPr lang="en-US" sz="3300" i="1" dirty="0" smtClean="0"/>
              <a:t>My favorite book is . . .</a:t>
            </a:r>
            <a:r>
              <a:rPr lang="en-US" sz="3300" dirty="0" smtClean="0"/>
              <a:t>).</a:t>
            </a:r>
          </a:p>
          <a:p>
            <a:pPr>
              <a:buNone/>
            </a:pPr>
            <a:r>
              <a:rPr lang="en-US" sz="3300" dirty="0" smtClean="0"/>
              <a:t> </a:t>
            </a:r>
          </a:p>
          <a:p>
            <a:pPr lvl="0">
              <a:buNone/>
            </a:pPr>
            <a:r>
              <a:rPr lang="en-US" sz="3300" dirty="0" smtClean="0"/>
              <a:t>2. Use a combination of drawing, dictating, and writing to compose informative/explanatory texts in which they name what they are writing about and supply some information about the topic.</a:t>
            </a:r>
          </a:p>
          <a:p>
            <a:pPr>
              <a:buNone/>
            </a:pPr>
            <a:r>
              <a:rPr lang="en-US" sz="3300" dirty="0" smtClean="0"/>
              <a:t> </a:t>
            </a:r>
          </a:p>
          <a:p>
            <a:pPr>
              <a:buNone/>
            </a:pPr>
            <a:r>
              <a:rPr lang="en-US" sz="3300" dirty="0" smtClean="0"/>
              <a:t>3. Use a combination of drawing, dictating, and writing to narrate a single event or several loosely linked events, tell about the events in the order in which they occurred, and provide a reaction to what happened.</a:t>
            </a:r>
            <a:endParaRPr lang="en-US" sz="33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11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100" b="1" dirty="0" smtClean="0"/>
              <a:t>Language and Literacy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Alignment Analysis: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100" b="1" dirty="0"/>
              <a:t>S</a:t>
            </a:r>
            <a:r>
              <a:rPr lang="en-US" sz="5100" b="1" dirty="0" smtClean="0"/>
              <a:t>ubstantial </a:t>
            </a:r>
            <a:r>
              <a:rPr lang="en-US" sz="5100" b="1" dirty="0"/>
              <a:t>correspondence in content </a:t>
            </a:r>
            <a:r>
              <a:rPr lang="en-US" sz="5100" dirty="0"/>
              <a:t>between the preschool foundations and the common core state </a:t>
            </a:r>
            <a:r>
              <a:rPr lang="en-US" sz="5100" dirty="0" smtClean="0"/>
              <a:t>standards in all areas</a:t>
            </a:r>
          </a:p>
          <a:p>
            <a:endParaRPr lang="en-US" sz="4400" dirty="0" smtClean="0"/>
          </a:p>
          <a:p>
            <a:r>
              <a:rPr lang="en-US" sz="5100" b="1" dirty="0" smtClean="0"/>
              <a:t>Certain common core standards focus on skills that emerge in kindergarten</a:t>
            </a:r>
            <a:r>
              <a:rPr lang="en-US" sz="5100" dirty="0" smtClean="0"/>
              <a:t>, and therefore have no corresponding content in the preschool foundations: </a:t>
            </a:r>
            <a:endParaRPr lang="en-US" sz="5100" b="1" dirty="0" smtClean="0"/>
          </a:p>
          <a:p>
            <a:pPr lvl="1">
              <a:buNone/>
            </a:pPr>
            <a:r>
              <a:rPr lang="en-US" sz="4200" b="1" dirty="0" smtClean="0"/>
              <a:t>Reading</a:t>
            </a:r>
          </a:p>
          <a:p>
            <a:pPr lvl="1"/>
            <a:r>
              <a:rPr lang="en-US" sz="4200" dirty="0" smtClean="0"/>
              <a:t>Fluency (Read text with purpose and understanding)</a:t>
            </a:r>
          </a:p>
          <a:p>
            <a:pPr lvl="1"/>
            <a:r>
              <a:rPr lang="en-US" sz="4200" dirty="0" smtClean="0"/>
              <a:t>Range of Reading and Level of Text Complexity</a:t>
            </a:r>
          </a:p>
          <a:p>
            <a:pPr lvl="1">
              <a:buNone/>
            </a:pPr>
            <a:r>
              <a:rPr lang="en-US" sz="4200" b="1" dirty="0" smtClean="0"/>
              <a:t>Writing</a:t>
            </a:r>
          </a:p>
          <a:p>
            <a:pPr lvl="1"/>
            <a:r>
              <a:rPr lang="en-US" sz="4200" dirty="0" smtClean="0"/>
              <a:t>Production and Distribution of Writing</a:t>
            </a:r>
          </a:p>
          <a:p>
            <a:pPr lvl="1"/>
            <a:r>
              <a:rPr lang="en-US" sz="4200" dirty="0" smtClean="0"/>
              <a:t>Research to Build and Present Knowledge </a:t>
            </a:r>
          </a:p>
          <a:p>
            <a:pPr lvl="1">
              <a:buNone/>
            </a:pPr>
            <a:r>
              <a:rPr lang="en-US" sz="3300" dirty="0" smtClean="0"/>
              <a:t>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  <p:pic>
        <p:nvPicPr>
          <p:cNvPr id="9" name="Picture 6" descr="CDE_ColorHir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81184"/>
            <a:ext cx="799011" cy="77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Creating a working plan…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Elizabeth S. Magruder, M.Ed.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First Steps:</a:t>
            </a:r>
            <a:br>
              <a:rPr lang="en-US" dirty="0" smtClean="0"/>
            </a:br>
            <a:r>
              <a:rPr lang="en-US" dirty="0" smtClean="0"/>
              <a:t>Where Do We Begin?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714835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7" name="Picture 3" descr="C:\Users\LPC\AppData\Local\Microsoft\Windows\Temporary Internet Files\Content.IE5\9HCG7FIU\MP900411818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730175"/>
            <a:ext cx="1873449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PC\AppData\Local\Microsoft\Windows\Temporary Internet Files\Content.IE5\9HCG7FIU\MC900433961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5314"/>
            <a:ext cx="2285714" cy="228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PC\AppData\Local\Microsoft\Windows\Temporary Internet Files\Content.IE5\A6FX67YL\MC900437645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97518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9200" y="5367049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Examining the continuum &amp; the commonalities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2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smtClean="0">
                <a:solidFill>
                  <a:schemeClr val="tx1"/>
                </a:solidFill>
              </a:rPr>
              <a:t>Developmentally Appropriate Practice</a:t>
            </a:r>
          </a:p>
        </p:txBody>
      </p:sp>
      <p:pic>
        <p:nvPicPr>
          <p:cNvPr id="8806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447800"/>
            <a:ext cx="3810000" cy="48768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8325C1D7-DDB0-4369-B883-778027F561E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88066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648200" y="1905000"/>
            <a:ext cx="4495800" cy="44465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smtClean="0"/>
              <a:t>Chapter 4</a:t>
            </a:r>
            <a:r>
              <a:rPr lang="en-US" sz="2300" b="1" smtClean="0"/>
              <a:t>	                     </a:t>
            </a:r>
            <a:r>
              <a:rPr lang="en-US" sz="2800" b="1" smtClean="0"/>
              <a:t>p. 111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300" b="1" smtClean="0"/>
              <a:t> </a:t>
            </a:r>
            <a:r>
              <a:rPr lang="en-US" sz="2400" b="1" smtClean="0"/>
              <a:t>The Preschool Years Ages 3-4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sz="1800" b="1" smtClean="0"/>
          </a:p>
          <a:p>
            <a:pPr>
              <a:lnSpc>
                <a:spcPct val="90000"/>
              </a:lnSpc>
            </a:pPr>
            <a:r>
              <a:rPr lang="en-US" sz="2800" b="1" smtClean="0"/>
              <a:t>Chapter 6                  p. 187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000" b="1" smtClean="0"/>
              <a:t> </a:t>
            </a:r>
            <a:r>
              <a:rPr lang="en-US" sz="2400" b="1" smtClean="0"/>
              <a:t>The Kindergarten Year Ages 5-6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sz="2400" b="1" smtClean="0"/>
          </a:p>
          <a:p>
            <a:pPr>
              <a:lnSpc>
                <a:spcPct val="90000"/>
              </a:lnSpc>
            </a:pPr>
            <a:r>
              <a:rPr lang="en-US" sz="2800" b="1" smtClean="0"/>
              <a:t>Chapter 7                  p. 217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000" b="1" smtClean="0"/>
              <a:t> </a:t>
            </a:r>
            <a:r>
              <a:rPr lang="en-US" sz="2400" b="1" smtClean="0"/>
              <a:t>The Kindergarten Year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400" b="1" smtClean="0"/>
              <a:t> </a:t>
            </a:r>
            <a:r>
              <a:rPr lang="en-US" sz="2400" b="1" i="1" smtClean="0"/>
              <a:t>Examples to Consider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300" b="1" smtClean="0"/>
              <a:t>  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sz="2300" b="1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2798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Our Goals?</a:t>
            </a:r>
            <a:br>
              <a:rPr lang="en-US" dirty="0" smtClean="0"/>
            </a:br>
            <a:r>
              <a:rPr lang="en-US" dirty="0" smtClean="0"/>
              <a:t>Developing the Whole Child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1385090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C:\Users\LPC\AppData\Local\Microsoft\Windows\Temporary Internet Files\Content.IE5\0MGNGJ5A\MC900197836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791200"/>
            <a:ext cx="961931" cy="87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PC\AppData\Local\Microsoft\Windows\Temporary Internet Files\Content.IE5\WPA85C14\MP910220633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79846">
            <a:off x="1284041" y="2630278"/>
            <a:ext cx="849559" cy="92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LPC\AppData\Local\Microsoft\Windows\Temporary Internet Files\Content.IE5\9HCG7FIU\MP900433140[2]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34999">
            <a:off x="7056498" y="2822372"/>
            <a:ext cx="936282" cy="8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195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Window </a:t>
            </a:r>
            <a:r>
              <a:rPr lang="en-US" dirty="0"/>
              <a:t>to the </a:t>
            </a:r>
            <a:r>
              <a:rPr lang="en-US" dirty="0" smtClean="0"/>
              <a:t>Child </a:t>
            </a:r>
            <a:br>
              <a:rPr lang="en-US" dirty="0" smtClean="0"/>
            </a:br>
            <a:r>
              <a:rPr lang="en-US" dirty="0" smtClean="0"/>
              <a:t>Questions to guide </a:t>
            </a:r>
            <a:r>
              <a:rPr lang="en-US" dirty="0"/>
              <a:t>u</a:t>
            </a:r>
            <a:r>
              <a:rPr lang="en-US" dirty="0" smtClean="0"/>
              <a:t>s as we </a:t>
            </a:r>
            <a:r>
              <a:rPr lang="en-US" dirty="0"/>
              <a:t>p</a:t>
            </a:r>
            <a:r>
              <a:rPr lang="en-US" dirty="0" smtClean="0"/>
              <a:t>lan…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499" y="1600200"/>
            <a:ext cx="8229600" cy="4724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Who is this child?</a:t>
            </a:r>
          </a:p>
          <a:p>
            <a:r>
              <a:rPr lang="en-US" dirty="0" smtClean="0"/>
              <a:t>What knowledge and skills does s/he bring?</a:t>
            </a:r>
          </a:p>
          <a:p>
            <a:r>
              <a:rPr lang="en-US" dirty="0" smtClean="0"/>
              <a:t>Where does he/she enjoy interacting? </a:t>
            </a:r>
          </a:p>
          <a:p>
            <a:r>
              <a:rPr lang="en-US" dirty="0" smtClean="0"/>
              <a:t>When does s/he feel successful/anxious?</a:t>
            </a:r>
          </a:p>
          <a:p>
            <a:r>
              <a:rPr lang="en-US" dirty="0" smtClean="0"/>
              <a:t>Why? Are there opportunities or barriers? </a:t>
            </a:r>
          </a:p>
          <a:p>
            <a:r>
              <a:rPr lang="en-US" dirty="0" smtClean="0"/>
              <a:t>How will I best support his/her development?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5" descr="C:\Users\LPC\AppData\Local\Microsoft\Windows\Temporary Internet Files\Content.IE5\WPA85C14\MP91022063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79846">
            <a:off x="7737270" y="165586"/>
            <a:ext cx="849559" cy="92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55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Theory into Practice…</a:t>
            </a:r>
            <a:br>
              <a:rPr lang="en-US" dirty="0" smtClean="0"/>
            </a:br>
            <a:r>
              <a:rPr lang="en-US" sz="4000" dirty="0" smtClean="0"/>
              <a:t>Planning our Work and Working our Plan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>
            <a:normAutofit lnSpcReduction="10000"/>
          </a:bodyPr>
          <a:lstStyle/>
          <a:p>
            <a:r>
              <a:rPr lang="en-US" b="1" i="1" dirty="0" smtClean="0"/>
              <a:t>Create</a:t>
            </a:r>
            <a:r>
              <a:rPr lang="en-US" dirty="0" smtClean="0"/>
              <a:t> a template that works for </a:t>
            </a:r>
            <a:r>
              <a:rPr lang="en-US" u="sng" dirty="0" smtClean="0"/>
              <a:t>you</a:t>
            </a:r>
          </a:p>
          <a:p>
            <a:r>
              <a:rPr lang="en-US" b="1" i="1" dirty="0" smtClean="0"/>
              <a:t>Include</a:t>
            </a:r>
            <a:r>
              <a:rPr lang="en-US" dirty="0" smtClean="0"/>
              <a:t> long range and short term goals</a:t>
            </a:r>
          </a:p>
          <a:p>
            <a:r>
              <a:rPr lang="en-US" b="1" i="1" dirty="0" smtClean="0"/>
              <a:t>Integrate</a:t>
            </a:r>
            <a:r>
              <a:rPr lang="en-US" dirty="0" smtClean="0"/>
              <a:t> key concepts throughout content areas and domains</a:t>
            </a:r>
          </a:p>
          <a:p>
            <a:r>
              <a:rPr lang="en-US" b="1" i="1" dirty="0" smtClean="0"/>
              <a:t>Develop</a:t>
            </a:r>
            <a:r>
              <a:rPr lang="en-US" dirty="0" smtClean="0"/>
              <a:t> a plan that reflects and supports the learners in your room </a:t>
            </a:r>
          </a:p>
          <a:p>
            <a:r>
              <a:rPr lang="en-US" b="1" i="1" dirty="0" smtClean="0"/>
              <a:t>Reflect</a:t>
            </a:r>
            <a:r>
              <a:rPr lang="en-US" dirty="0" smtClean="0"/>
              <a:t> on your plan-what worked/what didn’t?  Why?</a:t>
            </a:r>
          </a:p>
          <a:p>
            <a:r>
              <a:rPr lang="en-US" b="1" i="1" dirty="0" smtClean="0"/>
              <a:t>Modify</a:t>
            </a:r>
            <a:r>
              <a:rPr lang="en-US" dirty="0" smtClean="0"/>
              <a:t> - what changes should I consider?</a:t>
            </a:r>
          </a:p>
          <a:p>
            <a:endParaRPr lang="en-US" dirty="0"/>
          </a:p>
        </p:txBody>
      </p:sp>
      <p:pic>
        <p:nvPicPr>
          <p:cNvPr id="2051" name="Picture 3" descr="C:\Users\LPC\AppData\Local\Microsoft\Windows\Temporary Internet Files\Content.IE5\WPA85C14\MC90043264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76200"/>
            <a:ext cx="1625866" cy="90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82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Instructional Plan </a:t>
            </a:r>
            <a:br>
              <a:rPr lang="en-US" dirty="0" smtClean="0"/>
            </a:br>
            <a:r>
              <a:rPr lang="en-US" sz="3600" i="1" dirty="0" smtClean="0"/>
              <a:t>Setting purpose, goals, &amp; outcomes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What is the purpose of this unit/lesson?</a:t>
            </a:r>
          </a:p>
          <a:p>
            <a:r>
              <a:rPr lang="en-US" dirty="0" smtClean="0"/>
              <a:t>What would I like my students to come away with?</a:t>
            </a:r>
          </a:p>
          <a:p>
            <a:r>
              <a:rPr lang="en-US" dirty="0" smtClean="0"/>
              <a:t>How will my students engage in the learning?</a:t>
            </a:r>
          </a:p>
          <a:p>
            <a:r>
              <a:rPr lang="en-US" dirty="0" smtClean="0"/>
              <a:t>How will I group my students?</a:t>
            </a:r>
          </a:p>
          <a:p>
            <a:r>
              <a:rPr lang="en-US" dirty="0" smtClean="0"/>
              <a:t>Have I planned focused opportunities for exploration, small group instruction, center-based learning, project-based learning?</a:t>
            </a:r>
          </a:p>
          <a:p>
            <a:r>
              <a:rPr lang="en-US" dirty="0" smtClean="0"/>
              <a:t>Have I considered ways to personalize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learning for all of my students?</a:t>
            </a:r>
            <a:endParaRPr lang="en-US" dirty="0"/>
          </a:p>
        </p:txBody>
      </p:sp>
      <p:pic>
        <p:nvPicPr>
          <p:cNvPr id="3075" name="Picture 3" descr="C:\Users\LPC\AppData\Local\Microsoft\Windows\Temporary Internet Files\Content.IE5\WPA85C14\MP90043947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648200"/>
            <a:ext cx="1380744" cy="206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466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345251"/>
            <a:ext cx="92964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Big Idea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: Relationships											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Unit of Study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My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World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Theme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Off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to School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					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Anchor Text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 </a:t>
            </a:r>
            <a:r>
              <a:rPr kumimoji="0" lang="en-U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The Kissing Hand </a:t>
            </a:r>
            <a:r>
              <a:rPr kumimoji="0" lang="en-US" sz="1200" b="0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by Audrey Penn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							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Project Based Activity:  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Create</a:t>
            </a:r>
            <a:r>
              <a:rPr kumimoji="0" lang="en-US" sz="1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a class book using connections from the story and personal experience.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5595069"/>
              </p:ext>
            </p:extLst>
          </p:nvPr>
        </p:nvGraphicFramePr>
        <p:xfrm>
          <a:off x="0" y="1752600"/>
          <a:ext cx="9067800" cy="524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179320"/>
                <a:gridCol w="1813560"/>
                <a:gridCol w="1813560"/>
                <a:gridCol w="1813560"/>
              </a:tblGrid>
              <a:tr h="22352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Domain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Goal/Foundation/Standard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Exploring</a:t>
                      </a:r>
                    </a:p>
                    <a:p>
                      <a:pPr algn="ctr"/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Building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Applying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English Language</a:t>
                      </a:r>
                      <a:r>
                        <a:rPr lang="en-US" sz="1400" baseline="0" dirty="0" smtClean="0"/>
                        <a:t> Development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Social-Emotional Development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Language &amp;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Mathematics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Social Studies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Science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Physical Development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Curved Left Arrow 1"/>
          <p:cNvSpPr/>
          <p:nvPr/>
        </p:nvSpPr>
        <p:spPr>
          <a:xfrm>
            <a:off x="1676400" y="108857"/>
            <a:ext cx="365760" cy="457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urved Left Arrow 2"/>
          <p:cNvSpPr/>
          <p:nvPr/>
        </p:nvSpPr>
        <p:spPr>
          <a:xfrm>
            <a:off x="1790700" y="457200"/>
            <a:ext cx="411480" cy="457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8800" y="152400"/>
            <a:ext cx="29718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               KEY VOCABULARY</a:t>
            </a:r>
          </a:p>
          <a:p>
            <a:r>
              <a:rPr lang="en-US" sz="1400" dirty="0" smtClean="0"/>
              <a:t>raccoon	tickled           thoughtful</a:t>
            </a:r>
          </a:p>
          <a:p>
            <a:r>
              <a:rPr lang="en-US" sz="1400" dirty="0"/>
              <a:t>n</a:t>
            </a:r>
            <a:r>
              <a:rPr lang="en-US" sz="1400" dirty="0" smtClean="0"/>
              <a:t>uzzled	teased	warmth</a:t>
            </a:r>
          </a:p>
          <a:p>
            <a:r>
              <a:rPr lang="en-US" sz="1400" dirty="0"/>
              <a:t>k</a:t>
            </a:r>
            <a:r>
              <a:rPr lang="en-US" sz="1400" dirty="0" smtClean="0"/>
              <a:t>issing	gently	secret</a:t>
            </a:r>
          </a:p>
          <a:p>
            <a:r>
              <a:rPr lang="en-US" sz="1400" dirty="0"/>
              <a:t>s</a:t>
            </a:r>
            <a:r>
              <a:rPr lang="en-US" sz="1400" dirty="0" smtClean="0"/>
              <a:t>campered 	strange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43543" y="1066801"/>
            <a:ext cx="3200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587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Beginning with </a:t>
            </a:r>
            <a:br>
              <a:rPr lang="en-US" dirty="0" smtClean="0"/>
            </a:br>
            <a:r>
              <a:rPr lang="en-US" dirty="0" smtClean="0"/>
              <a:t>the Anchor Text…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81200"/>
            <a:ext cx="9067800" cy="4876800"/>
          </a:xfrm>
        </p:spPr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ich literature that anchors the big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idea, unit of study, and theme</a:t>
            </a:r>
          </a:p>
          <a:p>
            <a:r>
              <a:rPr lang="en-US" dirty="0"/>
              <a:t>R</a:t>
            </a:r>
            <a:r>
              <a:rPr lang="en-US" dirty="0" smtClean="0"/>
              <a:t>ead and revisited for multiple purposes, across content areas, and domains</a:t>
            </a:r>
          </a:p>
          <a:p>
            <a:r>
              <a:rPr lang="en-US" dirty="0"/>
              <a:t>T</a:t>
            </a:r>
            <a:r>
              <a:rPr lang="en-US" dirty="0" smtClean="0"/>
              <a:t>houghtfully selected for rich content and academic vocabulary</a:t>
            </a:r>
          </a:p>
          <a:p>
            <a:r>
              <a:rPr lang="en-US" dirty="0"/>
              <a:t>T</a:t>
            </a:r>
            <a:r>
              <a:rPr lang="en-US" dirty="0" smtClean="0"/>
              <a:t>he foundation for integrated and intentional planning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73741">
            <a:off x="6667191" y="428773"/>
            <a:ext cx="1987149" cy="248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181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60530079"/>
              </p:ext>
            </p:extLst>
          </p:nvPr>
        </p:nvGraphicFramePr>
        <p:xfrm>
          <a:off x="0" y="1397000"/>
          <a:ext cx="90678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179320"/>
                <a:gridCol w="1813560"/>
                <a:gridCol w="1813560"/>
                <a:gridCol w="18135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Domain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Goal/Foundation/Standard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Exploring</a:t>
                      </a:r>
                    </a:p>
                    <a:p>
                      <a:pPr algn="ctr"/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Building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Applying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Language &amp;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Writing Strategies: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1.2 Writes letter or letter-like shapes to represent words or ideas. (PLF)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1. Use a combination of drawing, dictating, and writing to compose opinion pieces in which they tell a reader the topic or the name of the book they are writing about and state an opinion or preference about the topic or book (e.g., </a:t>
                      </a:r>
                      <a:r>
                        <a:rPr lang="en-US" sz="1200" i="1" dirty="0" smtClean="0"/>
                        <a:t>My favorite book is . . .</a:t>
                      </a:r>
                      <a:r>
                        <a:rPr lang="en-US" sz="1200" dirty="0" smtClean="0"/>
                        <a:t>) (CCSS)</a:t>
                      </a:r>
                    </a:p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Emergent Writing: *DRDP-SR</a:t>
                      </a:r>
                    </a:p>
                    <a:p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shows increasing ability to write using scribbles, symbols, letters, and words to represent meaning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Activity: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Activity: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Activity: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9372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cs typeface="Arial" pitchFamily="34" charset="0"/>
              </a:rPr>
              <a:t>Big Idea</a:t>
            </a:r>
            <a:r>
              <a:rPr lang="en-US" sz="1400" dirty="0">
                <a:cs typeface="Arial" pitchFamily="34" charset="0"/>
              </a:rPr>
              <a:t>: Relationships								</a:t>
            </a:r>
            <a:endParaRPr lang="en-US" sz="1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ea typeface="Calibri" pitchFamily="34" charset="0"/>
                <a:cs typeface="Times New Roman" pitchFamily="18" charset="0"/>
              </a:rPr>
              <a:t>Unit </a:t>
            </a:r>
            <a:r>
              <a:rPr lang="en-US" sz="1400" b="1" dirty="0">
                <a:ea typeface="Calibri" pitchFamily="34" charset="0"/>
                <a:cs typeface="Times New Roman" pitchFamily="18" charset="0"/>
              </a:rPr>
              <a:t>of Study</a:t>
            </a:r>
            <a:r>
              <a:rPr lang="en-US" sz="1400" dirty="0">
                <a:ea typeface="Calibri" pitchFamily="34" charset="0"/>
                <a:cs typeface="Times New Roman" pitchFamily="18" charset="0"/>
              </a:rPr>
              <a:t>: My World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ea typeface="Calibri" pitchFamily="34" charset="0"/>
                <a:cs typeface="Times New Roman" pitchFamily="18" charset="0"/>
              </a:rPr>
              <a:t>Theme</a:t>
            </a:r>
            <a:r>
              <a:rPr lang="en-US" sz="1400" dirty="0" smtClean="0">
                <a:ea typeface="Calibri" pitchFamily="34" charset="0"/>
                <a:cs typeface="Times New Roman" pitchFamily="18" charset="0"/>
              </a:rPr>
              <a:t>: Off to School	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ea typeface="Calibri" pitchFamily="34" charset="0"/>
                <a:cs typeface="Times New Roman" pitchFamily="18" charset="0"/>
              </a:rPr>
              <a:t>						</a:t>
            </a:r>
            <a:endParaRPr lang="en-US" sz="1400" dirty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ea typeface="Calibri" pitchFamily="34" charset="0"/>
                <a:cs typeface="Times New Roman" pitchFamily="18" charset="0"/>
              </a:rPr>
              <a:t>Anchor Text</a:t>
            </a:r>
            <a:r>
              <a:rPr lang="en-US" sz="1400" dirty="0">
                <a:ea typeface="Calibri" pitchFamily="34" charset="0"/>
                <a:cs typeface="Times New Roman" pitchFamily="18" charset="0"/>
              </a:rPr>
              <a:t>:  </a:t>
            </a:r>
            <a:r>
              <a:rPr lang="en-US" sz="1400" u="sng" dirty="0">
                <a:ea typeface="Calibri" pitchFamily="34" charset="0"/>
                <a:cs typeface="Times New Roman" pitchFamily="18" charset="0"/>
              </a:rPr>
              <a:t>The Kissing Hand </a:t>
            </a:r>
            <a:r>
              <a:rPr lang="en-US" sz="1400" dirty="0">
                <a:ea typeface="Calibri" pitchFamily="34" charset="0"/>
                <a:cs typeface="Times New Roman" pitchFamily="18" charset="0"/>
              </a:rPr>
              <a:t> by Audrey Penn							</a:t>
            </a:r>
            <a:endParaRPr lang="en-US" sz="1400" dirty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ea typeface="Calibri" pitchFamily="34" charset="0"/>
                <a:cs typeface="Times New Roman" pitchFamily="18" charset="0"/>
              </a:rPr>
              <a:t>Project Based Activity:  </a:t>
            </a:r>
            <a:r>
              <a:rPr lang="en-US" sz="1400" dirty="0">
                <a:ea typeface="Calibri" pitchFamily="34" charset="0"/>
                <a:cs typeface="Times New Roman" pitchFamily="18" charset="0"/>
              </a:rPr>
              <a:t>Create a class book using connections from the story and personal experience.</a:t>
            </a:r>
            <a:endParaRPr lang="en-US" sz="1400" dirty="0"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371600" y="1981200"/>
            <a:ext cx="1752600" cy="247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1981200"/>
            <a:ext cx="990600" cy="4953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86200" y="107721"/>
            <a:ext cx="510540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               		               KEY VOCABULARY</a:t>
            </a:r>
          </a:p>
          <a:p>
            <a:r>
              <a:rPr lang="en-US" sz="1400" dirty="0" smtClean="0"/>
              <a:t>		raccoon	tickled           thoughtful</a:t>
            </a:r>
          </a:p>
          <a:p>
            <a:r>
              <a:rPr lang="en-US" sz="1400" dirty="0" smtClean="0"/>
              <a:t>		nuzzled	teased	warmth</a:t>
            </a:r>
          </a:p>
          <a:p>
            <a:r>
              <a:rPr lang="en-US" sz="1400" dirty="0" smtClean="0"/>
              <a:t>		kissing	gently	secret</a:t>
            </a:r>
          </a:p>
          <a:p>
            <a:r>
              <a:rPr lang="en-US" sz="1400" dirty="0" smtClean="0"/>
              <a:t>			 	</a:t>
            </a:r>
            <a:endParaRPr lang="en-US" sz="1400" dirty="0"/>
          </a:p>
        </p:txBody>
      </p:sp>
      <p:sp>
        <p:nvSpPr>
          <p:cNvPr id="8" name="Rounded Rectangle 7"/>
          <p:cNvSpPr/>
          <p:nvPr/>
        </p:nvSpPr>
        <p:spPr>
          <a:xfrm>
            <a:off x="5715000" y="107721"/>
            <a:ext cx="3124200" cy="9590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70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5538954"/>
              </p:ext>
            </p:extLst>
          </p:nvPr>
        </p:nvGraphicFramePr>
        <p:xfrm>
          <a:off x="0" y="1397000"/>
          <a:ext cx="9067800" cy="538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2133600"/>
                <a:gridCol w="2667000"/>
                <a:gridCol w="1524000"/>
                <a:gridCol w="1600200"/>
              </a:tblGrid>
              <a:tr h="4318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Domain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Goal/Foundation/Standard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Exploring</a:t>
                      </a:r>
                    </a:p>
                    <a:p>
                      <a:pPr algn="ctr"/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Building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Applying</a:t>
                      </a:r>
                      <a:endParaRPr lang="en-US" sz="1400" dirty="0"/>
                    </a:p>
                  </a:txBody>
                  <a:tcPr/>
                </a:tc>
              </a:tr>
              <a:tr h="480568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Language &amp;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Writing Strategies: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1.2 Writes letter or letter-like shapes to represent words or ideas. (PLF)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1. Use a combination of drawing, dictating, and writing to compose opinion pieces in which they tell a reader the topic or the name of the book they are writing about and state an opinion or preference about the topic or book (e.g., </a:t>
                      </a:r>
                      <a:r>
                        <a:rPr lang="en-US" sz="1200" i="1" dirty="0" smtClean="0"/>
                        <a:t>My favorite book is . . .</a:t>
                      </a:r>
                      <a:r>
                        <a:rPr lang="en-US" sz="1200" dirty="0" smtClean="0"/>
                        <a:t>) (CCS)</a:t>
                      </a:r>
                      <a:endParaRPr lang="en-US" sz="1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shows increasing ability to write using scribbles, symbols, letters, and words to represent meaning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400" b="1" dirty="0" smtClean="0"/>
                        <a:t>Activity</a:t>
                      </a:r>
                      <a:r>
                        <a:rPr lang="en-US" sz="1400" dirty="0" smtClean="0"/>
                        <a:t>: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Text: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Interactive dialogue through the text about “Text Features”: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Words make meaning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Pictures match words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(Write the work “kiss” on the board. (“When we see the word k-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-s-s, what does that mean? What clues do we get from the story?”) 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Activity: </a:t>
                      </a: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</a:t>
                      </a:r>
                      <a:r>
                        <a:rPr lang="en-US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your page for the class book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discuss/show the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various ways that children record their thinking about their activity (i.e. drawing, scribbling, letters, words)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pens, pencils, markers, crayons out for students to write/draw about their favorite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part/personal connection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students writing/drawing process by providing ideas from the text and from their experiences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acknowledge their process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Activity: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Activity: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5000" y="141514"/>
            <a:ext cx="29718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               KEY VOCABULARY</a:t>
            </a:r>
          </a:p>
          <a:p>
            <a:r>
              <a:rPr lang="en-US" sz="1400" dirty="0" smtClean="0"/>
              <a:t>raccoon	tickled           thoughtful</a:t>
            </a:r>
          </a:p>
          <a:p>
            <a:r>
              <a:rPr lang="en-US" sz="1400" dirty="0" smtClean="0"/>
              <a:t>nuzzled	teased	warmth</a:t>
            </a:r>
          </a:p>
          <a:p>
            <a:r>
              <a:rPr lang="en-US" sz="1400" dirty="0"/>
              <a:t>k</a:t>
            </a:r>
            <a:r>
              <a:rPr lang="en-US" sz="1400" dirty="0" smtClean="0"/>
              <a:t>issing	gently	secret</a:t>
            </a:r>
          </a:p>
          <a:p>
            <a:r>
              <a:rPr lang="en-US" sz="1400" dirty="0"/>
              <a:t>s</a:t>
            </a:r>
            <a:r>
              <a:rPr lang="en-US" sz="1400" dirty="0" smtClean="0"/>
              <a:t>campered 	strange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0" y="-7393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cs typeface="Arial" pitchFamily="34" charset="0"/>
              </a:rPr>
              <a:t>Big Idea</a:t>
            </a:r>
            <a:r>
              <a:rPr lang="en-US" sz="1200" dirty="0">
                <a:cs typeface="Arial" pitchFamily="34" charset="0"/>
              </a:rPr>
              <a:t>: Relationships		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Unit of Study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My World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Theme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Off to School	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						</a:t>
            </a:r>
            <a:endParaRPr lang="en-US" sz="1200" dirty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Anchor Text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 </a:t>
            </a:r>
            <a:r>
              <a:rPr lang="en-US" sz="1200" u="sng" dirty="0">
                <a:ea typeface="Calibri" pitchFamily="34" charset="0"/>
                <a:cs typeface="Times New Roman" pitchFamily="18" charset="0"/>
              </a:rPr>
              <a:t>The Kissing Hand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 by Audrey Penn						</a:t>
            </a:r>
            <a:endParaRPr lang="en-US" sz="1200" dirty="0" smtClean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ea typeface="Calibri" pitchFamily="34" charset="0"/>
                <a:cs typeface="Times New Roman" pitchFamily="18" charset="0"/>
              </a:rPr>
              <a:t>Project </a:t>
            </a:r>
            <a:r>
              <a:rPr lang="en-US" sz="1200" b="1" dirty="0">
                <a:ea typeface="Calibri" pitchFamily="34" charset="0"/>
                <a:cs typeface="Times New Roman" pitchFamily="18" charset="0"/>
              </a:rPr>
              <a:t>Based Activity: 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Create a class book using connections from the story </a:t>
            </a:r>
            <a:r>
              <a:rPr lang="en-US" sz="1200" dirty="0" smtClean="0">
                <a:ea typeface="Calibri" pitchFamily="34" charset="0"/>
                <a:cs typeface="Times New Roman" pitchFamily="18" charset="0"/>
              </a:rPr>
              <a:t>and from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ea typeface="Calibri" pitchFamily="34" charset="0"/>
                <a:cs typeface="Times New Roman" pitchFamily="18" charset="0"/>
              </a:rPr>
              <a:t>personal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experience</a:t>
            </a:r>
            <a:endParaRPr lang="en-US" sz="1200" dirty="0"/>
          </a:p>
        </p:txBody>
      </p:sp>
      <p:sp>
        <p:nvSpPr>
          <p:cNvPr id="9" name="Oval 8"/>
          <p:cNvSpPr/>
          <p:nvPr/>
        </p:nvSpPr>
        <p:spPr>
          <a:xfrm>
            <a:off x="4038600" y="1371600"/>
            <a:ext cx="10668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330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17442631"/>
              </p:ext>
            </p:extLst>
          </p:nvPr>
        </p:nvGraphicFramePr>
        <p:xfrm>
          <a:off x="0" y="1397000"/>
          <a:ext cx="9067800" cy="538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2133600"/>
                <a:gridCol w="2667000"/>
                <a:gridCol w="1905000"/>
                <a:gridCol w="1219200"/>
              </a:tblGrid>
              <a:tr h="4318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Domain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Goal/Foundation/Standard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Exploring</a:t>
                      </a:r>
                    </a:p>
                    <a:p>
                      <a:pPr algn="ctr"/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Building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Applying</a:t>
                      </a:r>
                      <a:endParaRPr lang="en-US" sz="1400" dirty="0"/>
                    </a:p>
                  </a:txBody>
                  <a:tcPr/>
                </a:tc>
              </a:tr>
              <a:tr h="480568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Language &amp;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Writing Strategies: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1.2 Writes letter or letter-like shapes to represent words or ideas. (PLF)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1. Use a combination of drawing, dictating, and writing to compose opinion pieces in which they tell a reader the topic or the name of the book they are writing about and state an opinion or preference about the topic or book (e.g., </a:t>
                      </a:r>
                      <a:r>
                        <a:rPr lang="en-US" sz="1200" i="1" dirty="0" smtClean="0"/>
                        <a:t>My favorite book is . . .</a:t>
                      </a:r>
                      <a:r>
                        <a:rPr lang="en-US" sz="1200" dirty="0" smtClean="0"/>
                        <a:t>) (CCS)</a:t>
                      </a:r>
                    </a:p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Emergent Writing: *DRDP-SR</a:t>
                      </a:r>
                    </a:p>
                    <a:p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shows increasing ability to write using scribbles, symbols, letters, and words to represent meaning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Text: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Interactive dialogue through the text about “Text Features”: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words make meaning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pictures match words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Write the word “kiss” on the board. (“When we see the word k-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-s-s, what does that mean? What clues do we get from the story?”)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Activity: </a:t>
                      </a: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</a:t>
                      </a:r>
                      <a:r>
                        <a:rPr lang="en-US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a class book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discuss/show the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various ways that children record their thinking about their activity (i.e. drawing, scribbling, letters, words)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pens, pencils, markers, crayons out for students to write/draw about their favorite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part/personal connection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students writing/drawing process by providing ideas from the text and from their experiences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acknowledge their process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Text: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Interactive dialogue through the text around “Text Features”: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pre-selected vocabulary 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co-construct chart around words in text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Labeling and describing</a:t>
                      </a:r>
                    </a:p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Activity: </a:t>
                      </a: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</a:t>
                      </a:r>
                      <a:r>
                        <a:rPr lang="en-US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fro the class book: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encourage and support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to label the elements of their scene (use charts, picture/word cards, word wall)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the writing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 by highlighting places in the room or in the book they might find a word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acknowledge their process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Activity: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5000" y="141514"/>
            <a:ext cx="29718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               KEY VOCABULARY</a:t>
            </a:r>
          </a:p>
          <a:p>
            <a:r>
              <a:rPr lang="en-US" sz="1400" dirty="0" smtClean="0"/>
              <a:t>raccoon	tickled           thoughtful</a:t>
            </a:r>
          </a:p>
          <a:p>
            <a:r>
              <a:rPr lang="en-US" sz="1400" dirty="0" smtClean="0"/>
              <a:t>nuzzled	teased	warmth</a:t>
            </a:r>
          </a:p>
          <a:p>
            <a:r>
              <a:rPr lang="en-US" sz="1400" dirty="0"/>
              <a:t>k</a:t>
            </a:r>
            <a:r>
              <a:rPr lang="en-US" sz="1400" dirty="0" smtClean="0"/>
              <a:t>issing	gently	secret</a:t>
            </a:r>
          </a:p>
          <a:p>
            <a:r>
              <a:rPr lang="en-US" sz="1400" dirty="0"/>
              <a:t>s</a:t>
            </a:r>
            <a:r>
              <a:rPr lang="en-US" sz="1400" dirty="0" smtClean="0"/>
              <a:t>campered 	strange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0" y="-7393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cs typeface="Arial" pitchFamily="34" charset="0"/>
              </a:rPr>
              <a:t>Big Idea</a:t>
            </a:r>
            <a:r>
              <a:rPr lang="en-US" sz="1200" dirty="0">
                <a:cs typeface="Arial" pitchFamily="34" charset="0"/>
              </a:rPr>
              <a:t>: Relationships		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Unit of Study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My World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Theme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Off to School	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						</a:t>
            </a:r>
            <a:endParaRPr lang="en-US" sz="1200" dirty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Anchor Text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 </a:t>
            </a:r>
            <a:r>
              <a:rPr lang="en-US" sz="1200" u="sng" dirty="0">
                <a:ea typeface="Calibri" pitchFamily="34" charset="0"/>
                <a:cs typeface="Times New Roman" pitchFamily="18" charset="0"/>
              </a:rPr>
              <a:t>The Kissing Hand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 by Audrey Penn						</a:t>
            </a:r>
            <a:endParaRPr lang="en-US" sz="1200" dirty="0" smtClean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ea typeface="Calibri" pitchFamily="34" charset="0"/>
                <a:cs typeface="Times New Roman" pitchFamily="18" charset="0"/>
              </a:rPr>
              <a:t>Project </a:t>
            </a:r>
            <a:r>
              <a:rPr lang="en-US" sz="1200" b="1" dirty="0">
                <a:ea typeface="Calibri" pitchFamily="34" charset="0"/>
                <a:cs typeface="Times New Roman" pitchFamily="18" charset="0"/>
              </a:rPr>
              <a:t>Based Activity: 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Create a class book using connections from the story </a:t>
            </a:r>
            <a:r>
              <a:rPr lang="en-US" sz="1200" dirty="0" smtClean="0">
                <a:ea typeface="Calibri" pitchFamily="34" charset="0"/>
                <a:cs typeface="Times New Roman" pitchFamily="18" charset="0"/>
              </a:rPr>
              <a:t>and from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ea typeface="Calibri" pitchFamily="34" charset="0"/>
                <a:cs typeface="Times New Roman" pitchFamily="18" charset="0"/>
              </a:rPr>
              <a:t>personal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experience</a:t>
            </a:r>
            <a:endParaRPr lang="en-US" sz="1200" dirty="0"/>
          </a:p>
        </p:txBody>
      </p:sp>
      <p:sp>
        <p:nvSpPr>
          <p:cNvPr id="2" name="Oval 1"/>
          <p:cNvSpPr/>
          <p:nvPr/>
        </p:nvSpPr>
        <p:spPr>
          <a:xfrm>
            <a:off x="6477000" y="1447800"/>
            <a:ext cx="838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465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7504664"/>
              </p:ext>
            </p:extLst>
          </p:nvPr>
        </p:nvGraphicFramePr>
        <p:xfrm>
          <a:off x="0" y="1397000"/>
          <a:ext cx="9067800" cy="538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2057400"/>
                <a:gridCol w="2286000"/>
                <a:gridCol w="1905000"/>
                <a:gridCol w="1905000"/>
              </a:tblGrid>
              <a:tr h="4318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Domain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Goal/Foundation/Standard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Exploring</a:t>
                      </a:r>
                    </a:p>
                    <a:p>
                      <a:pPr algn="ctr"/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Building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Applying</a:t>
                      </a:r>
                      <a:endParaRPr lang="en-US" sz="1400" dirty="0"/>
                    </a:p>
                  </a:txBody>
                  <a:tcPr/>
                </a:tc>
              </a:tr>
              <a:tr h="480568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Language &amp;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Writing Strategies: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1.2 Writes letter or letter-like shapes to  (PLF)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1. Use a combination of drawing, dictating, and writing to compose opinion pieces in which they tell a reader the topic or the name of the book they are writing about and state an opinion or preference about the topic or book (e.g., </a:t>
                      </a:r>
                      <a:r>
                        <a:rPr lang="en-US" sz="1200" i="1" dirty="0" smtClean="0"/>
                        <a:t>My favorite book is . . .</a:t>
                      </a:r>
                      <a:r>
                        <a:rPr lang="en-US" sz="1200" dirty="0" smtClean="0"/>
                        <a:t>) (CCS)</a:t>
                      </a:r>
                    </a:p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Emergent Writing: *DRDP-SR</a:t>
                      </a:r>
                    </a:p>
                    <a:p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shows increasing ability to write using scribbles, symbols, letters, and words to represent meaning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Text: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Interactive dialogue through the text about “Text Features”: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words make meaning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pictures match words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Write the work “kiss” on the board. (“When we see the word k-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-s-s, what does that mean? What clues do we get from the story?”)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Activity: </a:t>
                      </a: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</a:t>
                      </a:r>
                      <a:r>
                        <a:rPr lang="en-US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your page for the class book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discuss/show the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various ways that children record their thinking about their activity (i.e. drawing, scribbling, letters, words)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pens, pencils, markers, crayons out for students to write/draw about their favorite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part/personal connection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students writing/drawing process by providing ideas from the text and from their experiences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acknowledge their process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Text: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Interactive dialogue through the text around “Text Features”: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pre-selected vocabulary 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co-construct chart around words in text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Labeling and describing</a:t>
                      </a:r>
                    </a:p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Activity: </a:t>
                      </a: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</a:t>
                      </a:r>
                      <a:r>
                        <a:rPr lang="en-US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your page for the class book: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encourage and support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to label the elements of their scene (use charts, picture/word cards, word wall)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the writing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 by highlighting places in the room or in the book they might find a word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acknowledge their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Text: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Interactive modeling through the text around “Text Features”: 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sentence building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sentence structure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sense of story </a:t>
                      </a:r>
                    </a:p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Activity: </a:t>
                      </a: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</a:t>
                      </a:r>
                      <a:r>
                        <a:rPr lang="en-US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your page for the class book: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encourage students to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write and expand on words to create simple sentences about their connections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students tell what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want to say and provide scaffold support as they write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 charts words,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labels, and sentences that students create to describe their connections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acknowledge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their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5000" y="141514"/>
            <a:ext cx="29718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               KEY VOCABULARY</a:t>
            </a:r>
          </a:p>
          <a:p>
            <a:r>
              <a:rPr lang="en-US" sz="1400" dirty="0" smtClean="0"/>
              <a:t>raccoon	tickled           thoughtful</a:t>
            </a:r>
          </a:p>
          <a:p>
            <a:r>
              <a:rPr lang="en-US" sz="1400" dirty="0" smtClean="0"/>
              <a:t>nuzzled	teased	warmth</a:t>
            </a:r>
          </a:p>
          <a:p>
            <a:r>
              <a:rPr lang="en-US" sz="1400" dirty="0"/>
              <a:t>k</a:t>
            </a:r>
            <a:r>
              <a:rPr lang="en-US" sz="1400" dirty="0" smtClean="0"/>
              <a:t>issing	gently	secret</a:t>
            </a:r>
          </a:p>
          <a:p>
            <a:r>
              <a:rPr lang="en-US" sz="1400" dirty="0"/>
              <a:t>s</a:t>
            </a:r>
            <a:r>
              <a:rPr lang="en-US" sz="1400" dirty="0" smtClean="0"/>
              <a:t>campered 	strange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0" y="-7393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cs typeface="Arial" pitchFamily="34" charset="0"/>
              </a:rPr>
              <a:t>Big Idea</a:t>
            </a:r>
            <a:r>
              <a:rPr lang="en-US" sz="1200" dirty="0">
                <a:cs typeface="Arial" pitchFamily="34" charset="0"/>
              </a:rPr>
              <a:t>: Relationships		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Unit of Study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My World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Theme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Off to School	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						</a:t>
            </a:r>
            <a:endParaRPr lang="en-US" sz="1200" dirty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a typeface="Calibri" pitchFamily="34" charset="0"/>
                <a:cs typeface="Times New Roman" pitchFamily="18" charset="0"/>
              </a:rPr>
              <a:t>Anchor Text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:  </a:t>
            </a:r>
            <a:r>
              <a:rPr lang="en-US" sz="1200" u="sng" dirty="0">
                <a:ea typeface="Calibri" pitchFamily="34" charset="0"/>
                <a:cs typeface="Times New Roman" pitchFamily="18" charset="0"/>
              </a:rPr>
              <a:t>The Kissing Hand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 by Audrey Penn						</a:t>
            </a:r>
            <a:endParaRPr lang="en-US" sz="1200" dirty="0" smtClean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ea typeface="Calibri" pitchFamily="34" charset="0"/>
                <a:cs typeface="Times New Roman" pitchFamily="18" charset="0"/>
              </a:rPr>
              <a:t>Project </a:t>
            </a:r>
            <a:r>
              <a:rPr lang="en-US" sz="1200" b="1" dirty="0">
                <a:ea typeface="Calibri" pitchFamily="34" charset="0"/>
                <a:cs typeface="Times New Roman" pitchFamily="18" charset="0"/>
              </a:rPr>
              <a:t>Based Activity: 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Create a class book using connections from the story </a:t>
            </a:r>
            <a:r>
              <a:rPr lang="en-US" sz="1200" dirty="0" smtClean="0">
                <a:ea typeface="Calibri" pitchFamily="34" charset="0"/>
                <a:cs typeface="Times New Roman" pitchFamily="18" charset="0"/>
              </a:rPr>
              <a:t>and from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ea typeface="Calibri" pitchFamily="34" charset="0"/>
                <a:cs typeface="Times New Roman" pitchFamily="18" charset="0"/>
              </a:rPr>
              <a:t>personal </a:t>
            </a:r>
            <a:r>
              <a:rPr lang="en-US" sz="1200" dirty="0">
                <a:ea typeface="Calibri" pitchFamily="34" charset="0"/>
                <a:cs typeface="Times New Roman" pitchFamily="18" charset="0"/>
              </a:rPr>
              <a:t>experience</a:t>
            </a:r>
            <a:endParaRPr lang="en-US" sz="1200" dirty="0"/>
          </a:p>
        </p:txBody>
      </p:sp>
      <p:sp>
        <p:nvSpPr>
          <p:cNvPr id="2" name="Oval 1"/>
          <p:cNvSpPr/>
          <p:nvPr/>
        </p:nvSpPr>
        <p:spPr>
          <a:xfrm>
            <a:off x="7620000" y="1447800"/>
            <a:ext cx="9144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84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Ideas for Experiential Learning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83297263"/>
              </p:ext>
            </p:extLst>
          </p:nvPr>
        </p:nvGraphicFramePr>
        <p:xfrm>
          <a:off x="457200" y="1143000"/>
          <a:ext cx="8229600" cy="5196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6172200"/>
              </a:tblGrid>
              <a:tr h="142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Anchor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Key Vocabulary:</a:t>
                      </a:r>
                      <a:endParaRPr lang="en-US" sz="1400" b="1" dirty="0"/>
                    </a:p>
                    <a:p>
                      <a:r>
                        <a:rPr lang="en-US" sz="1400" dirty="0" smtClean="0"/>
                        <a:t>Gestures</a:t>
                      </a:r>
                    </a:p>
                    <a:p>
                      <a:r>
                        <a:rPr lang="en-US" sz="1400" dirty="0" smtClean="0"/>
                        <a:t>Signals</a:t>
                      </a:r>
                    </a:p>
                    <a:p>
                      <a:r>
                        <a:rPr lang="en-US" sz="1400" dirty="0" smtClean="0"/>
                        <a:t>Songs</a:t>
                      </a:r>
                    </a:p>
                    <a:p>
                      <a:r>
                        <a:rPr lang="en-US" sz="1400" dirty="0" smtClean="0"/>
                        <a:t>Chants</a:t>
                      </a:r>
                    </a:p>
                    <a:p>
                      <a:r>
                        <a:rPr lang="en-US" sz="1400" dirty="0" smtClean="0"/>
                        <a:t>Visual</a:t>
                      </a:r>
                      <a:r>
                        <a:rPr lang="en-US" sz="1400" baseline="0" dirty="0" smtClean="0"/>
                        <a:t> Cues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Transitions:</a:t>
                      </a:r>
                    </a:p>
                    <a:p>
                      <a:r>
                        <a:rPr lang="en-US" sz="1400" dirty="0" smtClean="0"/>
                        <a:t>Movement</a:t>
                      </a:r>
                    </a:p>
                    <a:p>
                      <a:r>
                        <a:rPr lang="en-US" sz="1400" dirty="0" smtClean="0"/>
                        <a:t>Music</a:t>
                      </a:r>
                    </a:p>
                    <a:p>
                      <a:r>
                        <a:rPr lang="en-US" sz="1400" dirty="0" smtClean="0"/>
                        <a:t>Songs</a:t>
                      </a:r>
                    </a:p>
                    <a:p>
                      <a:r>
                        <a:rPr lang="en-US" sz="1400" dirty="0" smtClean="0"/>
                        <a:t>Chants</a:t>
                      </a:r>
                    </a:p>
                    <a:p>
                      <a:r>
                        <a:rPr lang="en-US" sz="1400" dirty="0" smtClean="0"/>
                        <a:t>Patterns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Center-based Learning:</a:t>
                      </a:r>
                    </a:p>
                    <a:p>
                      <a:r>
                        <a:rPr lang="en-US" sz="1400" dirty="0" smtClean="0"/>
                        <a:t>Dramatic Play</a:t>
                      </a:r>
                    </a:p>
                    <a:p>
                      <a:r>
                        <a:rPr lang="en-US" sz="1400" dirty="0" smtClean="0"/>
                        <a:t>Art</a:t>
                      </a:r>
                    </a:p>
                    <a:p>
                      <a:r>
                        <a:rPr lang="en-US" sz="1400" dirty="0" smtClean="0"/>
                        <a:t>Construction</a:t>
                      </a:r>
                    </a:p>
                    <a:p>
                      <a:r>
                        <a:rPr lang="en-US" sz="1400" dirty="0" smtClean="0"/>
                        <a:t>Discovery</a:t>
                      </a:r>
                    </a:p>
                    <a:p>
                      <a:r>
                        <a:rPr lang="en-US" sz="1400" dirty="0" smtClean="0"/>
                        <a:t>Puzzles/Games</a:t>
                      </a:r>
                    </a:p>
                    <a:p>
                      <a:r>
                        <a:rPr lang="en-US" sz="1400" dirty="0" err="1" smtClean="0"/>
                        <a:t>Manipulatives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Home/School Connection</a:t>
                      </a:r>
                      <a:r>
                        <a:rPr lang="en-US" sz="1400" dirty="0" smtClean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480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to Consider in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Bring out your key guiding resources (PLF,CCS,DAP)! </a:t>
            </a:r>
          </a:p>
          <a:p>
            <a:r>
              <a:rPr lang="en-US" dirty="0" smtClean="0"/>
              <a:t>Organize and integrate curricula around Big Ideas, units of study, and themes </a:t>
            </a:r>
          </a:p>
          <a:p>
            <a:r>
              <a:rPr lang="en-US" dirty="0" smtClean="0"/>
              <a:t>Select anchor texts and key vocabulary to support the Big Idea</a:t>
            </a:r>
          </a:p>
          <a:p>
            <a:r>
              <a:rPr lang="en-US" dirty="0" smtClean="0"/>
              <a:t>Find opportunities to engage all learners through direct instruction, project-based, and center-based activities</a:t>
            </a:r>
          </a:p>
          <a:p>
            <a:r>
              <a:rPr lang="en-US" dirty="0" smtClean="0"/>
              <a:t>Integrate your plan to include development of  physical, social, and cognitive domains and as well as multiple standards</a:t>
            </a:r>
          </a:p>
          <a:p>
            <a:r>
              <a:rPr lang="en-US" dirty="0" smtClean="0"/>
              <a:t>Design a comprehensive instructional plan! This will help you develop a richer lesson plan</a:t>
            </a:r>
            <a:endParaRPr lang="en-US" dirty="0"/>
          </a:p>
        </p:txBody>
      </p:sp>
      <p:pic>
        <p:nvPicPr>
          <p:cNvPr id="3074" name="Picture 2" descr="C:\Users\LPC\AppData\Local\Microsoft\Windows\Temporary Internet Files\Content.IE5\WPA85C14\MC90043466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72899">
            <a:off x="137362" y="174227"/>
            <a:ext cx="1371600" cy="118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PC\AppData\Local\Microsoft\Windows\Temporary Internet Files\Content.IE5\WPA85C14\MP900442186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3400" y="5334000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 questions, please email: asandoval@preschoolcalifornia.org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38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TK Let’s GO Webinar Series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62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Our next webinar will be on May 22</a:t>
            </a:r>
            <a:r>
              <a:rPr lang="en-US" baseline="30000" dirty="0" smtClean="0"/>
              <a:t>nd</a:t>
            </a:r>
            <a:r>
              <a:rPr lang="en-US" dirty="0" smtClean="0"/>
              <a:t> @ 3pm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Presentation on TK/K combo classrooms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sz="3000" dirty="0" smtClean="0"/>
              <a:t>Presented by the Clovis Unified TK team and Barbara Blakely, Recently Retired LAUSD TK Teacher </a:t>
            </a:r>
          </a:p>
          <a:p>
            <a:r>
              <a:rPr lang="en-US" dirty="0" smtClean="0"/>
              <a:t>May 29</a:t>
            </a:r>
            <a:r>
              <a:rPr lang="en-US" baseline="30000" dirty="0" smtClean="0"/>
              <a:t>th</a:t>
            </a:r>
            <a:r>
              <a:rPr lang="en-US" dirty="0" smtClean="0"/>
              <a:t>: Webinar on Assessments </a:t>
            </a:r>
          </a:p>
          <a:p>
            <a:r>
              <a:rPr lang="en-US" dirty="0" smtClean="0"/>
              <a:t> Participant Call-in information:</a:t>
            </a:r>
          </a:p>
          <a:p>
            <a:pPr lvl="1"/>
            <a:r>
              <a:rPr lang="en-US" sz="3200" dirty="0" smtClean="0"/>
              <a:t>1-866-710-0179 </a:t>
            </a:r>
            <a:r>
              <a:rPr lang="en-US" sz="3200" dirty="0" err="1"/>
              <a:t>passcode</a:t>
            </a:r>
            <a:r>
              <a:rPr lang="en-US" sz="3200" dirty="0"/>
              <a:t> </a:t>
            </a:r>
            <a:r>
              <a:rPr lang="en-US" sz="3200" dirty="0" smtClean="0"/>
              <a:t>56647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3142-7997-4308-B9F3-0024466AC3E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3018</Words>
  <Application>Microsoft Office PowerPoint</Application>
  <PresentationFormat>On-screen Show (4:3)</PresentationFormat>
  <Paragraphs>584</Paragraphs>
  <Slides>35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TK Let’s GO Webinar Series  “From Standards to Practice, Creating a Working Plan”  </vt:lpstr>
      <vt:lpstr>Agenda </vt:lpstr>
      <vt:lpstr>Scott Moore</vt:lpstr>
      <vt:lpstr> An Alignment of the California Preschool Learning Foundations with Key Early Education Resources </vt:lpstr>
      <vt:lpstr>Overview of the Content in the Alignment Document</vt:lpstr>
      <vt:lpstr>Overview of the Content in the Alignment Document (Cont.)</vt:lpstr>
      <vt:lpstr>Alignment of the California Preschool Learning Foundations with the Common Core State Standards </vt:lpstr>
      <vt:lpstr>The Preschool Learning Foundations</vt:lpstr>
      <vt:lpstr>The Common Core State Standards</vt:lpstr>
      <vt:lpstr>The Alignment </vt:lpstr>
      <vt:lpstr>Alignment with Common Core Standards: Language and Literacy</vt:lpstr>
      <vt:lpstr>Language and Literacy  Alignment at Strand Level:</vt:lpstr>
      <vt:lpstr>Language and Literacy Alignment at Strand Level:</vt:lpstr>
      <vt:lpstr>Preschool Foundations: Reading  </vt:lpstr>
      <vt:lpstr>Alignment: Concepts about Print:</vt:lpstr>
      <vt:lpstr>Alignment: Comprehension and Analysis of Age                          Appropriate Text</vt:lpstr>
      <vt:lpstr>Writing</vt:lpstr>
      <vt:lpstr>Alignment: Writing</vt:lpstr>
      <vt:lpstr>Language and Literacy  Alignment Analysis:</vt:lpstr>
      <vt:lpstr>Slide 20</vt:lpstr>
      <vt:lpstr>First Steps: Where Do We Begin?</vt:lpstr>
      <vt:lpstr>Developmentally Appropriate Practice</vt:lpstr>
      <vt:lpstr>What are Our Goals? Developing the Whole Child</vt:lpstr>
      <vt:lpstr> A Window to the Child  Questions to guide us as we plan… </vt:lpstr>
      <vt:lpstr>Theory into Practice… Planning our Work and Working our Plan</vt:lpstr>
      <vt:lpstr>The Instructional Plan  Setting purpose, goals, &amp; outcomes</vt:lpstr>
      <vt:lpstr>Slide 27</vt:lpstr>
      <vt:lpstr>Beginning with  the Anchor Text…</vt:lpstr>
      <vt:lpstr>Slide 29</vt:lpstr>
      <vt:lpstr>Slide 30</vt:lpstr>
      <vt:lpstr>Slide 31</vt:lpstr>
      <vt:lpstr>Slide 32</vt:lpstr>
      <vt:lpstr>Ideas for Experiential Learning</vt:lpstr>
      <vt:lpstr>Tips to Consider in Planning</vt:lpstr>
      <vt:lpstr>TK Let’s GO Webinar Series </vt:lpstr>
    </vt:vector>
  </TitlesOfParts>
  <Company>WestEd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TK Let’s GO Webinar Series  “From Standards to Practice, Creating a Working Plan”</dc:title>
  <dc:creator>Osnat Zur</dc:creator>
  <cp:lastModifiedBy>Meredith</cp:lastModifiedBy>
  <cp:revision>24</cp:revision>
  <dcterms:created xsi:type="dcterms:W3CDTF">2012-05-09T17:05:22Z</dcterms:created>
  <dcterms:modified xsi:type="dcterms:W3CDTF">2012-07-19T19:55:17Z</dcterms:modified>
</cp:coreProperties>
</file>