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8" r:id="rId1"/>
  </p:sldMasterIdLst>
  <p:notesMasterIdLst>
    <p:notesMasterId r:id="rId30"/>
  </p:notesMasterIdLst>
  <p:handoutMasterIdLst>
    <p:handoutMasterId r:id="rId31"/>
  </p:handoutMasterIdLst>
  <p:sldIdLst>
    <p:sldId id="317" r:id="rId2"/>
    <p:sldId id="318" r:id="rId3"/>
    <p:sldId id="296" r:id="rId4"/>
    <p:sldId id="297" r:id="rId5"/>
    <p:sldId id="298" r:id="rId6"/>
    <p:sldId id="299" r:id="rId7"/>
    <p:sldId id="300" r:id="rId8"/>
    <p:sldId id="301" r:id="rId9"/>
    <p:sldId id="302" r:id="rId10"/>
    <p:sldId id="303" r:id="rId11"/>
    <p:sldId id="304" r:id="rId12"/>
    <p:sldId id="305" r:id="rId13"/>
    <p:sldId id="306" r:id="rId14"/>
    <p:sldId id="307" r:id="rId15"/>
    <p:sldId id="308" r:id="rId16"/>
    <p:sldId id="309" r:id="rId17"/>
    <p:sldId id="310" r:id="rId18"/>
    <p:sldId id="311" r:id="rId19"/>
    <p:sldId id="324" r:id="rId20"/>
    <p:sldId id="320" r:id="rId21"/>
    <p:sldId id="321" r:id="rId22"/>
    <p:sldId id="312" r:id="rId23"/>
    <p:sldId id="313" r:id="rId24"/>
    <p:sldId id="314" r:id="rId25"/>
    <p:sldId id="322" r:id="rId26"/>
    <p:sldId id="323" r:id="rId27"/>
    <p:sldId id="315" r:id="rId28"/>
    <p:sldId id="325"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81" autoAdjust="0"/>
    <p:restoredTop sz="83452" autoAdjust="0"/>
  </p:normalViewPr>
  <p:slideViewPr>
    <p:cSldViewPr>
      <p:cViewPr>
        <p:scale>
          <a:sx n="70" d="100"/>
          <a:sy n="70" d="100"/>
        </p:scale>
        <p:origin x="-72" y="-516"/>
      </p:cViewPr>
      <p:guideLst>
        <p:guide orient="horz" pos="2160"/>
        <p:guide pos="2880"/>
      </p:guideLst>
    </p:cSldViewPr>
  </p:slideViewPr>
  <p:notesTextViewPr>
    <p:cViewPr>
      <p:scale>
        <a:sx n="25" d="100"/>
        <a:sy n="25"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B4937CAE-CC34-4005-AFAD-9304659B4276}" type="datetimeFigureOut">
              <a:rPr lang="en-US" smtClean="0"/>
              <a:pPr/>
              <a:t>6/18/2012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72CD190-58BC-4D56-81F4-25D99F612DFD}"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E6DA01A-90F0-40FD-978C-F9F5535DD622}" type="datetimeFigureOut">
              <a:rPr lang="en-US" smtClean="0"/>
              <a:pPr/>
              <a:t>6/18/2012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D842C52-F6F3-4E5F-A7BA-7EF479214CA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D842C52-F6F3-4E5F-A7BA-7EF479214CA0}"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25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68045A-31C8-4D98-AB48-AA3ED56594D9}" type="slidenum">
              <a:rPr lang="en-US"/>
              <a:pPr fontAlgn="base">
                <a:spcBef>
                  <a:spcPct val="0"/>
                </a:spcBef>
                <a:spcAft>
                  <a:spcPct val="0"/>
                </a:spcAft>
                <a:defRPr/>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625F6E-DF78-466E-A874-B5A28487F367}" type="slidenum">
              <a:rPr lang="en-US" altLang="en-US"/>
              <a:pPr/>
              <a:t>6</a:t>
            </a:fld>
            <a:endParaRPr lang="en-US" altLang="en-US"/>
          </a:p>
        </p:txBody>
      </p:sp>
      <p:sp>
        <p:nvSpPr>
          <p:cNvPr id="35842" name="Rectangle 2"/>
          <p:cNvSpPr>
            <a:spLocks noGrp="1" noRot="1" noChangeAspect="1" noChangeArrowheads="1"/>
          </p:cNvSpPr>
          <p:nvPr>
            <p:ph type="sldImg"/>
          </p:nvPr>
        </p:nvSpPr>
        <p:spPr>
          <a:ln/>
        </p:spPr>
      </p:sp>
      <p:sp>
        <p:nvSpPr>
          <p:cNvPr id="3584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040EE0-7F94-4F4D-A7A8-77ABEFACB55E}" type="slidenum">
              <a:rPr lang="en-US" altLang="en-US"/>
              <a:pPr/>
              <a:t>10</a:t>
            </a:fld>
            <a:endParaRPr lang="en-US" alt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xfrm>
            <a:off x="701359" y="4416108"/>
            <a:ext cx="5607684" cy="4182427"/>
          </a:xfr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0860DD-94DC-4889-A59C-6B93D33121DD}" type="slidenum">
              <a:rPr lang="en-US" altLang="en-US"/>
              <a:pPr/>
              <a:t>11</a:t>
            </a:fld>
            <a:endParaRPr lang="en-US" alt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xfrm>
            <a:off x="701359" y="4416108"/>
            <a:ext cx="5607684" cy="4182427"/>
          </a:xfrm>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C88FD9-F1EA-4AA2-8897-2E170D44BC25}" type="slidenum">
              <a:rPr lang="en-US" altLang="en-US"/>
              <a:pPr/>
              <a:t>12</a:t>
            </a:fld>
            <a:endParaRPr lang="en-US" alt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xfrm>
            <a:off x="701359" y="4416108"/>
            <a:ext cx="5607684" cy="4182427"/>
          </a:xfrm>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E62345-AB7A-4496-9945-A204229C0936}" type="slidenum">
              <a:rPr lang="en-US" altLang="en-US"/>
              <a:pPr/>
              <a:t>13</a:t>
            </a:fld>
            <a:endParaRPr lang="en-US" alt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xfrm>
            <a:off x="701359" y="4416108"/>
            <a:ext cx="5607684" cy="4182427"/>
          </a:xfrm>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4800" dirty="0"/>
          </a:p>
        </p:txBody>
      </p:sp>
      <p:sp>
        <p:nvSpPr>
          <p:cNvPr id="4" name="Slide Number Placeholder 3"/>
          <p:cNvSpPr>
            <a:spLocks noGrp="1"/>
          </p:cNvSpPr>
          <p:nvPr>
            <p:ph type="sldNum" sz="quarter" idx="10"/>
          </p:nvPr>
        </p:nvSpPr>
        <p:spPr/>
        <p:txBody>
          <a:bodyPr/>
          <a:lstStyle/>
          <a:p>
            <a:fld id="{DEB6ADD1-AD11-44C3-9B02-065A1DDCA27F}" type="slidenum">
              <a:rPr lang="en-US" smtClean="0"/>
              <a:pPr/>
              <a:t>18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EB6ADD1-AD11-44C3-9B02-065A1DDCA27F}" type="slidenum">
              <a:rPr lang="en-US" smtClean="0"/>
              <a:pPr/>
              <a:t>22</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fld id="{DEB6ADD1-AD11-44C3-9B02-065A1DDCA27F}" type="slidenum">
              <a:rPr lang="en-US" smtClean="0"/>
              <a:pPr/>
              <a:t>23</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fld id="{DEB6ADD1-AD11-44C3-9B02-065A1DDCA27F}" type="slidenum">
              <a:rPr lang="en-US" smtClean="0"/>
              <a:pPr/>
              <a:t>24</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EB6ADD1-AD11-44C3-9B02-065A1DDCA27F}" type="slidenum">
              <a:rPr lang="en-US" smtClean="0"/>
              <a:pPr/>
              <a:t>27</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D842C52-F6F3-4E5F-A7BA-7EF479214CA0}" type="slidenum">
              <a:rPr lang="en-US" smtClean="0"/>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44361AB-0209-4148-9A70-4DA6CA0FBE79}" type="datetime1">
              <a:rPr lang="en-US" smtClean="0"/>
              <a:pPr/>
              <a:t>6/18/2012</a:t>
            </a:fld>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
        <p:nvSpPr>
          <p:cNvPr id="6" name="Slide Number Placeholder 5"/>
          <p:cNvSpPr>
            <a:spLocks noGrp="1"/>
          </p:cNvSpPr>
          <p:nvPr>
            <p:ph type="sldNum" sz="quarter" idx="12"/>
          </p:nvPr>
        </p:nvSpPr>
        <p:spPr/>
        <p:txBody>
          <a:bodyPr/>
          <a:lstStyle/>
          <a:p>
            <a:fld id="{7FCC3142-7997-4308-B9F3-0024466AC3E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236F39-40E3-4BE1-AC4E-C8915E72AF2F}" type="datetime1">
              <a:rPr lang="en-US" smtClean="0"/>
              <a:pPr/>
              <a:t>6/18/2012</a:t>
            </a:fld>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
        <p:nvSpPr>
          <p:cNvPr id="6" name="Slide Number Placeholder 5"/>
          <p:cNvSpPr>
            <a:spLocks noGrp="1"/>
          </p:cNvSpPr>
          <p:nvPr>
            <p:ph type="sldNum" sz="quarter" idx="12"/>
          </p:nvPr>
        </p:nvSpPr>
        <p:spPr/>
        <p:txBody>
          <a:bodyPr/>
          <a:lstStyle/>
          <a:p>
            <a:fld id="{7FCC3142-7997-4308-B9F3-0024466AC3E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E6E340-475A-41B2-83BC-1CCDBC9E039B}" type="datetime1">
              <a:rPr lang="en-US" smtClean="0"/>
              <a:pPr/>
              <a:t>6/18/2012</a:t>
            </a:fld>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
        <p:nvSpPr>
          <p:cNvPr id="6" name="Slide Number Placeholder 5"/>
          <p:cNvSpPr>
            <a:spLocks noGrp="1"/>
          </p:cNvSpPr>
          <p:nvPr>
            <p:ph type="sldNum" sz="quarter" idx="12"/>
          </p:nvPr>
        </p:nvSpPr>
        <p:spPr/>
        <p:txBody>
          <a:bodyPr/>
          <a:lstStyle/>
          <a:p>
            <a:fld id="{7FCC3142-7997-4308-B9F3-0024466AC3E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0251CB-F138-4C18-B788-4AAF1CA5DEE1}" type="datetime1">
              <a:rPr lang="en-US" smtClean="0"/>
              <a:pPr/>
              <a:t>6/18/2012</a:t>
            </a:fld>
            <a:endParaRPr lang="en-US"/>
          </a:p>
        </p:txBody>
      </p:sp>
      <p:sp>
        <p:nvSpPr>
          <p:cNvPr id="6" name="Footer Placeholder 5"/>
          <p:cNvSpPr>
            <a:spLocks noGrp="1"/>
          </p:cNvSpPr>
          <p:nvPr>
            <p:ph type="ftr" sz="quarter" idx="11"/>
          </p:nvPr>
        </p:nvSpPr>
        <p:spPr/>
        <p:txBody>
          <a:bodyPr/>
          <a:lstStyle/>
          <a:p>
            <a:r>
              <a:rPr lang="en-US" smtClean="0"/>
              <a:t>For questions, please email: asandoval@preschoolcalifornia.org</a:t>
            </a:r>
            <a:endParaRPr lang="en-US"/>
          </a:p>
        </p:txBody>
      </p:sp>
      <p:sp>
        <p:nvSpPr>
          <p:cNvPr id="7" name="Slide Number Placeholder 6"/>
          <p:cNvSpPr>
            <a:spLocks noGrp="1"/>
          </p:cNvSpPr>
          <p:nvPr>
            <p:ph type="sldNum" sz="quarter" idx="12"/>
          </p:nvPr>
        </p:nvSpPr>
        <p:spPr/>
        <p:txBody>
          <a:bodyPr/>
          <a:lstStyle/>
          <a:p>
            <a:fld id="{7FCC3142-7997-4308-B9F3-0024466AC3E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AEF027F-F03D-4ECF-B155-77DA6FE2F673}" type="datetime1">
              <a:rPr lang="en-US" smtClean="0"/>
              <a:pPr/>
              <a:t>6/18/2012</a:t>
            </a:fld>
            <a:endParaRPr lang="en-US"/>
          </a:p>
        </p:txBody>
      </p:sp>
      <p:sp>
        <p:nvSpPr>
          <p:cNvPr id="8" name="Footer Placeholder 7"/>
          <p:cNvSpPr>
            <a:spLocks noGrp="1"/>
          </p:cNvSpPr>
          <p:nvPr>
            <p:ph type="ftr" sz="quarter" idx="11"/>
          </p:nvPr>
        </p:nvSpPr>
        <p:spPr/>
        <p:txBody>
          <a:bodyPr/>
          <a:lstStyle/>
          <a:p>
            <a:r>
              <a:rPr lang="en-US" smtClean="0"/>
              <a:t>For questions, please email: asandoval@preschoolcalifornia.org</a:t>
            </a:r>
            <a:endParaRPr lang="en-US"/>
          </a:p>
        </p:txBody>
      </p:sp>
      <p:sp>
        <p:nvSpPr>
          <p:cNvPr id="9" name="Slide Number Placeholder 8"/>
          <p:cNvSpPr>
            <a:spLocks noGrp="1"/>
          </p:cNvSpPr>
          <p:nvPr>
            <p:ph type="sldNum" sz="quarter" idx="12"/>
          </p:nvPr>
        </p:nvSpPr>
        <p:spPr/>
        <p:txBody>
          <a:bodyPr/>
          <a:lstStyle/>
          <a:p>
            <a:fld id="{7FCC3142-7997-4308-B9F3-0024466AC3E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B6B2D3-8C73-4A70-81E9-98074F304AC7}" type="datetime1">
              <a:rPr lang="en-US" smtClean="0"/>
              <a:pPr/>
              <a:t>6/18/2012</a:t>
            </a:fld>
            <a:endParaRPr lang="en-US"/>
          </a:p>
        </p:txBody>
      </p:sp>
      <p:sp>
        <p:nvSpPr>
          <p:cNvPr id="4" name="Footer Placeholder 3"/>
          <p:cNvSpPr>
            <a:spLocks noGrp="1"/>
          </p:cNvSpPr>
          <p:nvPr>
            <p:ph type="ftr" sz="quarter" idx="11"/>
          </p:nvPr>
        </p:nvSpPr>
        <p:spPr/>
        <p:txBody>
          <a:bodyPr/>
          <a:lstStyle/>
          <a:p>
            <a:r>
              <a:rPr lang="en-US" smtClean="0"/>
              <a:t>For questions, please email: asandoval@preschoolcalifornia.org</a:t>
            </a:r>
            <a:endParaRPr lang="en-US"/>
          </a:p>
        </p:txBody>
      </p:sp>
      <p:sp>
        <p:nvSpPr>
          <p:cNvPr id="5" name="Slide Number Placeholder 4"/>
          <p:cNvSpPr>
            <a:spLocks noGrp="1"/>
          </p:cNvSpPr>
          <p:nvPr>
            <p:ph type="sldNum" sz="quarter" idx="12"/>
          </p:nvPr>
        </p:nvSpPr>
        <p:spPr/>
        <p:txBody>
          <a:bodyPr/>
          <a:lstStyle/>
          <a:p>
            <a:fld id="{7FCC3142-7997-4308-B9F3-0024466AC3E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525A21-D569-4699-937D-BF6E683B6225}" type="datetime1">
              <a:rPr lang="en-US" smtClean="0"/>
              <a:pPr/>
              <a:t>6/18/2012</a:t>
            </a:fld>
            <a:endParaRPr lang="en-US"/>
          </a:p>
        </p:txBody>
      </p:sp>
      <p:sp>
        <p:nvSpPr>
          <p:cNvPr id="3" name="Footer Placeholder 2"/>
          <p:cNvSpPr>
            <a:spLocks noGrp="1"/>
          </p:cNvSpPr>
          <p:nvPr>
            <p:ph type="ftr" sz="quarter" idx="11"/>
          </p:nvPr>
        </p:nvSpPr>
        <p:spPr/>
        <p:txBody>
          <a:bodyPr/>
          <a:lstStyle/>
          <a:p>
            <a:r>
              <a:rPr lang="en-US" smtClean="0"/>
              <a:t>For questions, please email: asandoval@preschoolcalifornia.org</a:t>
            </a:r>
            <a:endParaRPr lang="en-US"/>
          </a:p>
        </p:txBody>
      </p:sp>
      <p:sp>
        <p:nvSpPr>
          <p:cNvPr id="4" name="Slide Number Placeholder 3"/>
          <p:cNvSpPr>
            <a:spLocks noGrp="1"/>
          </p:cNvSpPr>
          <p:nvPr>
            <p:ph type="sldNum" sz="quarter" idx="12"/>
          </p:nvPr>
        </p:nvSpPr>
        <p:spPr/>
        <p:txBody>
          <a:bodyPr/>
          <a:lstStyle/>
          <a:p>
            <a:fld id="{7FCC3142-7997-4308-B9F3-0024466AC3E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DFAB12-BE1B-4EB2-9F57-274F4B2A71A8}" type="datetime1">
              <a:rPr lang="en-US" smtClean="0"/>
              <a:pPr/>
              <a:t>6/18/2012</a:t>
            </a:fld>
            <a:endParaRPr lang="en-US"/>
          </a:p>
        </p:txBody>
      </p:sp>
      <p:sp>
        <p:nvSpPr>
          <p:cNvPr id="6" name="Footer Placeholder 5"/>
          <p:cNvSpPr>
            <a:spLocks noGrp="1"/>
          </p:cNvSpPr>
          <p:nvPr>
            <p:ph type="ftr" sz="quarter" idx="11"/>
          </p:nvPr>
        </p:nvSpPr>
        <p:spPr/>
        <p:txBody>
          <a:bodyPr/>
          <a:lstStyle/>
          <a:p>
            <a:r>
              <a:rPr lang="en-US" smtClean="0"/>
              <a:t>For questions, please email: asandoval@preschoolcalifornia.org</a:t>
            </a:r>
            <a:endParaRPr lang="en-US"/>
          </a:p>
        </p:txBody>
      </p:sp>
      <p:sp>
        <p:nvSpPr>
          <p:cNvPr id="7" name="Slide Number Placeholder 6"/>
          <p:cNvSpPr>
            <a:spLocks noGrp="1"/>
          </p:cNvSpPr>
          <p:nvPr>
            <p:ph type="sldNum" sz="quarter" idx="12"/>
          </p:nvPr>
        </p:nvSpPr>
        <p:spPr/>
        <p:txBody>
          <a:bodyPr/>
          <a:lstStyle/>
          <a:p>
            <a:fld id="{7FCC3142-7997-4308-B9F3-0024466AC3E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2FFC9-A9A1-45E1-9372-DE9F2CD6C5E6}" type="datetime1">
              <a:rPr lang="en-US" smtClean="0"/>
              <a:pPr/>
              <a:t>6/18/2012</a:t>
            </a:fld>
            <a:endParaRPr lang="en-US"/>
          </a:p>
        </p:txBody>
      </p:sp>
      <p:sp>
        <p:nvSpPr>
          <p:cNvPr id="6" name="Footer Placeholder 5"/>
          <p:cNvSpPr>
            <a:spLocks noGrp="1"/>
          </p:cNvSpPr>
          <p:nvPr>
            <p:ph type="ftr" sz="quarter" idx="11"/>
          </p:nvPr>
        </p:nvSpPr>
        <p:spPr/>
        <p:txBody>
          <a:bodyPr/>
          <a:lstStyle/>
          <a:p>
            <a:r>
              <a:rPr lang="en-US" smtClean="0"/>
              <a:t>For questions, please email: asandoval@preschoolcalifornia.org</a:t>
            </a:r>
            <a:endParaRPr lang="en-US"/>
          </a:p>
        </p:txBody>
      </p:sp>
      <p:sp>
        <p:nvSpPr>
          <p:cNvPr id="7" name="Slide Number Placeholder 6"/>
          <p:cNvSpPr>
            <a:spLocks noGrp="1"/>
          </p:cNvSpPr>
          <p:nvPr>
            <p:ph type="sldNum" sz="quarter" idx="12"/>
          </p:nvPr>
        </p:nvSpPr>
        <p:spPr/>
        <p:txBody>
          <a:bodyPr/>
          <a:lstStyle/>
          <a:p>
            <a:fld id="{7FCC3142-7997-4308-B9F3-0024466AC3E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7330A0-B5D4-47B0-A9A5-BCC46D12CD2A}" type="datetime1">
              <a:rPr lang="en-US" smtClean="0"/>
              <a:pPr/>
              <a:t>6/18/2012</a:t>
            </a:fld>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
        <p:nvSpPr>
          <p:cNvPr id="6" name="Slide Number Placeholder 5"/>
          <p:cNvSpPr>
            <a:spLocks noGrp="1"/>
          </p:cNvSpPr>
          <p:nvPr>
            <p:ph type="sldNum" sz="quarter" idx="12"/>
          </p:nvPr>
        </p:nvSpPr>
        <p:spPr/>
        <p:txBody>
          <a:bodyPr/>
          <a:lstStyle/>
          <a:p>
            <a:fld id="{7FCC3142-7997-4308-B9F3-0024466AC3E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06A6D8-0CB9-4925-A337-5469B22E9D77}" type="datetime1">
              <a:rPr lang="en-US" smtClean="0"/>
              <a:pPr/>
              <a:t>6/18/2012</a:t>
            </a:fld>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
        <p:nvSpPr>
          <p:cNvPr id="6" name="Slide Number Placeholder 5"/>
          <p:cNvSpPr>
            <a:spLocks noGrp="1"/>
          </p:cNvSpPr>
          <p:nvPr>
            <p:ph type="sldNum" sz="quarter" idx="12"/>
          </p:nvPr>
        </p:nvSpPr>
        <p:spPr/>
        <p:txBody>
          <a:bodyPr/>
          <a:lstStyle/>
          <a:p>
            <a:fld id="{7FCC3142-7997-4308-B9F3-0024466AC3E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5800" y="41148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172200"/>
            <a:ext cx="1905000" cy="457200"/>
          </a:xfrm>
        </p:spPr>
        <p:txBody>
          <a:bodyPr/>
          <a:lstStyle>
            <a:lvl1pPr>
              <a:defRPr/>
            </a:lvl1pPr>
          </a:lstStyle>
          <a:p>
            <a:fld id="{E15288EB-F74A-4E27-AC68-A2558A34874F}" type="datetime1">
              <a:rPr lang="en-US" altLang="en-US" smtClean="0"/>
              <a:pPr/>
              <a:t>6/18/2012</a:t>
            </a:fld>
            <a:endParaRPr lang="en-US" altLang="en-US"/>
          </a:p>
        </p:txBody>
      </p:sp>
      <p:sp>
        <p:nvSpPr>
          <p:cNvPr id="6" name="Footer Placeholder 5"/>
          <p:cNvSpPr>
            <a:spLocks noGrp="1"/>
          </p:cNvSpPr>
          <p:nvPr>
            <p:ph type="ftr" sz="quarter" idx="11"/>
          </p:nvPr>
        </p:nvSpPr>
        <p:spPr>
          <a:xfrm>
            <a:off x="3124200" y="6172200"/>
            <a:ext cx="2895600" cy="457200"/>
          </a:xfrm>
        </p:spPr>
        <p:txBody>
          <a:bodyPr/>
          <a:lstStyle>
            <a:lvl1pPr>
              <a:defRPr/>
            </a:lvl1pPr>
          </a:lstStyle>
          <a:p>
            <a:r>
              <a:rPr lang="en-US" altLang="en-US" smtClean="0"/>
              <a:t>For questions, please email: asandoval@preschoolcalifornia.org</a:t>
            </a:r>
            <a:endParaRPr lang="en-US" altLang="en-US"/>
          </a:p>
        </p:txBody>
      </p:sp>
      <p:sp>
        <p:nvSpPr>
          <p:cNvPr id="7" name="Slide Number Placeholder 6"/>
          <p:cNvSpPr>
            <a:spLocks noGrp="1"/>
          </p:cNvSpPr>
          <p:nvPr>
            <p:ph type="sldNum" sz="quarter" idx="12"/>
          </p:nvPr>
        </p:nvSpPr>
        <p:spPr>
          <a:xfrm>
            <a:off x="6553200" y="6172200"/>
            <a:ext cx="1905000" cy="457200"/>
          </a:xfrm>
        </p:spPr>
        <p:txBody>
          <a:bodyPr/>
          <a:lstStyle>
            <a:lvl1pPr>
              <a:defRPr/>
            </a:lvl1pPr>
          </a:lstStyle>
          <a:p>
            <a:fld id="{3F235274-72CB-4A86-99B0-CCDB0FB144F4}" type="slidenum">
              <a:rPr lang="en-US" altLang="en-US"/>
              <a:pPr/>
              <a:t>‹#›</a:t>
            </a:fld>
            <a:endParaRPr lang="en-US" altLang="en-US"/>
          </a:p>
        </p:txBody>
      </p:sp>
    </p:spTree>
    <p:extLst>
      <p:ext uri="{BB962C8B-B14F-4D97-AF65-F5344CB8AC3E}">
        <p14:creationId xmlns:p14="http://schemas.microsoft.com/office/powerpoint/2010/main" xmlns="" val="2027991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172200"/>
            <a:ext cx="1905000" cy="457200"/>
          </a:xfrm>
        </p:spPr>
        <p:txBody>
          <a:bodyPr/>
          <a:lstStyle>
            <a:lvl1pPr>
              <a:defRPr/>
            </a:lvl1pPr>
          </a:lstStyle>
          <a:p>
            <a:fld id="{7EDD1F4B-ED8D-4004-B747-35D658267579}" type="datetime1">
              <a:rPr lang="en-US" altLang="en-US" smtClean="0"/>
              <a:pPr/>
              <a:t>6/18/2012</a:t>
            </a:fld>
            <a:endParaRPr lang="en-US" altLang="en-US"/>
          </a:p>
        </p:txBody>
      </p:sp>
      <p:sp>
        <p:nvSpPr>
          <p:cNvPr id="7" name="Footer Placeholder 6"/>
          <p:cNvSpPr>
            <a:spLocks noGrp="1"/>
          </p:cNvSpPr>
          <p:nvPr>
            <p:ph type="ftr" sz="quarter" idx="11"/>
          </p:nvPr>
        </p:nvSpPr>
        <p:spPr>
          <a:xfrm>
            <a:off x="3124200" y="6172200"/>
            <a:ext cx="2895600" cy="457200"/>
          </a:xfrm>
        </p:spPr>
        <p:txBody>
          <a:bodyPr/>
          <a:lstStyle>
            <a:lvl1pPr>
              <a:defRPr/>
            </a:lvl1pPr>
          </a:lstStyle>
          <a:p>
            <a:r>
              <a:rPr lang="en-US" altLang="en-US" smtClean="0"/>
              <a:t>For questions, please email: asandoval@preschoolcalifornia.org</a:t>
            </a:r>
            <a:endParaRPr lang="en-US" altLang="en-US"/>
          </a:p>
        </p:txBody>
      </p:sp>
      <p:sp>
        <p:nvSpPr>
          <p:cNvPr id="8" name="Slide Number Placeholder 7"/>
          <p:cNvSpPr>
            <a:spLocks noGrp="1"/>
          </p:cNvSpPr>
          <p:nvPr>
            <p:ph type="sldNum" sz="quarter" idx="12"/>
          </p:nvPr>
        </p:nvSpPr>
        <p:spPr>
          <a:xfrm>
            <a:off x="6553200" y="6172200"/>
            <a:ext cx="1905000" cy="457200"/>
          </a:xfrm>
        </p:spPr>
        <p:txBody>
          <a:bodyPr/>
          <a:lstStyle>
            <a:lvl1pPr>
              <a:defRPr/>
            </a:lvl1pPr>
          </a:lstStyle>
          <a:p>
            <a:fld id="{0F7B0CFD-1F43-4A3F-9B15-D63123E009E9}" type="slidenum">
              <a:rPr lang="en-US" altLang="en-US"/>
              <a:pPr/>
              <a:t>‹#›</a:t>
            </a:fld>
            <a:endParaRPr lang="en-US" altLang="en-US"/>
          </a:p>
        </p:txBody>
      </p:sp>
    </p:spTree>
    <p:extLst>
      <p:ext uri="{BB962C8B-B14F-4D97-AF65-F5344CB8AC3E}">
        <p14:creationId xmlns:p14="http://schemas.microsoft.com/office/powerpoint/2010/main" xmlns="" val="3710817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White">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FDC758-975A-44B2-B892-D962A2EE6C91}" type="datetime1">
              <a:rPr lang="en-US" smtClean="0"/>
              <a:pPr/>
              <a:t>6/18/2012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For questions, please email: asandoval@preschoolcalifornia.org</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CC3142-7997-4308-B9F3-0024466AC3EE}"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asandoval@preschoolcalifornia.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itunes.apple.com/us/itunes-u/grade-level-curriculum-webinar/id43653970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3.xml"/><Relationship Id="rId1" Type="http://schemas.openxmlformats.org/officeDocument/2006/relationships/video" Target="file:///C:\Documents%20and%20Settings\Administrator\Desktop\Scribbles\Movie.wmv"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6.png"/><Relationship Id="rId5" Type="http://schemas.openxmlformats.org/officeDocument/2006/relationships/oleObject" Target="../embeddings/oleObject2.bin"/><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hyperlink" Target="http://itunes.apple.com/us/itunes-u/grade-level-curriculum-webinar/id436539706"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ctrTitle"/>
          </p:nvPr>
        </p:nvSpPr>
        <p:spPr>
          <a:xfrm>
            <a:off x="0" y="1828800"/>
            <a:ext cx="8915400" cy="1470025"/>
          </a:xfrm>
        </p:spPr>
        <p:txBody>
          <a:bodyPr>
            <a:normAutofit fontScale="90000"/>
          </a:bodyPr>
          <a:lstStyle/>
          <a:p>
            <a:r>
              <a:rPr lang="en-US" sz="4800" dirty="0" smtClean="0"/>
              <a:t>TK Let’s GO Webinar Series</a:t>
            </a:r>
            <a:br>
              <a:rPr lang="en-US" sz="4800" dirty="0" smtClean="0"/>
            </a:br>
            <a:r>
              <a:rPr lang="en-US" sz="4800" dirty="0" smtClean="0"/>
              <a:t/>
            </a:r>
            <a:br>
              <a:rPr lang="en-US" sz="4800" dirty="0" smtClean="0"/>
            </a:br>
            <a:r>
              <a:rPr lang="en-US" dirty="0" smtClean="0"/>
              <a:t>Formative Assessment:  </a:t>
            </a:r>
            <a:br>
              <a:rPr lang="en-US" dirty="0" smtClean="0"/>
            </a:br>
            <a:r>
              <a:rPr lang="en-US" dirty="0" smtClean="0"/>
              <a:t>Critical to TK Success</a:t>
            </a:r>
            <a:r>
              <a:rPr lang="en-US" sz="4800" dirty="0" smtClean="0"/>
              <a:t/>
            </a:r>
            <a:br>
              <a:rPr lang="en-US" sz="4800" dirty="0" smtClean="0"/>
            </a:br>
            <a:r>
              <a:rPr lang="en-US" sz="4800" dirty="0" smtClean="0"/>
              <a:t> </a:t>
            </a:r>
            <a:endParaRPr lang="en-US" sz="4800" dirty="0"/>
          </a:p>
        </p:txBody>
      </p:sp>
      <p:sp>
        <p:nvSpPr>
          <p:cNvPr id="9" name="Subtitle 3"/>
          <p:cNvSpPr>
            <a:spLocks noGrp="1"/>
          </p:cNvSpPr>
          <p:nvPr>
            <p:ph type="subTitle" idx="1"/>
          </p:nvPr>
        </p:nvSpPr>
        <p:spPr>
          <a:xfrm>
            <a:off x="381000" y="3886200"/>
            <a:ext cx="8229600" cy="2209800"/>
          </a:xfrm>
        </p:spPr>
        <p:txBody>
          <a:bodyPr>
            <a:normAutofit lnSpcReduction="10000"/>
          </a:bodyPr>
          <a:lstStyle/>
          <a:p>
            <a:pPr algn="l"/>
            <a:r>
              <a:rPr lang="en-US" dirty="0" smtClean="0"/>
              <a:t>June 19</a:t>
            </a:r>
            <a:r>
              <a:rPr lang="en-US" baseline="30000" dirty="0" smtClean="0"/>
              <a:t>th</a:t>
            </a:r>
            <a:r>
              <a:rPr lang="en-US" dirty="0" smtClean="0"/>
              <a:t> , 2012 </a:t>
            </a:r>
          </a:p>
          <a:p>
            <a:pPr algn="l"/>
            <a:r>
              <a:rPr lang="en-US" dirty="0" smtClean="0"/>
              <a:t>3-4 p.m.</a:t>
            </a:r>
          </a:p>
          <a:p>
            <a:pPr algn="l"/>
            <a:r>
              <a:rPr lang="en-US" dirty="0" smtClean="0"/>
              <a:t>Presenters: Christie Baird, Shirley Esau, and Margo Herter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4" name="Footer Placeholder 3"/>
          <p:cNvSpPr>
            <a:spLocks noGrp="1"/>
          </p:cNvSpPr>
          <p:nvPr>
            <p:ph type="ftr" sz="quarter" idx="11"/>
          </p:nvPr>
        </p:nvSpPr>
        <p:spPr/>
        <p:txBody>
          <a:bodyPr/>
          <a:lstStyle/>
          <a:p>
            <a:r>
              <a:rPr lang="en-US" dirty="0" smtClean="0"/>
              <a:t>For questions, please email: asandoval@preschoolcalifornia.org</a:t>
            </a:r>
            <a:endParaRPr lang="en-US" dirty="0"/>
          </a:p>
        </p:txBody>
      </p:sp>
      <p:sp>
        <p:nvSpPr>
          <p:cNvPr id="5" name="Slide Number Placeholder 4"/>
          <p:cNvSpPr>
            <a:spLocks noGrp="1"/>
          </p:cNvSpPr>
          <p:nvPr>
            <p:ph type="sldNum" sz="quarter" idx="12"/>
          </p:nvPr>
        </p:nvSpPr>
        <p:spPr/>
        <p:txBody>
          <a:bodyPr/>
          <a:lstStyle/>
          <a:p>
            <a:fld id="{7FCC3142-7997-4308-B9F3-0024466AC3EE}" type="slidenum">
              <a:rPr lang="en-US" smtClean="0"/>
              <a:pPr/>
              <a:t>2</a:t>
            </a:fld>
            <a:endParaRPr lang="en-US"/>
          </a:p>
        </p:txBody>
      </p:sp>
      <p:sp>
        <p:nvSpPr>
          <p:cNvPr id="6" name="Content Placeholder 2"/>
          <p:cNvSpPr>
            <a:spLocks noGrp="1"/>
          </p:cNvSpPr>
          <p:nvPr>
            <p:ph idx="1"/>
          </p:nvPr>
        </p:nvSpPr>
        <p:spPr/>
        <p:txBody>
          <a:bodyPr>
            <a:normAutofit fontScale="55000" lnSpcReduction="20000"/>
          </a:bodyPr>
          <a:lstStyle/>
          <a:p>
            <a:pPr>
              <a:buNone/>
            </a:pPr>
            <a:r>
              <a:rPr lang="en-US" dirty="0" smtClean="0"/>
              <a:t> </a:t>
            </a:r>
          </a:p>
          <a:p>
            <a:r>
              <a:rPr lang="en-US" i="1" dirty="0" smtClean="0"/>
              <a:t> </a:t>
            </a:r>
            <a:r>
              <a:rPr lang="en-US" dirty="0" smtClean="0"/>
              <a:t>Welcome </a:t>
            </a:r>
          </a:p>
          <a:p>
            <a:endParaRPr lang="en-US" dirty="0" smtClean="0"/>
          </a:p>
          <a:p>
            <a:pPr lvl="0"/>
            <a:r>
              <a:rPr lang="en-US" dirty="0" smtClean="0"/>
              <a:t>Policy Update- </a:t>
            </a:r>
            <a:r>
              <a:rPr lang="en-US" i="1" dirty="0" smtClean="0"/>
              <a:t>Scott Moore, Senior Policy Advisor, Preschool California</a:t>
            </a:r>
            <a:br>
              <a:rPr lang="en-US" i="1" dirty="0" smtClean="0"/>
            </a:br>
            <a:endParaRPr lang="en-US" dirty="0" smtClean="0"/>
          </a:p>
          <a:p>
            <a:pPr lvl="0"/>
            <a:r>
              <a:rPr lang="en-US" dirty="0" smtClean="0"/>
              <a:t>Transitional Kindergarten Presentation: </a:t>
            </a:r>
            <a:r>
              <a:rPr lang="en-US" i="1" dirty="0" smtClean="0"/>
              <a:t>“Formative Assessment:  </a:t>
            </a:r>
            <a:br>
              <a:rPr lang="en-US" i="1" dirty="0" smtClean="0"/>
            </a:br>
            <a:r>
              <a:rPr lang="en-US" i="1" dirty="0" smtClean="0"/>
              <a:t>Critical to TK Success”, </a:t>
            </a:r>
            <a:r>
              <a:rPr lang="en-US" i="1" dirty="0" smtClean="0"/>
              <a:t>Christie </a:t>
            </a:r>
            <a:r>
              <a:rPr lang="en-US" i="1" dirty="0" smtClean="0"/>
              <a:t>Baird</a:t>
            </a:r>
            <a:r>
              <a:rPr lang="en-US" i="1" smtClean="0"/>
              <a:t>, </a:t>
            </a:r>
            <a:r>
              <a:rPr lang="en-US" i="1" smtClean="0"/>
              <a:t>Coordinator </a:t>
            </a:r>
            <a:r>
              <a:rPr lang="en-US" i="1" dirty="0" smtClean="0"/>
              <a:t>of Instructional </a:t>
            </a:r>
            <a:r>
              <a:rPr lang="en-US" i="1" dirty="0" smtClean="0"/>
              <a:t>Services, Orange </a:t>
            </a:r>
            <a:r>
              <a:rPr lang="en-US" i="1" dirty="0" smtClean="0"/>
              <a:t>County Office of Education,  Shirley Esau, </a:t>
            </a:r>
            <a:r>
              <a:rPr lang="en-US" i="1" dirty="0" smtClean="0"/>
              <a:t>Principal, Kingsburg </a:t>
            </a:r>
            <a:r>
              <a:rPr lang="en-US" i="1" dirty="0" smtClean="0"/>
              <a:t>Elementary Charter School District, and Margo Herter, TK </a:t>
            </a:r>
            <a:r>
              <a:rPr lang="en-US" i="1" dirty="0" smtClean="0"/>
              <a:t>Teacher, Glendora </a:t>
            </a:r>
            <a:r>
              <a:rPr lang="en-US" i="1" dirty="0" smtClean="0"/>
              <a:t>Unified School  District.  </a:t>
            </a:r>
            <a:endParaRPr lang="en-US" i="1" dirty="0" smtClean="0"/>
          </a:p>
          <a:p>
            <a:pPr lvl="0">
              <a:buNone/>
            </a:pPr>
            <a:endParaRPr lang="en-US" dirty="0" smtClean="0"/>
          </a:p>
          <a:p>
            <a:pPr lvl="0"/>
            <a:r>
              <a:rPr lang="en-US" dirty="0" smtClean="0"/>
              <a:t>Q&amp;A-</a:t>
            </a:r>
            <a:r>
              <a:rPr lang="en-US" i="1" dirty="0" smtClean="0"/>
              <a:t> </a:t>
            </a:r>
            <a:r>
              <a:rPr lang="en-US" dirty="0" smtClean="0"/>
              <a:t>Please email all questions to Araceli Sandoval-Gonzalez: </a:t>
            </a:r>
            <a:r>
              <a:rPr lang="en-US" u="sng" dirty="0" smtClean="0">
                <a:solidFill>
                  <a:schemeClr val="accent1"/>
                </a:solidFill>
                <a:hlinkClick r:id="rId2"/>
              </a:rPr>
              <a:t>asandoval@preschoolcalifornia.org</a:t>
            </a:r>
            <a:r>
              <a:rPr lang="en-US" dirty="0" smtClean="0">
                <a:solidFill>
                  <a:schemeClr val="accent1"/>
                </a:solidFill>
              </a:rPr>
              <a:t> </a:t>
            </a:r>
            <a:r>
              <a:rPr lang="en-US" dirty="0" smtClean="0"/>
              <a:t/>
            </a:r>
            <a:br>
              <a:rPr lang="en-US" dirty="0" smtClean="0"/>
            </a:br>
            <a:endParaRPr lang="en-US" dirty="0" smtClean="0"/>
          </a:p>
          <a:p>
            <a:pPr lvl="0"/>
            <a:r>
              <a:rPr lang="en-US" dirty="0" smtClean="0"/>
              <a:t>Close- </a:t>
            </a:r>
            <a:r>
              <a:rPr lang="en-US" i="1" dirty="0" smtClean="0"/>
              <a:t>Ernesto </a:t>
            </a:r>
            <a:r>
              <a:rPr lang="en-US" i="1" dirty="0" err="1" smtClean="0"/>
              <a:t>Saldaña</a:t>
            </a:r>
            <a:r>
              <a:rPr lang="en-US" i="1" dirty="0" smtClean="0"/>
              <a:t>, State Field Director, Preschool California </a:t>
            </a:r>
            <a:endParaRPr lang="en-US" dirty="0" smtClean="0"/>
          </a:p>
          <a:p>
            <a:endParaRPr lang="en-US" dirty="0" smtClean="0"/>
          </a:p>
          <a:p>
            <a:pPr lvl="0"/>
            <a:r>
              <a:rPr lang="en-US" dirty="0" smtClean="0"/>
              <a:t>Next Call and Webinar: July 17</a:t>
            </a:r>
            <a:r>
              <a:rPr lang="en-US" baseline="30000" dirty="0" smtClean="0"/>
              <a:t>th</a:t>
            </a:r>
            <a:r>
              <a:rPr lang="en-US" dirty="0" smtClean="0"/>
              <a:t>, 2012 @ 3pm</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sz="3600" dirty="0" smtClean="0"/>
              <a:t>Preparing Our Youngest Students to Succeed </a:t>
            </a:r>
            <a:br>
              <a:rPr lang="en-US" sz="3600" dirty="0" smtClean="0"/>
            </a:br>
            <a:r>
              <a:rPr lang="en-US" sz="3600" dirty="0" smtClean="0"/>
              <a:t>in Kindergarten and Beyond</a:t>
            </a:r>
            <a:br>
              <a:rPr lang="en-US" sz="3600" dirty="0" smtClean="0"/>
            </a:br>
            <a:endParaRPr lang="en-US" sz="3600" b="1" dirty="0"/>
          </a:p>
        </p:txBody>
      </p:sp>
      <p:sp>
        <p:nvSpPr>
          <p:cNvPr id="3" name="Content Placeholder 2"/>
          <p:cNvSpPr>
            <a:spLocks noGrp="1"/>
          </p:cNvSpPr>
          <p:nvPr>
            <p:ph idx="1"/>
          </p:nvPr>
        </p:nvSpPr>
        <p:spPr>
          <a:xfrm>
            <a:off x="457200" y="5105400"/>
            <a:ext cx="8229600" cy="715963"/>
          </a:xfrm>
        </p:spPr>
        <p:txBody>
          <a:bodyPr/>
          <a:lstStyle/>
          <a:p>
            <a:pPr marL="0" indent="0" algn="ctr">
              <a:buNone/>
            </a:pPr>
            <a:r>
              <a:rPr lang="en-US" sz="1600" dirty="0" smtClean="0"/>
              <a:t>Christie Baird, </a:t>
            </a:r>
            <a:r>
              <a:rPr lang="en-US" sz="1600" dirty="0" err="1" smtClean="0"/>
              <a:t>Ed.D</a:t>
            </a:r>
            <a:r>
              <a:rPr lang="en-US" sz="1600" dirty="0" smtClean="0"/>
              <a:t>.</a:t>
            </a:r>
          </a:p>
          <a:p>
            <a:pPr marL="0" indent="0" algn="ctr">
              <a:buNone/>
            </a:pPr>
            <a:r>
              <a:rPr lang="en-US" sz="1600" dirty="0" smtClean="0"/>
              <a:t>Orange County Department of Education</a:t>
            </a:r>
          </a:p>
          <a:p>
            <a:pPr marL="0" indent="0">
              <a:buNone/>
            </a:pPr>
            <a:endParaRPr lang="en-US" dirty="0"/>
          </a:p>
        </p:txBody>
      </p:sp>
      <p:sp>
        <p:nvSpPr>
          <p:cNvPr id="4" name="Slide Number Placeholder 3"/>
          <p:cNvSpPr>
            <a:spLocks noGrp="1"/>
          </p:cNvSpPr>
          <p:nvPr>
            <p:ph type="sldNum" sz="quarter" idx="12"/>
          </p:nvPr>
        </p:nvSpPr>
        <p:spPr/>
        <p:txBody>
          <a:bodyPr/>
          <a:lstStyle/>
          <a:p>
            <a:fld id="{EB69B76E-2247-4C5B-B337-416F6C320020}" type="slidenum">
              <a:rPr lang="en-US" altLang="en-US" smtClean="0"/>
              <a:pPr/>
              <a:t>3</a:t>
            </a:fld>
            <a:endParaRPr lang="en-US" altLang="en-US"/>
          </a:p>
        </p:txBody>
      </p:sp>
      <p:pic>
        <p:nvPicPr>
          <p:cNvPr id="5" name="Picture 4" descr="IMG_9634.JPG"/>
          <p:cNvPicPr>
            <a:picLocks noChangeAspect="1"/>
          </p:cNvPicPr>
          <p:nvPr/>
        </p:nvPicPr>
        <p:blipFill>
          <a:blip r:embed="rId3" cstate="print"/>
          <a:stretch>
            <a:fillRect/>
          </a:stretch>
        </p:blipFill>
        <p:spPr>
          <a:xfrm>
            <a:off x="2476500" y="1447800"/>
            <a:ext cx="4229100" cy="2819400"/>
          </a:xfrm>
          <a:prstGeom prst="rect">
            <a:avLst/>
          </a:prstGeom>
        </p:spPr>
      </p:pic>
      <p:sp>
        <p:nvSpPr>
          <p:cNvPr id="7"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Tree>
    <p:extLst>
      <p:ext uri="{BB962C8B-B14F-4D97-AF65-F5344CB8AC3E}">
        <p14:creationId xmlns:p14="http://schemas.microsoft.com/office/powerpoint/2010/main" xmlns="" val="259284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1371600" y="0"/>
            <a:ext cx="7543800" cy="914400"/>
          </a:xfrm>
        </p:spPr>
        <p:txBody>
          <a:bodyPr rtlCol="0">
            <a:normAutofit fontScale="90000"/>
          </a:bodyPr>
          <a:lstStyle/>
          <a:p>
            <a:pPr eaLnBrk="1" fontAlgn="auto" hangingPunct="1">
              <a:spcAft>
                <a:spcPts val="0"/>
              </a:spcAft>
              <a:defRPr/>
            </a:pPr>
            <a:r>
              <a:rPr lang="en-US" sz="4000" dirty="0" smtClean="0">
                <a:solidFill>
                  <a:schemeClr val="tx1"/>
                </a:solidFill>
              </a:rPr>
              <a:t>What Are our Goals for TK Students?</a:t>
            </a:r>
            <a:endParaRPr lang="en-US" sz="4000" dirty="0">
              <a:solidFill>
                <a:schemeClr val="tx1"/>
              </a:solidFill>
            </a:endParaRPr>
          </a:p>
        </p:txBody>
      </p:sp>
      <p:sp>
        <p:nvSpPr>
          <p:cNvPr id="7" name="Slide Number Placeholder 6"/>
          <p:cNvSpPr>
            <a:spLocks noGrp="1"/>
          </p:cNvSpPr>
          <p:nvPr>
            <p:ph type="sldNum" sz="quarter" idx="12"/>
          </p:nvPr>
        </p:nvSpPr>
        <p:spPr/>
        <p:txBody>
          <a:bodyPr>
            <a:normAutofit/>
          </a:bodyPr>
          <a:lstStyle/>
          <a:p>
            <a:pPr>
              <a:defRPr/>
            </a:pPr>
            <a:fld id="{7498545E-737B-4DC6-990C-D7EA369C24BA}" type="slidenum">
              <a:rPr lang="en-US"/>
              <a:pPr>
                <a:defRPr/>
              </a:pPr>
              <a:t>4</a:t>
            </a:fld>
            <a:endParaRPr lang="en-US" dirty="0"/>
          </a:p>
        </p:txBody>
      </p:sp>
      <p:sp>
        <p:nvSpPr>
          <p:cNvPr id="2" name="Rectangle 1"/>
          <p:cNvSpPr/>
          <p:nvPr/>
        </p:nvSpPr>
        <p:spPr>
          <a:xfrm>
            <a:off x="2590800" y="1066800"/>
            <a:ext cx="6378549" cy="5262979"/>
          </a:xfrm>
          <a:prstGeom prst="rect">
            <a:avLst/>
          </a:prstGeom>
        </p:spPr>
        <p:txBody>
          <a:bodyPr wrap="square">
            <a:spAutoFit/>
          </a:bodyPr>
          <a:lstStyle/>
          <a:p>
            <a:pPr>
              <a:buFont typeface="Arial" pitchFamily="34" charset="0"/>
              <a:buChar char="•"/>
            </a:pPr>
            <a:r>
              <a:rPr lang="en-US" sz="2800" dirty="0" smtClean="0"/>
              <a:t>GOAL:  ensure academic readiness and success in traditional kindergarten.</a:t>
            </a:r>
          </a:p>
          <a:p>
            <a:pPr>
              <a:buFont typeface="Arial" pitchFamily="34" charset="0"/>
              <a:buChar char="•"/>
            </a:pPr>
            <a:endParaRPr lang="en-US" sz="2800" dirty="0" smtClean="0"/>
          </a:p>
          <a:p>
            <a:pPr>
              <a:buFont typeface="Arial" pitchFamily="34" charset="0"/>
              <a:buChar char="•"/>
            </a:pPr>
            <a:r>
              <a:rPr lang="en-US" sz="2800" dirty="0" smtClean="0"/>
              <a:t>TK provides an opportunity for young children to gain a year of readiness experiences specifically tailored to their own needs.</a:t>
            </a:r>
          </a:p>
          <a:p>
            <a:pPr>
              <a:buFont typeface="Arial" pitchFamily="34" charset="0"/>
              <a:buChar char="•"/>
            </a:pPr>
            <a:endParaRPr lang="en-US" sz="2800" dirty="0"/>
          </a:p>
          <a:p>
            <a:pPr>
              <a:buFont typeface="Arial" pitchFamily="34" charset="0"/>
              <a:buChar char="•"/>
            </a:pPr>
            <a:r>
              <a:rPr lang="en-US" sz="2800" dirty="0"/>
              <a:t> The TK program addresses the young child’s language, literacy, and pre-math skills and emphasizes social and emotional development. </a:t>
            </a:r>
          </a:p>
        </p:txBody>
      </p:sp>
      <p:pic>
        <p:nvPicPr>
          <p:cNvPr id="14343" name="Picture 26" descr="Picture1"/>
          <p:cNvPicPr>
            <a:picLocks noChangeAspect="1" noChangeArrowheads="1"/>
          </p:cNvPicPr>
          <p:nvPr/>
        </p:nvPicPr>
        <p:blipFill>
          <a:blip r:embed="rId3" cstate="print"/>
          <a:srcRect/>
          <a:stretch>
            <a:fillRect/>
          </a:stretch>
        </p:blipFill>
        <p:spPr bwMode="auto">
          <a:xfrm>
            <a:off x="228600" y="3886200"/>
            <a:ext cx="1823664" cy="2286000"/>
          </a:xfrm>
          <a:prstGeom prst="rect">
            <a:avLst/>
          </a:prstGeom>
          <a:noFill/>
          <a:ln w="9525">
            <a:solidFill>
              <a:srgbClr val="0070C0"/>
            </a:solidFill>
            <a:miter lim="800000"/>
            <a:headEnd/>
            <a:tailEnd/>
          </a:ln>
        </p:spPr>
      </p:pic>
      <p:sp>
        <p:nvSpPr>
          <p:cNvPr id="9"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pic>
        <p:nvPicPr>
          <p:cNvPr id="8" name="Picture 7" descr="Grade Level Curriculum Webinar Series - Kindergarten">
            <a:hlinkClick r:id="rId4"/>
          </p:cNvPr>
          <p:cNvPicPr/>
          <p:nvPr/>
        </p:nvPicPr>
        <p:blipFill>
          <a:blip r:embed="rId5"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304800" y="1447800"/>
            <a:ext cx="1752600" cy="2133600"/>
          </a:xfrm>
          <a:prstGeom prst="rect">
            <a:avLst/>
          </a:prstGeom>
          <a:noFill/>
          <a:ln>
            <a:noFill/>
          </a:ln>
        </p:spPr>
      </p:pic>
    </p:spTree>
    <p:extLst>
      <p:ext uri="{BB962C8B-B14F-4D97-AF65-F5344CB8AC3E}">
        <p14:creationId xmlns:p14="http://schemas.microsoft.com/office/powerpoint/2010/main" xmlns="" val="44237650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Supporting Children to Achieve Goals</a:t>
            </a:r>
            <a:endParaRPr lang="en-US" dirty="0"/>
          </a:p>
        </p:txBody>
      </p:sp>
      <p:sp>
        <p:nvSpPr>
          <p:cNvPr id="3" name="Content Placeholder 2"/>
          <p:cNvSpPr>
            <a:spLocks noGrp="1"/>
          </p:cNvSpPr>
          <p:nvPr>
            <p:ph idx="1"/>
          </p:nvPr>
        </p:nvSpPr>
        <p:spPr>
          <a:xfrm>
            <a:off x="1600200" y="1600200"/>
            <a:ext cx="7239000" cy="4525963"/>
          </a:xfrm>
        </p:spPr>
        <p:txBody>
          <a:bodyPr>
            <a:normAutofit/>
          </a:bodyPr>
          <a:lstStyle/>
          <a:p>
            <a:r>
              <a:rPr lang="en-US" sz="2800" dirty="0" smtClean="0"/>
              <a:t>Active learning experiences</a:t>
            </a:r>
          </a:p>
          <a:p>
            <a:r>
              <a:rPr lang="en-US" sz="2800" dirty="0" smtClean="0"/>
              <a:t>Learning centers</a:t>
            </a:r>
          </a:p>
          <a:p>
            <a:r>
              <a:rPr lang="en-US" sz="2800" dirty="0" smtClean="0"/>
              <a:t>Varied instructional strategies</a:t>
            </a:r>
          </a:p>
          <a:p>
            <a:r>
              <a:rPr lang="en-US" sz="2800" dirty="0" smtClean="0"/>
              <a:t>Integrated curriculum</a:t>
            </a:r>
          </a:p>
          <a:p>
            <a:r>
              <a:rPr lang="en-US" sz="2800" dirty="0" smtClean="0"/>
              <a:t>Balance between teacher-directed and child-directed activities</a:t>
            </a:r>
          </a:p>
          <a:p>
            <a:r>
              <a:rPr lang="en-US" sz="2800" dirty="0" smtClean="0"/>
              <a:t>Assessment that drives instruction</a:t>
            </a:r>
          </a:p>
          <a:p>
            <a:pPr>
              <a:buNone/>
            </a:pPr>
            <a:endParaRPr lang="en-US" sz="1200" dirty="0" smtClean="0"/>
          </a:p>
          <a:p>
            <a:pPr>
              <a:buNone/>
            </a:pPr>
            <a:endParaRPr lang="en-US" sz="1200" dirty="0" smtClean="0"/>
          </a:p>
          <a:p>
            <a:pPr>
              <a:buNone/>
            </a:pPr>
            <a:r>
              <a:rPr lang="en-US" sz="1200" dirty="0" smtClean="0"/>
              <a:t>(Transitional Kindergarten Planning Guide, CCSESA, 2011)</a:t>
            </a:r>
            <a:endParaRPr lang="en-US" sz="1200" dirty="0"/>
          </a:p>
        </p:txBody>
      </p:sp>
      <p:pic>
        <p:nvPicPr>
          <p:cNvPr id="5" name="Picture 6" descr="Preschool GLAD strategy pictures 054.jpg"/>
          <p:cNvPicPr>
            <a:picLocks noChangeAspect="1"/>
          </p:cNvPicPr>
          <p:nvPr/>
        </p:nvPicPr>
        <p:blipFill>
          <a:blip r:embed="rId2" cstate="print"/>
          <a:srcRect/>
          <a:stretch>
            <a:fillRect/>
          </a:stretch>
        </p:blipFill>
        <p:spPr bwMode="auto">
          <a:xfrm>
            <a:off x="152400" y="1524000"/>
            <a:ext cx="1371600" cy="1028700"/>
          </a:xfrm>
          <a:prstGeom prst="rect">
            <a:avLst/>
          </a:prstGeom>
          <a:noFill/>
          <a:ln w="9525">
            <a:noFill/>
            <a:miter lim="800000"/>
            <a:headEnd/>
            <a:tailEnd/>
          </a:ln>
        </p:spPr>
      </p:pic>
      <p:pic>
        <p:nvPicPr>
          <p:cNvPr id="6" name="Picture 7" descr="Preschool GLAD strategy pictures 046.jpg"/>
          <p:cNvPicPr>
            <a:picLocks noChangeAspect="1"/>
          </p:cNvPicPr>
          <p:nvPr/>
        </p:nvPicPr>
        <p:blipFill>
          <a:blip r:embed="rId3" cstate="print"/>
          <a:srcRect/>
          <a:stretch>
            <a:fillRect/>
          </a:stretch>
        </p:blipFill>
        <p:spPr bwMode="auto">
          <a:xfrm>
            <a:off x="152400" y="3448050"/>
            <a:ext cx="1447800" cy="1085850"/>
          </a:xfrm>
          <a:prstGeom prst="rect">
            <a:avLst/>
          </a:prstGeom>
          <a:noFill/>
          <a:ln w="9525">
            <a:noFill/>
            <a:miter lim="800000"/>
            <a:headEnd/>
            <a:tailEnd/>
          </a:ln>
        </p:spPr>
      </p:pic>
      <p:pic>
        <p:nvPicPr>
          <p:cNvPr id="7" name="Picture 6" descr="IMG_9630.JPG"/>
          <p:cNvPicPr>
            <a:picLocks noChangeAspect="1"/>
          </p:cNvPicPr>
          <p:nvPr/>
        </p:nvPicPr>
        <p:blipFill>
          <a:blip r:embed="rId4" cstate="print"/>
          <a:stretch>
            <a:fillRect/>
          </a:stretch>
        </p:blipFill>
        <p:spPr>
          <a:xfrm>
            <a:off x="152400" y="5181600"/>
            <a:ext cx="1485900" cy="990600"/>
          </a:xfrm>
          <a:prstGeom prst="rect">
            <a:avLst/>
          </a:prstGeom>
        </p:spPr>
      </p:pic>
      <p:pic>
        <p:nvPicPr>
          <p:cNvPr id="8" name="Picture 7" descr="100_0006.JPG"/>
          <p:cNvPicPr>
            <a:picLocks noChangeAspect="1"/>
          </p:cNvPicPr>
          <p:nvPr/>
        </p:nvPicPr>
        <p:blipFill>
          <a:blip r:embed="rId5" cstate="print"/>
          <a:stretch>
            <a:fillRect/>
          </a:stretch>
        </p:blipFill>
        <p:spPr>
          <a:xfrm>
            <a:off x="6934200" y="1600200"/>
            <a:ext cx="1752600" cy="1314450"/>
          </a:xfrm>
          <a:prstGeom prst="rect">
            <a:avLst/>
          </a:prstGeom>
        </p:spPr>
      </p:pic>
      <p:pic>
        <p:nvPicPr>
          <p:cNvPr id="9" name="Picture 8" descr="100_0050.JPG"/>
          <p:cNvPicPr>
            <a:picLocks noChangeAspect="1"/>
          </p:cNvPicPr>
          <p:nvPr/>
        </p:nvPicPr>
        <p:blipFill>
          <a:blip r:embed="rId6" cstate="print"/>
          <a:stretch>
            <a:fillRect/>
          </a:stretch>
        </p:blipFill>
        <p:spPr>
          <a:xfrm>
            <a:off x="7162800" y="5257800"/>
            <a:ext cx="1752600" cy="1314450"/>
          </a:xfrm>
          <a:prstGeom prst="rect">
            <a:avLst/>
          </a:prstGeom>
        </p:spPr>
      </p:pic>
      <p:sp>
        <p:nvSpPr>
          <p:cNvPr id="10"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
        <p:nvSpPr>
          <p:cNvPr id="11" name="Slide Number Placeholder 10"/>
          <p:cNvSpPr>
            <a:spLocks noGrp="1"/>
          </p:cNvSpPr>
          <p:nvPr>
            <p:ph type="sldNum" sz="quarter" idx="12"/>
          </p:nvPr>
        </p:nvSpPr>
        <p:spPr/>
        <p:txBody>
          <a:bodyPr/>
          <a:lstStyle/>
          <a:p>
            <a:fld id="{7FCC3142-7997-4308-B9F3-0024466AC3EE}" type="slidenum">
              <a:rPr lang="en-US" smtClean="0"/>
              <a:pPr/>
              <a:t>5</a:t>
            </a:fld>
            <a:endParaRPr lang="en-US"/>
          </a:p>
        </p:txBody>
      </p:sp>
    </p:spTree>
    <p:extLst>
      <p:ext uri="{BB962C8B-B14F-4D97-AF65-F5344CB8AC3E}">
        <p14:creationId xmlns:p14="http://schemas.microsoft.com/office/powerpoint/2010/main" xmlns="" val="18938369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62000" y="457200"/>
            <a:ext cx="7772400" cy="1143000"/>
          </a:xfrm>
          <a:noFill/>
          <a:ln/>
        </p:spPr>
        <p:txBody>
          <a:bodyPr/>
          <a:lstStyle/>
          <a:p>
            <a:r>
              <a:rPr lang="en-US" altLang="en-US" dirty="0" smtClean="0">
                <a:latin typeface="Calibri" pitchFamily="34" charset="0"/>
                <a:cs typeface="Calibri" pitchFamily="34" charset="0"/>
              </a:rPr>
              <a:t>Assessment</a:t>
            </a:r>
            <a:r>
              <a:rPr lang="en-US" altLang="en-US" b="1" dirty="0">
                <a:latin typeface="Comic Sans MS" pitchFamily="66" charset="0"/>
              </a:rPr>
              <a:t>	</a:t>
            </a:r>
          </a:p>
        </p:txBody>
      </p:sp>
      <p:sp>
        <p:nvSpPr>
          <p:cNvPr id="7" name="Slide Number Placeholder 6"/>
          <p:cNvSpPr>
            <a:spLocks noGrp="1"/>
          </p:cNvSpPr>
          <p:nvPr>
            <p:ph type="sldNum" sz="quarter" idx="12"/>
          </p:nvPr>
        </p:nvSpPr>
        <p:spPr/>
        <p:txBody>
          <a:bodyPr/>
          <a:lstStyle/>
          <a:p>
            <a:fld id="{C553A3CF-FAC4-47D9-A191-711D728770A3}" type="slidenum">
              <a:rPr lang="en-US" altLang="en-US"/>
              <a:pPr/>
              <a:t>6</a:t>
            </a:fld>
            <a:endParaRPr lang="en-US" altLang="en-US"/>
          </a:p>
        </p:txBody>
      </p:sp>
      <p:sp>
        <p:nvSpPr>
          <p:cNvPr id="6" name="Rectangle 5"/>
          <p:cNvSpPr/>
          <p:nvPr/>
        </p:nvSpPr>
        <p:spPr>
          <a:xfrm>
            <a:off x="914400" y="2971800"/>
            <a:ext cx="7696200" cy="1569660"/>
          </a:xfrm>
          <a:prstGeom prst="rect">
            <a:avLst/>
          </a:prstGeom>
        </p:spPr>
        <p:txBody>
          <a:bodyPr wrap="square">
            <a:spAutoFit/>
          </a:bodyPr>
          <a:lstStyle/>
          <a:p>
            <a:pPr algn="just">
              <a:buClr>
                <a:srgbClr val="FFFF00"/>
              </a:buClr>
            </a:pPr>
            <a:r>
              <a:rPr lang="en-US" altLang="en-US" sz="3200" dirty="0" smtClean="0"/>
              <a:t>The goal of assessment is to determine what students know and can do in order to build on their strengths to accelerate learning.</a:t>
            </a:r>
            <a:endParaRPr lang="en-US" altLang="en-US" sz="3200" dirty="0"/>
          </a:p>
        </p:txBody>
      </p:sp>
      <p:sp>
        <p:nvSpPr>
          <p:cNvPr id="5"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a:t>
            </a:r>
            <a:endParaRPr lang="en-US" dirty="0"/>
          </a:p>
        </p:txBody>
      </p:sp>
      <p:sp>
        <p:nvSpPr>
          <p:cNvPr id="3" name="Content Placeholder 2"/>
          <p:cNvSpPr>
            <a:spLocks noGrp="1"/>
          </p:cNvSpPr>
          <p:nvPr>
            <p:ph idx="1"/>
          </p:nvPr>
        </p:nvSpPr>
        <p:spPr>
          <a:xfrm>
            <a:off x="457200" y="1371600"/>
            <a:ext cx="8229600" cy="4525963"/>
          </a:xfrm>
        </p:spPr>
        <p:txBody>
          <a:bodyPr/>
          <a:lstStyle/>
          <a:p>
            <a:r>
              <a:rPr lang="en-US" dirty="0" smtClean="0"/>
              <a:t>Well-defined plan</a:t>
            </a:r>
          </a:p>
          <a:p>
            <a:r>
              <a:rPr lang="en-US" dirty="0" smtClean="0"/>
              <a:t>Tools that are appropriate for age group</a:t>
            </a:r>
          </a:p>
          <a:p>
            <a:r>
              <a:rPr lang="en-US" dirty="0" smtClean="0"/>
              <a:t>May include social-emotional</a:t>
            </a:r>
          </a:p>
          <a:p>
            <a:r>
              <a:rPr lang="en-US" dirty="0" smtClean="0"/>
              <a:t>Use a variety of assessment tools and strategies</a:t>
            </a:r>
          </a:p>
          <a:p>
            <a:r>
              <a:rPr lang="en-US" dirty="0" smtClean="0"/>
              <a:t>Emphasis on exposure to kindergarten standards rather than mastery</a:t>
            </a:r>
            <a:endParaRPr lang="en-US" dirty="0"/>
          </a:p>
        </p:txBody>
      </p:sp>
      <p:pic>
        <p:nvPicPr>
          <p:cNvPr id="5" name="Picture 4" descr="100_0226.JPG"/>
          <p:cNvPicPr>
            <a:picLocks noChangeAspect="1"/>
          </p:cNvPicPr>
          <p:nvPr/>
        </p:nvPicPr>
        <p:blipFill>
          <a:blip r:embed="rId2" cstate="print"/>
          <a:stretch>
            <a:fillRect/>
          </a:stretch>
        </p:blipFill>
        <p:spPr>
          <a:xfrm>
            <a:off x="6629400" y="228600"/>
            <a:ext cx="2286000" cy="1714500"/>
          </a:xfrm>
          <a:prstGeom prst="rect">
            <a:avLst/>
          </a:prstGeom>
        </p:spPr>
      </p:pic>
      <p:sp>
        <p:nvSpPr>
          <p:cNvPr id="6"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
        <p:nvSpPr>
          <p:cNvPr id="7" name="Slide Number Placeholder 6"/>
          <p:cNvSpPr>
            <a:spLocks noGrp="1"/>
          </p:cNvSpPr>
          <p:nvPr>
            <p:ph type="sldNum" sz="quarter" idx="12"/>
          </p:nvPr>
        </p:nvSpPr>
        <p:spPr/>
        <p:txBody>
          <a:bodyPr/>
          <a:lstStyle/>
          <a:p>
            <a:fld id="{7FCC3142-7997-4308-B9F3-0024466AC3EE}" type="slidenum">
              <a:rPr lang="en-US" smtClean="0"/>
              <a:pPr/>
              <a:t>7</a:t>
            </a:fld>
            <a:endParaRPr lang="en-US"/>
          </a:p>
        </p:txBody>
      </p:sp>
    </p:spTree>
    <p:extLst>
      <p:ext uri="{BB962C8B-B14F-4D97-AF65-F5344CB8AC3E}">
        <p14:creationId xmlns:p14="http://schemas.microsoft.com/office/powerpoint/2010/main" xmlns="" val="4186007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534400" cy="1143000"/>
          </a:xfrm>
        </p:spPr>
        <p:txBody>
          <a:bodyPr>
            <a:normAutofit/>
          </a:bodyPr>
          <a:lstStyle/>
          <a:p>
            <a:r>
              <a:rPr lang="en-US" sz="4000" dirty="0" smtClean="0"/>
              <a:t>Summative vs. Formative Assessment</a:t>
            </a:r>
            <a:endParaRPr lang="en-US" sz="4000" dirty="0"/>
          </a:p>
        </p:txBody>
      </p:sp>
      <p:sp>
        <p:nvSpPr>
          <p:cNvPr id="3" name="Text Placeholder 2"/>
          <p:cNvSpPr>
            <a:spLocks noGrp="1"/>
          </p:cNvSpPr>
          <p:nvPr>
            <p:ph type="body" sz="half" idx="1"/>
          </p:nvPr>
        </p:nvSpPr>
        <p:spPr>
          <a:xfrm>
            <a:off x="685800" y="1905000"/>
            <a:ext cx="7772400" cy="1981200"/>
          </a:xfrm>
        </p:spPr>
        <p:txBody>
          <a:bodyPr/>
          <a:lstStyle/>
          <a:p>
            <a:r>
              <a:rPr lang="en-US" dirty="0" smtClean="0"/>
              <a:t>Summative – </a:t>
            </a:r>
            <a:r>
              <a:rPr lang="en-US" dirty="0"/>
              <a:t>seeks to monitor educational outcomes often for the purpose of accountability</a:t>
            </a:r>
          </a:p>
        </p:txBody>
      </p:sp>
      <p:sp>
        <p:nvSpPr>
          <p:cNvPr id="4" name="Content Placeholder 3"/>
          <p:cNvSpPr>
            <a:spLocks noGrp="1"/>
          </p:cNvSpPr>
          <p:nvPr>
            <p:ph sz="half" idx="2"/>
          </p:nvPr>
        </p:nvSpPr>
        <p:spPr>
          <a:xfrm>
            <a:off x="685800" y="3962400"/>
            <a:ext cx="7772400" cy="1981200"/>
          </a:xfrm>
        </p:spPr>
        <p:txBody>
          <a:bodyPr/>
          <a:lstStyle/>
          <a:p>
            <a:r>
              <a:rPr lang="en-US" dirty="0" smtClean="0"/>
              <a:t>Formative - </a:t>
            </a:r>
            <a:r>
              <a:rPr lang="en-US" dirty="0"/>
              <a:t>Formative assessments are on-going assessments, reviews and observations in a classroom</a:t>
            </a:r>
          </a:p>
        </p:txBody>
      </p:sp>
      <p:sp>
        <p:nvSpPr>
          <p:cNvPr id="5" name="Slide Number Placeholder 4"/>
          <p:cNvSpPr>
            <a:spLocks noGrp="1"/>
          </p:cNvSpPr>
          <p:nvPr>
            <p:ph type="sldNum" sz="quarter" idx="12"/>
          </p:nvPr>
        </p:nvSpPr>
        <p:spPr/>
        <p:txBody>
          <a:bodyPr/>
          <a:lstStyle/>
          <a:p>
            <a:fld id="{3F235274-72CB-4A86-99B0-CCDB0FB144F4}" type="slidenum">
              <a:rPr lang="en-US" altLang="en-US" smtClean="0"/>
              <a:pPr/>
              <a:t>8</a:t>
            </a:fld>
            <a:endParaRPr lang="en-US" altLang="en-US"/>
          </a:p>
        </p:txBody>
      </p:sp>
      <p:sp>
        <p:nvSpPr>
          <p:cNvPr id="6"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Tree>
    <p:extLst>
      <p:ext uri="{BB962C8B-B14F-4D97-AF65-F5344CB8AC3E}">
        <p14:creationId xmlns:p14="http://schemas.microsoft.com/office/powerpoint/2010/main" xmlns="" val="37579639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ormAutofit/>
          </a:bodyPr>
          <a:lstStyle/>
          <a:p>
            <a:r>
              <a:rPr lang="en-US" dirty="0">
                <a:latin typeface="Calibri" pitchFamily="34" charset="0"/>
                <a:cs typeface="Calibri" pitchFamily="34" charset="0"/>
              </a:rPr>
              <a:t>Effective </a:t>
            </a:r>
            <a:r>
              <a:rPr lang="en-US" dirty="0" smtClean="0">
                <a:latin typeface="Calibri" pitchFamily="34" charset="0"/>
                <a:cs typeface="Calibri" pitchFamily="34" charset="0"/>
              </a:rPr>
              <a:t>Formative Assessment</a:t>
            </a:r>
            <a:endParaRPr lang="en-US" dirty="0">
              <a:latin typeface="Calibri" pitchFamily="34" charset="0"/>
              <a:cs typeface="Calibri" pitchFamily="34" charset="0"/>
            </a:endParaRPr>
          </a:p>
        </p:txBody>
      </p:sp>
      <p:sp>
        <p:nvSpPr>
          <p:cNvPr id="79875" name="Rectangle 3"/>
          <p:cNvSpPr>
            <a:spLocks noGrp="1" noChangeArrowheads="1"/>
          </p:cNvSpPr>
          <p:nvPr>
            <p:ph idx="1"/>
          </p:nvPr>
        </p:nvSpPr>
        <p:spPr>
          <a:xfrm>
            <a:off x="685800" y="1447800"/>
            <a:ext cx="7772400" cy="4572000"/>
          </a:xfrm>
        </p:spPr>
        <p:txBody>
          <a:bodyPr>
            <a:normAutofit/>
          </a:bodyPr>
          <a:lstStyle/>
          <a:p>
            <a:pPr>
              <a:lnSpc>
                <a:spcPct val="90000"/>
              </a:lnSpc>
            </a:pPr>
            <a:r>
              <a:rPr lang="en-US" sz="2400" b="0" dirty="0"/>
              <a:t>Discover what students </a:t>
            </a:r>
            <a:r>
              <a:rPr lang="en-US" sz="2400" u="sng" dirty="0"/>
              <a:t>know</a:t>
            </a:r>
            <a:r>
              <a:rPr lang="en-US" sz="2400" b="0" dirty="0"/>
              <a:t> and the </a:t>
            </a:r>
            <a:r>
              <a:rPr lang="en-US" sz="2400" u="sng" dirty="0"/>
              <a:t>range of skills </a:t>
            </a:r>
            <a:r>
              <a:rPr lang="en-US" sz="2400" b="0" dirty="0"/>
              <a:t>and strategies they are using</a:t>
            </a:r>
          </a:p>
          <a:p>
            <a:pPr>
              <a:lnSpc>
                <a:spcPct val="90000"/>
              </a:lnSpc>
            </a:pPr>
            <a:endParaRPr lang="en-US" sz="800" b="0" dirty="0"/>
          </a:p>
          <a:p>
            <a:pPr>
              <a:lnSpc>
                <a:spcPct val="90000"/>
              </a:lnSpc>
            </a:pPr>
            <a:r>
              <a:rPr lang="en-US" sz="2400" b="0" dirty="0"/>
              <a:t>Identify the </a:t>
            </a:r>
            <a:r>
              <a:rPr lang="en-US" sz="2400" u="sng" dirty="0"/>
              <a:t>next steps </a:t>
            </a:r>
            <a:r>
              <a:rPr lang="en-US" sz="2400" b="0" dirty="0"/>
              <a:t>in a student’s learning</a:t>
            </a:r>
          </a:p>
          <a:p>
            <a:pPr>
              <a:lnSpc>
                <a:spcPct val="90000"/>
              </a:lnSpc>
            </a:pPr>
            <a:endParaRPr lang="en-US" sz="800" b="0" dirty="0"/>
          </a:p>
          <a:p>
            <a:pPr>
              <a:lnSpc>
                <a:spcPct val="90000"/>
              </a:lnSpc>
            </a:pPr>
            <a:r>
              <a:rPr lang="en-US" sz="2400" u="sng" dirty="0"/>
              <a:t>Plan</a:t>
            </a:r>
            <a:r>
              <a:rPr lang="en-US" sz="2400" b="0" dirty="0"/>
              <a:t> for early intervention where problems are persistent</a:t>
            </a:r>
          </a:p>
          <a:p>
            <a:pPr>
              <a:lnSpc>
                <a:spcPct val="90000"/>
              </a:lnSpc>
            </a:pPr>
            <a:endParaRPr lang="en-US" sz="800" b="0" dirty="0"/>
          </a:p>
          <a:p>
            <a:pPr>
              <a:lnSpc>
                <a:spcPct val="90000"/>
              </a:lnSpc>
            </a:pPr>
            <a:r>
              <a:rPr lang="en-US" sz="2400" u="sng" dirty="0"/>
              <a:t>Decide</a:t>
            </a:r>
            <a:r>
              <a:rPr lang="en-US" sz="2400" b="0" dirty="0"/>
              <a:t> on the resources or techniques that match the needs of an individual</a:t>
            </a:r>
          </a:p>
          <a:p>
            <a:pPr>
              <a:lnSpc>
                <a:spcPct val="90000"/>
              </a:lnSpc>
            </a:pPr>
            <a:endParaRPr lang="en-US" sz="800" b="0" dirty="0"/>
          </a:p>
          <a:p>
            <a:pPr>
              <a:lnSpc>
                <a:spcPct val="90000"/>
              </a:lnSpc>
            </a:pPr>
            <a:r>
              <a:rPr lang="en-US" sz="2400" b="0" dirty="0"/>
              <a:t>Keep </a:t>
            </a:r>
            <a:r>
              <a:rPr lang="en-US" sz="2400" u="sng" dirty="0"/>
              <a:t>track of the progress </a:t>
            </a:r>
            <a:r>
              <a:rPr lang="en-US" sz="2400" b="0" dirty="0"/>
              <a:t>of an individual or a group over a period of time</a:t>
            </a:r>
          </a:p>
          <a:p>
            <a:pPr>
              <a:lnSpc>
                <a:spcPct val="90000"/>
              </a:lnSpc>
            </a:pPr>
            <a:endParaRPr lang="en-US" sz="800" b="0" dirty="0"/>
          </a:p>
          <a:p>
            <a:pPr>
              <a:lnSpc>
                <a:spcPct val="90000"/>
              </a:lnSpc>
            </a:pPr>
            <a:r>
              <a:rPr lang="en-US" sz="2400" u="sng" dirty="0"/>
              <a:t>Monitor</a:t>
            </a:r>
            <a:r>
              <a:rPr lang="en-US" sz="2400" b="0" dirty="0"/>
              <a:t> your own teaching practices</a:t>
            </a:r>
          </a:p>
        </p:txBody>
      </p:sp>
      <p:sp>
        <p:nvSpPr>
          <p:cNvPr id="5" name="Slide Number Placeholder 5"/>
          <p:cNvSpPr>
            <a:spLocks noGrp="1"/>
          </p:cNvSpPr>
          <p:nvPr>
            <p:ph type="sldNum" sz="quarter" idx="12"/>
          </p:nvPr>
        </p:nvSpPr>
        <p:spPr/>
        <p:txBody>
          <a:bodyPr/>
          <a:lstStyle/>
          <a:p>
            <a:fld id="{6450A38A-C5FD-4D1D-BB10-A29A4E371C0E}" type="slidenum">
              <a:rPr lang="en-US" altLang="en-US"/>
              <a:pPr/>
              <a:t>9</a:t>
            </a:fld>
            <a:endParaRPr lang="en-US" altLang="en-US"/>
          </a:p>
        </p:txBody>
      </p:sp>
      <p:sp>
        <p:nvSpPr>
          <p:cNvPr id="6"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sz="4000">
                <a:latin typeface="Comic Sans MS" pitchFamily="66" charset="0"/>
              </a:rPr>
              <a:t>Ongoing Assessment Process</a:t>
            </a:r>
          </a:p>
        </p:txBody>
      </p:sp>
      <p:sp>
        <p:nvSpPr>
          <p:cNvPr id="86019" name="Rectangle 3"/>
          <p:cNvSpPr>
            <a:spLocks noGrp="1" noChangeArrowheads="1"/>
          </p:cNvSpPr>
          <p:nvPr>
            <p:ph idx="1"/>
          </p:nvPr>
        </p:nvSpPr>
        <p:spPr>
          <a:xfrm>
            <a:off x="685800" y="1981200"/>
            <a:ext cx="8153400" cy="4114800"/>
          </a:xfrm>
        </p:spPr>
        <p:txBody>
          <a:bodyPr/>
          <a:lstStyle/>
          <a:p>
            <a:pPr marL="400050" indent="-400050">
              <a:buFont typeface="Wingdings" pitchFamily="2" charset="2"/>
              <a:buNone/>
            </a:pPr>
            <a:r>
              <a:rPr lang="en-US" sz="2800"/>
              <a:t>   Information </a:t>
            </a:r>
            <a:r>
              <a:rPr lang="en-US" sz="2800">
                <a:sym typeface="Wingdings" pitchFamily="2" charset="2"/>
              </a:rPr>
              <a:t> </a:t>
            </a:r>
          </a:p>
          <a:p>
            <a:pPr marL="400050" indent="-400050">
              <a:buFont typeface="Wingdings" pitchFamily="2" charset="2"/>
              <a:buNone/>
            </a:pPr>
            <a:r>
              <a:rPr lang="en-US" sz="2800">
                <a:sym typeface="Wingdings" pitchFamily="2" charset="2"/>
              </a:rPr>
              <a:t>			   </a:t>
            </a:r>
            <a:r>
              <a:rPr lang="en-US" sz="2800"/>
              <a:t>Planning </a:t>
            </a:r>
            <a:r>
              <a:rPr lang="en-US" sz="2800">
                <a:sym typeface="Wingdings" pitchFamily="2" charset="2"/>
              </a:rPr>
              <a:t></a:t>
            </a:r>
          </a:p>
          <a:p>
            <a:pPr marL="400050" indent="-400050">
              <a:buFont typeface="Wingdings" pitchFamily="2" charset="2"/>
              <a:buNone/>
            </a:pPr>
            <a:r>
              <a:rPr lang="en-US" sz="2800">
                <a:sym typeface="Wingdings" pitchFamily="2" charset="2"/>
              </a:rPr>
              <a:t>					   Practice  </a:t>
            </a:r>
          </a:p>
          <a:p>
            <a:pPr marL="400050" indent="-400050">
              <a:buFont typeface="Wingdings" pitchFamily="2" charset="2"/>
              <a:buNone/>
            </a:pPr>
            <a:r>
              <a:rPr lang="en-US" sz="2800">
                <a:sym typeface="Wingdings" pitchFamily="2" charset="2"/>
              </a:rPr>
              <a:t>							   Assessment</a:t>
            </a:r>
          </a:p>
          <a:p>
            <a:pPr marL="400050" indent="-400050">
              <a:buFont typeface="Wingdings" pitchFamily="2" charset="2"/>
              <a:buNone/>
            </a:pPr>
            <a:endParaRPr lang="en-US" sz="2800"/>
          </a:p>
          <a:p>
            <a:pPr marL="400050" indent="-400050" algn="ctr">
              <a:buFont typeface="Wingdings" pitchFamily="2" charset="2"/>
              <a:buNone/>
            </a:pPr>
            <a:endParaRPr lang="en-US" sz="2800" i="1"/>
          </a:p>
          <a:p>
            <a:pPr marL="400050" indent="-400050" algn="ctr">
              <a:buFont typeface="Wingdings" pitchFamily="2" charset="2"/>
              <a:buNone/>
            </a:pPr>
            <a:r>
              <a:rPr lang="en-US" sz="2800" i="1"/>
              <a:t>effective practice = ongoing process</a:t>
            </a:r>
          </a:p>
          <a:p>
            <a:pPr marL="914400" lvl="1" indent="-400050"/>
            <a:endParaRPr lang="en-US" sz="2400">
              <a:solidFill>
                <a:schemeClr val="accent2"/>
              </a:solidFill>
              <a:sym typeface="Wingdings" pitchFamily="2" charset="2"/>
            </a:endParaRPr>
          </a:p>
        </p:txBody>
      </p:sp>
      <p:sp>
        <p:nvSpPr>
          <p:cNvPr id="6" name="Slide Number Placeholder 5"/>
          <p:cNvSpPr>
            <a:spLocks noGrp="1"/>
          </p:cNvSpPr>
          <p:nvPr>
            <p:ph type="sldNum" sz="quarter" idx="12"/>
          </p:nvPr>
        </p:nvSpPr>
        <p:spPr/>
        <p:txBody>
          <a:bodyPr/>
          <a:lstStyle/>
          <a:p>
            <a:fld id="{5138EDF5-292A-4939-8AB1-7C61788EE18E}" type="slidenum">
              <a:rPr lang="en-US" altLang="en-US"/>
              <a:pPr/>
              <a:t>10</a:t>
            </a:fld>
            <a:endParaRPr lang="en-US" altLang="en-US"/>
          </a:p>
        </p:txBody>
      </p:sp>
      <p:sp>
        <p:nvSpPr>
          <p:cNvPr id="86020" name="Arc 4"/>
          <p:cNvSpPr>
            <a:spLocks/>
          </p:cNvSpPr>
          <p:nvPr/>
        </p:nvSpPr>
        <p:spPr bwMode="auto">
          <a:xfrm flipH="1" flipV="1">
            <a:off x="1676400" y="2438400"/>
            <a:ext cx="5248275" cy="2433638"/>
          </a:xfrm>
          <a:custGeom>
            <a:avLst/>
            <a:gdLst>
              <a:gd name="G0" fmla="+- 13108 0 0"/>
              <a:gd name="G1" fmla="+- 21600 0 0"/>
              <a:gd name="G2" fmla="+- 21600 0 0"/>
              <a:gd name="T0" fmla="*/ 0 w 34708"/>
              <a:gd name="T1" fmla="*/ 4432 h 21600"/>
              <a:gd name="T2" fmla="*/ 34708 w 34708"/>
              <a:gd name="T3" fmla="*/ 21600 h 21600"/>
              <a:gd name="T4" fmla="*/ 13108 w 34708"/>
              <a:gd name="T5" fmla="*/ 21600 h 21600"/>
            </a:gdLst>
            <a:ahLst/>
            <a:cxnLst>
              <a:cxn ang="0">
                <a:pos x="T0" y="T1"/>
              </a:cxn>
              <a:cxn ang="0">
                <a:pos x="T2" y="T3"/>
              </a:cxn>
              <a:cxn ang="0">
                <a:pos x="T4" y="T5"/>
              </a:cxn>
            </a:cxnLst>
            <a:rect l="0" t="0" r="r" b="b"/>
            <a:pathLst>
              <a:path w="34708" h="21600" fill="none" extrusionOk="0">
                <a:moveTo>
                  <a:pt x="-1" y="4431"/>
                </a:moveTo>
                <a:cubicBezTo>
                  <a:pt x="3765" y="1557"/>
                  <a:pt x="8370" y="-1"/>
                  <a:pt x="13108" y="0"/>
                </a:cubicBezTo>
                <a:cubicBezTo>
                  <a:pt x="25037" y="0"/>
                  <a:pt x="34708" y="9670"/>
                  <a:pt x="34708" y="21600"/>
                </a:cubicBezTo>
              </a:path>
              <a:path w="34708" h="21600" stroke="0" extrusionOk="0">
                <a:moveTo>
                  <a:pt x="-1" y="4431"/>
                </a:moveTo>
                <a:cubicBezTo>
                  <a:pt x="3765" y="1557"/>
                  <a:pt x="8370" y="-1"/>
                  <a:pt x="13108" y="0"/>
                </a:cubicBezTo>
                <a:cubicBezTo>
                  <a:pt x="25037" y="0"/>
                  <a:pt x="34708" y="9670"/>
                  <a:pt x="34708" y="21600"/>
                </a:cubicBezTo>
                <a:lnTo>
                  <a:pt x="13108" y="21600"/>
                </a:lnTo>
                <a:close/>
              </a:path>
            </a:pathLst>
          </a:custGeom>
          <a:noFill/>
          <a:ln w="76200">
            <a:solidFill>
              <a:schemeClr val="hlink"/>
            </a:solidFill>
            <a:round/>
            <a:headEnd/>
            <a:tailEnd type="arrow"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ctr" eaLnBrk="1" hangingPunct="1"/>
            <a:endParaRPr kumimoji="0" lang="en-US" sz="1800">
              <a:solidFill>
                <a:srgbClr val="0000CC"/>
              </a:solidFill>
              <a:latin typeface="Arial" charset="0"/>
              <a:cs typeface="Arial" charset="0"/>
            </a:endParaRPr>
          </a:p>
        </p:txBody>
      </p:sp>
      <p:sp>
        <p:nvSpPr>
          <p:cNvPr id="7"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609600" y="228600"/>
            <a:ext cx="7772400" cy="1143000"/>
          </a:xfrm>
        </p:spPr>
        <p:txBody>
          <a:bodyPr/>
          <a:lstStyle/>
          <a:p>
            <a:r>
              <a:rPr lang="en-US" dirty="0"/>
              <a:t>Sensitive to Differences</a:t>
            </a:r>
          </a:p>
        </p:txBody>
      </p:sp>
      <p:sp>
        <p:nvSpPr>
          <p:cNvPr id="90115" name="Rectangle 3"/>
          <p:cNvSpPr>
            <a:spLocks noGrp="1" noChangeArrowheads="1"/>
          </p:cNvSpPr>
          <p:nvPr>
            <p:ph type="body" sz="half" idx="1"/>
          </p:nvPr>
        </p:nvSpPr>
        <p:spPr>
          <a:xfrm>
            <a:off x="685800" y="1981200"/>
            <a:ext cx="4724400" cy="4114800"/>
          </a:xfrm>
        </p:spPr>
        <p:txBody>
          <a:bodyPr/>
          <a:lstStyle/>
          <a:p>
            <a:r>
              <a:rPr lang="en-US" sz="2800"/>
              <a:t>Individual differences</a:t>
            </a:r>
          </a:p>
          <a:p>
            <a:r>
              <a:rPr lang="en-US" sz="2800"/>
              <a:t>Special needs</a:t>
            </a:r>
          </a:p>
          <a:p>
            <a:r>
              <a:rPr lang="en-US" sz="2800"/>
              <a:t>“At Risk”</a:t>
            </a:r>
          </a:p>
          <a:p>
            <a:r>
              <a:rPr lang="en-US" sz="2800"/>
              <a:t>Gifted </a:t>
            </a:r>
          </a:p>
          <a:p>
            <a:r>
              <a:rPr lang="en-US" sz="2800"/>
              <a:t>Cultural </a:t>
            </a:r>
          </a:p>
          <a:p>
            <a:r>
              <a:rPr lang="en-US" sz="2800"/>
              <a:t>Bias</a:t>
            </a:r>
          </a:p>
        </p:txBody>
      </p:sp>
      <p:pic>
        <p:nvPicPr>
          <p:cNvPr id="90116" name="Picture 4" descr="MPj04020260000[1]"/>
          <p:cNvPicPr>
            <a:picLocks noGrp="1" noChangeAspect="1" noChangeArrowheads="1"/>
          </p:cNvPicPr>
          <p:nvPr>
            <p:ph sz="quarter" idx="2"/>
          </p:nvPr>
        </p:nvPicPr>
        <p:blipFill>
          <a:blip r:embed="rId3" cstate="print">
            <a:extLst>
              <a:ext uri="{28A0092B-C50C-407E-A947-70E740481C1C}">
                <a14:useLocalDpi xmlns:a14="http://schemas.microsoft.com/office/drawing/2010/main" xmlns="" val="0"/>
              </a:ext>
            </a:extLst>
          </a:blip>
          <a:srcRect/>
          <a:stretch>
            <a:fillRect/>
          </a:stretch>
        </p:blipFill>
        <p:spPr>
          <a:xfrm>
            <a:off x="3505200" y="2819400"/>
            <a:ext cx="2360613" cy="284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0117" name="Picture 5" descr="MPj04026230000[1]"/>
          <p:cNvPicPr>
            <a:picLocks noGrp="1" noChangeAspect="1" noChangeArrowheads="1"/>
          </p:cNvPicPr>
          <p:nvPr>
            <p:ph sz="quarter" idx="3"/>
          </p:nvPr>
        </p:nvPicPr>
        <p:blipFill>
          <a:blip r:embed="rId4" cstate="print">
            <a:extLst>
              <a:ext uri="{28A0092B-C50C-407E-A947-70E740481C1C}">
                <a14:useLocalDpi xmlns:a14="http://schemas.microsoft.com/office/drawing/2010/main" xmlns="" val="0"/>
              </a:ext>
            </a:extLst>
          </a:blip>
          <a:srcRect/>
          <a:stretch>
            <a:fillRect/>
          </a:stretch>
        </p:blipFill>
        <p:spPr>
          <a:xfrm>
            <a:off x="6324600" y="1600200"/>
            <a:ext cx="2511425" cy="31448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Slide Number Placeholder 7"/>
          <p:cNvSpPr>
            <a:spLocks noGrp="1"/>
          </p:cNvSpPr>
          <p:nvPr>
            <p:ph type="sldNum" sz="quarter" idx="12"/>
          </p:nvPr>
        </p:nvSpPr>
        <p:spPr/>
        <p:txBody>
          <a:bodyPr/>
          <a:lstStyle/>
          <a:p>
            <a:fld id="{89AB4E83-BBB1-4A15-8319-6599062764FE}" type="slidenum">
              <a:rPr lang="en-US" altLang="en-US"/>
              <a:pPr/>
              <a:t>11</a:t>
            </a:fld>
            <a:endParaRPr lang="en-US" altLang="en-US"/>
          </a:p>
        </p:txBody>
      </p:sp>
      <p:sp>
        <p:nvSpPr>
          <p:cNvPr id="8"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381000" y="228600"/>
            <a:ext cx="7772400" cy="1143000"/>
          </a:xfrm>
        </p:spPr>
        <p:txBody>
          <a:bodyPr/>
          <a:lstStyle/>
          <a:p>
            <a:r>
              <a:rPr lang="en-US" dirty="0">
                <a:latin typeface="Calibri" pitchFamily="34" charset="0"/>
                <a:cs typeface="Calibri" pitchFamily="34" charset="0"/>
              </a:rPr>
              <a:t>Objectivity</a:t>
            </a:r>
          </a:p>
        </p:txBody>
      </p:sp>
      <p:sp>
        <p:nvSpPr>
          <p:cNvPr id="92163" name="Rectangle 3"/>
          <p:cNvSpPr>
            <a:spLocks noGrp="1" noChangeArrowheads="1"/>
          </p:cNvSpPr>
          <p:nvPr>
            <p:ph idx="1"/>
          </p:nvPr>
        </p:nvSpPr>
        <p:spPr/>
        <p:txBody>
          <a:bodyPr/>
          <a:lstStyle/>
          <a:p>
            <a:r>
              <a:rPr lang="en-US" dirty="0"/>
              <a:t>Bias and fairness</a:t>
            </a:r>
          </a:p>
          <a:p>
            <a:r>
              <a:rPr lang="en-US" dirty="0"/>
              <a:t>Objectivity</a:t>
            </a:r>
          </a:p>
          <a:p>
            <a:pPr lvl="1"/>
            <a:r>
              <a:rPr lang="en-US" dirty="0"/>
              <a:t>Avoid categories and labels</a:t>
            </a:r>
          </a:p>
          <a:p>
            <a:pPr lvl="1"/>
            <a:r>
              <a:rPr lang="en-US" dirty="0"/>
              <a:t>Be objective in collecting information</a:t>
            </a:r>
          </a:p>
          <a:p>
            <a:pPr lvl="1"/>
            <a:r>
              <a:rPr lang="en-US" dirty="0"/>
              <a:t>Be objective in recording information</a:t>
            </a:r>
          </a:p>
          <a:p>
            <a:pPr lvl="1"/>
            <a:r>
              <a:rPr lang="en-US" dirty="0"/>
              <a:t>Be objective in evaluating classroom procedures and instructional practices</a:t>
            </a:r>
          </a:p>
        </p:txBody>
      </p:sp>
      <p:sp>
        <p:nvSpPr>
          <p:cNvPr id="5" name="Slide Number Placeholder 5"/>
          <p:cNvSpPr>
            <a:spLocks noGrp="1"/>
          </p:cNvSpPr>
          <p:nvPr>
            <p:ph type="sldNum" sz="quarter" idx="12"/>
          </p:nvPr>
        </p:nvSpPr>
        <p:spPr/>
        <p:txBody>
          <a:bodyPr/>
          <a:lstStyle/>
          <a:p>
            <a:fld id="{A0E2B0CF-45D6-4E74-89E1-F3A904D38C17}" type="slidenum">
              <a:rPr lang="en-US" altLang="en-US"/>
              <a:pPr/>
              <a:t>12</a:t>
            </a:fld>
            <a:endParaRPr lang="en-US" altLang="en-US"/>
          </a:p>
        </p:txBody>
      </p:sp>
      <p:sp>
        <p:nvSpPr>
          <p:cNvPr id="6"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533400" y="228600"/>
            <a:ext cx="8229600" cy="1139825"/>
          </a:xfrm>
        </p:spPr>
        <p:txBody>
          <a:bodyPr>
            <a:normAutofit fontScale="90000"/>
          </a:bodyPr>
          <a:lstStyle/>
          <a:p>
            <a:r>
              <a:rPr lang="en-US" dirty="0"/>
              <a:t/>
            </a:r>
            <a:br>
              <a:rPr lang="en-US" dirty="0"/>
            </a:br>
            <a:r>
              <a:rPr lang="en-US" dirty="0"/>
              <a:t> </a:t>
            </a:r>
            <a:r>
              <a:rPr lang="en-US" dirty="0">
                <a:latin typeface="Calibri" pitchFamily="34" charset="0"/>
                <a:cs typeface="Calibri" pitchFamily="34" charset="0"/>
              </a:rPr>
              <a:t>What to Assess?</a:t>
            </a:r>
          </a:p>
        </p:txBody>
      </p:sp>
      <p:sp>
        <p:nvSpPr>
          <p:cNvPr id="94211" name="Rectangle 3"/>
          <p:cNvSpPr>
            <a:spLocks noGrp="1" noChangeArrowheads="1"/>
          </p:cNvSpPr>
          <p:nvPr>
            <p:ph idx="1"/>
          </p:nvPr>
        </p:nvSpPr>
        <p:spPr>
          <a:xfrm>
            <a:off x="762000" y="1600200"/>
            <a:ext cx="7848600" cy="4343400"/>
          </a:xfrm>
        </p:spPr>
        <p:txBody>
          <a:bodyPr>
            <a:normAutofit/>
          </a:bodyPr>
          <a:lstStyle/>
          <a:p>
            <a:pPr marL="609600" indent="-609600">
              <a:buFontTx/>
              <a:buAutoNum type="arabicParenR"/>
            </a:pPr>
            <a:r>
              <a:rPr lang="en-US" sz="2800" dirty="0"/>
              <a:t>Major child growth and developmental domains</a:t>
            </a:r>
          </a:p>
          <a:p>
            <a:pPr marL="609600" indent="-609600">
              <a:buFontTx/>
              <a:buAutoNum type="arabicParenR"/>
            </a:pPr>
            <a:endParaRPr lang="en-US" sz="900" dirty="0"/>
          </a:p>
          <a:p>
            <a:pPr marL="609600" indent="-609600">
              <a:buFontTx/>
              <a:buAutoNum type="arabicParenR"/>
            </a:pPr>
            <a:r>
              <a:rPr lang="en-US" sz="2800" dirty="0"/>
              <a:t>Expected outcomes of the program for individual children</a:t>
            </a:r>
          </a:p>
          <a:p>
            <a:pPr marL="609600" indent="-609600">
              <a:buFontTx/>
              <a:buAutoNum type="arabicParenR"/>
            </a:pPr>
            <a:endParaRPr lang="en-US" sz="900" dirty="0"/>
          </a:p>
          <a:p>
            <a:pPr marL="609600" indent="-609600">
              <a:buFontTx/>
              <a:buAutoNum type="arabicParenR"/>
            </a:pPr>
            <a:r>
              <a:rPr lang="en-US" sz="2800" dirty="0"/>
              <a:t>Unique patterns of development, knowledge, attitudes, and interests</a:t>
            </a:r>
          </a:p>
          <a:p>
            <a:pPr marL="609600" indent="-609600">
              <a:buFontTx/>
              <a:buAutoNum type="arabicParenR"/>
            </a:pPr>
            <a:endParaRPr lang="en-US" sz="900" dirty="0"/>
          </a:p>
          <a:p>
            <a:pPr marL="609600" indent="-609600">
              <a:buFontTx/>
              <a:buAutoNum type="arabicParenR"/>
            </a:pPr>
            <a:r>
              <a:rPr lang="en-US" sz="2800" dirty="0"/>
              <a:t>Problems or concerns about a particular child or group</a:t>
            </a:r>
          </a:p>
          <a:p>
            <a:pPr marL="990600" lvl="1" indent="-533400"/>
            <a:endParaRPr lang="en-US" dirty="0"/>
          </a:p>
        </p:txBody>
      </p:sp>
      <p:sp>
        <p:nvSpPr>
          <p:cNvPr id="5" name="Slide Number Placeholder 5"/>
          <p:cNvSpPr>
            <a:spLocks noGrp="1"/>
          </p:cNvSpPr>
          <p:nvPr>
            <p:ph type="sldNum" sz="quarter" idx="12"/>
          </p:nvPr>
        </p:nvSpPr>
        <p:spPr/>
        <p:txBody>
          <a:bodyPr/>
          <a:lstStyle/>
          <a:p>
            <a:fld id="{935D428C-0BEA-4CAC-B4E9-C23B6B27E9CE}" type="slidenum">
              <a:rPr lang="en-US" altLang="en-US"/>
              <a:pPr/>
              <a:t>13</a:t>
            </a:fld>
            <a:endParaRPr lang="en-US" altLang="en-US"/>
          </a:p>
        </p:txBody>
      </p:sp>
      <p:sp>
        <p:nvSpPr>
          <p:cNvPr id="6"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381000" y="228600"/>
            <a:ext cx="7772400" cy="1143000"/>
          </a:xfrm>
        </p:spPr>
        <p:txBody>
          <a:bodyPr/>
          <a:lstStyle/>
          <a:p>
            <a:r>
              <a:rPr lang="en-US" sz="4000" dirty="0">
                <a:latin typeface="Comic Sans MS" pitchFamily="66" charset="0"/>
              </a:rPr>
              <a:t>Examples of Assessment Data</a:t>
            </a:r>
          </a:p>
        </p:txBody>
      </p:sp>
      <p:sp>
        <p:nvSpPr>
          <p:cNvPr id="80899" name="Rectangle 3"/>
          <p:cNvSpPr>
            <a:spLocks noGrp="1" noChangeArrowheads="1"/>
          </p:cNvSpPr>
          <p:nvPr>
            <p:ph type="body" sz="half" idx="1"/>
          </p:nvPr>
        </p:nvSpPr>
        <p:spPr>
          <a:xfrm>
            <a:off x="685800" y="1676400"/>
            <a:ext cx="5181600" cy="4648200"/>
          </a:xfrm>
        </p:spPr>
        <p:txBody>
          <a:bodyPr/>
          <a:lstStyle/>
          <a:p>
            <a:pPr>
              <a:lnSpc>
                <a:spcPct val="80000"/>
              </a:lnSpc>
              <a:spcAft>
                <a:spcPts val="1200"/>
              </a:spcAft>
            </a:pPr>
            <a:r>
              <a:rPr lang="en-US" sz="2400" b="0" dirty="0"/>
              <a:t>Individual</a:t>
            </a:r>
          </a:p>
          <a:p>
            <a:pPr>
              <a:lnSpc>
                <a:spcPct val="80000"/>
              </a:lnSpc>
              <a:spcAft>
                <a:spcPts val="1200"/>
              </a:spcAft>
            </a:pPr>
            <a:r>
              <a:rPr lang="en-US" sz="2400" b="0" dirty="0"/>
              <a:t>Classroom</a:t>
            </a:r>
          </a:p>
          <a:p>
            <a:pPr>
              <a:lnSpc>
                <a:spcPct val="80000"/>
              </a:lnSpc>
              <a:spcAft>
                <a:spcPts val="1200"/>
              </a:spcAft>
            </a:pPr>
            <a:r>
              <a:rPr lang="en-US" sz="2400" b="0" dirty="0" smtClean="0"/>
              <a:t>TK School site assessments</a:t>
            </a:r>
            <a:endParaRPr lang="en-US" sz="2400" b="0" dirty="0"/>
          </a:p>
          <a:p>
            <a:pPr>
              <a:lnSpc>
                <a:spcPct val="80000"/>
              </a:lnSpc>
              <a:spcAft>
                <a:spcPts val="1200"/>
              </a:spcAft>
            </a:pPr>
            <a:r>
              <a:rPr lang="en-US" sz="2400" b="0" dirty="0" smtClean="0"/>
              <a:t>TK District</a:t>
            </a:r>
            <a:endParaRPr lang="en-US" sz="2400" b="0" dirty="0"/>
          </a:p>
          <a:p>
            <a:pPr>
              <a:lnSpc>
                <a:spcPct val="80000"/>
              </a:lnSpc>
              <a:spcAft>
                <a:spcPts val="1200"/>
              </a:spcAft>
            </a:pPr>
            <a:r>
              <a:rPr lang="en-US" sz="2400" b="0" dirty="0"/>
              <a:t>Standards and Benchmarks</a:t>
            </a:r>
          </a:p>
          <a:p>
            <a:pPr>
              <a:lnSpc>
                <a:spcPct val="80000"/>
              </a:lnSpc>
              <a:spcAft>
                <a:spcPts val="1200"/>
              </a:spcAft>
            </a:pPr>
            <a:r>
              <a:rPr lang="en-US" sz="2400" b="0" dirty="0"/>
              <a:t>Report cards</a:t>
            </a:r>
          </a:p>
          <a:p>
            <a:pPr>
              <a:lnSpc>
                <a:spcPct val="80000"/>
              </a:lnSpc>
              <a:spcAft>
                <a:spcPts val="1200"/>
              </a:spcAft>
            </a:pPr>
            <a:r>
              <a:rPr lang="en-US" sz="2400" b="0" dirty="0" smtClean="0"/>
              <a:t>Portfolios</a:t>
            </a:r>
            <a:endParaRPr lang="en-US" sz="2400" b="0" dirty="0"/>
          </a:p>
        </p:txBody>
      </p:sp>
      <p:pic>
        <p:nvPicPr>
          <p:cNvPr id="80900" name="Picture 4" descr="generic_checklist"/>
          <p:cNvPicPr>
            <a:picLocks noGrp="1" noChangeAspect="1" noChangeArrowheads="1"/>
          </p:cNvPicPr>
          <p:nvPr>
            <p:ph sz="quarter" idx="2"/>
          </p:nvPr>
        </p:nvPicPr>
        <p:blipFill>
          <a:blip r:embed="rId3" cstate="print">
            <a:extLst>
              <a:ext uri="{28A0092B-C50C-407E-A947-70E740481C1C}">
                <a14:useLocalDpi xmlns:a14="http://schemas.microsoft.com/office/drawing/2010/main" xmlns="" val="0"/>
              </a:ext>
            </a:extLst>
          </a:blip>
          <a:stretch>
            <a:fillRect/>
          </a:stretch>
        </p:blipFill>
        <p:spPr>
          <a:xfrm>
            <a:off x="5838825" y="2257425"/>
            <a:ext cx="1428750" cy="14287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0902" name="Picture 6" descr="behaviour_chart"/>
          <p:cNvPicPr>
            <a:picLocks noGrp="1" noChangeAspect="1" noChangeArrowheads="1"/>
          </p:cNvPicPr>
          <p:nvPr>
            <p:ph sz="quarter" idx="3"/>
          </p:nvPr>
        </p:nvPicPr>
        <p:blipFill>
          <a:blip r:embed="rId4" cstate="print">
            <a:extLst>
              <a:ext uri="{28A0092B-C50C-407E-A947-70E740481C1C}">
                <a14:useLocalDpi xmlns:a14="http://schemas.microsoft.com/office/drawing/2010/main" xmlns="" val="0"/>
              </a:ext>
            </a:extLst>
          </a:blip>
          <a:srcRect/>
          <a:stretch>
            <a:fillRect/>
          </a:stretch>
        </p:blipFill>
        <p:spPr>
          <a:xfrm rot="1215861">
            <a:off x="5562600" y="1450893"/>
            <a:ext cx="1814513" cy="26670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Slide Number Placeholder 7"/>
          <p:cNvSpPr>
            <a:spLocks noGrp="1"/>
          </p:cNvSpPr>
          <p:nvPr>
            <p:ph type="sldNum" sz="quarter" idx="12"/>
          </p:nvPr>
        </p:nvSpPr>
        <p:spPr/>
        <p:txBody>
          <a:bodyPr/>
          <a:lstStyle/>
          <a:p>
            <a:fld id="{8DDAA717-B056-4AE1-8933-A6A405F6091E}" type="slidenum">
              <a:rPr lang="en-US" altLang="en-US"/>
              <a:pPr/>
              <a:t>14</a:t>
            </a:fld>
            <a:endParaRPr lang="en-US" altLang="en-US"/>
          </a:p>
        </p:txBody>
      </p:sp>
      <p:pic>
        <p:nvPicPr>
          <p:cNvPr id="80905" name="Movie.wmv">
            <a:hlinkClick r:id="" action="ppaction://media"/>
          </p:cNvPr>
          <p:cNvPicPr>
            <a:picLocks noRot="1" noChangeAspect="1" noChangeArrowheads="1"/>
          </p:cNvPicPr>
          <p:nvPr>
            <a:videoFile r:link="rId1"/>
          </p:nvPr>
        </p:nvPicPr>
        <p:blipFill>
          <a:blip r:embed="rId5" cstate="print">
            <a:extLst>
              <a:ext uri="{28A0092B-C50C-407E-A947-70E740481C1C}">
                <a14:useLocalDpi xmlns:a14="http://schemas.microsoft.com/office/drawing/2010/main" xmlns="" val="0"/>
              </a:ext>
            </a:extLst>
          </a:blip>
          <a:srcRect/>
          <a:stretch>
            <a:fillRect/>
          </a:stretch>
        </p:blipFill>
        <p:spPr bwMode="auto">
          <a:xfrm>
            <a:off x="5029200" y="3886200"/>
            <a:ext cx="3276600" cy="245745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0905"/>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80905"/>
                                        </p:tgtEl>
                                      </p:cBhvr>
                                    </p:cmd>
                                  </p:childTnLst>
                                </p:cTn>
                              </p:par>
                            </p:childTnLst>
                          </p:cTn>
                        </p:par>
                      </p:childTnLst>
                    </p:cTn>
                  </p:par>
                </p:childTnLst>
              </p:cTn>
              <p:nextCondLst>
                <p:cond evt="onClick" delay="0">
                  <p:tgtEl>
                    <p:spTgt spid="80905"/>
                  </p:tgtEl>
                </p:cond>
              </p:nextCondLst>
            </p:seq>
            <p:video>
              <p:cMediaNode>
                <p:cTn id="7" fill="hold" display="0">
                  <p:stCondLst>
                    <p:cond delay="indefinite"/>
                  </p:stCondLst>
                  <p:endCondLst>
                    <p:cond evt="onNext" delay="0">
                      <p:tgtEl>
                        <p:sldTgt/>
                      </p:tgtEl>
                    </p:cond>
                    <p:cond evt="onPrev" delay="0">
                      <p:tgtEl>
                        <p:sldTgt/>
                      </p:tgtEl>
                    </p:cond>
                  </p:endCondLst>
                </p:cTn>
                <p:tgtEl>
                  <p:spTgt spid="80905"/>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latin typeface="Comic Sans MS" pitchFamily="66" charset="0"/>
              </a:rPr>
              <a:t>Informal Observation</a:t>
            </a:r>
          </a:p>
        </p:txBody>
      </p:sp>
      <p:sp>
        <p:nvSpPr>
          <p:cNvPr id="82947" name="Rectangle 3"/>
          <p:cNvSpPr>
            <a:spLocks noGrp="1" noChangeArrowheads="1"/>
          </p:cNvSpPr>
          <p:nvPr>
            <p:ph idx="1"/>
          </p:nvPr>
        </p:nvSpPr>
        <p:spPr>
          <a:xfrm>
            <a:off x="457200" y="1905000"/>
            <a:ext cx="8686800" cy="4495800"/>
          </a:xfrm>
        </p:spPr>
        <p:txBody>
          <a:bodyPr/>
          <a:lstStyle/>
          <a:p>
            <a:r>
              <a:rPr lang="en-US" b="0" dirty="0"/>
              <a:t>Teachers must become </a:t>
            </a:r>
            <a:r>
              <a:rPr lang="en-US" b="1" i="1" dirty="0"/>
              <a:t>skillful assessors</a:t>
            </a:r>
            <a:r>
              <a:rPr lang="en-US" b="1" dirty="0"/>
              <a:t> </a:t>
            </a:r>
            <a:r>
              <a:rPr lang="en-US" b="0" dirty="0"/>
              <a:t>who </a:t>
            </a:r>
            <a:r>
              <a:rPr lang="en-US" b="0" u="sng" dirty="0"/>
              <a:t>systematically identify</a:t>
            </a:r>
            <a:r>
              <a:rPr lang="en-US" b="0" dirty="0"/>
              <a:t> </a:t>
            </a:r>
            <a:r>
              <a:rPr lang="en-US" b="0" u="sng" dirty="0"/>
              <a:t>individual strengths by understanding</a:t>
            </a:r>
            <a:r>
              <a:rPr lang="en-US" b="0" dirty="0"/>
              <a:t> how those learners are developing. </a:t>
            </a:r>
          </a:p>
          <a:p>
            <a:pPr>
              <a:buFont typeface="Wingdings" pitchFamily="2" charset="2"/>
              <a:buNone/>
            </a:pPr>
            <a:endParaRPr lang="en-US" sz="1000" b="0" dirty="0"/>
          </a:p>
          <a:p>
            <a:r>
              <a:rPr lang="en-US" b="0" dirty="0"/>
              <a:t>The </a:t>
            </a:r>
            <a:r>
              <a:rPr lang="en-US" b="1" i="1" dirty="0"/>
              <a:t>goal</a:t>
            </a:r>
            <a:r>
              <a:rPr lang="en-US" b="0" dirty="0"/>
              <a:t> of </a:t>
            </a:r>
            <a:r>
              <a:rPr lang="en-US" b="0" dirty="0" smtClean="0"/>
              <a:t>assessment in TK </a:t>
            </a:r>
            <a:r>
              <a:rPr lang="en-US" b="0" dirty="0"/>
              <a:t>is to find out what children know and what they can do. </a:t>
            </a:r>
          </a:p>
          <a:p>
            <a:pPr>
              <a:buFont typeface="Wingdings" pitchFamily="2" charset="2"/>
              <a:buNone/>
            </a:pPr>
            <a:endParaRPr lang="en-US" sz="1000" b="0" dirty="0"/>
          </a:p>
        </p:txBody>
      </p:sp>
      <p:sp>
        <p:nvSpPr>
          <p:cNvPr id="5" name="Slide Number Placeholder 5"/>
          <p:cNvSpPr>
            <a:spLocks noGrp="1"/>
          </p:cNvSpPr>
          <p:nvPr>
            <p:ph type="sldNum" sz="quarter" idx="12"/>
          </p:nvPr>
        </p:nvSpPr>
        <p:spPr/>
        <p:txBody>
          <a:bodyPr/>
          <a:lstStyle/>
          <a:p>
            <a:fld id="{CECA97A9-3C88-4F71-A56A-8E8DA9B2259D}" type="slidenum">
              <a:rPr lang="en-US" altLang="en-US"/>
              <a:pPr/>
              <a:t>15</a:t>
            </a:fld>
            <a:endParaRPr lang="en-US" altLang="en-US"/>
          </a:p>
        </p:txBody>
      </p:sp>
      <p:sp>
        <p:nvSpPr>
          <p:cNvPr id="6"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762000" y="381000"/>
            <a:ext cx="7772400" cy="1143000"/>
          </a:xfrm>
        </p:spPr>
        <p:txBody>
          <a:bodyPr>
            <a:normAutofit/>
          </a:bodyPr>
          <a:lstStyle/>
          <a:p>
            <a:r>
              <a:rPr lang="en-US" dirty="0" smtClean="0">
                <a:latin typeface="Calibri" pitchFamily="34" charset="0"/>
                <a:cs typeface="Calibri" pitchFamily="34" charset="0"/>
              </a:rPr>
              <a:t>Formative Assessment Matters</a:t>
            </a:r>
            <a:endParaRPr lang="en-US" dirty="0">
              <a:latin typeface="Calibri" pitchFamily="34" charset="0"/>
              <a:cs typeface="Calibri" pitchFamily="34" charset="0"/>
            </a:endParaRPr>
          </a:p>
        </p:txBody>
      </p:sp>
      <p:sp>
        <p:nvSpPr>
          <p:cNvPr id="106499" name="Rectangle 3"/>
          <p:cNvSpPr>
            <a:spLocks noGrp="1" noChangeArrowheads="1"/>
          </p:cNvSpPr>
          <p:nvPr>
            <p:ph type="body" sz="half" idx="1"/>
          </p:nvPr>
        </p:nvSpPr>
        <p:spPr>
          <a:xfrm>
            <a:off x="2667000" y="1143000"/>
            <a:ext cx="4114800" cy="4572000"/>
          </a:xfrm>
        </p:spPr>
        <p:txBody>
          <a:bodyPr>
            <a:normAutofit fontScale="85000" lnSpcReduction="10000"/>
          </a:bodyPr>
          <a:lstStyle/>
          <a:p>
            <a:pPr marL="0" indent="0">
              <a:buNone/>
            </a:pPr>
            <a:endParaRPr lang="en-US" sz="2800" dirty="0"/>
          </a:p>
          <a:p>
            <a:pPr marL="0" indent="0">
              <a:buNone/>
            </a:pPr>
            <a:r>
              <a:rPr lang="en-US" sz="2800" dirty="0"/>
              <a:t>“</a:t>
            </a:r>
            <a:r>
              <a:rPr lang="en-US" sz="2800" i="1" dirty="0"/>
              <a:t>If you can both listen to children and accept their answers not as things to just be judged right or wrong but as pieces of information which may reveal what the child is thinking, you will have taken a giant step toward becoming a master teacher, rather than merely a disseminator of information." -Easley &amp; </a:t>
            </a:r>
            <a:r>
              <a:rPr lang="en-US" sz="2800" i="1" dirty="0" err="1"/>
              <a:t>Zwoyer</a:t>
            </a:r>
            <a:r>
              <a:rPr lang="en-US" sz="2800" i="1" dirty="0"/>
              <a:t>, 1975</a:t>
            </a:r>
            <a:endParaRPr lang="en-US" sz="2800" dirty="0"/>
          </a:p>
          <a:p>
            <a:pPr marL="0" indent="0">
              <a:buNone/>
            </a:pPr>
            <a:endParaRPr lang="en-US" sz="2800" dirty="0"/>
          </a:p>
          <a:p>
            <a:endParaRPr lang="en-US" sz="2800" dirty="0"/>
          </a:p>
          <a:p>
            <a:endParaRPr lang="en-US" sz="2800" dirty="0"/>
          </a:p>
        </p:txBody>
      </p:sp>
      <p:pic>
        <p:nvPicPr>
          <p:cNvPr id="106500" name="Picture 4" descr="PreKGLADLiteracyworkshop 016"/>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tretch>
            <a:fillRect/>
          </a:stretch>
        </p:blipFill>
        <p:spPr>
          <a:xfrm>
            <a:off x="228600" y="1447800"/>
            <a:ext cx="2333126" cy="17526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6502" name="Picture 6" descr="P1010118"/>
          <p:cNvPicPr>
            <a:picLocks noGrp="1" noChangeAspect="1" noChangeArrowheads="1"/>
          </p:cNvPicPr>
          <p:nvPr>
            <p:ph sz="quarter" idx="3"/>
          </p:nvPr>
        </p:nvPicPr>
        <p:blipFill>
          <a:blip r:embed="rId3" cstate="print">
            <a:extLst>
              <a:ext uri="{28A0092B-C50C-407E-A947-70E740481C1C}">
                <a14:useLocalDpi xmlns:a14="http://schemas.microsoft.com/office/drawing/2010/main" xmlns="" val="0"/>
              </a:ext>
            </a:extLst>
          </a:blip>
          <a:srcRect/>
          <a:stretch>
            <a:fillRect/>
          </a:stretch>
        </p:blipFill>
        <p:spPr>
          <a:xfrm>
            <a:off x="6858000" y="3131509"/>
            <a:ext cx="1885950" cy="2514600"/>
          </a:xfrm>
          <a:noFill/>
          <a:ln>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7" name="Slide Number Placeholder 7"/>
          <p:cNvSpPr>
            <a:spLocks noGrp="1"/>
          </p:cNvSpPr>
          <p:nvPr>
            <p:ph type="sldNum" sz="quarter" idx="12"/>
          </p:nvPr>
        </p:nvSpPr>
        <p:spPr/>
        <p:txBody>
          <a:bodyPr/>
          <a:lstStyle/>
          <a:p>
            <a:fld id="{703EC259-40CE-4F34-9812-3531AA01061F}" type="slidenum">
              <a:rPr lang="en-US" altLang="en-US"/>
              <a:pPr/>
              <a:t>16</a:t>
            </a:fld>
            <a:endParaRPr lang="en-US" altLang="en-US"/>
          </a:p>
        </p:txBody>
      </p:sp>
      <p:sp>
        <p:nvSpPr>
          <p:cNvPr id="8"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Transitional Kindergarten Assessment</a:t>
            </a:r>
            <a:endParaRPr lang="en-US" dirty="0"/>
          </a:p>
        </p:txBody>
      </p:sp>
      <p:sp>
        <p:nvSpPr>
          <p:cNvPr id="5" name="Content Placeholder 4"/>
          <p:cNvSpPr>
            <a:spLocks noGrp="1"/>
          </p:cNvSpPr>
          <p:nvPr>
            <p:ph sz="half" idx="1"/>
          </p:nvPr>
        </p:nvSpPr>
        <p:spPr>
          <a:xfrm>
            <a:off x="0" y="1600200"/>
            <a:ext cx="4876800" cy="5029200"/>
          </a:xfrm>
        </p:spPr>
        <p:txBody>
          <a:bodyPr>
            <a:normAutofit/>
          </a:bodyPr>
          <a:lstStyle/>
          <a:p>
            <a:pPr>
              <a:buNone/>
            </a:pPr>
            <a:endParaRPr lang="en-US" dirty="0" smtClean="0"/>
          </a:p>
          <a:p>
            <a:pPr>
              <a:buNone/>
            </a:pPr>
            <a:endParaRPr lang="en-US" dirty="0" smtClean="0"/>
          </a:p>
          <a:p>
            <a:pPr algn="ctr">
              <a:buNone/>
            </a:pPr>
            <a:endParaRPr lang="en-US" dirty="0" smtClean="0"/>
          </a:p>
          <a:p>
            <a:pPr algn="ctr">
              <a:buNone/>
            </a:pPr>
            <a:endParaRPr lang="en-US" b="1" dirty="0" smtClean="0"/>
          </a:p>
          <a:p>
            <a:pPr>
              <a:buNone/>
            </a:pPr>
            <a:r>
              <a:rPr lang="en-US" b="1" dirty="0" smtClean="0"/>
              <a:t>   Administrator Hat</a:t>
            </a:r>
          </a:p>
          <a:p>
            <a:pPr algn="ctr">
              <a:buNone/>
            </a:pPr>
            <a:endParaRPr lang="en-US" dirty="0" smtClean="0"/>
          </a:p>
          <a:p>
            <a:pPr>
              <a:buNone/>
            </a:pPr>
            <a:r>
              <a:rPr lang="en-US" sz="2000" dirty="0" smtClean="0"/>
              <a:t>Mrs. Shirley Esau, Principal</a:t>
            </a:r>
          </a:p>
          <a:p>
            <a:pPr>
              <a:buNone/>
            </a:pPr>
            <a:r>
              <a:rPr lang="en-US" sz="2000" dirty="0" smtClean="0"/>
              <a:t>Kingsburg Elementary Charter School District</a:t>
            </a:r>
          </a:p>
          <a:p>
            <a:pPr>
              <a:buNone/>
            </a:pPr>
            <a:r>
              <a:rPr lang="en-US" sz="2000" dirty="0" smtClean="0"/>
              <a:t>Kingsburg, CA</a:t>
            </a:r>
          </a:p>
          <a:p>
            <a:pPr>
              <a:buNone/>
            </a:pPr>
            <a:r>
              <a:rPr lang="en-US" sz="2000" dirty="0" smtClean="0"/>
              <a:t>Washington School  </a:t>
            </a:r>
            <a:endParaRPr lang="en-US" sz="2000" dirty="0"/>
          </a:p>
        </p:txBody>
      </p:sp>
      <p:sp>
        <p:nvSpPr>
          <p:cNvPr id="14" name="Content Placeholder 13"/>
          <p:cNvSpPr>
            <a:spLocks noGrp="1"/>
          </p:cNvSpPr>
          <p:nvPr>
            <p:ph sz="half" idx="2"/>
          </p:nvPr>
        </p:nvSpPr>
        <p:spPr>
          <a:xfrm>
            <a:off x="5105400" y="1600200"/>
            <a:ext cx="4038600" cy="5257800"/>
          </a:xfrm>
        </p:spPr>
        <p:txBody>
          <a:bodyPr>
            <a:normAutofit/>
          </a:bodyPr>
          <a:lstStyle/>
          <a:p>
            <a:pPr>
              <a:buNone/>
            </a:pPr>
            <a:endParaRPr lang="en-US" dirty="0" smtClean="0"/>
          </a:p>
          <a:p>
            <a:pPr>
              <a:buNone/>
            </a:pPr>
            <a:endParaRPr lang="en-US" dirty="0" smtClean="0"/>
          </a:p>
          <a:p>
            <a:pPr>
              <a:buNone/>
            </a:pPr>
            <a:endParaRPr lang="en-US" dirty="0" smtClean="0"/>
          </a:p>
          <a:p>
            <a:pPr algn="ctr">
              <a:buNone/>
            </a:pPr>
            <a:endParaRPr lang="en-US" dirty="0" smtClean="0"/>
          </a:p>
          <a:p>
            <a:pPr algn="ctr">
              <a:buNone/>
            </a:pPr>
            <a:r>
              <a:rPr lang="en-US" b="1" dirty="0" smtClean="0"/>
              <a:t>Classroom Teacher Hat </a:t>
            </a:r>
          </a:p>
          <a:p>
            <a:pPr>
              <a:buNone/>
            </a:pPr>
            <a:endParaRPr lang="en-US" sz="2400" dirty="0" smtClean="0"/>
          </a:p>
          <a:p>
            <a:pPr>
              <a:buNone/>
            </a:pPr>
            <a:r>
              <a:rPr lang="en-US" sz="2000" dirty="0" smtClean="0"/>
              <a:t>Mrs. Margo Herter, TK Teacher</a:t>
            </a:r>
          </a:p>
          <a:p>
            <a:pPr>
              <a:buNone/>
            </a:pPr>
            <a:r>
              <a:rPr lang="en-US" sz="2000" dirty="0" smtClean="0"/>
              <a:t>Glendora Unified School District</a:t>
            </a:r>
          </a:p>
          <a:p>
            <a:pPr>
              <a:buNone/>
            </a:pPr>
            <a:r>
              <a:rPr lang="en-US" sz="2000" dirty="0" smtClean="0"/>
              <a:t>Glendora, CA</a:t>
            </a:r>
          </a:p>
          <a:p>
            <a:pPr>
              <a:buNone/>
            </a:pPr>
            <a:r>
              <a:rPr lang="en-US" sz="2000" dirty="0" smtClean="0"/>
              <a:t>William B. Cullen Elementary </a:t>
            </a:r>
            <a:endParaRPr lang="en-US" sz="2000" dirty="0"/>
          </a:p>
        </p:txBody>
      </p:sp>
      <p:pic>
        <p:nvPicPr>
          <p:cNvPr id="1027" name="Picture 3" descr="C:\Users\Meredith\AppData\Local\Microsoft\Windows\Temporary Internet Files\Content.IE5\TQAOWS12\MC900441287[1].png"/>
          <p:cNvPicPr>
            <a:picLocks noChangeAspect="1" noChangeArrowheads="1"/>
          </p:cNvPicPr>
          <p:nvPr/>
        </p:nvPicPr>
        <p:blipFill>
          <a:blip r:embed="rId2" cstate="print"/>
          <a:srcRect/>
          <a:stretch>
            <a:fillRect/>
          </a:stretch>
        </p:blipFill>
        <p:spPr bwMode="auto">
          <a:xfrm>
            <a:off x="5257800" y="762000"/>
            <a:ext cx="3581400" cy="3581400"/>
          </a:xfrm>
          <a:prstGeom prst="rect">
            <a:avLst/>
          </a:prstGeom>
          <a:noFill/>
        </p:spPr>
      </p:pic>
      <p:pic>
        <p:nvPicPr>
          <p:cNvPr id="1029" name="Picture 5" descr="C:\Users\Meredith\AppData\Local\Microsoft\Windows\Temporary Internet Files\Content.IE5\80USBLEX\MC900383988[1].wmf"/>
          <p:cNvPicPr>
            <a:picLocks noChangeAspect="1" noChangeArrowheads="1"/>
          </p:cNvPicPr>
          <p:nvPr/>
        </p:nvPicPr>
        <p:blipFill>
          <a:blip r:embed="rId3" cstate="print"/>
          <a:srcRect/>
          <a:stretch>
            <a:fillRect/>
          </a:stretch>
        </p:blipFill>
        <p:spPr bwMode="auto">
          <a:xfrm>
            <a:off x="685800" y="1295400"/>
            <a:ext cx="2057400" cy="2126398"/>
          </a:xfrm>
          <a:prstGeom prst="rect">
            <a:avLst/>
          </a:prstGeom>
          <a:noFill/>
        </p:spPr>
      </p:pic>
      <p:sp>
        <p:nvSpPr>
          <p:cNvPr id="15"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
        <p:nvSpPr>
          <p:cNvPr id="8" name="Slide Number Placeholder 7"/>
          <p:cNvSpPr>
            <a:spLocks noGrp="1"/>
          </p:cNvSpPr>
          <p:nvPr>
            <p:ph type="sldNum" sz="quarter" idx="12"/>
          </p:nvPr>
        </p:nvSpPr>
        <p:spPr/>
        <p:txBody>
          <a:bodyPr/>
          <a:lstStyle/>
          <a:p>
            <a:fld id="{7FCC3142-7997-4308-B9F3-0024466AC3EE}"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3" algn="ctr" rtl="0">
              <a:spcBef>
                <a:spcPct val="0"/>
              </a:spcBef>
            </a:pPr>
            <a:r>
              <a:rPr lang="en-US" sz="4000" dirty="0" smtClean="0">
                <a:solidFill>
                  <a:schemeClr val="tx1"/>
                </a:solidFill>
                <a:latin typeface="+mj-lt"/>
              </a:rPr>
              <a:t>What types of formative assessments do you use for TK? </a:t>
            </a:r>
            <a:endParaRPr lang="en-US" sz="4000" dirty="0">
              <a:solidFill>
                <a:schemeClr val="tx1"/>
              </a:solidFill>
              <a:latin typeface="+mj-lt"/>
            </a:endParaRPr>
          </a:p>
        </p:txBody>
      </p:sp>
      <p:sp>
        <p:nvSpPr>
          <p:cNvPr id="3" name="Content Placeholder 2"/>
          <p:cNvSpPr>
            <a:spLocks noGrp="1"/>
          </p:cNvSpPr>
          <p:nvPr>
            <p:ph idx="1"/>
          </p:nvPr>
        </p:nvSpPr>
        <p:spPr>
          <a:xfrm>
            <a:off x="457200" y="1752600"/>
            <a:ext cx="8458200" cy="4571999"/>
          </a:xfrm>
        </p:spPr>
        <p:txBody>
          <a:bodyPr>
            <a:normAutofit fontScale="85000" lnSpcReduction="10000"/>
          </a:bodyPr>
          <a:lstStyle/>
          <a:p>
            <a:r>
              <a:rPr lang="en-US" sz="3400" b="1" dirty="0" smtClean="0"/>
              <a:t>Both Glendora and Kingsburg</a:t>
            </a:r>
          </a:p>
          <a:p>
            <a:pPr lvl="1"/>
            <a:r>
              <a:rPr lang="en-US" sz="3000" u="sng" dirty="0" smtClean="0"/>
              <a:t>Pre-K assessment</a:t>
            </a:r>
          </a:p>
          <a:p>
            <a:pPr lvl="2"/>
            <a:r>
              <a:rPr lang="en-US" sz="3000" dirty="0" smtClean="0"/>
              <a:t>Designed by Kingsburg Elementary and Fresno County Office of Education </a:t>
            </a:r>
          </a:p>
          <a:p>
            <a:pPr lvl="2"/>
            <a:r>
              <a:rPr lang="en-US" sz="3100" dirty="0" smtClean="0"/>
              <a:t>Designed  by Cullen Elementary Kindergarten Teachers</a:t>
            </a:r>
          </a:p>
          <a:p>
            <a:pPr lvl="1"/>
            <a:r>
              <a:rPr lang="en-US" sz="3000" u="sng" dirty="0" smtClean="0"/>
              <a:t>California English Language Development Test (CELDT)</a:t>
            </a:r>
            <a:endParaRPr lang="en-US" sz="3000" dirty="0" smtClean="0"/>
          </a:p>
          <a:p>
            <a:pPr lvl="1"/>
            <a:r>
              <a:rPr lang="en-US" sz="3000" u="sng" dirty="0" smtClean="0"/>
              <a:t>Emerging Literacy  Survey </a:t>
            </a:r>
            <a:r>
              <a:rPr lang="en-US" sz="3000" dirty="0" smtClean="0"/>
              <a:t>– Houghton-Mifflin Reading </a:t>
            </a:r>
          </a:p>
          <a:p>
            <a:pPr lvl="1"/>
            <a:r>
              <a:rPr lang="en-US" sz="3000" u="sng" dirty="0" smtClean="0"/>
              <a:t>Anecdotal Records/Teacher Observations</a:t>
            </a:r>
            <a:r>
              <a:rPr lang="en-US" sz="3000" dirty="0" smtClean="0"/>
              <a:t> </a:t>
            </a:r>
          </a:p>
          <a:p>
            <a:pPr lvl="1"/>
            <a:r>
              <a:rPr lang="en-US" sz="3000" u="sng" dirty="0" smtClean="0"/>
              <a:t>Teacher created assessments/tasks/assignments </a:t>
            </a:r>
          </a:p>
          <a:p>
            <a:pPr>
              <a:buNone/>
            </a:pPr>
            <a:endParaRPr lang="en-US" dirty="0" smtClean="0"/>
          </a:p>
        </p:txBody>
      </p:sp>
      <p:sp>
        <p:nvSpPr>
          <p:cNvPr id="4"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
        <p:nvSpPr>
          <p:cNvPr id="5" name="Slide Number Placeholder 4"/>
          <p:cNvSpPr>
            <a:spLocks noGrp="1"/>
          </p:cNvSpPr>
          <p:nvPr>
            <p:ph type="sldNum" sz="quarter" idx="12"/>
          </p:nvPr>
        </p:nvSpPr>
        <p:spPr/>
        <p:txBody>
          <a:bodyPr/>
          <a:lstStyle/>
          <a:p>
            <a:fld id="{7FCC3142-7997-4308-B9F3-0024466AC3EE}"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types of formative assessments do you use for TK? </a:t>
            </a:r>
            <a:endParaRPr lang="en-US" dirty="0"/>
          </a:p>
        </p:txBody>
      </p:sp>
      <p:sp>
        <p:nvSpPr>
          <p:cNvPr id="3" name="Content Placeholder 2"/>
          <p:cNvSpPr>
            <a:spLocks noGrp="1"/>
          </p:cNvSpPr>
          <p:nvPr>
            <p:ph idx="1"/>
          </p:nvPr>
        </p:nvSpPr>
        <p:spPr>
          <a:xfrm>
            <a:off x="457200" y="1752600"/>
            <a:ext cx="8229600" cy="4525963"/>
          </a:xfrm>
        </p:spPr>
        <p:txBody>
          <a:bodyPr>
            <a:normAutofit fontScale="92500" lnSpcReduction="10000"/>
          </a:bodyPr>
          <a:lstStyle/>
          <a:p>
            <a:r>
              <a:rPr lang="en-US" sz="3400" b="1" dirty="0" smtClean="0"/>
              <a:t>Glendora</a:t>
            </a:r>
            <a:r>
              <a:rPr lang="en-US" sz="3400" u="sng" dirty="0" smtClean="0"/>
              <a:t> </a:t>
            </a:r>
          </a:p>
          <a:p>
            <a:pPr lvl="1"/>
            <a:r>
              <a:rPr lang="en-US" sz="3000" u="sng" dirty="0" smtClean="0"/>
              <a:t>Boehm 3</a:t>
            </a:r>
            <a:r>
              <a:rPr lang="en-US" sz="3000" dirty="0" smtClean="0"/>
              <a:t>- Test of Basic Concepts</a:t>
            </a:r>
          </a:p>
          <a:p>
            <a:pPr lvl="1"/>
            <a:r>
              <a:rPr lang="en-US" sz="3000" u="sng" dirty="0" smtClean="0"/>
              <a:t>Listening &amp; Speaking Rubric</a:t>
            </a:r>
            <a:endParaRPr lang="en-US" sz="3000" dirty="0" smtClean="0"/>
          </a:p>
          <a:p>
            <a:pPr lvl="1"/>
            <a:r>
              <a:rPr lang="en-US" sz="3000" u="sng" dirty="0" smtClean="0"/>
              <a:t>Writing Rubric</a:t>
            </a:r>
            <a:endParaRPr lang="en-US" sz="3000" dirty="0" smtClean="0"/>
          </a:p>
          <a:p>
            <a:r>
              <a:rPr lang="en-US" sz="3400" b="1" dirty="0" smtClean="0"/>
              <a:t>Kingsburg</a:t>
            </a:r>
          </a:p>
          <a:p>
            <a:pPr lvl="1"/>
            <a:r>
              <a:rPr lang="en-US" sz="3000" u="sng" dirty="0" smtClean="0"/>
              <a:t>Dynamic Indicators of Basic Early Literacy Skills </a:t>
            </a:r>
            <a:r>
              <a:rPr lang="en-US" sz="3000" dirty="0" smtClean="0"/>
              <a:t>- Next (DIBELS) – University of Oregon for data collection </a:t>
            </a:r>
          </a:p>
          <a:p>
            <a:pPr lvl="1"/>
            <a:r>
              <a:rPr lang="en-US" sz="3000" u="sng" dirty="0" smtClean="0"/>
              <a:t>Developmental Reading Assessment 2(DRA2</a:t>
            </a:r>
            <a:r>
              <a:rPr lang="en-US" sz="3400" u="sng" dirty="0" smtClean="0"/>
              <a:t>) </a:t>
            </a:r>
          </a:p>
          <a:p>
            <a:endParaRPr lang="en-US" dirty="0"/>
          </a:p>
        </p:txBody>
      </p:sp>
      <p:sp>
        <p:nvSpPr>
          <p:cNvPr id="4" name="Footer Placeholder 3"/>
          <p:cNvSpPr>
            <a:spLocks noGrp="1"/>
          </p:cNvSpPr>
          <p:nvPr>
            <p:ph type="ftr" sz="quarter" idx="11"/>
          </p:nvPr>
        </p:nvSpPr>
        <p:spPr/>
        <p:txBody>
          <a:bodyPr/>
          <a:lstStyle/>
          <a:p>
            <a:r>
              <a:rPr lang="en-US" smtClean="0"/>
              <a:t>For questions, please email: asandoval@preschoolcalifornia.org</a:t>
            </a:r>
            <a:endParaRPr lang="en-US"/>
          </a:p>
        </p:txBody>
      </p:sp>
      <p:sp>
        <p:nvSpPr>
          <p:cNvPr id="5" name="Slide Number Placeholder 4"/>
          <p:cNvSpPr>
            <a:spLocks noGrp="1"/>
          </p:cNvSpPr>
          <p:nvPr>
            <p:ph type="sldNum" sz="quarter" idx="12"/>
          </p:nvPr>
        </p:nvSpPr>
        <p:spPr/>
        <p:txBody>
          <a:bodyPr/>
          <a:lstStyle/>
          <a:p>
            <a:fld id="{7FCC3142-7997-4308-B9F3-0024466AC3EE}"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Samples</a:t>
            </a:r>
            <a:endParaRPr lang="en-US" dirty="0"/>
          </a:p>
        </p:txBody>
      </p:sp>
      <p:sp>
        <p:nvSpPr>
          <p:cNvPr id="4" name="Footer Placeholder 3"/>
          <p:cNvSpPr>
            <a:spLocks noGrp="1"/>
          </p:cNvSpPr>
          <p:nvPr>
            <p:ph type="ftr" sz="quarter" idx="11"/>
          </p:nvPr>
        </p:nvSpPr>
        <p:spPr/>
        <p:txBody>
          <a:bodyPr/>
          <a:lstStyle/>
          <a:p>
            <a:r>
              <a:rPr lang="en-US" dirty="0" smtClean="0"/>
              <a:t>For questions, please email: asandoval@preschoolcalifornia.org</a:t>
            </a:r>
            <a:endParaRPr lang="en-US" dirty="0"/>
          </a:p>
        </p:txBody>
      </p:sp>
      <p:sp>
        <p:nvSpPr>
          <p:cNvPr id="5" name="Slide Number Placeholder 4"/>
          <p:cNvSpPr>
            <a:spLocks noGrp="1"/>
          </p:cNvSpPr>
          <p:nvPr>
            <p:ph type="sldNum" sz="quarter" idx="12"/>
          </p:nvPr>
        </p:nvSpPr>
        <p:spPr/>
        <p:txBody>
          <a:bodyPr/>
          <a:lstStyle/>
          <a:p>
            <a:fld id="{7FCC3142-7997-4308-B9F3-0024466AC3EE}" type="slidenum">
              <a:rPr lang="en-US" smtClean="0"/>
              <a:pPr/>
              <a:t>20</a:t>
            </a:fld>
            <a:endParaRPr lang="en-US"/>
          </a:p>
        </p:txBody>
      </p:sp>
      <p:graphicFrame>
        <p:nvGraphicFramePr>
          <p:cNvPr id="5122" name="Object 2"/>
          <p:cNvGraphicFramePr>
            <a:graphicFrameLocks noChangeAspect="1"/>
          </p:cNvGraphicFramePr>
          <p:nvPr/>
        </p:nvGraphicFramePr>
        <p:xfrm>
          <a:off x="304800" y="1143000"/>
          <a:ext cx="2182594" cy="3073400"/>
        </p:xfrm>
        <a:graphic>
          <a:graphicData uri="http://schemas.openxmlformats.org/presentationml/2006/ole">
            <p:oleObj spid="_x0000_s5122" name="Acrobat Document" r:id="rId3" imgW="5695687" imgH="8019921" progId="AcroExch.Document.7">
              <p:embed/>
            </p:oleObj>
          </a:graphicData>
        </a:graphic>
      </p:graphicFrame>
      <p:pic>
        <p:nvPicPr>
          <p:cNvPr id="5123" name="Picture 3" descr="pasted-image"/>
          <p:cNvPicPr>
            <a:picLocks noChangeAspect="1"/>
          </p:cNvPicPr>
          <p:nvPr/>
        </p:nvPicPr>
        <p:blipFill>
          <a:blip r:embed="rId4" cstate="print"/>
          <a:srcRect/>
          <a:stretch>
            <a:fillRect/>
          </a:stretch>
        </p:blipFill>
        <p:spPr bwMode="auto">
          <a:xfrm>
            <a:off x="3200400" y="1676400"/>
            <a:ext cx="2540000" cy="1968500"/>
          </a:xfrm>
          <a:prstGeom prst="rect">
            <a:avLst/>
          </a:prstGeom>
          <a:noFill/>
          <a:ln w="12700">
            <a:noFill/>
            <a:miter lim="0"/>
            <a:headEnd/>
            <a:tailEnd/>
          </a:ln>
          <a:effectLst/>
        </p:spPr>
      </p:pic>
      <p:pic>
        <p:nvPicPr>
          <p:cNvPr id="5124" name="Picture 4" descr="pasted-image"/>
          <p:cNvPicPr>
            <a:picLocks noChangeAspect="1"/>
          </p:cNvPicPr>
          <p:nvPr/>
        </p:nvPicPr>
        <p:blipFill>
          <a:blip r:embed="rId5" cstate="print"/>
          <a:srcRect/>
          <a:stretch>
            <a:fillRect/>
          </a:stretch>
        </p:blipFill>
        <p:spPr bwMode="auto">
          <a:xfrm>
            <a:off x="6705600" y="1295400"/>
            <a:ext cx="2286000" cy="2921000"/>
          </a:xfrm>
          <a:prstGeom prst="rect">
            <a:avLst/>
          </a:prstGeom>
          <a:noFill/>
          <a:ln w="12700">
            <a:noFill/>
            <a:miter lim="0"/>
            <a:headEnd/>
            <a:tailEnd/>
          </a:ln>
          <a:effectLst/>
        </p:spPr>
      </p:pic>
      <p:pic>
        <p:nvPicPr>
          <p:cNvPr id="5125" name="Picture 5" descr="pasted-image"/>
          <p:cNvPicPr>
            <a:picLocks noChangeAspect="1"/>
          </p:cNvPicPr>
          <p:nvPr/>
        </p:nvPicPr>
        <p:blipFill>
          <a:blip r:embed="rId6" cstate="print"/>
          <a:srcRect/>
          <a:stretch>
            <a:fillRect/>
          </a:stretch>
        </p:blipFill>
        <p:spPr bwMode="auto">
          <a:xfrm>
            <a:off x="1828800" y="4191000"/>
            <a:ext cx="5943600" cy="2041525"/>
          </a:xfrm>
          <a:prstGeom prst="rect">
            <a:avLst/>
          </a:prstGeom>
          <a:noFill/>
          <a:ln w="12700">
            <a:noFill/>
            <a:miter lim="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C:\Users\Meredith\Desktop\Picture4.png"/>
          <p:cNvPicPr>
            <a:picLocks noChangeAspect="1" noChangeArrowheads="1"/>
          </p:cNvPicPr>
          <p:nvPr/>
        </p:nvPicPr>
        <p:blipFill>
          <a:blip r:embed="rId3" cstate="print"/>
          <a:srcRect/>
          <a:stretch>
            <a:fillRect/>
          </a:stretch>
        </p:blipFill>
        <p:spPr bwMode="auto">
          <a:xfrm rot="5400000">
            <a:off x="2874169" y="1469231"/>
            <a:ext cx="2901950" cy="4078288"/>
          </a:xfrm>
          <a:prstGeom prst="rect">
            <a:avLst/>
          </a:prstGeom>
          <a:noFill/>
        </p:spPr>
      </p:pic>
      <p:sp>
        <p:nvSpPr>
          <p:cNvPr id="2" name="Title 1"/>
          <p:cNvSpPr>
            <a:spLocks noGrp="1"/>
          </p:cNvSpPr>
          <p:nvPr>
            <p:ph type="title"/>
          </p:nvPr>
        </p:nvSpPr>
        <p:spPr/>
        <p:txBody>
          <a:bodyPr>
            <a:normAutofit fontScale="90000"/>
          </a:bodyPr>
          <a:lstStyle/>
          <a:p>
            <a:r>
              <a:rPr lang="en-US" dirty="0" smtClean="0"/>
              <a:t>More</a:t>
            </a:r>
            <a:br>
              <a:rPr lang="en-US" dirty="0" smtClean="0"/>
            </a:br>
            <a:r>
              <a:rPr lang="en-US" dirty="0" smtClean="0"/>
              <a:t> Samples  </a:t>
            </a:r>
            <a:endParaRPr lang="en-US" dirty="0"/>
          </a:p>
        </p:txBody>
      </p:sp>
      <p:sp>
        <p:nvSpPr>
          <p:cNvPr id="4" name="Footer Placeholder 3"/>
          <p:cNvSpPr>
            <a:spLocks noGrp="1"/>
          </p:cNvSpPr>
          <p:nvPr>
            <p:ph type="ftr" sz="quarter" idx="11"/>
          </p:nvPr>
        </p:nvSpPr>
        <p:spPr/>
        <p:txBody>
          <a:bodyPr/>
          <a:lstStyle/>
          <a:p>
            <a:r>
              <a:rPr lang="en-US" dirty="0" smtClean="0"/>
              <a:t>For questions, please email: asandoval@preschoolcalifornia.org</a:t>
            </a:r>
            <a:endParaRPr lang="en-US" dirty="0"/>
          </a:p>
        </p:txBody>
      </p:sp>
      <p:sp>
        <p:nvSpPr>
          <p:cNvPr id="5" name="Slide Number Placeholder 4"/>
          <p:cNvSpPr>
            <a:spLocks noGrp="1"/>
          </p:cNvSpPr>
          <p:nvPr>
            <p:ph type="sldNum" sz="quarter" idx="12"/>
          </p:nvPr>
        </p:nvSpPr>
        <p:spPr/>
        <p:txBody>
          <a:bodyPr/>
          <a:lstStyle/>
          <a:p>
            <a:fld id="{7FCC3142-7997-4308-B9F3-0024466AC3EE}" type="slidenum">
              <a:rPr lang="en-US" smtClean="0"/>
              <a:pPr/>
              <a:t>21</a:t>
            </a:fld>
            <a:endParaRPr lang="en-US"/>
          </a:p>
        </p:txBody>
      </p:sp>
      <p:pic>
        <p:nvPicPr>
          <p:cNvPr id="6147" name="Picture 3" descr="C:\Users\Meredith\Desktop\Picture3.png"/>
          <p:cNvPicPr>
            <a:picLocks noChangeAspect="1" noChangeArrowheads="1"/>
          </p:cNvPicPr>
          <p:nvPr/>
        </p:nvPicPr>
        <p:blipFill>
          <a:blip r:embed="rId4" cstate="print"/>
          <a:srcRect/>
          <a:stretch>
            <a:fillRect/>
          </a:stretch>
        </p:blipFill>
        <p:spPr bwMode="auto">
          <a:xfrm rot="16200000">
            <a:off x="665937" y="-208735"/>
            <a:ext cx="2514600" cy="3541671"/>
          </a:xfrm>
          <a:prstGeom prst="rect">
            <a:avLst/>
          </a:prstGeom>
          <a:noFill/>
        </p:spPr>
      </p:pic>
      <p:graphicFrame>
        <p:nvGraphicFramePr>
          <p:cNvPr id="6148" name="Object 4"/>
          <p:cNvGraphicFramePr>
            <a:graphicFrameLocks noChangeAspect="1"/>
          </p:cNvGraphicFramePr>
          <p:nvPr/>
        </p:nvGraphicFramePr>
        <p:xfrm>
          <a:off x="228600" y="2794000"/>
          <a:ext cx="2777847" cy="3911600"/>
        </p:xfrm>
        <a:graphic>
          <a:graphicData uri="http://schemas.openxmlformats.org/presentationml/2006/ole">
            <p:oleObj spid="_x0000_s6148" name="Acrobat Document" r:id="rId5" imgW="5695687" imgH="8019921" progId="AcroExch.Document.7">
              <p:embed/>
            </p:oleObj>
          </a:graphicData>
        </a:graphic>
      </p:graphicFrame>
      <p:pic>
        <p:nvPicPr>
          <p:cNvPr id="6152" name="Picture 8" descr="C:\Users\Meredith\Desktop\Picture5.png"/>
          <p:cNvPicPr>
            <a:picLocks noChangeAspect="1" noChangeArrowheads="1"/>
          </p:cNvPicPr>
          <p:nvPr/>
        </p:nvPicPr>
        <p:blipFill>
          <a:blip r:embed="rId6" cstate="print"/>
          <a:srcRect/>
          <a:stretch>
            <a:fillRect/>
          </a:stretch>
        </p:blipFill>
        <p:spPr bwMode="auto">
          <a:xfrm>
            <a:off x="5867400" y="304800"/>
            <a:ext cx="2895600" cy="4071938"/>
          </a:xfrm>
          <a:prstGeom prst="rect">
            <a:avLst/>
          </a:prstGeom>
          <a:noFill/>
        </p:spPr>
      </p:pic>
      <p:pic>
        <p:nvPicPr>
          <p:cNvPr id="6154" name="Picture 10" descr="C:\Users\Meredith\Desktop\Picture6.png"/>
          <p:cNvPicPr>
            <a:picLocks noChangeAspect="1" noChangeArrowheads="1"/>
          </p:cNvPicPr>
          <p:nvPr/>
        </p:nvPicPr>
        <p:blipFill>
          <a:blip r:embed="rId7" cstate="print"/>
          <a:srcRect/>
          <a:stretch>
            <a:fillRect/>
          </a:stretch>
        </p:blipFill>
        <p:spPr bwMode="auto">
          <a:xfrm rot="10800000">
            <a:off x="5849938" y="3008313"/>
            <a:ext cx="2913062" cy="3659842"/>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Piloted Assessments</a:t>
            </a:r>
            <a:endParaRPr lang="en-US" dirty="0"/>
          </a:p>
        </p:txBody>
      </p:sp>
      <p:sp>
        <p:nvSpPr>
          <p:cNvPr id="3" name="Content Placeholder 2"/>
          <p:cNvSpPr>
            <a:spLocks noGrp="1"/>
          </p:cNvSpPr>
          <p:nvPr>
            <p:ph idx="1"/>
          </p:nvPr>
        </p:nvSpPr>
        <p:spPr>
          <a:xfrm>
            <a:off x="457200" y="1295400"/>
            <a:ext cx="8229600" cy="3657600"/>
          </a:xfrm>
        </p:spPr>
        <p:txBody>
          <a:bodyPr>
            <a:normAutofit/>
          </a:bodyPr>
          <a:lstStyle/>
          <a:p>
            <a:r>
              <a:rPr lang="en-US" sz="2800" dirty="0" smtClean="0"/>
              <a:t>Children’s Academic Progress Assessment</a:t>
            </a:r>
          </a:p>
          <a:p>
            <a:r>
              <a:rPr lang="en-US" sz="2800" dirty="0" smtClean="0"/>
              <a:t>DRPD-SR created  by CDE and West Ed will be available in August 2012. </a:t>
            </a:r>
          </a:p>
          <a:p>
            <a:r>
              <a:rPr lang="en-US" sz="2800" dirty="0" smtClean="0"/>
              <a:t>GOLD by Teaching Strategies</a:t>
            </a:r>
          </a:p>
          <a:p>
            <a:r>
              <a:rPr lang="en-US" sz="2800" dirty="0" smtClean="0"/>
              <a:t>Houghton/Mifflin Pre-K Splash</a:t>
            </a:r>
          </a:p>
          <a:p>
            <a:r>
              <a:rPr lang="en-US" sz="2800" dirty="0" smtClean="0"/>
              <a:t>Teacher created assessments/benchmarks</a:t>
            </a:r>
            <a:endParaRPr lang="en-US" sz="2800" dirty="0"/>
          </a:p>
        </p:txBody>
      </p:sp>
      <p:pic>
        <p:nvPicPr>
          <p:cNvPr id="4098" name="Picture 2"/>
          <p:cNvPicPr>
            <a:picLocks noChangeAspect="1" noChangeArrowheads="1"/>
          </p:cNvPicPr>
          <p:nvPr/>
        </p:nvPicPr>
        <p:blipFill>
          <a:blip r:embed="rId3" cstate="print"/>
          <a:srcRect/>
          <a:stretch>
            <a:fillRect/>
          </a:stretch>
        </p:blipFill>
        <p:spPr bwMode="auto">
          <a:xfrm>
            <a:off x="2286000" y="4267200"/>
            <a:ext cx="3657600" cy="27432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7FCC3142-7997-4308-B9F3-0024466AC3EE}"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3" algn="ctr" rtl="0">
              <a:spcBef>
                <a:spcPct val="0"/>
              </a:spcBef>
            </a:pPr>
            <a:r>
              <a:rPr lang="en-US" sz="4000" dirty="0" smtClean="0">
                <a:solidFill>
                  <a:schemeClr val="tx1"/>
                </a:solidFill>
                <a:latin typeface="+mj-lt"/>
              </a:rPr>
              <a:t>What are the challenges with these formative assessment? </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Training on each instrument’s use and protocols </a:t>
            </a:r>
          </a:p>
          <a:p>
            <a:r>
              <a:rPr lang="en-US" dirty="0" smtClean="0"/>
              <a:t>Training on how to use the data to drive instruction. Variable could be who gave the assessment</a:t>
            </a:r>
          </a:p>
          <a:p>
            <a:r>
              <a:rPr lang="en-US" dirty="0" smtClean="0"/>
              <a:t>Making sure that testing does not take too much time away from learning</a:t>
            </a:r>
          </a:p>
          <a:p>
            <a:r>
              <a:rPr lang="en-US" dirty="0" smtClean="0"/>
              <a:t>Creating a balanced formative assessments plan </a:t>
            </a:r>
          </a:p>
          <a:p>
            <a:pPr lvl="3">
              <a:buNone/>
            </a:pPr>
            <a:endParaRPr lang="en-US" dirty="0"/>
          </a:p>
          <a:p>
            <a:endParaRPr lang="en-US" dirty="0"/>
          </a:p>
        </p:txBody>
      </p:sp>
      <p:sp>
        <p:nvSpPr>
          <p:cNvPr id="4"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
        <p:nvSpPr>
          <p:cNvPr id="5" name="Slide Number Placeholder 4"/>
          <p:cNvSpPr>
            <a:spLocks noGrp="1"/>
          </p:cNvSpPr>
          <p:nvPr>
            <p:ph type="sldNum" sz="quarter" idx="12"/>
          </p:nvPr>
        </p:nvSpPr>
        <p:spPr/>
        <p:txBody>
          <a:bodyPr/>
          <a:lstStyle/>
          <a:p>
            <a:fld id="{7FCC3142-7997-4308-B9F3-0024466AC3EE}"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3" algn="ctr" rtl="0">
              <a:spcBef>
                <a:spcPct val="0"/>
              </a:spcBef>
            </a:pPr>
            <a:r>
              <a:rPr lang="en-US" sz="3300" dirty="0" smtClean="0">
                <a:solidFill>
                  <a:schemeClr val="tx1"/>
                </a:solidFill>
                <a:latin typeface="+mj-lt"/>
              </a:rPr>
              <a:t>How do you use formal and informal assessments for ELD, ELA, Math and Social Emotional?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u="sng" dirty="0" smtClean="0"/>
              <a:t>ELD</a:t>
            </a:r>
            <a:r>
              <a:rPr lang="en-US" dirty="0" smtClean="0"/>
              <a:t> – What level is a student at and using that information to form intervention and instruction</a:t>
            </a:r>
          </a:p>
          <a:p>
            <a:r>
              <a:rPr lang="en-US" u="sng" dirty="0" smtClean="0"/>
              <a:t>ELA and Math </a:t>
            </a:r>
            <a:r>
              <a:rPr lang="en-US" dirty="0" smtClean="0"/>
              <a:t>– Variety of assessments for different purposes.</a:t>
            </a:r>
          </a:p>
          <a:p>
            <a:pPr lvl="1"/>
            <a:r>
              <a:rPr lang="en-US" dirty="0" smtClean="0"/>
              <a:t>Teacher can instruct to meet student’s needs</a:t>
            </a:r>
          </a:p>
          <a:p>
            <a:pPr lvl="1"/>
            <a:r>
              <a:rPr lang="en-US" dirty="0" smtClean="0"/>
              <a:t>Teachers can design intervention for specific skills or standards</a:t>
            </a:r>
          </a:p>
          <a:p>
            <a:r>
              <a:rPr lang="en-US" u="sng" dirty="0" smtClean="0"/>
              <a:t>Social Emotional </a:t>
            </a:r>
            <a:r>
              <a:rPr lang="en-US" dirty="0" smtClean="0"/>
              <a:t>– this may be a missing piece in Kindergarten and helps a teacher know where their students are socially and emotionally, allowing them to design the appropriate activities and groups based on data</a:t>
            </a:r>
          </a:p>
          <a:p>
            <a:endParaRPr lang="en-US" dirty="0" smtClean="0"/>
          </a:p>
          <a:p>
            <a:endParaRPr lang="en-US" dirty="0"/>
          </a:p>
        </p:txBody>
      </p:sp>
      <p:sp>
        <p:nvSpPr>
          <p:cNvPr id="5"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
        <p:nvSpPr>
          <p:cNvPr id="6" name="Slide Number Placeholder 5"/>
          <p:cNvSpPr>
            <a:spLocks noGrp="1"/>
          </p:cNvSpPr>
          <p:nvPr>
            <p:ph type="sldNum" sz="quarter" idx="12"/>
          </p:nvPr>
        </p:nvSpPr>
        <p:spPr/>
        <p:txBody>
          <a:bodyPr/>
          <a:lstStyle/>
          <a:p>
            <a:fld id="{7FCC3142-7997-4308-B9F3-0024466AC3EE}"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Formative Assessments </a:t>
            </a:r>
            <a:endParaRPr lang="en-US" dirty="0"/>
          </a:p>
        </p:txBody>
      </p:sp>
      <p:sp>
        <p:nvSpPr>
          <p:cNvPr id="3" name="Content Placeholder 2"/>
          <p:cNvSpPr>
            <a:spLocks noGrp="1"/>
          </p:cNvSpPr>
          <p:nvPr>
            <p:ph idx="1"/>
          </p:nvPr>
        </p:nvSpPr>
        <p:spPr/>
        <p:txBody>
          <a:bodyPr>
            <a:normAutofit/>
          </a:bodyPr>
          <a:lstStyle/>
          <a:p>
            <a:pPr algn="ctr">
              <a:buNone/>
            </a:pPr>
            <a:r>
              <a:rPr lang="en-US" sz="2300" dirty="0" smtClean="0"/>
              <a:t>Use methods of assessment that can be incorporated into your day</a:t>
            </a:r>
          </a:p>
          <a:p>
            <a:pPr algn="ctr">
              <a:buNone/>
            </a:pPr>
            <a:r>
              <a:rPr lang="en-US" sz="2800" b="1" dirty="0" smtClean="0"/>
              <a:t>     </a:t>
            </a:r>
            <a:r>
              <a:rPr lang="en-US" sz="2800" dirty="0" smtClean="0"/>
              <a:t>1                                 2                                   3      </a:t>
            </a:r>
          </a:p>
          <a:p>
            <a:pPr algn="ctr">
              <a:buNone/>
            </a:pPr>
            <a:r>
              <a:rPr lang="en-US" sz="2300" dirty="0" smtClean="0"/>
              <a:t> </a:t>
            </a:r>
            <a:endParaRPr lang="en-US" sz="2300" dirty="0"/>
          </a:p>
        </p:txBody>
      </p:sp>
      <p:sp>
        <p:nvSpPr>
          <p:cNvPr id="4" name="Footer Placeholder 3"/>
          <p:cNvSpPr>
            <a:spLocks noGrp="1"/>
          </p:cNvSpPr>
          <p:nvPr>
            <p:ph type="ftr" sz="quarter" idx="11"/>
          </p:nvPr>
        </p:nvSpPr>
        <p:spPr/>
        <p:txBody>
          <a:bodyPr/>
          <a:lstStyle/>
          <a:p>
            <a:r>
              <a:rPr lang="en-US" smtClean="0"/>
              <a:t>For questions, please email: asandoval@preschoolcalifornia.org</a:t>
            </a:r>
            <a:endParaRPr lang="en-US"/>
          </a:p>
        </p:txBody>
      </p:sp>
      <p:sp>
        <p:nvSpPr>
          <p:cNvPr id="5" name="Slide Number Placeholder 4"/>
          <p:cNvSpPr>
            <a:spLocks noGrp="1"/>
          </p:cNvSpPr>
          <p:nvPr>
            <p:ph type="sldNum" sz="quarter" idx="12"/>
          </p:nvPr>
        </p:nvSpPr>
        <p:spPr/>
        <p:txBody>
          <a:bodyPr/>
          <a:lstStyle/>
          <a:p>
            <a:fld id="{7FCC3142-7997-4308-B9F3-0024466AC3EE}" type="slidenum">
              <a:rPr lang="en-US" smtClean="0"/>
              <a:pPr/>
              <a:t>25</a:t>
            </a:fld>
            <a:endParaRPr lang="en-US"/>
          </a:p>
        </p:txBody>
      </p:sp>
      <p:pic>
        <p:nvPicPr>
          <p:cNvPr id="2052" name="Picture 4" descr="C:\Users\Meredith\Desktop\IMG_0672 (2).jpg"/>
          <p:cNvPicPr>
            <a:picLocks noChangeAspect="1" noChangeArrowheads="1"/>
          </p:cNvPicPr>
          <p:nvPr/>
        </p:nvPicPr>
        <p:blipFill>
          <a:blip r:embed="rId2" cstate="print"/>
          <a:srcRect/>
          <a:stretch>
            <a:fillRect/>
          </a:stretch>
        </p:blipFill>
        <p:spPr bwMode="auto">
          <a:xfrm>
            <a:off x="3276600" y="2513341"/>
            <a:ext cx="2846681" cy="3811260"/>
          </a:xfrm>
          <a:prstGeom prst="rect">
            <a:avLst/>
          </a:prstGeom>
          <a:noFill/>
        </p:spPr>
      </p:pic>
      <p:pic>
        <p:nvPicPr>
          <p:cNvPr id="2054" name="Picture 6" descr="C:\Users\Meredith\Desktop\Picture1.png"/>
          <p:cNvPicPr>
            <a:picLocks noChangeAspect="1" noChangeArrowheads="1"/>
          </p:cNvPicPr>
          <p:nvPr/>
        </p:nvPicPr>
        <p:blipFill>
          <a:blip r:embed="rId3" cstate="print"/>
          <a:srcRect/>
          <a:stretch>
            <a:fillRect/>
          </a:stretch>
        </p:blipFill>
        <p:spPr bwMode="auto">
          <a:xfrm rot="10800000">
            <a:off x="6324599" y="2532855"/>
            <a:ext cx="2667000" cy="3750469"/>
          </a:xfrm>
          <a:prstGeom prst="rect">
            <a:avLst/>
          </a:prstGeom>
          <a:noFill/>
        </p:spPr>
      </p:pic>
      <p:pic>
        <p:nvPicPr>
          <p:cNvPr id="2055" name="Picture 7" descr="C:\Users\Meredith\Desktop\Picture2.png"/>
          <p:cNvPicPr>
            <a:picLocks noChangeAspect="1" noChangeArrowheads="1"/>
          </p:cNvPicPr>
          <p:nvPr/>
        </p:nvPicPr>
        <p:blipFill>
          <a:blip r:embed="rId4" cstate="print"/>
          <a:srcRect/>
          <a:stretch>
            <a:fillRect/>
          </a:stretch>
        </p:blipFill>
        <p:spPr bwMode="auto">
          <a:xfrm>
            <a:off x="381000" y="2514600"/>
            <a:ext cx="2627312" cy="3694112"/>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Practices/Standards</a:t>
            </a:r>
            <a:endParaRPr lang="en-US" dirty="0"/>
          </a:p>
        </p:txBody>
      </p:sp>
      <p:sp>
        <p:nvSpPr>
          <p:cNvPr id="3" name="Content Placeholder 2"/>
          <p:cNvSpPr>
            <a:spLocks noGrp="1"/>
          </p:cNvSpPr>
          <p:nvPr>
            <p:ph idx="1"/>
          </p:nvPr>
        </p:nvSpPr>
        <p:spPr/>
        <p:txBody>
          <a:bodyPr/>
          <a:lstStyle/>
          <a:p>
            <a:r>
              <a:rPr lang="en-US" dirty="0" smtClean="0"/>
              <a:t>Be cognizant of developmental stages</a:t>
            </a:r>
          </a:p>
          <a:p>
            <a:r>
              <a:rPr lang="en-US" dirty="0" smtClean="0"/>
              <a:t>Use resources that are available</a:t>
            </a:r>
            <a:endParaRPr lang="en-US" dirty="0"/>
          </a:p>
        </p:txBody>
      </p:sp>
      <p:sp>
        <p:nvSpPr>
          <p:cNvPr id="4" name="Footer Placeholder 3"/>
          <p:cNvSpPr>
            <a:spLocks noGrp="1"/>
          </p:cNvSpPr>
          <p:nvPr>
            <p:ph type="ftr" sz="quarter" idx="11"/>
          </p:nvPr>
        </p:nvSpPr>
        <p:spPr/>
        <p:txBody>
          <a:bodyPr/>
          <a:lstStyle/>
          <a:p>
            <a:r>
              <a:rPr lang="en-US" smtClean="0"/>
              <a:t>For questions, please email: asandoval@preschoolcalifornia.org</a:t>
            </a:r>
            <a:endParaRPr lang="en-US"/>
          </a:p>
        </p:txBody>
      </p:sp>
      <p:sp>
        <p:nvSpPr>
          <p:cNvPr id="5" name="Slide Number Placeholder 4"/>
          <p:cNvSpPr>
            <a:spLocks noGrp="1"/>
          </p:cNvSpPr>
          <p:nvPr>
            <p:ph type="sldNum" sz="quarter" idx="12"/>
          </p:nvPr>
        </p:nvSpPr>
        <p:spPr/>
        <p:txBody>
          <a:bodyPr/>
          <a:lstStyle/>
          <a:p>
            <a:fld id="{7FCC3142-7997-4308-B9F3-0024466AC3EE}" type="slidenum">
              <a:rPr lang="en-US" smtClean="0"/>
              <a:pPr/>
              <a:t>26</a:t>
            </a:fld>
            <a:endParaRPr lang="en-US"/>
          </a:p>
        </p:txBody>
      </p:sp>
      <p:pic>
        <p:nvPicPr>
          <p:cNvPr id="6" name="Picture 26" descr="Picture1"/>
          <p:cNvPicPr>
            <a:picLocks noChangeAspect="1" noChangeArrowheads="1"/>
          </p:cNvPicPr>
          <p:nvPr/>
        </p:nvPicPr>
        <p:blipFill>
          <a:blip r:embed="rId2" cstate="print"/>
          <a:srcRect/>
          <a:stretch>
            <a:fillRect/>
          </a:stretch>
        </p:blipFill>
        <p:spPr bwMode="auto">
          <a:xfrm>
            <a:off x="1219200" y="3200400"/>
            <a:ext cx="2280864" cy="2859110"/>
          </a:xfrm>
          <a:prstGeom prst="rect">
            <a:avLst/>
          </a:prstGeom>
          <a:noFill/>
          <a:ln w="9525">
            <a:solidFill>
              <a:srgbClr val="0070C0"/>
            </a:solidFill>
            <a:miter lim="800000"/>
            <a:headEnd/>
            <a:tailEnd/>
          </a:ln>
        </p:spPr>
      </p:pic>
      <p:pic>
        <p:nvPicPr>
          <p:cNvPr id="8" name="Picture 7" descr="Grade Level Curriculum Webinar Series - Kindergarten">
            <a:hlinkClick r:id="rId3"/>
          </p:cNvPr>
          <p:cNvPicPr/>
          <p:nvPr/>
        </p:nvPicPr>
        <p:blipFill>
          <a:blip r:embed="rId4"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4648200" y="3276600"/>
            <a:ext cx="2362200" cy="2667000"/>
          </a:xfrm>
          <a:prstGeom prst="rect">
            <a:avLst/>
          </a:prstGeom>
          <a:noFill/>
          <a:ln>
            <a:noFill/>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lvl="3" algn="ctr" rtl="0">
              <a:spcBef>
                <a:spcPct val="0"/>
              </a:spcBef>
            </a:pPr>
            <a:r>
              <a:rPr lang="en-US" sz="3800" dirty="0" smtClean="0">
                <a:solidFill>
                  <a:schemeClr val="tx1"/>
                </a:solidFill>
                <a:latin typeface="+mj-lt"/>
              </a:rPr>
              <a:t>How do these formative assessments help you better meet the needs of your ELL students? </a:t>
            </a:r>
            <a:r>
              <a:rPr lang="en-US" dirty="0" smtClean="0"/>
              <a:t/>
            </a:r>
            <a:br>
              <a:rPr lang="en-US" dirty="0" smtClean="0"/>
            </a:br>
            <a:endParaRPr lang="en-US" dirty="0"/>
          </a:p>
        </p:txBody>
      </p:sp>
      <p:sp>
        <p:nvSpPr>
          <p:cNvPr id="3" name="Content Placeholder 2"/>
          <p:cNvSpPr>
            <a:spLocks noGrp="1"/>
          </p:cNvSpPr>
          <p:nvPr>
            <p:ph idx="1"/>
          </p:nvPr>
        </p:nvSpPr>
        <p:spPr>
          <a:xfrm>
            <a:off x="457200" y="1752600"/>
            <a:ext cx="8229600" cy="4525963"/>
          </a:xfrm>
        </p:spPr>
        <p:txBody>
          <a:bodyPr>
            <a:normAutofit fontScale="85000" lnSpcReduction="10000"/>
          </a:bodyPr>
          <a:lstStyle/>
          <a:p>
            <a:pPr algn="ctr">
              <a:buNone/>
            </a:pPr>
            <a:r>
              <a:rPr lang="en-US" sz="2800" dirty="0" smtClean="0"/>
              <a:t>No matter what you use…</a:t>
            </a:r>
          </a:p>
          <a:p>
            <a:r>
              <a:rPr lang="en-US" sz="2800" dirty="0" smtClean="0"/>
              <a:t>Needs to be developmentally appropriate</a:t>
            </a:r>
          </a:p>
          <a:p>
            <a:r>
              <a:rPr lang="en-US" sz="2800" dirty="0" smtClean="0"/>
              <a:t>Needs to help develop required skills</a:t>
            </a:r>
          </a:p>
          <a:p>
            <a:r>
              <a:rPr lang="en-US" sz="2800" dirty="0" smtClean="0"/>
              <a:t>Needs to help develop vocabulary</a:t>
            </a:r>
          </a:p>
          <a:p>
            <a:r>
              <a:rPr lang="en-US" sz="2800" dirty="0" smtClean="0"/>
              <a:t>Needs to be mindful towards cultural diversity</a:t>
            </a:r>
          </a:p>
          <a:p>
            <a:r>
              <a:rPr lang="en-US" sz="2800" dirty="0" smtClean="0"/>
              <a:t>Needs to value the importance of student’s home language</a:t>
            </a:r>
          </a:p>
          <a:p>
            <a:r>
              <a:rPr lang="en-US" sz="2800" dirty="0" smtClean="0"/>
              <a:t>Needs to support oral language development </a:t>
            </a:r>
          </a:p>
          <a:p>
            <a:r>
              <a:rPr lang="en-US" sz="2800" dirty="0" smtClean="0"/>
              <a:t>Needs to help teacher plan, develop and implement curriculum</a:t>
            </a:r>
          </a:p>
          <a:p>
            <a:r>
              <a:rPr lang="en-US" sz="2800" dirty="0" smtClean="0"/>
              <a:t>Needs to  help drive instruction and assist with the assessment process (when/where/how)</a:t>
            </a:r>
            <a:endParaRPr lang="en-US" dirty="0" smtClean="0"/>
          </a:p>
          <a:p>
            <a:endParaRPr lang="en-US" dirty="0"/>
          </a:p>
        </p:txBody>
      </p:sp>
      <p:sp>
        <p:nvSpPr>
          <p:cNvPr id="4" name="Footer Placeholder 3"/>
          <p:cNvSpPr>
            <a:spLocks noGrp="1"/>
          </p:cNvSpPr>
          <p:nvPr>
            <p:ph type="ftr" sz="quarter" idx="11"/>
          </p:nvPr>
        </p:nvSpPr>
        <p:spPr>
          <a:xfrm>
            <a:off x="3124200" y="6356350"/>
            <a:ext cx="2895600" cy="365125"/>
          </a:xfrm>
        </p:spPr>
        <p:txBody>
          <a:bodyPr/>
          <a:lstStyle/>
          <a:p>
            <a:r>
              <a:rPr lang="en-US" dirty="0" smtClean="0"/>
              <a:t>For questions, please email: asandoval@preschoolcalifornia.org</a:t>
            </a:r>
            <a:endParaRPr lang="en-US" dirty="0"/>
          </a:p>
        </p:txBody>
      </p:sp>
      <p:sp>
        <p:nvSpPr>
          <p:cNvPr id="5" name="Slide Number Placeholder 4"/>
          <p:cNvSpPr>
            <a:spLocks noGrp="1"/>
          </p:cNvSpPr>
          <p:nvPr>
            <p:ph type="sldNum" sz="quarter" idx="12"/>
          </p:nvPr>
        </p:nvSpPr>
        <p:spPr/>
        <p:txBody>
          <a:bodyPr/>
          <a:lstStyle/>
          <a:p>
            <a:fld id="{7FCC3142-7997-4308-B9F3-0024466AC3EE}"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TK Monthly Call </a:t>
            </a:r>
            <a:endParaRPr lang="en-US" dirty="0"/>
          </a:p>
        </p:txBody>
      </p:sp>
      <p:sp>
        <p:nvSpPr>
          <p:cNvPr id="3" name="Content Placeholder 2"/>
          <p:cNvSpPr>
            <a:spLocks noGrp="1"/>
          </p:cNvSpPr>
          <p:nvPr>
            <p:ph idx="1"/>
          </p:nvPr>
        </p:nvSpPr>
        <p:spPr/>
        <p:txBody>
          <a:bodyPr/>
          <a:lstStyle/>
          <a:p>
            <a:r>
              <a:rPr lang="en-US" sz="3600" dirty="0" smtClean="0"/>
              <a:t>Our next call will be on July 17</a:t>
            </a:r>
            <a:r>
              <a:rPr lang="en-US" sz="3600" baseline="30000" dirty="0" smtClean="0"/>
              <a:t>th</a:t>
            </a:r>
            <a:r>
              <a:rPr lang="en-US" sz="3600" dirty="0" smtClean="0"/>
              <a:t> @ 3pm</a:t>
            </a:r>
          </a:p>
          <a:p>
            <a:pPr marL="342900" lvl="1" indent="-342900">
              <a:buFont typeface="Arial" pitchFamily="34" charset="0"/>
              <a:buChar char="•"/>
            </a:pPr>
            <a:r>
              <a:rPr lang="en-US" sz="3600" dirty="0" smtClean="0"/>
              <a:t>Participant Call-in information:</a:t>
            </a:r>
          </a:p>
          <a:p>
            <a:pPr lvl="1"/>
            <a:r>
              <a:rPr lang="en-US" sz="3600" dirty="0" smtClean="0"/>
              <a:t>1-866-710-0179 </a:t>
            </a:r>
            <a:r>
              <a:rPr lang="en-US" sz="3600" dirty="0" err="1" smtClean="0"/>
              <a:t>passcode</a:t>
            </a:r>
            <a:r>
              <a:rPr lang="en-US" sz="3600" dirty="0" smtClean="0"/>
              <a:t> 56647</a:t>
            </a:r>
          </a:p>
          <a:p>
            <a:pPr>
              <a:buNone/>
            </a:pPr>
            <a:endParaRPr lang="en-US" dirty="0"/>
          </a:p>
        </p:txBody>
      </p:sp>
      <p:sp>
        <p:nvSpPr>
          <p:cNvPr id="4" name="Footer Placeholder 3"/>
          <p:cNvSpPr>
            <a:spLocks noGrp="1"/>
          </p:cNvSpPr>
          <p:nvPr>
            <p:ph type="ftr" sz="quarter" idx="11"/>
          </p:nvPr>
        </p:nvSpPr>
        <p:spPr/>
        <p:txBody>
          <a:bodyPr/>
          <a:lstStyle/>
          <a:p>
            <a:r>
              <a:rPr lang="en-US" smtClean="0"/>
              <a:t>For questions, please email: asandoval@preschoolcalifornia.org</a:t>
            </a:r>
            <a:endParaRPr lang="en-US"/>
          </a:p>
        </p:txBody>
      </p:sp>
      <p:sp>
        <p:nvSpPr>
          <p:cNvPr id="5" name="Slide Number Placeholder 4"/>
          <p:cNvSpPr>
            <a:spLocks noGrp="1"/>
          </p:cNvSpPr>
          <p:nvPr>
            <p:ph type="sldNum" sz="quarter" idx="12"/>
          </p:nvPr>
        </p:nvSpPr>
        <p:spPr/>
        <p:txBody>
          <a:bodyPr/>
          <a:lstStyle/>
          <a:p>
            <a:fld id="{7FCC3142-7997-4308-B9F3-0024466AC3EE}" type="slidenum">
              <a:rPr lang="en-US" smtClean="0"/>
              <a:pPr/>
              <a:t>28</a:t>
            </a:fld>
            <a:endParaRPr lang="en-US"/>
          </a:p>
        </p:txBody>
      </p:sp>
    </p:spTree>
  </p:cSld>
  <p:clrMapOvr>
    <a:masterClrMapping/>
  </p:clrMapOvr>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435</TotalTime>
  <Words>1184</Words>
  <Application>Microsoft Office PowerPoint</Application>
  <PresentationFormat>On-screen Show (4:3)</PresentationFormat>
  <Paragraphs>247</Paragraphs>
  <Slides>28</Slides>
  <Notes>13</Notes>
  <HiddenSlides>0</HiddenSlides>
  <MMClips>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Office Theme</vt:lpstr>
      <vt:lpstr>Acrobat Document</vt:lpstr>
      <vt:lpstr>TK Let’s GO Webinar Series  Formative Assessment:   Critical to TK Success  </vt:lpstr>
      <vt:lpstr>Agenda</vt:lpstr>
      <vt:lpstr>Preparing Our Youngest Students to Succeed  in Kindergarten and Beyond </vt:lpstr>
      <vt:lpstr>What Are our Goals for TK Students?</vt:lpstr>
      <vt:lpstr>Supporting Children to Achieve Goals</vt:lpstr>
      <vt:lpstr>Assessment </vt:lpstr>
      <vt:lpstr>Assessment</vt:lpstr>
      <vt:lpstr>Summative vs. Formative Assessment</vt:lpstr>
      <vt:lpstr>Effective Formative Assessment</vt:lpstr>
      <vt:lpstr>Ongoing Assessment Process</vt:lpstr>
      <vt:lpstr>Sensitive to Differences</vt:lpstr>
      <vt:lpstr>Objectivity</vt:lpstr>
      <vt:lpstr>  What to Assess?</vt:lpstr>
      <vt:lpstr>Examples of Assessment Data</vt:lpstr>
      <vt:lpstr>Informal Observation</vt:lpstr>
      <vt:lpstr>Formative Assessment Matters</vt:lpstr>
      <vt:lpstr>Transitional Kindergarten Assessment</vt:lpstr>
      <vt:lpstr>What types of formative assessments do you use for TK? </vt:lpstr>
      <vt:lpstr>What types of formative assessments do you use for TK? </vt:lpstr>
      <vt:lpstr>Samples</vt:lpstr>
      <vt:lpstr>More  Samples  </vt:lpstr>
      <vt:lpstr> Piloted Assessments</vt:lpstr>
      <vt:lpstr>What are the challenges with these formative assessment?  </vt:lpstr>
      <vt:lpstr>How do you use formal and informal assessments for ELD, ELA, Math and Social Emotional?  </vt:lpstr>
      <vt:lpstr>Types of Formative Assessments </vt:lpstr>
      <vt:lpstr>Practices/Standards</vt:lpstr>
      <vt:lpstr>How do these formative assessments help you better meet the needs of your ELL students?  </vt:lpstr>
      <vt:lpstr>Next TK Monthly Call </vt:lpstr>
    </vt:vector>
  </TitlesOfParts>
  <Company>WestEd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TK Let’s GO Webinar Series  “From Standards to Practice, Creating a Working Plan”</dc:title>
  <dc:creator>Osnat Zur</dc:creator>
  <cp:lastModifiedBy>Meredith</cp:lastModifiedBy>
  <cp:revision>59</cp:revision>
  <dcterms:created xsi:type="dcterms:W3CDTF">2012-05-09T17:05:22Z</dcterms:created>
  <dcterms:modified xsi:type="dcterms:W3CDTF">2012-06-18T22:45:25Z</dcterms:modified>
</cp:coreProperties>
</file>