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34"/>
  </p:notesMasterIdLst>
  <p:handoutMasterIdLst>
    <p:handoutMasterId r:id="rId35"/>
  </p:handoutMasterIdLst>
  <p:sldIdLst>
    <p:sldId id="312" r:id="rId2"/>
    <p:sldId id="313" r:id="rId3"/>
    <p:sldId id="489" r:id="rId4"/>
    <p:sldId id="491" r:id="rId5"/>
    <p:sldId id="487" r:id="rId6"/>
    <p:sldId id="341" r:id="rId7"/>
    <p:sldId id="492" r:id="rId8"/>
    <p:sldId id="486" r:id="rId9"/>
    <p:sldId id="465" r:id="rId10"/>
    <p:sldId id="483" r:id="rId11"/>
    <p:sldId id="481" r:id="rId12"/>
    <p:sldId id="425" r:id="rId13"/>
    <p:sldId id="484" r:id="rId14"/>
    <p:sldId id="464" r:id="rId15"/>
    <p:sldId id="384" r:id="rId16"/>
    <p:sldId id="439" r:id="rId17"/>
    <p:sldId id="447" r:id="rId18"/>
    <p:sldId id="478" r:id="rId19"/>
    <p:sldId id="371" r:id="rId20"/>
    <p:sldId id="467" r:id="rId21"/>
    <p:sldId id="469" r:id="rId22"/>
    <p:sldId id="470" r:id="rId23"/>
    <p:sldId id="456" r:id="rId24"/>
    <p:sldId id="488" r:id="rId25"/>
    <p:sldId id="445" r:id="rId26"/>
    <p:sldId id="435" r:id="rId27"/>
    <p:sldId id="448" r:id="rId28"/>
    <p:sldId id="385" r:id="rId29"/>
    <p:sldId id="457" r:id="rId30"/>
    <p:sldId id="458" r:id="rId31"/>
    <p:sldId id="466" r:id="rId32"/>
    <p:sldId id="280" r:id="rId3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2" autoAdjust="0"/>
    <p:restoredTop sz="87270" autoAdjust="0"/>
  </p:normalViewPr>
  <p:slideViewPr>
    <p:cSldViewPr>
      <p:cViewPr>
        <p:scale>
          <a:sx n="62" d="100"/>
          <a:sy n="62" d="100"/>
        </p:scale>
        <p:origin x="-264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notesViewPr>
    <p:cSldViewPr>
      <p:cViewPr>
        <p:scale>
          <a:sx n="100" d="100"/>
          <a:sy n="100" d="100"/>
        </p:scale>
        <p:origin x="-804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9817DC-D1DF-488F-85B3-D3C1F4D785BD}" type="datetimeFigureOut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52F9E51-2072-4E36-946A-7D8BDDE60C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48160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3096083-1B18-427A-ABF8-7EDC61705459}" type="datetimeFigureOut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819076-C180-416C-A16B-C78D7C920A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1114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spcBef>
                <a:spcPct val="0"/>
              </a:spcBef>
            </a:pPr>
            <a:r>
              <a:rPr lang="en-US" smtClean="0"/>
              <a:t>	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175697-863F-4AF8-B097-B708870F044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82613" indent="-514350">
              <a:lnSpc>
                <a:spcPct val="120000"/>
              </a:lnSpc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F0536B-33BC-43F0-9C40-8C20E0AAE3C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6E759A-65D9-49E7-913A-D8928CEACB51}" type="slidenum">
              <a:rPr lang="en-US">
                <a:latin typeface="Arial" charset="0"/>
              </a:rPr>
              <a:pPr>
                <a:defRPr/>
              </a:pPr>
              <a:t>4</a:t>
            </a:fld>
            <a:endParaRPr lang="en-US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6425"/>
            <a:ext cx="5140325" cy="41830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en-US" sz="1000" b="1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2D87FE-70FD-45D1-A8D0-3301061ACA8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D5B58B-A98F-48E5-97E0-C8BC8F1CF17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F399A2-ED7B-4001-8F4D-31E8679C819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06298E-E0AE-4C7C-97E8-36311567F15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B40D49-5938-49EC-A98A-12397F2B9DB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9AA6AD-71A2-4D27-978C-8170BDE2479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4819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cs typeface="Arial" charset="0"/>
              </a:rPr>
              <a:t>Transitional Kindergarten: Presentation for State Preschool Teachers</a:t>
            </a:r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cs typeface="Arial" charset="0"/>
              </a:rPr>
              <a:t>Santa Clara County Office of Education        Early Learning Services Department</a:t>
            </a:r>
          </a:p>
        </p:txBody>
      </p:sp>
      <p:sp>
        <p:nvSpPr>
          <p:cNvPr id="34821" name="Slide Number Placeholder 5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9606DB-9BCC-469D-A7C8-84C258183FD2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123D5A-1184-408B-AB1F-4E37F4CB731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DD94F4-D30C-4CF1-94F9-B7F145320D4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BBC34B-F4CD-4CFE-A678-745EC2EC22D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FED93C-0625-4905-A14D-872DA82065B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7B3250-0996-4C0C-9F1B-BBF68218619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7DF29C-D075-46B6-87C3-402496FB91E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6FCB70-7F74-4FAF-964E-73B915BE63F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1FA8E6-0CE8-42F9-85E1-87100C5E2B5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1E5716-7799-40CA-84A2-BBFDD03494A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99E93B-AA1F-4A9E-8172-0CA00EE3068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C52A91-67BD-43B0-98C8-C65B6D52F13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80AB56-0DC7-4729-9FFD-3D167D68B694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1EF386-4616-48DF-BFC5-D624D00F7FA4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687C6-82F8-4A5F-8EBE-16960B5AC57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Transitional Kindergarten: Presentation for Professional Learning Community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Santa Clara County Office of Education        Early Learning Services Department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87F11-5EF2-4705-886D-B70E5AA83C6A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F6305B9-ED39-4D03-93B3-3DCC3068D7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76160-9AA4-46F2-BDEB-6C153C20B503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557C1-CA20-4535-94C1-604CA33C5A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AB3C9-109B-4F97-87CC-3A88446580A5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AE55C95-20D6-45EA-BBEE-52205F749A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6FF2E-5BA7-4EAD-8075-8D32CBFB0717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A1420-80D2-4137-A9F9-4DD25A3036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906E4-60E8-438D-8BFB-4DBB22FD9803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E81F1A-DE3E-48C2-A421-5B22CC00CC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3D35-08C8-4CBC-9116-8D4BB4868992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0FFF5-B8E3-498F-AAA1-C2B9D2E9AD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045BB-5890-490C-B1AA-AF5FA42BD33D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AF4C6B9-5230-4225-9F7D-6683B14218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2E34F12-68DB-4870-BE19-7852FADBC9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7CEE2-BF58-418A-8E87-DD2B371DAC1A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B92E8-E5CB-49E2-AE6E-23FFFB6B3D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5B520-BE83-4BFA-BD5C-4942A89CB4CE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92C85-D98A-43D2-B540-4AE84AE0C07E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DF135-8BD0-41A5-824D-8B60DE8BC7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34231-7E87-4EA0-921C-C39F949383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C0800-65A0-4A9A-AAA4-C9FFF648D1E9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9FF206-DA08-4D0F-88DA-4A436D86F252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81D2CF-FCF6-4788-93F3-68D5D90188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B9C06B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B9C06B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B9C06B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B9C06B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B9C06B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B9C06B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B9C06B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B9C06B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B9C06B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D2DA7A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FADA7A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B88472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048000"/>
            <a:ext cx="8534400" cy="2438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cap="none" dirty="0" smtClean="0"/>
              <a:t>Presentation for the Transitional Kindergarten Professional Learning Community</a:t>
            </a:r>
            <a:endParaRPr lang="en-US" sz="2800" cap="none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cap="none" dirty="0" smtClean="0"/>
              <a:t>April 17, </a:t>
            </a:r>
            <a:r>
              <a:rPr lang="en-US" sz="2800" cap="none" dirty="0" smtClean="0"/>
              <a:t>2012</a:t>
            </a:r>
            <a:endParaRPr lang="en-US" sz="2800" cap="none" dirty="0" smtClean="0"/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  <p:sp>
        <p:nvSpPr>
          <p:cNvPr id="13315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077200" cy="1371600"/>
          </a:xfrm>
        </p:spPr>
        <p:txBody>
          <a:bodyPr/>
          <a:lstStyle/>
          <a:p>
            <a:pPr eaLnBrk="1" hangingPunct="1"/>
            <a:r>
              <a:rPr lang="en-US" sz="4400" b="1" smtClean="0"/>
              <a:t>Transitional Kindergarten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5562600"/>
            <a:ext cx="86106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1600" b="1" spc="250" dirty="0">
                <a:solidFill>
                  <a:schemeClr val="tx2"/>
                </a:solidFill>
                <a:latin typeface="+mj-lt"/>
                <a:cs typeface="+mn-cs"/>
              </a:rPr>
              <a:t>Early Learning Services Department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1600" spc="250" dirty="0">
                <a:solidFill>
                  <a:schemeClr val="tx2"/>
                </a:solidFill>
                <a:latin typeface="+mj-lt"/>
                <a:cs typeface="+mn-cs"/>
              </a:rPr>
              <a:t>Santa Clara County Office of Education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en-US" sz="1600" b="1" cap="all" spc="25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2286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763000" cy="609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Agenda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sz="quarter" idx="1"/>
          </p:nvPr>
        </p:nvSpPr>
        <p:spPr>
          <a:xfrm>
            <a:off x="3200400" y="1600200"/>
            <a:ext cx="5943600" cy="46482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 2" pitchFamily="18" charset="2"/>
              <a:buNone/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400" dirty="0"/>
              <a:t>Preschool </a:t>
            </a:r>
            <a:r>
              <a:rPr lang="en-US" sz="2400" dirty="0" smtClean="0"/>
              <a:t>Environmental Supports </a:t>
            </a:r>
            <a:r>
              <a:rPr lang="en-US" sz="2400" dirty="0"/>
              <a:t>for </a:t>
            </a:r>
            <a:r>
              <a:rPr lang="en-US" sz="2400" dirty="0" smtClean="0"/>
              <a:t>Transitional Kindergarten (TK)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Transitional Kindergarten Environment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400" dirty="0" smtClean="0"/>
          </a:p>
          <a:p>
            <a:pPr marL="0" indent="0" algn="ctr">
              <a:buFont typeface="Wingdings 2" pitchFamily="18" charset="2"/>
              <a:buNone/>
              <a:defRPr/>
            </a:pPr>
            <a:endParaRPr lang="en-US" sz="2400" b="1" dirty="0"/>
          </a:p>
          <a:p>
            <a:pPr marL="0" indent="0" algn="ctr">
              <a:buFont typeface="Wingdings 2" pitchFamily="18" charset="2"/>
              <a:buNone/>
              <a:defRPr/>
            </a:pPr>
            <a:endParaRPr lang="en-US" sz="2400" b="1" dirty="0"/>
          </a:p>
          <a:p>
            <a:pPr eaLnBrk="1" hangingPunct="1">
              <a:spcBef>
                <a:spcPct val="0"/>
              </a:spcBef>
              <a:defRPr/>
            </a:pPr>
            <a:endParaRPr lang="en-US" sz="2800" dirty="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  <a:defRPr/>
            </a:pPr>
            <a:endParaRPr lang="en-US" sz="2800" dirty="0" smtClean="0"/>
          </a:p>
          <a:p>
            <a:pPr marL="0" indent="0" eaLnBrk="1" hangingPunct="1">
              <a:spcBef>
                <a:spcPct val="0"/>
              </a:spcBef>
              <a:buFont typeface="Wingdings 2" pitchFamily="18" charset="2"/>
              <a:buNone/>
              <a:defRPr/>
            </a:pPr>
            <a:endParaRPr lang="en-US" sz="2800" dirty="0" smtClean="0"/>
          </a:p>
          <a:p>
            <a:pPr eaLnBrk="1" hangingPunct="1">
              <a:spcBef>
                <a:spcPct val="0"/>
              </a:spcBef>
              <a:defRPr/>
            </a:pPr>
            <a:endParaRPr lang="en-US" sz="2800" dirty="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  <a:defRPr/>
            </a:pPr>
            <a:endParaRPr lang="en-US" sz="2800" dirty="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  <a:defRPr/>
            </a:pPr>
            <a:endParaRPr lang="en-US" dirty="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  <a:defRPr/>
            </a:pP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 descr="HeadStartGilroy 121 m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2971800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2362200"/>
            <a:ext cx="4040188" cy="733425"/>
          </a:xfrm>
        </p:spPr>
        <p:txBody>
          <a:bodyPr/>
          <a:lstStyle/>
          <a:p>
            <a:pPr algn="ctr">
              <a:defRPr/>
            </a:pPr>
            <a:r>
              <a:rPr>
                <a:solidFill>
                  <a:schemeClr val="tx1"/>
                </a:solidFill>
              </a:rPr>
              <a:t>Preschool Learning Foundations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724400" y="2362200"/>
            <a:ext cx="4041775" cy="731838"/>
          </a:xfrm>
        </p:spPr>
        <p:txBody>
          <a:bodyPr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Preschool Curriculum Frameworks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364" name="Content Placeholder 8" descr="Foundations.pn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3200400"/>
            <a:ext cx="3086100" cy="3657600"/>
          </a:xfrm>
        </p:spPr>
      </p:pic>
      <p:pic>
        <p:nvPicPr>
          <p:cNvPr id="15365" name="Content Placeholder 9" descr="Foundations V1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57800" y="3200400"/>
            <a:ext cx="3125788" cy="3657600"/>
          </a:xfrm>
        </p:spPr>
      </p:pic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228600" y="1524000"/>
            <a:ext cx="8534400" cy="609600"/>
          </a:xfrm>
        </p:spPr>
        <p:txBody>
          <a:bodyPr/>
          <a:lstStyle/>
          <a:p>
            <a:r>
              <a:rPr lang="en-US" sz="2800" smtClean="0">
                <a:solidFill>
                  <a:schemeClr val="bg1"/>
                </a:solidFill>
              </a:rPr>
              <a:t>California’s Early Learning System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1536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1663" y="3048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381000" y="457200"/>
            <a:ext cx="6259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1"/>
                </a:solidFill>
              </a:rPr>
              <a:t>Preschool Environmental Supports for TK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B5F0C-AAB9-4C54-B8FA-868FCF37BBE0}" type="slidenum">
              <a:rPr lang="en-US">
                <a:latin typeface="Arial" charset="0"/>
              </a:rPr>
              <a:pPr>
                <a:defRPr/>
              </a:pPr>
              <a:t>4</a:t>
            </a:fld>
            <a:endParaRPr lang="en-US">
              <a:latin typeface="Arial" charset="0"/>
            </a:endParaRPr>
          </a:p>
        </p:txBody>
      </p:sp>
      <p:pic>
        <p:nvPicPr>
          <p:cNvPr id="16387" name="Picture 3" descr="michaelslid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295400"/>
            <a:ext cx="6489700" cy="5213350"/>
          </a:xfrm>
          <a:prstGeom prst="rect">
            <a:avLst/>
          </a:prstGeom>
          <a:noFill/>
          <a:ln w="1016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0100" name="Picture 4" descr="ups_5_23_07_1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800600"/>
            <a:ext cx="1828800" cy="12652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0102" name="Picture 6" descr="296_9658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2362200"/>
            <a:ext cx="1752600" cy="1168400"/>
          </a:xfrm>
          <a:prstGeom prst="rect">
            <a:avLst/>
          </a:prstGeom>
          <a:solidFill>
            <a:srgbClr val="669900"/>
          </a:solidFill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0103" name="Picture 7" descr="stfrancis_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3352800"/>
            <a:ext cx="1905000" cy="13573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0104" name="Picture 8" descr="ups_5_23_07_0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4876800"/>
            <a:ext cx="1905000" cy="12668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0105" name="Picture 9" descr="Picture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47800" y="2286000"/>
            <a:ext cx="183515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51663" y="3048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Rectangle 12"/>
          <p:cNvSpPr>
            <a:spLocks noChangeArrowheads="1"/>
          </p:cNvSpPr>
          <p:nvPr/>
        </p:nvSpPr>
        <p:spPr bwMode="auto">
          <a:xfrm>
            <a:off x="457200" y="457200"/>
            <a:ext cx="6259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1"/>
                </a:solidFill>
              </a:rPr>
              <a:t>Preschool Environmental Supports for TK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60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60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60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60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09600" y="534988"/>
            <a:ext cx="8229600" cy="758825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Preschool Environmental 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Supports for TK</a:t>
            </a:r>
            <a:r>
              <a:rPr lang="en-US" sz="2400" b="1" dirty="0">
                <a:solidFill>
                  <a:schemeClr val="accent1"/>
                </a:solidFill>
              </a:rPr>
              <a:t/>
            </a:r>
            <a:br>
              <a:rPr lang="en-US" sz="2400" b="1" dirty="0">
                <a:solidFill>
                  <a:schemeClr val="accent1"/>
                </a:solidFill>
              </a:rPr>
            </a:b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8504238" cy="4572000"/>
          </a:xfrm>
        </p:spPr>
        <p:txBody>
          <a:bodyPr/>
          <a:lstStyle/>
          <a:p>
            <a:pPr marL="0" lvl="1" indent="0">
              <a:buClr>
                <a:schemeClr val="accent1"/>
              </a:buClr>
              <a:buSzPct val="85000"/>
              <a:buFont typeface="Wingdings" pitchFamily="2" charset="2"/>
              <a:buNone/>
              <a:defRPr/>
            </a:pPr>
            <a:r>
              <a:rPr lang="en-US" sz="2000" b="1" dirty="0" smtClean="0"/>
              <a:t>Preschool </a:t>
            </a:r>
            <a:r>
              <a:rPr lang="en-US" sz="2000" b="1" dirty="0"/>
              <a:t>Practices that Support a High Quality TK </a:t>
            </a:r>
            <a:r>
              <a:rPr lang="en-US" sz="2000" b="1" dirty="0" smtClean="0"/>
              <a:t>Environment</a:t>
            </a:r>
          </a:p>
          <a:p>
            <a:pPr marL="0" lvl="1" indent="0">
              <a:buClr>
                <a:schemeClr val="accent1"/>
              </a:buClr>
              <a:buSzPct val="85000"/>
              <a:buFont typeface="Wingdings" pitchFamily="2" charset="2"/>
              <a:buNone/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Setting the stage for learning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(Invites </a:t>
            </a:r>
            <a:r>
              <a:rPr lang="en-US" sz="2000" dirty="0"/>
              <a:t>inquiry, </a:t>
            </a:r>
            <a:r>
              <a:rPr lang="en-US" sz="2000" dirty="0" smtClean="0"/>
              <a:t>exploration,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problem-solving</a:t>
            </a:r>
            <a:r>
              <a:rPr lang="en-US" sz="2000" dirty="0"/>
              <a:t>, small </a:t>
            </a:r>
            <a:r>
              <a:rPr lang="en-US" sz="2000" dirty="0" smtClean="0"/>
              <a:t>group </a:t>
            </a:r>
            <a:r>
              <a:rPr lang="en-US" sz="2000" dirty="0"/>
              <a:t>and center </a:t>
            </a:r>
            <a:r>
              <a:rPr lang="en-US" sz="2000" dirty="0" smtClean="0"/>
              <a:t>activities)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Promoting independence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Scaffolding self-regulation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r>
              <a:rPr lang="en-US" sz="2000" dirty="0" smtClean="0"/>
              <a:t>Providing supports in  the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/>
              <a:t> </a:t>
            </a:r>
            <a:r>
              <a:rPr lang="en-US" sz="2000" dirty="0" smtClean="0"/>
              <a:t>   home language 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1663" y="3048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4" descr="Head Start Wool Creek 5789 m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1793875"/>
            <a:ext cx="243840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839200" cy="4797425"/>
          </a:xfrm>
        </p:spPr>
        <p:txBody>
          <a:bodyPr/>
          <a:lstStyle/>
          <a:p>
            <a:pPr lvl="1" algn="ctr">
              <a:spcAft>
                <a:spcPts val="600"/>
              </a:spcAft>
              <a:buFont typeface="Wingdings" pitchFamily="2" charset="2"/>
              <a:buNone/>
            </a:pPr>
            <a:r>
              <a:rPr lang="en-US" sz="2400" b="1" smtClean="0"/>
              <a:t>Preschool Practices that Support a High Quality  TK Environment</a:t>
            </a:r>
            <a:endParaRPr lang="en-US" sz="2400" smtClean="0"/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Challenging &amp; developmentally appropriate materials that reflect children’s emerging interests as observed in the context of play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Ample supply of materials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Organized learning centers (science, circle, math, blocks etc.)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Appropriately sized small group activities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Balance between teacher directed and child directed activities (varied small group experiences from minimum to maximum teacher supervision))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Aesthetically appealing (avoid overstimulation)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Public and private spaces</a:t>
            </a:r>
          </a:p>
          <a:p>
            <a:pPr lvl="1">
              <a:spcAft>
                <a:spcPts val="600"/>
              </a:spcAft>
              <a:buFont typeface="Wingdings" pitchFamily="2" charset="2"/>
              <a:buNone/>
            </a:pPr>
            <a:r>
              <a:rPr lang="en-US" sz="1400" smtClean="0"/>
              <a:t>					Preschool Curriculum Framework, Vol. 1, p 43-44, CDE Press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endParaRPr lang="en-US" sz="2000" smtClean="0"/>
          </a:p>
          <a:p>
            <a:pPr>
              <a:spcAft>
                <a:spcPts val="1200"/>
              </a:spcAft>
              <a:buFont typeface="Wingdings 2" pitchFamily="18" charset="2"/>
              <a:buNone/>
            </a:pPr>
            <a:endParaRPr lang="en-US" sz="3300" smtClean="0"/>
          </a:p>
          <a:p>
            <a:endParaRPr lang="en-US" sz="3300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9163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-152400" y="60325"/>
            <a:ext cx="7859713" cy="836613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Preschool Environmental Supports for TK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228600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Preschool Environmental Supports for TK</a:t>
            </a:r>
            <a:endParaRPr lang="en-US" sz="2400" dirty="0"/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4572000"/>
          </a:xfrm>
        </p:spPr>
        <p:txBody>
          <a:bodyPr/>
          <a:lstStyle/>
          <a:p>
            <a:pPr lvl="1" algn="ctr">
              <a:spcAft>
                <a:spcPts val="600"/>
              </a:spcAft>
              <a:buFont typeface="Georgia" pitchFamily="18" charset="0"/>
              <a:buNone/>
            </a:pPr>
            <a:r>
              <a:rPr lang="en-US" sz="2400" b="1" smtClean="0"/>
              <a:t>    Preschool Practices that Support a High Quality  TK Environment - Continued</a:t>
            </a:r>
          </a:p>
          <a:p>
            <a:pPr lvl="1">
              <a:spcAft>
                <a:spcPts val="600"/>
              </a:spcAft>
              <a:buFont typeface="Georgia" pitchFamily="18" charset="0"/>
              <a:buNone/>
            </a:pPr>
            <a:endParaRPr lang="en-US" sz="2000" smtClean="0"/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Furnishings and materials accessible to children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Display of children’s work 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Space for children’s belongings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Reflective of diversity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Space for arrivals and departures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Supportive of children’s active engagement (physical and verbal support)</a:t>
            </a:r>
          </a:p>
          <a:p>
            <a:pPr lvl="1">
              <a:spcAft>
                <a:spcPts val="600"/>
              </a:spcAft>
              <a:buFont typeface="Georgia" pitchFamily="18" charset="0"/>
              <a:buChar char="●"/>
            </a:pPr>
            <a:r>
              <a:rPr lang="en-US" sz="2000" smtClean="0"/>
              <a:t>Outdoor areas are supportive of social emotional development</a:t>
            </a:r>
            <a:endParaRPr lang="en-US" sz="1200" smtClean="0"/>
          </a:p>
          <a:p>
            <a:pPr lvl="1">
              <a:spcAft>
                <a:spcPts val="600"/>
              </a:spcAft>
              <a:buFont typeface="Wingdings" pitchFamily="2" charset="2"/>
              <a:buNone/>
            </a:pPr>
            <a:endParaRPr lang="en-US" sz="1200" smtClean="0"/>
          </a:p>
          <a:p>
            <a:pPr lvl="1">
              <a:spcAft>
                <a:spcPts val="600"/>
              </a:spcAft>
              <a:buFont typeface="Wingdings" pitchFamily="2" charset="2"/>
              <a:buNone/>
            </a:pPr>
            <a:r>
              <a:rPr lang="en-US" sz="1200" smtClean="0"/>
              <a:t>				Preschool Curriculum Framework, Vol. 1, p 43-44, CDE Press , 2010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9163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86800" cy="4797425"/>
          </a:xfrm>
        </p:spPr>
        <p:txBody>
          <a:bodyPr/>
          <a:lstStyle/>
          <a:p>
            <a:pPr>
              <a:spcAft>
                <a:spcPts val="1200"/>
              </a:spcAft>
              <a:buFont typeface="Wingdings 2" pitchFamily="18" charset="2"/>
              <a:buNone/>
            </a:pPr>
            <a:r>
              <a:rPr lang="en-US" sz="2400" smtClean="0"/>
              <a:t>    Social-Emotional Development Supports a High Quality TK Environment </a:t>
            </a:r>
          </a:p>
          <a:p>
            <a:pPr eaLnBrk="1" fontAlgn="t" hangingPunct="1">
              <a:spcBef>
                <a:spcPct val="0"/>
              </a:spcBef>
              <a:buFont typeface="Wingdings 2" pitchFamily="18" charset="2"/>
              <a:buNone/>
            </a:pPr>
            <a:endParaRPr lang="en-US" sz="24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fontAlgn="t" hangingPunct="1">
              <a:spcBef>
                <a:spcPct val="0"/>
              </a:spcBef>
            </a:pPr>
            <a:endParaRPr lang="en-US" sz="11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11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1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000" smtClean="0">
              <a:latin typeface="Arial" charset="0"/>
            </a:endParaRPr>
          </a:p>
          <a:p>
            <a:pPr lvl="1">
              <a:spcAft>
                <a:spcPts val="600"/>
              </a:spcAft>
            </a:pPr>
            <a:endParaRPr lang="en-US" sz="2400" smtClean="0"/>
          </a:p>
          <a:p>
            <a:pPr>
              <a:spcAft>
                <a:spcPts val="1200"/>
              </a:spcAft>
              <a:buFont typeface="Wingdings 2" pitchFamily="18" charset="2"/>
              <a:buNone/>
            </a:pPr>
            <a:endParaRPr lang="en-US" sz="3300" smtClean="0"/>
          </a:p>
          <a:p>
            <a:endParaRPr lang="en-US" sz="3300" smtClean="0"/>
          </a:p>
          <a:p>
            <a:pPr lvl="1">
              <a:buFont typeface="Wingdings" pitchFamily="2" charset="2"/>
              <a:buNone/>
            </a:pPr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228600" y="2368550"/>
          <a:ext cx="8686800" cy="34226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95600"/>
                <a:gridCol w="2895600"/>
                <a:gridCol w="2895600"/>
              </a:tblGrid>
              <a:tr h="3843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Self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Social Interaction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Relationships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6346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Self-Awareness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Interaction with Familiar Adults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Attachment to Parents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6346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Self-Regulation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Interaction with Peers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Close</a:t>
                      </a:r>
                      <a:r>
                        <a:rPr lang="en-US" sz="1800" baseline="0" dirty="0" smtClean="0">
                          <a:latin typeface="Arial" pitchFamily="34" charset="0"/>
                          <a:cs typeface="Arial" pitchFamily="34" charset="0"/>
                        </a:rPr>
                        <a:t> Relationships with Teachers and Caregivers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6346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Social and Emotional Understanding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Group</a:t>
                      </a:r>
                      <a:r>
                        <a:rPr lang="en-US" sz="1800" baseline="0" dirty="0" smtClean="0">
                          <a:latin typeface="Arial" pitchFamily="34" charset="0"/>
                          <a:cs typeface="Arial" pitchFamily="34" charset="0"/>
                        </a:rPr>
                        <a:t> Participation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Friendships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6346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Empathy and Caring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Cooperation and Responsibility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8439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Initiative in Learning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" y="6400800"/>
            <a:ext cx="4146550" cy="246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>
                <a:latin typeface="+mn-lt"/>
              </a:rPr>
              <a:t>Source: California Preschool Learning Foundations, CDE Press, 2008.</a:t>
            </a:r>
          </a:p>
        </p:txBody>
      </p:sp>
      <p:sp>
        <p:nvSpPr>
          <p:cNvPr id="20516" name="Title 1"/>
          <p:cNvSpPr>
            <a:spLocks noGrp="1"/>
          </p:cNvSpPr>
          <p:nvPr>
            <p:ph type="title"/>
          </p:nvPr>
        </p:nvSpPr>
        <p:spPr>
          <a:xfrm>
            <a:off x="-304800" y="155575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Preschool Environmental Supports for TK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-458788" y="231775"/>
            <a:ext cx="8534401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Preschool Environmental Supports for TK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pic>
        <p:nvPicPr>
          <p:cNvPr id="21507" name="Picture 2" descr="C:\Users\EliGarcia\Desktop\TK Pictures\2011-07-22 09.46.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1625" y="2197100"/>
            <a:ext cx="4038600" cy="3746500"/>
          </a:xfrm>
        </p:spPr>
      </p:pic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2"/>
          <p:cNvSpPr>
            <a:spLocks noChangeArrowheads="1"/>
          </p:cNvSpPr>
          <p:nvPr/>
        </p:nvSpPr>
        <p:spPr bwMode="auto">
          <a:xfrm>
            <a:off x="2286000" y="1419225"/>
            <a:ext cx="495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Example of Active Engagement</a:t>
            </a:r>
          </a:p>
        </p:txBody>
      </p:sp>
      <p:pic>
        <p:nvPicPr>
          <p:cNvPr id="21511" name="Picture 2" descr="C:\Users\EliGarcia\Desktop\TK Pictures\2011-07-12 09.54.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800600" y="2198688"/>
            <a:ext cx="4038600" cy="366871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2325" y="4572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C:\Users\EliGarcia\Desktop\TK Pictures\2011-07-22 09.47.2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600200" y="2133600"/>
            <a:ext cx="6096000" cy="4572000"/>
          </a:xfrm>
        </p:spPr>
      </p:pic>
      <p:sp>
        <p:nvSpPr>
          <p:cNvPr id="22532" name="Title 1"/>
          <p:cNvSpPr>
            <a:spLocks noGrp="1"/>
          </p:cNvSpPr>
          <p:nvPr>
            <p:ph type="title"/>
          </p:nvPr>
        </p:nvSpPr>
        <p:spPr>
          <a:xfrm>
            <a:off x="-914400" y="457200"/>
            <a:ext cx="9144000" cy="533400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Preschool Environmental Supports for TK</a:t>
            </a:r>
          </a:p>
        </p:txBody>
      </p:sp>
      <p:sp>
        <p:nvSpPr>
          <p:cNvPr id="22533" name="Rectangle 1"/>
          <p:cNvSpPr>
            <a:spLocks noChangeArrowheads="1"/>
          </p:cNvSpPr>
          <p:nvPr/>
        </p:nvSpPr>
        <p:spPr bwMode="auto">
          <a:xfrm>
            <a:off x="2368550" y="1570038"/>
            <a:ext cx="4375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Example of Individual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-504825" y="125413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Preschool Environmental Supports for TK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1651000" y="1493838"/>
            <a:ext cx="6053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Example of Dramatic Play and Block Area  </a:t>
            </a: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8838" y="3048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2" descr="C:\Users\EliGarcia\AppData\Local\Microsoft\Windows\Temporary Internet Files\Content.Outlook\B9D1AMPE\6100435578_0f0587c8d9_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057400"/>
            <a:ext cx="405923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800600" y="2057400"/>
            <a:ext cx="403860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6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2400" smtClean="0">
                <a:latin typeface="Arial" charset="0"/>
                <a:cs typeface="Arial" charset="0"/>
              </a:rPr>
              <a:t>Example of Art and Writing Area</a:t>
            </a:r>
          </a:p>
          <a:p>
            <a:pPr algn="ctr"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24579" name="Content Placeholder 8" descr="art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275" y="2514600"/>
            <a:ext cx="44767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9" descr="art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3275" y="2506663"/>
            <a:ext cx="43783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-381000" y="334963"/>
            <a:ext cx="8686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Preschool Environmental Supports for TK</a:t>
            </a:r>
            <a:endParaRPr lang="en-US" sz="2400" b="1" dirty="0">
              <a:solidFill>
                <a:schemeClr val="accent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334963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4572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" descr="C:\Users\EliGarcia\Desktop\TK Pictures\2011-07-22 10.06.5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447800" y="2133600"/>
            <a:ext cx="6096000" cy="4572000"/>
          </a:xfrm>
        </p:spPr>
      </p:pic>
      <p:sp>
        <p:nvSpPr>
          <p:cNvPr id="25604" name="Title 1"/>
          <p:cNvSpPr>
            <a:spLocks noGrp="1"/>
          </p:cNvSpPr>
          <p:nvPr>
            <p:ph type="title"/>
          </p:nvPr>
        </p:nvSpPr>
        <p:spPr>
          <a:xfrm>
            <a:off x="-381000" y="381000"/>
            <a:ext cx="7620000" cy="533400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Preschool Environmental Supports for TK</a:t>
            </a:r>
          </a:p>
        </p:txBody>
      </p:sp>
      <p:sp>
        <p:nvSpPr>
          <p:cNvPr id="25605" name="Rectangle 1"/>
          <p:cNvSpPr>
            <a:spLocks noChangeArrowheads="1"/>
          </p:cNvSpPr>
          <p:nvPr/>
        </p:nvSpPr>
        <p:spPr bwMode="auto">
          <a:xfrm>
            <a:off x="1543050" y="1600200"/>
            <a:ext cx="584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Example of Supportive Outdoor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1300" y="609600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en-US" sz="2400" b="1" dirty="0">
                <a:solidFill>
                  <a:schemeClr val="accent1"/>
                </a:solidFill>
              </a:rPr>
              <a:t>Transitional 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Kindergarten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Environment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br>
              <a:rPr lang="en-US" sz="2400" b="1" dirty="0">
                <a:solidFill>
                  <a:schemeClr val="accent1"/>
                </a:solidFill>
              </a:rPr>
            </a:b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8504238" cy="4572000"/>
          </a:xfrm>
        </p:spPr>
        <p:txBody>
          <a:bodyPr/>
          <a:lstStyle/>
          <a:p>
            <a:pPr marL="0" lvl="1" indent="0">
              <a:buClr>
                <a:schemeClr val="accent1"/>
              </a:buClr>
              <a:buSzPct val="85000"/>
              <a:buFont typeface="Wingdings" pitchFamily="2" charset="2"/>
              <a:buNone/>
              <a:defRPr/>
            </a:pPr>
            <a:r>
              <a:rPr lang="en-US" sz="2000" b="1" dirty="0" smtClean="0"/>
              <a:t>Transitional Kindergarten Best </a:t>
            </a:r>
            <a:r>
              <a:rPr lang="en-US" sz="2000" b="1" dirty="0"/>
              <a:t>Practices that Support a High Quality TK </a:t>
            </a:r>
            <a:r>
              <a:rPr lang="en-US" sz="2000" b="1" dirty="0" smtClean="0"/>
              <a:t>Environment</a:t>
            </a:r>
          </a:p>
          <a:p>
            <a:pPr marL="0" lvl="1" indent="0">
              <a:buClr>
                <a:schemeClr val="accent1"/>
              </a:buClr>
              <a:buSzPct val="85000"/>
              <a:buFont typeface="Wingdings" pitchFamily="2" charset="2"/>
              <a:buNone/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Setting the stage for learning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(Invites </a:t>
            </a:r>
            <a:r>
              <a:rPr lang="en-US" sz="2000" dirty="0"/>
              <a:t>inquiry, </a:t>
            </a:r>
            <a:r>
              <a:rPr lang="en-US" sz="2000" dirty="0" smtClean="0"/>
              <a:t>exploration,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problem-solving</a:t>
            </a:r>
            <a:r>
              <a:rPr lang="en-US" sz="2000" dirty="0"/>
              <a:t>, small </a:t>
            </a:r>
            <a:r>
              <a:rPr lang="en-US" sz="2000" dirty="0" smtClean="0"/>
              <a:t>group </a:t>
            </a:r>
            <a:r>
              <a:rPr lang="en-US" sz="2000" dirty="0"/>
              <a:t>and center </a:t>
            </a:r>
            <a:r>
              <a:rPr lang="en-US" sz="2000" dirty="0" smtClean="0"/>
              <a:t>activities)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Promoting independence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Scaffolding self-regulation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r>
              <a:rPr lang="en-US" sz="2000" dirty="0" smtClean="0"/>
              <a:t>Providing supports in  the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/>
              <a:t> </a:t>
            </a:r>
            <a:r>
              <a:rPr lang="en-US" sz="2000" dirty="0" smtClean="0"/>
              <a:t>   home language 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0125" y="4572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4" descr="Head Start Wool Creek 5789 m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1793875"/>
            <a:ext cx="243840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1788" y="1371600"/>
            <a:ext cx="8578850" cy="5026025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sz="2800" dirty="0"/>
              <a:t>Setting the stage for </a:t>
            </a:r>
            <a:r>
              <a:rPr lang="en-US" sz="2800" dirty="0" smtClean="0"/>
              <a:t>learning: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 smtClean="0"/>
          </a:p>
          <a:p>
            <a:pPr>
              <a:buFont typeface="Georgia" pitchFamily="18" charset="0"/>
              <a:buChar char="●"/>
              <a:defRPr/>
            </a:pPr>
            <a:r>
              <a:rPr lang="en-US" sz="2800" dirty="0" smtClean="0"/>
              <a:t>Use </a:t>
            </a:r>
            <a:r>
              <a:rPr lang="en-US" sz="2800" dirty="0"/>
              <a:t>challenging and developmentally appropriate </a:t>
            </a:r>
            <a:r>
              <a:rPr lang="en-US" sz="2800" dirty="0" smtClean="0"/>
              <a:t>materials that scaffold children’s development</a:t>
            </a:r>
          </a:p>
          <a:p>
            <a:pPr marL="0" indent="0">
              <a:buFont typeface="Georgia" pitchFamily="18" charset="0"/>
              <a:buChar char="●"/>
              <a:defRPr/>
            </a:pPr>
            <a:endParaRPr lang="en-US" sz="2800" dirty="0"/>
          </a:p>
          <a:p>
            <a:pPr>
              <a:buFont typeface="Georgia" pitchFamily="18" charset="0"/>
              <a:buChar char="●"/>
              <a:defRPr/>
            </a:pPr>
            <a:r>
              <a:rPr lang="en-US" sz="2800" dirty="0" smtClean="0"/>
              <a:t>Provide </a:t>
            </a:r>
            <a:r>
              <a:rPr lang="en-US" sz="2800" dirty="0"/>
              <a:t>ample supplies and </a:t>
            </a:r>
            <a:r>
              <a:rPr lang="en-US" sz="2800" dirty="0" smtClean="0"/>
              <a:t>materials that are easily accessible to children</a:t>
            </a:r>
          </a:p>
          <a:p>
            <a:pPr marL="0" indent="0">
              <a:buFont typeface="Georgia" pitchFamily="18" charset="0"/>
              <a:buChar char="●"/>
              <a:defRPr/>
            </a:pPr>
            <a:endParaRPr lang="en-US" sz="2800" dirty="0" smtClean="0"/>
          </a:p>
          <a:p>
            <a:pPr>
              <a:buFont typeface="Georgia" pitchFamily="18" charset="0"/>
              <a:buChar char="●"/>
              <a:defRPr/>
            </a:pPr>
            <a:r>
              <a:rPr lang="en-US" sz="2800" dirty="0"/>
              <a:t>Have an </a:t>
            </a:r>
            <a:r>
              <a:rPr lang="en-US" sz="2800" dirty="0" smtClean="0"/>
              <a:t>aesthetically </a:t>
            </a:r>
            <a:r>
              <a:rPr lang="en-US" sz="2800" dirty="0"/>
              <a:t>appealing </a:t>
            </a:r>
            <a:r>
              <a:rPr lang="en-US" sz="2800" dirty="0" smtClean="0"/>
              <a:t>peaceful environment that encourages inquiry and exploration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 smtClean="0"/>
          </a:p>
          <a:p>
            <a:pPr>
              <a:buFont typeface="Courier New" pitchFamily="49" charset="0"/>
              <a:buChar char="o"/>
              <a:defRPr/>
            </a:pPr>
            <a:endParaRPr lang="en-US" sz="2800" dirty="0"/>
          </a:p>
          <a:p>
            <a:pPr>
              <a:buFont typeface="Courier New" pitchFamily="49" charset="0"/>
              <a:buChar char="o"/>
              <a:defRPr/>
            </a:pPr>
            <a:endParaRPr lang="en-US" sz="4000" dirty="0"/>
          </a:p>
          <a:p>
            <a:pPr>
              <a:buFont typeface="Courier New" pitchFamily="49" charset="0"/>
              <a:buChar char="o"/>
              <a:defRPr/>
            </a:pPr>
            <a:endParaRPr lang="en-US" sz="2800" dirty="0"/>
          </a:p>
          <a:p>
            <a:pPr>
              <a:defRPr/>
            </a:pPr>
            <a:endParaRPr lang="en-US" dirty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9163" y="427038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-153988" y="427038"/>
            <a:ext cx="830580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accent1"/>
                </a:solidFill>
              </a:rPr>
              <a:t>Transitional Kindergarten Environment </a:t>
            </a:r>
            <a:endParaRPr lang="en-US" sz="2400" b="1" dirty="0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1138" y="688975"/>
            <a:ext cx="8534401" cy="758825"/>
          </a:xfrm>
        </p:spPr>
        <p:txBody>
          <a:bodyPr/>
          <a:lstStyle/>
          <a:p>
            <a:pPr>
              <a:defRPr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Transitional Kindergarten </a:t>
            </a: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Environment</a:t>
            </a:r>
            <a:r>
              <a:rPr lang="en-US" sz="2400" b="1" dirty="0" smtClean="0">
                <a:solidFill>
                  <a:schemeClr val="accent1"/>
                </a:solidFill>
              </a:rPr>
              <a:t> </a:t>
            </a:r>
            <a:r>
              <a:rPr lang="en-US" sz="2400" b="1" dirty="0">
                <a:solidFill>
                  <a:schemeClr val="accent1"/>
                </a:solidFill>
              </a:rPr>
              <a:t/>
            </a:r>
            <a:br>
              <a:rPr lang="en-US" sz="2400" b="1" dirty="0">
                <a:solidFill>
                  <a:schemeClr val="accent1"/>
                </a:solidFill>
              </a:rPr>
            </a:b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5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1909763"/>
            <a:ext cx="7848600" cy="4419600"/>
          </a:xfrm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04800" y="1447800"/>
            <a:ext cx="853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Setting the Stage - Science Center </a:t>
            </a: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473075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1138" y="230188"/>
            <a:ext cx="8534401" cy="758825"/>
          </a:xfrm>
        </p:spPr>
        <p:txBody>
          <a:bodyPr/>
          <a:lstStyle/>
          <a:p>
            <a:pPr>
              <a:defRPr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Transitional Kindergarten Environment</a:t>
            </a:r>
            <a:endParaRPr lang="en-US" sz="2400" dirty="0"/>
          </a:p>
        </p:txBody>
      </p:sp>
      <p:pic>
        <p:nvPicPr>
          <p:cNvPr id="29699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2047875"/>
            <a:ext cx="7924800" cy="4640263"/>
          </a:xfrm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462088" y="1524000"/>
            <a:ext cx="6400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Setting the Stage –  Sand and Water Center </a:t>
            </a:r>
          </a:p>
        </p:txBody>
      </p:sp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4572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-77788" y="460375"/>
            <a:ext cx="8226426" cy="6826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/>
          </a:p>
        </p:txBody>
      </p:sp>
      <p:pic>
        <p:nvPicPr>
          <p:cNvPr id="30723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1625" y="2198688"/>
            <a:ext cx="4194175" cy="3897312"/>
          </a:xfrm>
        </p:spPr>
      </p:pic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1103313" y="1492250"/>
            <a:ext cx="7045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Setting the Stage – Dramatic Play and Block Area </a:t>
            </a: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5334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625975" y="2198688"/>
            <a:ext cx="4213225" cy="3897312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8763000" cy="54102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sz="2800" dirty="0"/>
              <a:t>Setting the stage for </a:t>
            </a:r>
            <a:r>
              <a:rPr lang="en-US" sz="2800" dirty="0" smtClean="0"/>
              <a:t>learning (continued):</a:t>
            </a:r>
            <a:endParaRPr lang="en-US" sz="2800" dirty="0"/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 smtClean="0"/>
          </a:p>
          <a:p>
            <a:pPr>
              <a:buFont typeface="Georgia" pitchFamily="18" charset="0"/>
              <a:buChar char="●"/>
              <a:defRPr/>
            </a:pPr>
            <a:r>
              <a:rPr lang="en-US" sz="2800" dirty="0" smtClean="0"/>
              <a:t>Provide opportunities for small and large group activities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/>
          </a:p>
          <a:p>
            <a:pPr>
              <a:buFont typeface="Georgia" pitchFamily="18" charset="0"/>
              <a:buChar char="●"/>
              <a:defRPr/>
            </a:pPr>
            <a:r>
              <a:rPr lang="en-US" sz="2800" dirty="0" smtClean="0"/>
              <a:t>Physical environment is nurturing </a:t>
            </a:r>
            <a:r>
              <a:rPr lang="en-US" sz="2800" dirty="0"/>
              <a:t>and </a:t>
            </a:r>
            <a:r>
              <a:rPr lang="en-US" sz="2800" dirty="0" smtClean="0"/>
              <a:t>engaging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 smtClean="0"/>
          </a:p>
          <a:p>
            <a:pPr>
              <a:buFont typeface="Georgia" pitchFamily="18" charset="0"/>
              <a:buChar char="●"/>
              <a:defRPr/>
            </a:pPr>
            <a:r>
              <a:rPr lang="en-US" sz="2800" dirty="0"/>
              <a:t>Support children’s active engagement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/>
          </a:p>
          <a:p>
            <a:pPr>
              <a:buFont typeface="Georgia" pitchFamily="18" charset="0"/>
              <a:buChar char="●"/>
              <a:defRPr/>
            </a:pPr>
            <a:r>
              <a:rPr lang="en-US" sz="2800" dirty="0" smtClean="0"/>
              <a:t>Blending the preschool and kindergarten environment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/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/>
          </a:p>
          <a:p>
            <a:pPr>
              <a:buFont typeface="Courier New" pitchFamily="49" charset="0"/>
              <a:buChar char="o"/>
              <a:defRPr/>
            </a:pPr>
            <a:endParaRPr lang="en-US" sz="2800" dirty="0"/>
          </a:p>
          <a:p>
            <a:pPr>
              <a:buFont typeface="Courier New" pitchFamily="49" charset="0"/>
              <a:buChar char="o"/>
              <a:defRPr/>
            </a:pPr>
            <a:endParaRPr lang="en-US" sz="2800" dirty="0"/>
          </a:p>
          <a:p>
            <a:pPr lvl="1">
              <a:spcAft>
                <a:spcPts val="1200"/>
              </a:spcAft>
              <a:defRPr/>
            </a:pPr>
            <a:endParaRPr lang="en-US" sz="2800" dirty="0" smtClean="0"/>
          </a:p>
          <a:p>
            <a:pPr lvl="1">
              <a:spcAft>
                <a:spcPts val="600"/>
              </a:spcAft>
              <a:defRPr/>
            </a:pPr>
            <a:endParaRPr lang="en-US" sz="2400" dirty="0" smtClean="0"/>
          </a:p>
          <a:p>
            <a:pPr>
              <a:spcAft>
                <a:spcPts val="1200"/>
              </a:spcAft>
              <a:buFont typeface="Wingdings 2" pitchFamily="18" charset="2"/>
              <a:buNone/>
              <a:defRPr/>
            </a:pPr>
            <a:endParaRPr lang="en-US" sz="3300" dirty="0" smtClean="0"/>
          </a:p>
          <a:p>
            <a:pPr>
              <a:defRPr/>
            </a:pPr>
            <a:endParaRPr lang="en-US" sz="3300" dirty="0" smtClean="0"/>
          </a:p>
          <a:p>
            <a:pPr lvl="1"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5334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762000" y="381000"/>
            <a:ext cx="8686800" cy="609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Transitional Kindergarten Environment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pic>
        <p:nvPicPr>
          <p:cNvPr id="32771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3063" y="2744788"/>
            <a:ext cx="4038600" cy="3275012"/>
          </a:xfrm>
        </p:spPr>
      </p:pic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6096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Rectangle 10"/>
          <p:cNvSpPr>
            <a:spLocks noChangeArrowheads="1"/>
          </p:cNvSpPr>
          <p:nvPr/>
        </p:nvSpPr>
        <p:spPr bwMode="auto">
          <a:xfrm>
            <a:off x="2003425" y="1447800"/>
            <a:ext cx="5421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Setting the Stage – Morning Message </a:t>
            </a:r>
          </a:p>
        </p:txBody>
      </p:sp>
      <p:pic>
        <p:nvPicPr>
          <p:cNvPr id="32775" name="Picture 2" descr="C:\Users\EliGarcia\Desktop\Kindergarten Pictures\2012-03-22 08.36.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2714625"/>
            <a:ext cx="40640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Rectangle 4"/>
          <p:cNvSpPr>
            <a:spLocks noChangeArrowheads="1"/>
          </p:cNvSpPr>
          <p:nvPr/>
        </p:nvSpPr>
        <p:spPr bwMode="auto">
          <a:xfrm>
            <a:off x="1570038" y="2374900"/>
            <a:ext cx="1646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TK Classroom</a:t>
            </a:r>
          </a:p>
        </p:txBody>
      </p:sp>
      <p:sp>
        <p:nvSpPr>
          <p:cNvPr id="32777" name="Rectangle 5"/>
          <p:cNvSpPr>
            <a:spLocks noChangeArrowheads="1"/>
          </p:cNvSpPr>
          <p:nvPr/>
        </p:nvSpPr>
        <p:spPr bwMode="auto">
          <a:xfrm>
            <a:off x="5497513" y="2330450"/>
            <a:ext cx="26717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Kindergarten Classroom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277813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pic>
        <p:nvPicPr>
          <p:cNvPr id="33795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819400"/>
            <a:ext cx="3940175" cy="3200400"/>
          </a:xfrm>
        </p:spPr>
      </p:pic>
      <p:pic>
        <p:nvPicPr>
          <p:cNvPr id="33796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994275" y="2819400"/>
            <a:ext cx="3810000" cy="3048000"/>
          </a:xfrm>
        </p:spPr>
      </p:pic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4572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1993900" y="1512888"/>
            <a:ext cx="49926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Setting the Stage - Literacy Center </a:t>
            </a:r>
          </a:p>
        </p:txBody>
      </p:sp>
      <p:sp>
        <p:nvSpPr>
          <p:cNvPr id="33800" name="TextBox 5"/>
          <p:cNvSpPr txBox="1">
            <a:spLocks noChangeArrowheads="1"/>
          </p:cNvSpPr>
          <p:nvPr/>
        </p:nvSpPr>
        <p:spPr bwMode="auto">
          <a:xfrm>
            <a:off x="1447800" y="239395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TK Classroom</a:t>
            </a:r>
          </a:p>
        </p:txBody>
      </p:sp>
      <p:sp>
        <p:nvSpPr>
          <p:cNvPr id="33801" name="TextBox 6"/>
          <p:cNvSpPr txBox="1">
            <a:spLocks noChangeArrowheads="1"/>
          </p:cNvSpPr>
          <p:nvPr/>
        </p:nvSpPr>
        <p:spPr bwMode="auto">
          <a:xfrm>
            <a:off x="5653088" y="2393950"/>
            <a:ext cx="266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Kindergarten Classroom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-152400" y="292100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pic>
        <p:nvPicPr>
          <p:cNvPr id="34819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819400"/>
            <a:ext cx="4171950" cy="3124200"/>
          </a:xfrm>
        </p:spPr>
      </p:pic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4572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Rectangle 11"/>
          <p:cNvSpPr>
            <a:spLocks noChangeArrowheads="1"/>
          </p:cNvSpPr>
          <p:nvPr/>
        </p:nvSpPr>
        <p:spPr bwMode="auto">
          <a:xfrm>
            <a:off x="1998663" y="1447800"/>
            <a:ext cx="5146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Setting the Stage – Literacy Center </a:t>
            </a:r>
          </a:p>
        </p:txBody>
      </p:sp>
      <p:pic>
        <p:nvPicPr>
          <p:cNvPr id="34823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892675" y="2819400"/>
            <a:ext cx="3987800" cy="3124200"/>
          </a:xfrm>
        </p:spPr>
      </p:pic>
      <p:sp>
        <p:nvSpPr>
          <p:cNvPr id="34824" name="Rectangle 6"/>
          <p:cNvSpPr>
            <a:spLocks noChangeArrowheads="1"/>
          </p:cNvSpPr>
          <p:nvPr/>
        </p:nvSpPr>
        <p:spPr bwMode="auto">
          <a:xfrm>
            <a:off x="1371600" y="2330450"/>
            <a:ext cx="16462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TK Classroom</a:t>
            </a:r>
          </a:p>
        </p:txBody>
      </p:sp>
      <p:sp>
        <p:nvSpPr>
          <p:cNvPr id="34825" name="Rectangle 7"/>
          <p:cNvSpPr>
            <a:spLocks noChangeArrowheads="1"/>
          </p:cNvSpPr>
          <p:nvPr/>
        </p:nvSpPr>
        <p:spPr bwMode="auto">
          <a:xfrm>
            <a:off x="5562600" y="2330450"/>
            <a:ext cx="2671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Kindergarten Classroom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0" y="215900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227263" y="1447800"/>
            <a:ext cx="459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Setting the Stage - Math Center 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2524125"/>
            <a:ext cx="4297363" cy="3648075"/>
          </a:xfrm>
        </p:spPr>
      </p:pic>
      <p:sp>
        <p:nvSpPr>
          <p:cNvPr id="35847" name="Rectangle 6"/>
          <p:cNvSpPr>
            <a:spLocks noChangeArrowheads="1"/>
          </p:cNvSpPr>
          <p:nvPr/>
        </p:nvSpPr>
        <p:spPr bwMode="auto">
          <a:xfrm>
            <a:off x="1524000" y="2133600"/>
            <a:ext cx="1646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TK Classroom</a:t>
            </a:r>
          </a:p>
        </p:txBody>
      </p:sp>
      <p:pic>
        <p:nvPicPr>
          <p:cNvPr id="35848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805363" y="2519363"/>
            <a:ext cx="4038600" cy="3546475"/>
          </a:xfrm>
        </p:spPr>
      </p:pic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5387975" y="2101850"/>
            <a:ext cx="2671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Kindergarten Classroom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-152400" y="231775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pic>
        <p:nvPicPr>
          <p:cNvPr id="36867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1625" y="2524125"/>
            <a:ext cx="4224338" cy="3648075"/>
          </a:xfrm>
        </p:spPr>
      </p:pic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F248F07-C220-4FEF-9993-307AED026545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2227263" y="1447800"/>
            <a:ext cx="459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Setting the Stage - Math Center </a:t>
            </a:r>
          </a:p>
        </p:txBody>
      </p:sp>
      <p:pic>
        <p:nvPicPr>
          <p:cNvPr id="368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Rectangle 5"/>
          <p:cNvSpPr>
            <a:spLocks noChangeArrowheads="1"/>
          </p:cNvSpPr>
          <p:nvPr/>
        </p:nvSpPr>
        <p:spPr bwMode="auto">
          <a:xfrm>
            <a:off x="1676400" y="2057400"/>
            <a:ext cx="1646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TK Classroom</a:t>
            </a:r>
          </a:p>
        </p:txBody>
      </p:sp>
      <p:pic>
        <p:nvPicPr>
          <p:cNvPr id="36872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805363" y="2514600"/>
            <a:ext cx="4038600" cy="3657600"/>
          </a:xfrm>
        </p:spPr>
      </p:pic>
      <p:sp>
        <p:nvSpPr>
          <p:cNvPr id="36873" name="Rectangle 5"/>
          <p:cNvSpPr>
            <a:spLocks noChangeArrowheads="1"/>
          </p:cNvSpPr>
          <p:nvPr/>
        </p:nvSpPr>
        <p:spPr bwMode="auto">
          <a:xfrm>
            <a:off x="5487988" y="2057400"/>
            <a:ext cx="2673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Kindergarten Classroom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-52388" y="228600"/>
            <a:ext cx="8534401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pic>
        <p:nvPicPr>
          <p:cNvPr id="37891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2133600"/>
            <a:ext cx="4038600" cy="4191000"/>
          </a:xfrm>
        </p:spPr>
      </p:pic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F8E4650-6905-4E1F-9884-7D6C55A2F49E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503238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Rectangle 2"/>
          <p:cNvSpPr>
            <a:spLocks noChangeArrowheads="1"/>
          </p:cNvSpPr>
          <p:nvPr/>
        </p:nvSpPr>
        <p:spPr bwMode="auto">
          <a:xfrm>
            <a:off x="-52388" y="1371600"/>
            <a:ext cx="9188451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Promoting Independence - Visual Schedule and Clear Containers </a:t>
            </a:r>
          </a:p>
        </p:txBody>
      </p:sp>
      <p:pic>
        <p:nvPicPr>
          <p:cNvPr id="37895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 l="7426" r="5431" b="6000"/>
          <a:stretch>
            <a:fillRect/>
          </a:stretch>
        </p:blipFill>
        <p:spPr>
          <a:xfrm>
            <a:off x="4800600" y="2155825"/>
            <a:ext cx="4038600" cy="4168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766175" cy="5254625"/>
          </a:xfrm>
        </p:spPr>
        <p:txBody>
          <a:bodyPr/>
          <a:lstStyle/>
          <a:p>
            <a:pPr>
              <a:spcAft>
                <a:spcPts val="1200"/>
              </a:spcAft>
              <a:buFont typeface="Wingdings 2" pitchFamily="18" charset="2"/>
              <a:buNone/>
              <a:defRPr/>
            </a:pPr>
            <a:r>
              <a:rPr lang="en-US" sz="2800" dirty="0" smtClean="0"/>
              <a:t>Scaffolding Self Regulation </a:t>
            </a:r>
          </a:p>
          <a:p>
            <a:pPr>
              <a:spcAft>
                <a:spcPts val="1200"/>
              </a:spcAft>
              <a:buFont typeface="Georgia" pitchFamily="18" charset="0"/>
              <a:buChar char="●"/>
              <a:defRPr/>
            </a:pPr>
            <a:r>
              <a:rPr lang="en-US" sz="2800" dirty="0" smtClean="0"/>
              <a:t>Achieving sense of self</a:t>
            </a:r>
          </a:p>
          <a:p>
            <a:pPr>
              <a:spcAft>
                <a:spcPts val="1200"/>
              </a:spcAft>
              <a:buFont typeface="Georgia" pitchFamily="18" charset="0"/>
              <a:buChar char="●"/>
              <a:defRPr/>
            </a:pPr>
            <a:r>
              <a:rPr lang="en-US" sz="2800" dirty="0" smtClean="0"/>
              <a:t>Behaving in a prosocial                                             manner</a:t>
            </a:r>
          </a:p>
          <a:p>
            <a:pPr>
              <a:spcAft>
                <a:spcPts val="1200"/>
              </a:spcAft>
              <a:buFont typeface="Georgia" pitchFamily="18" charset="0"/>
              <a:buChar char="●"/>
              <a:defRPr/>
            </a:pPr>
            <a:r>
              <a:rPr lang="en-US" sz="2800" dirty="0" smtClean="0"/>
              <a:t>Taking responsibility for                                               self and others</a:t>
            </a:r>
          </a:p>
          <a:p>
            <a:pPr>
              <a:buFont typeface="Courier New" pitchFamily="49" charset="0"/>
              <a:buChar char="o"/>
              <a:defRPr/>
            </a:pPr>
            <a:endParaRPr lang="en-US" dirty="0" smtClean="0"/>
          </a:p>
          <a:p>
            <a:pPr>
              <a:buFont typeface="Courier New" pitchFamily="49" charset="0"/>
              <a:buChar char="o"/>
              <a:defRPr/>
            </a:pPr>
            <a:endParaRPr lang="en-US" dirty="0"/>
          </a:p>
          <a:p>
            <a:pPr>
              <a:buFont typeface="Courier New" pitchFamily="49" charset="0"/>
              <a:buChar char="o"/>
              <a:defRPr/>
            </a:pPr>
            <a:endParaRPr 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4572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914400" y="381000"/>
            <a:ext cx="8686800" cy="609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Transitional</a:t>
            </a: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Kindergarten</a:t>
            </a: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Environment</a:t>
            </a:r>
            <a:endParaRPr lang="en-US" sz="24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4850" y="1501775"/>
            <a:ext cx="335915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DAB8119-9427-453A-9375-21FA1A1751E6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-228600" y="153988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pic>
        <p:nvPicPr>
          <p:cNvPr id="39939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1625" y="2627313"/>
            <a:ext cx="4038600" cy="3621087"/>
          </a:xfrm>
        </p:spPr>
      </p:pic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FF53F2E-637C-441D-AFBD-B17557A9730F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5334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Rectangle 2"/>
          <p:cNvSpPr>
            <a:spLocks noChangeArrowheads="1"/>
          </p:cNvSpPr>
          <p:nvPr/>
        </p:nvSpPr>
        <p:spPr bwMode="auto">
          <a:xfrm>
            <a:off x="228600" y="1371600"/>
            <a:ext cx="8651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Scaffolding Self-Regulation – Feeling Chart and Private Space </a:t>
            </a:r>
          </a:p>
        </p:txBody>
      </p:sp>
      <p:pic>
        <p:nvPicPr>
          <p:cNvPr id="39943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800600" y="2524125"/>
            <a:ext cx="4038600" cy="3724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501063" cy="4422775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sz="2800" dirty="0" smtClean="0"/>
              <a:t>Providing Supports in the Home Language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Reflective </a:t>
            </a:r>
            <a:r>
              <a:rPr lang="en-US" sz="2800" dirty="0"/>
              <a:t>of </a:t>
            </a:r>
            <a:r>
              <a:rPr lang="en-US" sz="2800" dirty="0" smtClean="0"/>
              <a:t>diversity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/>
              <a:t>Print rich labeling is visible and representative of </a:t>
            </a:r>
            <a:r>
              <a:rPr lang="en-US" sz="2800" dirty="0" smtClean="0"/>
              <a:t>home languages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/>
              <a:t>Books, materials, displays and artifacts comprise all cultures, </a:t>
            </a:r>
            <a:r>
              <a:rPr lang="en-US" sz="2800" dirty="0" smtClean="0"/>
              <a:t>families </a:t>
            </a:r>
            <a:r>
              <a:rPr lang="en-US" sz="2800" dirty="0"/>
              <a:t>and communities of students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dirty="0"/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6763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228600"/>
            <a:ext cx="7997825" cy="762000"/>
          </a:xfrm>
        </p:spPr>
        <p:txBody>
          <a:bodyPr/>
          <a:lstStyle/>
          <a:p>
            <a:pPr>
              <a:defRPr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Transitional 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Kindergarten</a:t>
            </a: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Environment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9C453CA-863B-4979-A67E-4E453E4EF9AA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5800" y="320675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Transitional Kindergarten Environment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7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t="-5556" b="12962"/>
          <a:stretch>
            <a:fillRect/>
          </a:stretch>
        </p:blipFill>
        <p:spPr>
          <a:xfrm>
            <a:off x="609600" y="1812925"/>
            <a:ext cx="8001000" cy="4572000"/>
          </a:xfrm>
        </p:spPr>
      </p:pic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6275" y="4572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200025" y="1582738"/>
            <a:ext cx="89439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Providing Supports in the Home - Language Thematic Unit Sign 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A2E585A-3293-49B2-89EA-CFFDC9D054F6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-228600" y="215900"/>
            <a:ext cx="8534400" cy="758825"/>
          </a:xfrm>
        </p:spPr>
        <p:txBody>
          <a:bodyPr/>
          <a:lstStyle/>
          <a:p>
            <a:r>
              <a:rPr lang="en-US" sz="2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Transitional Kindergarten Environment</a:t>
            </a:r>
            <a:endParaRPr lang="en-US" sz="2400" smtClean="0">
              <a:latin typeface="Arial" charset="0"/>
              <a:cs typeface="Arial" charset="0"/>
            </a:endParaRPr>
          </a:p>
        </p:txBody>
      </p:sp>
      <p:pic>
        <p:nvPicPr>
          <p:cNvPr id="43011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2559050"/>
            <a:ext cx="4343400" cy="3460750"/>
          </a:xfrm>
        </p:spPr>
      </p:pic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0A2838B-0EAE-43DA-BBB6-50E3ADFDECDB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3810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Rectangle 5"/>
          <p:cNvSpPr>
            <a:spLocks noChangeArrowheads="1"/>
          </p:cNvSpPr>
          <p:nvPr/>
        </p:nvSpPr>
        <p:spPr bwMode="auto">
          <a:xfrm>
            <a:off x="1471613" y="1463675"/>
            <a:ext cx="62626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Providing Supports in Home Language - Center Information</a:t>
            </a:r>
          </a:p>
          <a:p>
            <a:pPr algn="ctr"/>
            <a:r>
              <a:rPr lang="en-US"/>
              <a:t> and Higher Order Thinking Questions  </a:t>
            </a:r>
          </a:p>
        </p:txBody>
      </p:sp>
      <p:pic>
        <p:nvPicPr>
          <p:cNvPr id="43015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03750" y="2559050"/>
            <a:ext cx="4387850" cy="346075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5800" y="-76200"/>
            <a:ext cx="8534400" cy="758825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P-TK-K Environment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3" y="838200"/>
          <a:ext cx="9113837" cy="5781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625"/>
                <a:gridCol w="2971903"/>
                <a:gridCol w="3124309"/>
              </a:tblGrid>
              <a:tr h="64005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Preschool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Transitional</a:t>
                      </a:r>
                      <a:r>
                        <a:rPr lang="en-US" sz="1800" baseline="0" dirty="0" smtClean="0"/>
                        <a:t> Kindergarten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Traditional Kindergarten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</a:tr>
              <a:tr h="66123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Developmentally appropriate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Developmentally appropriate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Standards based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</a:tr>
              <a:tr h="914363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Scaffolds self regulation 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Scaffolds</a:t>
                      </a:r>
                      <a:r>
                        <a:rPr lang="en-US" sz="1800" baseline="0" dirty="0" smtClean="0"/>
                        <a:t> self regulation and encourages independence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Provides discipline</a:t>
                      </a:r>
                      <a:r>
                        <a:rPr lang="en-US" sz="1800" baseline="0" dirty="0" smtClean="0"/>
                        <a:t> strategies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</a:tr>
              <a:tr h="914363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Provides</a:t>
                      </a:r>
                      <a:r>
                        <a:rPr lang="en-US" sz="1800" baseline="0" dirty="0" smtClean="0"/>
                        <a:t> supports in home language 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Provides supports in home language and English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Encourages</a:t>
                      </a:r>
                      <a:r>
                        <a:rPr lang="en-US" sz="1800" baseline="0" dirty="0" smtClean="0"/>
                        <a:t> parent involvement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</a:tr>
              <a:tr h="914363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Play based learning 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Provides engaging interactive activities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Provides</a:t>
                      </a:r>
                      <a:r>
                        <a:rPr lang="en-US" sz="1800" baseline="0" dirty="0" smtClean="0"/>
                        <a:t> experiences to help students master academic standards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</a:tr>
              <a:tr h="1737298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1800" dirty="0" smtClean="0"/>
                        <a:t>Centers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based on children’s interests and individual learning needs</a:t>
                      </a: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1800" dirty="0" smtClean="0"/>
                        <a:t>Centers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based on children’s interests and learning needs,</a:t>
                      </a:r>
                      <a:r>
                        <a:rPr lang="en-US" sz="1800" baseline="0" dirty="0" smtClean="0"/>
                        <a:t> while incorporating content standards</a:t>
                      </a:r>
                      <a:endParaRPr lang="en-US" sz="1800" dirty="0" smtClean="0"/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800" dirty="0"/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 smtClean="0"/>
                        <a:t>Centers based</a:t>
                      </a:r>
                      <a:r>
                        <a:rPr lang="en-US" sz="1800" baseline="0" dirty="0" smtClean="0"/>
                        <a:t> on content standards, while following selected curriculum</a:t>
                      </a:r>
                      <a:endParaRPr lang="en-US" sz="1800" dirty="0"/>
                    </a:p>
                  </a:txBody>
                  <a:tcPr marL="91443" marR="91443" marT="45715" marB="45715"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783340A-5FC9-4D20-8857-48282AA9D99D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  <p:pic>
        <p:nvPicPr>
          <p:cNvPr id="44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524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590800"/>
            <a:ext cx="8763000" cy="1981200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cap="none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cap="none" dirty="0" smtClean="0"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cap="none" dirty="0"/>
          </a:p>
        </p:txBody>
      </p:sp>
      <p:sp>
        <p:nvSpPr>
          <p:cNvPr id="4505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Contact Information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81000" y="2743200"/>
            <a:ext cx="7086600" cy="3581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en-US" spc="250" dirty="0">
              <a:solidFill>
                <a:schemeClr val="tx2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2200" b="1" spc="250" dirty="0">
                <a:latin typeface="+mn-lt"/>
                <a:cs typeface="+mn-cs"/>
              </a:rPr>
              <a:t>Linda Cochran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2200" spc="250" dirty="0">
                <a:solidFill>
                  <a:schemeClr val="tx2"/>
                </a:solidFill>
                <a:latin typeface="+mn-lt"/>
                <a:cs typeface="+mn-cs"/>
              </a:rPr>
              <a:t>CPIN Program Specialist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2200" spc="250" dirty="0">
                <a:solidFill>
                  <a:schemeClr val="tx2"/>
                </a:solidFill>
                <a:latin typeface="+mn-lt"/>
                <a:cs typeface="+mn-cs"/>
              </a:rPr>
              <a:t>Phone: (408) 453-4334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2200" spc="250" dirty="0">
                <a:solidFill>
                  <a:schemeClr val="tx2"/>
                </a:solidFill>
                <a:latin typeface="+mn-lt"/>
                <a:cs typeface="+mn-cs"/>
              </a:rPr>
              <a:t>E-mail: linda_cochran@sccoe.org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en-US" sz="2200" spc="250" dirty="0">
              <a:solidFill>
                <a:schemeClr val="tx2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2200" b="1" spc="250" dirty="0">
                <a:latin typeface="+mn-lt"/>
                <a:cs typeface="+mn-cs"/>
              </a:rPr>
              <a:t>Elia Garcia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2200" spc="250" dirty="0">
                <a:solidFill>
                  <a:schemeClr val="tx2"/>
                </a:solidFill>
                <a:latin typeface="+mn-lt"/>
                <a:cs typeface="+mn-cs"/>
              </a:rPr>
              <a:t>Transitional Kindergarten Program Specialist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2200" spc="250" dirty="0">
                <a:solidFill>
                  <a:schemeClr val="tx2"/>
                </a:solidFill>
                <a:latin typeface="+mn-lt"/>
                <a:cs typeface="+mn-cs"/>
              </a:rPr>
              <a:t>Phone: (408) 453-3608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r>
              <a:rPr lang="en-US" sz="2200" spc="250" dirty="0">
                <a:solidFill>
                  <a:schemeClr val="tx2"/>
                </a:solidFill>
                <a:latin typeface="+mn-lt"/>
                <a:cs typeface="+mn-cs"/>
              </a:rPr>
              <a:t>E-mail: elia_garcia@sccoe.org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en-US" sz="2200" spc="250" dirty="0">
              <a:solidFill>
                <a:schemeClr val="tx2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en-US" spc="250" dirty="0">
              <a:solidFill>
                <a:schemeClr val="tx2"/>
              </a:solidFill>
              <a:latin typeface="+mn-lt"/>
              <a:cs typeface="+mn-cs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en-US" sz="1600" b="1" cap="all" spc="25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3925" y="228600"/>
            <a:ext cx="164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DAE374C-3E11-4745-B9F0-C89319F682AA}" type="datetime1">
              <a:rPr lang="en-US"/>
              <a:pPr>
                <a:defRPr/>
              </a:pPr>
              <a:t>1/22/2013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7455</TotalTime>
  <Words>1251</Words>
  <Application>Microsoft Office PowerPoint</Application>
  <PresentationFormat>On-screen Show (4:3)</PresentationFormat>
  <Paragraphs>304</Paragraphs>
  <Slides>32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Civic</vt:lpstr>
      <vt:lpstr>Transitional Kindergarten</vt:lpstr>
      <vt:lpstr>Agenda</vt:lpstr>
      <vt:lpstr>California’s Early Learning System</vt:lpstr>
      <vt:lpstr>PowerPoint Presentation</vt:lpstr>
      <vt:lpstr>Preschool Environmental Supports for TK </vt:lpstr>
      <vt:lpstr>Preschool Environmental Supports for TK</vt:lpstr>
      <vt:lpstr>Preschool Environmental Supports for TK</vt:lpstr>
      <vt:lpstr>Preschool Environmental Supports for TK</vt:lpstr>
      <vt:lpstr>Preschool Environmental Supports for TK</vt:lpstr>
      <vt:lpstr>Preschool Environmental Supports for TK</vt:lpstr>
      <vt:lpstr>Preschool Environmental Supports for TK</vt:lpstr>
      <vt:lpstr>PowerPoint Presentation</vt:lpstr>
      <vt:lpstr>Preschool Environmental Supports for TK</vt:lpstr>
      <vt:lpstr>Transitional Kindergarten Environment  </vt:lpstr>
      <vt:lpstr>PowerPoint Presentation</vt:lpstr>
      <vt:lpstr>Transitional Kindergarten Environment  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Transitional Kindergarten Environment</vt:lpstr>
      <vt:lpstr>P-TK-K Environment</vt:lpstr>
      <vt:lpstr>Contact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Kaufman</dc:creator>
  <cp:lastModifiedBy>Diana Chun</cp:lastModifiedBy>
  <cp:revision>768</cp:revision>
  <cp:lastPrinted>2012-04-11T23:21:16Z</cp:lastPrinted>
  <dcterms:created xsi:type="dcterms:W3CDTF">2010-08-21T00:14:33Z</dcterms:created>
  <dcterms:modified xsi:type="dcterms:W3CDTF">2013-01-22T19:29:48Z</dcterms:modified>
</cp:coreProperties>
</file>