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257" r:id="rId2"/>
    <p:sldId id="276" r:id="rId3"/>
    <p:sldId id="277" r:id="rId4"/>
    <p:sldId id="278" r:id="rId5"/>
    <p:sldId id="258" r:id="rId6"/>
    <p:sldId id="259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303" r:id="rId19"/>
    <p:sldId id="272" r:id="rId20"/>
    <p:sldId id="273" r:id="rId21"/>
    <p:sldId id="279" r:id="rId22"/>
    <p:sldId id="280" r:id="rId23"/>
    <p:sldId id="281" r:id="rId24"/>
    <p:sldId id="283" r:id="rId25"/>
    <p:sldId id="284" r:id="rId26"/>
    <p:sldId id="299" r:id="rId27"/>
    <p:sldId id="285" r:id="rId28"/>
    <p:sldId id="287" r:id="rId29"/>
    <p:sldId id="288" r:id="rId30"/>
    <p:sldId id="289" r:id="rId31"/>
    <p:sldId id="300" r:id="rId32"/>
    <p:sldId id="290" r:id="rId33"/>
    <p:sldId id="292" r:id="rId34"/>
    <p:sldId id="291" r:id="rId35"/>
    <p:sldId id="301" r:id="rId36"/>
    <p:sldId id="295" r:id="rId37"/>
    <p:sldId id="294" r:id="rId38"/>
    <p:sldId id="296" r:id="rId39"/>
    <p:sldId id="297" r:id="rId40"/>
    <p:sldId id="298" r:id="rId41"/>
    <p:sldId id="302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u="sng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i="1" u="sng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i="1" u="sng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i="1" u="sng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i="1" u="sng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i="1" u="sng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i="1" u="sng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i="1" u="sng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i="1" u="sng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D491"/>
    <a:srgbClr val="72AF2F"/>
    <a:srgbClr val="33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1" d="100"/>
          <a:sy n="61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73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latin typeface="Times" charset="0"/>
              </a:defRPr>
            </a:lvl1pPr>
          </a:lstStyle>
          <a:p>
            <a:pPr>
              <a:defRPr/>
            </a:pPr>
            <a:fld id="{19F95AE0-EE1E-4387-A210-4453098EC2E3}" type="datetimeFigureOut">
              <a:rPr lang="en-US"/>
              <a:pPr>
                <a:defRPr/>
              </a:pPr>
              <a:t>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 smtClean="0">
                <a:latin typeface="Times" charset="0"/>
              </a:defRPr>
            </a:lvl1pPr>
          </a:lstStyle>
          <a:p>
            <a:pPr>
              <a:defRPr/>
            </a:pPr>
            <a:fld id="{20B2DCC2-3F2D-423B-8CE7-8BC06D1A7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6F984618-4774-46EF-8DE6-B67BAA4F97C3}" type="datetimeFigureOut">
              <a:rPr lang="en-US"/>
              <a:pPr/>
              <a:t>1/27/2012</a:t>
            </a:fld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8FBEF51-9658-4991-B27C-B1421077D7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BEF51-9658-4991-B27C-B1421077D7B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will continue these as calls to action for 2012.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BEF51-9658-4991-B27C-B1421077D7B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i="0" u="none" dirty="0" smtClean="0"/>
              <a:t>Low cost tactic to reach potential first time visitors</a:t>
            </a:r>
          </a:p>
          <a:p>
            <a:pPr lvl="1"/>
            <a:r>
              <a:rPr lang="en-US" i="0" u="none" dirty="0" smtClean="0"/>
              <a:t>Allows for real-time analytics and 	flexibility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BEF51-9658-4991-B27C-B1421077D7B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Outdoor enthusiast, cultural explorer and luxury traveler.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BEF51-9658-4991-B27C-B1421077D7B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Targeting winter outdoor</a:t>
            </a:r>
            <a:r>
              <a:rPr lang="en-US" baseline="0" dirty="0" smtClean="0"/>
              <a:t> enthusiasts by age, household income and media habits.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BEF51-9658-4991-B27C-B1421077D7B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will continue to use earned, owned and social media as part of the winter 2012 marketing mix.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BEF51-9658-4991-B27C-B1421077D7B8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Marketing is more dynamic than ever and requires new ways of thinking.</a:t>
            </a:r>
          </a:p>
          <a:p>
            <a:r>
              <a:rPr lang="en-US" dirty="0" smtClean="0"/>
              <a:t>You can no longer focus too much on one target and forget the others.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BEF51-9658-4991-B27C-B1421077D7B8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Cuation - Risk and uncertainty abounds. </a:t>
            </a:r>
          </a:p>
          <a:p>
            <a:r>
              <a:rPr lang="en-US"/>
              <a:t>Curation - Marketing is imperative in the form of conversations. This is why social media is so important</a:t>
            </a:r>
          </a:p>
          <a:p>
            <a:r>
              <a:rPr lang="en-US"/>
              <a:t>Contentment –More internally directed. 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BEF51-9658-4991-B27C-B1421077D7B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a final note, w</a:t>
            </a:r>
            <a:r>
              <a:rPr lang="en-US" baseline="0" dirty="0" smtClean="0"/>
              <a:t>e are about to embark, with all of  you on developing our next 5-year strategic plan.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At the closing of this general session, I’ll be back to present what else the future has in store for 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BEF51-9658-4991-B27C-B1421077D7B8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73B7D-5AD1-4DC0-98B1-0B43ABFA5C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D66F1-3407-4BCF-8A85-65B4A7474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97082-3DAE-488A-A3E6-583465ECAB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1A6A6-CC64-43CB-A437-FCFAD2BAF5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57A58-9DFD-44D0-B78B-36A766444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E0B55-698E-4610-A40E-E84497340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neCone_Signs.jpg                                             00C2AEBEPrint HD                       C315E21B: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67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GovConf_Logo_2012.jpg                                          00085D69Print HD                       C315E21B: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5219700"/>
            <a:ext cx="29718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A2A2A-5716-4674-B949-7FBF8504D9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9E192-2DC8-4DD4-A574-BAFB2B3970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47C5D-BB05-428B-B919-FF9FEF2926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8D311-9082-4AC6-8154-EE1115053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i="0" u="none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i="0" u="none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i="0" u="none" smtClean="0">
                <a:latin typeface="Times" charset="0"/>
              </a:defRPr>
            </a:lvl1pPr>
          </a:lstStyle>
          <a:p>
            <a:pPr>
              <a:defRPr/>
            </a:pPr>
            <a:fld id="{BCC73037-F569-4640-B7B5-A4DD3E366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72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jpe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1.png"/><Relationship Id="rId9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PineCone_Signs.jpg                                             00C2AEBEPrint HD                       C315E21B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67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5" descr="GovConf_Logo_2012.jpg                                          00085D69Print HD                       C315E21B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5219700"/>
            <a:ext cx="29718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0" y="1981200"/>
            <a:ext cx="9144000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5400" b="1" i="0" u="none" dirty="0">
                <a:solidFill>
                  <a:schemeClr val="bg2"/>
                </a:solidFill>
              </a:rPr>
              <a:t>Maine Office of Tourism</a:t>
            </a:r>
            <a:endParaRPr lang="en-US" sz="5400" i="0" u="none" dirty="0">
              <a:solidFill>
                <a:schemeClr val="bg2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5400" b="1" i="0" u="none" dirty="0">
                <a:solidFill>
                  <a:schemeClr val="bg2"/>
                </a:solidFill>
              </a:rPr>
              <a:t>Report </a:t>
            </a:r>
            <a:endParaRPr lang="en-US" sz="5400" i="0" u="none" dirty="0">
              <a:solidFill>
                <a:schemeClr val="bg2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800" i="0" u="none" dirty="0">
                <a:solidFill>
                  <a:schemeClr val="bg2"/>
                </a:solidFill>
              </a:rPr>
              <a:t>January 26,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Mission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Serve as the state’s customer focused travel marketing organization with a core responsibility of presenting the activities and amenities of Maine that are most integral to the target markets’ decision making process.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3810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Goals &amp; Objectives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764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Position Maine as a world-class, four season tourist destination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Increase Maine’s share of the New England travel market and secure it by maintaining positive awareness and high levels of repeat visitors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Expand Office of Tourism-private industry partnerships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3810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Goals &amp; Objectives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828800"/>
            <a:ext cx="7772400" cy="4114800"/>
          </a:xfrm>
        </p:spPr>
        <p:txBody>
          <a:bodyPr/>
          <a:lstStyle/>
          <a:p>
            <a:r>
              <a:rPr lang="en-US" dirty="0" smtClean="0">
                <a:cs typeface="Tunga" pitchFamily="2"/>
              </a:rPr>
              <a:t>Maximize the value of each visitor by encouraging longer trips with deeper excursions into the less traveled areas of the state</a:t>
            </a:r>
          </a:p>
          <a:p>
            <a:r>
              <a:rPr lang="en-US" dirty="0" smtClean="0">
                <a:cs typeface="Tunga" pitchFamily="2"/>
              </a:rPr>
              <a:t>Return at least $2 in tax revenue for every $1 invested in tourism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1"/>
          <p:cNvSpPr txBox="1">
            <a:spLocks noChangeArrowheads="1"/>
          </p:cNvSpPr>
          <p:nvPr/>
        </p:nvSpPr>
        <p:spPr bwMode="auto">
          <a:xfrm>
            <a:off x="1066800" y="3048000"/>
            <a:ext cx="7391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 i="0" u="none" dirty="0">
                <a:solidFill>
                  <a:schemeClr val="bg2"/>
                </a:solidFill>
                <a:cs typeface="Times" pitchFamily="18" charset="0"/>
              </a:rPr>
              <a:t>2011 Summer Season </a:t>
            </a:r>
          </a:p>
          <a:p>
            <a:pPr algn="ctr" eaLnBrk="0" hangingPunct="0"/>
            <a:r>
              <a:rPr lang="en-US" sz="4000" i="0" u="none" dirty="0" err="1">
                <a:solidFill>
                  <a:schemeClr val="bg2"/>
                </a:solidFill>
                <a:cs typeface="Times" pitchFamily="18" charset="0"/>
              </a:rPr>
              <a:t>Topline</a:t>
            </a:r>
            <a:r>
              <a:rPr lang="en-US" sz="4000" i="0" u="none" dirty="0">
                <a:solidFill>
                  <a:schemeClr val="bg2"/>
                </a:solidFill>
                <a:cs typeface="Times" pitchFamily="18" charset="0"/>
              </a:rPr>
              <a:t>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676400"/>
            <a:ext cx="71628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4800" b="1" i="0" u="none" dirty="0">
                <a:solidFill>
                  <a:schemeClr val="bg2"/>
                </a:solidFill>
                <a:latin typeface="+mj-lt"/>
              </a:rPr>
              <a:t> Visitor Tracking Research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/>
          <p:cNvSpPr txBox="1">
            <a:spLocks noChangeArrowheads="1"/>
          </p:cNvSpPr>
          <p:nvPr/>
        </p:nvSpPr>
        <p:spPr bwMode="auto">
          <a:xfrm>
            <a:off x="1295400" y="304800"/>
            <a:ext cx="7543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i="0" u="none" dirty="0"/>
              <a:t> </a:t>
            </a:r>
            <a:r>
              <a:rPr lang="en-US" sz="4800" b="1" i="0" u="none" dirty="0">
                <a:solidFill>
                  <a:schemeClr val="bg2"/>
                </a:solidFill>
              </a:rPr>
              <a:t>Estimated Visitation </a:t>
            </a:r>
          </a:p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to Maine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209800"/>
            <a:ext cx="8153400" cy="2862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4000" i="0" u="none" dirty="0">
                <a:latin typeface="+mj-lt"/>
              </a:rPr>
              <a:t>Summer 2011</a:t>
            </a:r>
          </a:p>
          <a:p>
            <a:pPr>
              <a:lnSpc>
                <a:spcPct val="90000"/>
              </a:lnSpc>
              <a:defRPr/>
            </a:pPr>
            <a:endParaRPr lang="en-US" sz="4000" i="0" u="none" dirty="0">
              <a:latin typeface="+mj-lt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4000" i="0" u="none" dirty="0">
                <a:latin typeface="+mj-lt"/>
              </a:rPr>
              <a:t>  9.5 million overnight visitors</a:t>
            </a:r>
            <a:endParaRPr lang="en-US" sz="1800" i="0" u="none" dirty="0">
              <a:latin typeface="+mj-lt"/>
            </a:endParaRPr>
          </a:p>
          <a:p>
            <a:pPr>
              <a:lnSpc>
                <a:spcPct val="90000"/>
              </a:lnSpc>
              <a:defRPr/>
            </a:pPr>
            <a:r>
              <a:rPr lang="en-US" sz="4000" i="0" u="none" dirty="0">
                <a:latin typeface="+mj-lt"/>
              </a:rPr>
              <a:t> 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4000" i="0" u="none" dirty="0">
                <a:latin typeface="+mj-lt"/>
              </a:rPr>
              <a:t>  13.8 million day visitors.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1981200" y="304800"/>
            <a:ext cx="6019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Residence of </a:t>
            </a:r>
          </a:p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Overnight Visitors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524000"/>
            <a:ext cx="8229600" cy="3539430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endParaRPr lang="en-US" sz="2800" i="0" u="none" dirty="0">
              <a:latin typeface="Times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sz="2800" i="0" u="none" dirty="0">
                <a:latin typeface="Times" charset="0"/>
              </a:rPr>
              <a:t>Massachusetts -  21%</a:t>
            </a:r>
          </a:p>
          <a:p>
            <a:pPr eaLnBrk="0" hangingPunct="0">
              <a:defRPr/>
            </a:pPr>
            <a:r>
              <a:rPr lang="en-US" sz="2800" i="0" u="none" dirty="0">
                <a:latin typeface="Times" charset="0"/>
              </a:rPr>
              <a:t>New York – 20%</a:t>
            </a:r>
          </a:p>
          <a:p>
            <a:pPr eaLnBrk="0" hangingPunct="0">
              <a:defRPr/>
            </a:pPr>
            <a:r>
              <a:rPr lang="en-US" sz="2800" i="0" u="none" dirty="0">
                <a:latin typeface="Times" charset="0"/>
              </a:rPr>
              <a:t>Pennsylvania – 9%</a:t>
            </a:r>
          </a:p>
          <a:p>
            <a:pPr eaLnBrk="0" hangingPunct="0">
              <a:defRPr/>
            </a:pPr>
            <a:r>
              <a:rPr lang="en-US" sz="2800" i="0" u="none" dirty="0">
                <a:latin typeface="Times" charset="0"/>
              </a:rPr>
              <a:t>Ontario – 8%</a:t>
            </a:r>
          </a:p>
          <a:p>
            <a:pPr eaLnBrk="0" hangingPunct="0">
              <a:defRPr/>
            </a:pPr>
            <a:r>
              <a:rPr lang="en-US" sz="2800" i="0" u="none" dirty="0">
                <a:latin typeface="Times" charset="0"/>
              </a:rPr>
              <a:t>New Jersey – 7%</a:t>
            </a:r>
          </a:p>
          <a:p>
            <a:pPr eaLnBrk="0" hangingPunct="0">
              <a:defRPr/>
            </a:pPr>
            <a:endParaRPr lang="en-US" sz="2800" i="0" u="none" dirty="0">
              <a:latin typeface="Times" charset="0"/>
            </a:endParaRPr>
          </a:p>
          <a:p>
            <a:pPr eaLnBrk="0" hangingPunct="0">
              <a:defRPr/>
            </a:pPr>
            <a:endParaRPr lang="en-US" sz="2800" i="0" u="none" dirty="0">
              <a:latin typeface="Times" charset="0"/>
            </a:endParaRPr>
          </a:p>
          <a:p>
            <a:pPr eaLnBrk="0" hangingPunct="0">
              <a:defRPr/>
            </a:pPr>
            <a:endParaRPr lang="en-US" sz="2800" i="0" u="none" dirty="0" smtClean="0">
              <a:latin typeface="Times" charset="0"/>
            </a:endParaRPr>
          </a:p>
          <a:p>
            <a:pPr eaLnBrk="0" hangingPunct="0">
              <a:defRPr/>
            </a:pPr>
            <a:r>
              <a:rPr lang="en-US" sz="2800" i="0" u="none" dirty="0" smtClean="0">
                <a:latin typeface="Times" charset="0"/>
              </a:rPr>
              <a:t>Connecticut </a:t>
            </a:r>
            <a:r>
              <a:rPr lang="en-US" sz="2800" i="0" u="none" dirty="0">
                <a:latin typeface="Times" charset="0"/>
              </a:rPr>
              <a:t>– 6%</a:t>
            </a:r>
          </a:p>
          <a:p>
            <a:pPr eaLnBrk="0" hangingPunct="0">
              <a:defRPr/>
            </a:pPr>
            <a:r>
              <a:rPr lang="en-US" sz="2800" i="0" u="none" dirty="0">
                <a:latin typeface="Times" charset="0"/>
              </a:rPr>
              <a:t>Maine – 6%</a:t>
            </a:r>
          </a:p>
          <a:p>
            <a:pPr eaLnBrk="0" hangingPunct="0">
              <a:defRPr/>
            </a:pPr>
            <a:r>
              <a:rPr lang="en-US" sz="2800" i="0" u="none" dirty="0">
                <a:latin typeface="Times" charset="0"/>
              </a:rPr>
              <a:t>New Hampshire – 5%</a:t>
            </a:r>
          </a:p>
          <a:p>
            <a:pPr eaLnBrk="0" hangingPunct="0">
              <a:defRPr/>
            </a:pPr>
            <a:r>
              <a:rPr lang="en-US" sz="2800" i="0" u="none" dirty="0">
                <a:latin typeface="Times" charset="0"/>
              </a:rPr>
              <a:t>New Brunswick – 4%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1143000" y="381000"/>
            <a:ext cx="70866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i="0" u="none" dirty="0"/>
              <a:t> </a:t>
            </a:r>
            <a:r>
              <a:rPr lang="en-US" sz="4800" b="1" i="0" u="none" dirty="0">
                <a:solidFill>
                  <a:schemeClr val="bg2"/>
                </a:solidFill>
              </a:rPr>
              <a:t>Residence of </a:t>
            </a:r>
          </a:p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Day Visitors</a:t>
            </a:r>
            <a:endParaRPr lang="en-US" sz="4400" b="1" i="0" u="none" dirty="0">
              <a:solidFill>
                <a:schemeClr val="bg2"/>
              </a:solidFill>
            </a:endParaRPr>
          </a:p>
        </p:txBody>
      </p:sp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600200" y="2209800"/>
            <a:ext cx="65532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i="0" u="none"/>
              <a:t>Maine – 37%</a:t>
            </a:r>
          </a:p>
          <a:p>
            <a:pPr algn="ctr" eaLnBrk="0" hangingPunct="0"/>
            <a:r>
              <a:rPr lang="en-US" sz="3200" i="0" u="none"/>
              <a:t>Massachusetts – 35%</a:t>
            </a:r>
          </a:p>
          <a:p>
            <a:pPr algn="ctr" eaLnBrk="0" hangingPunct="0"/>
            <a:r>
              <a:rPr lang="en-US" sz="3200" i="0" u="none"/>
              <a:t>New Hampshire – 15%</a:t>
            </a:r>
          </a:p>
          <a:p>
            <a:pPr algn="ctr" eaLnBrk="0" hangingPunct="0"/>
            <a:r>
              <a:rPr lang="en-US" sz="3200" i="0" u="none"/>
              <a:t>New Brunswick – 7%</a:t>
            </a:r>
          </a:p>
          <a:p>
            <a:pPr algn="ctr" eaLnBrk="0" hangingPunct="0"/>
            <a:r>
              <a:rPr lang="en-US" sz="3200" i="0" u="none"/>
              <a:t>Quebec – 2%</a:t>
            </a:r>
          </a:p>
          <a:p>
            <a:pPr algn="ctr" eaLnBrk="0" hangingPunct="0"/>
            <a:r>
              <a:rPr lang="en-US" sz="3200" i="0" u="none"/>
              <a:t>Vermont – 2%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2133600" y="152400"/>
            <a:ext cx="6477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400" b="1" i="0" u="none" dirty="0">
                <a:solidFill>
                  <a:schemeClr val="bg2"/>
                </a:solidFill>
              </a:rPr>
              <a:t>Primary Purpose of Overnight Leisure Trips</a:t>
            </a:r>
          </a:p>
        </p:txBody>
      </p:sp>
      <p:graphicFrame>
        <p:nvGraphicFramePr>
          <p:cNvPr id="13313" name="Object 3"/>
          <p:cNvGraphicFramePr>
            <a:graphicFrameLocks noChangeAspect="1"/>
          </p:cNvGraphicFramePr>
          <p:nvPr/>
        </p:nvGraphicFramePr>
        <p:xfrm>
          <a:off x="-150813" y="831850"/>
          <a:ext cx="9567863" cy="5227638"/>
        </p:xfrm>
        <a:graphic>
          <a:graphicData uri="http://schemas.openxmlformats.org/presentationml/2006/ole">
            <p:oleObj spid="_x0000_s13313" name="Chart" r:id="rId3" imgW="13096875" imgH="7153275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1981200" y="304800"/>
            <a:ext cx="71628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4400" b="1" i="0" u="none" dirty="0">
                <a:solidFill>
                  <a:schemeClr val="bg2"/>
                </a:solidFill>
              </a:rPr>
              <a:t>Primary Purpose of Leisure Day Trips</a:t>
            </a:r>
          </a:p>
        </p:txBody>
      </p:sp>
      <p:graphicFrame>
        <p:nvGraphicFramePr>
          <p:cNvPr id="12289" name="Object 3"/>
          <p:cNvGraphicFramePr>
            <a:graphicFrameLocks noChangeAspect="1"/>
          </p:cNvGraphicFramePr>
          <p:nvPr/>
        </p:nvGraphicFramePr>
        <p:xfrm>
          <a:off x="0" y="1295400"/>
          <a:ext cx="8337550" cy="4114800"/>
        </p:xfrm>
        <a:graphic>
          <a:graphicData uri="http://schemas.openxmlformats.org/presentationml/2006/ole">
            <p:oleObj spid="_x0000_s12289" name="Chart" r:id="rId3" imgW="11534775" imgH="6391275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981200" y="152400"/>
            <a:ext cx="6477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Trip Activities </a:t>
            </a:r>
          </a:p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Overnight Visitors</a:t>
            </a:r>
          </a:p>
        </p:txBody>
      </p:sp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762000" y="1905000"/>
            <a:ext cx="76962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i="0" u="none" dirty="0">
                <a:cs typeface="Tahoma" charset="0"/>
              </a:rPr>
              <a:t>Outdoor activities…………..64%</a:t>
            </a:r>
          </a:p>
          <a:p>
            <a:pPr algn="ctr" eaLnBrk="0" hangingPunct="0"/>
            <a:r>
              <a:rPr lang="en-US" i="0" u="none" dirty="0">
                <a:cs typeface="Tahoma" charset="0"/>
              </a:rPr>
              <a:t>Shopping……………………62%</a:t>
            </a:r>
          </a:p>
          <a:p>
            <a:pPr algn="ctr" eaLnBrk="0" hangingPunct="0"/>
            <a:r>
              <a:rPr lang="en-US" i="0" u="none" dirty="0">
                <a:cs typeface="Tahoma" charset="0"/>
              </a:rPr>
              <a:t>Resting/Relaxing……………53%</a:t>
            </a:r>
          </a:p>
          <a:p>
            <a:pPr algn="ctr" eaLnBrk="0" hangingPunct="0"/>
            <a:r>
              <a:rPr lang="en-US" i="0" u="none" dirty="0">
                <a:cs typeface="Tahoma" charset="0"/>
              </a:rPr>
              <a:t>Enjoying ocean views…….....44%</a:t>
            </a:r>
          </a:p>
          <a:p>
            <a:pPr algn="ctr" eaLnBrk="0" hangingPunct="0"/>
            <a:r>
              <a:rPr lang="en-US" i="0" u="none" dirty="0">
                <a:cs typeface="Tahoma" charset="0"/>
              </a:rPr>
              <a:t>Sightseeing………………….40%</a:t>
            </a:r>
          </a:p>
          <a:p>
            <a:pPr algn="ctr" eaLnBrk="0" hangingPunct="0"/>
            <a:r>
              <a:rPr lang="en-US" i="0" u="none" dirty="0">
                <a:cs typeface="Tahoma" charset="0"/>
              </a:rPr>
              <a:t>Visiting family/friends………33%</a:t>
            </a:r>
          </a:p>
          <a:p>
            <a:pPr algn="ctr" eaLnBrk="0" hangingPunct="0"/>
            <a:r>
              <a:rPr lang="en-US" i="0" u="none" dirty="0">
                <a:cs typeface="Tahoma" charset="0"/>
              </a:rPr>
              <a:t>Driving for pleasure…………</a:t>
            </a:r>
            <a:r>
              <a:rPr lang="en-US" i="0" u="none" dirty="0" smtClean="0">
                <a:cs typeface="Tahoma" charset="0"/>
              </a:rPr>
              <a:t>31%</a:t>
            </a:r>
          </a:p>
          <a:p>
            <a:pPr algn="ctr" eaLnBrk="0" hangingPunct="0"/>
            <a:r>
              <a:rPr lang="en-US" i="0" u="none" dirty="0" smtClean="0">
                <a:cs typeface="Tahoma" charset="0"/>
              </a:rPr>
              <a:t>Going </a:t>
            </a:r>
            <a:r>
              <a:rPr lang="en-US" i="0" u="none" dirty="0">
                <a:cs typeface="Tahoma" charset="0"/>
              </a:rPr>
              <a:t>to the beach</a:t>
            </a:r>
            <a:r>
              <a:rPr lang="en-US" i="0" u="none" dirty="0" smtClean="0">
                <a:cs typeface="Tahoma" charset="0"/>
              </a:rPr>
              <a:t>……..…….</a:t>
            </a:r>
            <a:r>
              <a:rPr lang="en-US" i="0" u="none" dirty="0">
                <a:cs typeface="Tahoma" charset="0"/>
              </a:rPr>
              <a:t>31%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209800" y="228600"/>
            <a:ext cx="5791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Trips Activities </a:t>
            </a:r>
          </a:p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Day Visitors</a:t>
            </a:r>
          </a:p>
        </p:txBody>
      </p:sp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914400" y="2057400"/>
            <a:ext cx="7467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i="0" u="none">
                <a:cs typeface="Tahoma" charset="0"/>
              </a:rPr>
              <a:t>Shopping……………………….50%</a:t>
            </a:r>
          </a:p>
          <a:p>
            <a:pPr algn="ctr" eaLnBrk="0" hangingPunct="0"/>
            <a:r>
              <a:rPr lang="en-US" i="0" u="none">
                <a:cs typeface="Tahoma" charset="0"/>
              </a:rPr>
              <a:t>Outdoor activities………………42%</a:t>
            </a:r>
          </a:p>
          <a:p>
            <a:pPr algn="ctr" eaLnBrk="0" hangingPunct="0"/>
            <a:r>
              <a:rPr lang="en-US" i="0" u="none">
                <a:cs typeface="Tahoma" charset="0"/>
              </a:rPr>
              <a:t>Enjoying ocean views…………..37%</a:t>
            </a:r>
          </a:p>
          <a:p>
            <a:pPr algn="ctr" eaLnBrk="0" hangingPunct="0"/>
            <a:r>
              <a:rPr lang="en-US" i="0" u="none">
                <a:cs typeface="Tahoma" charset="0"/>
              </a:rPr>
              <a:t>Resting/Relaxation.......................35%</a:t>
            </a:r>
          </a:p>
          <a:p>
            <a:pPr algn="ctr" eaLnBrk="0" hangingPunct="0"/>
            <a:r>
              <a:rPr lang="en-US" i="0" u="none">
                <a:cs typeface="Tahoma" charset="0"/>
              </a:rPr>
              <a:t>Driving for pleasure………….....26%</a:t>
            </a:r>
          </a:p>
          <a:p>
            <a:pPr algn="ctr" eaLnBrk="0" hangingPunct="0"/>
            <a:r>
              <a:rPr lang="en-US" i="0" u="none">
                <a:cs typeface="Tahoma" charset="0"/>
              </a:rPr>
              <a:t>Visiting family/friends.................26%</a:t>
            </a:r>
          </a:p>
          <a:p>
            <a:pPr algn="ctr" eaLnBrk="0" hangingPunct="0"/>
            <a:r>
              <a:rPr lang="en-US" i="0" u="none">
                <a:cs typeface="Tahoma" charset="0"/>
              </a:rPr>
              <a:t>Sightseeing……………………...26%</a:t>
            </a:r>
          </a:p>
          <a:p>
            <a:pPr algn="ctr" eaLnBrk="0" hangingPunct="0"/>
            <a:r>
              <a:rPr lang="en-US" i="0" u="none">
                <a:cs typeface="Tahoma" charset="0"/>
              </a:rPr>
              <a:t> Going to the beach………………23%</a:t>
            </a:r>
          </a:p>
          <a:p>
            <a:pPr algn="ctr" eaLnBrk="0" hangingPunct="0"/>
            <a:endParaRPr lang="en-US" i="0" u="none">
              <a:cs typeface="Tahom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667000" y="38100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Length of Stay</a:t>
            </a:r>
          </a:p>
        </p:txBody>
      </p:sp>
      <p:sp>
        <p:nvSpPr>
          <p:cNvPr id="25602" name="TextBox 3"/>
          <p:cNvSpPr txBox="1">
            <a:spLocks noChangeArrowheads="1"/>
          </p:cNvSpPr>
          <p:nvPr/>
        </p:nvSpPr>
        <p:spPr bwMode="auto">
          <a:xfrm>
            <a:off x="1600200" y="1905000"/>
            <a:ext cx="64770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i="0" u="none"/>
              <a:t>1 Night…………….15%</a:t>
            </a:r>
          </a:p>
          <a:p>
            <a:pPr algn="ctr" eaLnBrk="0" hangingPunct="0"/>
            <a:r>
              <a:rPr lang="en-US" sz="2800" i="0" u="none"/>
              <a:t>2 Nights……………27%</a:t>
            </a:r>
          </a:p>
          <a:p>
            <a:pPr algn="ctr" eaLnBrk="0" hangingPunct="0"/>
            <a:r>
              <a:rPr lang="en-US" sz="2800" i="0" u="none"/>
              <a:t>3 Nights……………19%</a:t>
            </a:r>
          </a:p>
          <a:p>
            <a:pPr algn="ctr" eaLnBrk="0" hangingPunct="0"/>
            <a:r>
              <a:rPr lang="en-US" sz="2800" i="0" u="none"/>
              <a:t>4 to 7 Nights……….31%</a:t>
            </a:r>
          </a:p>
          <a:p>
            <a:pPr algn="ctr" eaLnBrk="0" hangingPunct="0"/>
            <a:r>
              <a:rPr lang="en-US" sz="2800" i="0" u="none"/>
              <a:t>8+ Nights……………8%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762000" y="4419600"/>
            <a:ext cx="3733800" cy="1570038"/>
          </a:xfrm>
          <a:prstGeom prst="rect">
            <a:avLst/>
          </a:prstGeom>
          <a:solidFill>
            <a:srgbClr val="64D49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i="0" u="none"/>
              <a:t>Mean Number of Nights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i="0" u="none"/>
              <a:t>Summer 2010 – 3.9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i="0" u="none"/>
              <a:t>Summer 2011 – 3.9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514600" y="533400"/>
            <a:ext cx="5638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Types of Lodging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133600" y="1752600"/>
            <a:ext cx="5029200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i="0"/>
              <a:t>Paid Lodging</a:t>
            </a:r>
          </a:p>
          <a:p>
            <a:pPr algn="ctr" eaLnBrk="0" hangingPunct="0"/>
            <a:endParaRPr lang="en-US" sz="1800" i="0"/>
          </a:p>
          <a:p>
            <a:pPr algn="ctr" eaLnBrk="0" hangingPunct="0"/>
            <a:r>
              <a:rPr lang="en-US" sz="2800" i="0" u="none"/>
              <a:t>Hotel / Motel / Resort	42%</a:t>
            </a:r>
          </a:p>
          <a:p>
            <a:pPr algn="ctr" eaLnBrk="0" hangingPunct="0"/>
            <a:r>
              <a:rPr lang="en-US" sz="2800" i="0" u="none"/>
              <a:t>Cabin / Cottage /Condo	  8%</a:t>
            </a:r>
          </a:p>
          <a:p>
            <a:pPr algn="ctr" eaLnBrk="0" hangingPunct="0"/>
            <a:r>
              <a:rPr lang="en-US" sz="2800" i="0" u="none"/>
              <a:t>Inn / B&amp;B			  7%</a:t>
            </a:r>
          </a:p>
          <a:p>
            <a:pPr algn="ctr" eaLnBrk="0" hangingPunct="0"/>
            <a:r>
              <a:rPr lang="en-US" sz="2800" i="0" u="none"/>
              <a:t>Tent Campground		  3%</a:t>
            </a:r>
          </a:p>
          <a:p>
            <a:pPr algn="ctr" eaLnBrk="0" hangingPunct="0"/>
            <a:r>
              <a:rPr lang="en-US" sz="2800" i="0" u="none"/>
              <a:t>RV Park / Campground	  2%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133600" y="228600"/>
            <a:ext cx="6781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Travel Planning Sources</a:t>
            </a: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914400" y="1219200"/>
            <a:ext cx="75438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i="0" u="none"/>
              <a:t>Internet……………………..65%</a:t>
            </a:r>
          </a:p>
          <a:p>
            <a:pPr algn="ctr" eaLnBrk="0" hangingPunct="0"/>
            <a:r>
              <a:rPr lang="en-US" i="0" u="none"/>
              <a:t>Friends/Relative..…………..43%</a:t>
            </a:r>
          </a:p>
          <a:p>
            <a:pPr algn="ctr" eaLnBrk="0" hangingPunct="0"/>
            <a:r>
              <a:rPr lang="en-US" i="0" u="none"/>
              <a:t>AAA………………………..21%</a:t>
            </a:r>
          </a:p>
          <a:p>
            <a:pPr algn="ctr" eaLnBrk="0" hangingPunct="0"/>
            <a:r>
              <a:rPr lang="en-US" i="0" u="none"/>
              <a:t>Travel Guides……………….15%</a:t>
            </a:r>
          </a:p>
          <a:p>
            <a:pPr algn="ctr" eaLnBrk="0" hangingPunct="0"/>
            <a:r>
              <a:rPr lang="en-US" i="0" u="none"/>
              <a:t>Travel Books.………………10%</a:t>
            </a:r>
          </a:p>
          <a:p>
            <a:pPr algn="ctr" eaLnBrk="0" hangingPunct="0"/>
            <a:r>
              <a:rPr lang="en-US" i="0" u="none"/>
              <a:t>Travel Magazines…..………..8%</a:t>
            </a:r>
          </a:p>
          <a:p>
            <a:pPr algn="ctr" eaLnBrk="0" hangingPunct="0"/>
            <a:r>
              <a:rPr lang="en-US" i="0" u="none"/>
              <a:t>Articles………….…………..8%</a:t>
            </a:r>
          </a:p>
          <a:p>
            <a:pPr algn="ctr" eaLnBrk="0" hangingPunct="0"/>
            <a:r>
              <a:rPr lang="en-US" i="0" u="none"/>
              <a:t>CVBs….……………………5%</a:t>
            </a:r>
          </a:p>
          <a:p>
            <a:pPr algn="ctr" eaLnBrk="0" hangingPunct="0"/>
            <a:r>
              <a:rPr lang="en-US" i="0" u="none"/>
              <a:t>Travel Agents..………...........4%</a:t>
            </a:r>
          </a:p>
          <a:p>
            <a:pPr algn="ctr" eaLnBrk="0" hangingPunct="0"/>
            <a:r>
              <a:rPr lang="en-US" i="0" u="none"/>
              <a:t>Chambers of Commerce….…3%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286000" y="228600"/>
            <a:ext cx="6400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Online Travel Planning</a:t>
            </a:r>
          </a:p>
        </p:txBody>
      </p:sp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1143000" y="1828800"/>
            <a:ext cx="7391400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i="0" dirty="0"/>
              <a:t>Top Five Online Resources Used</a:t>
            </a:r>
          </a:p>
          <a:p>
            <a:pPr algn="ctr" eaLnBrk="0" hangingPunct="0"/>
            <a:endParaRPr lang="en-US" sz="1800" i="0" u="none" dirty="0"/>
          </a:p>
          <a:p>
            <a:pPr algn="ctr" eaLnBrk="0" hangingPunct="0"/>
            <a:r>
              <a:rPr lang="en-US" sz="2800" i="0" u="none" dirty="0"/>
              <a:t>Search Engines - 43%</a:t>
            </a:r>
          </a:p>
          <a:p>
            <a:pPr algn="ctr" eaLnBrk="0" hangingPunct="0"/>
            <a:r>
              <a:rPr lang="en-US" sz="2800" i="0" u="none" dirty="0"/>
              <a:t>NET Maine </a:t>
            </a:r>
            <a:r>
              <a:rPr lang="en-US" sz="2800" i="0" u="none" dirty="0" smtClean="0"/>
              <a:t>regions’ </a:t>
            </a:r>
            <a:r>
              <a:rPr lang="en-US" sz="2800" i="0" u="none" dirty="0"/>
              <a:t>sites- 35%</a:t>
            </a:r>
          </a:p>
          <a:p>
            <a:pPr algn="ctr" eaLnBrk="0" hangingPunct="0"/>
            <a:r>
              <a:rPr lang="en-US" sz="2800" i="0" u="none" dirty="0"/>
              <a:t>Visitmaine.com - 31%</a:t>
            </a:r>
          </a:p>
          <a:p>
            <a:pPr algn="ctr" eaLnBrk="0" hangingPunct="0"/>
            <a:r>
              <a:rPr lang="en-US" sz="2800" i="0" u="none" dirty="0"/>
              <a:t>Accommodation </a:t>
            </a:r>
            <a:r>
              <a:rPr lang="en-US" sz="2800" i="0" u="none" dirty="0" smtClean="0"/>
              <a:t>websites </a:t>
            </a:r>
            <a:r>
              <a:rPr lang="en-US" sz="2800" i="0" u="none" dirty="0"/>
              <a:t>- 22%</a:t>
            </a:r>
          </a:p>
          <a:p>
            <a:pPr algn="ctr" eaLnBrk="0" hangingPunct="0"/>
            <a:r>
              <a:rPr lang="en-US" sz="2800" i="0" u="none" dirty="0"/>
              <a:t>AAA – 23%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1" name="Object 3"/>
          <p:cNvGraphicFramePr>
            <a:graphicFrameLocks noChangeAspect="1"/>
          </p:cNvGraphicFramePr>
          <p:nvPr/>
        </p:nvGraphicFramePr>
        <p:xfrm>
          <a:off x="1676400" y="1600200"/>
          <a:ext cx="5897060" cy="3733800"/>
        </p:xfrm>
        <a:graphic>
          <a:graphicData uri="http://schemas.openxmlformats.org/presentationml/2006/ole">
            <p:oleObj spid="_x0000_s35841" r:id="rId3" imgW="5907536" imgH="3743268" progId="Excel.Sheet.8">
              <p:embed/>
            </p:oleObj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676400" y="152400"/>
            <a:ext cx="7467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Repeat vs. First Time </a:t>
            </a:r>
            <a:r>
              <a:rPr lang="en-US" sz="4800" b="1" i="0" u="none" dirty="0" smtClean="0">
                <a:solidFill>
                  <a:schemeClr val="bg2"/>
                </a:solidFill>
              </a:rPr>
              <a:t>Overnight Visitors</a:t>
            </a:r>
            <a:endParaRPr lang="en-US" sz="4800" b="1" i="0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3"/>
          <p:cNvGraphicFramePr>
            <a:graphicFrameLocks noChangeAspect="1"/>
          </p:cNvGraphicFramePr>
          <p:nvPr/>
        </p:nvGraphicFramePr>
        <p:xfrm>
          <a:off x="1657566" y="1676400"/>
          <a:ext cx="5917984" cy="3657600"/>
        </p:xfrm>
        <a:graphic>
          <a:graphicData uri="http://schemas.openxmlformats.org/presentationml/2006/ole">
            <p:oleObj spid="_x0000_s56322" r:id="rId3" imgW="6047756" imgH="3743268" progId="Excel.Sheet.8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2514600" y="228600"/>
            <a:ext cx="5715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4400" b="1" i="0" u="none" dirty="0" smtClean="0">
                <a:solidFill>
                  <a:schemeClr val="bg2"/>
                </a:solidFill>
              </a:rPr>
              <a:t>Repeat vs. First Time Day Visitors</a:t>
            </a:r>
            <a:endParaRPr lang="en-US" sz="4400" b="1" i="0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ChangeArrowheads="1"/>
          </p:cNvSpPr>
          <p:nvPr/>
        </p:nvSpPr>
        <p:spPr bwMode="auto">
          <a:xfrm>
            <a:off x="3048000" y="22860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800" b="1" i="0" u="none" dirty="0">
                <a:solidFill>
                  <a:schemeClr val="bg2"/>
                </a:solidFill>
              </a:rPr>
              <a:t>Regions Visited</a:t>
            </a:r>
          </a:p>
        </p:txBody>
      </p:sp>
      <p:graphicFrame>
        <p:nvGraphicFramePr>
          <p:cNvPr id="30722" name="Chart 4"/>
          <p:cNvGraphicFramePr>
            <a:graphicFrameLocks/>
          </p:cNvGraphicFramePr>
          <p:nvPr/>
        </p:nvGraphicFramePr>
        <p:xfrm>
          <a:off x="863600" y="1320800"/>
          <a:ext cx="8102600" cy="3987800"/>
        </p:xfrm>
        <a:graphic>
          <a:graphicData uri="http://schemas.openxmlformats.org/presentationml/2006/ole">
            <p:oleObj spid="_x0000_s30722" r:id="rId3" imgW="8102286" imgH="398713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/>
        </p:nvSpPr>
        <p:spPr bwMode="auto">
          <a:xfrm>
            <a:off x="2133600" y="381000"/>
            <a:ext cx="67818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400" b="1" i="0" u="none" dirty="0">
                <a:solidFill>
                  <a:schemeClr val="bg2"/>
                </a:solidFill>
              </a:rPr>
              <a:t>Recommendation of Maine as a travel destination</a:t>
            </a:r>
          </a:p>
        </p:txBody>
      </p:sp>
      <p:graphicFrame>
        <p:nvGraphicFramePr>
          <p:cNvPr id="2049" name="Object 3"/>
          <p:cNvGraphicFramePr>
            <a:graphicFrameLocks noChangeAspect="1"/>
          </p:cNvGraphicFramePr>
          <p:nvPr/>
        </p:nvGraphicFramePr>
        <p:xfrm>
          <a:off x="457200" y="1676400"/>
          <a:ext cx="8426450" cy="3917950"/>
        </p:xfrm>
        <a:graphic>
          <a:graphicData uri="http://schemas.openxmlformats.org/presentationml/2006/ole">
            <p:oleObj spid="_x0000_s2049" name="Chart" r:id="rId3" imgW="8420100" imgH="39052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381000"/>
            <a:ext cx="70866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Marketing Maine: 2011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752600"/>
            <a:ext cx="7772400" cy="4114800"/>
          </a:xfrm>
        </p:spPr>
        <p:txBody>
          <a:bodyPr/>
          <a:lstStyle/>
          <a:p>
            <a:r>
              <a:rPr lang="en-US" dirty="0" smtClean="0"/>
              <a:t>Research driven</a:t>
            </a:r>
          </a:p>
          <a:p>
            <a:pPr lvl="1"/>
            <a:r>
              <a:rPr lang="en-US" dirty="0" smtClean="0"/>
              <a:t>Demographic</a:t>
            </a:r>
          </a:p>
          <a:p>
            <a:pPr lvl="1">
              <a:buFontTx/>
              <a:buNone/>
            </a:pPr>
            <a:endParaRPr lang="en-US" sz="1600" dirty="0" smtClean="0"/>
          </a:p>
          <a:p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Increase number of first time visitors</a:t>
            </a:r>
          </a:p>
          <a:p>
            <a:pPr lvl="1"/>
            <a:r>
              <a:rPr lang="en-US" dirty="0" smtClean="0"/>
              <a:t>Continue to communicate</a:t>
            </a:r>
          </a:p>
          <a:p>
            <a:pPr lvl="1">
              <a:buFontTx/>
              <a:buNone/>
            </a:pPr>
            <a:r>
              <a:rPr lang="en-US" dirty="0" smtClean="0"/>
              <a:t>	“There’s More to Maine”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228600"/>
            <a:ext cx="70866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Marketing Maine: 2011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1676400" y="1676400"/>
            <a:ext cx="7239000" cy="3886200"/>
          </a:xfrm>
        </p:spPr>
        <p:txBody>
          <a:bodyPr/>
          <a:lstStyle/>
          <a:p>
            <a:r>
              <a:rPr lang="en-US" dirty="0" smtClean="0"/>
              <a:t>Continued focus on primary markets</a:t>
            </a:r>
          </a:p>
          <a:p>
            <a:pPr lvl="1"/>
            <a:r>
              <a:rPr lang="en-US" dirty="0" smtClean="0"/>
              <a:t>Boston</a:t>
            </a:r>
          </a:p>
          <a:p>
            <a:pPr lvl="1"/>
            <a:r>
              <a:rPr lang="en-US" dirty="0" smtClean="0"/>
              <a:t>New York</a:t>
            </a:r>
          </a:p>
          <a:p>
            <a:pPr lvl="1"/>
            <a:r>
              <a:rPr lang="en-US" dirty="0" smtClean="0"/>
              <a:t>Other New England states</a:t>
            </a:r>
          </a:p>
          <a:p>
            <a:pPr lvl="1"/>
            <a:r>
              <a:rPr lang="en-US" dirty="0" smtClean="0"/>
              <a:t>Eastern Canada</a:t>
            </a:r>
          </a:p>
          <a:p>
            <a:pPr lvl="1">
              <a:buFontTx/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304800"/>
            <a:ext cx="70104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Marketing Maine: 2011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76400" y="1905000"/>
            <a:ext cx="6705600" cy="3962400"/>
          </a:xfrm>
        </p:spPr>
        <p:txBody>
          <a:bodyPr/>
          <a:lstStyle/>
          <a:p>
            <a:r>
              <a:rPr lang="en-US" dirty="0" smtClean="0"/>
              <a:t>Drove traffic to visitmaine.com</a:t>
            </a:r>
          </a:p>
          <a:p>
            <a:r>
              <a:rPr lang="en-US" dirty="0" smtClean="0"/>
              <a:t>Generated requests for </a:t>
            </a:r>
          </a:p>
          <a:p>
            <a:pPr>
              <a:buNone/>
            </a:pPr>
            <a:r>
              <a:rPr lang="en-US" i="1" dirty="0" smtClean="0"/>
              <a:t>	Maine Invites You</a:t>
            </a:r>
          </a:p>
          <a:p>
            <a:r>
              <a:rPr lang="en-US" dirty="0" smtClean="0"/>
              <a:t>Motivated visitors through Getaways and Events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228600"/>
            <a:ext cx="72390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Marketing Maine: 2011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524000"/>
            <a:ext cx="3810000" cy="4114800"/>
          </a:xfrm>
        </p:spPr>
        <p:txBody>
          <a:bodyPr/>
          <a:lstStyle/>
          <a:p>
            <a:r>
              <a:rPr lang="en-US" sz="2400" b="1" dirty="0" smtClean="0"/>
              <a:t>Television </a:t>
            </a:r>
            <a:endParaRPr lang="en-US" sz="2000" b="1" dirty="0" smtClean="0"/>
          </a:p>
          <a:p>
            <a:pPr lvl="1"/>
            <a:r>
              <a:rPr lang="en-US" sz="2000" dirty="0" smtClean="0"/>
              <a:t>Boston</a:t>
            </a:r>
          </a:p>
          <a:p>
            <a:pPr lvl="1"/>
            <a:r>
              <a:rPr lang="en-US" sz="2000" dirty="0" smtClean="0"/>
              <a:t>New York</a:t>
            </a:r>
          </a:p>
          <a:p>
            <a:pPr lvl="1"/>
            <a:r>
              <a:rPr lang="en-US" sz="2000" dirty="0" smtClean="0"/>
              <a:t>National Cable</a:t>
            </a:r>
          </a:p>
          <a:p>
            <a:pPr lvl="1"/>
            <a:r>
              <a:rPr lang="en-US" sz="2000" dirty="0" smtClean="0"/>
              <a:t>Hartford</a:t>
            </a:r>
          </a:p>
          <a:p>
            <a:r>
              <a:rPr lang="en-US" sz="2400" b="1" dirty="0" smtClean="0"/>
              <a:t>Online</a:t>
            </a:r>
          </a:p>
          <a:p>
            <a:pPr lvl="1"/>
            <a:r>
              <a:rPr lang="en-US" sz="2000" dirty="0" smtClean="0"/>
              <a:t>Boston.com</a:t>
            </a:r>
          </a:p>
          <a:p>
            <a:pPr lvl="1"/>
            <a:r>
              <a:rPr lang="en-US" sz="2000" dirty="0" err="1" smtClean="0"/>
              <a:t>Frommers</a:t>
            </a:r>
            <a:endParaRPr lang="en-US" sz="2000" dirty="0" smtClean="0"/>
          </a:p>
          <a:p>
            <a:pPr lvl="1"/>
            <a:r>
              <a:rPr lang="en-US" sz="2000" dirty="0" err="1" smtClean="0"/>
              <a:t>Weatherbug</a:t>
            </a:r>
            <a:endParaRPr lang="en-US" sz="2000" dirty="0" smtClean="0"/>
          </a:p>
          <a:p>
            <a:pPr lvl="1"/>
            <a:r>
              <a:rPr lang="en-US" sz="2000" dirty="0" smtClean="0"/>
              <a:t>Trip Advisor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76800" y="1524000"/>
            <a:ext cx="3810000" cy="4114800"/>
          </a:xfrm>
        </p:spPr>
        <p:txBody>
          <a:bodyPr/>
          <a:lstStyle/>
          <a:p>
            <a:r>
              <a:rPr lang="en-US" sz="2400" b="1" dirty="0" smtClean="0"/>
              <a:t>Print</a:t>
            </a:r>
          </a:p>
          <a:p>
            <a:pPr lvl="1"/>
            <a:r>
              <a:rPr lang="en-US" sz="2000" dirty="0" smtClean="0"/>
              <a:t>Down East </a:t>
            </a:r>
          </a:p>
          <a:p>
            <a:pPr lvl="1"/>
            <a:r>
              <a:rPr lang="en-US" sz="2000" dirty="0" smtClean="0"/>
              <a:t>Yankee</a:t>
            </a:r>
          </a:p>
          <a:p>
            <a:pPr lvl="1"/>
            <a:r>
              <a:rPr lang="en-US" sz="2000" dirty="0" smtClean="0"/>
              <a:t>Real Maine Weddings</a:t>
            </a:r>
          </a:p>
          <a:p>
            <a:pPr lvl="1"/>
            <a:r>
              <a:rPr lang="en-US" sz="2000" dirty="0" smtClean="0"/>
              <a:t>Audubon</a:t>
            </a:r>
          </a:p>
          <a:p>
            <a:pPr lvl="1"/>
            <a:r>
              <a:rPr lang="en-US" sz="2000" dirty="0" smtClean="0"/>
              <a:t>New York</a:t>
            </a:r>
            <a:r>
              <a:rPr lang="en-US" sz="1800" dirty="0" smtClean="0"/>
              <a:t> </a:t>
            </a:r>
            <a:r>
              <a:rPr lang="en-US" sz="2000" dirty="0" smtClean="0"/>
              <a:t>Times “T”</a:t>
            </a:r>
          </a:p>
          <a:p>
            <a:pPr lvl="1"/>
            <a:r>
              <a:rPr lang="en-US" sz="2000" dirty="0" smtClean="0"/>
              <a:t>Snow </a:t>
            </a:r>
            <a:r>
              <a:rPr lang="en-US" sz="2000" dirty="0" err="1" smtClean="0"/>
              <a:t>Goer</a:t>
            </a:r>
            <a:r>
              <a:rPr lang="en-US" sz="2000" dirty="0" smtClean="0"/>
              <a:t> Vacation Guide</a:t>
            </a:r>
          </a:p>
          <a:p>
            <a:r>
              <a:rPr lang="en-US" sz="2400" b="1" dirty="0" smtClean="0"/>
              <a:t>Radio</a:t>
            </a:r>
          </a:p>
          <a:p>
            <a:pPr lvl="1"/>
            <a:r>
              <a:rPr lang="en-US" sz="2000" dirty="0" smtClean="0"/>
              <a:t>Boston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304800" y="304800"/>
          <a:ext cx="6470650" cy="1698625"/>
        </p:xfrm>
        <a:graphic>
          <a:graphicData uri="http://schemas.openxmlformats.org/presentationml/2006/ole">
            <p:oleObj spid="_x0000_s49156" name="Acrobat Document" r:id="rId3" imgW="11144250" imgH="4114800" progId="AcroExch.Document.7">
              <p:embed/>
            </p:oleObj>
          </a:graphicData>
        </a:graphic>
      </p:graphicFrame>
      <p:pic>
        <p:nvPicPr>
          <p:cNvPr id="491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685800"/>
            <a:ext cx="6506705" cy="2245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381000" y="2057400"/>
          <a:ext cx="6904038" cy="2282825"/>
        </p:xfrm>
        <a:graphic>
          <a:graphicData uri="http://schemas.openxmlformats.org/presentationml/2006/ole">
            <p:oleObj spid="_x0000_s49157" name="Acrobat Document" r:id="rId5" imgW="11944350" imgH="4314825" progId="AcroExch.Document.7">
              <p:embed/>
            </p:oleObj>
          </a:graphicData>
        </a:graphic>
      </p:graphicFrame>
      <p:pic>
        <p:nvPicPr>
          <p:cNvPr id="49161" name="Content Placeholder 3" descr="018_MOT_SnowGoer_Jan2012-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3733800"/>
            <a:ext cx="6435205" cy="210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0" name="Picture 5" descr="018_MOT_Downeast_Dec11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3200400"/>
            <a:ext cx="6400800" cy="200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0" y="3962400"/>
            <a:ext cx="3162300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34000" y="4038600"/>
            <a:ext cx="31242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381000"/>
            <a:ext cx="5867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i="0" u="none" dirty="0" smtClean="0">
                <a:solidFill>
                  <a:schemeClr val="bg2"/>
                </a:solidFill>
              </a:rPr>
              <a:t>Summer 2011</a:t>
            </a:r>
          </a:p>
          <a:p>
            <a:pPr algn="ctr"/>
            <a:r>
              <a:rPr lang="en-US" sz="4400" i="0" u="none" dirty="0" smtClean="0">
                <a:solidFill>
                  <a:schemeClr val="bg2"/>
                </a:solidFill>
              </a:rPr>
              <a:t> Television Ad</a:t>
            </a:r>
            <a:endParaRPr lang="en-US" sz="4400" i="0" u="none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228600"/>
            <a:ext cx="67056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Marketing Maine: 2011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90600" y="1752600"/>
            <a:ext cx="403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Social Media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Facebook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Twitter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You Tube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Foursquare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Public &amp; Media Relations</a:t>
            </a:r>
          </a:p>
          <a:p>
            <a:pPr lvl="1">
              <a:lnSpc>
                <a:spcPct val="90000"/>
              </a:lnSpc>
            </a:pPr>
            <a:r>
              <a:rPr lang="en-US" sz="2000" dirty="0" err="1" smtClean="0"/>
              <a:t>Fam</a:t>
            </a:r>
            <a:r>
              <a:rPr lang="en-US" sz="2000" dirty="0" smtClean="0"/>
              <a:t> trips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Media outreach</a:t>
            </a:r>
            <a:endParaRPr lang="en-US" sz="2000" b="1" dirty="0" smtClean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Consumer Travel Shows</a:t>
            </a:r>
          </a:p>
          <a:p>
            <a:pPr lvl="1">
              <a:lnSpc>
                <a:spcPct val="90000"/>
              </a:lnSpc>
              <a:buNone/>
            </a:pPr>
            <a:endParaRPr lang="en-US" sz="2000" dirty="0" smtClean="0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257800" y="1524000"/>
            <a:ext cx="3657600" cy="4114800"/>
          </a:xfrm>
        </p:spPr>
        <p:txBody>
          <a:bodyPr/>
          <a:lstStyle/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Email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Targeted lists key activities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Full list – season reminders</a:t>
            </a:r>
            <a:endParaRPr lang="en-US" sz="2400" b="1" dirty="0" smtClean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International</a:t>
            </a:r>
            <a:endParaRPr lang="en-US" sz="2000" b="1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Trade &amp; Media</a:t>
            </a:r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228600"/>
            <a:ext cx="77724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Highlights: 2011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828800"/>
            <a:ext cx="7239000" cy="3200400"/>
          </a:xfrm>
        </p:spPr>
        <p:txBody>
          <a:bodyPr/>
          <a:lstStyle/>
          <a:p>
            <a:r>
              <a:rPr lang="en-US" dirty="0" smtClean="0"/>
              <a:t>2011 summer visitation to Maine showed an increase of 8.5% in overnight trips versus 2010.</a:t>
            </a:r>
          </a:p>
          <a:p>
            <a:r>
              <a:rPr lang="en-US" dirty="0" smtClean="0"/>
              <a:t>Maine continues to have strong repeat visitation - well over 80%.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228600"/>
            <a:ext cx="67818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Highlights: 2011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752600"/>
            <a:ext cx="7086600" cy="4114800"/>
          </a:xfrm>
        </p:spPr>
        <p:txBody>
          <a:bodyPr/>
          <a:lstStyle/>
          <a:p>
            <a:r>
              <a:rPr lang="en-US" dirty="0" smtClean="0"/>
              <a:t>Visitmaine.com surpassed the 2 million mark for unique visitors in 2011 – 27.65% increase over 2010</a:t>
            </a:r>
          </a:p>
          <a:p>
            <a:r>
              <a:rPr lang="en-US" dirty="0" smtClean="0"/>
              <a:t>Assisted 68 U.S. and international media and travel trade resulting in nearly $20 million in media exposure in print alone.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304800"/>
            <a:ext cx="77724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Highlights: 2011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1676400"/>
            <a:ext cx="6705600" cy="4114800"/>
          </a:xfrm>
        </p:spPr>
        <p:txBody>
          <a:bodyPr/>
          <a:lstStyle/>
          <a:p>
            <a:r>
              <a:rPr lang="en-US" sz="2800" dirty="0" smtClean="0"/>
              <a:t>Increased Facebook fans from 3000 to over 45,000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Reinforce our strengths</a:t>
            </a:r>
          </a:p>
          <a:p>
            <a:pPr lvl="1"/>
            <a:r>
              <a:rPr lang="en-US" sz="2400" dirty="0" smtClean="0"/>
              <a:t>Highlight little known facts about Maine</a:t>
            </a:r>
          </a:p>
          <a:p>
            <a:pPr lvl="1"/>
            <a:r>
              <a:rPr lang="en-US" sz="2400" dirty="0" smtClean="0"/>
              <a:t>Engage prospects and repeats</a:t>
            </a:r>
          </a:p>
          <a:p>
            <a:endParaRPr lang="en-US" sz="2800" dirty="0" smtClean="0"/>
          </a:p>
        </p:txBody>
      </p:sp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133600"/>
            <a:ext cx="2057400" cy="915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105400"/>
            <a:ext cx="4953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800" i="0" u="none" dirty="0" smtClean="0"/>
              <a:t>    Pay-per-click campaign </a:t>
            </a:r>
          </a:p>
          <a:p>
            <a:pPr lvl="1"/>
            <a:r>
              <a:rPr lang="en-US" sz="2800" i="0" u="none" dirty="0" smtClean="0"/>
              <a:t>	expanded national reach</a:t>
            </a:r>
            <a:endParaRPr lang="en-US" sz="1400" i="0" u="none" dirty="0" smtClean="0"/>
          </a:p>
          <a:p>
            <a:pPr lvl="1"/>
            <a:r>
              <a:rPr lang="en-US" i="0" u="none" dirty="0" smtClean="0"/>
              <a:t>	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1430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Highlights: 2011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584798"/>
            <a:ext cx="6629401" cy="359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Highlights: 2011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676400"/>
            <a:ext cx="6705600" cy="4114800"/>
          </a:xfrm>
        </p:spPr>
        <p:txBody>
          <a:bodyPr/>
          <a:lstStyle/>
          <a:p>
            <a:r>
              <a:rPr lang="en-US" dirty="0" smtClean="0"/>
              <a:t>Interactive Map on visitmaine.com</a:t>
            </a:r>
          </a:p>
          <a:p>
            <a:r>
              <a:rPr lang="en-US" dirty="0" smtClean="0"/>
              <a:t>Visitmaine.com mobile platform </a:t>
            </a:r>
          </a:p>
          <a:p>
            <a:r>
              <a:rPr lang="en-US" dirty="0" smtClean="0"/>
              <a:t>3 new videos</a:t>
            </a:r>
          </a:p>
          <a:p>
            <a:pPr lvl="1"/>
            <a:r>
              <a:rPr lang="en-US" dirty="0" smtClean="0"/>
              <a:t>Lighthouses</a:t>
            </a:r>
          </a:p>
          <a:p>
            <a:pPr lvl="1"/>
            <a:r>
              <a:rPr lang="en-US" dirty="0" smtClean="0"/>
              <a:t>Fall Touring</a:t>
            </a:r>
          </a:p>
          <a:p>
            <a:pPr lvl="1"/>
            <a:r>
              <a:rPr lang="en-US" dirty="0" smtClean="0"/>
              <a:t>Paddling in Maine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52400"/>
            <a:ext cx="7162800" cy="8382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Marketing Maine: 2012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447800"/>
            <a:ext cx="6629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Integrated Approach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Paid Media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Print, broadcast, online, mobile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Earned Media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Public &amp; Media Relations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Owned Media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Web, email, mobile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Social Media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Facebook, Twitter, You Tube, Foursquare</a:t>
            </a:r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304800"/>
            <a:ext cx="79248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Marketing Maine: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Winter 2012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Paid media - print, online &amp; radio</a:t>
            </a:r>
          </a:p>
          <a:p>
            <a:pPr>
              <a:buFontTx/>
              <a:buNone/>
            </a:pPr>
            <a:endParaRPr lang="en-US" sz="1000" dirty="0" smtClean="0"/>
          </a:p>
          <a:p>
            <a:pPr lvl="1"/>
            <a:r>
              <a:rPr lang="en-US" dirty="0" smtClean="0"/>
              <a:t>Short, close media targeted based on winter weather</a:t>
            </a:r>
          </a:p>
          <a:p>
            <a:pPr lvl="1"/>
            <a:r>
              <a:rPr lang="en-US" dirty="0" smtClean="0"/>
              <a:t>Boston, New England, Canada</a:t>
            </a:r>
          </a:p>
          <a:p>
            <a:pPr lvl="1"/>
            <a:r>
              <a:rPr lang="en-US" dirty="0" err="1" smtClean="0"/>
              <a:t>Mediamark</a:t>
            </a:r>
            <a:r>
              <a:rPr lang="en-US" dirty="0" smtClean="0"/>
              <a:t> Research (MRI) data to identify targets and media habits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7400" y="152400"/>
            <a:ext cx="6553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i="0" u="none" dirty="0" smtClean="0">
                <a:solidFill>
                  <a:schemeClr val="bg2"/>
                </a:solidFill>
              </a:rPr>
              <a:t>Marketing Maine:</a:t>
            </a:r>
          </a:p>
          <a:p>
            <a:pPr algn="ctr"/>
            <a:r>
              <a:rPr lang="en-US" sz="4800" b="1" i="0" u="none" dirty="0" smtClean="0">
                <a:solidFill>
                  <a:schemeClr val="bg2"/>
                </a:solidFill>
              </a:rPr>
              <a:t>Winter 2012</a:t>
            </a:r>
            <a:endParaRPr lang="en-US" sz="4800" b="1" i="0" u="none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Placements will be mix of: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800" i="0" u="none" kern="0" dirty="0" smtClean="0">
                <a:latin typeface="+mn-lt"/>
              </a:rPr>
              <a:t>Retargeting: those who have visited the Maine website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Behavioral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Targeting: </a:t>
            </a:r>
            <a:r>
              <a:rPr lang="en-US" sz="2800" i="0" u="none" kern="0" dirty="0" smtClean="0">
                <a:latin typeface="+mn-lt"/>
              </a:rPr>
              <a:t>those who have visited winter sports, travel and Maine sites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Contextual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Targeting: those who have read articles on winter activities 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Marketing Trends: 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Our Future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848600" cy="4343400"/>
          </a:xfrm>
        </p:spPr>
        <p:txBody>
          <a:bodyPr/>
          <a:lstStyle/>
          <a:p>
            <a:r>
              <a:rPr lang="en-US" sz="2800" dirty="0" smtClean="0"/>
              <a:t>Strong spend by the younger generation – Gen Y and X are spending on luxury – but want good value.</a:t>
            </a:r>
          </a:p>
          <a:p>
            <a:r>
              <a:rPr lang="en-US" sz="2800" dirty="0" smtClean="0"/>
              <a:t>Value continues to be king – even the affluent are focused on good value.</a:t>
            </a:r>
          </a:p>
          <a:p>
            <a:r>
              <a:rPr lang="en-US" sz="2800" dirty="0" smtClean="0"/>
              <a:t>Evoke emotional connections </a:t>
            </a:r>
          </a:p>
          <a:p>
            <a:r>
              <a:rPr lang="en-US" sz="2800" dirty="0" smtClean="0"/>
              <a:t>“Diverse aware” – duel pronged strategy for over 50 and under 50.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228600"/>
            <a:ext cx="72390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Marketing Trends: 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Our Future</a:t>
            </a:r>
            <a:endParaRPr lang="en-US" b="1" dirty="0" smtClean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524000"/>
            <a:ext cx="7315200" cy="4572000"/>
          </a:xfrm>
        </p:spPr>
        <p:txBody>
          <a:bodyPr/>
          <a:lstStyle/>
          <a:p>
            <a:r>
              <a:rPr lang="en-US" dirty="0" smtClean="0"/>
              <a:t>Three take-</a:t>
            </a:r>
            <a:r>
              <a:rPr lang="en-US" dirty="0" err="1" smtClean="0"/>
              <a:t>aways</a:t>
            </a:r>
            <a:r>
              <a:rPr lang="en-US" dirty="0" smtClean="0"/>
              <a:t>: Caution – </a:t>
            </a:r>
            <a:r>
              <a:rPr lang="en-US" dirty="0" err="1" smtClean="0"/>
              <a:t>Curation</a:t>
            </a:r>
            <a:r>
              <a:rPr lang="en-US" dirty="0" smtClean="0"/>
              <a:t> – Contentment</a:t>
            </a:r>
          </a:p>
          <a:p>
            <a:pPr lvl="2"/>
            <a:r>
              <a:rPr lang="en-US" dirty="0" smtClean="0"/>
              <a:t>Caution – Consumers are vigilant. Want vacation that is risk free.</a:t>
            </a:r>
          </a:p>
          <a:p>
            <a:pPr lvl="2"/>
            <a:r>
              <a:rPr lang="en-US" dirty="0" err="1" smtClean="0"/>
              <a:t>Curation</a:t>
            </a:r>
            <a:r>
              <a:rPr lang="en-US" dirty="0" smtClean="0"/>
              <a:t> – Circles of intimacy – manage information and relationships. </a:t>
            </a:r>
          </a:p>
          <a:p>
            <a:pPr lvl="2"/>
            <a:r>
              <a:rPr lang="en-US" dirty="0" smtClean="0"/>
              <a:t>Contentment – Spontaneity and fun snatched away. Meaning will define context of happiness.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304800"/>
            <a:ext cx="7086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Marketing Maine: 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Our Future</a:t>
            </a:r>
            <a:endParaRPr lang="en-US" b="1" dirty="0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676400"/>
            <a:ext cx="7239000" cy="4419600"/>
          </a:xfrm>
        </p:spPr>
        <p:txBody>
          <a:bodyPr/>
          <a:lstStyle/>
          <a:p>
            <a:r>
              <a:rPr lang="en-US" sz="2800" dirty="0" smtClean="0"/>
              <a:t>Continue to build upon state agency partnerships</a:t>
            </a:r>
          </a:p>
          <a:p>
            <a:r>
              <a:rPr lang="en-US" sz="2800" dirty="0" smtClean="0"/>
              <a:t>Continue to be active participants in tourism related initiatives</a:t>
            </a:r>
          </a:p>
          <a:p>
            <a:r>
              <a:rPr lang="en-US" sz="2800" dirty="0" smtClean="0"/>
              <a:t>Evaluate research needs, potential gaps and existing data</a:t>
            </a:r>
          </a:p>
          <a:p>
            <a:r>
              <a:rPr lang="en-US" sz="2800" dirty="0" smtClean="0"/>
              <a:t>Integrate psychographic data</a:t>
            </a:r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228600"/>
            <a:ext cx="71628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Marketing Maine: 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Our Future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676400"/>
            <a:ext cx="7162800" cy="4419600"/>
          </a:xfrm>
        </p:spPr>
        <p:txBody>
          <a:bodyPr/>
          <a:lstStyle/>
          <a:p>
            <a:r>
              <a:rPr lang="en-US" sz="2800" dirty="0" smtClean="0"/>
              <a:t>Continue to develop relationships and expand market presence in Canada</a:t>
            </a:r>
          </a:p>
          <a:p>
            <a:r>
              <a:rPr lang="en-US" sz="2800" dirty="0" smtClean="0"/>
              <a:t>Increase visitors in paid accommodations</a:t>
            </a:r>
          </a:p>
          <a:p>
            <a:r>
              <a:rPr lang="en-US" sz="2800" dirty="0" smtClean="0"/>
              <a:t>Expand national reach</a:t>
            </a:r>
          </a:p>
          <a:p>
            <a:r>
              <a:rPr lang="en-US" sz="2800" dirty="0" smtClean="0"/>
              <a:t>Engage prospects</a:t>
            </a:r>
          </a:p>
          <a:p>
            <a:r>
              <a:rPr lang="en-US" sz="2800" dirty="0" smtClean="0"/>
              <a:t>Connect emotionally to new and repeat visitors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304800"/>
            <a:ext cx="70104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How to Connect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219200" y="1752600"/>
            <a:ext cx="3810000" cy="4114800"/>
          </a:xfrm>
        </p:spPr>
        <p:txBody>
          <a:bodyPr/>
          <a:lstStyle/>
          <a:p>
            <a:r>
              <a:rPr lang="en-US" sz="2800" dirty="0" smtClean="0"/>
              <a:t>MOTPartners.com</a:t>
            </a:r>
          </a:p>
          <a:p>
            <a:pPr lvl="1"/>
            <a:r>
              <a:rPr lang="en-US" sz="2400" dirty="0" smtClean="0"/>
              <a:t>Business listings</a:t>
            </a:r>
          </a:p>
          <a:p>
            <a:pPr lvl="1"/>
            <a:r>
              <a:rPr lang="en-US" sz="2400" dirty="0" smtClean="0"/>
              <a:t>Event listings</a:t>
            </a:r>
          </a:p>
          <a:p>
            <a:pPr lvl="1"/>
            <a:r>
              <a:rPr lang="en-US" sz="2400" dirty="0" smtClean="0"/>
              <a:t>Getaways and Specials</a:t>
            </a:r>
          </a:p>
          <a:p>
            <a:pPr lvl="1"/>
            <a:r>
              <a:rPr lang="en-US" sz="2400" dirty="0" smtClean="0"/>
              <a:t>Industry information</a:t>
            </a:r>
          </a:p>
          <a:p>
            <a:pPr lvl="2"/>
            <a:r>
              <a:rPr lang="en-US" sz="2000" dirty="0" smtClean="0"/>
              <a:t>Research</a:t>
            </a:r>
          </a:p>
          <a:p>
            <a:pPr lvl="2"/>
            <a:r>
              <a:rPr lang="en-US" sz="2000" dirty="0" smtClean="0"/>
              <a:t>Media Plan</a:t>
            </a:r>
          </a:p>
          <a:p>
            <a:pPr lvl="2"/>
            <a:r>
              <a:rPr lang="en-US" sz="2000" dirty="0" smtClean="0"/>
              <a:t>Presentations</a:t>
            </a:r>
          </a:p>
          <a:p>
            <a:pPr lvl="2"/>
            <a:r>
              <a:rPr lang="en-US" sz="2000" dirty="0" smtClean="0"/>
              <a:t>Advertising</a:t>
            </a:r>
          </a:p>
          <a:p>
            <a:endParaRPr lang="en-US" sz="2800" dirty="0" smtClean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r>
              <a:rPr lang="en-US" sz="2800" dirty="0" smtClean="0"/>
              <a:t>PR Partners Program</a:t>
            </a:r>
          </a:p>
          <a:p>
            <a:pPr>
              <a:buFontTx/>
              <a:buNone/>
            </a:pPr>
            <a:endParaRPr lang="en-US" sz="2800" dirty="0" smtClean="0"/>
          </a:p>
        </p:txBody>
      </p:sp>
      <p:pic>
        <p:nvPicPr>
          <p:cNvPr id="665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7564" y="3220259"/>
            <a:ext cx="171491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PineCone_Signs.jpg                                             00C2AEBEPrint HD                       C315E21B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67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5" descr="GovConf_Logo_2012.jpg                                          00085D69Print HD                       C315E21B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5219700"/>
            <a:ext cx="29718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0" y="1981200"/>
            <a:ext cx="9144000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5400" b="1" i="0" u="none" dirty="0">
                <a:solidFill>
                  <a:schemeClr val="bg2"/>
                </a:solidFill>
              </a:rPr>
              <a:t>Maine Office of Tourism</a:t>
            </a:r>
            <a:endParaRPr lang="en-US" sz="5400" i="0" u="none" dirty="0">
              <a:solidFill>
                <a:schemeClr val="bg2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5400" b="1" i="0" u="none" dirty="0">
                <a:solidFill>
                  <a:schemeClr val="bg2"/>
                </a:solidFill>
              </a:rPr>
              <a:t>Report </a:t>
            </a:r>
            <a:endParaRPr lang="en-US" sz="5400" i="0" u="none" dirty="0">
              <a:solidFill>
                <a:schemeClr val="bg2"/>
              </a:solidFill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800" i="0" u="none" dirty="0">
                <a:solidFill>
                  <a:schemeClr val="bg2"/>
                </a:solidFill>
              </a:rPr>
              <a:t>January 26,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GovConf_2012Template</Template>
  <TotalTime>2964</TotalTime>
  <Words>1203</Words>
  <Application>Microsoft Office PowerPoint</Application>
  <PresentationFormat>On-screen Show (4:3)</PresentationFormat>
  <Paragraphs>267</Paragraphs>
  <Slides>41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Blank Presentation</vt:lpstr>
      <vt:lpstr>Chart</vt:lpstr>
      <vt:lpstr>Microsoft Office Excel 97-2003 Worksheet</vt:lpstr>
      <vt:lpstr>Acrobat Document</vt:lpstr>
      <vt:lpstr>Slide 1</vt:lpstr>
      <vt:lpstr>Mission</vt:lpstr>
      <vt:lpstr>Goals &amp; Objectives</vt:lpstr>
      <vt:lpstr>Goals &amp; Objectives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Marketing Maine: 2011</vt:lpstr>
      <vt:lpstr>Marketing Maine: 2011</vt:lpstr>
      <vt:lpstr>Marketing Maine: 2011</vt:lpstr>
      <vt:lpstr>Marketing Maine: 2011</vt:lpstr>
      <vt:lpstr>Slide 25</vt:lpstr>
      <vt:lpstr>Slide 26</vt:lpstr>
      <vt:lpstr>Marketing Maine: 2011</vt:lpstr>
      <vt:lpstr>Highlights: 2011</vt:lpstr>
      <vt:lpstr>Highlights: 2011</vt:lpstr>
      <vt:lpstr>Highlights: 2011</vt:lpstr>
      <vt:lpstr>Slide 31</vt:lpstr>
      <vt:lpstr>Highlights: 2011</vt:lpstr>
      <vt:lpstr>Marketing Maine: 2012</vt:lpstr>
      <vt:lpstr>Marketing Maine: Winter 2012</vt:lpstr>
      <vt:lpstr>Slide 35</vt:lpstr>
      <vt:lpstr>Marketing Trends:  Our Future</vt:lpstr>
      <vt:lpstr>Marketing Trends:  Our Future</vt:lpstr>
      <vt:lpstr>Marketing Maine:  Our Future</vt:lpstr>
      <vt:lpstr>Marketing Maine:  Our Future</vt:lpstr>
      <vt:lpstr>How to Connect</vt:lpstr>
      <vt:lpstr>Slide 41</vt:lpstr>
    </vt:vector>
  </TitlesOfParts>
  <Company>NMC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iMac Print</dc:creator>
  <cp:lastModifiedBy>CWilliams</cp:lastModifiedBy>
  <cp:revision>61</cp:revision>
  <dcterms:created xsi:type="dcterms:W3CDTF">2012-01-19T20:10:36Z</dcterms:created>
  <dcterms:modified xsi:type="dcterms:W3CDTF">2012-01-27T15:07:26Z</dcterms:modified>
</cp:coreProperties>
</file>