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301" r:id="rId3"/>
    <p:sldId id="259" r:id="rId4"/>
    <p:sldId id="260" r:id="rId5"/>
    <p:sldId id="262" r:id="rId6"/>
    <p:sldId id="261" r:id="rId7"/>
    <p:sldId id="257" r:id="rId8"/>
    <p:sldId id="258" r:id="rId9"/>
    <p:sldId id="303" r:id="rId10"/>
    <p:sldId id="304" r:id="rId11"/>
    <p:sldId id="263" r:id="rId12"/>
    <p:sldId id="299" r:id="rId13"/>
    <p:sldId id="267" r:id="rId14"/>
    <p:sldId id="295" r:id="rId15"/>
    <p:sldId id="296" r:id="rId16"/>
    <p:sldId id="297" r:id="rId17"/>
    <p:sldId id="298"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64" r:id="rId46"/>
    <p:sldId id="265" r:id="rId47"/>
    <p:sldId id="300" r:id="rId48"/>
    <p:sldId id="302" r:id="rId49"/>
    <p:sldId id="266"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49" autoAdjust="0"/>
    <p:restoredTop sz="74778" autoAdjust="0"/>
  </p:normalViewPr>
  <p:slideViewPr>
    <p:cSldViewPr>
      <p:cViewPr varScale="1">
        <p:scale>
          <a:sx n="54" d="100"/>
          <a:sy n="54" d="100"/>
        </p:scale>
        <p:origin x="-1800"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AFAB81-1AF4-449B-9CD6-890DBFE2727A}"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073BCBF5-9C65-4FA8-8C71-CF42537CE669}">
      <dgm:prSet phldrT="[Text]"/>
      <dgm:spPr/>
      <dgm:t>
        <a:bodyPr/>
        <a:lstStyle/>
        <a:p>
          <a:r>
            <a:rPr lang="en-US" dirty="0"/>
            <a:t>Engaging directly with people</a:t>
          </a:r>
        </a:p>
      </dgm:t>
    </dgm:pt>
    <dgm:pt modelId="{8C4EDC92-F673-45A7-9806-B91DB92A787B}" type="parTrans" cxnId="{CE9CAAE8-7EBE-4A34-9C59-CA1CE616426E}">
      <dgm:prSet/>
      <dgm:spPr/>
      <dgm:t>
        <a:bodyPr/>
        <a:lstStyle/>
        <a:p>
          <a:endParaRPr lang="en-US"/>
        </a:p>
      </dgm:t>
    </dgm:pt>
    <dgm:pt modelId="{A570736A-C618-45A4-80CA-2429E71818D7}" type="sibTrans" cxnId="{CE9CAAE8-7EBE-4A34-9C59-CA1CE616426E}">
      <dgm:prSet/>
      <dgm:spPr/>
      <dgm:t>
        <a:bodyPr/>
        <a:lstStyle/>
        <a:p>
          <a:endParaRPr lang="en-US"/>
        </a:p>
      </dgm:t>
    </dgm:pt>
    <dgm:pt modelId="{12DA81D3-CFB4-45D8-B3DE-00DBF95BE11A}">
      <dgm:prSet phldrT="[Text]"/>
      <dgm:spPr/>
      <dgm:t>
        <a:bodyPr/>
        <a:lstStyle/>
        <a:p>
          <a:r>
            <a:rPr lang="en-US" dirty="0" smtClean="0"/>
            <a:t>Evaluate </a:t>
          </a:r>
          <a:r>
            <a:rPr lang="en-US" dirty="0"/>
            <a:t>quality of engagement and relationship</a:t>
          </a:r>
        </a:p>
      </dgm:t>
    </dgm:pt>
    <dgm:pt modelId="{AD606689-AF71-4C89-A73D-4876428F4289}" type="parTrans" cxnId="{DD1E89B4-7838-4711-8E9F-356518C37194}">
      <dgm:prSet/>
      <dgm:spPr/>
      <dgm:t>
        <a:bodyPr/>
        <a:lstStyle/>
        <a:p>
          <a:endParaRPr lang="en-US"/>
        </a:p>
      </dgm:t>
    </dgm:pt>
    <dgm:pt modelId="{4D418229-39B9-43CE-9320-49C50BBE164F}" type="sibTrans" cxnId="{DD1E89B4-7838-4711-8E9F-356518C37194}">
      <dgm:prSet/>
      <dgm:spPr/>
      <dgm:t>
        <a:bodyPr/>
        <a:lstStyle/>
        <a:p>
          <a:endParaRPr lang="en-US"/>
        </a:p>
      </dgm:t>
    </dgm:pt>
    <dgm:pt modelId="{053C41AA-4E8A-4BE2-98A6-13C14050525E}">
      <dgm:prSet phldrT="[Text]"/>
      <dgm:spPr/>
      <dgm:t>
        <a:bodyPr/>
        <a:lstStyle/>
        <a:p>
          <a:r>
            <a:rPr lang="en-US" dirty="0" smtClean="0"/>
            <a:t>Evaluate </a:t>
          </a:r>
          <a:r>
            <a:rPr lang="en-US" dirty="0"/>
            <a:t>key message penetration</a:t>
          </a:r>
        </a:p>
      </dgm:t>
    </dgm:pt>
    <dgm:pt modelId="{6A02AB68-A611-41CE-A777-F14A546E3E73}" type="parTrans" cxnId="{DE935A00-04AE-499A-A74B-64F5332812C7}">
      <dgm:prSet/>
      <dgm:spPr/>
      <dgm:t>
        <a:bodyPr/>
        <a:lstStyle/>
        <a:p>
          <a:endParaRPr lang="en-US"/>
        </a:p>
      </dgm:t>
    </dgm:pt>
    <dgm:pt modelId="{74A118BF-7199-4F5E-A205-711B84F50BB8}" type="sibTrans" cxnId="{DE935A00-04AE-499A-A74B-64F5332812C7}">
      <dgm:prSet/>
      <dgm:spPr/>
      <dgm:t>
        <a:bodyPr/>
        <a:lstStyle/>
        <a:p>
          <a:endParaRPr lang="en-US"/>
        </a:p>
      </dgm:t>
    </dgm:pt>
    <dgm:pt modelId="{E47E2B7E-0EEF-423F-870F-72B7C856BCC8}">
      <dgm:prSet phldrT="[Text]"/>
      <dgm:spPr/>
      <dgm:t>
        <a:bodyPr/>
        <a:lstStyle/>
        <a:p>
          <a:r>
            <a:rPr lang="en-US" dirty="0"/>
            <a:t>Dissemination of new strategy to staff</a:t>
          </a:r>
        </a:p>
      </dgm:t>
    </dgm:pt>
    <dgm:pt modelId="{E26B1B07-E19D-4064-9344-0B4187BF7C7E}" type="parTrans" cxnId="{301A2781-B653-4EE4-9B28-668AE9140CDF}">
      <dgm:prSet/>
      <dgm:spPr/>
      <dgm:t>
        <a:bodyPr/>
        <a:lstStyle/>
        <a:p>
          <a:endParaRPr lang="en-US"/>
        </a:p>
      </dgm:t>
    </dgm:pt>
    <dgm:pt modelId="{C9D73D59-9B23-4AE6-A389-2C1E850DC582}" type="sibTrans" cxnId="{301A2781-B653-4EE4-9B28-668AE9140CDF}">
      <dgm:prSet/>
      <dgm:spPr/>
      <dgm:t>
        <a:bodyPr/>
        <a:lstStyle/>
        <a:p>
          <a:endParaRPr lang="en-US"/>
        </a:p>
      </dgm:t>
    </dgm:pt>
    <dgm:pt modelId="{7288664D-AA57-4065-AA4B-3E71495DD7C2}">
      <dgm:prSet/>
      <dgm:spPr/>
      <dgm:t>
        <a:bodyPr/>
        <a:lstStyle/>
        <a:p>
          <a:r>
            <a:rPr lang="en-US" dirty="0"/>
            <a:t>Refinement </a:t>
          </a:r>
          <a:r>
            <a:rPr lang="en-US" dirty="0" smtClean="0"/>
            <a:t>of overall </a:t>
          </a:r>
          <a:r>
            <a:rPr lang="en-US" dirty="0"/>
            <a:t>communications strategy</a:t>
          </a:r>
        </a:p>
      </dgm:t>
    </dgm:pt>
    <dgm:pt modelId="{E415BDF1-C6D3-4944-8192-202C36F934FD}" type="parTrans" cxnId="{D82DEEF7-0C42-41DB-B38E-8706CE0B436C}">
      <dgm:prSet/>
      <dgm:spPr/>
      <dgm:t>
        <a:bodyPr/>
        <a:lstStyle/>
        <a:p>
          <a:endParaRPr lang="en-US"/>
        </a:p>
      </dgm:t>
    </dgm:pt>
    <dgm:pt modelId="{AE4B2C7C-8294-4195-9D12-24B9E0D083B0}" type="sibTrans" cxnId="{D82DEEF7-0C42-41DB-B38E-8706CE0B436C}">
      <dgm:prSet/>
      <dgm:spPr/>
      <dgm:t>
        <a:bodyPr/>
        <a:lstStyle/>
        <a:p>
          <a:endParaRPr lang="en-US"/>
        </a:p>
      </dgm:t>
    </dgm:pt>
    <dgm:pt modelId="{A0EA7DF1-0544-4E39-B7E0-DB8F70C09A36}">
      <dgm:prSet/>
      <dgm:spPr/>
      <dgm:t>
        <a:bodyPr/>
        <a:lstStyle/>
        <a:p>
          <a:r>
            <a:rPr lang="en-US" dirty="0" smtClean="0"/>
            <a:t>Evaluation of feedback </a:t>
          </a:r>
          <a:r>
            <a:rPr lang="en-US" dirty="0"/>
            <a:t>/ criticism </a:t>
          </a:r>
        </a:p>
      </dgm:t>
    </dgm:pt>
    <dgm:pt modelId="{51E069B9-0BB3-4E9A-80EF-19D33DB56800}" type="parTrans" cxnId="{01A125EC-8867-4946-B7A9-2CA0F6E069B4}">
      <dgm:prSet/>
      <dgm:spPr/>
      <dgm:t>
        <a:bodyPr/>
        <a:lstStyle/>
        <a:p>
          <a:endParaRPr lang="en-US"/>
        </a:p>
      </dgm:t>
    </dgm:pt>
    <dgm:pt modelId="{A5934E8C-3A0D-4707-B34E-A905A84A2497}" type="sibTrans" cxnId="{01A125EC-8867-4946-B7A9-2CA0F6E069B4}">
      <dgm:prSet/>
      <dgm:spPr/>
      <dgm:t>
        <a:bodyPr/>
        <a:lstStyle/>
        <a:p>
          <a:endParaRPr lang="en-US"/>
        </a:p>
      </dgm:t>
    </dgm:pt>
    <dgm:pt modelId="{92BB1764-4A96-44A0-ACE7-94EE8DD843BF}">
      <dgm:prSet/>
      <dgm:spPr/>
      <dgm:t>
        <a:bodyPr/>
        <a:lstStyle/>
        <a:p>
          <a:r>
            <a:rPr lang="en-US" dirty="0"/>
            <a:t>Refinement of </a:t>
          </a:r>
          <a:r>
            <a:rPr lang="en-US" dirty="0" smtClean="0"/>
            <a:t>business </a:t>
          </a:r>
          <a:r>
            <a:rPr lang="en-US" dirty="0"/>
            <a:t>actions / services</a:t>
          </a:r>
        </a:p>
      </dgm:t>
    </dgm:pt>
    <dgm:pt modelId="{53BD6CE1-306E-44C7-A929-FA16A9D92DC9}" type="parTrans" cxnId="{1F6E112B-30B6-4DA8-A365-2BC55DCFB8AC}">
      <dgm:prSet/>
      <dgm:spPr/>
      <dgm:t>
        <a:bodyPr/>
        <a:lstStyle/>
        <a:p>
          <a:endParaRPr lang="en-US"/>
        </a:p>
      </dgm:t>
    </dgm:pt>
    <dgm:pt modelId="{FE7C5AB4-3561-4524-96F1-5D9EE24D5AF9}" type="sibTrans" cxnId="{1F6E112B-30B6-4DA8-A365-2BC55DCFB8AC}">
      <dgm:prSet/>
      <dgm:spPr/>
      <dgm:t>
        <a:bodyPr/>
        <a:lstStyle/>
        <a:p>
          <a:endParaRPr lang="en-US"/>
        </a:p>
      </dgm:t>
    </dgm:pt>
    <dgm:pt modelId="{6C17E43B-00F4-463B-92FC-1A313F2432E5}" type="pres">
      <dgm:prSet presAssocID="{86AFAB81-1AF4-449B-9CD6-890DBFE2727A}" presName="Name0" presStyleCnt="0">
        <dgm:presLayoutVars>
          <dgm:dir/>
          <dgm:resizeHandles val="exact"/>
        </dgm:presLayoutVars>
      </dgm:prSet>
      <dgm:spPr/>
      <dgm:t>
        <a:bodyPr/>
        <a:lstStyle/>
        <a:p>
          <a:endParaRPr lang="en-US"/>
        </a:p>
      </dgm:t>
    </dgm:pt>
    <dgm:pt modelId="{DE5466A3-7818-44F6-911B-3DCF35007868}" type="pres">
      <dgm:prSet presAssocID="{86AFAB81-1AF4-449B-9CD6-890DBFE2727A}" presName="cycle" presStyleCnt="0"/>
      <dgm:spPr/>
    </dgm:pt>
    <dgm:pt modelId="{0140CB15-07DD-43A2-9F9C-8D6B776566F3}" type="pres">
      <dgm:prSet presAssocID="{073BCBF5-9C65-4FA8-8C71-CF42537CE669}" presName="nodeFirstNode" presStyleLbl="node1" presStyleIdx="0" presStyleCnt="7" custScaleX="121459" custScaleY="121459">
        <dgm:presLayoutVars>
          <dgm:bulletEnabled val="1"/>
        </dgm:presLayoutVars>
      </dgm:prSet>
      <dgm:spPr/>
      <dgm:t>
        <a:bodyPr/>
        <a:lstStyle/>
        <a:p>
          <a:endParaRPr lang="en-US"/>
        </a:p>
      </dgm:t>
    </dgm:pt>
    <dgm:pt modelId="{3282A864-2643-40DF-B4B2-696AE75FF0C6}" type="pres">
      <dgm:prSet presAssocID="{A570736A-C618-45A4-80CA-2429E71818D7}" presName="sibTransFirstNode" presStyleLbl="bgShp" presStyleIdx="0" presStyleCnt="1"/>
      <dgm:spPr/>
      <dgm:t>
        <a:bodyPr/>
        <a:lstStyle/>
        <a:p>
          <a:endParaRPr lang="en-US"/>
        </a:p>
      </dgm:t>
    </dgm:pt>
    <dgm:pt modelId="{1F0C229E-42C6-4A4C-A3B2-15EEB4194EA5}" type="pres">
      <dgm:prSet presAssocID="{12DA81D3-CFB4-45D8-B3DE-00DBF95BE11A}" presName="nodeFollowingNodes" presStyleLbl="node1" presStyleIdx="1" presStyleCnt="7" custScaleX="121459" custScaleY="121459" custRadScaleRad="101464" custRadScaleInc="25323">
        <dgm:presLayoutVars>
          <dgm:bulletEnabled val="1"/>
        </dgm:presLayoutVars>
      </dgm:prSet>
      <dgm:spPr/>
      <dgm:t>
        <a:bodyPr/>
        <a:lstStyle/>
        <a:p>
          <a:endParaRPr lang="en-US"/>
        </a:p>
      </dgm:t>
    </dgm:pt>
    <dgm:pt modelId="{0F32283C-D8A7-4DD5-8F81-02440C1B5F4A}" type="pres">
      <dgm:prSet presAssocID="{053C41AA-4E8A-4BE2-98A6-13C14050525E}" presName="nodeFollowingNodes" presStyleLbl="node1" presStyleIdx="2" presStyleCnt="7" custScaleX="121459" custScaleY="121459">
        <dgm:presLayoutVars>
          <dgm:bulletEnabled val="1"/>
        </dgm:presLayoutVars>
      </dgm:prSet>
      <dgm:spPr/>
      <dgm:t>
        <a:bodyPr/>
        <a:lstStyle/>
        <a:p>
          <a:endParaRPr lang="en-US"/>
        </a:p>
      </dgm:t>
    </dgm:pt>
    <dgm:pt modelId="{2BC64CB2-89A7-4269-A4EE-DA3C86BC588C}" type="pres">
      <dgm:prSet presAssocID="{A0EA7DF1-0544-4E39-B7E0-DB8F70C09A36}" presName="nodeFollowingNodes" presStyleLbl="node1" presStyleIdx="3" presStyleCnt="7" custScaleX="121459" custScaleY="121459" custRadScaleRad="100318" custRadScaleInc="-23043">
        <dgm:presLayoutVars>
          <dgm:bulletEnabled val="1"/>
        </dgm:presLayoutVars>
      </dgm:prSet>
      <dgm:spPr/>
      <dgm:t>
        <a:bodyPr/>
        <a:lstStyle/>
        <a:p>
          <a:endParaRPr lang="en-US"/>
        </a:p>
      </dgm:t>
    </dgm:pt>
    <dgm:pt modelId="{34095469-DA7B-4D02-8314-5EEC29F5A88D}" type="pres">
      <dgm:prSet presAssocID="{92BB1764-4A96-44A0-ACE7-94EE8DD843BF}" presName="nodeFollowingNodes" presStyleLbl="node1" presStyleIdx="4" presStyleCnt="7" custScaleX="121459" custScaleY="121459" custRadScaleRad="98004" custRadScaleInc="25755">
        <dgm:presLayoutVars>
          <dgm:bulletEnabled val="1"/>
        </dgm:presLayoutVars>
      </dgm:prSet>
      <dgm:spPr/>
      <dgm:t>
        <a:bodyPr/>
        <a:lstStyle/>
        <a:p>
          <a:endParaRPr lang="en-US"/>
        </a:p>
      </dgm:t>
    </dgm:pt>
    <dgm:pt modelId="{0016C8B3-4689-4C8A-B971-53311B262B1C}" type="pres">
      <dgm:prSet presAssocID="{7288664D-AA57-4065-AA4B-3E71495DD7C2}" presName="nodeFollowingNodes" presStyleLbl="node1" presStyleIdx="5" presStyleCnt="7" custScaleX="121459" custScaleY="121459" custRadScaleRad="98682" custRadScaleInc="3726">
        <dgm:presLayoutVars>
          <dgm:bulletEnabled val="1"/>
        </dgm:presLayoutVars>
      </dgm:prSet>
      <dgm:spPr/>
      <dgm:t>
        <a:bodyPr/>
        <a:lstStyle/>
        <a:p>
          <a:endParaRPr lang="en-US"/>
        </a:p>
      </dgm:t>
    </dgm:pt>
    <dgm:pt modelId="{99F3052D-7A6D-4C3E-80D0-F659637D7407}" type="pres">
      <dgm:prSet presAssocID="{E47E2B7E-0EEF-423F-870F-72B7C856BCC8}" presName="nodeFollowingNodes" presStyleLbl="node1" presStyleIdx="6" presStyleCnt="7" custScaleX="121459" custScaleY="121459" custRadScaleRad="103198" custRadScaleInc="-22076">
        <dgm:presLayoutVars>
          <dgm:bulletEnabled val="1"/>
        </dgm:presLayoutVars>
      </dgm:prSet>
      <dgm:spPr/>
      <dgm:t>
        <a:bodyPr/>
        <a:lstStyle/>
        <a:p>
          <a:endParaRPr lang="en-US"/>
        </a:p>
      </dgm:t>
    </dgm:pt>
  </dgm:ptLst>
  <dgm:cxnLst>
    <dgm:cxn modelId="{D82DEEF7-0C42-41DB-B38E-8706CE0B436C}" srcId="{86AFAB81-1AF4-449B-9CD6-890DBFE2727A}" destId="{7288664D-AA57-4065-AA4B-3E71495DD7C2}" srcOrd="5" destOrd="0" parTransId="{E415BDF1-C6D3-4944-8192-202C36F934FD}" sibTransId="{AE4B2C7C-8294-4195-9D12-24B9E0D083B0}"/>
    <dgm:cxn modelId="{420EE6F1-8AFD-447C-8E04-940D7EA1CA1F}" type="presOf" srcId="{E47E2B7E-0EEF-423F-870F-72B7C856BCC8}" destId="{99F3052D-7A6D-4C3E-80D0-F659637D7407}" srcOrd="0" destOrd="0" presId="urn:microsoft.com/office/officeart/2005/8/layout/cycle3"/>
    <dgm:cxn modelId="{55CF26E6-F95F-4966-8C50-A0529B704862}" type="presOf" srcId="{7288664D-AA57-4065-AA4B-3E71495DD7C2}" destId="{0016C8B3-4689-4C8A-B971-53311B262B1C}" srcOrd="0" destOrd="0" presId="urn:microsoft.com/office/officeart/2005/8/layout/cycle3"/>
    <dgm:cxn modelId="{32A48951-EC56-4E53-B066-4AD844E852F8}" type="presOf" srcId="{073BCBF5-9C65-4FA8-8C71-CF42537CE669}" destId="{0140CB15-07DD-43A2-9F9C-8D6B776566F3}" srcOrd="0" destOrd="0" presId="urn:microsoft.com/office/officeart/2005/8/layout/cycle3"/>
    <dgm:cxn modelId="{0D325FC5-7C5E-4915-BBEE-46C2A0C79FCC}" type="presOf" srcId="{A570736A-C618-45A4-80CA-2429E71818D7}" destId="{3282A864-2643-40DF-B4B2-696AE75FF0C6}" srcOrd="0" destOrd="0" presId="urn:microsoft.com/office/officeart/2005/8/layout/cycle3"/>
    <dgm:cxn modelId="{DD1E89B4-7838-4711-8E9F-356518C37194}" srcId="{86AFAB81-1AF4-449B-9CD6-890DBFE2727A}" destId="{12DA81D3-CFB4-45D8-B3DE-00DBF95BE11A}" srcOrd="1" destOrd="0" parTransId="{AD606689-AF71-4C89-A73D-4876428F4289}" sibTransId="{4D418229-39B9-43CE-9320-49C50BBE164F}"/>
    <dgm:cxn modelId="{301A2781-B653-4EE4-9B28-668AE9140CDF}" srcId="{86AFAB81-1AF4-449B-9CD6-890DBFE2727A}" destId="{E47E2B7E-0EEF-423F-870F-72B7C856BCC8}" srcOrd="6" destOrd="0" parTransId="{E26B1B07-E19D-4064-9344-0B4187BF7C7E}" sibTransId="{C9D73D59-9B23-4AE6-A389-2C1E850DC582}"/>
    <dgm:cxn modelId="{748A3B69-A5BC-49CB-A7ED-AF0883866C73}" type="presOf" srcId="{92BB1764-4A96-44A0-ACE7-94EE8DD843BF}" destId="{34095469-DA7B-4D02-8314-5EEC29F5A88D}" srcOrd="0" destOrd="0" presId="urn:microsoft.com/office/officeart/2005/8/layout/cycle3"/>
    <dgm:cxn modelId="{CE9CAAE8-7EBE-4A34-9C59-CA1CE616426E}" srcId="{86AFAB81-1AF4-449B-9CD6-890DBFE2727A}" destId="{073BCBF5-9C65-4FA8-8C71-CF42537CE669}" srcOrd="0" destOrd="0" parTransId="{8C4EDC92-F673-45A7-9806-B91DB92A787B}" sibTransId="{A570736A-C618-45A4-80CA-2429E71818D7}"/>
    <dgm:cxn modelId="{7E05D00C-0BF7-4787-B41E-25F860B782CB}" type="presOf" srcId="{86AFAB81-1AF4-449B-9CD6-890DBFE2727A}" destId="{6C17E43B-00F4-463B-92FC-1A313F2432E5}" srcOrd="0" destOrd="0" presId="urn:microsoft.com/office/officeart/2005/8/layout/cycle3"/>
    <dgm:cxn modelId="{01A125EC-8867-4946-B7A9-2CA0F6E069B4}" srcId="{86AFAB81-1AF4-449B-9CD6-890DBFE2727A}" destId="{A0EA7DF1-0544-4E39-B7E0-DB8F70C09A36}" srcOrd="3" destOrd="0" parTransId="{51E069B9-0BB3-4E9A-80EF-19D33DB56800}" sibTransId="{A5934E8C-3A0D-4707-B34E-A905A84A2497}"/>
    <dgm:cxn modelId="{565F66C2-051E-40B2-9618-C5D050F60F4A}" type="presOf" srcId="{A0EA7DF1-0544-4E39-B7E0-DB8F70C09A36}" destId="{2BC64CB2-89A7-4269-A4EE-DA3C86BC588C}" srcOrd="0" destOrd="0" presId="urn:microsoft.com/office/officeart/2005/8/layout/cycle3"/>
    <dgm:cxn modelId="{1F6E112B-30B6-4DA8-A365-2BC55DCFB8AC}" srcId="{86AFAB81-1AF4-449B-9CD6-890DBFE2727A}" destId="{92BB1764-4A96-44A0-ACE7-94EE8DD843BF}" srcOrd="4" destOrd="0" parTransId="{53BD6CE1-306E-44C7-A929-FA16A9D92DC9}" sibTransId="{FE7C5AB4-3561-4524-96F1-5D9EE24D5AF9}"/>
    <dgm:cxn modelId="{F2BA409A-24E9-4A71-ABC0-D73283E1F10C}" type="presOf" srcId="{12DA81D3-CFB4-45D8-B3DE-00DBF95BE11A}" destId="{1F0C229E-42C6-4A4C-A3B2-15EEB4194EA5}" srcOrd="0" destOrd="0" presId="urn:microsoft.com/office/officeart/2005/8/layout/cycle3"/>
    <dgm:cxn modelId="{D212917D-4D43-4F6F-99CC-D6A4C1A20567}" type="presOf" srcId="{053C41AA-4E8A-4BE2-98A6-13C14050525E}" destId="{0F32283C-D8A7-4DD5-8F81-02440C1B5F4A}" srcOrd="0" destOrd="0" presId="urn:microsoft.com/office/officeart/2005/8/layout/cycle3"/>
    <dgm:cxn modelId="{DE935A00-04AE-499A-A74B-64F5332812C7}" srcId="{86AFAB81-1AF4-449B-9CD6-890DBFE2727A}" destId="{053C41AA-4E8A-4BE2-98A6-13C14050525E}" srcOrd="2" destOrd="0" parTransId="{6A02AB68-A611-41CE-A777-F14A546E3E73}" sibTransId="{74A118BF-7199-4F5E-A205-711B84F50BB8}"/>
    <dgm:cxn modelId="{DF83CA40-080E-4B41-8F70-A6E215543A68}" type="presParOf" srcId="{6C17E43B-00F4-463B-92FC-1A313F2432E5}" destId="{DE5466A3-7818-44F6-911B-3DCF35007868}" srcOrd="0" destOrd="0" presId="urn:microsoft.com/office/officeart/2005/8/layout/cycle3"/>
    <dgm:cxn modelId="{9674701A-AA3B-4064-8A5C-D519513C90E1}" type="presParOf" srcId="{DE5466A3-7818-44F6-911B-3DCF35007868}" destId="{0140CB15-07DD-43A2-9F9C-8D6B776566F3}" srcOrd="0" destOrd="0" presId="urn:microsoft.com/office/officeart/2005/8/layout/cycle3"/>
    <dgm:cxn modelId="{A5A60EAD-969D-4407-9580-EB777449A0C0}" type="presParOf" srcId="{DE5466A3-7818-44F6-911B-3DCF35007868}" destId="{3282A864-2643-40DF-B4B2-696AE75FF0C6}" srcOrd="1" destOrd="0" presId="urn:microsoft.com/office/officeart/2005/8/layout/cycle3"/>
    <dgm:cxn modelId="{AE3EC2E3-E90C-4E68-995C-A9241BC4E281}" type="presParOf" srcId="{DE5466A3-7818-44F6-911B-3DCF35007868}" destId="{1F0C229E-42C6-4A4C-A3B2-15EEB4194EA5}" srcOrd="2" destOrd="0" presId="urn:microsoft.com/office/officeart/2005/8/layout/cycle3"/>
    <dgm:cxn modelId="{AE2A62D1-8279-44F1-8437-527664933860}" type="presParOf" srcId="{DE5466A3-7818-44F6-911B-3DCF35007868}" destId="{0F32283C-D8A7-4DD5-8F81-02440C1B5F4A}" srcOrd="3" destOrd="0" presId="urn:microsoft.com/office/officeart/2005/8/layout/cycle3"/>
    <dgm:cxn modelId="{1AD43EE0-F22F-47F0-9CA7-A61B1AEC952B}" type="presParOf" srcId="{DE5466A3-7818-44F6-911B-3DCF35007868}" destId="{2BC64CB2-89A7-4269-A4EE-DA3C86BC588C}" srcOrd="4" destOrd="0" presId="urn:microsoft.com/office/officeart/2005/8/layout/cycle3"/>
    <dgm:cxn modelId="{E6D50F6A-90E4-4929-8FBB-4FDFE06AD82C}" type="presParOf" srcId="{DE5466A3-7818-44F6-911B-3DCF35007868}" destId="{34095469-DA7B-4D02-8314-5EEC29F5A88D}" srcOrd="5" destOrd="0" presId="urn:microsoft.com/office/officeart/2005/8/layout/cycle3"/>
    <dgm:cxn modelId="{7CAF9CC3-DF2E-42B5-BB39-3939A55DA417}" type="presParOf" srcId="{DE5466A3-7818-44F6-911B-3DCF35007868}" destId="{0016C8B3-4689-4C8A-B971-53311B262B1C}" srcOrd="6" destOrd="0" presId="urn:microsoft.com/office/officeart/2005/8/layout/cycle3"/>
    <dgm:cxn modelId="{B230D32F-D4C0-4665-84E7-5B55EC957020}" type="presParOf" srcId="{DE5466A3-7818-44F6-911B-3DCF35007868}" destId="{99F3052D-7A6D-4C3E-80D0-F659637D7407}" srcOrd="7"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DD4074-8977-432E-BE6E-3BDEFC780A60}"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B33D13C1-82F9-441F-9868-01E8C1940E16}">
      <dgm:prSet phldrT="[Text]"/>
      <dgm:spPr/>
      <dgm:t>
        <a:bodyPr/>
        <a:lstStyle/>
        <a:p>
          <a:r>
            <a:rPr lang="en-US" dirty="0" smtClean="0"/>
            <a:t>Customer Acquisition</a:t>
          </a:r>
          <a:endParaRPr lang="en-US" dirty="0"/>
        </a:p>
      </dgm:t>
    </dgm:pt>
    <dgm:pt modelId="{5B9700FE-56CC-430B-9E24-E970866FCEBB}" type="parTrans" cxnId="{081BEF08-D7A3-48F6-9921-97770392345F}">
      <dgm:prSet/>
      <dgm:spPr/>
      <dgm:t>
        <a:bodyPr/>
        <a:lstStyle/>
        <a:p>
          <a:endParaRPr lang="en-US"/>
        </a:p>
      </dgm:t>
    </dgm:pt>
    <dgm:pt modelId="{308C25FA-8CE0-418C-86DF-BA2BBCA0ADC5}" type="sibTrans" cxnId="{081BEF08-D7A3-48F6-9921-97770392345F}">
      <dgm:prSet/>
      <dgm:spPr/>
      <dgm:t>
        <a:bodyPr/>
        <a:lstStyle/>
        <a:p>
          <a:endParaRPr lang="en-US"/>
        </a:p>
      </dgm:t>
    </dgm:pt>
    <dgm:pt modelId="{1CEF1F08-2C1D-4845-BA73-B089353B171D}">
      <dgm:prSet phldrT="[Text]"/>
      <dgm:spPr>
        <a:solidFill>
          <a:schemeClr val="accent6">
            <a:lumMod val="75000"/>
          </a:schemeClr>
        </a:solidFill>
      </dgm:spPr>
      <dgm:t>
        <a:bodyPr/>
        <a:lstStyle/>
        <a:p>
          <a:r>
            <a:rPr lang="en-US" dirty="0" smtClean="0"/>
            <a:t>Positive Customer Experience</a:t>
          </a:r>
          <a:endParaRPr lang="en-US" dirty="0"/>
        </a:p>
      </dgm:t>
    </dgm:pt>
    <dgm:pt modelId="{82ABFD6F-A967-43FD-A073-B058CC9B207B}" type="parTrans" cxnId="{3E2C3BB1-5277-431F-81A5-83070F5324DE}">
      <dgm:prSet/>
      <dgm:spPr/>
      <dgm:t>
        <a:bodyPr/>
        <a:lstStyle/>
        <a:p>
          <a:endParaRPr lang="en-US"/>
        </a:p>
      </dgm:t>
    </dgm:pt>
    <dgm:pt modelId="{5C92CAE2-591D-46F3-819B-0508FDA748A5}" type="sibTrans" cxnId="{3E2C3BB1-5277-431F-81A5-83070F5324DE}">
      <dgm:prSet/>
      <dgm:spPr/>
      <dgm:t>
        <a:bodyPr/>
        <a:lstStyle/>
        <a:p>
          <a:endParaRPr lang="en-US"/>
        </a:p>
      </dgm:t>
    </dgm:pt>
    <dgm:pt modelId="{4A57FEF2-04E8-457E-BB06-257520A15B4E}">
      <dgm:prSet phldrT="[Text]"/>
      <dgm:spPr/>
      <dgm:t>
        <a:bodyPr/>
        <a:lstStyle/>
        <a:p>
          <a:r>
            <a:rPr lang="en-US" dirty="0" smtClean="0"/>
            <a:t>Customer shares experience online &amp; with friends and family</a:t>
          </a:r>
          <a:endParaRPr lang="en-US" dirty="0"/>
        </a:p>
      </dgm:t>
    </dgm:pt>
    <dgm:pt modelId="{E371CB9A-4085-4F38-8213-51C137408ADD}" type="parTrans" cxnId="{61CAE811-F7EF-479E-89EF-837BD2C94A9C}">
      <dgm:prSet/>
      <dgm:spPr/>
      <dgm:t>
        <a:bodyPr/>
        <a:lstStyle/>
        <a:p>
          <a:endParaRPr lang="en-US"/>
        </a:p>
      </dgm:t>
    </dgm:pt>
    <dgm:pt modelId="{88903344-3818-4362-ACB4-9169AB784439}" type="sibTrans" cxnId="{61CAE811-F7EF-479E-89EF-837BD2C94A9C}">
      <dgm:prSet/>
      <dgm:spPr/>
      <dgm:t>
        <a:bodyPr/>
        <a:lstStyle/>
        <a:p>
          <a:endParaRPr lang="en-US"/>
        </a:p>
      </dgm:t>
    </dgm:pt>
    <dgm:pt modelId="{50359D95-F6CD-45F0-B196-D70EA7770B80}">
      <dgm:prSet phldrT="[Text]"/>
      <dgm:spPr/>
      <dgm:t>
        <a:bodyPr/>
        <a:lstStyle/>
        <a:p>
          <a:r>
            <a:rPr lang="en-US" dirty="0" smtClean="0"/>
            <a:t>Potential customers see positive reviews</a:t>
          </a:r>
          <a:endParaRPr lang="en-US" dirty="0"/>
        </a:p>
      </dgm:t>
    </dgm:pt>
    <dgm:pt modelId="{DBC23409-C235-46A0-8CB7-6F68DB77D8C9}" type="parTrans" cxnId="{580DFA82-9645-4B61-AAC5-31D2E13BA878}">
      <dgm:prSet/>
      <dgm:spPr/>
      <dgm:t>
        <a:bodyPr/>
        <a:lstStyle/>
        <a:p>
          <a:endParaRPr lang="en-US"/>
        </a:p>
      </dgm:t>
    </dgm:pt>
    <dgm:pt modelId="{9D0C72F3-68FA-42E6-B77E-A494C5C4D53A}" type="sibTrans" cxnId="{580DFA82-9645-4B61-AAC5-31D2E13BA878}">
      <dgm:prSet/>
      <dgm:spPr/>
      <dgm:t>
        <a:bodyPr/>
        <a:lstStyle/>
        <a:p>
          <a:endParaRPr lang="en-US"/>
        </a:p>
      </dgm:t>
    </dgm:pt>
    <dgm:pt modelId="{CA85F462-D7CB-4C14-934D-8EE05DCB2CFE}" type="pres">
      <dgm:prSet presAssocID="{28DD4074-8977-432E-BE6E-3BDEFC780A60}" presName="Name0" presStyleCnt="0">
        <dgm:presLayoutVars>
          <dgm:dir/>
          <dgm:resizeHandles val="exact"/>
        </dgm:presLayoutVars>
      </dgm:prSet>
      <dgm:spPr/>
      <dgm:t>
        <a:bodyPr/>
        <a:lstStyle/>
        <a:p>
          <a:endParaRPr lang="en-US"/>
        </a:p>
      </dgm:t>
    </dgm:pt>
    <dgm:pt modelId="{B5BEB251-7DD8-4A79-9227-13FBCC514B3F}" type="pres">
      <dgm:prSet presAssocID="{28DD4074-8977-432E-BE6E-3BDEFC780A60}" presName="cycle" presStyleCnt="0"/>
      <dgm:spPr/>
    </dgm:pt>
    <dgm:pt modelId="{B130676F-0DA9-4648-99D8-690FDCD26A4E}" type="pres">
      <dgm:prSet presAssocID="{B33D13C1-82F9-441F-9868-01E8C1940E16}" presName="nodeFirstNode" presStyleLbl="node1" presStyleIdx="0" presStyleCnt="4" custScaleX="78453" custScaleY="78453">
        <dgm:presLayoutVars>
          <dgm:bulletEnabled val="1"/>
        </dgm:presLayoutVars>
      </dgm:prSet>
      <dgm:spPr/>
      <dgm:t>
        <a:bodyPr/>
        <a:lstStyle/>
        <a:p>
          <a:endParaRPr lang="en-US"/>
        </a:p>
      </dgm:t>
    </dgm:pt>
    <dgm:pt modelId="{5C72E9CA-F90D-482A-9799-860F1B2478FE}" type="pres">
      <dgm:prSet presAssocID="{308C25FA-8CE0-418C-86DF-BA2BBCA0ADC5}" presName="sibTransFirstNode" presStyleLbl="bgShp" presStyleIdx="0" presStyleCnt="1"/>
      <dgm:spPr/>
      <dgm:t>
        <a:bodyPr/>
        <a:lstStyle/>
        <a:p>
          <a:endParaRPr lang="en-US"/>
        </a:p>
      </dgm:t>
    </dgm:pt>
    <dgm:pt modelId="{A5661708-B5E3-4597-94AB-72A26C518FEC}" type="pres">
      <dgm:prSet presAssocID="{1CEF1F08-2C1D-4845-BA73-B089353B171D}" presName="nodeFollowingNodes" presStyleLbl="node1" presStyleIdx="1" presStyleCnt="4" custScaleX="78453" custScaleY="78453">
        <dgm:presLayoutVars>
          <dgm:bulletEnabled val="1"/>
        </dgm:presLayoutVars>
      </dgm:prSet>
      <dgm:spPr/>
      <dgm:t>
        <a:bodyPr/>
        <a:lstStyle/>
        <a:p>
          <a:endParaRPr lang="en-US"/>
        </a:p>
      </dgm:t>
    </dgm:pt>
    <dgm:pt modelId="{18B4EDAC-1A1D-492D-8937-A2297ADBC1C2}" type="pres">
      <dgm:prSet presAssocID="{4A57FEF2-04E8-457E-BB06-257520A15B4E}" presName="nodeFollowingNodes" presStyleLbl="node1" presStyleIdx="2" presStyleCnt="4" custScaleX="128927" custScaleY="78453">
        <dgm:presLayoutVars>
          <dgm:bulletEnabled val="1"/>
        </dgm:presLayoutVars>
      </dgm:prSet>
      <dgm:spPr/>
      <dgm:t>
        <a:bodyPr/>
        <a:lstStyle/>
        <a:p>
          <a:endParaRPr lang="en-US"/>
        </a:p>
      </dgm:t>
    </dgm:pt>
    <dgm:pt modelId="{95B28417-6ED6-4999-AB08-27AABB9408C6}" type="pres">
      <dgm:prSet presAssocID="{50359D95-F6CD-45F0-B196-D70EA7770B80}" presName="nodeFollowingNodes" presStyleLbl="node1" presStyleIdx="3" presStyleCnt="4" custScaleX="78453" custScaleY="78453">
        <dgm:presLayoutVars>
          <dgm:bulletEnabled val="1"/>
        </dgm:presLayoutVars>
      </dgm:prSet>
      <dgm:spPr/>
      <dgm:t>
        <a:bodyPr/>
        <a:lstStyle/>
        <a:p>
          <a:endParaRPr lang="en-US"/>
        </a:p>
      </dgm:t>
    </dgm:pt>
  </dgm:ptLst>
  <dgm:cxnLst>
    <dgm:cxn modelId="{081BEF08-D7A3-48F6-9921-97770392345F}" srcId="{28DD4074-8977-432E-BE6E-3BDEFC780A60}" destId="{B33D13C1-82F9-441F-9868-01E8C1940E16}" srcOrd="0" destOrd="0" parTransId="{5B9700FE-56CC-430B-9E24-E970866FCEBB}" sibTransId="{308C25FA-8CE0-418C-86DF-BA2BBCA0ADC5}"/>
    <dgm:cxn modelId="{9C8108C7-90F2-423E-B06D-BA6291ADC73E}" type="presOf" srcId="{1CEF1F08-2C1D-4845-BA73-B089353B171D}" destId="{A5661708-B5E3-4597-94AB-72A26C518FEC}" srcOrd="0" destOrd="0" presId="urn:microsoft.com/office/officeart/2005/8/layout/cycle3"/>
    <dgm:cxn modelId="{580DFA82-9645-4B61-AAC5-31D2E13BA878}" srcId="{28DD4074-8977-432E-BE6E-3BDEFC780A60}" destId="{50359D95-F6CD-45F0-B196-D70EA7770B80}" srcOrd="3" destOrd="0" parTransId="{DBC23409-C235-46A0-8CB7-6F68DB77D8C9}" sibTransId="{9D0C72F3-68FA-42E6-B77E-A494C5C4D53A}"/>
    <dgm:cxn modelId="{8FF86ED5-AF26-4665-BF78-3AA6510B0B8A}" type="presOf" srcId="{28DD4074-8977-432E-BE6E-3BDEFC780A60}" destId="{CA85F462-D7CB-4C14-934D-8EE05DCB2CFE}" srcOrd="0" destOrd="0" presId="urn:microsoft.com/office/officeart/2005/8/layout/cycle3"/>
    <dgm:cxn modelId="{61CAE811-F7EF-479E-89EF-837BD2C94A9C}" srcId="{28DD4074-8977-432E-BE6E-3BDEFC780A60}" destId="{4A57FEF2-04E8-457E-BB06-257520A15B4E}" srcOrd="2" destOrd="0" parTransId="{E371CB9A-4085-4F38-8213-51C137408ADD}" sibTransId="{88903344-3818-4362-ACB4-9169AB784439}"/>
    <dgm:cxn modelId="{16F791E3-3EDE-4CA7-825E-6BF00AF44774}" type="presOf" srcId="{308C25FA-8CE0-418C-86DF-BA2BBCA0ADC5}" destId="{5C72E9CA-F90D-482A-9799-860F1B2478FE}" srcOrd="0" destOrd="0" presId="urn:microsoft.com/office/officeart/2005/8/layout/cycle3"/>
    <dgm:cxn modelId="{B6D2E3BA-86C9-4200-ABE3-BC46AF108389}" type="presOf" srcId="{B33D13C1-82F9-441F-9868-01E8C1940E16}" destId="{B130676F-0DA9-4648-99D8-690FDCD26A4E}" srcOrd="0" destOrd="0" presId="urn:microsoft.com/office/officeart/2005/8/layout/cycle3"/>
    <dgm:cxn modelId="{E0828DF4-3A66-4C96-B610-7C7EC31D288B}" type="presOf" srcId="{50359D95-F6CD-45F0-B196-D70EA7770B80}" destId="{95B28417-6ED6-4999-AB08-27AABB9408C6}" srcOrd="0" destOrd="0" presId="urn:microsoft.com/office/officeart/2005/8/layout/cycle3"/>
    <dgm:cxn modelId="{3E2C3BB1-5277-431F-81A5-83070F5324DE}" srcId="{28DD4074-8977-432E-BE6E-3BDEFC780A60}" destId="{1CEF1F08-2C1D-4845-BA73-B089353B171D}" srcOrd="1" destOrd="0" parTransId="{82ABFD6F-A967-43FD-A073-B058CC9B207B}" sibTransId="{5C92CAE2-591D-46F3-819B-0508FDA748A5}"/>
    <dgm:cxn modelId="{83BB8608-FEAE-4813-8C52-7BB0158B8310}" type="presOf" srcId="{4A57FEF2-04E8-457E-BB06-257520A15B4E}" destId="{18B4EDAC-1A1D-492D-8937-A2297ADBC1C2}" srcOrd="0" destOrd="0" presId="urn:microsoft.com/office/officeart/2005/8/layout/cycle3"/>
    <dgm:cxn modelId="{033CB75E-C1AB-4943-B902-83F28D40FAC2}" type="presParOf" srcId="{CA85F462-D7CB-4C14-934D-8EE05DCB2CFE}" destId="{B5BEB251-7DD8-4A79-9227-13FBCC514B3F}" srcOrd="0" destOrd="0" presId="urn:microsoft.com/office/officeart/2005/8/layout/cycle3"/>
    <dgm:cxn modelId="{39206EC4-5BF9-4B24-BDCA-B2586B6F3EBD}" type="presParOf" srcId="{B5BEB251-7DD8-4A79-9227-13FBCC514B3F}" destId="{B130676F-0DA9-4648-99D8-690FDCD26A4E}" srcOrd="0" destOrd="0" presId="urn:microsoft.com/office/officeart/2005/8/layout/cycle3"/>
    <dgm:cxn modelId="{D839D421-CBF3-4CA6-B68B-B6999BF18EF5}" type="presParOf" srcId="{B5BEB251-7DD8-4A79-9227-13FBCC514B3F}" destId="{5C72E9CA-F90D-482A-9799-860F1B2478FE}" srcOrd="1" destOrd="0" presId="urn:microsoft.com/office/officeart/2005/8/layout/cycle3"/>
    <dgm:cxn modelId="{AA5AD02C-B6DA-4F70-825F-2762C174B55C}" type="presParOf" srcId="{B5BEB251-7DD8-4A79-9227-13FBCC514B3F}" destId="{A5661708-B5E3-4597-94AB-72A26C518FEC}" srcOrd="2" destOrd="0" presId="urn:microsoft.com/office/officeart/2005/8/layout/cycle3"/>
    <dgm:cxn modelId="{8F00A585-49CA-4744-A1DC-D8153FD9F109}" type="presParOf" srcId="{B5BEB251-7DD8-4A79-9227-13FBCC514B3F}" destId="{18B4EDAC-1A1D-492D-8937-A2297ADBC1C2}" srcOrd="3" destOrd="0" presId="urn:microsoft.com/office/officeart/2005/8/layout/cycle3"/>
    <dgm:cxn modelId="{799D51BA-9005-40D7-8E47-EEB4C4268A29}" type="presParOf" srcId="{B5BEB251-7DD8-4A79-9227-13FBCC514B3F}" destId="{95B28417-6ED6-4999-AB08-27AABB9408C6}" srcOrd="4"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2A864-2643-40DF-B4B2-696AE75FF0C6}">
      <dsp:nvSpPr>
        <dsp:cNvPr id="0" name=""/>
        <dsp:cNvSpPr/>
      </dsp:nvSpPr>
      <dsp:spPr>
        <a:xfrm>
          <a:off x="1283294" y="-90412"/>
          <a:ext cx="4443810" cy="4443810"/>
        </a:xfrm>
        <a:prstGeom prst="circularArrow">
          <a:avLst>
            <a:gd name="adj1" fmla="val 5544"/>
            <a:gd name="adj2" fmla="val 330680"/>
            <a:gd name="adj3" fmla="val 14207286"/>
            <a:gd name="adj4" fmla="val 17128655"/>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40CB15-07DD-43A2-9F9C-8D6B776566F3}">
      <dsp:nvSpPr>
        <dsp:cNvPr id="0" name=""/>
        <dsp:cNvSpPr/>
      </dsp:nvSpPr>
      <dsp:spPr>
        <a:xfrm>
          <a:off x="2664325" y="-71371"/>
          <a:ext cx="1681748" cy="8408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a:t>Engaging directly with people</a:t>
          </a:r>
        </a:p>
      </dsp:txBody>
      <dsp:txXfrm>
        <a:off x="2705373" y="-30323"/>
        <a:ext cx="1599652" cy="758778"/>
      </dsp:txXfrm>
    </dsp:sp>
    <dsp:sp modelId="{1F0C229E-42C6-4A4C-A3B2-15EEB4194EA5}">
      <dsp:nvSpPr>
        <dsp:cNvPr id="0" name=""/>
        <dsp:cNvSpPr/>
      </dsp:nvSpPr>
      <dsp:spPr>
        <a:xfrm>
          <a:off x="4374824" y="945469"/>
          <a:ext cx="1681748" cy="8408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Evaluate </a:t>
          </a:r>
          <a:r>
            <a:rPr lang="en-US" sz="1300" kern="1200" dirty="0"/>
            <a:t>quality of engagement and relationship</a:t>
          </a:r>
        </a:p>
      </dsp:txBody>
      <dsp:txXfrm>
        <a:off x="4415872" y="986517"/>
        <a:ext cx="1599652" cy="758778"/>
      </dsp:txXfrm>
    </dsp:sp>
    <dsp:sp modelId="{0F32283C-D8A7-4DD5-8F81-02440C1B5F4A}">
      <dsp:nvSpPr>
        <dsp:cNvPr id="0" name=""/>
        <dsp:cNvSpPr/>
      </dsp:nvSpPr>
      <dsp:spPr>
        <a:xfrm>
          <a:off x="4511828" y="2245324"/>
          <a:ext cx="1681748" cy="8408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Evaluate </a:t>
          </a:r>
          <a:r>
            <a:rPr lang="en-US" sz="1300" kern="1200" dirty="0"/>
            <a:t>key message penetration</a:t>
          </a:r>
        </a:p>
      </dsp:txBody>
      <dsp:txXfrm>
        <a:off x="4552876" y="2286372"/>
        <a:ext cx="1599652" cy="758778"/>
      </dsp:txXfrm>
    </dsp:sp>
    <dsp:sp modelId="{2BC64CB2-89A7-4269-A4EE-DA3C86BC588C}">
      <dsp:nvSpPr>
        <dsp:cNvPr id="0" name=""/>
        <dsp:cNvSpPr/>
      </dsp:nvSpPr>
      <dsp:spPr>
        <a:xfrm>
          <a:off x="3783973" y="3359986"/>
          <a:ext cx="1681748" cy="8408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Evaluation of feedback </a:t>
          </a:r>
          <a:r>
            <a:rPr lang="en-US" sz="1300" kern="1200" dirty="0"/>
            <a:t>/ criticism </a:t>
          </a:r>
        </a:p>
      </dsp:txBody>
      <dsp:txXfrm>
        <a:off x="3825021" y="3401034"/>
        <a:ext cx="1599652" cy="758778"/>
      </dsp:txXfrm>
    </dsp:sp>
    <dsp:sp modelId="{34095469-DA7B-4D02-8314-5EEC29F5A88D}">
      <dsp:nvSpPr>
        <dsp:cNvPr id="0" name=""/>
        <dsp:cNvSpPr/>
      </dsp:nvSpPr>
      <dsp:spPr>
        <a:xfrm>
          <a:off x="1538785" y="3300910"/>
          <a:ext cx="1681748" cy="8408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a:t>Refinement of </a:t>
          </a:r>
          <a:r>
            <a:rPr lang="en-US" sz="1300" kern="1200" dirty="0" smtClean="0"/>
            <a:t>business </a:t>
          </a:r>
          <a:r>
            <a:rPr lang="en-US" sz="1300" kern="1200" dirty="0"/>
            <a:t>actions / services</a:t>
          </a:r>
        </a:p>
      </dsp:txBody>
      <dsp:txXfrm>
        <a:off x="1579833" y="3341958"/>
        <a:ext cx="1599652" cy="758778"/>
      </dsp:txXfrm>
    </dsp:sp>
    <dsp:sp modelId="{0016C8B3-4689-4C8A-B971-53311B262B1C}">
      <dsp:nvSpPr>
        <dsp:cNvPr id="0" name=""/>
        <dsp:cNvSpPr/>
      </dsp:nvSpPr>
      <dsp:spPr>
        <a:xfrm>
          <a:off x="829777" y="2186243"/>
          <a:ext cx="1681748" cy="8408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a:t>Refinement </a:t>
          </a:r>
          <a:r>
            <a:rPr lang="en-US" sz="1300" kern="1200" dirty="0" smtClean="0"/>
            <a:t>of overall </a:t>
          </a:r>
          <a:r>
            <a:rPr lang="en-US" sz="1300" kern="1200" dirty="0"/>
            <a:t>communications strategy</a:t>
          </a:r>
        </a:p>
      </dsp:txBody>
      <dsp:txXfrm>
        <a:off x="870825" y="2227291"/>
        <a:ext cx="1599652" cy="758778"/>
      </dsp:txXfrm>
    </dsp:sp>
    <dsp:sp modelId="{99F3052D-7A6D-4C3E-80D0-F659637D7407}">
      <dsp:nvSpPr>
        <dsp:cNvPr id="0" name=""/>
        <dsp:cNvSpPr/>
      </dsp:nvSpPr>
      <dsp:spPr>
        <a:xfrm>
          <a:off x="947934" y="886390"/>
          <a:ext cx="1681748" cy="8408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a:t>Dissemination of new strategy to staff</a:t>
          </a:r>
        </a:p>
      </dsp:txBody>
      <dsp:txXfrm>
        <a:off x="988982" y="927438"/>
        <a:ext cx="1599652" cy="7587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72E9CA-F90D-482A-9799-860F1B2478FE}">
      <dsp:nvSpPr>
        <dsp:cNvPr id="0" name=""/>
        <dsp:cNvSpPr/>
      </dsp:nvSpPr>
      <dsp:spPr>
        <a:xfrm>
          <a:off x="1803873" y="145942"/>
          <a:ext cx="4012784" cy="4012784"/>
        </a:xfrm>
        <a:prstGeom prst="circularArrow">
          <a:avLst>
            <a:gd name="adj1" fmla="val 4668"/>
            <a:gd name="adj2" fmla="val 272909"/>
            <a:gd name="adj3" fmla="val 13667838"/>
            <a:gd name="adj4" fmla="val 17487753"/>
            <a:gd name="adj5" fmla="val 484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30676F-0DA9-4648-99D8-690FDCD26A4E}">
      <dsp:nvSpPr>
        <dsp:cNvPr id="0" name=""/>
        <dsp:cNvSpPr/>
      </dsp:nvSpPr>
      <dsp:spPr>
        <a:xfrm>
          <a:off x="2784164" y="141592"/>
          <a:ext cx="2052202" cy="102610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Customer Acquisition</a:t>
          </a:r>
          <a:endParaRPr lang="en-US" sz="1800" kern="1200" dirty="0"/>
        </a:p>
      </dsp:txBody>
      <dsp:txXfrm>
        <a:off x="2834254" y="191682"/>
        <a:ext cx="1952022" cy="925921"/>
      </dsp:txXfrm>
    </dsp:sp>
    <dsp:sp modelId="{A5661708-B5E3-4597-94AB-72A26C518FEC}">
      <dsp:nvSpPr>
        <dsp:cNvPr id="0" name=""/>
        <dsp:cNvSpPr/>
      </dsp:nvSpPr>
      <dsp:spPr>
        <a:xfrm>
          <a:off x="4225020" y="1582448"/>
          <a:ext cx="2052202" cy="1026101"/>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Positive Customer Experience</a:t>
          </a:r>
          <a:endParaRPr lang="en-US" sz="1800" kern="1200" dirty="0"/>
        </a:p>
      </dsp:txBody>
      <dsp:txXfrm>
        <a:off x="4275110" y="1632538"/>
        <a:ext cx="1952022" cy="925921"/>
      </dsp:txXfrm>
    </dsp:sp>
    <dsp:sp modelId="{18B4EDAC-1A1D-492D-8937-A2297ADBC1C2}">
      <dsp:nvSpPr>
        <dsp:cNvPr id="0" name=""/>
        <dsp:cNvSpPr/>
      </dsp:nvSpPr>
      <dsp:spPr>
        <a:xfrm>
          <a:off x="2124005" y="3023305"/>
          <a:ext cx="3372519" cy="102610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Customer shares experience online &amp; with friends and family</a:t>
          </a:r>
          <a:endParaRPr lang="en-US" sz="1800" kern="1200" dirty="0"/>
        </a:p>
      </dsp:txBody>
      <dsp:txXfrm>
        <a:off x="2174095" y="3073395"/>
        <a:ext cx="3272339" cy="925921"/>
      </dsp:txXfrm>
    </dsp:sp>
    <dsp:sp modelId="{95B28417-6ED6-4999-AB08-27AABB9408C6}">
      <dsp:nvSpPr>
        <dsp:cNvPr id="0" name=""/>
        <dsp:cNvSpPr/>
      </dsp:nvSpPr>
      <dsp:spPr>
        <a:xfrm>
          <a:off x="1343308" y="1582448"/>
          <a:ext cx="2052202" cy="102610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Potential customers see positive reviews</a:t>
          </a:r>
          <a:endParaRPr lang="en-US" sz="1800" kern="1200" dirty="0"/>
        </a:p>
      </dsp:txBody>
      <dsp:txXfrm>
        <a:off x="1393398" y="1632538"/>
        <a:ext cx="1952022" cy="925921"/>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DB99CE-26AB-48FF-AB5B-01012992BCD2}" type="datetimeFigureOut">
              <a:rPr lang="en-US" smtClean="0"/>
              <a:pPr/>
              <a:t>1/26/2012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59562C-DD1E-453B-B915-7F29A92CC634}" type="slidenum">
              <a:rPr lang="en-US" smtClean="0"/>
              <a:pPr/>
              <a:t>‹#›</a:t>
            </a:fld>
            <a:endParaRPr lang="en-US"/>
          </a:p>
        </p:txBody>
      </p:sp>
    </p:spTree>
    <p:extLst>
      <p:ext uri="{BB962C8B-B14F-4D97-AF65-F5344CB8AC3E}">
        <p14:creationId xmlns:p14="http://schemas.microsoft.com/office/powerpoint/2010/main" val="3285802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www.inc.com/jeff-haden/dumb-stuff-entrepreneurs-say.html?nav=pick" TargetMode="External"/><Relationship Id="rId13" Type="http://schemas.openxmlformats.org/officeDocument/2006/relationships/hyperlink" Target="http://www.inc.com/topic/Twitter+Inc." TargetMode="External"/><Relationship Id="rId18" Type="http://schemas.openxmlformats.org/officeDocument/2006/relationships/hyperlink" Target="http://www.inc.com/nadine-heintz/private-sale-websites-for-travel.html?nav=next" TargetMode="External"/><Relationship Id="rId3" Type="http://schemas.openxmlformats.org/officeDocument/2006/relationships/hyperlink" Target="http://www.inc.com/author/courtney-rubin" TargetMode="External"/><Relationship Id="rId7" Type="http://schemas.openxmlformats.org/officeDocument/2006/relationships/hyperlink" Target="http://www.inc.com/evan-fishkin/5-ways-to-improve-your-click-through-rates.html?nav=pick" TargetMode="External"/><Relationship Id="rId12" Type="http://schemas.openxmlformats.org/officeDocument/2006/relationships/hyperlink" Target="http://www.inc.com/topic/MySpace+Inc." TargetMode="External"/><Relationship Id="rId17" Type="http://schemas.openxmlformats.org/officeDocument/2006/relationships/hyperlink" Target="http://www.inc.com/news/articles/2010/03/survey-suggests-women-like-business-travel.html?nav=next" TargetMode="External"/><Relationship Id="rId2" Type="http://schemas.openxmlformats.org/officeDocument/2006/relationships/slide" Target="../slides/slide1.xml"/><Relationship Id="rId16" Type="http://schemas.openxmlformats.org/officeDocument/2006/relationships/hyperlink" Target="http://www.inc.com/news/articles/2010/03/survey-suggests-women-like-business-travel.html" TargetMode="External"/><Relationship Id="rId1" Type="http://schemas.openxmlformats.org/officeDocument/2006/relationships/notesMaster" Target="../notesMasters/notesMaster1.xml"/><Relationship Id="rId6" Type="http://schemas.openxmlformats.org/officeDocument/2006/relationships/hyperlink" Target="http://www.inc.com/jeff-haden/4-ways-to-sell-unsexy-products.html?nav=pick" TargetMode="External"/><Relationship Id="rId11" Type="http://schemas.openxmlformats.org/officeDocument/2006/relationships/hyperlink" Target="http://www.inc.com/topic/Hilton+Hotels+Corporation" TargetMode="External"/><Relationship Id="rId5" Type="http://schemas.openxmlformats.org/officeDocument/2006/relationships/hyperlink" Target="http://www.inc.com/jon-gelberg/the-industry-with-the-worst-websites.html?nav=pick" TargetMode="External"/><Relationship Id="rId15" Type="http://schemas.openxmlformats.org/officeDocument/2006/relationships/hyperlink" Target="http://www.inc.com/topic/LinkedIn+Corporation" TargetMode="External"/><Relationship Id="rId10" Type="http://schemas.openxmlformats.org/officeDocument/2006/relationships/hyperlink" Target="http://www.inc.com/topic/Facebook+Inc." TargetMode="External"/><Relationship Id="rId19" Type="http://schemas.openxmlformats.org/officeDocument/2006/relationships/hyperlink" Target="http://www.amazon.com/Weight-Loss-Diaries-Courtney-Rubin/dp/0071416234" TargetMode="External"/><Relationship Id="rId4" Type="http://schemas.openxmlformats.org/officeDocument/2006/relationships/hyperlink" Target="http://twitter.com/share?url=http%3A%2F%2Fwww.inc.com%2Fnews%2Farticles%2F2010%2F06%2Fsurvey-says-half-of-young-travellers-use-social-media-for-business-trip-decisions.html%3Futm_source%3Dtwitter%26utm_medium%3Dsocialmedia%26utm_campaign%3Dbutton&amp;text=Forget+Travel+Agents%2C+Social+Media+Has+the+Power&amp;related=:Courtney+Rubin&amp;via=IncMagazine" TargetMode="External"/><Relationship Id="rId9" Type="http://schemas.openxmlformats.org/officeDocument/2006/relationships/hyperlink" Target="http://www.inc.com/steve-blank/vcs-are-not-your-friends.html?nav=pick" TargetMode="External"/><Relationship Id="rId14" Type="http://schemas.openxmlformats.org/officeDocument/2006/relationships/hyperlink" Target="http://www.inc.com/topic/Google+Buzz"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I got into PR, it was all about pushing out messages and information. There really wasn’t much concern about hearing what customers had to say. They had very little power. We, the people who were controlling the messages, were in charge.  That has really changed over the course of the last 30 years.  Those changes, and how you can deal with them, are the topic of my talk today. </a:t>
            </a:r>
          </a:p>
          <a:p>
            <a:r>
              <a:rPr lang="en-US" sz="1200" b="1" i="0" kern="1200" dirty="0" smtClean="0">
                <a:solidFill>
                  <a:schemeClr val="tx1"/>
                </a:solidFill>
                <a:effectLst/>
                <a:latin typeface="+mn-lt"/>
                <a:ea typeface="+mn-ea"/>
                <a:cs typeface="+mn-cs"/>
              </a:rPr>
              <a:t>Forget Travel Agents, Social Media Has the Power</a:t>
            </a:r>
          </a:p>
          <a:p>
            <a:r>
              <a:rPr lang="en-US" sz="1200" b="0" i="0" kern="1200" dirty="0" smtClean="0">
                <a:solidFill>
                  <a:schemeClr val="tx1"/>
                </a:solidFill>
                <a:effectLst/>
                <a:latin typeface="+mn-lt"/>
                <a:ea typeface="+mn-ea"/>
                <a:cs typeface="+mn-cs"/>
              </a:rPr>
              <a:t>Survey finds many business travelers consult social media websites like Facebook for help and recommendations with their trips.</a:t>
            </a:r>
          </a:p>
          <a:p>
            <a:r>
              <a:rPr lang="en-US" sz="1200" b="0" i="0" kern="1200" dirty="0" smtClean="0">
                <a:solidFill>
                  <a:schemeClr val="tx1"/>
                </a:solidFill>
                <a:effectLst/>
                <a:latin typeface="+mn-lt"/>
                <a:ea typeface="+mn-ea"/>
                <a:cs typeface="+mn-cs"/>
              </a:rPr>
              <a:t>By </a:t>
            </a:r>
            <a:r>
              <a:rPr lang="en-US" sz="1200" b="0" i="0" u="none" strike="noStrike" kern="1200" dirty="0" smtClean="0">
                <a:solidFill>
                  <a:schemeClr val="tx1"/>
                </a:solidFill>
                <a:effectLst/>
                <a:latin typeface="+mn-lt"/>
                <a:ea typeface="+mn-ea"/>
                <a:cs typeface="+mn-cs"/>
                <a:hlinkClick r:id="rId3"/>
              </a:rPr>
              <a:t>Courtney Rubin</a:t>
            </a:r>
            <a:r>
              <a:rPr lang="en-US" sz="1200" b="0" i="0" kern="1200" dirty="0" smtClean="0">
                <a:solidFill>
                  <a:schemeClr val="tx1"/>
                </a:solidFill>
                <a:effectLst/>
                <a:latin typeface="+mn-lt"/>
                <a:ea typeface="+mn-ea"/>
                <a:cs typeface="+mn-cs"/>
              </a:rPr>
              <a:t> |  Jun 24, 2010</a:t>
            </a:r>
          </a:p>
          <a:p>
            <a:r>
              <a:rPr lang="en-US" sz="1200" b="0" i="0" kern="1200" dirty="0" smtClean="0">
                <a:solidFill>
                  <a:schemeClr val="tx1"/>
                </a:solidFill>
                <a:effectLst/>
                <a:latin typeface="+mn-lt"/>
                <a:ea typeface="+mn-ea"/>
                <a:cs typeface="+mn-cs"/>
              </a:rPr>
              <a:t> </a:t>
            </a:r>
          </a:p>
          <a:p>
            <a:r>
              <a:rPr lang="en-US" sz="1200" b="1" i="0" kern="1200" dirty="0" smtClean="0">
                <a:solidFill>
                  <a:schemeClr val="tx1"/>
                </a:solidFill>
                <a:effectLst/>
                <a:latin typeface="+mn-lt"/>
                <a:ea typeface="+mn-ea"/>
                <a:cs typeface="+mn-cs"/>
              </a:rPr>
              <a:t>0</a:t>
            </a:r>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u="none" strike="noStrike" kern="1200" dirty="0" err="1" smtClean="0">
                <a:solidFill>
                  <a:schemeClr val="tx1"/>
                </a:solidFill>
                <a:effectLst/>
                <a:latin typeface="+mn-lt"/>
                <a:ea typeface="+mn-ea"/>
                <a:cs typeface="+mn-cs"/>
              </a:rPr>
              <a:t>in</a:t>
            </a:r>
            <a:r>
              <a:rPr lang="en-US" sz="1200" b="1" i="0" u="none" strike="noStrike" kern="1200" dirty="0" err="1" smtClean="0">
                <a:solidFill>
                  <a:schemeClr val="tx1"/>
                </a:solidFill>
                <a:effectLst/>
                <a:latin typeface="+mn-lt"/>
                <a:ea typeface="+mn-ea"/>
                <a:cs typeface="+mn-cs"/>
              </a:rPr>
              <a:t>Share</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4"/>
              </a:rPr>
              <a:t>Tweet</a:t>
            </a:r>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Today's Editor's Picks</a:t>
            </a:r>
          </a:p>
          <a:p>
            <a:r>
              <a:rPr lang="en-US" sz="1200" b="0" i="0" u="none" strike="noStrike" kern="1200" dirty="0" smtClean="0">
                <a:solidFill>
                  <a:schemeClr val="tx1"/>
                </a:solidFill>
                <a:effectLst/>
                <a:latin typeface="+mn-lt"/>
                <a:ea typeface="+mn-ea"/>
                <a:cs typeface="+mn-cs"/>
                <a:hlinkClick r:id="rId5"/>
              </a:rPr>
              <a:t>The Industry With the Worst Websites</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6"/>
              </a:rPr>
              <a:t>4 Ways to Sell Unsexy Products</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7"/>
              </a:rPr>
              <a:t>5 Easy Ways to Boost Your Click Rates</a:t>
            </a:r>
            <a:endParaRPr lang="en-US" sz="1200" b="0" i="0" kern="1200" dirty="0" smtClean="0">
              <a:solidFill>
                <a:schemeClr val="tx1"/>
              </a:solidFill>
              <a:effectLst/>
              <a:latin typeface="+mn-lt"/>
              <a:ea typeface="+mn-ea"/>
              <a:cs typeface="+mn-cs"/>
            </a:endParaRPr>
          </a:p>
          <a:p>
            <a:r>
              <a:rPr lang="en-US" sz="1200" b="0" i="0" u="none" strike="noStrike" kern="1200" dirty="0" err="1" smtClean="0">
                <a:solidFill>
                  <a:schemeClr val="tx1"/>
                </a:solidFill>
                <a:effectLst/>
                <a:latin typeface="+mn-lt"/>
                <a:ea typeface="+mn-ea"/>
                <a:cs typeface="+mn-cs"/>
                <a:hlinkClick r:id="rId8"/>
              </a:rPr>
              <a:t>Sh</a:t>
            </a:r>
            <a:r>
              <a:rPr lang="en-US" sz="1200" b="0" i="0" u="none" strike="noStrike" kern="1200" dirty="0" smtClean="0">
                <a:solidFill>
                  <a:schemeClr val="tx1"/>
                </a:solidFill>
                <a:effectLst/>
                <a:latin typeface="+mn-lt"/>
                <a:ea typeface="+mn-ea"/>
                <a:cs typeface="+mn-cs"/>
                <a:hlinkClick r:id="rId8"/>
              </a:rPr>
              <a:t>*t Entrepreneurs Say</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9"/>
              </a:rPr>
              <a:t>That VC Is NOT Your Friend</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Looking to attract the youngest generation of business travelers? A new survey suggests you should focus on social media.</a:t>
            </a:r>
          </a:p>
          <a:p>
            <a:r>
              <a:rPr lang="en-US" sz="1200" b="0" i="0" kern="1200" dirty="0" smtClean="0">
                <a:solidFill>
                  <a:schemeClr val="tx1"/>
                </a:solidFill>
                <a:effectLst/>
                <a:latin typeface="+mn-lt"/>
                <a:ea typeface="+mn-ea"/>
                <a:cs typeface="+mn-cs"/>
              </a:rPr>
              <a:t>Business travelers age 21 to 34 are twice as likely as any other age group to consult </a:t>
            </a:r>
            <a:r>
              <a:rPr lang="en-US" sz="1200" b="0" i="0" kern="1200" dirty="0" err="1" smtClean="0">
                <a:solidFill>
                  <a:schemeClr val="tx1"/>
                </a:solidFill>
                <a:effectLst/>
                <a:latin typeface="+mn-lt"/>
                <a:ea typeface="+mn-ea"/>
                <a:cs typeface="+mn-cs"/>
              </a:rPr>
              <a:t>their</a:t>
            </a:r>
            <a:r>
              <a:rPr lang="en-US" sz="1200" b="0" i="0" u="none" strike="noStrike" kern="1200" dirty="0" err="1" smtClean="0">
                <a:solidFill>
                  <a:schemeClr val="tx1"/>
                </a:solidFill>
                <a:effectLst/>
                <a:latin typeface="+mn-lt"/>
                <a:ea typeface="+mn-ea"/>
                <a:cs typeface="+mn-cs"/>
                <a:hlinkClick r:id="rId10" tooltip="Facebook Inc."/>
              </a:rPr>
              <a:t>Facebook</a:t>
            </a:r>
            <a:r>
              <a:rPr lang="en-US" sz="1200" b="0" i="0" kern="1200" dirty="0" smtClean="0">
                <a:solidFill>
                  <a:schemeClr val="tx1"/>
                </a:solidFill>
                <a:effectLst/>
                <a:latin typeface="+mn-lt"/>
                <a:ea typeface="+mn-ea"/>
                <a:cs typeface="+mn-cs"/>
              </a:rPr>
              <a:t> friends before making work trip decisions, says an </a:t>
            </a:r>
            <a:r>
              <a:rPr lang="en-US" sz="1200" b="0" i="0" u="none" strike="noStrike" kern="1200" dirty="0" smtClean="0">
                <a:solidFill>
                  <a:schemeClr val="tx1"/>
                </a:solidFill>
                <a:effectLst/>
                <a:latin typeface="+mn-lt"/>
                <a:ea typeface="+mn-ea"/>
                <a:cs typeface="+mn-cs"/>
                <a:hlinkClick r:id="rId11" tooltip="Hilton Hotels Corporation"/>
              </a:rPr>
              <a:t>Embassy Suites </a:t>
            </a:r>
            <a:r>
              <a:rPr lang="en-US" sz="1200" b="0" i="0" u="none" strike="noStrike" kern="1200" dirty="0" err="1" smtClean="0">
                <a:solidFill>
                  <a:schemeClr val="tx1"/>
                </a:solidFill>
                <a:effectLst/>
                <a:latin typeface="+mn-lt"/>
                <a:ea typeface="+mn-ea"/>
                <a:cs typeface="+mn-cs"/>
                <a:hlinkClick r:id="rId11" tooltip="Hilton Hotels Corporation"/>
              </a:rPr>
              <a:t>Hotel</a:t>
            </a:r>
            <a:r>
              <a:rPr lang="en-US" sz="1200" b="0" i="0" kern="1200" dirty="0" err="1" smtClean="0">
                <a:solidFill>
                  <a:schemeClr val="tx1"/>
                </a:solidFill>
                <a:effectLst/>
                <a:latin typeface="+mn-lt"/>
                <a:ea typeface="+mn-ea"/>
                <a:cs typeface="+mn-cs"/>
              </a:rPr>
              <a:t>survey</a:t>
            </a:r>
            <a:r>
              <a:rPr lang="en-US" sz="1200" b="0" i="0" kern="1200" dirty="0" smtClean="0">
                <a:solidFill>
                  <a:schemeClr val="tx1"/>
                </a:solidFill>
                <a:effectLst/>
                <a:latin typeface="+mn-lt"/>
                <a:ea typeface="+mn-ea"/>
                <a:cs typeface="+mn-cs"/>
              </a:rPr>
              <a:t>. Nearly half of the young professionals surveyed turn to Facebook, as opposed to 26 percent of older travelers.</a:t>
            </a:r>
          </a:p>
          <a:p>
            <a:r>
              <a:rPr lang="en-US" sz="1200" b="0" i="0" kern="1200" dirty="0" smtClean="0">
                <a:solidFill>
                  <a:schemeClr val="tx1"/>
                </a:solidFill>
                <a:effectLst/>
                <a:latin typeface="+mn-lt"/>
                <a:ea typeface="+mn-ea"/>
                <a:cs typeface="+mn-cs"/>
              </a:rPr>
              <a:t>As for other social media consulted: 22 percent of young travelers looked at </a:t>
            </a:r>
            <a:r>
              <a:rPr lang="en-US" sz="1200" b="0" i="0" u="none" strike="noStrike" kern="1200" dirty="0" smtClean="0">
                <a:solidFill>
                  <a:schemeClr val="tx1"/>
                </a:solidFill>
                <a:effectLst/>
                <a:latin typeface="+mn-lt"/>
                <a:ea typeface="+mn-ea"/>
                <a:cs typeface="+mn-cs"/>
                <a:hlinkClick r:id="rId12" tooltip="MySpace Inc."/>
              </a:rPr>
              <a:t>MySpace</a:t>
            </a:r>
            <a:r>
              <a:rPr lang="en-US" sz="1200" b="0" i="0" kern="1200" dirty="0" smtClean="0">
                <a:solidFill>
                  <a:schemeClr val="tx1"/>
                </a:solidFill>
                <a:effectLst/>
                <a:latin typeface="+mn-lt"/>
                <a:ea typeface="+mn-ea"/>
                <a:cs typeface="+mn-cs"/>
              </a:rPr>
              <a:t>(compared to 13 percent of all other travelers), 17 percent went to </a:t>
            </a:r>
            <a:r>
              <a:rPr lang="en-US" sz="1200" b="0" i="0" u="none" strike="noStrike" kern="1200" dirty="0" smtClean="0">
                <a:solidFill>
                  <a:schemeClr val="tx1"/>
                </a:solidFill>
                <a:effectLst/>
                <a:latin typeface="+mn-lt"/>
                <a:ea typeface="+mn-ea"/>
                <a:cs typeface="+mn-cs"/>
                <a:hlinkClick r:id="rId13" tooltip="Twitter Inc."/>
              </a:rPr>
              <a:t>Twitter</a:t>
            </a:r>
            <a:r>
              <a:rPr lang="en-US" sz="1200" b="0" i="0" kern="1200" dirty="0" smtClean="0">
                <a:solidFill>
                  <a:schemeClr val="tx1"/>
                </a:solidFill>
                <a:effectLst/>
                <a:latin typeface="+mn-lt"/>
                <a:ea typeface="+mn-ea"/>
                <a:cs typeface="+mn-cs"/>
              </a:rPr>
              <a:t>(versus 8 percent of other travelers), 11 percent to </a:t>
            </a:r>
            <a:r>
              <a:rPr lang="en-US" sz="1200" b="0" i="0" u="none" strike="noStrike" kern="1200" dirty="0" smtClean="0">
                <a:solidFill>
                  <a:schemeClr val="tx1"/>
                </a:solidFill>
                <a:effectLst/>
                <a:latin typeface="+mn-lt"/>
                <a:ea typeface="+mn-ea"/>
                <a:cs typeface="+mn-cs"/>
                <a:hlinkClick r:id="rId14" tooltip="Google Buzz"/>
              </a:rPr>
              <a:t>Google Buzz</a:t>
            </a:r>
            <a:r>
              <a:rPr lang="en-US" sz="1200" b="0" i="0" kern="1200" dirty="0" smtClean="0">
                <a:solidFill>
                  <a:schemeClr val="tx1"/>
                </a:solidFill>
                <a:effectLst/>
                <a:latin typeface="+mn-lt"/>
                <a:ea typeface="+mn-ea"/>
                <a:cs typeface="+mn-cs"/>
              </a:rPr>
              <a:t> (compared to 7 percent), and 9 percent to </a:t>
            </a:r>
            <a:r>
              <a:rPr lang="en-US" sz="1200" b="0" i="0" u="none" strike="noStrike" kern="1200" dirty="0" smtClean="0">
                <a:solidFill>
                  <a:schemeClr val="tx1"/>
                </a:solidFill>
                <a:effectLst/>
                <a:latin typeface="+mn-lt"/>
                <a:ea typeface="+mn-ea"/>
                <a:cs typeface="+mn-cs"/>
                <a:hlinkClick r:id="rId15" tooltip="LinkedIn Corporation"/>
              </a:rPr>
              <a:t>LinkedIn</a:t>
            </a:r>
            <a:r>
              <a:rPr lang="en-US" sz="1200" b="0" i="0" kern="1200" dirty="0" smtClean="0">
                <a:solidFill>
                  <a:schemeClr val="tx1"/>
                </a:solidFill>
                <a:effectLst/>
                <a:latin typeface="+mn-lt"/>
                <a:ea typeface="+mn-ea"/>
                <a:cs typeface="+mn-cs"/>
              </a:rPr>
              <a:t> (compared to 5 percent).</a:t>
            </a:r>
          </a:p>
          <a:p>
            <a:r>
              <a:rPr lang="en-US" sz="1200" b="0" i="0" kern="1200" dirty="0" smtClean="0">
                <a:solidFill>
                  <a:schemeClr val="tx1"/>
                </a:solidFill>
                <a:effectLst/>
                <a:latin typeface="+mn-lt"/>
                <a:ea typeface="+mn-ea"/>
                <a:cs typeface="+mn-cs"/>
              </a:rPr>
              <a:t>Social media is particularly important for hotel choice, with 33 percent of all travelers turning to it for help with that decision. Sixteen percent of respondents said social media convinced them to book the hotel they had in mind, and 13 percent said it had the power to convince them to switch their hotel choice.</a:t>
            </a:r>
          </a:p>
          <a:p>
            <a:r>
              <a:rPr lang="en-US" sz="1200" b="0" i="0" kern="1200" dirty="0" smtClean="0">
                <a:solidFill>
                  <a:schemeClr val="tx1"/>
                </a:solidFill>
                <a:effectLst/>
                <a:latin typeface="+mn-lt"/>
                <a:ea typeface="+mn-ea"/>
                <a:cs typeface="+mn-cs"/>
              </a:rPr>
              <a:t>The annual survey – conducted among 700 Americans who'd taken at least one business trip in the past year – revealed that 43 percent of workers said they were traveling less for business this year because of the economy. That's a decrease from last year's 51 percent.</a:t>
            </a:r>
          </a:p>
          <a:p>
            <a:r>
              <a:rPr lang="en-US" sz="1200" b="0" i="0" kern="1200" dirty="0" smtClean="0">
                <a:solidFill>
                  <a:schemeClr val="tx1"/>
                </a:solidFill>
                <a:effectLst/>
                <a:latin typeface="+mn-lt"/>
                <a:ea typeface="+mn-ea"/>
                <a:cs typeface="+mn-cs"/>
              </a:rPr>
              <a:t>But nearly three-quarters of respondents (71 percent) said tough times had changed the way they traveled. Nearly a third of those surveyed said they now flew coach, 27 percent cut back on meals, and 17 percent even shared rooms with colleagues.</a:t>
            </a:r>
          </a:p>
          <a:p>
            <a:r>
              <a:rPr lang="en-US" sz="1200" b="0" i="0" kern="1200" dirty="0" smtClean="0">
                <a:solidFill>
                  <a:schemeClr val="tx1"/>
                </a:solidFill>
                <a:effectLst/>
                <a:latin typeface="+mn-lt"/>
                <a:ea typeface="+mn-ea"/>
                <a:cs typeface="+mn-cs"/>
              </a:rPr>
              <a:t>Not surprisingly, more than half of all travelers (56 percent) listed location and price as the top two factors in choosing a hotel. All things being equal, if respondents had to choose between free breakfast and a free shuttle service to the airport, twice as many would take the free food. The favorite freebies: 27 percent named the cooked-to-order breakfast, 26 percent the shuttle service to and from airports, and 19 percent the daily appetizers and drinks. The fitness center came in last on the list, with 15 percent listing it as their top choice.</a:t>
            </a:r>
          </a:p>
          <a:p>
            <a:r>
              <a:rPr lang="en-US" sz="1200" b="0" i="0" kern="1200" dirty="0" smtClean="0">
                <a:solidFill>
                  <a:schemeClr val="tx1"/>
                </a:solidFill>
                <a:effectLst/>
                <a:latin typeface="+mn-lt"/>
                <a:ea typeface="+mn-ea"/>
                <a:cs typeface="+mn-cs"/>
              </a:rPr>
              <a:t>An unrelated Hilton Hotels survey earlier this year revealed women </a:t>
            </a:r>
            <a:r>
              <a:rPr lang="en-US" sz="1200" b="0" i="0" u="none" strike="noStrike" kern="1200" dirty="0" smtClean="0">
                <a:solidFill>
                  <a:schemeClr val="tx1"/>
                </a:solidFill>
                <a:effectLst/>
                <a:latin typeface="+mn-lt"/>
                <a:ea typeface="+mn-ea"/>
                <a:cs typeface="+mn-cs"/>
                <a:hlinkClick r:id="rId16"/>
              </a:rPr>
              <a:t>secretly </a:t>
            </a:r>
            <a:r>
              <a:rPr lang="en-US" sz="1200" b="0" i="0" u="none" strike="noStrike" kern="1200" dirty="0" err="1" smtClean="0">
                <a:solidFill>
                  <a:schemeClr val="tx1"/>
                </a:solidFill>
                <a:effectLst/>
                <a:latin typeface="+mn-lt"/>
                <a:ea typeface="+mn-ea"/>
                <a:cs typeface="+mn-cs"/>
                <a:hlinkClick r:id="rId16"/>
              </a:rPr>
              <a:t>love</a:t>
            </a:r>
            <a:r>
              <a:rPr lang="en-US" sz="1200" b="0" i="0" kern="1200" dirty="0" err="1" smtClean="0">
                <a:solidFill>
                  <a:schemeClr val="tx1"/>
                </a:solidFill>
                <a:effectLst/>
                <a:latin typeface="+mn-lt"/>
                <a:ea typeface="+mn-ea"/>
                <a:cs typeface="+mn-cs"/>
              </a:rPr>
              <a:t>business</a:t>
            </a:r>
            <a:r>
              <a:rPr lang="en-US" sz="1200" b="0" i="0" kern="1200" dirty="0" smtClean="0">
                <a:solidFill>
                  <a:schemeClr val="tx1"/>
                </a:solidFill>
                <a:effectLst/>
                <a:latin typeface="+mn-lt"/>
                <a:ea typeface="+mn-ea"/>
                <a:cs typeface="+mn-cs"/>
              </a:rPr>
              <a:t> travel because they like having someone clean up after them – but the current survey suggests male travelers put more emphasis on luxury than women. The men showed a stronger preference for flying first class (29 percent to 16 percent) and staying in five-start hotels (33 percent to 26 percent).   </a:t>
            </a:r>
          </a:p>
          <a:p>
            <a:r>
              <a:rPr lang="en-US" sz="1200" b="1" i="0" kern="1200" dirty="0" smtClean="0">
                <a:solidFill>
                  <a:schemeClr val="tx1"/>
                </a:solidFill>
                <a:effectLst/>
                <a:latin typeface="+mn-lt"/>
                <a:ea typeface="+mn-ea"/>
                <a:cs typeface="+mn-cs"/>
              </a:rPr>
              <a:t>Read more:</a:t>
            </a:r>
          </a:p>
          <a:p>
            <a:r>
              <a:rPr lang="en-US" sz="1200" b="0" i="0" u="none" strike="noStrike" kern="1200" dirty="0" smtClean="0">
                <a:solidFill>
                  <a:schemeClr val="tx1"/>
                </a:solidFill>
                <a:effectLst/>
                <a:latin typeface="+mn-lt"/>
                <a:ea typeface="+mn-ea"/>
                <a:cs typeface="+mn-cs"/>
                <a:hlinkClick r:id="rId17"/>
              </a:rPr>
              <a:t>Why Women Secretly Enjoy Business </a:t>
            </a:r>
            <a:r>
              <a:rPr lang="en-US" sz="1200" b="0" i="0" u="none" strike="noStrike" kern="1200" dirty="0" err="1" smtClean="0">
                <a:solidFill>
                  <a:schemeClr val="tx1"/>
                </a:solidFill>
                <a:effectLst/>
                <a:latin typeface="+mn-lt"/>
                <a:ea typeface="+mn-ea"/>
                <a:cs typeface="+mn-cs"/>
                <a:hlinkClick r:id="rId17"/>
              </a:rPr>
              <a:t>Travel</a:t>
            </a:r>
            <a:r>
              <a:rPr lang="en-US" sz="1200" b="0" i="0" u="none" strike="noStrike" kern="1200" dirty="0" err="1" smtClean="0">
                <a:solidFill>
                  <a:schemeClr val="tx1"/>
                </a:solidFill>
                <a:effectLst/>
                <a:latin typeface="+mn-lt"/>
                <a:ea typeface="+mn-ea"/>
                <a:cs typeface="+mn-cs"/>
                <a:hlinkClick r:id="rId18"/>
              </a:rPr>
              <a:t>Private</a:t>
            </a:r>
            <a:r>
              <a:rPr lang="en-US" sz="1200" b="0" i="0" u="none" strike="noStrike" kern="1200" dirty="0" smtClean="0">
                <a:solidFill>
                  <a:schemeClr val="tx1"/>
                </a:solidFill>
                <a:effectLst/>
                <a:latin typeface="+mn-lt"/>
                <a:ea typeface="+mn-ea"/>
                <a:cs typeface="+mn-cs"/>
                <a:hlinkClick r:id="rId18"/>
              </a:rPr>
              <a:t> Sale Websites for Travel</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u="none" strike="noStrike" kern="1200" dirty="0" smtClean="0">
                <a:solidFill>
                  <a:schemeClr val="tx1"/>
                </a:solidFill>
                <a:effectLst/>
                <a:latin typeface="+mn-lt"/>
                <a:ea typeface="+mn-ea"/>
                <a:cs typeface="+mn-cs"/>
                <a:hlinkClick r:id="rId3"/>
              </a:rPr>
              <a:t>Courtney Rubin</a:t>
            </a:r>
            <a:endParaRPr lang="en-US" sz="1200" b="0" i="0" kern="1200" dirty="0" smtClean="0">
              <a:solidFill>
                <a:schemeClr val="tx1"/>
              </a:solidFill>
              <a:effectLst/>
              <a:latin typeface="+mn-lt"/>
              <a:ea typeface="+mn-ea"/>
              <a:cs typeface="+mn-cs"/>
            </a:endParaRPr>
          </a:p>
          <a:p>
            <a:r>
              <a:rPr lang="en-US" sz="1200" b="0" i="1" kern="1200" dirty="0" smtClean="0">
                <a:solidFill>
                  <a:schemeClr val="tx1"/>
                </a:solidFill>
                <a:effectLst/>
                <a:latin typeface="+mn-lt"/>
                <a:ea typeface="+mn-ea"/>
                <a:cs typeface="+mn-cs"/>
              </a:rPr>
              <a:t>Inc.</a:t>
            </a:r>
            <a:r>
              <a:rPr lang="en-US" sz="1200" b="0" i="0" kern="1200" dirty="0" smtClean="0">
                <a:solidFill>
                  <a:schemeClr val="tx1"/>
                </a:solidFill>
                <a:effectLst/>
                <a:latin typeface="+mn-lt"/>
                <a:ea typeface="+mn-ea"/>
                <a:cs typeface="+mn-cs"/>
              </a:rPr>
              <a:t> contributing editor Courtney Rubin was for five years a London-based staff writer for </a:t>
            </a:r>
            <a:r>
              <a:rPr lang="en-US" sz="1200" b="0" i="1" kern="1200" dirty="0" smtClean="0">
                <a:solidFill>
                  <a:schemeClr val="tx1"/>
                </a:solidFill>
                <a:effectLst/>
                <a:latin typeface="+mn-lt"/>
                <a:ea typeface="+mn-ea"/>
                <a:cs typeface="+mn-cs"/>
              </a:rPr>
              <a:t>People</a:t>
            </a:r>
            <a:r>
              <a:rPr lang="en-US" sz="1200" b="0" i="0" kern="1200" dirty="0" smtClean="0">
                <a:solidFill>
                  <a:schemeClr val="tx1"/>
                </a:solidFill>
                <a:effectLst/>
                <a:latin typeface="+mn-lt"/>
                <a:ea typeface="+mn-ea"/>
                <a:cs typeface="+mn-cs"/>
              </a:rPr>
              <a:t> magazine. Rubin, a former senior writer </a:t>
            </a:r>
            <a:r>
              <a:rPr lang="en-US" sz="1200" b="0" i="0" kern="1200" dirty="0" err="1" smtClean="0">
                <a:solidFill>
                  <a:schemeClr val="tx1"/>
                </a:solidFill>
                <a:effectLst/>
                <a:latin typeface="+mn-lt"/>
                <a:ea typeface="+mn-ea"/>
                <a:cs typeface="+mn-cs"/>
              </a:rPr>
              <a:t>for</a:t>
            </a:r>
            <a:r>
              <a:rPr lang="en-US" sz="1200" b="0" i="1" kern="1200" dirty="0" err="1" smtClean="0">
                <a:solidFill>
                  <a:schemeClr val="tx1"/>
                </a:solidFill>
                <a:effectLst/>
                <a:latin typeface="+mn-lt"/>
                <a:ea typeface="+mn-ea"/>
                <a:cs typeface="+mn-cs"/>
              </a:rPr>
              <a:t>Washingtonian</a:t>
            </a:r>
            <a:r>
              <a:rPr lang="en-US" sz="1200" b="0" i="0" kern="1200" dirty="0" smtClean="0">
                <a:solidFill>
                  <a:schemeClr val="tx1"/>
                </a:solidFill>
                <a:effectLst/>
                <a:latin typeface="+mn-lt"/>
                <a:ea typeface="+mn-ea"/>
                <a:cs typeface="+mn-cs"/>
              </a:rPr>
              <a:t> magazine, has written for the </a:t>
            </a:r>
            <a:r>
              <a:rPr lang="en-US" sz="1200" b="0" i="1" kern="1200" dirty="0" smtClean="0">
                <a:solidFill>
                  <a:schemeClr val="tx1"/>
                </a:solidFill>
                <a:effectLst/>
                <a:latin typeface="+mn-lt"/>
                <a:ea typeface="+mn-ea"/>
                <a:cs typeface="+mn-cs"/>
              </a:rPr>
              <a:t>New York Times</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magazine,</a:t>
            </a:r>
            <a:r>
              <a:rPr lang="en-US" sz="1200" b="0" i="1" kern="1200" dirty="0" err="1" smtClean="0">
                <a:solidFill>
                  <a:schemeClr val="tx1"/>
                </a:solidFill>
                <a:effectLst/>
                <a:latin typeface="+mn-lt"/>
                <a:ea typeface="+mn-ea"/>
                <a:cs typeface="+mn-cs"/>
              </a:rPr>
              <a:t>Time</a:t>
            </a:r>
            <a:r>
              <a:rPr lang="en-US" sz="1200" b="0" i="0" kern="1200" dirty="0" smtClean="0">
                <a:solidFill>
                  <a:schemeClr val="tx1"/>
                </a:solidFill>
                <a:effectLst/>
                <a:latin typeface="+mn-lt"/>
                <a:ea typeface="+mn-ea"/>
                <a:cs typeface="+mn-cs"/>
              </a:rPr>
              <a:t>, </a:t>
            </a:r>
            <a:r>
              <a:rPr lang="en-US" sz="1200" b="0" i="1" kern="1200" dirty="0" smtClean="0">
                <a:solidFill>
                  <a:schemeClr val="tx1"/>
                </a:solidFill>
                <a:effectLst/>
                <a:latin typeface="+mn-lt"/>
                <a:ea typeface="+mn-ea"/>
                <a:cs typeface="+mn-cs"/>
              </a:rPr>
              <a:t>Marie Claire</a:t>
            </a:r>
            <a:r>
              <a:rPr lang="en-US" sz="1200" b="0" i="0" kern="1200" dirty="0" smtClean="0">
                <a:solidFill>
                  <a:schemeClr val="tx1"/>
                </a:solidFill>
                <a:effectLst/>
                <a:latin typeface="+mn-lt"/>
                <a:ea typeface="+mn-ea"/>
                <a:cs typeface="+mn-cs"/>
              </a:rPr>
              <a:t>, and other publications. She is the author of </a:t>
            </a:r>
            <a:r>
              <a:rPr lang="en-US" sz="1200" b="0" i="1" u="none" strike="noStrike" kern="1200" dirty="0" smtClean="0">
                <a:solidFill>
                  <a:schemeClr val="tx1"/>
                </a:solidFill>
                <a:effectLst/>
                <a:latin typeface="+mn-lt"/>
                <a:ea typeface="+mn-ea"/>
                <a:cs typeface="+mn-cs"/>
                <a:hlinkClick r:id="rId19"/>
              </a:rPr>
              <a:t>The Weight-Loss Diaries</a:t>
            </a:r>
            <a:r>
              <a:rPr lang="en-US" sz="1200" b="0" i="0" kern="1200" dirty="0" smtClean="0">
                <a:solidFill>
                  <a:schemeClr val="tx1"/>
                </a:solidFill>
                <a:effectLst/>
                <a:latin typeface="+mn-lt"/>
                <a:ea typeface="+mn-ea"/>
                <a:cs typeface="+mn-cs"/>
              </a:rPr>
              <a:t>.</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4E59562C-DD1E-453B-B915-7F29A92CC634}" type="slidenum">
              <a:rPr lang="en-US" smtClean="0"/>
              <a:pPr/>
              <a:t>1</a:t>
            </a:fld>
            <a:endParaRPr lang="en-US"/>
          </a:p>
        </p:txBody>
      </p:sp>
    </p:spTree>
    <p:extLst>
      <p:ext uri="{BB962C8B-B14F-4D97-AF65-F5344CB8AC3E}">
        <p14:creationId xmlns:p14="http://schemas.microsoft.com/office/powerpoint/2010/main" val="1593046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a:t>
            </a:r>
            <a:r>
              <a:rPr lang="en-US" baseline="0" dirty="0" smtClean="0"/>
              <a:t> we are defining PR today as all the activities an organizations engages in to build relationships with key constituencies, or stakeholders.  We used to think of PR as being media relations, but today we’re defining it as relationships with customers, neighbors, owners, competitors, thought leaders, public officials and everyone who is touched by an organization. </a:t>
            </a:r>
            <a:endParaRPr lang="en-US" dirty="0"/>
          </a:p>
        </p:txBody>
      </p:sp>
      <p:sp>
        <p:nvSpPr>
          <p:cNvPr id="4" name="Slide Number Placeholder 3"/>
          <p:cNvSpPr>
            <a:spLocks noGrp="1"/>
          </p:cNvSpPr>
          <p:nvPr>
            <p:ph type="sldNum" sz="quarter" idx="10"/>
          </p:nvPr>
        </p:nvSpPr>
        <p:spPr/>
        <p:txBody>
          <a:bodyPr/>
          <a:lstStyle/>
          <a:p>
            <a:fld id="{4E59562C-DD1E-453B-B915-7F29A92CC634}" type="slidenum">
              <a:rPr lang="en-US" smtClean="0"/>
              <a:pPr/>
              <a:t>2</a:t>
            </a:fld>
            <a:endParaRPr lang="en-US"/>
          </a:p>
        </p:txBody>
      </p:sp>
    </p:spTree>
    <p:extLst>
      <p:ext uri="{BB962C8B-B14F-4D97-AF65-F5344CB8AC3E}">
        <p14:creationId xmlns:p14="http://schemas.microsoft.com/office/powerpoint/2010/main" val="1575337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Ads create an initial perception, but are only somewhat effective at altering perception</a:t>
            </a:r>
            <a:r>
              <a:rPr lang="en-US" dirty="0" smtClean="0"/>
              <a:t>.  Since a brand is something you feel in your heart as well as think about in your head, it takes more than a simple ad to really penetrate a customer.  Real-time</a:t>
            </a:r>
            <a:r>
              <a:rPr lang="en-US" baseline="0" dirty="0" smtClean="0"/>
              <a:t> i</a:t>
            </a:r>
            <a:r>
              <a:rPr lang="en-US" dirty="0" smtClean="0"/>
              <a:t>nteractions </a:t>
            </a:r>
            <a:r>
              <a:rPr lang="en-US" dirty="0" smtClean="0"/>
              <a:t>immediately</a:t>
            </a:r>
            <a:r>
              <a:rPr lang="en-US" baseline="0" dirty="0" smtClean="0"/>
              <a:t> effect perceptions customers have. People will judge your business based on how well the employees embody and personify the </a:t>
            </a:r>
            <a:r>
              <a:rPr lang="en-US" baseline="0" dirty="0" smtClean="0"/>
              <a:t>brand; how they make you feel; whether they truly care about the customer and what the customer is thinking and feeling.  I was not involved in developing this campaign, but I think that the “</a:t>
            </a:r>
            <a:r>
              <a:rPr lang="en-US" baseline="0" dirty="0" err="1" smtClean="0"/>
              <a:t>Sugarloafer</a:t>
            </a:r>
            <a:r>
              <a:rPr lang="en-US" baseline="0" dirty="0" smtClean="0"/>
              <a:t>” campaign is brilliant.  </a:t>
            </a:r>
            <a:r>
              <a:rPr lang="en-US" baseline="0" dirty="0" smtClean="0"/>
              <a:t>What it means to be a </a:t>
            </a:r>
            <a:r>
              <a:rPr lang="en-US" baseline="0" dirty="0" err="1" smtClean="0"/>
              <a:t>Sugarloafer</a:t>
            </a:r>
            <a:r>
              <a:rPr lang="en-US" baseline="0" dirty="0" smtClean="0"/>
              <a:t>……both employees and guests all personify the Sugarloaf brand. </a:t>
            </a:r>
            <a:r>
              <a:rPr lang="en-US" baseline="0" dirty="0" smtClean="0"/>
              <a:t> As you are allocating your marketing budget, think first of training your employees in communicating the brand. Think of </a:t>
            </a:r>
            <a:r>
              <a:rPr lang="en-US" baseline="0" dirty="0" err="1" smtClean="0"/>
              <a:t>Zappos</a:t>
            </a:r>
            <a:r>
              <a:rPr lang="en-US" baseline="0" dirty="0" smtClean="0"/>
              <a:t>. Every one of their employees is fully empowered to communicate the brand to their customers. If you want to see an example of how a company truly empowers its employees go to www.zapposinsights.com. </a:t>
            </a:r>
            <a:endParaRPr lang="en-US" dirty="0"/>
          </a:p>
        </p:txBody>
      </p:sp>
      <p:sp>
        <p:nvSpPr>
          <p:cNvPr id="4" name="Slide Number Placeholder 3"/>
          <p:cNvSpPr>
            <a:spLocks noGrp="1"/>
          </p:cNvSpPr>
          <p:nvPr>
            <p:ph type="sldNum" sz="quarter" idx="10"/>
          </p:nvPr>
        </p:nvSpPr>
        <p:spPr/>
        <p:txBody>
          <a:bodyPr/>
          <a:lstStyle/>
          <a:p>
            <a:fld id="{4E59562C-DD1E-453B-B915-7F29A92CC634}" type="slidenum">
              <a:rPr lang="en-US" smtClean="0"/>
              <a:pPr/>
              <a:t>3</a:t>
            </a:fld>
            <a:endParaRPr lang="en-US"/>
          </a:p>
        </p:txBody>
      </p:sp>
    </p:spTree>
    <p:extLst>
      <p:ext uri="{BB962C8B-B14F-4D97-AF65-F5344CB8AC3E}">
        <p14:creationId xmlns:p14="http://schemas.microsoft.com/office/powerpoint/2010/main" val="2464130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Employees have the</a:t>
            </a:r>
            <a:r>
              <a:rPr lang="en-US" baseline="0" dirty="0" smtClean="0"/>
              <a:t> power to immediately change the perception one has of a business for better or worse.  Your marketing strategy needs be turned inside out. If you have beautiful ads, a gorgeous website and press releases that promote how great you are, but your front desk person snarls when you walk in, then everything will backfire.  I’m talking about building relationships with your customers that are long lasting and engaging, so they become lifelong loyal customers. </a:t>
            </a:r>
            <a:endParaRPr lang="en-US" dirty="0"/>
          </a:p>
        </p:txBody>
      </p:sp>
      <p:sp>
        <p:nvSpPr>
          <p:cNvPr id="4" name="Slide Number Placeholder 3"/>
          <p:cNvSpPr>
            <a:spLocks noGrp="1"/>
          </p:cNvSpPr>
          <p:nvPr>
            <p:ph type="sldNum" sz="quarter" idx="10"/>
          </p:nvPr>
        </p:nvSpPr>
        <p:spPr/>
        <p:txBody>
          <a:bodyPr/>
          <a:lstStyle/>
          <a:p>
            <a:fld id="{4E59562C-DD1E-453B-B915-7F29A92CC634}" type="slidenum">
              <a:rPr lang="en-US" smtClean="0"/>
              <a:pPr/>
              <a:t>4</a:t>
            </a:fld>
            <a:endParaRPr lang="en-US"/>
          </a:p>
        </p:txBody>
      </p:sp>
    </p:spTree>
    <p:extLst>
      <p:ext uri="{BB962C8B-B14F-4D97-AF65-F5344CB8AC3E}">
        <p14:creationId xmlns:p14="http://schemas.microsoft.com/office/powerpoint/2010/main" val="3442251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Performing some research to identify the lifestyles</a:t>
            </a:r>
            <a:r>
              <a:rPr lang="en-US" baseline="0" dirty="0" smtClean="0"/>
              <a:t> and motivations of 3 or 4 distinct groups of customers allows a business to identify key messages which are attractive to each customer subset.</a:t>
            </a:r>
            <a:endParaRPr lang="en-US" dirty="0"/>
          </a:p>
        </p:txBody>
      </p:sp>
      <p:sp>
        <p:nvSpPr>
          <p:cNvPr id="4" name="Slide Number Placeholder 3"/>
          <p:cNvSpPr>
            <a:spLocks noGrp="1"/>
          </p:cNvSpPr>
          <p:nvPr>
            <p:ph type="sldNum" sz="quarter" idx="10"/>
          </p:nvPr>
        </p:nvSpPr>
        <p:spPr/>
        <p:txBody>
          <a:bodyPr/>
          <a:lstStyle/>
          <a:p>
            <a:fld id="{4E59562C-DD1E-453B-B915-7F29A92CC634}" type="slidenum">
              <a:rPr lang="en-US" smtClean="0"/>
              <a:pPr/>
              <a:t>5</a:t>
            </a:fld>
            <a:endParaRPr lang="en-US"/>
          </a:p>
        </p:txBody>
      </p:sp>
    </p:spTree>
    <p:extLst>
      <p:ext uri="{BB962C8B-B14F-4D97-AF65-F5344CB8AC3E}">
        <p14:creationId xmlns:p14="http://schemas.microsoft.com/office/powerpoint/2010/main" val="2584566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ctr">
              <a:buNone/>
            </a:pPr>
            <a:endParaRPr lang="en-US" dirty="0" smtClean="0"/>
          </a:p>
          <a:p>
            <a:pPr marL="0" indent="0">
              <a:buNone/>
            </a:pPr>
            <a:r>
              <a:rPr lang="en-US" dirty="0" smtClean="0"/>
              <a:t>If people do not trust your brand, they will certainly not trust your ads.</a:t>
            </a:r>
          </a:p>
          <a:p>
            <a:pPr marL="0" indent="0">
              <a:buNone/>
            </a:pPr>
            <a:r>
              <a:rPr lang="en-US" dirty="0" smtClean="0"/>
              <a:t>If people trust your brand, ads have the power to connect and inform. After the Gulf Oil Spill in 2011, BP launched</a:t>
            </a:r>
            <a:r>
              <a:rPr lang="en-US" baseline="0" dirty="0" smtClean="0"/>
              <a:t> an ad campaign trying to say that no oil had flowed into the Gulf, but nobody believed them. They </a:t>
            </a:r>
            <a:r>
              <a:rPr lang="en-US" baseline="0" dirty="0" smtClean="0"/>
              <a:t>spent </a:t>
            </a:r>
            <a:r>
              <a:rPr lang="en-US" baseline="0" dirty="0" smtClean="0"/>
              <a:t>millions on this ad campaign but it was totally ineffective. Their relationship with their publics was nil.  Nobody trusted them.   </a:t>
            </a:r>
            <a:endParaRPr lang="en-US" dirty="0" smtClean="0"/>
          </a:p>
        </p:txBody>
      </p:sp>
      <p:sp>
        <p:nvSpPr>
          <p:cNvPr id="4" name="Slide Number Placeholder 3"/>
          <p:cNvSpPr>
            <a:spLocks noGrp="1"/>
          </p:cNvSpPr>
          <p:nvPr>
            <p:ph type="sldNum" sz="quarter" idx="10"/>
          </p:nvPr>
        </p:nvSpPr>
        <p:spPr/>
        <p:txBody>
          <a:bodyPr/>
          <a:lstStyle/>
          <a:p>
            <a:fld id="{4E59562C-DD1E-453B-B915-7F29A92CC634}" type="slidenum">
              <a:rPr lang="en-US" smtClean="0"/>
              <a:pPr/>
              <a:t>6</a:t>
            </a:fld>
            <a:endParaRPr lang="en-US"/>
          </a:p>
        </p:txBody>
      </p:sp>
    </p:spTree>
    <p:extLst>
      <p:ext uri="{BB962C8B-B14F-4D97-AF65-F5344CB8AC3E}">
        <p14:creationId xmlns:p14="http://schemas.microsoft.com/office/powerpoint/2010/main" val="2162079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we’re talking</a:t>
            </a:r>
            <a:r>
              <a:rPr lang="en-US" baseline="0" dirty="0" smtClean="0"/>
              <a:t> about today is measuring your engagement at every step of the relationship.  </a:t>
            </a:r>
            <a:r>
              <a:rPr lang="en-US" dirty="0" smtClean="0"/>
              <a:t>The</a:t>
            </a:r>
            <a:r>
              <a:rPr lang="en-US" baseline="0" dirty="0" smtClean="0"/>
              <a:t> </a:t>
            </a:r>
            <a:r>
              <a:rPr lang="en-US" baseline="0" dirty="0" smtClean="0"/>
              <a:t>engagement channel allows a business to assess the relationship it has with its public, collect valuable feedback from customers, and establish relationships which improve trust and loyalty.  There is a relationship survey called the </a:t>
            </a:r>
            <a:r>
              <a:rPr lang="en-US" baseline="0" dirty="0" err="1" smtClean="0"/>
              <a:t>Grunig</a:t>
            </a:r>
            <a:r>
              <a:rPr lang="en-US" baseline="0" dirty="0" smtClean="0"/>
              <a:t> Survey which is a series of agree or disagree statements that measure people’s relationship with an organization (reference Katie’s book page 58.)  Example:  Our work with CVA.  </a:t>
            </a:r>
            <a:r>
              <a:rPr lang="en-US" baseline="0" dirty="0" smtClean="0"/>
              <a:t>(see Matt’s notes)</a:t>
            </a:r>
            <a:r>
              <a:rPr lang="en-US" baseline="0" dirty="0" smtClean="0"/>
              <a:t/>
            </a:r>
            <a:br>
              <a:rPr lang="en-US" baseline="0" dirty="0" smtClean="0"/>
            </a:br>
            <a:endParaRPr lang="en-US" dirty="0"/>
          </a:p>
        </p:txBody>
      </p:sp>
      <p:sp>
        <p:nvSpPr>
          <p:cNvPr id="4" name="Slide Number Placeholder 3"/>
          <p:cNvSpPr>
            <a:spLocks noGrp="1"/>
          </p:cNvSpPr>
          <p:nvPr>
            <p:ph type="sldNum" sz="quarter" idx="10"/>
          </p:nvPr>
        </p:nvSpPr>
        <p:spPr/>
        <p:txBody>
          <a:bodyPr/>
          <a:lstStyle/>
          <a:p>
            <a:fld id="{4E59562C-DD1E-453B-B915-7F29A92CC634}" type="slidenum">
              <a:rPr lang="en-US" smtClean="0"/>
              <a:pPr/>
              <a:t>7</a:t>
            </a:fld>
            <a:endParaRPr lang="en-US"/>
          </a:p>
        </p:txBody>
      </p:sp>
    </p:spTree>
    <p:extLst>
      <p:ext uri="{BB962C8B-B14F-4D97-AF65-F5344CB8AC3E}">
        <p14:creationId xmlns:p14="http://schemas.microsoft.com/office/powerpoint/2010/main" val="1558540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organic sales continuum demonstrates how customer experiences have</a:t>
            </a:r>
            <a:r>
              <a:rPr lang="en-US" baseline="0" dirty="0" smtClean="0"/>
              <a:t> a direct effect on a businesses ability to acquire new customers.  </a:t>
            </a:r>
            <a:r>
              <a:rPr lang="en-US" baseline="0" dirty="0" smtClean="0"/>
              <a:t>If you do marketing for a tourism business, and you are not taking advantage of this continuum, then you are missing out! </a:t>
            </a:r>
            <a:r>
              <a:rPr lang="en-US" baseline="0" dirty="0" smtClean="0"/>
              <a:t>With sites like </a:t>
            </a:r>
            <a:r>
              <a:rPr lang="en-US" baseline="0" dirty="0" err="1" smtClean="0"/>
              <a:t>TripAdvisor</a:t>
            </a:r>
            <a:r>
              <a:rPr lang="en-US" baseline="0" dirty="0" smtClean="0"/>
              <a:t>, Yelp and </a:t>
            </a:r>
            <a:r>
              <a:rPr lang="en-US" baseline="0" dirty="0" err="1" smtClean="0"/>
              <a:t>Chowhoud</a:t>
            </a:r>
            <a:r>
              <a:rPr lang="en-US" baseline="0" dirty="0" smtClean="0"/>
              <a:t>, even Facebook and Foursquare, people can leave their remarks, either positive or negative. Your goal must be to create great experiences for your guests, then encourage them to share their experiences with their friends and family online.  You can even create YouTube testimonials of your customers talking about their experiences and post it on YouTube…..which is the second most popular search engine next to Google!</a:t>
            </a:r>
            <a:endParaRPr lang="en-US" dirty="0"/>
          </a:p>
        </p:txBody>
      </p:sp>
      <p:sp>
        <p:nvSpPr>
          <p:cNvPr id="4" name="Slide Number Placeholder 3"/>
          <p:cNvSpPr>
            <a:spLocks noGrp="1"/>
          </p:cNvSpPr>
          <p:nvPr>
            <p:ph type="sldNum" sz="quarter" idx="10"/>
          </p:nvPr>
        </p:nvSpPr>
        <p:spPr/>
        <p:txBody>
          <a:bodyPr/>
          <a:lstStyle/>
          <a:p>
            <a:fld id="{4E59562C-DD1E-453B-B915-7F29A92CC634}" type="slidenum">
              <a:rPr lang="en-US" smtClean="0"/>
              <a:pPr/>
              <a:t>8</a:t>
            </a:fld>
            <a:endParaRPr lang="en-US"/>
          </a:p>
        </p:txBody>
      </p:sp>
    </p:spTree>
    <p:extLst>
      <p:ext uri="{BB962C8B-B14F-4D97-AF65-F5344CB8AC3E}">
        <p14:creationId xmlns:p14="http://schemas.microsoft.com/office/powerpoint/2010/main" val="1864803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Developing</a:t>
            </a:r>
            <a:r>
              <a:rPr lang="en-US" baseline="0" dirty="0" smtClean="0"/>
              <a:t> personas is, I believe, one of the most exciting and effective marketing techniques EVER.  This technique allows you to put a real name and face on your customers. You need to think of your customers (or guests) as individuals, not just as a ‘mass’ of people.  And not every retired couple or college student is the same, so you can’t just break customers down by age groups.  Betty and Henry are personas we have developed for Linekin Bay Resort. We created them, then analyzed what media impact them. Betty and Henry are actually avid Facebook users because they each have grandchildren from previous marriages who live far away. So we know that Facebook is a great way to reach them. </a:t>
            </a:r>
            <a:endParaRPr lang="en-US" dirty="0"/>
          </a:p>
        </p:txBody>
      </p:sp>
      <p:sp>
        <p:nvSpPr>
          <p:cNvPr id="4" name="Slide Number Placeholder 3"/>
          <p:cNvSpPr>
            <a:spLocks noGrp="1"/>
          </p:cNvSpPr>
          <p:nvPr>
            <p:ph type="sldNum" sz="quarter" idx="10"/>
          </p:nvPr>
        </p:nvSpPr>
        <p:spPr/>
        <p:txBody>
          <a:bodyPr/>
          <a:lstStyle/>
          <a:p>
            <a:fld id="{4E59562C-DD1E-453B-B915-7F29A92CC634}" type="slidenum">
              <a:rPr lang="en-US" smtClean="0"/>
              <a:pPr/>
              <a:t>9</a:t>
            </a:fld>
            <a:endParaRPr lang="en-US"/>
          </a:p>
        </p:txBody>
      </p:sp>
    </p:spTree>
    <p:extLst>
      <p:ext uri="{BB962C8B-B14F-4D97-AF65-F5344CB8AC3E}">
        <p14:creationId xmlns:p14="http://schemas.microsoft.com/office/powerpoint/2010/main" val="3894636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Jensen Family is another one</a:t>
            </a:r>
            <a:r>
              <a:rPr lang="en-US" baseline="0" dirty="0" smtClean="0"/>
              <a:t> of Linekin Bay Resort’s Personas. </a:t>
            </a:r>
            <a:endParaRPr lang="en-US" dirty="0"/>
          </a:p>
        </p:txBody>
      </p:sp>
      <p:sp>
        <p:nvSpPr>
          <p:cNvPr id="4" name="Slide Number Placeholder 3"/>
          <p:cNvSpPr>
            <a:spLocks noGrp="1"/>
          </p:cNvSpPr>
          <p:nvPr>
            <p:ph type="sldNum" sz="quarter" idx="10"/>
          </p:nvPr>
        </p:nvSpPr>
        <p:spPr/>
        <p:txBody>
          <a:bodyPr/>
          <a:lstStyle/>
          <a:p>
            <a:fld id="{4E59562C-DD1E-453B-B915-7F29A92CC634}" type="slidenum">
              <a:rPr lang="en-US" smtClean="0"/>
              <a:pPr/>
              <a:t>10</a:t>
            </a:fld>
            <a:endParaRPr lang="en-US"/>
          </a:p>
        </p:txBody>
      </p:sp>
    </p:spTree>
    <p:extLst>
      <p:ext uri="{BB962C8B-B14F-4D97-AF65-F5344CB8AC3E}">
        <p14:creationId xmlns:p14="http://schemas.microsoft.com/office/powerpoint/2010/main" val="7711951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a known</a:t>
            </a:r>
            <a:r>
              <a:rPr lang="en-US" baseline="0" dirty="0" smtClean="0"/>
              <a:t> fact that people are typing in longer and longer search terms than ever before, so as marketers we can take advantage of that:  </a:t>
            </a:r>
          </a:p>
          <a:p>
            <a:r>
              <a:rPr lang="en-US" baseline="0" dirty="0" smtClean="0"/>
              <a:t>Hotel with pet-friendly rooms at ski mountain offering alpine and </a:t>
            </a:r>
            <a:r>
              <a:rPr lang="en-US" baseline="0" dirty="0" err="1" smtClean="0"/>
              <a:t>nordic</a:t>
            </a:r>
            <a:r>
              <a:rPr lang="en-US" baseline="0" dirty="0" smtClean="0"/>
              <a:t> skiing with gourmet food and wine. </a:t>
            </a:r>
            <a:endParaRPr lang="en-US" dirty="0"/>
          </a:p>
        </p:txBody>
      </p:sp>
      <p:sp>
        <p:nvSpPr>
          <p:cNvPr id="4" name="Slide Number Placeholder 3"/>
          <p:cNvSpPr>
            <a:spLocks noGrp="1"/>
          </p:cNvSpPr>
          <p:nvPr>
            <p:ph type="sldNum" sz="quarter" idx="10"/>
          </p:nvPr>
        </p:nvSpPr>
        <p:spPr/>
        <p:txBody>
          <a:bodyPr/>
          <a:lstStyle/>
          <a:p>
            <a:fld id="{4E59562C-DD1E-453B-B915-7F29A92CC634}" type="slidenum">
              <a:rPr lang="en-US" smtClean="0"/>
              <a:pPr/>
              <a:t>11</a:t>
            </a:fld>
            <a:endParaRPr lang="en-US"/>
          </a:p>
        </p:txBody>
      </p:sp>
    </p:spTree>
    <p:extLst>
      <p:ext uri="{BB962C8B-B14F-4D97-AF65-F5344CB8AC3E}">
        <p14:creationId xmlns:p14="http://schemas.microsoft.com/office/powerpoint/2010/main" val="464782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05966F5-0F13-4566-9258-7F14003E8B5D}"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Sites</a:t>
            </a:r>
            <a:r>
              <a:rPr lang="en-US" baseline="0" dirty="0" smtClean="0"/>
              <a:t> like yelp, </a:t>
            </a:r>
            <a:r>
              <a:rPr lang="en-US" baseline="0" dirty="0" err="1" smtClean="0"/>
              <a:t>tripadvisor</a:t>
            </a:r>
            <a:r>
              <a:rPr lang="en-US" baseline="0" dirty="0" smtClean="0"/>
              <a:t> and chowhound allow people to leave feedback immediately.  LISTENING is as important as posting.  RESPONDING is an art form. </a:t>
            </a:r>
            <a:endParaRPr lang="en-US" dirty="0"/>
          </a:p>
        </p:txBody>
      </p:sp>
      <p:sp>
        <p:nvSpPr>
          <p:cNvPr id="4" name="Slide Number Placeholder 3"/>
          <p:cNvSpPr>
            <a:spLocks noGrp="1"/>
          </p:cNvSpPr>
          <p:nvPr>
            <p:ph type="sldNum" sz="quarter" idx="10"/>
          </p:nvPr>
        </p:nvSpPr>
        <p:spPr/>
        <p:txBody>
          <a:bodyPr/>
          <a:lstStyle/>
          <a:p>
            <a:fld id="{D05966F5-0F13-4566-9258-7F14003E8B5D}"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D181733-FB91-455A-B2E8-78B78CCD6496}" type="slidenum">
              <a:rPr lang="en-US" smtClean="0"/>
              <a:pPr/>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05966F5-0F13-4566-9258-7F14003E8B5D}" type="slidenum">
              <a:rPr lang="en-US" smtClean="0"/>
              <a:pPr/>
              <a:t>29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05966F5-0F13-4566-9258-7F14003E8B5D}" type="slidenum">
              <a:rPr lang="en-US" smtClean="0"/>
              <a:pPr/>
              <a:t>31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05966F5-0F13-4566-9258-7F14003E8B5D}" type="slidenum">
              <a:rPr lang="en-US" smtClean="0"/>
              <a:pPr/>
              <a:t>34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05966F5-0F13-4566-9258-7F14003E8B5D}" type="slidenum">
              <a:rPr lang="en-US" smtClean="0"/>
              <a:pPr/>
              <a:t>39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05966F5-0F13-4566-9258-7F14003E8B5D}" type="slidenum">
              <a:rPr lang="en-US" smtClean="0"/>
              <a:pPr/>
              <a:t>41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unique differentiating brand story is the foundation of this plan. This brand story should appeal to the personas that the business </a:t>
            </a:r>
            <a:r>
              <a:rPr lang="en-US" smtClean="0"/>
              <a:t>has identified. </a:t>
            </a:r>
            <a:endParaRPr lang="en-US"/>
          </a:p>
        </p:txBody>
      </p:sp>
      <p:sp>
        <p:nvSpPr>
          <p:cNvPr id="4" name="Slide Number Placeholder 3"/>
          <p:cNvSpPr>
            <a:spLocks noGrp="1"/>
          </p:cNvSpPr>
          <p:nvPr>
            <p:ph type="sldNum" sz="quarter" idx="10"/>
          </p:nvPr>
        </p:nvSpPr>
        <p:spPr/>
        <p:txBody>
          <a:bodyPr/>
          <a:lstStyle/>
          <a:p>
            <a:fld id="{4E59562C-DD1E-453B-B915-7F29A92CC634}" type="slidenum">
              <a:rPr lang="en-US" smtClean="0"/>
              <a:pPr/>
              <a:t>45</a:t>
            </a:fld>
            <a:endParaRPr lang="en-US"/>
          </a:p>
        </p:txBody>
      </p:sp>
    </p:spTree>
    <p:extLst>
      <p:ext uri="{BB962C8B-B14F-4D97-AF65-F5344CB8AC3E}">
        <p14:creationId xmlns:p14="http://schemas.microsoft.com/office/powerpoint/2010/main" val="472971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9499EC-3532-4148-9D20-04EA4CFF4DFE}" type="datetimeFigureOut">
              <a:rPr lang="en-US" smtClean="0"/>
              <a:pPr/>
              <a:t>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F9FD5-ACAA-400A-8AF7-BC96F4233563}" type="slidenum">
              <a:rPr lang="en-US" smtClean="0"/>
              <a:pPr/>
              <a:t>‹#›</a:t>
            </a:fld>
            <a:endParaRPr lang="en-US"/>
          </a:p>
        </p:txBody>
      </p:sp>
    </p:spTree>
    <p:extLst>
      <p:ext uri="{BB962C8B-B14F-4D97-AF65-F5344CB8AC3E}">
        <p14:creationId xmlns:p14="http://schemas.microsoft.com/office/powerpoint/2010/main" val="1587627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9499EC-3532-4148-9D20-04EA4CFF4DFE}" type="datetimeFigureOut">
              <a:rPr lang="en-US" smtClean="0"/>
              <a:pPr/>
              <a:t>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F9FD5-ACAA-400A-8AF7-BC96F4233563}" type="slidenum">
              <a:rPr lang="en-US" smtClean="0"/>
              <a:pPr/>
              <a:t>‹#›</a:t>
            </a:fld>
            <a:endParaRPr lang="en-US"/>
          </a:p>
        </p:txBody>
      </p:sp>
    </p:spTree>
    <p:extLst>
      <p:ext uri="{BB962C8B-B14F-4D97-AF65-F5344CB8AC3E}">
        <p14:creationId xmlns:p14="http://schemas.microsoft.com/office/powerpoint/2010/main" val="747412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9499EC-3532-4148-9D20-04EA4CFF4DFE}" type="datetimeFigureOut">
              <a:rPr lang="en-US" smtClean="0"/>
              <a:pPr/>
              <a:t>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F9FD5-ACAA-400A-8AF7-BC96F4233563}" type="slidenum">
              <a:rPr lang="en-US" smtClean="0"/>
              <a:pPr/>
              <a:t>‹#›</a:t>
            </a:fld>
            <a:endParaRPr lang="en-US"/>
          </a:p>
        </p:txBody>
      </p:sp>
    </p:spTree>
    <p:extLst>
      <p:ext uri="{BB962C8B-B14F-4D97-AF65-F5344CB8AC3E}">
        <p14:creationId xmlns:p14="http://schemas.microsoft.com/office/powerpoint/2010/main" val="957290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9499EC-3532-4148-9D20-04EA4CFF4DFE}" type="datetimeFigureOut">
              <a:rPr lang="en-US" smtClean="0"/>
              <a:pPr/>
              <a:t>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DF9FD5-ACAA-400A-8AF7-BC96F4233563}" type="slidenum">
              <a:rPr lang="en-US" smtClean="0"/>
              <a:pPr/>
              <a:t>‹#›</a:t>
            </a:fld>
            <a:endParaRPr lang="en-US"/>
          </a:p>
        </p:txBody>
      </p:sp>
    </p:spTree>
    <p:extLst>
      <p:ext uri="{BB962C8B-B14F-4D97-AF65-F5344CB8AC3E}">
        <p14:creationId xmlns:p14="http://schemas.microsoft.com/office/powerpoint/2010/main" val="3255236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9499EC-3532-4148-9D20-04EA4CFF4DFE}" type="datetimeFigureOut">
              <a:rPr lang="en-US" smtClean="0"/>
              <a:pPr/>
              <a:t>1/26/2012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DF9FD5-ACAA-400A-8AF7-BC96F4233563}" type="slidenum">
              <a:rPr lang="en-US" smtClean="0"/>
              <a:pPr/>
              <a:t>‹#›</a:t>
            </a:fld>
            <a:endParaRPr lang="en-US"/>
          </a:p>
        </p:txBody>
      </p:sp>
    </p:spTree>
    <p:extLst>
      <p:ext uri="{BB962C8B-B14F-4D97-AF65-F5344CB8AC3E}">
        <p14:creationId xmlns:p14="http://schemas.microsoft.com/office/powerpoint/2010/main" val="577808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9499EC-3532-4148-9D20-04EA4CFF4DFE}" type="datetimeFigureOut">
              <a:rPr lang="en-US" smtClean="0"/>
              <a:pPr/>
              <a:t>1/26/2012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DF9FD5-ACAA-400A-8AF7-BC96F4233563}" type="slidenum">
              <a:rPr lang="en-US" smtClean="0"/>
              <a:pPr/>
              <a:t>‹#›</a:t>
            </a:fld>
            <a:endParaRPr lang="en-US"/>
          </a:p>
        </p:txBody>
      </p:sp>
    </p:spTree>
    <p:extLst>
      <p:ext uri="{BB962C8B-B14F-4D97-AF65-F5344CB8AC3E}">
        <p14:creationId xmlns:p14="http://schemas.microsoft.com/office/powerpoint/2010/main" val="4083021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9499EC-3532-4148-9D20-04EA4CFF4DFE}" type="datetimeFigureOut">
              <a:rPr lang="en-US" smtClean="0"/>
              <a:pPr/>
              <a:t>1/26/2012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DF9FD5-ACAA-400A-8AF7-BC96F4233563}" type="slidenum">
              <a:rPr lang="en-US" smtClean="0"/>
              <a:pPr/>
              <a:t>‹#›</a:t>
            </a:fld>
            <a:endParaRPr lang="en-US"/>
          </a:p>
        </p:txBody>
      </p:sp>
    </p:spTree>
    <p:extLst>
      <p:ext uri="{BB962C8B-B14F-4D97-AF65-F5344CB8AC3E}">
        <p14:creationId xmlns:p14="http://schemas.microsoft.com/office/powerpoint/2010/main" val="164874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9499EC-3532-4148-9D20-04EA4CFF4DFE}" type="datetimeFigureOut">
              <a:rPr lang="en-US" smtClean="0"/>
              <a:pPr/>
              <a:t>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DF9FD5-ACAA-400A-8AF7-BC96F4233563}" type="slidenum">
              <a:rPr lang="en-US" smtClean="0"/>
              <a:pPr/>
              <a:t>‹#›</a:t>
            </a:fld>
            <a:endParaRPr lang="en-US"/>
          </a:p>
        </p:txBody>
      </p:sp>
    </p:spTree>
    <p:extLst>
      <p:ext uri="{BB962C8B-B14F-4D97-AF65-F5344CB8AC3E}">
        <p14:creationId xmlns:p14="http://schemas.microsoft.com/office/powerpoint/2010/main" val="2318791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9499EC-3532-4148-9D20-04EA4CFF4DFE}" type="datetimeFigureOut">
              <a:rPr lang="en-US" smtClean="0"/>
              <a:pPr/>
              <a:t>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DF9FD5-ACAA-400A-8AF7-BC96F4233563}" type="slidenum">
              <a:rPr lang="en-US" smtClean="0"/>
              <a:pPr/>
              <a:t>‹#›</a:t>
            </a:fld>
            <a:endParaRPr lang="en-US"/>
          </a:p>
        </p:txBody>
      </p:sp>
    </p:spTree>
    <p:extLst>
      <p:ext uri="{BB962C8B-B14F-4D97-AF65-F5344CB8AC3E}">
        <p14:creationId xmlns:p14="http://schemas.microsoft.com/office/powerpoint/2010/main" val="3683262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9499EC-3532-4148-9D20-04EA4CFF4DFE}" type="datetimeFigureOut">
              <a:rPr lang="en-US" smtClean="0"/>
              <a:pPr/>
              <a:t>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F9FD5-ACAA-400A-8AF7-BC96F4233563}" type="slidenum">
              <a:rPr lang="en-US" smtClean="0"/>
              <a:pPr/>
              <a:t>‹#›</a:t>
            </a:fld>
            <a:endParaRPr lang="en-US"/>
          </a:p>
        </p:txBody>
      </p:sp>
    </p:spTree>
    <p:extLst>
      <p:ext uri="{BB962C8B-B14F-4D97-AF65-F5344CB8AC3E}">
        <p14:creationId xmlns:p14="http://schemas.microsoft.com/office/powerpoint/2010/main" val="2448110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9499EC-3532-4148-9D20-04EA4CFF4DFE}" type="datetimeFigureOut">
              <a:rPr lang="en-US" smtClean="0"/>
              <a:pPr/>
              <a:t>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F9FD5-ACAA-400A-8AF7-BC96F4233563}" type="slidenum">
              <a:rPr lang="en-US" smtClean="0"/>
              <a:pPr/>
              <a:t>‹#›</a:t>
            </a:fld>
            <a:endParaRPr lang="en-US"/>
          </a:p>
        </p:txBody>
      </p:sp>
    </p:spTree>
    <p:extLst>
      <p:ext uri="{BB962C8B-B14F-4D97-AF65-F5344CB8AC3E}">
        <p14:creationId xmlns:p14="http://schemas.microsoft.com/office/powerpoint/2010/main" val="133081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t="-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9499EC-3532-4148-9D20-04EA4CFF4DFE}" type="datetimeFigureOut">
              <a:rPr lang="en-US" smtClean="0"/>
              <a:pPr/>
              <a:t>1/26/2012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DF9FD5-ACAA-400A-8AF7-BC96F4233563}" type="slidenum">
              <a:rPr lang="en-US" smtClean="0"/>
              <a:pPr/>
              <a:t>‹#›</a:t>
            </a:fld>
            <a:endParaRPr lang="en-US"/>
          </a:p>
        </p:txBody>
      </p:sp>
    </p:spTree>
    <p:extLst>
      <p:ext uri="{BB962C8B-B14F-4D97-AF65-F5344CB8AC3E}">
        <p14:creationId xmlns:p14="http://schemas.microsoft.com/office/powerpoint/2010/main" val="4101476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6.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14.png"/><Relationship Id="rId5" Type="http://schemas.openxmlformats.org/officeDocument/2006/relationships/diagramQuickStyle" Target="../diagrams/quickStyle2.xml"/><Relationship Id="rId10" Type="http://schemas.openxmlformats.org/officeDocument/2006/relationships/image" Target="../media/image13.png"/><Relationship Id="rId4" Type="http://schemas.openxmlformats.org/officeDocument/2006/relationships/diagramLayout" Target="../diagrams/layout2.xml"/><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4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38400"/>
            <a:ext cx="7772400" cy="1162050"/>
          </a:xfrm>
        </p:spPr>
        <p:txBody>
          <a:bodyPr/>
          <a:lstStyle/>
          <a:p>
            <a:r>
              <a:rPr lang="en-US" dirty="0" smtClean="0"/>
              <a:t>Convergence of Marketing &amp; PR</a:t>
            </a:r>
            <a:endParaRPr lang="en-US" dirty="0"/>
          </a:p>
        </p:txBody>
      </p:sp>
      <p:sp>
        <p:nvSpPr>
          <p:cNvPr id="3" name="Subtitle 2"/>
          <p:cNvSpPr>
            <a:spLocks noGrp="1"/>
          </p:cNvSpPr>
          <p:nvPr>
            <p:ph type="subTitle" idx="1"/>
          </p:nvPr>
        </p:nvSpPr>
        <p:spPr/>
        <p:txBody>
          <a:bodyPr/>
          <a:lstStyle/>
          <a:p>
            <a:r>
              <a:rPr lang="en-US" dirty="0" smtClean="0"/>
              <a:t>Integrated Communications Strategies</a:t>
            </a:r>
            <a:endParaRPr lang="en-US" dirty="0"/>
          </a:p>
        </p:txBody>
      </p:sp>
    </p:spTree>
    <p:extLst>
      <p:ext uri="{BB962C8B-B14F-4D97-AF65-F5344CB8AC3E}">
        <p14:creationId xmlns:p14="http://schemas.microsoft.com/office/powerpoint/2010/main" val="790969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Word from our sponsor….</a:t>
            </a:r>
            <a:endParaRPr lang="en-US" dirty="0"/>
          </a:p>
        </p:txBody>
      </p:sp>
      <p:sp>
        <p:nvSpPr>
          <p:cNvPr id="3" name="Content Placeholder 2"/>
          <p:cNvSpPr>
            <a:spLocks noGrp="1"/>
          </p:cNvSpPr>
          <p:nvPr>
            <p:ph idx="1"/>
          </p:nvPr>
        </p:nvSpPr>
        <p:spPr/>
        <p:txBody>
          <a:bodyPr/>
          <a:lstStyle/>
          <a:p>
            <a:r>
              <a:rPr lang="en-US" dirty="0" smtClean="0"/>
              <a:t>You don’t have to write everything down.</a:t>
            </a:r>
          </a:p>
          <a:p>
            <a:r>
              <a:rPr lang="en-US" dirty="0" smtClean="0"/>
              <a:t>I will e-mail you a copy of this presentation.</a:t>
            </a:r>
          </a:p>
          <a:p>
            <a:r>
              <a:rPr lang="en-US" dirty="0" smtClean="0"/>
              <a:t>There’s just one catch.</a:t>
            </a:r>
          </a:p>
          <a:p>
            <a:r>
              <a:rPr lang="en-US" dirty="0" smtClean="0"/>
              <a:t>Give me your business card and I will subscribe you to my monthly e-newsletter, “The NMC Report,” filled with more good info like you’re going to hear today. </a:t>
            </a:r>
          </a:p>
          <a:p>
            <a:pPr marL="0" indent="0">
              <a:buNone/>
            </a:pPr>
            <a:endParaRPr lang="en-US" dirty="0"/>
          </a:p>
        </p:txBody>
      </p:sp>
    </p:spTree>
    <p:extLst>
      <p:ext uri="{BB962C8B-B14F-4D97-AF65-F5344CB8AC3E}">
        <p14:creationId xmlns:p14="http://schemas.microsoft.com/office/powerpoint/2010/main" val="16329964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solidFill>
                  <a:srgbClr val="CC9900"/>
                </a:solidFill>
              </a:rPr>
              <a:t>What Creates Brand Perception?</a:t>
            </a:r>
            <a:endParaRPr lang="en-US" dirty="0">
              <a:solidFill>
                <a:srgbClr val="CC9900"/>
              </a:solidFill>
            </a:endParaRPr>
          </a:p>
        </p:txBody>
      </p:sp>
      <p:pic>
        <p:nvPicPr>
          <p:cNvPr id="1026" name="Picture 2" descr="http://www.youreviewelectronics.com/wp-content/uploads/2008/10/plasma-tv.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524000"/>
            <a:ext cx="3860800" cy="28956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4495800" y="990600"/>
            <a:ext cx="0" cy="365760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85800" y="914401"/>
            <a:ext cx="2971800" cy="553998"/>
          </a:xfrm>
          <a:prstGeom prst="rect">
            <a:avLst/>
          </a:prstGeom>
          <a:noFill/>
        </p:spPr>
        <p:txBody>
          <a:bodyPr wrap="square" rtlCol="0">
            <a:spAutoFit/>
          </a:bodyPr>
          <a:lstStyle/>
          <a:p>
            <a:pPr algn="ctr"/>
            <a:r>
              <a:rPr lang="en-US" sz="3000" dirty="0" smtClean="0"/>
              <a:t>Ads</a:t>
            </a:r>
            <a:endParaRPr lang="en-US" sz="3000" dirty="0"/>
          </a:p>
        </p:txBody>
      </p:sp>
      <p:sp>
        <p:nvSpPr>
          <p:cNvPr id="10" name="TextBox 9"/>
          <p:cNvSpPr txBox="1"/>
          <p:nvPr/>
        </p:nvSpPr>
        <p:spPr>
          <a:xfrm>
            <a:off x="5212080" y="914400"/>
            <a:ext cx="2971800" cy="553998"/>
          </a:xfrm>
          <a:prstGeom prst="rect">
            <a:avLst/>
          </a:prstGeom>
          <a:noFill/>
        </p:spPr>
        <p:txBody>
          <a:bodyPr wrap="square" rtlCol="0">
            <a:spAutoFit/>
          </a:bodyPr>
          <a:lstStyle/>
          <a:p>
            <a:pPr algn="ctr"/>
            <a:r>
              <a:rPr lang="en-US" sz="3000" dirty="0" smtClean="0"/>
              <a:t>Interactions</a:t>
            </a:r>
            <a:endParaRPr lang="en-US" sz="3000" dirty="0"/>
          </a:p>
        </p:txBody>
      </p:sp>
      <p:pic>
        <p:nvPicPr>
          <p:cNvPr id="1031" name="Picture 7" descr="C:\Users\Matt\Desktop\Untitled-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3925" y="4480560"/>
            <a:ext cx="2886075" cy="7620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http://hiexwilmington.files.wordpress.com/2010/08/holiday20inn20express20logo-20new.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1221" y="2034984"/>
            <a:ext cx="2493678" cy="144780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http://files.the-group.net/library/ihgplc/files/photoplayer/609E72B.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5132" r="48356" b="30506"/>
          <a:stretch/>
        </p:blipFill>
        <p:spPr bwMode="auto">
          <a:xfrm>
            <a:off x="5334000" y="1524000"/>
            <a:ext cx="2608897" cy="1676400"/>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a:off x="4800600" y="3276600"/>
            <a:ext cx="3429000" cy="2312860"/>
            <a:chOff x="4648200" y="3200400"/>
            <a:chExt cx="3962400" cy="2672638"/>
          </a:xfrm>
        </p:grpSpPr>
        <p:pic>
          <p:nvPicPr>
            <p:cNvPr id="1036" name="Picture 12" descr="C:\Users\Matt\Desktop\Untitled-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48200" y="3200400"/>
              <a:ext cx="3962400" cy="890904"/>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C:\Users\Matt\Desktop\Untitled-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48200" y="4114800"/>
              <a:ext cx="3886200" cy="175823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284278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C9900"/>
                </a:solidFill>
              </a:rPr>
              <a:t>Who Can Change Perception?</a:t>
            </a:r>
            <a:endParaRPr lang="en-US" sz="4000" dirty="0">
              <a:solidFill>
                <a:srgbClr val="CC9900"/>
              </a:solidFill>
            </a:endParaRPr>
          </a:p>
        </p:txBody>
      </p:sp>
      <p:pic>
        <p:nvPicPr>
          <p:cNvPr id="6" name="Picture 2" descr="http://www.youreviewelectronics.com/wp-content/uploads/2008/10/plasma-tv.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560" y="3200400"/>
            <a:ext cx="2872656" cy="21544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9" descr="http://hiexwilmington.files.wordpress.com/2010/08/holiday20inn20express20logo-20new.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8168" y="3581400"/>
            <a:ext cx="1855439" cy="107724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descr="http://files.the-group.net/library/ihgplc/files/photoplayer/609E72B.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816" t="15132" r="55318" b="30506"/>
          <a:stretch/>
        </p:blipFill>
        <p:spPr bwMode="auto">
          <a:xfrm>
            <a:off x="6465569" y="3204207"/>
            <a:ext cx="2434591" cy="214884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api.ning.com/files/V*8xdJnLrsAv3FlrzK-SGo6yil8Ayo9GSPCgpCxWSAVn5Xp0IzQOeJ2RUCkWsOITR3xSaIWRTbQq39YCno93yykJGcJl22B-/FriendshipPeople.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0861" r="17956"/>
          <a:stretch/>
        </p:blipFill>
        <p:spPr bwMode="auto">
          <a:xfrm>
            <a:off x="3657600" y="3218466"/>
            <a:ext cx="2297431" cy="215166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52400" y="1524000"/>
            <a:ext cx="3063240" cy="1384995"/>
          </a:xfrm>
          <a:prstGeom prst="rect">
            <a:avLst/>
          </a:prstGeom>
          <a:noFill/>
        </p:spPr>
        <p:txBody>
          <a:bodyPr wrap="square" rtlCol="0">
            <a:spAutoFit/>
          </a:bodyPr>
          <a:lstStyle/>
          <a:p>
            <a:pPr algn="ctr"/>
            <a:r>
              <a:rPr lang="en-US" sz="2800" dirty="0" smtClean="0"/>
              <a:t>Advertisements</a:t>
            </a:r>
          </a:p>
          <a:p>
            <a:pPr algn="ctr"/>
            <a:r>
              <a:rPr lang="en-US" sz="2800" dirty="0" smtClean="0"/>
              <a:t>Press Releases</a:t>
            </a:r>
            <a:endParaRPr lang="en-US" sz="2800" dirty="0"/>
          </a:p>
          <a:p>
            <a:pPr algn="ctr"/>
            <a:r>
              <a:rPr lang="en-US" sz="2800" dirty="0" smtClean="0"/>
              <a:t>Somewhat Effective</a:t>
            </a:r>
            <a:endParaRPr lang="en-US" sz="2800" dirty="0"/>
          </a:p>
        </p:txBody>
      </p:sp>
      <p:sp>
        <p:nvSpPr>
          <p:cNvPr id="12" name="TextBox 11"/>
          <p:cNvSpPr txBox="1"/>
          <p:nvPr/>
        </p:nvSpPr>
        <p:spPr>
          <a:xfrm>
            <a:off x="6400800" y="1524981"/>
            <a:ext cx="2667000" cy="1384995"/>
          </a:xfrm>
          <a:prstGeom prst="rect">
            <a:avLst/>
          </a:prstGeom>
          <a:noFill/>
        </p:spPr>
        <p:txBody>
          <a:bodyPr wrap="square" rtlCol="0">
            <a:spAutoFit/>
          </a:bodyPr>
          <a:lstStyle/>
          <a:p>
            <a:pPr algn="ctr"/>
            <a:r>
              <a:rPr lang="en-US" sz="2800" dirty="0" smtClean="0"/>
              <a:t>Employees</a:t>
            </a:r>
          </a:p>
          <a:p>
            <a:pPr algn="ctr"/>
            <a:endParaRPr lang="en-US" sz="2800" dirty="0"/>
          </a:p>
          <a:p>
            <a:pPr algn="ctr"/>
            <a:r>
              <a:rPr lang="en-US" sz="2800" dirty="0" smtClean="0"/>
              <a:t>Most Effective</a:t>
            </a:r>
            <a:endParaRPr lang="en-US" sz="2800" dirty="0"/>
          </a:p>
        </p:txBody>
      </p:sp>
      <p:sp>
        <p:nvSpPr>
          <p:cNvPr id="13" name="TextBox 12"/>
          <p:cNvSpPr txBox="1"/>
          <p:nvPr/>
        </p:nvSpPr>
        <p:spPr>
          <a:xfrm>
            <a:off x="3352800" y="1524981"/>
            <a:ext cx="2895600" cy="1384995"/>
          </a:xfrm>
          <a:prstGeom prst="rect">
            <a:avLst/>
          </a:prstGeom>
          <a:noFill/>
        </p:spPr>
        <p:txBody>
          <a:bodyPr wrap="square" rtlCol="0">
            <a:spAutoFit/>
          </a:bodyPr>
          <a:lstStyle/>
          <a:p>
            <a:pPr algn="ctr"/>
            <a:r>
              <a:rPr lang="en-US" sz="2800" dirty="0" smtClean="0"/>
              <a:t>Family / Friends</a:t>
            </a:r>
          </a:p>
          <a:p>
            <a:pPr algn="ctr"/>
            <a:endParaRPr lang="en-US" sz="2800" dirty="0"/>
          </a:p>
          <a:p>
            <a:pPr algn="ctr"/>
            <a:r>
              <a:rPr lang="en-US" sz="2800" dirty="0" smtClean="0"/>
              <a:t>Very Effective</a:t>
            </a:r>
            <a:endParaRPr lang="en-US" sz="2800" dirty="0"/>
          </a:p>
        </p:txBody>
      </p:sp>
      <p:grpSp>
        <p:nvGrpSpPr>
          <p:cNvPr id="14" name="Group 13"/>
          <p:cNvGrpSpPr/>
          <p:nvPr/>
        </p:nvGrpSpPr>
        <p:grpSpPr>
          <a:xfrm>
            <a:off x="3352800" y="1524000"/>
            <a:ext cx="2903220" cy="3810000"/>
            <a:chOff x="3352800" y="1524000"/>
            <a:chExt cx="2903220" cy="5029200"/>
          </a:xfrm>
        </p:grpSpPr>
        <p:cxnSp>
          <p:nvCxnSpPr>
            <p:cNvPr id="10" name="Straight Connector 9"/>
            <p:cNvCxnSpPr/>
            <p:nvPr/>
          </p:nvCxnSpPr>
          <p:spPr>
            <a:xfrm>
              <a:off x="3352800" y="1524000"/>
              <a:ext cx="0" cy="5029200"/>
            </a:xfrm>
            <a:prstGeom prst="line">
              <a:avLst/>
            </a:prstGeom>
            <a:ln w="381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256020" y="1524000"/>
              <a:ext cx="0" cy="5029200"/>
            </a:xfrm>
            <a:prstGeom prst="line">
              <a:avLst/>
            </a:prstGeom>
            <a:ln w="381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965317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C9900"/>
                </a:solidFill>
              </a:rPr>
              <a:t>Targeting Desirable Customers</a:t>
            </a:r>
            <a:endParaRPr lang="en-US" sz="4000" dirty="0">
              <a:solidFill>
                <a:srgbClr val="CC9900"/>
              </a:solidFill>
            </a:endParaRPr>
          </a:p>
        </p:txBody>
      </p:sp>
      <p:sp>
        <p:nvSpPr>
          <p:cNvPr id="3" name="Content Placeholder 2"/>
          <p:cNvSpPr>
            <a:spLocks noGrp="1"/>
          </p:cNvSpPr>
          <p:nvPr>
            <p:ph idx="1"/>
          </p:nvPr>
        </p:nvSpPr>
        <p:spPr/>
        <p:txBody>
          <a:bodyPr>
            <a:normAutofit fontScale="92500"/>
          </a:bodyPr>
          <a:lstStyle/>
          <a:p>
            <a:pPr marL="0" indent="0" algn="ctr">
              <a:buNone/>
            </a:pPr>
            <a:r>
              <a:rPr lang="en-US" dirty="0" smtClean="0"/>
              <a:t>Starts With Creating Personas</a:t>
            </a:r>
          </a:p>
          <a:p>
            <a:pPr marL="0" indent="0" algn="ctr">
              <a:buNone/>
            </a:pPr>
            <a:endParaRPr lang="en-US" sz="1700" dirty="0"/>
          </a:p>
          <a:p>
            <a:r>
              <a:rPr lang="en-US" dirty="0" smtClean="0"/>
              <a:t>Look at your guest list or customer list and</a:t>
            </a:r>
            <a:br>
              <a:rPr lang="en-US" dirty="0" smtClean="0"/>
            </a:br>
            <a:r>
              <a:rPr lang="en-US" dirty="0" smtClean="0"/>
              <a:t>come up with three or four distinct personality/demographic/psychographic types.</a:t>
            </a:r>
          </a:p>
          <a:p>
            <a:r>
              <a:rPr lang="en-US" dirty="0" smtClean="0"/>
              <a:t>Give them names, envision what they look like.</a:t>
            </a:r>
          </a:p>
          <a:p>
            <a:r>
              <a:rPr lang="en-US" dirty="0" smtClean="0"/>
              <a:t>Figure out what media and messaging will best attract them to your property or business. </a:t>
            </a:r>
          </a:p>
          <a:p>
            <a:pPr marL="0" indent="0">
              <a:buNone/>
            </a:pPr>
            <a:endParaRPr lang="en-US" dirty="0"/>
          </a:p>
        </p:txBody>
      </p:sp>
    </p:spTree>
    <p:extLst>
      <p:ext uri="{BB962C8B-B14F-4D97-AF65-F5344CB8AC3E}">
        <p14:creationId xmlns:p14="http://schemas.microsoft.com/office/powerpoint/2010/main" val="37577423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C9900"/>
                </a:solidFill>
              </a:rPr>
              <a:t>Convergence of Marketing &amp; PR</a:t>
            </a:r>
            <a:endParaRPr lang="en-US" sz="4000" dirty="0">
              <a:solidFill>
                <a:srgbClr val="CC9900"/>
              </a:solidFill>
            </a:endParaRPr>
          </a:p>
        </p:txBody>
      </p:sp>
      <p:sp>
        <p:nvSpPr>
          <p:cNvPr id="3" name="Content Placeholder 2"/>
          <p:cNvSpPr>
            <a:spLocks noGrp="1"/>
          </p:cNvSpPr>
          <p:nvPr>
            <p:ph idx="1"/>
          </p:nvPr>
        </p:nvSpPr>
        <p:spPr>
          <a:xfrm>
            <a:off x="457200" y="1600201"/>
            <a:ext cx="8229600" cy="3886200"/>
          </a:xfrm>
        </p:spPr>
        <p:txBody>
          <a:bodyPr/>
          <a:lstStyle/>
          <a:p>
            <a:pPr marL="0" indent="0" algn="ctr">
              <a:buNone/>
            </a:pPr>
            <a:r>
              <a:rPr lang="en-US" dirty="0" smtClean="0"/>
              <a:t>Poor Quality of Relationship = </a:t>
            </a:r>
          </a:p>
          <a:p>
            <a:pPr marL="0" indent="0" algn="ctr">
              <a:buNone/>
            </a:pPr>
            <a:r>
              <a:rPr lang="en-US" dirty="0" smtClean="0"/>
              <a:t>Ineffective  Ads</a:t>
            </a:r>
          </a:p>
          <a:p>
            <a:pPr marL="0" indent="0" algn="ctr">
              <a:buNone/>
            </a:pPr>
            <a:endParaRPr lang="en-US" dirty="0" smtClean="0"/>
          </a:p>
          <a:p>
            <a:pPr marL="0" indent="0" algn="ctr">
              <a:buNone/>
            </a:pPr>
            <a:r>
              <a:rPr lang="en-US" dirty="0" smtClean="0"/>
              <a:t>High Quality of Relationship = </a:t>
            </a:r>
          </a:p>
          <a:p>
            <a:pPr marL="0" indent="0" algn="ctr">
              <a:buNone/>
            </a:pPr>
            <a:r>
              <a:rPr lang="en-US" dirty="0" smtClean="0"/>
              <a:t>Very Effective Ads</a:t>
            </a:r>
          </a:p>
        </p:txBody>
      </p:sp>
    </p:spTree>
    <p:extLst>
      <p:ext uri="{BB962C8B-B14F-4D97-AF65-F5344CB8AC3E}">
        <p14:creationId xmlns:p14="http://schemas.microsoft.com/office/powerpoint/2010/main" val="7037674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4000" dirty="0" smtClean="0">
                <a:solidFill>
                  <a:srgbClr val="CC9900"/>
                </a:solidFill>
              </a:rPr>
              <a:t>The Engagement Continuum</a:t>
            </a:r>
            <a:endParaRPr lang="en-US" sz="4000" dirty="0">
              <a:solidFill>
                <a:srgbClr val="CC9900"/>
              </a:solidFill>
            </a:endParaRPr>
          </a:p>
        </p:txBody>
      </p:sp>
      <p:graphicFrame>
        <p:nvGraphicFramePr>
          <p:cNvPr id="6" name="Diagram 5"/>
          <p:cNvGraphicFramePr/>
          <p:nvPr>
            <p:extLst>
              <p:ext uri="{D42A27DB-BD31-4B8C-83A1-F6EECF244321}">
                <p14:modId xmlns:p14="http://schemas.microsoft.com/office/powerpoint/2010/main" val="4202184291"/>
              </p:ext>
            </p:extLst>
          </p:nvPr>
        </p:nvGraphicFramePr>
        <p:xfrm>
          <a:off x="1066801" y="1143000"/>
          <a:ext cx="7010399" cy="43004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280990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a:normAutofit/>
          </a:bodyPr>
          <a:lstStyle/>
          <a:p>
            <a:r>
              <a:rPr lang="en-US" sz="4000" dirty="0" smtClean="0">
                <a:solidFill>
                  <a:srgbClr val="CC9900"/>
                </a:solidFill>
              </a:rPr>
              <a:t>The Organic Sales Continuum</a:t>
            </a:r>
            <a:endParaRPr lang="en-US" sz="4000" dirty="0">
              <a:solidFill>
                <a:srgbClr val="CC99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1767507"/>
              </p:ext>
            </p:extLst>
          </p:nvPr>
        </p:nvGraphicFramePr>
        <p:xfrm>
          <a:off x="913869" y="1219201"/>
          <a:ext cx="7620531" cy="4190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C:\Users\Matt\Documents\MarshallPR\Design Files\Elegant Social Media Icons\elegantmediaicons\PNG\facebook.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81401" y="5029200"/>
            <a:ext cx="581378" cy="58137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att\Documents\MarshallPR\Design Files\Elegant Social Media Icons\elegantmediaicons\PNG\twitter.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40677" y="5029200"/>
            <a:ext cx="581378" cy="58137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Matt\Documents\MarshallPR\Design Files\Elegant Social Media Icons\elegantmediaicons\PNG\google.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168807" y="5029200"/>
            <a:ext cx="581378" cy="58137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att\Documents\MarshallPR\Design Files\Elegant Social Media Icons\elegantmediaicons\PNG\linkedin.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337701" y="5029200"/>
            <a:ext cx="581378" cy="581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8752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C9900"/>
                </a:solidFill>
              </a:rPr>
              <a:t>Betty &amp; Henry</a:t>
            </a:r>
            <a:br>
              <a:rPr lang="en-US" dirty="0" smtClean="0">
                <a:solidFill>
                  <a:srgbClr val="CC9900"/>
                </a:solidFill>
              </a:rPr>
            </a:br>
            <a:r>
              <a:rPr lang="en-US" sz="3600" dirty="0" smtClean="0">
                <a:solidFill>
                  <a:srgbClr val="CC9900"/>
                </a:solidFill>
              </a:rPr>
              <a:t>The Retired Couple</a:t>
            </a:r>
            <a:endParaRPr lang="en-US" sz="3600" dirty="0">
              <a:solidFill>
                <a:srgbClr val="CC9900"/>
              </a:solidFill>
            </a:endParaRPr>
          </a:p>
        </p:txBody>
      </p:sp>
      <p:pic>
        <p:nvPicPr>
          <p:cNvPr id="8" name="Picture 7" descr="http://mainemortgage.files.wordpress.com/2010/04/elderly-couple-7.jpg"/>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752601"/>
            <a:ext cx="5675923" cy="3810000"/>
          </a:xfrm>
          <a:prstGeom prst="rect">
            <a:avLst/>
          </a:prstGeom>
          <a:noFill/>
          <a:ln>
            <a:noFill/>
          </a:ln>
        </p:spPr>
      </p:pic>
    </p:spTree>
    <p:extLst>
      <p:ext uri="{BB962C8B-B14F-4D97-AF65-F5344CB8AC3E}">
        <p14:creationId xmlns:p14="http://schemas.microsoft.com/office/powerpoint/2010/main" val="39322933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CC9900"/>
                </a:solidFill>
              </a:rPr>
              <a:t>The Jensen </a:t>
            </a:r>
            <a:r>
              <a:rPr lang="en-US" dirty="0" smtClean="0">
                <a:solidFill>
                  <a:srgbClr val="CC9900"/>
                </a:solidFill>
              </a:rPr>
              <a:t>Family</a:t>
            </a:r>
            <a:br>
              <a:rPr lang="en-US" dirty="0" smtClean="0">
                <a:solidFill>
                  <a:srgbClr val="CC9900"/>
                </a:solidFill>
              </a:rPr>
            </a:br>
            <a:r>
              <a:rPr lang="en-US" sz="3600" dirty="0" smtClean="0">
                <a:solidFill>
                  <a:srgbClr val="CC9900"/>
                </a:solidFill>
              </a:rPr>
              <a:t>Laid Back and Relaxed Travelers</a:t>
            </a:r>
            <a:endParaRPr lang="en-US" sz="3600" dirty="0">
              <a:solidFill>
                <a:srgbClr val="CC9900"/>
              </a:solidFill>
            </a:endParaRPr>
          </a:p>
        </p:txBody>
      </p:sp>
      <p:pic>
        <p:nvPicPr>
          <p:cNvPr id="4" name="Content Placeholder 3" descr="http://howifiredmyboss.net/wp-content/uploads/2011/11/medical-insurance-in-family.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1600200"/>
            <a:ext cx="5715000" cy="3807200"/>
          </a:xfrm>
          <a:prstGeom prst="rect">
            <a:avLst/>
          </a:prstGeom>
          <a:noFill/>
          <a:ln>
            <a:noFill/>
          </a:ln>
        </p:spPr>
      </p:pic>
    </p:spTree>
    <p:extLst>
      <p:ext uri="{BB962C8B-B14F-4D97-AF65-F5344CB8AC3E}">
        <p14:creationId xmlns:p14="http://schemas.microsoft.com/office/powerpoint/2010/main" val="13916469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solidFill>
                  <a:srgbClr val="CC9900"/>
                </a:solidFill>
              </a:rPr>
              <a:t>Targeting With The Long Tail of the Web</a:t>
            </a:r>
            <a:endParaRPr lang="en-US" dirty="0">
              <a:solidFill>
                <a:srgbClr val="CC9900"/>
              </a:solidFill>
            </a:endParaRPr>
          </a:p>
        </p:txBody>
      </p:sp>
      <p:sp>
        <p:nvSpPr>
          <p:cNvPr id="3" name="Content Placeholder 2"/>
          <p:cNvSpPr>
            <a:spLocks noGrp="1"/>
          </p:cNvSpPr>
          <p:nvPr>
            <p:ph idx="1"/>
          </p:nvPr>
        </p:nvSpPr>
        <p:spPr>
          <a:xfrm>
            <a:off x="457200" y="1371600"/>
            <a:ext cx="8229600" cy="4754563"/>
          </a:xfrm>
        </p:spPr>
        <p:txBody>
          <a:bodyPr>
            <a:normAutofit/>
          </a:bodyPr>
          <a:lstStyle/>
          <a:p>
            <a:r>
              <a:rPr lang="en-US" sz="3000" dirty="0" smtClean="0"/>
              <a:t>The web allows you to target very specific groups, such as, for example:</a:t>
            </a:r>
          </a:p>
          <a:p>
            <a:r>
              <a:rPr lang="en-US" sz="3000" dirty="0" smtClean="0"/>
              <a:t>People who like to travel with their pets</a:t>
            </a:r>
          </a:p>
          <a:p>
            <a:r>
              <a:rPr lang="en-US" sz="3000" dirty="0" smtClean="0"/>
              <a:t>Couples who are interested in gourmet cooking</a:t>
            </a:r>
          </a:p>
          <a:p>
            <a:r>
              <a:rPr lang="en-US" sz="3000" dirty="0" smtClean="0"/>
              <a:t>Families interested in ski vacations with</a:t>
            </a:r>
            <a:br>
              <a:rPr lang="en-US" sz="3000" dirty="0" smtClean="0"/>
            </a:br>
            <a:r>
              <a:rPr lang="en-US" sz="3000" dirty="0" err="1" smtClean="0"/>
              <a:t>apres</a:t>
            </a:r>
            <a:r>
              <a:rPr lang="en-US" sz="3000" dirty="0" smtClean="0"/>
              <a:t>-ski activities</a:t>
            </a:r>
          </a:p>
          <a:p>
            <a:r>
              <a:rPr lang="en-US" sz="3000" dirty="0" smtClean="0"/>
              <a:t>Really, any combination you can imagine can be found on the web…so be creative!</a:t>
            </a:r>
            <a:endParaRPr lang="en-US" sz="3000" dirty="0"/>
          </a:p>
        </p:txBody>
      </p:sp>
    </p:spTree>
    <p:extLst>
      <p:ext uri="{BB962C8B-B14F-4D97-AF65-F5344CB8AC3E}">
        <p14:creationId xmlns:p14="http://schemas.microsoft.com/office/powerpoint/2010/main" val="2922604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C9900"/>
                </a:solidFill>
              </a:rPr>
              <a:t>Key Word Targeting</a:t>
            </a:r>
            <a:endParaRPr lang="en-US" sz="4000" dirty="0">
              <a:solidFill>
                <a:srgbClr val="CC9900"/>
              </a:solidFill>
            </a:endParaRPr>
          </a:p>
        </p:txBody>
      </p:sp>
      <p:sp>
        <p:nvSpPr>
          <p:cNvPr id="3" name="Content Placeholder 2"/>
          <p:cNvSpPr>
            <a:spLocks noGrp="1"/>
          </p:cNvSpPr>
          <p:nvPr>
            <p:ph idx="1"/>
          </p:nvPr>
        </p:nvSpPr>
        <p:spPr/>
        <p:txBody>
          <a:bodyPr>
            <a:normAutofit/>
          </a:bodyPr>
          <a:lstStyle/>
          <a:p>
            <a:r>
              <a:rPr lang="en-US" sz="3000" dirty="0" smtClean="0"/>
              <a:t>Once you have identified the niche audiences you are going to target, then create your list of key words. Be sure to use those key words in your website, your social media, your press releases and any other online communications. </a:t>
            </a:r>
            <a:r>
              <a:rPr lang="en-US" sz="3000" dirty="0"/>
              <a:t> </a:t>
            </a:r>
            <a:r>
              <a:rPr lang="en-US" sz="3000" dirty="0" smtClean="0"/>
              <a:t>Google will send people to your website if they are searching for those terms.  </a:t>
            </a:r>
            <a:endParaRPr lang="en-US" sz="3000" dirty="0"/>
          </a:p>
        </p:txBody>
      </p:sp>
    </p:spTree>
    <p:extLst>
      <p:ext uri="{BB962C8B-B14F-4D97-AF65-F5344CB8AC3E}">
        <p14:creationId xmlns:p14="http://schemas.microsoft.com/office/powerpoint/2010/main" val="4120429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C9900"/>
                </a:solidFill>
              </a:rPr>
              <a:t>Five Traditional PR Tasks and</a:t>
            </a:r>
            <a:br>
              <a:rPr lang="en-US" dirty="0" smtClean="0">
                <a:solidFill>
                  <a:srgbClr val="CC9900"/>
                </a:solidFill>
              </a:rPr>
            </a:br>
            <a:r>
              <a:rPr lang="en-US" dirty="0" smtClean="0">
                <a:solidFill>
                  <a:srgbClr val="CC9900"/>
                </a:solidFill>
              </a:rPr>
              <a:t>Their Social Equivalents</a:t>
            </a:r>
            <a:endParaRPr lang="en-US" dirty="0">
              <a:solidFill>
                <a:srgbClr val="CC9900"/>
              </a:solidFill>
            </a:endParaRPr>
          </a:p>
        </p:txBody>
      </p:sp>
      <p:sp>
        <p:nvSpPr>
          <p:cNvPr id="3" name="Content Placeholder 2"/>
          <p:cNvSpPr>
            <a:spLocks noGrp="1"/>
          </p:cNvSpPr>
          <p:nvPr>
            <p:ph idx="1"/>
          </p:nvPr>
        </p:nvSpPr>
        <p:spPr>
          <a:xfrm>
            <a:off x="914400" y="1524000"/>
            <a:ext cx="8229600" cy="4953000"/>
          </a:xfrm>
        </p:spPr>
        <p:txBody>
          <a:bodyPr>
            <a:normAutofit/>
          </a:bodyPr>
          <a:lstStyle/>
          <a:p>
            <a:pPr marL="596900" indent="-514350">
              <a:buFont typeface="Gill Sans MT" charset="0"/>
              <a:buAutoNum type="arabicPeriod"/>
            </a:pPr>
            <a:r>
              <a:rPr lang="en-US" sz="2800" b="1" dirty="0" smtClean="0"/>
              <a:t>Identify key messages, programming – </a:t>
            </a:r>
            <a:br>
              <a:rPr lang="en-US" sz="2800" b="1" dirty="0" smtClean="0"/>
            </a:br>
            <a:r>
              <a:rPr lang="en-US" sz="2800" dirty="0" smtClean="0"/>
              <a:t>create content calendars</a:t>
            </a:r>
          </a:p>
          <a:p>
            <a:pPr marL="596900" indent="-514350">
              <a:buFont typeface="Gill Sans MT" charset="0"/>
              <a:buAutoNum type="arabicPeriod"/>
            </a:pPr>
            <a:r>
              <a:rPr lang="en-US" sz="2800" b="1" dirty="0" smtClean="0"/>
              <a:t>Create media list – </a:t>
            </a:r>
            <a:r>
              <a:rPr lang="en-US" sz="2800" dirty="0" smtClean="0"/>
              <a:t>identify digital influencers</a:t>
            </a:r>
          </a:p>
          <a:p>
            <a:pPr marL="596900" indent="-514350">
              <a:buFont typeface="Gill Sans MT" charset="0"/>
              <a:buAutoNum type="arabicPeriod"/>
            </a:pPr>
            <a:r>
              <a:rPr lang="en-US" sz="2800" b="1" dirty="0" smtClean="0"/>
              <a:t>Build media relationships – </a:t>
            </a:r>
            <a:r>
              <a:rPr lang="en-US" sz="2800" dirty="0" smtClean="0"/>
              <a:t>engage with </a:t>
            </a:r>
            <a:br>
              <a:rPr lang="en-US" sz="2800" dirty="0" smtClean="0"/>
            </a:br>
            <a:r>
              <a:rPr lang="en-US" sz="2800" dirty="0" smtClean="0"/>
              <a:t>digital influencers</a:t>
            </a:r>
          </a:p>
          <a:p>
            <a:pPr marL="596900" indent="-514350">
              <a:buFont typeface="Gill Sans MT" charset="0"/>
              <a:buAutoNum type="arabicPeriod"/>
            </a:pPr>
            <a:r>
              <a:rPr lang="en-US" sz="2800" b="1" dirty="0" smtClean="0"/>
              <a:t>Secure media placements – </a:t>
            </a:r>
            <a:r>
              <a:rPr lang="en-US" sz="2800" dirty="0" smtClean="0"/>
              <a:t>secure Facebook posts, shares, tweets, etc.</a:t>
            </a:r>
          </a:p>
          <a:p>
            <a:pPr marL="596900" indent="-514350">
              <a:buFont typeface="Gill Sans MT" charset="0"/>
              <a:buAutoNum type="arabicPeriod"/>
            </a:pPr>
            <a:r>
              <a:rPr lang="en-US" sz="2800" b="1" dirty="0" smtClean="0"/>
              <a:t>Pitch – </a:t>
            </a:r>
            <a:r>
              <a:rPr lang="en-US" sz="2800" dirty="0" smtClean="0"/>
              <a:t>reach out to digital influencers</a:t>
            </a:r>
          </a:p>
          <a:p>
            <a:pPr>
              <a:buNone/>
            </a:pPr>
            <a:endParaRPr lang="en-US" sz="2800" dirty="0" smtClean="0"/>
          </a:p>
          <a:p>
            <a:pPr>
              <a:buNone/>
            </a:pPr>
            <a:endParaRPr lang="en-US" sz="2800" dirty="0"/>
          </a:p>
        </p:txBody>
      </p:sp>
    </p:spTree>
    <p:extLst>
      <p:ext uri="{BB962C8B-B14F-4D97-AF65-F5344CB8AC3E}">
        <p14:creationId xmlns:p14="http://schemas.microsoft.com/office/powerpoint/2010/main" val="41571246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4000" dirty="0" smtClean="0">
                <a:solidFill>
                  <a:srgbClr val="CC9900"/>
                </a:solidFill>
              </a:rPr>
              <a:t>What is Social Media?</a:t>
            </a:r>
            <a:endParaRPr lang="en-US" sz="4000" dirty="0">
              <a:solidFill>
                <a:srgbClr val="CC9900"/>
              </a:solidFill>
            </a:endParaRPr>
          </a:p>
        </p:txBody>
      </p:sp>
      <p:sp>
        <p:nvSpPr>
          <p:cNvPr id="3" name="Content Placeholder 2"/>
          <p:cNvSpPr>
            <a:spLocks noGrp="1"/>
          </p:cNvSpPr>
          <p:nvPr>
            <p:ph idx="1"/>
          </p:nvPr>
        </p:nvSpPr>
        <p:spPr>
          <a:xfrm>
            <a:off x="1219200" y="1219200"/>
            <a:ext cx="7714488" cy="5029200"/>
          </a:xfrm>
        </p:spPr>
        <p:txBody>
          <a:bodyPr>
            <a:noAutofit/>
          </a:bodyPr>
          <a:lstStyle/>
          <a:p>
            <a:pPr>
              <a:lnSpc>
                <a:spcPts val="2600"/>
              </a:lnSpc>
            </a:pPr>
            <a:r>
              <a:rPr lang="en-US" sz="2600" dirty="0" smtClean="0"/>
              <a:t>Any form of electronic communication where users create online communities</a:t>
            </a:r>
          </a:p>
          <a:p>
            <a:pPr lvl="1">
              <a:lnSpc>
                <a:spcPts val="2600"/>
              </a:lnSpc>
            </a:pPr>
            <a:r>
              <a:rPr lang="en-US" sz="2600" dirty="0" smtClean="0"/>
              <a:t>Information</a:t>
            </a:r>
          </a:p>
          <a:p>
            <a:pPr lvl="1">
              <a:lnSpc>
                <a:spcPts val="2600"/>
              </a:lnSpc>
            </a:pPr>
            <a:r>
              <a:rPr lang="en-US" sz="2600" dirty="0" smtClean="0"/>
              <a:t>Ideas</a:t>
            </a:r>
          </a:p>
          <a:p>
            <a:pPr lvl="1">
              <a:lnSpc>
                <a:spcPts val="2600"/>
              </a:lnSpc>
            </a:pPr>
            <a:r>
              <a:rPr lang="en-US" sz="2600" dirty="0" smtClean="0"/>
              <a:t>Personal messages</a:t>
            </a:r>
          </a:p>
          <a:p>
            <a:pPr>
              <a:lnSpc>
                <a:spcPts val="2600"/>
              </a:lnSpc>
            </a:pPr>
            <a:r>
              <a:rPr lang="en-US" sz="2600" dirty="0" smtClean="0"/>
              <a:t>Other content – videos, photos</a:t>
            </a:r>
          </a:p>
          <a:p>
            <a:pPr>
              <a:lnSpc>
                <a:spcPts val="2600"/>
              </a:lnSpc>
            </a:pPr>
            <a:r>
              <a:rPr lang="en-US" sz="2600" dirty="0" smtClean="0"/>
              <a:t>Provides direct connection to the end user</a:t>
            </a:r>
          </a:p>
          <a:p>
            <a:pPr>
              <a:lnSpc>
                <a:spcPts val="2600"/>
              </a:lnSpc>
            </a:pPr>
            <a:r>
              <a:rPr lang="en-US" sz="2600" dirty="0" smtClean="0"/>
              <a:t>Focus is on</a:t>
            </a:r>
          </a:p>
          <a:p>
            <a:pPr lvl="1">
              <a:lnSpc>
                <a:spcPts val="2600"/>
              </a:lnSpc>
            </a:pPr>
            <a:r>
              <a:rPr lang="en-US" sz="2600" dirty="0" smtClean="0"/>
              <a:t>Interaction</a:t>
            </a:r>
          </a:p>
          <a:p>
            <a:pPr lvl="1">
              <a:lnSpc>
                <a:spcPts val="2600"/>
              </a:lnSpc>
            </a:pPr>
            <a:r>
              <a:rPr lang="en-US" sz="2600" dirty="0" smtClean="0"/>
              <a:t>Engagement</a:t>
            </a:r>
          </a:p>
          <a:p>
            <a:pPr lvl="1">
              <a:lnSpc>
                <a:spcPts val="2600"/>
              </a:lnSpc>
            </a:pPr>
            <a:r>
              <a:rPr lang="en-US" sz="2600" dirty="0" smtClean="0"/>
              <a:t>Relationships</a:t>
            </a:r>
          </a:p>
          <a:p>
            <a:pPr lvl="1"/>
            <a:endParaRPr lang="en-US" dirty="0"/>
          </a:p>
        </p:txBody>
      </p:sp>
    </p:spTree>
    <p:extLst>
      <p:ext uri="{BB962C8B-B14F-4D97-AF65-F5344CB8AC3E}">
        <p14:creationId xmlns:p14="http://schemas.microsoft.com/office/powerpoint/2010/main" val="15726638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C9900"/>
                </a:solidFill>
              </a:rPr>
              <a:t>Why YOU need social media</a:t>
            </a:r>
            <a:endParaRPr lang="en-US" sz="4000" dirty="0">
              <a:solidFill>
                <a:srgbClr val="CC9900"/>
              </a:solidFill>
            </a:endParaRPr>
          </a:p>
        </p:txBody>
      </p:sp>
      <p:sp>
        <p:nvSpPr>
          <p:cNvPr id="3" name="Content Placeholder 2"/>
          <p:cNvSpPr>
            <a:spLocks noGrp="1"/>
          </p:cNvSpPr>
          <p:nvPr>
            <p:ph idx="1"/>
          </p:nvPr>
        </p:nvSpPr>
        <p:spPr>
          <a:xfrm>
            <a:off x="1447800" y="1524000"/>
            <a:ext cx="7498080" cy="4419600"/>
          </a:xfrm>
        </p:spPr>
        <p:txBody>
          <a:bodyPr>
            <a:normAutofit/>
          </a:bodyPr>
          <a:lstStyle/>
          <a:p>
            <a:r>
              <a:rPr lang="en-US" dirty="0" smtClean="0"/>
              <a:t>Attract more customers, </a:t>
            </a:r>
            <a:br>
              <a:rPr lang="en-US" dirty="0" smtClean="0"/>
            </a:br>
            <a:r>
              <a:rPr lang="en-US" dirty="0" smtClean="0"/>
              <a:t>more people are online</a:t>
            </a:r>
          </a:p>
          <a:p>
            <a:r>
              <a:rPr lang="en-US" dirty="0" smtClean="0"/>
              <a:t>Get feedback, testimonials</a:t>
            </a:r>
          </a:p>
          <a:p>
            <a:r>
              <a:rPr lang="en-US" dirty="0" smtClean="0"/>
              <a:t>Engagement</a:t>
            </a:r>
          </a:p>
          <a:p>
            <a:r>
              <a:rPr lang="en-US" dirty="0" smtClean="0"/>
              <a:t>Social media isn’t a “trend”</a:t>
            </a:r>
          </a:p>
          <a:p>
            <a:endParaRPr lang="en-US" dirty="0"/>
          </a:p>
        </p:txBody>
      </p:sp>
    </p:spTree>
    <p:extLst>
      <p:ext uri="{BB962C8B-B14F-4D97-AF65-F5344CB8AC3E}">
        <p14:creationId xmlns:p14="http://schemas.microsoft.com/office/powerpoint/2010/main" val="16120652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C9900"/>
                </a:solidFill>
              </a:rPr>
              <a:t>Changing consumer</a:t>
            </a:r>
            <a:endParaRPr lang="en-US" sz="4000" dirty="0">
              <a:solidFill>
                <a:srgbClr val="CC9900"/>
              </a:solidFill>
            </a:endParaRPr>
          </a:p>
        </p:txBody>
      </p:sp>
      <p:sp>
        <p:nvSpPr>
          <p:cNvPr id="3" name="Content Placeholder 2"/>
          <p:cNvSpPr>
            <a:spLocks noGrp="1"/>
          </p:cNvSpPr>
          <p:nvPr>
            <p:ph idx="1"/>
          </p:nvPr>
        </p:nvSpPr>
        <p:spPr>
          <a:xfrm>
            <a:off x="1447800" y="1600200"/>
            <a:ext cx="7239000" cy="4525963"/>
          </a:xfrm>
        </p:spPr>
        <p:txBody>
          <a:bodyPr>
            <a:normAutofit/>
          </a:bodyPr>
          <a:lstStyle/>
          <a:p>
            <a:r>
              <a:rPr lang="en-US" dirty="0" smtClean="0"/>
              <a:t>Value is key – hunting for deals</a:t>
            </a:r>
          </a:p>
          <a:p>
            <a:r>
              <a:rPr lang="en-US" dirty="0" smtClean="0"/>
              <a:t>Brand loyalty has decreased</a:t>
            </a:r>
          </a:p>
          <a:p>
            <a:r>
              <a:rPr lang="en-US" dirty="0" smtClean="0"/>
              <a:t>Wants information quickly and</a:t>
            </a:r>
            <a:br>
              <a:rPr lang="en-US" dirty="0" smtClean="0"/>
            </a:br>
            <a:r>
              <a:rPr lang="en-US" dirty="0" smtClean="0"/>
              <a:t>planning made easy</a:t>
            </a:r>
            <a:endParaRPr lang="en-US" dirty="0"/>
          </a:p>
          <a:p>
            <a:r>
              <a:rPr lang="en-US" dirty="0" smtClean="0"/>
              <a:t>Wants to engage in dialogue</a:t>
            </a:r>
          </a:p>
          <a:p>
            <a:endParaRPr lang="en-US" dirty="0" smtClean="0"/>
          </a:p>
          <a:p>
            <a:pPr>
              <a:buNone/>
            </a:pPr>
            <a:endParaRPr lang="en-US" dirty="0"/>
          </a:p>
        </p:txBody>
      </p:sp>
    </p:spTree>
    <p:extLst>
      <p:ext uri="{BB962C8B-B14F-4D97-AF65-F5344CB8AC3E}">
        <p14:creationId xmlns:p14="http://schemas.microsoft.com/office/powerpoint/2010/main" val="29345213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C9900"/>
                </a:solidFill>
              </a:rPr>
              <a:t>Start with a plan</a:t>
            </a:r>
            <a:endParaRPr lang="en-US" sz="4000" dirty="0">
              <a:solidFill>
                <a:srgbClr val="CC9900"/>
              </a:solidFill>
            </a:endParaRPr>
          </a:p>
        </p:txBody>
      </p:sp>
      <p:sp>
        <p:nvSpPr>
          <p:cNvPr id="3" name="Content Placeholder 2"/>
          <p:cNvSpPr>
            <a:spLocks noGrp="1"/>
          </p:cNvSpPr>
          <p:nvPr>
            <p:ph idx="1"/>
          </p:nvPr>
        </p:nvSpPr>
        <p:spPr>
          <a:xfrm>
            <a:off x="1447800" y="1600200"/>
            <a:ext cx="7239000" cy="4525963"/>
          </a:xfrm>
        </p:spPr>
        <p:txBody>
          <a:bodyPr/>
          <a:lstStyle/>
          <a:p>
            <a:r>
              <a:rPr lang="en-US" dirty="0" smtClean="0"/>
              <a:t>Determine your audience. </a:t>
            </a:r>
          </a:p>
          <a:p>
            <a:r>
              <a:rPr lang="en-US" dirty="0" smtClean="0"/>
              <a:t>Discuss appropriate content.</a:t>
            </a:r>
          </a:p>
          <a:p>
            <a:r>
              <a:rPr lang="en-US" dirty="0" smtClean="0"/>
              <a:t>Staffing - who will do it and when?</a:t>
            </a:r>
          </a:p>
          <a:p>
            <a:r>
              <a:rPr lang="en-US" dirty="0" smtClean="0"/>
              <a:t>Updates and monitoring, how often?</a:t>
            </a:r>
            <a:endParaRPr lang="en-US" dirty="0"/>
          </a:p>
        </p:txBody>
      </p:sp>
    </p:spTree>
    <p:extLst>
      <p:ext uri="{BB962C8B-B14F-4D97-AF65-F5344CB8AC3E}">
        <p14:creationId xmlns:p14="http://schemas.microsoft.com/office/powerpoint/2010/main" val="39673312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p:cNvSpPr txBox="1">
            <a:spLocks/>
          </p:cNvSpPr>
          <p:nvPr/>
        </p:nvSpPr>
        <p:spPr>
          <a:xfrm>
            <a:off x="0" y="381000"/>
            <a:ext cx="9144000" cy="819912"/>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rgbClr val="CC9900"/>
                </a:solidFill>
                <a:effectLst/>
                <a:uLnTx/>
                <a:uFillTx/>
                <a:latin typeface="+mj-lt"/>
                <a:ea typeface="+mj-ea"/>
                <a:cs typeface="+mj-cs"/>
              </a:rPr>
              <a:t>Interaction, Engagement, Relationships</a:t>
            </a:r>
            <a:endParaRPr kumimoji="0" lang="en-US" sz="4000" b="0" i="0" u="none" strike="noStrike" kern="1200" cap="none" spc="0" normalizeH="0" baseline="0" noProof="0" dirty="0">
              <a:ln>
                <a:noFill/>
              </a:ln>
              <a:solidFill>
                <a:srgbClr val="CC9900"/>
              </a:solidFill>
              <a:effectLst/>
              <a:uLnTx/>
              <a:uFillTx/>
              <a:latin typeface="+mj-lt"/>
              <a:ea typeface="+mj-ea"/>
              <a:cs typeface="+mj-cs"/>
            </a:endParaRPr>
          </a:p>
        </p:txBody>
      </p:sp>
      <p:sp>
        <p:nvSpPr>
          <p:cNvPr id="26" name="Content Placeholder 6"/>
          <p:cNvSpPr txBox="1">
            <a:spLocks/>
          </p:cNvSpPr>
          <p:nvPr/>
        </p:nvSpPr>
        <p:spPr>
          <a:xfrm>
            <a:off x="533400" y="1066800"/>
            <a:ext cx="4953000" cy="2971800"/>
          </a:xfrm>
          <a:prstGeom prst="rect">
            <a:avLst/>
          </a:prstGeom>
        </p:spPr>
        <p:txBody>
          <a:bodyPr/>
          <a:lstStyle/>
          <a:p>
            <a:pPr marL="274320" marR="0" lvl="0" indent="-274320" algn="l" defTabSz="914400" rtl="0" eaLnBrk="1" fontAlgn="auto" latinLnBrk="0" hangingPunct="1">
              <a:lnSpc>
                <a:spcPct val="100000"/>
              </a:lnSpc>
              <a:spcBef>
                <a:spcPct val="20000"/>
              </a:spcBef>
              <a:spcAft>
                <a:spcPts val="0"/>
              </a:spcAft>
              <a:buClr>
                <a:schemeClr val="tx1"/>
              </a:buClr>
              <a:buSzPct val="95000"/>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How do we encourage </a:t>
            </a:r>
            <a:r>
              <a:rPr lang="en-US" sz="2600" noProof="0" dirty="0" smtClean="0"/>
              <a:t>I, E, R?</a:t>
            </a:r>
          </a:p>
          <a:p>
            <a:pPr marL="274320" marR="0" lvl="0" indent="-274320" algn="l" defTabSz="914400" rtl="0" eaLnBrk="1" fontAlgn="auto" latinLnBrk="0" hangingPunct="1">
              <a:lnSpc>
                <a:spcPct val="100000"/>
              </a:lnSpc>
              <a:spcBef>
                <a:spcPct val="20000"/>
              </a:spcBef>
              <a:spcAft>
                <a:spcPts val="0"/>
              </a:spcAft>
              <a:buClr>
                <a:schemeClr val="tx1"/>
              </a:buClr>
              <a:buSzPct val="95000"/>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Ask for </a:t>
            </a:r>
            <a:r>
              <a:rPr lang="en-US" sz="2600" dirty="0" smtClean="0"/>
              <a:t>it!</a:t>
            </a:r>
          </a:p>
          <a:p>
            <a:pPr marL="731520" lvl="1" indent="-274320">
              <a:spcBef>
                <a:spcPct val="20000"/>
              </a:spcBef>
              <a:buClr>
                <a:schemeClr val="tx1"/>
              </a:buClr>
              <a:buSzPct val="95000"/>
              <a:buFont typeface="Wingdings 2"/>
              <a:buChar char=""/>
            </a:pPr>
            <a:r>
              <a:rPr lang="en-US" sz="2000" dirty="0" smtClean="0"/>
              <a:t>Pose questions</a:t>
            </a:r>
          </a:p>
          <a:p>
            <a:pPr marL="731520" lvl="1" indent="-274320">
              <a:spcBef>
                <a:spcPct val="20000"/>
              </a:spcBef>
              <a:buClr>
                <a:schemeClr val="tx1"/>
              </a:buClr>
              <a:buSzPct val="95000"/>
              <a:buFont typeface="Wingdings 2"/>
              <a:buChar char=""/>
            </a:pPr>
            <a:r>
              <a:rPr kumimoji="0" lang="en-US" sz="2000" b="0" u="none" strike="noStrike" kern="1200" cap="none" spc="0" normalizeH="0" baseline="0" noProof="0" dirty="0" smtClean="0">
                <a:ln>
                  <a:noFill/>
                </a:ln>
                <a:solidFill>
                  <a:schemeClr val="tx1"/>
                </a:solidFill>
                <a:effectLst/>
                <a:uLnTx/>
                <a:uFillTx/>
                <a:latin typeface="+mn-lt"/>
                <a:ea typeface="+mn-ea"/>
                <a:cs typeface="+mn-cs"/>
              </a:rPr>
              <a:t>Ask</a:t>
            </a:r>
            <a:r>
              <a:rPr kumimoji="0" lang="en-US" sz="2000" b="0" u="none" strike="noStrike" kern="1200" cap="none" spc="0" normalizeH="0" noProof="0" dirty="0" smtClean="0">
                <a:ln>
                  <a:noFill/>
                </a:ln>
                <a:solidFill>
                  <a:schemeClr val="tx1"/>
                </a:solidFill>
                <a:effectLst/>
                <a:uLnTx/>
                <a:uFillTx/>
                <a:latin typeface="+mn-lt"/>
                <a:ea typeface="+mn-ea"/>
                <a:cs typeface="+mn-cs"/>
              </a:rPr>
              <a:t> for opinions</a:t>
            </a:r>
          </a:p>
          <a:p>
            <a:pPr marL="731520" lvl="1" indent="-274320">
              <a:spcBef>
                <a:spcPct val="20000"/>
              </a:spcBef>
              <a:buClr>
                <a:schemeClr val="tx1"/>
              </a:buClr>
              <a:buSzPct val="95000"/>
              <a:buFont typeface="Wingdings 2"/>
              <a:buChar char=""/>
            </a:pPr>
            <a:r>
              <a:rPr lang="en-US" sz="2000" baseline="0" dirty="0" smtClean="0"/>
              <a:t>Create</a:t>
            </a:r>
            <a:r>
              <a:rPr lang="en-US" sz="2000" dirty="0" smtClean="0"/>
              <a:t> polls</a:t>
            </a:r>
          </a:p>
          <a:p>
            <a:pPr marL="731520" lvl="1" indent="-274320">
              <a:spcBef>
                <a:spcPct val="20000"/>
              </a:spcBef>
              <a:buClr>
                <a:schemeClr val="tx1"/>
              </a:buClr>
              <a:buSzPct val="95000"/>
              <a:buFont typeface="Wingdings 2"/>
              <a:buChar char=""/>
            </a:pPr>
            <a:r>
              <a:rPr lang="en-US" sz="2000" dirty="0" smtClean="0"/>
              <a:t>Invite them in…</a:t>
            </a:r>
          </a:p>
        </p:txBody>
      </p:sp>
      <p:pic>
        <p:nvPicPr>
          <p:cNvPr id="1050" name="Picture 26"/>
          <p:cNvPicPr>
            <a:picLocks noChangeAspect="1" noChangeArrowheads="1"/>
          </p:cNvPicPr>
          <p:nvPr/>
        </p:nvPicPr>
        <p:blipFill>
          <a:blip r:embed="rId2" cstate="print"/>
          <a:srcRect/>
          <a:stretch>
            <a:fillRect/>
          </a:stretch>
        </p:blipFill>
        <p:spPr bwMode="auto">
          <a:xfrm>
            <a:off x="5257800" y="1144414"/>
            <a:ext cx="3581400" cy="4341986"/>
          </a:xfrm>
          <a:prstGeom prst="rect">
            <a:avLst/>
          </a:prstGeom>
          <a:noFill/>
          <a:ln w="9525">
            <a:solidFill>
              <a:schemeClr val="tx1"/>
            </a:solidFill>
            <a:prstDash val="solid"/>
            <a:miter lim="800000"/>
            <a:headEnd/>
            <a:tailEnd/>
          </a:ln>
          <a:effectLst/>
        </p:spPr>
      </p:pic>
      <p:grpSp>
        <p:nvGrpSpPr>
          <p:cNvPr id="7" name="Group 6"/>
          <p:cNvGrpSpPr/>
          <p:nvPr/>
        </p:nvGrpSpPr>
        <p:grpSpPr>
          <a:xfrm>
            <a:off x="615464" y="3581401"/>
            <a:ext cx="3956536" cy="1904999"/>
            <a:chOff x="381000" y="3581400"/>
            <a:chExt cx="4448175" cy="2238375"/>
          </a:xfrm>
        </p:grpSpPr>
        <p:pic>
          <p:nvPicPr>
            <p:cNvPr id="1049" name="Picture 25"/>
            <p:cNvPicPr>
              <a:picLocks noChangeAspect="1" noChangeArrowheads="1"/>
            </p:cNvPicPr>
            <p:nvPr/>
          </p:nvPicPr>
          <p:blipFill>
            <a:blip r:embed="rId3" cstate="print"/>
            <a:srcRect/>
            <a:stretch>
              <a:fillRect/>
            </a:stretch>
          </p:blipFill>
          <p:spPr bwMode="auto">
            <a:xfrm>
              <a:off x="381000" y="3733800"/>
              <a:ext cx="4448175" cy="2085975"/>
            </a:xfrm>
            <a:prstGeom prst="rect">
              <a:avLst/>
            </a:prstGeom>
            <a:noFill/>
            <a:ln w="9525">
              <a:solidFill>
                <a:schemeClr val="tx1"/>
              </a:solidFill>
              <a:prstDash val="solid"/>
              <a:miter lim="800000"/>
              <a:headEnd/>
              <a:tailEnd/>
            </a:ln>
            <a:effectLst/>
          </p:spPr>
        </p:pic>
        <p:sp>
          <p:nvSpPr>
            <p:cNvPr id="30" name="Oval 29"/>
            <p:cNvSpPr/>
            <p:nvPr/>
          </p:nvSpPr>
          <p:spPr>
            <a:xfrm>
              <a:off x="457200" y="3581400"/>
              <a:ext cx="4267200" cy="1219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261542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28600"/>
            <a:ext cx="9144000" cy="972312"/>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rgbClr val="CC9900"/>
                </a:solidFill>
                <a:effectLst/>
                <a:uLnTx/>
                <a:uFillTx/>
                <a:latin typeface="+mj-lt"/>
                <a:ea typeface="+mj-ea"/>
                <a:cs typeface="+mj-cs"/>
              </a:rPr>
              <a:t>Interaction, Engagement, Relationships</a:t>
            </a:r>
            <a:endParaRPr kumimoji="0" lang="en-US" sz="4000" b="0" i="0" u="none" strike="noStrike" kern="1200" cap="none" spc="0" normalizeH="0" baseline="0" noProof="0" dirty="0">
              <a:ln>
                <a:noFill/>
              </a:ln>
              <a:solidFill>
                <a:srgbClr val="CC9900"/>
              </a:solidFill>
              <a:effectLst/>
              <a:uLnTx/>
              <a:uFillTx/>
              <a:latin typeface="+mj-lt"/>
              <a:ea typeface="+mj-ea"/>
              <a:cs typeface="+mj-cs"/>
            </a:endParaRPr>
          </a:p>
        </p:txBody>
      </p:sp>
      <p:sp>
        <p:nvSpPr>
          <p:cNvPr id="4" name="Content Placeholder 6"/>
          <p:cNvSpPr txBox="1">
            <a:spLocks/>
          </p:cNvSpPr>
          <p:nvPr/>
        </p:nvSpPr>
        <p:spPr>
          <a:xfrm>
            <a:off x="533400" y="1066800"/>
            <a:ext cx="4724400" cy="1447800"/>
          </a:xfrm>
          <a:prstGeom prst="rect">
            <a:avLst/>
          </a:prstGeom>
        </p:spPr>
        <p:txBody>
          <a:bodyPr>
            <a:normAutofit/>
          </a:bodyPr>
          <a:lstStyle/>
          <a:p>
            <a:pPr marR="0" lvl="0" algn="l" defTabSz="914400" rtl="0" eaLnBrk="1" fontAlgn="auto" latinLnBrk="0" hangingPunct="1">
              <a:lnSpc>
                <a:spcPts val="3200"/>
              </a:lnSpc>
              <a:spcAft>
                <a:spcPts val="0"/>
              </a:spcAft>
              <a:buClrTx/>
              <a:buSzTx/>
              <a:tabLst/>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Encourage user-generated</a:t>
            </a:r>
          </a:p>
          <a:p>
            <a:pPr marR="0" lvl="0" algn="l" defTabSz="914400" rtl="0" eaLnBrk="1" fontAlgn="auto" latinLnBrk="0" hangingPunct="1">
              <a:lnSpc>
                <a:spcPts val="3200"/>
              </a:lnSpc>
              <a:spcAft>
                <a:spcPts val="0"/>
              </a:spcAft>
              <a:buClrTx/>
              <a:buSzTx/>
              <a:tabLst/>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content</a:t>
            </a:r>
            <a:endParaRPr kumimoji="0" lang="en-US" sz="3000" b="0" i="0" u="none" strike="noStrike" kern="1200" cap="none" spc="0" normalizeH="0" baseline="0" noProof="0" dirty="0">
              <a:ln>
                <a:noFill/>
              </a:ln>
              <a:solidFill>
                <a:schemeClr val="tx1"/>
              </a:solidFill>
              <a:effectLst/>
              <a:uLnTx/>
              <a:uFillTx/>
              <a:latin typeface="+mn-lt"/>
              <a:ea typeface="+mn-ea"/>
              <a:cs typeface="+mn-cs"/>
            </a:endParaRPr>
          </a:p>
        </p:txBody>
      </p:sp>
      <p:pic>
        <p:nvPicPr>
          <p:cNvPr id="5125" name="Picture 5"/>
          <p:cNvPicPr>
            <a:picLocks noChangeAspect="1" noChangeArrowheads="1"/>
          </p:cNvPicPr>
          <p:nvPr/>
        </p:nvPicPr>
        <p:blipFill>
          <a:blip r:embed="rId2" cstate="print"/>
          <a:srcRect/>
          <a:stretch>
            <a:fillRect/>
          </a:stretch>
        </p:blipFill>
        <p:spPr bwMode="auto">
          <a:xfrm>
            <a:off x="838200" y="2057400"/>
            <a:ext cx="3505200" cy="1272540"/>
          </a:xfrm>
          <a:prstGeom prst="rect">
            <a:avLst/>
          </a:prstGeom>
          <a:noFill/>
          <a:ln w="9525">
            <a:solidFill>
              <a:schemeClr val="tx1"/>
            </a:solidFill>
            <a:prstDash val="solid"/>
            <a:miter lim="800000"/>
            <a:headEnd/>
            <a:tailEnd/>
          </a:ln>
          <a:effectLst/>
        </p:spPr>
      </p:pic>
      <p:grpSp>
        <p:nvGrpSpPr>
          <p:cNvPr id="8" name="Group 7"/>
          <p:cNvGrpSpPr/>
          <p:nvPr/>
        </p:nvGrpSpPr>
        <p:grpSpPr>
          <a:xfrm>
            <a:off x="5486400" y="1066801"/>
            <a:ext cx="3048223" cy="4572000"/>
            <a:chOff x="5486400" y="1066800"/>
            <a:chExt cx="3227689" cy="4841179"/>
          </a:xfrm>
        </p:grpSpPr>
        <p:pic>
          <p:nvPicPr>
            <p:cNvPr id="5123" name="Picture 3"/>
            <p:cNvPicPr>
              <a:picLocks noChangeAspect="1" noChangeArrowheads="1"/>
            </p:cNvPicPr>
            <p:nvPr/>
          </p:nvPicPr>
          <p:blipFill>
            <a:blip r:embed="rId3" cstate="print"/>
            <a:srcRect/>
            <a:stretch>
              <a:fillRect/>
            </a:stretch>
          </p:blipFill>
          <p:spPr bwMode="auto">
            <a:xfrm>
              <a:off x="5486400" y="1066800"/>
              <a:ext cx="2971800" cy="2489534"/>
            </a:xfrm>
            <a:prstGeom prst="rect">
              <a:avLst/>
            </a:prstGeom>
            <a:noFill/>
            <a:ln w="9525">
              <a:solidFill>
                <a:schemeClr val="tx1"/>
              </a:solidFill>
              <a:prstDash val="solid"/>
              <a:miter lim="800000"/>
              <a:headEnd/>
              <a:tailEnd/>
            </a:ln>
            <a:effectLst/>
          </p:spPr>
        </p:pic>
        <p:pic>
          <p:nvPicPr>
            <p:cNvPr id="5126" name="Picture 6"/>
            <p:cNvPicPr>
              <a:picLocks noChangeAspect="1" noChangeArrowheads="1"/>
            </p:cNvPicPr>
            <p:nvPr/>
          </p:nvPicPr>
          <p:blipFill>
            <a:blip r:embed="rId4" cstate="print"/>
            <a:srcRect/>
            <a:stretch>
              <a:fillRect/>
            </a:stretch>
          </p:blipFill>
          <p:spPr bwMode="auto">
            <a:xfrm>
              <a:off x="5791200" y="3429000"/>
              <a:ext cx="2922889" cy="2478979"/>
            </a:xfrm>
            <a:prstGeom prst="rect">
              <a:avLst/>
            </a:prstGeom>
            <a:noFill/>
            <a:ln w="9525">
              <a:solidFill>
                <a:schemeClr val="tx1"/>
              </a:solidFill>
              <a:prstDash val="solid"/>
              <a:miter lim="800000"/>
              <a:headEnd/>
              <a:tailEnd/>
            </a:ln>
            <a:effectLst/>
          </p:spPr>
        </p:pic>
      </p:grpSp>
      <p:pic>
        <p:nvPicPr>
          <p:cNvPr id="5124" name="Picture 4"/>
          <p:cNvPicPr>
            <a:picLocks noChangeAspect="1" noChangeArrowheads="1"/>
          </p:cNvPicPr>
          <p:nvPr/>
        </p:nvPicPr>
        <p:blipFill>
          <a:blip r:embed="rId5" cstate="print"/>
          <a:srcRect/>
          <a:stretch>
            <a:fillRect/>
          </a:stretch>
        </p:blipFill>
        <p:spPr bwMode="auto">
          <a:xfrm>
            <a:off x="2362200" y="3200401"/>
            <a:ext cx="2675466" cy="2133600"/>
          </a:xfrm>
          <a:prstGeom prst="rect">
            <a:avLst/>
          </a:prstGeom>
          <a:noFill/>
          <a:ln w="9525">
            <a:solidFill>
              <a:schemeClr val="tx1"/>
            </a:solidFill>
            <a:prstDash val="solid"/>
            <a:miter lim="800000"/>
            <a:headEnd/>
            <a:tailEnd/>
          </a:ln>
          <a:effectLst/>
        </p:spPr>
      </p:pic>
    </p:spTree>
    <p:extLst>
      <p:ext uri="{BB962C8B-B14F-4D97-AF65-F5344CB8AC3E}">
        <p14:creationId xmlns:p14="http://schemas.microsoft.com/office/powerpoint/2010/main" val="34225830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914400" y="381000"/>
            <a:ext cx="8229600" cy="819912"/>
          </a:xfrm>
          <a:prstGeom prst="rect">
            <a:avLst/>
          </a:prstGeom>
        </p:spPr>
        <p:txBody>
          <a:bodyP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accent3">
                    <a:lumMod val="75000"/>
                  </a:schemeClr>
                </a:solidFill>
                <a:effectLst/>
                <a:uLnTx/>
                <a:uFillTx/>
                <a:latin typeface="+mj-lt"/>
                <a:ea typeface="+mj-ea"/>
                <a:cs typeface="+mj-cs"/>
              </a:rPr>
              <a:t>Interaction, Engagement, Relationships</a:t>
            </a:r>
            <a:endParaRPr kumimoji="0" lang="en-US" sz="4400" b="0" i="0" u="none" strike="noStrike" kern="1200" cap="none" spc="0" normalizeH="0" baseline="0" noProof="0" dirty="0">
              <a:ln>
                <a:noFill/>
              </a:ln>
              <a:solidFill>
                <a:schemeClr val="accent3">
                  <a:lumMod val="75000"/>
                </a:schemeClr>
              </a:solidFill>
              <a:effectLst/>
              <a:uLnTx/>
              <a:uFillTx/>
              <a:latin typeface="+mj-lt"/>
              <a:ea typeface="+mj-ea"/>
              <a:cs typeface="+mj-cs"/>
            </a:endParaRPr>
          </a:p>
        </p:txBody>
      </p:sp>
      <p:sp>
        <p:nvSpPr>
          <p:cNvPr id="4" name="Content Placeholder 6"/>
          <p:cNvSpPr txBox="1">
            <a:spLocks/>
          </p:cNvSpPr>
          <p:nvPr/>
        </p:nvSpPr>
        <p:spPr>
          <a:xfrm>
            <a:off x="1447800" y="1219200"/>
            <a:ext cx="3810000" cy="129540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Encourage user-generated content</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5123" name="Picture 3"/>
          <p:cNvPicPr>
            <a:picLocks noChangeAspect="1" noChangeArrowheads="1"/>
          </p:cNvPicPr>
          <p:nvPr/>
        </p:nvPicPr>
        <p:blipFill>
          <a:blip r:embed="rId2" cstate="print"/>
          <a:srcRect/>
          <a:stretch>
            <a:fillRect/>
          </a:stretch>
        </p:blipFill>
        <p:spPr bwMode="auto">
          <a:xfrm>
            <a:off x="5715000" y="1066800"/>
            <a:ext cx="3200400" cy="2681037"/>
          </a:xfrm>
          <a:prstGeom prst="rect">
            <a:avLst/>
          </a:prstGeom>
          <a:noFill/>
          <a:ln w="9525">
            <a:solidFill>
              <a:schemeClr val="tx1"/>
            </a:solidFill>
            <a:prstDash val="solid"/>
            <a:miter lim="800000"/>
            <a:headEnd/>
            <a:tailEnd/>
          </a:ln>
          <a:effectLst/>
        </p:spPr>
      </p:pic>
      <p:pic>
        <p:nvPicPr>
          <p:cNvPr id="5125" name="Picture 5"/>
          <p:cNvPicPr>
            <a:picLocks noChangeAspect="1" noChangeArrowheads="1"/>
          </p:cNvPicPr>
          <p:nvPr/>
        </p:nvPicPr>
        <p:blipFill>
          <a:blip r:embed="rId3" cstate="print"/>
          <a:srcRect/>
          <a:stretch>
            <a:fillRect/>
          </a:stretch>
        </p:blipFill>
        <p:spPr bwMode="auto">
          <a:xfrm>
            <a:off x="1295400" y="2590800"/>
            <a:ext cx="4115484" cy="1494100"/>
          </a:xfrm>
          <a:prstGeom prst="rect">
            <a:avLst/>
          </a:prstGeom>
          <a:noFill/>
          <a:ln w="9525">
            <a:solidFill>
              <a:schemeClr val="tx1"/>
            </a:solidFill>
            <a:prstDash val="solid"/>
            <a:miter lim="800000"/>
            <a:headEnd/>
            <a:tailEnd/>
          </a:ln>
          <a:effectLst/>
        </p:spPr>
      </p:pic>
      <p:pic>
        <p:nvPicPr>
          <p:cNvPr id="5126" name="Picture 6"/>
          <p:cNvPicPr>
            <a:picLocks noChangeAspect="1" noChangeArrowheads="1"/>
          </p:cNvPicPr>
          <p:nvPr/>
        </p:nvPicPr>
        <p:blipFill>
          <a:blip r:embed="rId4" cstate="print"/>
          <a:srcRect/>
          <a:stretch>
            <a:fillRect/>
          </a:stretch>
        </p:blipFill>
        <p:spPr bwMode="auto">
          <a:xfrm>
            <a:off x="5562600" y="3657600"/>
            <a:ext cx="3151489" cy="2672861"/>
          </a:xfrm>
          <a:prstGeom prst="rect">
            <a:avLst/>
          </a:prstGeom>
          <a:noFill/>
          <a:ln w="9525">
            <a:solidFill>
              <a:schemeClr val="tx1"/>
            </a:solidFill>
            <a:prstDash val="solid"/>
            <a:miter lim="800000"/>
            <a:headEnd/>
            <a:tailEnd/>
          </a:ln>
          <a:effectLst/>
        </p:spPr>
      </p:pic>
      <p:pic>
        <p:nvPicPr>
          <p:cNvPr id="5124" name="Picture 4"/>
          <p:cNvPicPr>
            <a:picLocks noChangeAspect="1" noChangeArrowheads="1"/>
          </p:cNvPicPr>
          <p:nvPr/>
        </p:nvPicPr>
        <p:blipFill>
          <a:blip r:embed="rId5" cstate="print"/>
          <a:srcRect/>
          <a:stretch>
            <a:fillRect/>
          </a:stretch>
        </p:blipFill>
        <p:spPr bwMode="auto">
          <a:xfrm>
            <a:off x="2209800" y="4038600"/>
            <a:ext cx="3200400" cy="2552218"/>
          </a:xfrm>
          <a:prstGeom prst="rect">
            <a:avLst/>
          </a:prstGeom>
          <a:noFill/>
          <a:ln w="9525">
            <a:solidFill>
              <a:schemeClr val="tx1"/>
            </a:solidFill>
            <a:prstDash val="solid"/>
            <a:miter lim="800000"/>
            <a:headEnd/>
            <a:tailEnd/>
          </a:ln>
          <a:effectLst/>
        </p:spPr>
      </p:pic>
    </p:spTree>
    <p:extLst>
      <p:ext uri="{BB962C8B-B14F-4D97-AF65-F5344CB8AC3E}">
        <p14:creationId xmlns:p14="http://schemas.microsoft.com/office/powerpoint/2010/main" val="8956721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304800"/>
            <a:ext cx="9144000" cy="743712"/>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rgbClr val="CC9900"/>
                </a:solidFill>
                <a:effectLst/>
                <a:uLnTx/>
                <a:uFillTx/>
                <a:latin typeface="+mj-lt"/>
                <a:ea typeface="+mj-ea"/>
                <a:cs typeface="+mj-cs"/>
              </a:rPr>
              <a:t>Interaction, Engagement, Relationships</a:t>
            </a:r>
            <a:endParaRPr kumimoji="0" lang="en-US" sz="4000" b="0" i="0" u="none" strike="noStrike" kern="1200" cap="none" spc="0" normalizeH="0" baseline="0" noProof="0" dirty="0">
              <a:ln>
                <a:noFill/>
              </a:ln>
              <a:solidFill>
                <a:srgbClr val="CC9900"/>
              </a:solidFill>
              <a:effectLst/>
              <a:uLnTx/>
              <a:uFillTx/>
              <a:latin typeface="+mj-lt"/>
              <a:ea typeface="+mj-ea"/>
              <a:cs typeface="+mj-cs"/>
            </a:endParaRPr>
          </a:p>
        </p:txBody>
      </p:sp>
      <p:sp>
        <p:nvSpPr>
          <p:cNvPr id="3" name="Content Placeholder 2"/>
          <p:cNvSpPr txBox="1">
            <a:spLocks/>
          </p:cNvSpPr>
          <p:nvPr/>
        </p:nvSpPr>
        <p:spPr>
          <a:xfrm>
            <a:off x="533400" y="1066800"/>
            <a:ext cx="4800600" cy="594515"/>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Be responsive</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15" name="Group 14"/>
          <p:cNvGrpSpPr/>
          <p:nvPr/>
        </p:nvGrpSpPr>
        <p:grpSpPr>
          <a:xfrm>
            <a:off x="2921620" y="1143000"/>
            <a:ext cx="5536580" cy="1739590"/>
            <a:chOff x="2667000" y="1676400"/>
            <a:chExt cx="6305550" cy="1981200"/>
          </a:xfrm>
        </p:grpSpPr>
        <p:grpSp>
          <p:nvGrpSpPr>
            <p:cNvPr id="14" name="Group 13"/>
            <p:cNvGrpSpPr/>
            <p:nvPr/>
          </p:nvGrpSpPr>
          <p:grpSpPr>
            <a:xfrm>
              <a:off x="2971800" y="1676400"/>
              <a:ext cx="6000750" cy="1981200"/>
              <a:chOff x="2971800" y="1676400"/>
              <a:chExt cx="6000750" cy="1981200"/>
            </a:xfrm>
          </p:grpSpPr>
          <p:pic>
            <p:nvPicPr>
              <p:cNvPr id="6146" name="Picture 2"/>
              <p:cNvPicPr>
                <a:picLocks noChangeAspect="1" noChangeArrowheads="1"/>
              </p:cNvPicPr>
              <p:nvPr/>
            </p:nvPicPr>
            <p:blipFill>
              <a:blip r:embed="rId2" cstate="print"/>
              <a:srcRect/>
              <a:stretch>
                <a:fillRect/>
              </a:stretch>
            </p:blipFill>
            <p:spPr bwMode="auto">
              <a:xfrm>
                <a:off x="2971800" y="1676400"/>
                <a:ext cx="6000750" cy="1975202"/>
              </a:xfrm>
              <a:prstGeom prst="rect">
                <a:avLst/>
              </a:prstGeom>
              <a:noFill/>
              <a:ln w="9525">
                <a:solidFill>
                  <a:schemeClr val="tx1"/>
                </a:solidFill>
                <a:prstDash val="solid"/>
                <a:miter lim="800000"/>
                <a:headEnd/>
                <a:tailEnd/>
              </a:ln>
              <a:effectLst/>
            </p:spPr>
          </p:pic>
          <p:sp>
            <p:nvSpPr>
              <p:cNvPr id="9" name="Oval 8"/>
              <p:cNvSpPr/>
              <p:nvPr/>
            </p:nvSpPr>
            <p:spPr>
              <a:xfrm>
                <a:off x="6400800" y="3048000"/>
                <a:ext cx="2438400" cy="609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1" name="Straight Arrow Connector 10"/>
            <p:cNvCxnSpPr/>
            <p:nvPr/>
          </p:nvCxnSpPr>
          <p:spPr>
            <a:xfrm>
              <a:off x="2667000" y="2819400"/>
              <a:ext cx="762000" cy="2286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609600" y="2529469"/>
            <a:ext cx="4589946" cy="1204331"/>
            <a:chOff x="381000" y="3200400"/>
            <a:chExt cx="5227439" cy="1371600"/>
          </a:xfrm>
        </p:grpSpPr>
        <p:pic>
          <p:nvPicPr>
            <p:cNvPr id="6147" name="Picture 3"/>
            <p:cNvPicPr>
              <a:picLocks noChangeAspect="1" noChangeArrowheads="1"/>
            </p:cNvPicPr>
            <p:nvPr/>
          </p:nvPicPr>
          <p:blipFill>
            <a:blip r:embed="rId3" cstate="print"/>
            <a:srcRect/>
            <a:stretch>
              <a:fillRect/>
            </a:stretch>
          </p:blipFill>
          <p:spPr bwMode="auto">
            <a:xfrm>
              <a:off x="457200" y="3276600"/>
              <a:ext cx="5151239" cy="1295400"/>
            </a:xfrm>
            <a:prstGeom prst="rect">
              <a:avLst/>
            </a:prstGeom>
            <a:noFill/>
            <a:ln w="9525">
              <a:solidFill>
                <a:schemeClr val="tx1"/>
              </a:solidFill>
              <a:prstDash val="solid"/>
              <a:miter lim="800000"/>
              <a:headEnd/>
              <a:tailEnd/>
            </a:ln>
            <a:effectLst/>
          </p:spPr>
        </p:pic>
        <p:sp>
          <p:nvSpPr>
            <p:cNvPr id="8" name="Oval 7"/>
            <p:cNvSpPr/>
            <p:nvPr/>
          </p:nvSpPr>
          <p:spPr>
            <a:xfrm>
              <a:off x="533400" y="3200400"/>
              <a:ext cx="4800600" cy="685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a:off x="381000" y="3962400"/>
              <a:ext cx="762000" cy="2286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3791415" y="3417848"/>
            <a:ext cx="4282068" cy="1856678"/>
            <a:chOff x="3657600" y="4267200"/>
            <a:chExt cx="4876800" cy="2114550"/>
          </a:xfrm>
        </p:grpSpPr>
        <p:pic>
          <p:nvPicPr>
            <p:cNvPr id="6148" name="Picture 4"/>
            <p:cNvPicPr>
              <a:picLocks noChangeAspect="1" noChangeArrowheads="1"/>
            </p:cNvPicPr>
            <p:nvPr/>
          </p:nvPicPr>
          <p:blipFill>
            <a:blip r:embed="rId4" cstate="print"/>
            <a:srcRect/>
            <a:stretch>
              <a:fillRect/>
            </a:stretch>
          </p:blipFill>
          <p:spPr bwMode="auto">
            <a:xfrm>
              <a:off x="3733800" y="4343400"/>
              <a:ext cx="4591050" cy="2038350"/>
            </a:xfrm>
            <a:prstGeom prst="rect">
              <a:avLst/>
            </a:prstGeom>
            <a:noFill/>
            <a:ln w="9525">
              <a:solidFill>
                <a:schemeClr val="tx1"/>
              </a:solidFill>
              <a:prstDash val="solid"/>
              <a:miter lim="800000"/>
              <a:headEnd/>
              <a:tailEnd/>
            </a:ln>
            <a:effectLst/>
          </p:spPr>
        </p:pic>
        <p:sp>
          <p:nvSpPr>
            <p:cNvPr id="7" name="Oval 6"/>
            <p:cNvSpPr/>
            <p:nvPr/>
          </p:nvSpPr>
          <p:spPr>
            <a:xfrm>
              <a:off x="3886200" y="4267200"/>
              <a:ext cx="4648200" cy="838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a:off x="3657600" y="5791200"/>
              <a:ext cx="762000" cy="2286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467759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228600"/>
            <a:ext cx="9144000" cy="819912"/>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rgbClr val="CC9900"/>
                </a:solidFill>
                <a:effectLst/>
                <a:uLnTx/>
                <a:uFillTx/>
                <a:latin typeface="+mj-lt"/>
                <a:ea typeface="+mj-ea"/>
                <a:cs typeface="+mj-cs"/>
              </a:rPr>
              <a:t>Interaction, Engagement, Relationships</a:t>
            </a:r>
            <a:endParaRPr kumimoji="0" lang="en-US" sz="4000" b="0" i="0" u="none" strike="noStrike" kern="1200" cap="none" spc="0" normalizeH="0" baseline="0" noProof="0" dirty="0">
              <a:ln>
                <a:noFill/>
              </a:ln>
              <a:solidFill>
                <a:srgbClr val="CC9900"/>
              </a:solidFill>
              <a:effectLst/>
              <a:uLnTx/>
              <a:uFillTx/>
              <a:latin typeface="+mj-lt"/>
              <a:ea typeface="+mj-ea"/>
              <a:cs typeface="+mj-cs"/>
            </a:endParaRPr>
          </a:p>
        </p:txBody>
      </p:sp>
      <p:sp>
        <p:nvSpPr>
          <p:cNvPr id="6" name="Content Placeholder 2"/>
          <p:cNvSpPr txBox="1">
            <a:spLocks/>
          </p:cNvSpPr>
          <p:nvPr/>
        </p:nvSpPr>
        <p:spPr>
          <a:xfrm>
            <a:off x="533400" y="1066800"/>
            <a:ext cx="4724400" cy="1661315"/>
          </a:xfrm>
          <a:prstGeom prst="rect">
            <a:avLst/>
          </a:prstGeom>
        </p:spPr>
        <p:txBody>
          <a:bodyPr/>
          <a:lstStyle/>
          <a:p>
            <a:pPr marR="0" lvl="0" indent="-342900" algn="l" defTabSz="914400" rtl="0" eaLnBrk="1" fontAlgn="auto" latinLnBrk="0" hangingPunct="1">
              <a:lnSpc>
                <a:spcPct val="100000"/>
              </a:lnSpc>
              <a:spcBef>
                <a:spcPct val="20000"/>
              </a:spcBef>
              <a:spcAft>
                <a:spcPts val="0"/>
              </a:spcAft>
              <a:buClrTx/>
              <a:buSzTx/>
              <a:tabLst/>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Provide useful information</a:t>
            </a:r>
            <a:endParaRPr kumimoji="0" lang="en-US" sz="3000" b="0" i="0" u="none" strike="noStrike" kern="1200" cap="none" spc="0" normalizeH="0" baseline="0" noProof="0" dirty="0">
              <a:ln>
                <a:noFill/>
              </a:ln>
              <a:solidFill>
                <a:schemeClr val="tx1"/>
              </a:solidFill>
              <a:effectLst/>
              <a:uLnTx/>
              <a:uFillTx/>
              <a:latin typeface="+mn-lt"/>
              <a:ea typeface="+mn-ea"/>
              <a:cs typeface="+mn-cs"/>
            </a:endParaRPr>
          </a:p>
        </p:txBody>
      </p:sp>
      <p:pic>
        <p:nvPicPr>
          <p:cNvPr id="7173" name="Picture 5"/>
          <p:cNvPicPr>
            <a:picLocks noChangeAspect="1" noChangeArrowheads="1"/>
          </p:cNvPicPr>
          <p:nvPr/>
        </p:nvPicPr>
        <p:blipFill>
          <a:blip r:embed="rId3" cstate="print"/>
          <a:srcRect/>
          <a:stretch>
            <a:fillRect/>
          </a:stretch>
        </p:blipFill>
        <p:spPr bwMode="auto">
          <a:xfrm>
            <a:off x="5105400" y="914400"/>
            <a:ext cx="3810000" cy="3144671"/>
          </a:xfrm>
          <a:prstGeom prst="rect">
            <a:avLst/>
          </a:prstGeom>
          <a:noFill/>
          <a:ln w="9525">
            <a:solidFill>
              <a:schemeClr val="tx1"/>
            </a:solidFill>
            <a:prstDash val="solid"/>
            <a:miter lim="800000"/>
            <a:headEnd/>
            <a:tailEnd/>
          </a:ln>
          <a:effectLst/>
        </p:spPr>
      </p:pic>
      <p:pic>
        <p:nvPicPr>
          <p:cNvPr id="7174" name="Picture 6"/>
          <p:cNvPicPr>
            <a:picLocks noChangeAspect="1" noChangeArrowheads="1"/>
          </p:cNvPicPr>
          <p:nvPr/>
        </p:nvPicPr>
        <p:blipFill>
          <a:blip r:embed="rId4" cstate="print"/>
          <a:srcRect/>
          <a:stretch>
            <a:fillRect/>
          </a:stretch>
        </p:blipFill>
        <p:spPr bwMode="auto">
          <a:xfrm>
            <a:off x="1143000" y="1691066"/>
            <a:ext cx="4114800" cy="2195134"/>
          </a:xfrm>
          <a:prstGeom prst="rect">
            <a:avLst/>
          </a:prstGeom>
          <a:noFill/>
          <a:ln w="9525">
            <a:solidFill>
              <a:schemeClr val="tx1"/>
            </a:solidFill>
            <a:prstDash val="solid"/>
            <a:miter lim="800000"/>
            <a:headEnd/>
            <a:tailEnd/>
          </a:ln>
          <a:effectLst/>
        </p:spPr>
      </p:pic>
      <p:pic>
        <p:nvPicPr>
          <p:cNvPr id="7177" name="Picture 9"/>
          <p:cNvPicPr>
            <a:picLocks noChangeAspect="1" noChangeArrowheads="1"/>
          </p:cNvPicPr>
          <p:nvPr/>
        </p:nvPicPr>
        <p:blipFill>
          <a:blip r:embed="rId5" cstate="print"/>
          <a:srcRect/>
          <a:stretch>
            <a:fillRect/>
          </a:stretch>
        </p:blipFill>
        <p:spPr bwMode="auto">
          <a:xfrm>
            <a:off x="4114800" y="4343400"/>
            <a:ext cx="4800600" cy="978235"/>
          </a:xfrm>
          <a:prstGeom prst="rect">
            <a:avLst/>
          </a:prstGeom>
          <a:noFill/>
          <a:ln w="9525">
            <a:solidFill>
              <a:schemeClr val="tx1"/>
            </a:solidFill>
            <a:prstDash val="solid"/>
            <a:miter lim="800000"/>
            <a:headEnd/>
            <a:tailEnd/>
          </a:ln>
          <a:effectLst/>
        </p:spPr>
      </p:pic>
      <p:pic>
        <p:nvPicPr>
          <p:cNvPr id="7176" name="Picture 8"/>
          <p:cNvPicPr>
            <a:picLocks noChangeAspect="1" noChangeArrowheads="1"/>
          </p:cNvPicPr>
          <p:nvPr/>
        </p:nvPicPr>
        <p:blipFill>
          <a:blip r:embed="rId6" cstate="print"/>
          <a:srcRect/>
          <a:stretch>
            <a:fillRect/>
          </a:stretch>
        </p:blipFill>
        <p:spPr bwMode="auto">
          <a:xfrm>
            <a:off x="228600" y="4114800"/>
            <a:ext cx="3686175" cy="1381461"/>
          </a:xfrm>
          <a:prstGeom prst="rect">
            <a:avLst/>
          </a:prstGeom>
          <a:noFill/>
          <a:ln w="9525">
            <a:solidFill>
              <a:schemeClr val="tx1"/>
            </a:solidFill>
            <a:prstDash val="solid"/>
            <a:miter lim="800000"/>
            <a:headEnd/>
            <a:tailEnd/>
          </a:ln>
          <a:effectLst/>
        </p:spPr>
      </p:pic>
    </p:spTree>
    <p:extLst>
      <p:ext uri="{BB962C8B-B14F-4D97-AF65-F5344CB8AC3E}">
        <p14:creationId xmlns:p14="http://schemas.microsoft.com/office/powerpoint/2010/main" val="8677540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228600"/>
            <a:ext cx="9144000" cy="896112"/>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rgbClr val="CC9900"/>
                </a:solidFill>
                <a:effectLst/>
                <a:uLnTx/>
                <a:uFillTx/>
                <a:latin typeface="+mj-lt"/>
                <a:ea typeface="+mj-ea"/>
                <a:cs typeface="+mj-cs"/>
              </a:rPr>
              <a:t>Interaction, Engagement, Relationships</a:t>
            </a:r>
            <a:endParaRPr kumimoji="0" lang="en-US" sz="4000" b="0" i="0" u="none" strike="noStrike" kern="1200" cap="none" spc="0" normalizeH="0" baseline="0" noProof="0" dirty="0">
              <a:ln>
                <a:noFill/>
              </a:ln>
              <a:solidFill>
                <a:srgbClr val="CC9900"/>
              </a:solidFill>
              <a:effectLst/>
              <a:uLnTx/>
              <a:uFillTx/>
              <a:latin typeface="+mj-lt"/>
              <a:ea typeface="+mj-ea"/>
              <a:cs typeface="+mj-cs"/>
            </a:endParaRPr>
          </a:p>
        </p:txBody>
      </p:sp>
      <p:sp>
        <p:nvSpPr>
          <p:cNvPr id="3" name="Content Placeholder 6"/>
          <p:cNvSpPr txBox="1">
            <a:spLocks/>
          </p:cNvSpPr>
          <p:nvPr/>
        </p:nvSpPr>
        <p:spPr>
          <a:xfrm>
            <a:off x="533400" y="1066800"/>
            <a:ext cx="3886200" cy="2057400"/>
          </a:xfrm>
          <a:prstGeom prst="rect">
            <a:avLst/>
          </a:prstGeom>
        </p:spPr>
        <p:txBody>
          <a:bodyPr>
            <a:normAutofit/>
          </a:bodyPr>
          <a:lstStyle/>
          <a:p>
            <a:pPr marR="0" lvl="0" indent="-342900" algn="l" defTabSz="914400" rtl="0" eaLnBrk="1" fontAlgn="auto" latinLnBrk="0" hangingPunct="1">
              <a:lnSpc>
                <a:spcPct val="100000"/>
              </a:lnSpc>
              <a:spcBef>
                <a:spcPct val="20000"/>
              </a:spcBef>
              <a:spcAft>
                <a:spcPts val="0"/>
              </a:spcAft>
              <a:buClrTx/>
              <a:buSzTx/>
              <a:tabLst/>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Drive traffic to website</a:t>
            </a:r>
            <a:endParaRPr kumimoji="0" lang="en-US" sz="30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13" name="Group 12"/>
          <p:cNvGrpSpPr/>
          <p:nvPr/>
        </p:nvGrpSpPr>
        <p:grpSpPr>
          <a:xfrm>
            <a:off x="1371600" y="990600"/>
            <a:ext cx="7086601" cy="4483885"/>
            <a:chOff x="838200" y="1066800"/>
            <a:chExt cx="7858125" cy="4972050"/>
          </a:xfrm>
        </p:grpSpPr>
        <p:pic>
          <p:nvPicPr>
            <p:cNvPr id="8197" name="Picture 5"/>
            <p:cNvPicPr>
              <a:picLocks noChangeAspect="1" noChangeArrowheads="1"/>
            </p:cNvPicPr>
            <p:nvPr/>
          </p:nvPicPr>
          <p:blipFill>
            <a:blip r:embed="rId2" cstate="print"/>
            <a:srcRect/>
            <a:stretch>
              <a:fillRect/>
            </a:stretch>
          </p:blipFill>
          <p:spPr bwMode="auto">
            <a:xfrm>
              <a:off x="4343400" y="1066800"/>
              <a:ext cx="4352925" cy="2981325"/>
            </a:xfrm>
            <a:prstGeom prst="rect">
              <a:avLst/>
            </a:prstGeom>
            <a:noFill/>
            <a:ln w="9525">
              <a:solidFill>
                <a:schemeClr val="tx1"/>
              </a:solidFill>
              <a:prstDash val="solid"/>
              <a:miter lim="800000"/>
              <a:headEnd/>
              <a:tailEnd/>
            </a:ln>
            <a:effectLst/>
          </p:spPr>
        </p:pic>
        <p:grpSp>
          <p:nvGrpSpPr>
            <p:cNvPr id="11" name="Group 10"/>
            <p:cNvGrpSpPr/>
            <p:nvPr/>
          </p:nvGrpSpPr>
          <p:grpSpPr>
            <a:xfrm>
              <a:off x="838200" y="1981200"/>
              <a:ext cx="3683809" cy="2514600"/>
              <a:chOff x="838200" y="2362200"/>
              <a:chExt cx="3683809" cy="2514600"/>
            </a:xfrm>
          </p:grpSpPr>
          <p:pic>
            <p:nvPicPr>
              <p:cNvPr id="8194" name="Picture 2"/>
              <p:cNvPicPr>
                <a:picLocks noChangeAspect="1" noChangeArrowheads="1"/>
              </p:cNvPicPr>
              <p:nvPr/>
            </p:nvPicPr>
            <p:blipFill>
              <a:blip r:embed="rId3" cstate="print"/>
              <a:srcRect/>
              <a:stretch>
                <a:fillRect/>
              </a:stretch>
            </p:blipFill>
            <p:spPr bwMode="auto">
              <a:xfrm>
                <a:off x="838200" y="2362200"/>
                <a:ext cx="3683809" cy="2514600"/>
              </a:xfrm>
              <a:prstGeom prst="rect">
                <a:avLst/>
              </a:prstGeom>
              <a:noFill/>
              <a:ln w="9525">
                <a:solidFill>
                  <a:schemeClr val="tx1"/>
                </a:solidFill>
                <a:prstDash val="solid"/>
                <a:miter lim="800000"/>
                <a:headEnd/>
                <a:tailEnd/>
              </a:ln>
              <a:effectLst/>
            </p:spPr>
          </p:pic>
          <p:sp>
            <p:nvSpPr>
              <p:cNvPr id="8" name="Oval 7"/>
              <p:cNvSpPr/>
              <p:nvPr/>
            </p:nvSpPr>
            <p:spPr>
              <a:xfrm>
                <a:off x="1524000" y="2743200"/>
                <a:ext cx="22860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3886200" y="4191000"/>
              <a:ext cx="4448175" cy="1847850"/>
              <a:chOff x="3886200" y="4724400"/>
              <a:chExt cx="4448175" cy="1847850"/>
            </a:xfrm>
          </p:grpSpPr>
          <p:pic>
            <p:nvPicPr>
              <p:cNvPr id="8196" name="Picture 4"/>
              <p:cNvPicPr>
                <a:picLocks noChangeAspect="1" noChangeArrowheads="1"/>
              </p:cNvPicPr>
              <p:nvPr/>
            </p:nvPicPr>
            <p:blipFill>
              <a:blip r:embed="rId4" cstate="print"/>
              <a:srcRect/>
              <a:stretch>
                <a:fillRect/>
              </a:stretch>
            </p:blipFill>
            <p:spPr bwMode="auto">
              <a:xfrm>
                <a:off x="3886200" y="4724400"/>
                <a:ext cx="4448175" cy="1847850"/>
              </a:xfrm>
              <a:prstGeom prst="rect">
                <a:avLst/>
              </a:prstGeom>
              <a:noFill/>
              <a:ln w="9525">
                <a:solidFill>
                  <a:schemeClr val="tx1"/>
                </a:solidFill>
                <a:prstDash val="solid"/>
                <a:miter lim="800000"/>
                <a:headEnd/>
                <a:tailEnd/>
              </a:ln>
              <a:effectLst/>
            </p:spPr>
          </p:pic>
          <p:sp>
            <p:nvSpPr>
              <p:cNvPr id="10" name="Oval 9"/>
              <p:cNvSpPr/>
              <p:nvPr/>
            </p:nvSpPr>
            <p:spPr>
              <a:xfrm>
                <a:off x="4343400" y="5181600"/>
                <a:ext cx="3352800" cy="685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9" name="Oval 8"/>
          <p:cNvSpPr/>
          <p:nvPr/>
        </p:nvSpPr>
        <p:spPr>
          <a:xfrm>
            <a:off x="4800600" y="1524000"/>
            <a:ext cx="3429000" cy="609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23534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304800"/>
            <a:ext cx="9144000" cy="819912"/>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rgbClr val="CC9900"/>
                </a:solidFill>
                <a:effectLst/>
                <a:uLnTx/>
                <a:uFillTx/>
                <a:latin typeface="+mj-lt"/>
                <a:ea typeface="+mj-ea"/>
                <a:cs typeface="+mj-cs"/>
              </a:rPr>
              <a:t>Interaction, Engagement, Relationships</a:t>
            </a:r>
            <a:endParaRPr kumimoji="0" lang="en-US" sz="4000" b="0" i="0" u="none" strike="noStrike" kern="1200" cap="none" spc="0" normalizeH="0" baseline="0" noProof="0" dirty="0">
              <a:ln>
                <a:noFill/>
              </a:ln>
              <a:solidFill>
                <a:srgbClr val="CC9900"/>
              </a:solidFill>
              <a:effectLst/>
              <a:uLnTx/>
              <a:uFillTx/>
              <a:latin typeface="+mj-lt"/>
              <a:ea typeface="+mj-ea"/>
              <a:cs typeface="+mj-cs"/>
            </a:endParaRPr>
          </a:p>
        </p:txBody>
      </p:sp>
      <p:sp>
        <p:nvSpPr>
          <p:cNvPr id="3" name="Content Placeholder 6"/>
          <p:cNvSpPr txBox="1">
            <a:spLocks/>
          </p:cNvSpPr>
          <p:nvPr/>
        </p:nvSpPr>
        <p:spPr>
          <a:xfrm>
            <a:off x="685800" y="1295400"/>
            <a:ext cx="3962400" cy="1066800"/>
          </a:xfrm>
          <a:prstGeom prst="rect">
            <a:avLst/>
          </a:prstGeom>
        </p:spPr>
        <p:txBody>
          <a:bodyPr>
            <a:normAutofit/>
          </a:bodyPr>
          <a:lstStyle/>
          <a:p>
            <a:pPr marR="0" lvl="0" indent="-342900" algn="l" defTabSz="914400" rtl="0" eaLnBrk="1" fontAlgn="auto" latinLnBrk="0" hangingPunct="1">
              <a:lnSpc>
                <a:spcPct val="100000"/>
              </a:lnSpc>
              <a:spcBef>
                <a:spcPct val="20000"/>
              </a:spcBef>
              <a:spcAft>
                <a:spcPts val="0"/>
              </a:spcAft>
              <a:buClrTx/>
              <a:buSzTx/>
              <a:tabLst/>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Tuesday Town/City Shout Out</a:t>
            </a:r>
            <a:endParaRPr kumimoji="0" lang="en-US" sz="3000" b="0" i="0" u="none" strike="noStrike" kern="1200" cap="none" spc="0" normalizeH="0" baseline="0" noProof="0" dirty="0">
              <a:ln>
                <a:noFill/>
              </a:ln>
              <a:solidFill>
                <a:schemeClr val="tx1"/>
              </a:solidFill>
              <a:effectLst/>
              <a:uLnTx/>
              <a:uFillTx/>
              <a:latin typeface="+mn-lt"/>
              <a:ea typeface="+mn-ea"/>
              <a:cs typeface="+mn-cs"/>
            </a:endParaRPr>
          </a:p>
        </p:txBody>
      </p:sp>
      <p:pic>
        <p:nvPicPr>
          <p:cNvPr id="9219" name="Picture 3"/>
          <p:cNvPicPr>
            <a:picLocks noChangeAspect="1" noChangeArrowheads="1"/>
          </p:cNvPicPr>
          <p:nvPr/>
        </p:nvPicPr>
        <p:blipFill>
          <a:blip r:embed="rId2" cstate="print"/>
          <a:srcRect/>
          <a:stretch>
            <a:fillRect/>
          </a:stretch>
        </p:blipFill>
        <p:spPr bwMode="auto">
          <a:xfrm>
            <a:off x="5106528" y="1210031"/>
            <a:ext cx="3885072" cy="4352569"/>
          </a:xfrm>
          <a:prstGeom prst="rect">
            <a:avLst/>
          </a:prstGeom>
          <a:noFill/>
          <a:ln w="9525">
            <a:solidFill>
              <a:schemeClr val="tx1"/>
            </a:solidFill>
            <a:prstDash val="solid"/>
            <a:miter lim="800000"/>
            <a:headEnd/>
            <a:tailEnd/>
          </a:ln>
          <a:effectLst/>
        </p:spPr>
      </p:pic>
      <p:sp>
        <p:nvSpPr>
          <p:cNvPr id="7" name="Oval 6"/>
          <p:cNvSpPr/>
          <p:nvPr/>
        </p:nvSpPr>
        <p:spPr>
          <a:xfrm>
            <a:off x="4953000" y="990600"/>
            <a:ext cx="4038600" cy="990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p:cNvPicPr>
            <a:picLocks noChangeAspect="1" noChangeArrowheads="1"/>
          </p:cNvPicPr>
          <p:nvPr/>
        </p:nvPicPr>
        <p:blipFill>
          <a:blip r:embed="rId3" cstate="print"/>
          <a:srcRect/>
          <a:stretch>
            <a:fillRect/>
          </a:stretch>
        </p:blipFill>
        <p:spPr bwMode="auto">
          <a:xfrm>
            <a:off x="685800" y="2667000"/>
            <a:ext cx="4716854" cy="2353334"/>
          </a:xfrm>
          <a:prstGeom prst="rect">
            <a:avLst/>
          </a:prstGeom>
          <a:noFill/>
          <a:ln w="9525">
            <a:solidFill>
              <a:schemeClr val="tx1"/>
            </a:solidFill>
            <a:prstDash val="solid"/>
            <a:miter lim="800000"/>
            <a:headEnd/>
            <a:tailEnd/>
          </a:ln>
          <a:effectLst/>
        </p:spPr>
      </p:pic>
      <p:sp>
        <p:nvSpPr>
          <p:cNvPr id="6" name="Oval 5"/>
          <p:cNvSpPr/>
          <p:nvPr/>
        </p:nvSpPr>
        <p:spPr>
          <a:xfrm>
            <a:off x="1371600" y="3733800"/>
            <a:ext cx="3733800" cy="990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58543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381000"/>
            <a:ext cx="9144000" cy="743712"/>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rgbClr val="CC9900"/>
                </a:solidFill>
                <a:effectLst/>
                <a:uLnTx/>
                <a:uFillTx/>
                <a:latin typeface="+mj-lt"/>
                <a:ea typeface="+mj-ea"/>
                <a:cs typeface="+mj-cs"/>
              </a:rPr>
              <a:t>Interaction, Engagement, Relationships</a:t>
            </a:r>
            <a:endParaRPr kumimoji="0" lang="en-US" sz="4000" b="0" i="0" u="none" strike="noStrike" kern="1200" cap="none" spc="0" normalizeH="0" baseline="0" noProof="0" dirty="0">
              <a:ln>
                <a:noFill/>
              </a:ln>
              <a:solidFill>
                <a:srgbClr val="CC9900"/>
              </a:solidFill>
              <a:effectLst/>
              <a:uLnTx/>
              <a:uFillTx/>
              <a:latin typeface="+mj-lt"/>
              <a:ea typeface="+mj-ea"/>
              <a:cs typeface="+mj-cs"/>
            </a:endParaRPr>
          </a:p>
        </p:txBody>
      </p:sp>
      <p:sp>
        <p:nvSpPr>
          <p:cNvPr id="3" name="Content Placeholder 6"/>
          <p:cNvSpPr txBox="1">
            <a:spLocks/>
          </p:cNvSpPr>
          <p:nvPr/>
        </p:nvSpPr>
        <p:spPr>
          <a:xfrm>
            <a:off x="685800" y="1143000"/>
            <a:ext cx="3581400" cy="914400"/>
          </a:xfrm>
          <a:prstGeom prst="rect">
            <a:avLst/>
          </a:prstGeom>
        </p:spPr>
        <p:txBody>
          <a:bodyPr>
            <a:normAutofit/>
          </a:bodyPr>
          <a:lstStyle/>
          <a:p>
            <a:pPr marR="0" lvl="0" indent="-342900" algn="l" defTabSz="914400" rtl="0" eaLnBrk="1" fontAlgn="auto" latinLnBrk="0" hangingPunct="1">
              <a:lnSpc>
                <a:spcPct val="100000"/>
              </a:lnSpc>
              <a:spcBef>
                <a:spcPct val="20000"/>
              </a:spcBef>
              <a:spcAft>
                <a:spcPts val="0"/>
              </a:spcAft>
              <a:buClrTx/>
              <a:buSzTx/>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Friday Trivia</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8" name="Group 7"/>
          <p:cNvGrpSpPr/>
          <p:nvPr/>
        </p:nvGrpSpPr>
        <p:grpSpPr>
          <a:xfrm>
            <a:off x="1066801" y="1905000"/>
            <a:ext cx="3836336" cy="3505200"/>
            <a:chOff x="1066800" y="2590800"/>
            <a:chExt cx="4295775" cy="3924982"/>
          </a:xfrm>
        </p:grpSpPr>
        <p:pic>
          <p:nvPicPr>
            <p:cNvPr id="10243" name="Picture 3"/>
            <p:cNvPicPr>
              <a:picLocks noChangeAspect="1" noChangeArrowheads="1"/>
            </p:cNvPicPr>
            <p:nvPr/>
          </p:nvPicPr>
          <p:blipFill>
            <a:blip r:embed="rId2" cstate="print"/>
            <a:srcRect/>
            <a:stretch>
              <a:fillRect/>
            </a:stretch>
          </p:blipFill>
          <p:spPr bwMode="auto">
            <a:xfrm>
              <a:off x="1066800" y="2590800"/>
              <a:ext cx="4295775" cy="3924982"/>
            </a:xfrm>
            <a:prstGeom prst="rect">
              <a:avLst/>
            </a:prstGeom>
            <a:noFill/>
            <a:ln w="9525">
              <a:noFill/>
              <a:miter lim="800000"/>
              <a:headEnd/>
              <a:tailEnd/>
            </a:ln>
            <a:effectLst/>
          </p:spPr>
        </p:pic>
        <p:sp>
          <p:nvSpPr>
            <p:cNvPr id="6" name="Oval 5"/>
            <p:cNvSpPr/>
            <p:nvPr/>
          </p:nvSpPr>
          <p:spPr>
            <a:xfrm>
              <a:off x="1447800" y="5943600"/>
              <a:ext cx="27432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4800600" y="1143000"/>
            <a:ext cx="3759958" cy="4419600"/>
            <a:chOff x="4800600" y="990600"/>
            <a:chExt cx="4343400" cy="5105400"/>
          </a:xfrm>
        </p:grpSpPr>
        <p:pic>
          <p:nvPicPr>
            <p:cNvPr id="10242" name="Picture 2"/>
            <p:cNvPicPr>
              <a:picLocks noChangeAspect="1" noChangeArrowheads="1"/>
            </p:cNvPicPr>
            <p:nvPr/>
          </p:nvPicPr>
          <p:blipFill>
            <a:blip r:embed="rId3" cstate="print"/>
            <a:srcRect/>
            <a:stretch>
              <a:fillRect/>
            </a:stretch>
          </p:blipFill>
          <p:spPr bwMode="auto">
            <a:xfrm>
              <a:off x="4930720" y="990600"/>
              <a:ext cx="4213280" cy="5105400"/>
            </a:xfrm>
            <a:prstGeom prst="rect">
              <a:avLst/>
            </a:prstGeom>
            <a:noFill/>
            <a:ln w="9525">
              <a:noFill/>
              <a:miter lim="800000"/>
              <a:headEnd/>
              <a:tailEnd/>
            </a:ln>
            <a:effectLst/>
          </p:spPr>
        </p:pic>
        <p:sp>
          <p:nvSpPr>
            <p:cNvPr id="7" name="Oval 6"/>
            <p:cNvSpPr/>
            <p:nvPr/>
          </p:nvSpPr>
          <p:spPr>
            <a:xfrm>
              <a:off x="4800600" y="990600"/>
              <a:ext cx="4343400" cy="914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540037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C9900"/>
                </a:solidFill>
              </a:rPr>
              <a:t>Posting Tips</a:t>
            </a:r>
            <a:endParaRPr lang="en-US" sz="4000" dirty="0">
              <a:solidFill>
                <a:srgbClr val="CC9900"/>
              </a:solidFill>
            </a:endParaRPr>
          </a:p>
        </p:txBody>
      </p:sp>
      <p:sp>
        <p:nvSpPr>
          <p:cNvPr id="3" name="Content Placeholder 2"/>
          <p:cNvSpPr>
            <a:spLocks noGrp="1"/>
          </p:cNvSpPr>
          <p:nvPr>
            <p:ph idx="1"/>
          </p:nvPr>
        </p:nvSpPr>
        <p:spPr>
          <a:xfrm>
            <a:off x="1447800" y="1600200"/>
            <a:ext cx="7498080" cy="4572000"/>
          </a:xfrm>
        </p:spPr>
        <p:txBody>
          <a:bodyPr/>
          <a:lstStyle/>
          <a:p>
            <a:r>
              <a:rPr lang="en-US" sz="3000" dirty="0" smtClean="0"/>
              <a:t>At least once a day</a:t>
            </a:r>
            <a:endParaRPr lang="en-US" sz="3000" i="1" dirty="0" smtClean="0"/>
          </a:p>
          <a:p>
            <a:r>
              <a:rPr lang="en-US" sz="3000" dirty="0" smtClean="0"/>
              <a:t>Time of day = unique audience</a:t>
            </a:r>
          </a:p>
          <a:p>
            <a:r>
              <a:rPr lang="en-US" sz="3000" dirty="0" smtClean="0"/>
              <a:t>Ask questions for more engagement</a:t>
            </a:r>
          </a:p>
          <a:p>
            <a:r>
              <a:rPr lang="en-US" sz="3000" dirty="0" smtClean="0"/>
              <a:t>Include links, photos and videos</a:t>
            </a:r>
          </a:p>
          <a:p>
            <a:pPr>
              <a:buNone/>
            </a:pPr>
            <a:endParaRPr lang="en-US" dirty="0"/>
          </a:p>
        </p:txBody>
      </p:sp>
    </p:spTree>
    <p:extLst>
      <p:ext uri="{BB962C8B-B14F-4D97-AF65-F5344CB8AC3E}">
        <p14:creationId xmlns:p14="http://schemas.microsoft.com/office/powerpoint/2010/main" val="749405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C9900"/>
                </a:solidFill>
              </a:rPr>
              <a:t>More Social Interaction</a:t>
            </a:r>
            <a:endParaRPr lang="en-US" sz="4000" dirty="0">
              <a:solidFill>
                <a:srgbClr val="CC9900"/>
              </a:solidFill>
            </a:endParaRPr>
          </a:p>
        </p:txBody>
      </p:sp>
      <p:sp>
        <p:nvSpPr>
          <p:cNvPr id="3" name="Content Placeholder 2"/>
          <p:cNvSpPr>
            <a:spLocks noGrp="1"/>
          </p:cNvSpPr>
          <p:nvPr>
            <p:ph idx="1"/>
          </p:nvPr>
        </p:nvSpPr>
        <p:spPr/>
        <p:txBody>
          <a:bodyPr/>
          <a:lstStyle/>
          <a:p>
            <a:r>
              <a:rPr lang="en-US" dirty="0" smtClean="0"/>
              <a:t>Trip Advisor</a:t>
            </a:r>
          </a:p>
          <a:p>
            <a:r>
              <a:rPr lang="en-US" dirty="0" smtClean="0"/>
              <a:t>Google Places</a:t>
            </a:r>
          </a:p>
          <a:p>
            <a:r>
              <a:rPr lang="en-US" dirty="0" smtClean="0"/>
              <a:t>Facebook Places</a:t>
            </a:r>
          </a:p>
          <a:p>
            <a:r>
              <a:rPr lang="en-US" dirty="0" smtClean="0"/>
              <a:t>Foursquare</a:t>
            </a:r>
          </a:p>
          <a:p>
            <a:r>
              <a:rPr lang="en-US" dirty="0" smtClean="0"/>
              <a:t>YouTube</a:t>
            </a:r>
          </a:p>
          <a:p>
            <a:r>
              <a:rPr lang="en-US" dirty="0" smtClean="0"/>
              <a:t>Twitter</a:t>
            </a:r>
          </a:p>
          <a:p>
            <a:r>
              <a:rPr lang="en-US" dirty="0" smtClean="0"/>
              <a:t>QR Codes</a:t>
            </a:r>
            <a:endParaRPr lang="en-US" dirty="0"/>
          </a:p>
        </p:txBody>
      </p:sp>
      <p:pic>
        <p:nvPicPr>
          <p:cNvPr id="5" name="Picture 12"/>
          <p:cNvPicPr>
            <a:picLocks noChangeAspect="1" noChangeArrowheads="1"/>
          </p:cNvPicPr>
          <p:nvPr/>
        </p:nvPicPr>
        <p:blipFill>
          <a:blip r:embed="rId2" cstate="print"/>
          <a:srcRect/>
          <a:stretch>
            <a:fillRect/>
          </a:stretch>
        </p:blipFill>
        <p:spPr bwMode="auto">
          <a:xfrm>
            <a:off x="4724400" y="1143000"/>
            <a:ext cx="2819400" cy="1143000"/>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5486400" y="1905000"/>
            <a:ext cx="2209800" cy="1371600"/>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5105400" y="2895600"/>
            <a:ext cx="3276600" cy="1320107"/>
          </a:xfrm>
          <a:prstGeom prst="rect">
            <a:avLst/>
          </a:prstGeom>
          <a:noFill/>
          <a:ln w="9525">
            <a:noFill/>
            <a:miter lim="800000"/>
            <a:headEnd/>
            <a:tailEnd/>
          </a:ln>
        </p:spPr>
      </p:pic>
      <p:pic>
        <p:nvPicPr>
          <p:cNvPr id="8" name="Picture 2"/>
          <p:cNvPicPr>
            <a:picLocks noChangeAspect="1" noChangeArrowheads="1"/>
          </p:cNvPicPr>
          <p:nvPr/>
        </p:nvPicPr>
        <p:blipFill>
          <a:blip r:embed="rId5" cstate="print"/>
          <a:srcRect/>
          <a:stretch>
            <a:fillRect/>
          </a:stretch>
        </p:blipFill>
        <p:spPr bwMode="auto">
          <a:xfrm>
            <a:off x="4191000" y="3810000"/>
            <a:ext cx="2514600" cy="1454646"/>
          </a:xfrm>
          <a:prstGeom prst="rect">
            <a:avLst/>
          </a:prstGeom>
          <a:noFill/>
          <a:ln w="9525">
            <a:noFill/>
            <a:miter lim="800000"/>
            <a:headEnd/>
            <a:tailEnd/>
          </a:ln>
        </p:spPr>
      </p:pic>
      <p:pic>
        <p:nvPicPr>
          <p:cNvPr id="9" name="Picture 4"/>
          <p:cNvPicPr>
            <a:picLocks noChangeAspect="1" noChangeArrowheads="1"/>
          </p:cNvPicPr>
          <p:nvPr/>
        </p:nvPicPr>
        <p:blipFill>
          <a:blip r:embed="rId6" cstate="print"/>
          <a:srcRect/>
          <a:stretch>
            <a:fillRect/>
          </a:stretch>
        </p:blipFill>
        <p:spPr bwMode="auto">
          <a:xfrm>
            <a:off x="7010400" y="4267200"/>
            <a:ext cx="1381125" cy="1381125"/>
          </a:xfrm>
          <a:prstGeom prst="rect">
            <a:avLst/>
          </a:prstGeom>
          <a:noFill/>
          <a:ln w="9525">
            <a:noFill/>
            <a:miter lim="800000"/>
            <a:headEnd/>
            <a:tailEnd/>
          </a:ln>
        </p:spPr>
      </p:pic>
    </p:spTree>
    <p:extLst>
      <p:ext uri="{BB962C8B-B14F-4D97-AF65-F5344CB8AC3E}">
        <p14:creationId xmlns:p14="http://schemas.microsoft.com/office/powerpoint/2010/main" val="16282603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600200"/>
            <a:ext cx="7620000" cy="4525963"/>
          </a:xfrm>
        </p:spPr>
        <p:txBody>
          <a:bodyPr>
            <a:normAutofit/>
          </a:bodyPr>
          <a:lstStyle/>
          <a:p>
            <a:r>
              <a:rPr lang="en-US" dirty="0" smtClean="0"/>
              <a:t>Location-based social networking</a:t>
            </a:r>
            <a:br>
              <a:rPr lang="en-US" dirty="0" smtClean="0"/>
            </a:br>
            <a:r>
              <a:rPr lang="en-US" dirty="0" smtClean="0"/>
              <a:t>website for mobile devices</a:t>
            </a:r>
          </a:p>
          <a:p>
            <a:r>
              <a:rPr lang="en-US" dirty="0" smtClean="0"/>
              <a:t>Users “check-in” at venues using a mobile website, text messaging or application</a:t>
            </a:r>
          </a:p>
          <a:p>
            <a:r>
              <a:rPr lang="en-US" dirty="0" smtClean="0"/>
              <a:t>Selecting from a list of venues that the application locates nearby.</a:t>
            </a:r>
            <a:endParaRPr lang="en-US" baseline="30000" dirty="0" smtClean="0"/>
          </a:p>
          <a:p>
            <a:r>
              <a:rPr lang="en-US" dirty="0" smtClean="0"/>
              <a:t>8 million registered users.</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1600200" y="228600"/>
            <a:ext cx="3276600" cy="1320107"/>
          </a:xfrm>
          <a:prstGeom prst="rect">
            <a:avLst/>
          </a:prstGeom>
          <a:noFill/>
          <a:ln w="9525">
            <a:noFill/>
            <a:miter lim="800000"/>
            <a:headEnd/>
            <a:tailEnd/>
          </a:ln>
        </p:spPr>
      </p:pic>
    </p:spTree>
    <p:extLst>
      <p:ext uri="{BB962C8B-B14F-4D97-AF65-F5344CB8AC3E}">
        <p14:creationId xmlns:p14="http://schemas.microsoft.com/office/powerpoint/2010/main" val="27007158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C9900"/>
                </a:solidFill>
              </a:rPr>
              <a:t>Get started….</a:t>
            </a:r>
            <a:endParaRPr lang="en-US" sz="4000" dirty="0">
              <a:solidFill>
                <a:srgbClr val="CC9900"/>
              </a:solidFill>
            </a:endParaRPr>
          </a:p>
        </p:txBody>
      </p:sp>
      <p:sp>
        <p:nvSpPr>
          <p:cNvPr id="3" name="Content Placeholder 2"/>
          <p:cNvSpPr>
            <a:spLocks noGrp="1"/>
          </p:cNvSpPr>
          <p:nvPr>
            <p:ph idx="1"/>
          </p:nvPr>
        </p:nvSpPr>
        <p:spPr>
          <a:xfrm>
            <a:off x="1371600" y="1828800"/>
            <a:ext cx="7498080" cy="3810000"/>
          </a:xfrm>
        </p:spPr>
        <p:txBody>
          <a:bodyPr/>
          <a:lstStyle/>
          <a:p>
            <a:r>
              <a:rPr lang="en-US" dirty="0" smtClean="0"/>
              <a:t>Claim your business/venue</a:t>
            </a:r>
          </a:p>
          <a:p>
            <a:r>
              <a:rPr lang="en-US" dirty="0" smtClean="0"/>
              <a:t>Engage with Foursquare users</a:t>
            </a:r>
          </a:p>
          <a:p>
            <a:pPr lvl="1"/>
            <a:r>
              <a:rPr lang="en-US" dirty="0" smtClean="0"/>
              <a:t>Offer and respond to tips</a:t>
            </a:r>
          </a:p>
          <a:p>
            <a:pPr lvl="1"/>
            <a:r>
              <a:rPr lang="en-US" dirty="0" smtClean="0"/>
              <a:t>Offer specials</a:t>
            </a:r>
          </a:p>
          <a:p>
            <a:pPr lvl="1"/>
            <a:r>
              <a:rPr lang="en-US" dirty="0" smtClean="0"/>
              <a:t>Reward “Mayor”</a:t>
            </a:r>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5715000" y="4038600"/>
            <a:ext cx="2619375" cy="1743075"/>
          </a:xfrm>
          <a:prstGeom prst="rect">
            <a:avLst/>
          </a:prstGeom>
          <a:noFill/>
          <a:ln w="9525">
            <a:noFill/>
            <a:miter lim="800000"/>
            <a:headEnd/>
            <a:tailEnd/>
          </a:ln>
        </p:spPr>
      </p:pic>
    </p:spTree>
    <p:extLst>
      <p:ext uri="{BB962C8B-B14F-4D97-AF65-F5344CB8AC3E}">
        <p14:creationId xmlns:p14="http://schemas.microsoft.com/office/powerpoint/2010/main" val="1270004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1600200"/>
            <a:ext cx="7498080" cy="4267200"/>
          </a:xfrm>
        </p:spPr>
        <p:txBody>
          <a:bodyPr>
            <a:normAutofit fontScale="92500" lnSpcReduction="20000"/>
          </a:bodyPr>
          <a:lstStyle/>
          <a:p>
            <a:r>
              <a:rPr lang="en-US" dirty="0" smtClean="0"/>
              <a:t>YouTube is the #2 search engine after Google.com to find information or entertainment.</a:t>
            </a:r>
            <a:br>
              <a:rPr lang="en-US" dirty="0" smtClean="0"/>
            </a:br>
            <a:endParaRPr lang="en-US" sz="1700" dirty="0" smtClean="0"/>
          </a:p>
          <a:p>
            <a:r>
              <a:rPr lang="en-US" dirty="0" smtClean="0"/>
              <a:t>Creating a site is free. </a:t>
            </a:r>
          </a:p>
          <a:p>
            <a:pPr>
              <a:buNone/>
            </a:pPr>
            <a:endParaRPr lang="en-US" sz="1700" dirty="0" smtClean="0"/>
          </a:p>
          <a:p>
            <a:r>
              <a:rPr lang="en-US" dirty="0" smtClean="0"/>
              <a:t>Video is more engaging than text or photos.</a:t>
            </a:r>
          </a:p>
          <a:p>
            <a:pPr>
              <a:buNone/>
            </a:pPr>
            <a:endParaRPr lang="en-US" sz="1700" dirty="0" smtClean="0"/>
          </a:p>
          <a:p>
            <a:r>
              <a:rPr lang="en-US" dirty="0" smtClean="0"/>
              <a:t>Allows you to upload and promote videos, create your own “channel” and embed video on your website.</a:t>
            </a:r>
          </a:p>
          <a:p>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1143000" y="0"/>
            <a:ext cx="2743200" cy="1586887"/>
          </a:xfrm>
          <a:prstGeom prst="rect">
            <a:avLst/>
          </a:prstGeom>
          <a:noFill/>
          <a:ln w="9525">
            <a:noFill/>
            <a:miter lim="800000"/>
            <a:headEnd/>
            <a:tailEnd/>
          </a:ln>
        </p:spPr>
      </p:pic>
    </p:spTree>
    <p:extLst>
      <p:ext uri="{BB962C8B-B14F-4D97-AF65-F5344CB8AC3E}">
        <p14:creationId xmlns:p14="http://schemas.microsoft.com/office/powerpoint/2010/main" val="3670855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6408" y="304800"/>
            <a:ext cx="5117592" cy="1143000"/>
          </a:xfrm>
        </p:spPr>
        <p:txBody>
          <a:bodyPr>
            <a:normAutofit/>
          </a:bodyPr>
          <a:lstStyle/>
          <a:p>
            <a:pPr algn="l"/>
            <a:r>
              <a:rPr lang="en-US" sz="4000" dirty="0" smtClean="0">
                <a:solidFill>
                  <a:srgbClr val="CC9900"/>
                </a:solidFill>
              </a:rPr>
              <a:t>It’s about the details</a:t>
            </a:r>
            <a:endParaRPr lang="en-US" sz="4000" dirty="0">
              <a:solidFill>
                <a:srgbClr val="CC9900"/>
              </a:solidFill>
            </a:endParaRPr>
          </a:p>
        </p:txBody>
      </p:sp>
      <p:sp>
        <p:nvSpPr>
          <p:cNvPr id="3" name="Content Placeholder 2"/>
          <p:cNvSpPr>
            <a:spLocks noGrp="1"/>
          </p:cNvSpPr>
          <p:nvPr>
            <p:ph idx="1"/>
          </p:nvPr>
        </p:nvSpPr>
        <p:spPr>
          <a:xfrm>
            <a:off x="990600" y="1371600"/>
            <a:ext cx="7943088" cy="4876800"/>
          </a:xfrm>
        </p:spPr>
        <p:txBody>
          <a:bodyPr>
            <a:normAutofit/>
          </a:bodyPr>
          <a:lstStyle/>
          <a:p>
            <a:r>
              <a:rPr lang="en-US" sz="3000" dirty="0" smtClean="0"/>
              <a:t>Use keywords in your descriptions for better SEO for your business or brand</a:t>
            </a:r>
          </a:p>
          <a:p>
            <a:pPr lvl="1"/>
            <a:r>
              <a:rPr lang="en-US" dirty="0" smtClean="0"/>
              <a:t> </a:t>
            </a:r>
            <a:r>
              <a:rPr lang="en-US" sz="2600" dirty="0" smtClean="0"/>
              <a:t>An empty description is a missed opportunity.</a:t>
            </a:r>
            <a:br>
              <a:rPr lang="en-US" sz="2600" dirty="0" smtClean="0"/>
            </a:br>
            <a:endParaRPr lang="en-US" sz="800" dirty="0" smtClean="0"/>
          </a:p>
          <a:p>
            <a:r>
              <a:rPr lang="en-US" sz="3000" dirty="0" smtClean="0"/>
              <a:t>Put your website at the end of your video.</a:t>
            </a:r>
            <a:br>
              <a:rPr lang="en-US" sz="3000" dirty="0" smtClean="0"/>
            </a:br>
            <a:endParaRPr lang="en-US" sz="800" dirty="0" smtClean="0"/>
          </a:p>
          <a:p>
            <a:r>
              <a:rPr lang="en-US" sz="3000" dirty="0" smtClean="0"/>
              <a:t>Videos should be one of the following:</a:t>
            </a:r>
          </a:p>
          <a:p>
            <a:pPr lvl="1">
              <a:lnSpc>
                <a:spcPts val="2600"/>
              </a:lnSpc>
              <a:spcBef>
                <a:spcPts val="0"/>
              </a:spcBef>
            </a:pPr>
            <a:r>
              <a:rPr lang="en-US" sz="2600" dirty="0" smtClean="0"/>
              <a:t>Funny</a:t>
            </a:r>
          </a:p>
          <a:p>
            <a:pPr lvl="1">
              <a:lnSpc>
                <a:spcPts val="2600"/>
              </a:lnSpc>
              <a:spcBef>
                <a:spcPts val="0"/>
              </a:spcBef>
            </a:pPr>
            <a:r>
              <a:rPr lang="en-US" sz="2600" dirty="0" smtClean="0"/>
              <a:t>Cute</a:t>
            </a:r>
          </a:p>
          <a:p>
            <a:pPr lvl="1">
              <a:lnSpc>
                <a:spcPts val="2600"/>
              </a:lnSpc>
              <a:spcBef>
                <a:spcPts val="0"/>
              </a:spcBef>
            </a:pPr>
            <a:r>
              <a:rPr lang="en-US" sz="2600" dirty="0" smtClean="0"/>
              <a:t>Informative </a:t>
            </a:r>
          </a:p>
          <a:p>
            <a:pPr lvl="1">
              <a:lnSpc>
                <a:spcPts val="2600"/>
              </a:lnSpc>
              <a:spcBef>
                <a:spcPts val="0"/>
              </a:spcBef>
            </a:pPr>
            <a:r>
              <a:rPr lang="en-US" sz="2600" dirty="0" smtClean="0"/>
              <a:t>Motivating (call to action)</a:t>
            </a:r>
          </a:p>
          <a:p>
            <a:endParaRPr lang="en-US" dirty="0"/>
          </a:p>
        </p:txBody>
      </p:sp>
      <p:pic>
        <p:nvPicPr>
          <p:cNvPr id="4" name="Picture 2"/>
          <p:cNvPicPr>
            <a:picLocks noChangeAspect="1" noChangeArrowheads="1"/>
          </p:cNvPicPr>
          <p:nvPr/>
        </p:nvPicPr>
        <p:blipFill>
          <a:blip r:embed="rId3" cstate="print"/>
          <a:srcRect/>
          <a:stretch>
            <a:fillRect/>
          </a:stretch>
        </p:blipFill>
        <p:spPr bwMode="auto">
          <a:xfrm>
            <a:off x="1143000" y="0"/>
            <a:ext cx="2743200" cy="1586887"/>
          </a:xfrm>
          <a:prstGeom prst="rect">
            <a:avLst/>
          </a:prstGeom>
          <a:noFill/>
          <a:ln w="9525">
            <a:noFill/>
            <a:miter lim="800000"/>
            <a:headEnd/>
            <a:tailEnd/>
          </a:ln>
        </p:spPr>
      </p:pic>
    </p:spTree>
    <p:extLst>
      <p:ext uri="{BB962C8B-B14F-4D97-AF65-F5344CB8AC3E}">
        <p14:creationId xmlns:p14="http://schemas.microsoft.com/office/powerpoint/2010/main" val="3906930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457200"/>
            <a:ext cx="3810000" cy="1143000"/>
          </a:xfrm>
        </p:spPr>
        <p:txBody>
          <a:bodyPr/>
          <a:lstStyle/>
          <a:p>
            <a:r>
              <a:rPr lang="en-US" dirty="0" smtClean="0">
                <a:solidFill>
                  <a:srgbClr val="CC9900"/>
                </a:solidFill>
              </a:rPr>
              <a:t>…is it worth it?</a:t>
            </a:r>
            <a:endParaRPr lang="en-US" dirty="0">
              <a:solidFill>
                <a:srgbClr val="CC9900"/>
              </a:solidFill>
            </a:endParaRPr>
          </a:p>
        </p:txBody>
      </p:sp>
      <p:sp>
        <p:nvSpPr>
          <p:cNvPr id="3" name="Content Placeholder 2"/>
          <p:cNvSpPr>
            <a:spLocks noGrp="1"/>
          </p:cNvSpPr>
          <p:nvPr>
            <p:ph idx="1"/>
          </p:nvPr>
        </p:nvSpPr>
        <p:spPr>
          <a:xfrm>
            <a:off x="1066800" y="1524000"/>
            <a:ext cx="7866888" cy="4343400"/>
          </a:xfrm>
        </p:spPr>
        <p:txBody>
          <a:bodyPr>
            <a:normAutofit fontScale="70000" lnSpcReduction="20000"/>
          </a:bodyPr>
          <a:lstStyle/>
          <a:p>
            <a:r>
              <a:rPr lang="en-US" sz="3100" dirty="0" smtClean="0"/>
              <a:t>Offers a social networking and </a:t>
            </a:r>
            <a:r>
              <a:rPr lang="en-US" sz="3100" dirty="0" err="1" smtClean="0"/>
              <a:t>microblogging</a:t>
            </a:r>
            <a:r>
              <a:rPr lang="en-US" sz="3100" dirty="0" smtClean="0"/>
              <a:t> service</a:t>
            </a:r>
          </a:p>
          <a:p>
            <a:pPr>
              <a:buNone/>
            </a:pPr>
            <a:endParaRPr lang="en-US" sz="3100" dirty="0" smtClean="0"/>
          </a:p>
          <a:p>
            <a:r>
              <a:rPr lang="en-US" sz="3100" dirty="0" smtClean="0"/>
              <a:t>Enables users to send and read other users' instant </a:t>
            </a:r>
            <a:br>
              <a:rPr lang="en-US" sz="3100" dirty="0" smtClean="0"/>
            </a:br>
            <a:r>
              <a:rPr lang="en-US" sz="3100" dirty="0" smtClean="0"/>
              <a:t>messages called tweets</a:t>
            </a:r>
          </a:p>
          <a:p>
            <a:pPr>
              <a:buNone/>
            </a:pPr>
            <a:endParaRPr lang="en-US" sz="3100" dirty="0" smtClean="0"/>
          </a:p>
          <a:p>
            <a:r>
              <a:rPr lang="en-US" sz="3100" dirty="0" smtClean="0"/>
              <a:t>Tweets - text-based posts of up to 140 characters displayed</a:t>
            </a:r>
            <a:br>
              <a:rPr lang="en-US" sz="3100" dirty="0" smtClean="0"/>
            </a:br>
            <a:r>
              <a:rPr lang="en-US" sz="3100" dirty="0" smtClean="0"/>
              <a:t>on the user's profile page</a:t>
            </a:r>
          </a:p>
          <a:p>
            <a:pPr>
              <a:buNone/>
            </a:pPr>
            <a:endParaRPr lang="en-US" sz="3100" dirty="0" smtClean="0"/>
          </a:p>
          <a:p>
            <a:r>
              <a:rPr lang="en-US" sz="3100" dirty="0" smtClean="0"/>
              <a:t>The more people you follow the more people will follow you</a:t>
            </a:r>
          </a:p>
          <a:p>
            <a:pPr>
              <a:buNone/>
            </a:pPr>
            <a:endParaRPr lang="en-US" sz="3100" dirty="0" smtClean="0"/>
          </a:p>
          <a:p>
            <a:r>
              <a:rPr lang="en-US" sz="3100" dirty="0" smtClean="0"/>
              <a:t>Great for up-to-date information - special rates, weather conditions, crisis management, etc.</a:t>
            </a:r>
          </a:p>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1143000" y="228600"/>
            <a:ext cx="3524250" cy="1295400"/>
          </a:xfrm>
          <a:prstGeom prst="rect">
            <a:avLst/>
          </a:prstGeom>
          <a:noFill/>
          <a:ln w="9525">
            <a:noFill/>
            <a:miter lim="800000"/>
            <a:headEnd/>
            <a:tailEnd/>
          </a:ln>
        </p:spPr>
      </p:pic>
    </p:spTree>
    <p:extLst>
      <p:ext uri="{BB962C8B-B14F-4D97-AF65-F5344CB8AC3E}">
        <p14:creationId xmlns:p14="http://schemas.microsoft.com/office/powerpoint/2010/main" val="38526129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429000" cy="1143000"/>
          </a:xfrm>
        </p:spPr>
        <p:txBody>
          <a:bodyPr/>
          <a:lstStyle/>
          <a:p>
            <a:pPr algn="r"/>
            <a:r>
              <a:rPr lang="en-US" dirty="0" smtClean="0">
                <a:solidFill>
                  <a:srgbClr val="CC9900"/>
                </a:solidFill>
              </a:rPr>
              <a:t>Who uses  </a:t>
            </a:r>
            <a:endParaRPr lang="en-US" dirty="0">
              <a:solidFill>
                <a:srgbClr val="CC9900"/>
              </a:solidFill>
            </a:endParaRPr>
          </a:p>
        </p:txBody>
      </p:sp>
      <p:sp>
        <p:nvSpPr>
          <p:cNvPr id="3" name="Content Placeholder 2"/>
          <p:cNvSpPr>
            <a:spLocks noGrp="1"/>
          </p:cNvSpPr>
          <p:nvPr>
            <p:ph idx="1"/>
          </p:nvPr>
        </p:nvSpPr>
        <p:spPr>
          <a:xfrm>
            <a:off x="1066800" y="1600200"/>
            <a:ext cx="7620000" cy="4525963"/>
          </a:xfrm>
        </p:spPr>
        <p:txBody>
          <a:bodyPr>
            <a:noAutofit/>
          </a:bodyPr>
          <a:lstStyle/>
          <a:p>
            <a:r>
              <a:rPr lang="en-US" sz="2600" dirty="0" smtClean="0"/>
              <a:t>300,000 NEW users per month. </a:t>
            </a:r>
          </a:p>
          <a:p>
            <a:r>
              <a:rPr lang="en-US" sz="2600" dirty="0" smtClean="0"/>
              <a:t>18-34 year olds spend 4.3 times the amount of time on Social Media than they do on TV, radio and the newspaper. Twitter targets a large part of this group.</a:t>
            </a:r>
          </a:p>
          <a:p>
            <a:r>
              <a:rPr lang="en-US" sz="2600" dirty="0" smtClean="0"/>
              <a:t>Similar to Facebook - largest demographic is the </a:t>
            </a:r>
            <a:br>
              <a:rPr lang="en-US" sz="2600" dirty="0" smtClean="0"/>
            </a:br>
            <a:r>
              <a:rPr lang="en-US" sz="2600" dirty="0" smtClean="0"/>
              <a:t>35-44 year olds.</a:t>
            </a:r>
          </a:p>
          <a:p>
            <a:r>
              <a:rPr lang="en-US" sz="2600" dirty="0" smtClean="0"/>
              <a:t>About 25% of Twitter users are high income earners and a large part of the following are older business professionals.</a:t>
            </a:r>
            <a:endParaRPr lang="en-US" sz="2600" dirty="0"/>
          </a:p>
        </p:txBody>
      </p:sp>
      <p:pic>
        <p:nvPicPr>
          <p:cNvPr id="4" name="Picture 2"/>
          <p:cNvPicPr>
            <a:picLocks noChangeAspect="1" noChangeArrowheads="1"/>
          </p:cNvPicPr>
          <p:nvPr/>
        </p:nvPicPr>
        <p:blipFill>
          <a:blip r:embed="rId2" cstate="print"/>
          <a:srcRect/>
          <a:stretch>
            <a:fillRect/>
          </a:stretch>
        </p:blipFill>
        <p:spPr bwMode="auto">
          <a:xfrm>
            <a:off x="3886200" y="152400"/>
            <a:ext cx="3524250" cy="1295400"/>
          </a:xfrm>
          <a:prstGeom prst="rect">
            <a:avLst/>
          </a:prstGeom>
          <a:noFill/>
          <a:ln w="9525">
            <a:noFill/>
            <a:miter lim="800000"/>
            <a:headEnd/>
            <a:tailEnd/>
          </a:ln>
        </p:spPr>
      </p:pic>
    </p:spTree>
    <p:extLst>
      <p:ext uri="{BB962C8B-B14F-4D97-AF65-F5344CB8AC3E}">
        <p14:creationId xmlns:p14="http://schemas.microsoft.com/office/powerpoint/2010/main" val="42512156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r>
              <a:rPr lang="en-US" sz="4000" dirty="0" smtClean="0">
                <a:solidFill>
                  <a:srgbClr val="CC9900"/>
                </a:solidFill>
              </a:rPr>
              <a:t>What do you “tweet” about? </a:t>
            </a:r>
            <a:endParaRPr lang="en-US" sz="4000" dirty="0">
              <a:solidFill>
                <a:srgbClr val="CC9900"/>
              </a:solidFill>
            </a:endParaRPr>
          </a:p>
        </p:txBody>
      </p:sp>
      <p:sp>
        <p:nvSpPr>
          <p:cNvPr id="3" name="Content Placeholder 2"/>
          <p:cNvSpPr>
            <a:spLocks noGrp="1"/>
          </p:cNvSpPr>
          <p:nvPr>
            <p:ph idx="1"/>
          </p:nvPr>
        </p:nvSpPr>
        <p:spPr>
          <a:xfrm>
            <a:off x="762000" y="1219200"/>
            <a:ext cx="8183880" cy="4800600"/>
          </a:xfrm>
        </p:spPr>
        <p:txBody>
          <a:bodyPr>
            <a:noAutofit/>
          </a:bodyPr>
          <a:lstStyle/>
          <a:p>
            <a:r>
              <a:rPr lang="en-US" sz="2600" dirty="0" smtClean="0"/>
              <a:t>Be an influencer, lots of celebrities are on Twitter.</a:t>
            </a:r>
          </a:p>
          <a:p>
            <a:r>
              <a:rPr lang="en-US" sz="2600" dirty="0" smtClean="0"/>
              <a:t>Add value with every tweet you send. </a:t>
            </a:r>
          </a:p>
          <a:p>
            <a:r>
              <a:rPr lang="en-US" sz="2600" dirty="0" smtClean="0"/>
              <a:t>Don’t tweet about your schedule. Ex: Had a cup of coffee.</a:t>
            </a:r>
          </a:p>
          <a:p>
            <a:r>
              <a:rPr lang="en-US" sz="2600" dirty="0" smtClean="0"/>
              <a:t>You can offer tips, resources, links to other valuable</a:t>
            </a:r>
            <a:br>
              <a:rPr lang="en-US" sz="2600" dirty="0" smtClean="0"/>
            </a:br>
            <a:r>
              <a:rPr lang="en-US" sz="2600" dirty="0" smtClean="0"/>
              <a:t>sites, news, feedback, you name it.</a:t>
            </a:r>
          </a:p>
          <a:p>
            <a:r>
              <a:rPr lang="en-US" sz="2600" dirty="0" smtClean="0"/>
              <a:t>Questions, polls, and surveys are great tools for engaging your audience and can be used as your focus group for new products or services that you're about to launch.</a:t>
            </a:r>
          </a:p>
          <a:p>
            <a:pPr>
              <a:buNone/>
            </a:pPr>
            <a:endParaRPr lang="en-US" sz="2600" dirty="0"/>
          </a:p>
        </p:txBody>
      </p:sp>
    </p:spTree>
    <p:extLst>
      <p:ext uri="{BB962C8B-B14F-4D97-AF65-F5344CB8AC3E}">
        <p14:creationId xmlns:p14="http://schemas.microsoft.com/office/powerpoint/2010/main" val="14093531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C9900"/>
                </a:solidFill>
              </a:rPr>
              <a:t>More Twitter Advice</a:t>
            </a:r>
            <a:endParaRPr lang="en-US" sz="4000" dirty="0">
              <a:solidFill>
                <a:srgbClr val="CC9900"/>
              </a:solidFill>
            </a:endParaRPr>
          </a:p>
        </p:txBody>
      </p:sp>
      <p:sp>
        <p:nvSpPr>
          <p:cNvPr id="3" name="Content Placeholder 2"/>
          <p:cNvSpPr>
            <a:spLocks noGrp="1"/>
          </p:cNvSpPr>
          <p:nvPr>
            <p:ph idx="1"/>
          </p:nvPr>
        </p:nvSpPr>
        <p:spPr>
          <a:xfrm>
            <a:off x="990600" y="1600200"/>
            <a:ext cx="7696200" cy="4525963"/>
          </a:xfrm>
        </p:spPr>
        <p:txBody>
          <a:bodyPr>
            <a:normAutofit/>
          </a:bodyPr>
          <a:lstStyle/>
          <a:p>
            <a:r>
              <a:rPr lang="en-US" sz="2800" dirty="0" smtClean="0"/>
              <a:t>Share links and information</a:t>
            </a:r>
          </a:p>
          <a:p>
            <a:r>
              <a:rPr lang="en-US" sz="2800" dirty="0" smtClean="0"/>
              <a:t>Opinions</a:t>
            </a:r>
          </a:p>
          <a:p>
            <a:r>
              <a:rPr lang="en-US" sz="2800" dirty="0" smtClean="0"/>
              <a:t>Humor</a:t>
            </a:r>
          </a:p>
          <a:p>
            <a:r>
              <a:rPr lang="en-US" sz="2800" dirty="0" smtClean="0"/>
              <a:t>Questions</a:t>
            </a:r>
          </a:p>
          <a:p>
            <a:r>
              <a:rPr lang="en-US" sz="2800" dirty="0" smtClean="0"/>
              <a:t>Pictures</a:t>
            </a:r>
          </a:p>
          <a:p>
            <a:endParaRPr lang="en-US" sz="2800" dirty="0"/>
          </a:p>
        </p:txBody>
      </p:sp>
      <p:pic>
        <p:nvPicPr>
          <p:cNvPr id="4100" name="Picture 4"/>
          <p:cNvPicPr>
            <a:picLocks noChangeAspect="1" noChangeArrowheads="1"/>
          </p:cNvPicPr>
          <p:nvPr/>
        </p:nvPicPr>
        <p:blipFill>
          <a:blip r:embed="rId2" cstate="print"/>
          <a:srcRect/>
          <a:stretch>
            <a:fillRect/>
          </a:stretch>
        </p:blipFill>
        <p:spPr bwMode="auto">
          <a:xfrm>
            <a:off x="4876800" y="2819400"/>
            <a:ext cx="2143125" cy="2143125"/>
          </a:xfrm>
          <a:prstGeom prst="rect">
            <a:avLst/>
          </a:prstGeom>
          <a:noFill/>
          <a:ln w="9525">
            <a:noFill/>
            <a:miter lim="800000"/>
            <a:headEnd/>
            <a:tailEnd/>
          </a:ln>
        </p:spPr>
      </p:pic>
    </p:spTree>
    <p:extLst>
      <p:ext uri="{BB962C8B-B14F-4D97-AF65-F5344CB8AC3E}">
        <p14:creationId xmlns:p14="http://schemas.microsoft.com/office/powerpoint/2010/main" val="30138913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dirty="0" smtClean="0">
                <a:solidFill>
                  <a:srgbClr val="CC9900"/>
                </a:solidFill>
              </a:rPr>
              <a:t>What are others saying about you?</a:t>
            </a:r>
            <a:endParaRPr lang="en-US" sz="4000" dirty="0">
              <a:solidFill>
                <a:srgbClr val="CC9900"/>
              </a:solidFill>
            </a:endParaRPr>
          </a:p>
        </p:txBody>
      </p:sp>
      <p:sp>
        <p:nvSpPr>
          <p:cNvPr id="3" name="Content Placeholder 2"/>
          <p:cNvSpPr>
            <a:spLocks noGrp="1"/>
          </p:cNvSpPr>
          <p:nvPr>
            <p:ph idx="1"/>
          </p:nvPr>
        </p:nvSpPr>
        <p:spPr>
          <a:xfrm>
            <a:off x="1435608" y="1143000"/>
            <a:ext cx="7174992" cy="4597028"/>
          </a:xfrm>
        </p:spPr>
        <p:txBody>
          <a:bodyPr>
            <a:normAutofit fontScale="85000" lnSpcReduction="20000"/>
          </a:bodyPr>
          <a:lstStyle/>
          <a:p>
            <a:r>
              <a:rPr lang="en-US" dirty="0" err="1" smtClean="0"/>
              <a:t>Twilerts</a:t>
            </a:r>
            <a:endParaRPr lang="en-US" dirty="0" smtClean="0"/>
          </a:p>
          <a:p>
            <a:pPr lvl="1"/>
            <a:r>
              <a:rPr lang="en-US" dirty="0" smtClean="0"/>
              <a:t>Don’t need a Twitter account</a:t>
            </a:r>
          </a:p>
          <a:p>
            <a:pPr lvl="1"/>
            <a:r>
              <a:rPr lang="en-US" dirty="0" smtClean="0"/>
              <a:t>Delivered to your Inbox</a:t>
            </a:r>
          </a:p>
          <a:p>
            <a:pPr lvl="1"/>
            <a:r>
              <a:rPr lang="en-US" dirty="0" smtClean="0"/>
              <a:t>Observation only</a:t>
            </a:r>
          </a:p>
          <a:p>
            <a:r>
              <a:rPr lang="en-US" dirty="0" err="1" smtClean="0"/>
              <a:t>TweetDeck</a:t>
            </a:r>
            <a:endParaRPr lang="en-US" dirty="0" smtClean="0"/>
          </a:p>
          <a:p>
            <a:pPr lvl="1"/>
            <a:r>
              <a:rPr lang="en-US" dirty="0" smtClean="0"/>
              <a:t>What are people saying about your community</a:t>
            </a:r>
          </a:p>
          <a:p>
            <a:pPr lvl="1"/>
            <a:r>
              <a:rPr lang="en-US" dirty="0" smtClean="0"/>
              <a:t>An opportunity for you to respond</a:t>
            </a:r>
          </a:p>
          <a:p>
            <a:r>
              <a:rPr lang="en-US" dirty="0" smtClean="0"/>
              <a:t>Socialmention.com</a:t>
            </a:r>
          </a:p>
          <a:p>
            <a:r>
              <a:rPr lang="en-US" dirty="0" smtClean="0"/>
              <a:t>NutShellMail.com</a:t>
            </a:r>
          </a:p>
          <a:p>
            <a:r>
              <a:rPr lang="en-US" dirty="0" smtClean="0"/>
              <a:t>Monitor </a:t>
            </a:r>
            <a:r>
              <a:rPr lang="en-US" dirty="0" err="1" smtClean="0"/>
              <a:t>TripAdvisor</a:t>
            </a:r>
            <a:endParaRPr lang="en-US" dirty="0" smtClean="0"/>
          </a:p>
          <a:p>
            <a:pPr lvl="1"/>
            <a:r>
              <a:rPr lang="en-US" dirty="0" smtClean="0"/>
              <a:t>Share comments with your staff</a:t>
            </a:r>
            <a:endParaRPr lang="en-US" dirty="0"/>
          </a:p>
        </p:txBody>
      </p:sp>
    </p:spTree>
    <p:extLst>
      <p:ext uri="{BB962C8B-B14F-4D97-AF65-F5344CB8AC3E}">
        <p14:creationId xmlns:p14="http://schemas.microsoft.com/office/powerpoint/2010/main" val="24231956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4000" dirty="0" smtClean="0">
                <a:solidFill>
                  <a:srgbClr val="CC9900"/>
                </a:solidFill>
              </a:rPr>
              <a:t>QR Codes</a:t>
            </a:r>
            <a:endParaRPr lang="en-US" sz="4000" dirty="0">
              <a:solidFill>
                <a:srgbClr val="CC9900"/>
              </a:solidFill>
            </a:endParaRPr>
          </a:p>
        </p:txBody>
      </p:sp>
      <p:sp>
        <p:nvSpPr>
          <p:cNvPr id="3" name="Content Placeholder 2"/>
          <p:cNvSpPr>
            <a:spLocks noGrp="1"/>
          </p:cNvSpPr>
          <p:nvPr>
            <p:ph idx="1"/>
          </p:nvPr>
        </p:nvSpPr>
        <p:spPr/>
        <p:txBody>
          <a:bodyPr/>
          <a:lstStyle/>
          <a:p>
            <a:r>
              <a:rPr lang="en-US" sz="3000" dirty="0" smtClean="0"/>
              <a:t>Use QR Codes creatively to help mobile user connect more easily </a:t>
            </a:r>
          </a:p>
          <a:p>
            <a:pPr lvl="1"/>
            <a:r>
              <a:rPr lang="en-US" dirty="0" smtClean="0"/>
              <a:t>Websites</a:t>
            </a:r>
          </a:p>
          <a:p>
            <a:pPr lvl="2"/>
            <a:r>
              <a:rPr lang="en-US" dirty="0" smtClean="0"/>
              <a:t>Specific pages</a:t>
            </a:r>
          </a:p>
          <a:p>
            <a:pPr lvl="1"/>
            <a:r>
              <a:rPr lang="en-US" dirty="0" smtClean="0"/>
              <a:t>Foursquare check-ins</a:t>
            </a:r>
          </a:p>
          <a:p>
            <a:pPr lvl="1"/>
            <a:r>
              <a:rPr lang="en-US" dirty="0" smtClean="0"/>
              <a:t>Facebook pages</a:t>
            </a:r>
            <a:endParaRPr lang="en-US"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5000" y="2362200"/>
            <a:ext cx="2286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97741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CC9900"/>
                </a:solidFill>
              </a:rPr>
              <a:t>Mobile </a:t>
            </a:r>
            <a:r>
              <a:rPr lang="en-US" sz="4000" dirty="0" smtClean="0">
                <a:solidFill>
                  <a:srgbClr val="CC9900"/>
                </a:solidFill>
              </a:rPr>
              <a:t>Marketing</a:t>
            </a:r>
            <a:endParaRPr lang="en-US" sz="4000" dirty="0">
              <a:solidFill>
                <a:srgbClr val="CC9900"/>
              </a:solidFill>
            </a:endParaRPr>
          </a:p>
        </p:txBody>
      </p:sp>
      <p:sp>
        <p:nvSpPr>
          <p:cNvPr id="3" name="Content Placeholder 2"/>
          <p:cNvSpPr>
            <a:spLocks noGrp="1"/>
          </p:cNvSpPr>
          <p:nvPr>
            <p:ph idx="1"/>
          </p:nvPr>
        </p:nvSpPr>
        <p:spPr>
          <a:xfrm>
            <a:off x="1371600" y="1371600"/>
            <a:ext cx="7315200" cy="4983163"/>
          </a:xfrm>
        </p:spPr>
        <p:txBody>
          <a:bodyPr>
            <a:normAutofit/>
          </a:bodyPr>
          <a:lstStyle/>
          <a:p>
            <a:r>
              <a:rPr lang="en-US" sz="2800" dirty="0" smtClean="0"/>
              <a:t>Trip Research While In Maine</a:t>
            </a:r>
          </a:p>
          <a:p>
            <a:pPr lvl="1"/>
            <a:r>
              <a:rPr lang="en-US" sz="2400" dirty="0" smtClean="0"/>
              <a:t>Roughly </a:t>
            </a:r>
            <a:r>
              <a:rPr lang="en-US" sz="2400" b="1" dirty="0" smtClean="0"/>
              <a:t>25%</a:t>
            </a:r>
            <a:r>
              <a:rPr lang="en-US" sz="2400" dirty="0" smtClean="0"/>
              <a:t> of visitors use their </a:t>
            </a:r>
            <a:r>
              <a:rPr lang="en-US" sz="2400" b="1" dirty="0" smtClean="0"/>
              <a:t>mobile device</a:t>
            </a:r>
            <a:r>
              <a:rPr lang="en-US" sz="2400" dirty="0" smtClean="0"/>
              <a:t> to perform additional trip </a:t>
            </a:r>
            <a:r>
              <a:rPr lang="en-US" sz="2400" b="1" dirty="0" smtClean="0"/>
              <a:t>research</a:t>
            </a:r>
            <a:r>
              <a:rPr lang="en-US" sz="2400" dirty="0" smtClean="0"/>
              <a:t> while </a:t>
            </a:r>
            <a:r>
              <a:rPr lang="en-US" sz="2400" b="1" dirty="0" smtClean="0"/>
              <a:t>in Maine</a:t>
            </a:r>
            <a:endParaRPr lang="en-US" sz="2400" dirty="0" smtClean="0"/>
          </a:p>
          <a:p>
            <a:pPr lvl="1"/>
            <a:r>
              <a:rPr lang="en-US" sz="2400" dirty="0" smtClean="0"/>
              <a:t>This percentage is </a:t>
            </a:r>
            <a:r>
              <a:rPr lang="en-US" sz="2400" b="1" dirty="0" smtClean="0"/>
              <a:t>increasing significantly </a:t>
            </a:r>
            <a:r>
              <a:rPr lang="en-US" sz="2400" dirty="0" smtClean="0"/>
              <a:t>year after year.</a:t>
            </a:r>
            <a:endParaRPr lang="en-US" sz="2400" dirty="0"/>
          </a:p>
        </p:txBody>
      </p:sp>
      <p:sp>
        <p:nvSpPr>
          <p:cNvPr id="4" name="Rectangle 3"/>
          <p:cNvSpPr/>
          <p:nvPr/>
        </p:nvSpPr>
        <p:spPr>
          <a:xfrm>
            <a:off x="1219201" y="3733800"/>
            <a:ext cx="6934200" cy="1631216"/>
          </a:xfrm>
          <a:prstGeom prst="rect">
            <a:avLst/>
          </a:prstGeom>
        </p:spPr>
        <p:style>
          <a:lnRef idx="1">
            <a:schemeClr val="accent1"/>
          </a:lnRef>
          <a:fillRef idx="3">
            <a:schemeClr val="accent1"/>
          </a:fillRef>
          <a:effectRef idx="2">
            <a:schemeClr val="accent1"/>
          </a:effectRef>
          <a:fontRef idx="minor">
            <a:schemeClr val="lt1"/>
          </a:fontRef>
        </p:style>
        <p:txBody>
          <a:bodyPr wrap="square" lIns="91440" tIns="45720" rIns="91440" bIns="45720">
            <a:spAutoFit/>
          </a:bodyPr>
          <a:lstStyle/>
          <a:p>
            <a:pPr algn="ctr"/>
            <a:r>
              <a:rPr lang="en-US" sz="5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Are You Showing Up</a:t>
            </a:r>
          </a:p>
          <a:p>
            <a:pPr algn="ctr"/>
            <a:r>
              <a:rPr lang="en-US" sz="5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 The Search Results?</a:t>
            </a:r>
            <a:endParaRPr lang="en-US" sz="5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9690226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4000" dirty="0" smtClean="0">
                <a:solidFill>
                  <a:srgbClr val="CC9900"/>
                </a:solidFill>
              </a:rPr>
              <a:t>Why Are People Searching?</a:t>
            </a:r>
            <a:endParaRPr lang="en-US" sz="4000" dirty="0">
              <a:solidFill>
                <a:srgbClr val="CC9900"/>
              </a:solidFill>
            </a:endParaRPr>
          </a:p>
        </p:txBody>
      </p:sp>
      <p:sp>
        <p:nvSpPr>
          <p:cNvPr id="3" name="Content Placeholder 2"/>
          <p:cNvSpPr>
            <a:spLocks noGrp="1"/>
          </p:cNvSpPr>
          <p:nvPr>
            <p:ph idx="1"/>
          </p:nvPr>
        </p:nvSpPr>
        <p:spPr>
          <a:xfrm>
            <a:off x="1219200" y="1600200"/>
            <a:ext cx="7467600" cy="4525963"/>
          </a:xfrm>
        </p:spPr>
        <p:txBody>
          <a:bodyPr>
            <a:normAutofit/>
          </a:bodyPr>
          <a:lstStyle/>
          <a:p>
            <a:r>
              <a:rPr lang="en-US" sz="3000" dirty="0" smtClean="0"/>
              <a:t>Mobile resources have up to date information.</a:t>
            </a:r>
          </a:p>
          <a:p>
            <a:r>
              <a:rPr lang="en-US" sz="3000" dirty="0" smtClean="0"/>
              <a:t>Reviews can give people an idea of what</a:t>
            </a:r>
            <a:br>
              <a:rPr lang="en-US" sz="3000" dirty="0" smtClean="0"/>
            </a:br>
            <a:r>
              <a:rPr lang="en-US" sz="3000" dirty="0" smtClean="0"/>
              <a:t>to expect.</a:t>
            </a:r>
          </a:p>
          <a:p>
            <a:r>
              <a:rPr lang="en-US" sz="3000" dirty="0" smtClean="0"/>
              <a:t>Directions will take people straight to the location, no hassle!</a:t>
            </a:r>
            <a:endParaRPr lang="en-US" sz="3000" dirty="0"/>
          </a:p>
        </p:txBody>
      </p:sp>
    </p:spTree>
    <p:extLst>
      <p:ext uri="{BB962C8B-B14F-4D97-AF65-F5344CB8AC3E}">
        <p14:creationId xmlns:p14="http://schemas.microsoft.com/office/powerpoint/2010/main" val="351049333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944562"/>
          </a:xfrm>
        </p:spPr>
        <p:txBody>
          <a:bodyPr>
            <a:normAutofit/>
          </a:bodyPr>
          <a:lstStyle/>
          <a:p>
            <a:r>
              <a:rPr lang="en-US" sz="4000" dirty="0" smtClean="0">
                <a:solidFill>
                  <a:srgbClr val="CC9900"/>
                </a:solidFill>
              </a:rPr>
              <a:t>How Do I Get There?</a:t>
            </a:r>
            <a:endParaRPr lang="en-US" sz="4000" dirty="0">
              <a:solidFill>
                <a:srgbClr val="CC9900"/>
              </a:solidFill>
            </a:endParaRPr>
          </a:p>
        </p:txBody>
      </p:sp>
      <p:sp>
        <p:nvSpPr>
          <p:cNvPr id="3" name="Content Placeholder 2"/>
          <p:cNvSpPr>
            <a:spLocks noGrp="1"/>
          </p:cNvSpPr>
          <p:nvPr>
            <p:ph idx="1"/>
          </p:nvPr>
        </p:nvSpPr>
        <p:spPr>
          <a:xfrm>
            <a:off x="990600" y="1295400"/>
            <a:ext cx="5410200" cy="4830763"/>
          </a:xfrm>
        </p:spPr>
        <p:txBody>
          <a:bodyPr>
            <a:normAutofit/>
          </a:bodyPr>
          <a:lstStyle/>
          <a:p>
            <a:r>
              <a:rPr lang="en-US" sz="2400" dirty="0" smtClean="0"/>
              <a:t>Get discovered and get found. </a:t>
            </a:r>
          </a:p>
          <a:p>
            <a:pPr lvl="1"/>
            <a:r>
              <a:rPr lang="en-US" sz="2400" dirty="0" smtClean="0"/>
              <a:t>Is your listing accurate?</a:t>
            </a:r>
          </a:p>
          <a:p>
            <a:pPr lvl="2"/>
            <a:r>
              <a:rPr lang="en-US" dirty="0" smtClean="0"/>
              <a:t>Some sites automatically fill in data – </a:t>
            </a:r>
            <a:r>
              <a:rPr lang="en-US" b="1" dirty="0" smtClean="0"/>
              <a:t>business owners can update </a:t>
            </a:r>
            <a:r>
              <a:rPr lang="en-US" dirty="0" smtClean="0"/>
              <a:t>and make changes to their listing.</a:t>
            </a:r>
          </a:p>
          <a:p>
            <a:pPr lvl="1"/>
            <a:r>
              <a:rPr lang="en-US" sz="2400" dirty="0" smtClean="0"/>
              <a:t>Is your location precise?</a:t>
            </a:r>
          </a:p>
          <a:p>
            <a:pPr lvl="2"/>
            <a:r>
              <a:rPr lang="en-US" dirty="0" smtClean="0"/>
              <a:t>Is your “thumbtack” off by a ¼ mile? If people can’t find it, they’ll go somewhere else! </a:t>
            </a:r>
          </a:p>
          <a:p>
            <a:pPr lvl="2"/>
            <a:endParaRPr lang="en-US" dirty="0"/>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329166">
            <a:off x="6345156" y="1551978"/>
            <a:ext cx="2358110" cy="3731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33017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C9900"/>
                </a:solidFill>
              </a:rPr>
              <a:t>Get Started</a:t>
            </a:r>
            <a:endParaRPr lang="en-US" sz="4000" dirty="0">
              <a:solidFill>
                <a:srgbClr val="CC9900"/>
              </a:solidFill>
            </a:endParaRPr>
          </a:p>
        </p:txBody>
      </p:sp>
      <p:sp>
        <p:nvSpPr>
          <p:cNvPr id="4" name="Content Placeholder 3"/>
          <p:cNvSpPr>
            <a:spLocks noGrp="1"/>
          </p:cNvSpPr>
          <p:nvPr>
            <p:ph idx="1"/>
          </p:nvPr>
        </p:nvSpPr>
        <p:spPr/>
        <p:txBody>
          <a:bodyPr/>
          <a:lstStyle/>
          <a:p>
            <a:r>
              <a:rPr lang="en-US" dirty="0" smtClean="0"/>
              <a:t>Google Places</a:t>
            </a:r>
          </a:p>
          <a:p>
            <a:pPr>
              <a:buNone/>
            </a:pPr>
            <a:endParaRPr lang="en-US" sz="2000" dirty="0" smtClean="0"/>
          </a:p>
          <a:p>
            <a:r>
              <a:rPr lang="en-US" dirty="0" smtClean="0"/>
              <a:t>Yelp</a:t>
            </a:r>
          </a:p>
          <a:p>
            <a:pPr>
              <a:buNone/>
            </a:pPr>
            <a:endParaRPr lang="en-US" sz="2000" dirty="0" smtClean="0"/>
          </a:p>
          <a:p>
            <a:r>
              <a:rPr lang="en-US" dirty="0" smtClean="0"/>
              <a:t>Foursquare</a:t>
            </a:r>
          </a:p>
          <a:p>
            <a:pPr>
              <a:buNone/>
            </a:pPr>
            <a:endParaRPr lang="en-US" sz="2000" dirty="0" smtClean="0"/>
          </a:p>
          <a:p>
            <a:r>
              <a:rPr lang="en-US" dirty="0" smtClean="0"/>
              <a:t>Yellow Pages</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6200775" y="3581400"/>
            <a:ext cx="1647825" cy="45720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4981575" y="4495800"/>
            <a:ext cx="1905000" cy="381000"/>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4448175" y="2590800"/>
            <a:ext cx="1385887" cy="1038078"/>
          </a:xfrm>
          <a:prstGeom prst="rect">
            <a:avLst/>
          </a:prstGeom>
          <a:noFill/>
          <a:ln w="9525">
            <a:noFill/>
            <a:miter lim="800000"/>
            <a:headEnd/>
            <a:tailEnd/>
          </a:ln>
        </p:spPr>
      </p:pic>
      <p:pic>
        <p:nvPicPr>
          <p:cNvPr id="1030" name="Picture 6"/>
          <p:cNvPicPr>
            <a:picLocks noChangeAspect="1" noChangeArrowheads="1"/>
          </p:cNvPicPr>
          <p:nvPr/>
        </p:nvPicPr>
        <p:blipFill>
          <a:blip r:embed="rId6" cstate="print"/>
          <a:srcRect/>
          <a:stretch>
            <a:fillRect/>
          </a:stretch>
        </p:blipFill>
        <p:spPr bwMode="auto">
          <a:xfrm>
            <a:off x="6200775" y="1752600"/>
            <a:ext cx="1600200" cy="1219200"/>
          </a:xfrm>
          <a:prstGeom prst="rect">
            <a:avLst/>
          </a:prstGeom>
          <a:noFill/>
          <a:ln w="9525">
            <a:solidFill>
              <a:schemeClr val="accent1"/>
            </a:solidFill>
            <a:miter lim="800000"/>
            <a:headEnd/>
            <a:tailEnd/>
          </a:ln>
        </p:spPr>
      </p:pic>
    </p:spTree>
    <p:extLst>
      <p:ext uri="{BB962C8B-B14F-4D97-AF65-F5344CB8AC3E}">
        <p14:creationId xmlns:p14="http://schemas.microsoft.com/office/powerpoint/2010/main" val="159078997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dirty="0" smtClean="0">
                <a:solidFill>
                  <a:srgbClr val="CC9900"/>
                </a:solidFill>
              </a:rPr>
              <a:t>Reviews – Check Them Out!</a:t>
            </a:r>
            <a:endParaRPr lang="en-US" sz="4000" dirty="0">
              <a:solidFill>
                <a:srgbClr val="CC9900"/>
              </a:solidFill>
            </a:endParaRPr>
          </a:p>
        </p:txBody>
      </p:sp>
      <p:sp>
        <p:nvSpPr>
          <p:cNvPr id="3" name="Content Placeholder 2"/>
          <p:cNvSpPr>
            <a:spLocks noGrp="1"/>
          </p:cNvSpPr>
          <p:nvPr>
            <p:ph idx="1"/>
          </p:nvPr>
        </p:nvSpPr>
        <p:spPr>
          <a:xfrm>
            <a:off x="990600" y="1066800"/>
            <a:ext cx="7391400" cy="4983163"/>
          </a:xfrm>
        </p:spPr>
        <p:txBody>
          <a:bodyPr>
            <a:normAutofit/>
          </a:bodyPr>
          <a:lstStyle/>
          <a:p>
            <a:r>
              <a:rPr lang="en-US" sz="2600" dirty="0" smtClean="0"/>
              <a:t>What are people saying about your business?</a:t>
            </a:r>
          </a:p>
          <a:p>
            <a:pPr lvl="1"/>
            <a:r>
              <a:rPr lang="en-US" sz="2600" dirty="0" smtClean="0"/>
              <a:t>Are there any spam/untrue tales that</a:t>
            </a:r>
            <a:br>
              <a:rPr lang="en-US" sz="2600" dirty="0" smtClean="0"/>
            </a:br>
            <a:r>
              <a:rPr lang="en-US" sz="2600" dirty="0" smtClean="0"/>
              <a:t>should be removed?</a:t>
            </a:r>
          </a:p>
          <a:p>
            <a:r>
              <a:rPr lang="en-US" sz="2600" dirty="0" smtClean="0"/>
              <a:t>How do you compare to your competitors?</a:t>
            </a:r>
            <a:endParaRPr lang="en-US" sz="2600" dirty="0"/>
          </a:p>
          <a:p>
            <a:r>
              <a:rPr lang="en-US" sz="2600" dirty="0" smtClean="0"/>
              <a:t>This is valuable feedback:</a:t>
            </a:r>
            <a:endParaRPr lang="en-US" sz="2600" dirty="0"/>
          </a:p>
        </p:txBody>
      </p:sp>
      <p:pic>
        <p:nvPicPr>
          <p:cNvPr id="4098" name="Picture 2" descr="C:\Users\Matt\Pictures\Mobile\Yelp Nearby Review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4600" y="3505200"/>
            <a:ext cx="4038599" cy="1929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90354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dirty="0" smtClean="0">
                <a:solidFill>
                  <a:srgbClr val="CC9900"/>
                </a:solidFill>
              </a:rPr>
              <a:t>Deals/Offers/Coupons</a:t>
            </a:r>
            <a:endParaRPr lang="en-US" sz="4000" dirty="0">
              <a:solidFill>
                <a:srgbClr val="CC9900"/>
              </a:solidFill>
            </a:endParaRPr>
          </a:p>
        </p:txBody>
      </p:sp>
      <p:sp>
        <p:nvSpPr>
          <p:cNvPr id="3" name="Content Placeholder 2"/>
          <p:cNvSpPr>
            <a:spLocks noGrp="1"/>
          </p:cNvSpPr>
          <p:nvPr>
            <p:ph idx="1"/>
          </p:nvPr>
        </p:nvSpPr>
        <p:spPr>
          <a:xfrm>
            <a:off x="1143000" y="1143000"/>
            <a:ext cx="7543800" cy="4983163"/>
          </a:xfrm>
        </p:spPr>
        <p:txBody>
          <a:bodyPr/>
          <a:lstStyle/>
          <a:p>
            <a:r>
              <a:rPr lang="en-US" sz="2800" dirty="0" smtClean="0"/>
              <a:t>Offer </a:t>
            </a:r>
            <a:r>
              <a:rPr lang="en-US" sz="2800" b="1" dirty="0" smtClean="0">
                <a:effectLst>
                  <a:outerShdw blurRad="38100" dist="38100" dir="2700000" algn="tl">
                    <a:srgbClr val="000000">
                      <a:alpha val="43137"/>
                    </a:srgbClr>
                  </a:outerShdw>
                </a:effectLst>
              </a:rPr>
              <a:t>coupons and discounts </a:t>
            </a:r>
            <a:r>
              <a:rPr lang="en-US" sz="2800" dirty="0" smtClean="0"/>
              <a:t>through apps to get people to </a:t>
            </a:r>
            <a:r>
              <a:rPr lang="en-US" sz="2800" b="1" dirty="0" smtClean="0">
                <a:effectLst>
                  <a:outerShdw blurRad="38100" dist="38100" dir="2700000" algn="tl">
                    <a:srgbClr val="000000">
                      <a:alpha val="43137"/>
                    </a:srgbClr>
                  </a:outerShdw>
                </a:effectLst>
              </a:rPr>
              <a:t>choose YOU</a:t>
            </a:r>
          </a:p>
          <a:p>
            <a:pPr>
              <a:buNone/>
            </a:pPr>
            <a:endParaRPr lang="en-US" dirty="0"/>
          </a:p>
        </p:txBody>
      </p:sp>
      <p:grpSp>
        <p:nvGrpSpPr>
          <p:cNvPr id="8" name="Group 7"/>
          <p:cNvGrpSpPr/>
          <p:nvPr/>
        </p:nvGrpSpPr>
        <p:grpSpPr>
          <a:xfrm>
            <a:off x="1600200" y="2366744"/>
            <a:ext cx="5867400" cy="3119656"/>
            <a:chOff x="1219200" y="2133600"/>
            <a:chExt cx="7239000" cy="3848926"/>
          </a:xfrm>
        </p:grpSpPr>
        <p:pic>
          <p:nvPicPr>
            <p:cNvPr id="6146" name="Picture 2" descr="C:\Users\Matt\Pictures\Mobile\Foursquare Deal.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492" r="17026"/>
            <a:stretch/>
          </p:blipFill>
          <p:spPr bwMode="auto">
            <a:xfrm>
              <a:off x="1219200" y="2133600"/>
              <a:ext cx="2231600" cy="37338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Matt\Pictures\Mobile\YP Deal.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163" r="9933"/>
            <a:stretch/>
          </p:blipFill>
          <p:spPr bwMode="auto">
            <a:xfrm>
              <a:off x="3657600" y="2133600"/>
              <a:ext cx="2286000" cy="3848926"/>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C:\Users\Matt\Pictures\Mobile\Yelp Deals.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396" t="12664" r="18871" b="18057"/>
            <a:stretch/>
          </p:blipFill>
          <p:spPr bwMode="auto">
            <a:xfrm>
              <a:off x="6172200" y="2133600"/>
              <a:ext cx="2286000" cy="37534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832086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886"/>
            <a:ext cx="9144000" cy="1143000"/>
          </a:xfrm>
        </p:spPr>
        <p:txBody>
          <a:bodyPr>
            <a:normAutofit/>
          </a:bodyPr>
          <a:lstStyle/>
          <a:p>
            <a:r>
              <a:rPr lang="en-US" sz="4000" dirty="0" smtClean="0">
                <a:solidFill>
                  <a:srgbClr val="CC9900"/>
                </a:solidFill>
              </a:rPr>
              <a:t>Social Media Tie-In</a:t>
            </a:r>
            <a:endParaRPr lang="en-US" sz="4000" dirty="0">
              <a:solidFill>
                <a:srgbClr val="CC9900"/>
              </a:solidFill>
            </a:endParaRPr>
          </a:p>
        </p:txBody>
      </p:sp>
      <p:sp>
        <p:nvSpPr>
          <p:cNvPr id="3" name="Content Placeholder 2"/>
          <p:cNvSpPr>
            <a:spLocks noGrp="1"/>
          </p:cNvSpPr>
          <p:nvPr>
            <p:ph idx="1"/>
          </p:nvPr>
        </p:nvSpPr>
        <p:spPr>
          <a:xfrm>
            <a:off x="1295400" y="1143000"/>
            <a:ext cx="7391400" cy="5364163"/>
          </a:xfrm>
        </p:spPr>
        <p:txBody>
          <a:bodyPr>
            <a:normAutofit/>
          </a:bodyPr>
          <a:lstStyle/>
          <a:p>
            <a:r>
              <a:rPr lang="en-US" sz="2800" dirty="0" smtClean="0"/>
              <a:t>When people check in, all of their friends</a:t>
            </a:r>
            <a:br>
              <a:rPr lang="en-US" sz="2800" dirty="0" smtClean="0"/>
            </a:br>
            <a:r>
              <a:rPr lang="en-US" sz="2800" dirty="0" smtClean="0"/>
              <a:t>will see it via </a:t>
            </a:r>
            <a:r>
              <a:rPr lang="en-US" sz="2800" b="1" dirty="0" smtClean="0"/>
              <a:t>Facebook </a:t>
            </a:r>
            <a:r>
              <a:rPr lang="en-US" sz="2800" dirty="0" smtClean="0"/>
              <a:t>or T</a:t>
            </a:r>
            <a:r>
              <a:rPr lang="en-US" sz="2800" b="1" dirty="0" smtClean="0"/>
              <a:t>witter</a:t>
            </a:r>
            <a:endParaRPr lang="en-US" sz="2800" dirty="0" smtClean="0"/>
          </a:p>
          <a:p>
            <a:r>
              <a:rPr lang="en-US" sz="2800" b="1" dirty="0" smtClean="0"/>
              <a:t>Friend &gt; Friend </a:t>
            </a:r>
            <a:r>
              <a:rPr lang="en-US" sz="2800" dirty="0" smtClean="0"/>
              <a:t>recommendations are the</a:t>
            </a:r>
            <a:br>
              <a:rPr lang="en-US" sz="2800" dirty="0" smtClean="0"/>
            </a:br>
            <a:r>
              <a:rPr lang="en-US" sz="2800" b="1" i="1" dirty="0" smtClean="0"/>
              <a:t>most powerful </a:t>
            </a:r>
            <a:r>
              <a:rPr lang="en-US" sz="2800" dirty="0" smtClean="0"/>
              <a:t>kind.</a:t>
            </a:r>
          </a:p>
          <a:p>
            <a:r>
              <a:rPr lang="en-US" sz="2800" dirty="0" smtClean="0"/>
              <a:t>People use these apps </a:t>
            </a:r>
            <a:r>
              <a:rPr lang="en-US" sz="2800" b="1" dirty="0" smtClean="0"/>
              <a:t>with their friends</a:t>
            </a:r>
          </a:p>
        </p:txBody>
      </p:sp>
      <p:grpSp>
        <p:nvGrpSpPr>
          <p:cNvPr id="7" name="Group 6"/>
          <p:cNvGrpSpPr/>
          <p:nvPr/>
        </p:nvGrpSpPr>
        <p:grpSpPr>
          <a:xfrm>
            <a:off x="1676400" y="3810000"/>
            <a:ext cx="6096000" cy="1524000"/>
            <a:chOff x="1524000" y="3886200"/>
            <a:chExt cx="7010400" cy="1752600"/>
          </a:xfrm>
        </p:grpSpPr>
        <p:pic>
          <p:nvPicPr>
            <p:cNvPr id="5122" name="Picture 2" descr="C:\Users\Matt\Pictures\Mobile\Yelp Social Review.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1556"/>
            <a:stretch/>
          </p:blipFill>
          <p:spPr bwMode="auto">
            <a:xfrm>
              <a:off x="1524000" y="3886200"/>
              <a:ext cx="7010400" cy="1752600"/>
            </a:xfrm>
            <a:prstGeom prst="rect">
              <a:avLst/>
            </a:prstGeom>
            <a:noFill/>
            <a:extLst>
              <a:ext uri="{909E8E84-426E-40DD-AFC4-6F175D3DCCD1}">
                <a14:hiddenFill xmlns:a14="http://schemas.microsoft.com/office/drawing/2010/main">
                  <a:solidFill>
                    <a:srgbClr val="FFFFFF"/>
                  </a:solidFill>
                </a14:hiddenFill>
              </a:ext>
            </a:extLst>
          </p:spPr>
        </p:pic>
        <p:sp>
          <p:nvSpPr>
            <p:cNvPr id="4" name="Right Arrow 3"/>
            <p:cNvSpPr/>
            <p:nvPr/>
          </p:nvSpPr>
          <p:spPr>
            <a:xfrm rot="10167452">
              <a:off x="3638890" y="3936017"/>
              <a:ext cx="1447800" cy="76200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34443941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C9900"/>
                </a:solidFill>
              </a:rPr>
              <a:t>Strategic Marketing Plans</a:t>
            </a:r>
            <a:endParaRPr lang="en-US" sz="4000" dirty="0">
              <a:solidFill>
                <a:srgbClr val="CC9900"/>
              </a:solidFill>
            </a:endParaRPr>
          </a:p>
        </p:txBody>
      </p:sp>
      <p:sp>
        <p:nvSpPr>
          <p:cNvPr id="3" name="Content Placeholder 2"/>
          <p:cNvSpPr>
            <a:spLocks noGrp="1"/>
          </p:cNvSpPr>
          <p:nvPr>
            <p:ph idx="1"/>
          </p:nvPr>
        </p:nvSpPr>
        <p:spPr>
          <a:xfrm>
            <a:off x="914400" y="1371600"/>
            <a:ext cx="7772400" cy="4754563"/>
          </a:xfrm>
        </p:spPr>
        <p:txBody>
          <a:bodyPr>
            <a:normAutofit/>
          </a:bodyPr>
          <a:lstStyle/>
          <a:p>
            <a:r>
              <a:rPr lang="en-US" sz="2800" dirty="0" smtClean="0"/>
              <a:t>We create “Marshall Plans” for our clients, which</a:t>
            </a:r>
            <a:br>
              <a:rPr lang="en-US" sz="2800" dirty="0" smtClean="0"/>
            </a:br>
            <a:r>
              <a:rPr lang="en-US" sz="2800" dirty="0" smtClean="0"/>
              <a:t>are road maps to customer engagement. The plans include:</a:t>
            </a:r>
          </a:p>
          <a:p>
            <a:r>
              <a:rPr lang="en-US" sz="2800" dirty="0" smtClean="0"/>
              <a:t>Competitive analysis</a:t>
            </a:r>
          </a:p>
          <a:p>
            <a:r>
              <a:rPr lang="en-US" sz="2800" dirty="0" smtClean="0"/>
              <a:t>SWOT analysis</a:t>
            </a:r>
          </a:p>
          <a:p>
            <a:r>
              <a:rPr lang="en-US" sz="2800" dirty="0" smtClean="0"/>
              <a:t>Message Mapping</a:t>
            </a:r>
          </a:p>
          <a:p>
            <a:r>
              <a:rPr lang="en-US" sz="2800" dirty="0" smtClean="0"/>
              <a:t>Targeted Audiences</a:t>
            </a:r>
          </a:p>
          <a:p>
            <a:r>
              <a:rPr lang="en-US" sz="2800" dirty="0" smtClean="0"/>
              <a:t>Best media to connect messages with targets</a:t>
            </a:r>
            <a:endParaRPr lang="en-US" sz="2800" dirty="0"/>
          </a:p>
        </p:txBody>
      </p:sp>
    </p:spTree>
    <p:extLst>
      <p:ext uri="{BB962C8B-B14F-4D97-AF65-F5344CB8AC3E}">
        <p14:creationId xmlns:p14="http://schemas.microsoft.com/office/powerpoint/2010/main" val="81886239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4000" dirty="0" smtClean="0">
                <a:solidFill>
                  <a:srgbClr val="CC9900"/>
                </a:solidFill>
              </a:rPr>
              <a:t>What is a Message Map? </a:t>
            </a:r>
            <a:endParaRPr lang="en-US" sz="4000" dirty="0">
              <a:solidFill>
                <a:srgbClr val="CC9900"/>
              </a:solidFill>
            </a:endParaRPr>
          </a:p>
        </p:txBody>
      </p:sp>
      <p:pic>
        <p:nvPicPr>
          <p:cNvPr id="5" name="Content Placeholder 4" descr="Homestead-Message-Map.jpg"/>
          <p:cNvPicPr>
            <a:picLocks noGrp="1" noChangeAspect="1"/>
          </p:cNvPicPr>
          <p:nvPr>
            <p:ph idx="1"/>
          </p:nvPr>
        </p:nvPicPr>
        <p:blipFill>
          <a:blip r:embed="rId2" cstate="print"/>
          <a:stretch>
            <a:fillRect/>
          </a:stretch>
        </p:blipFill>
        <p:spPr>
          <a:xfrm>
            <a:off x="1371600" y="1113668"/>
            <a:ext cx="6523515" cy="4372732"/>
          </a:xfrm>
        </p:spPr>
      </p:pic>
    </p:spTree>
    <p:extLst>
      <p:ext uri="{BB962C8B-B14F-4D97-AF65-F5344CB8AC3E}">
        <p14:creationId xmlns:p14="http://schemas.microsoft.com/office/powerpoint/2010/main" val="26803760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C9900"/>
                </a:solidFill>
              </a:rPr>
              <a:t>Recommended Reading</a:t>
            </a:r>
            <a:endParaRPr lang="en-US" sz="4000" dirty="0">
              <a:solidFill>
                <a:srgbClr val="CC9900"/>
              </a:solidFill>
            </a:endParaRPr>
          </a:p>
        </p:txBody>
      </p:sp>
      <p:sp>
        <p:nvSpPr>
          <p:cNvPr id="3" name="Content Placeholder 2"/>
          <p:cNvSpPr>
            <a:spLocks noGrp="1"/>
          </p:cNvSpPr>
          <p:nvPr>
            <p:ph idx="1"/>
          </p:nvPr>
        </p:nvSpPr>
        <p:spPr/>
        <p:txBody>
          <a:bodyPr>
            <a:normAutofit/>
          </a:bodyPr>
          <a:lstStyle/>
          <a:p>
            <a:r>
              <a:rPr lang="en-US" sz="2800" dirty="0" smtClean="0"/>
              <a:t>Katie </a:t>
            </a:r>
            <a:r>
              <a:rPr lang="en-US" sz="2800" dirty="0" err="1" smtClean="0"/>
              <a:t>Delahaye</a:t>
            </a:r>
            <a:r>
              <a:rPr lang="en-US" sz="2800" dirty="0" smtClean="0"/>
              <a:t> Paine ― </a:t>
            </a:r>
            <a:r>
              <a:rPr lang="en-US" sz="2800" i="1" dirty="0" smtClean="0"/>
              <a:t>Measure What Matters, </a:t>
            </a:r>
            <a:br>
              <a:rPr lang="en-US" sz="2800" i="1" dirty="0" smtClean="0"/>
            </a:br>
            <a:r>
              <a:rPr lang="en-US" sz="2800" i="1" dirty="0" smtClean="0"/>
              <a:t>Online Tools for understanding customers, social media, engagement and key relationships</a:t>
            </a:r>
          </a:p>
          <a:p>
            <a:r>
              <a:rPr lang="en-US" sz="2800" dirty="0" smtClean="0"/>
              <a:t>Seth </a:t>
            </a:r>
            <a:r>
              <a:rPr lang="en-US" sz="2800" dirty="0" err="1" smtClean="0"/>
              <a:t>Godin</a:t>
            </a:r>
            <a:r>
              <a:rPr lang="en-US" sz="2800" dirty="0" smtClean="0"/>
              <a:t> ― </a:t>
            </a:r>
            <a:r>
              <a:rPr lang="en-US" sz="2800" i="1" dirty="0" smtClean="0"/>
              <a:t>Tribes, We Need You to Lead Us</a:t>
            </a:r>
          </a:p>
          <a:p>
            <a:r>
              <a:rPr lang="en-US" sz="2800" dirty="0" smtClean="0"/>
              <a:t>Scott </a:t>
            </a:r>
            <a:r>
              <a:rPr lang="en-US" sz="2800" dirty="0" err="1" smtClean="0"/>
              <a:t>Stratten</a:t>
            </a:r>
            <a:r>
              <a:rPr lang="en-US" sz="2800" dirty="0" smtClean="0"/>
              <a:t> ― </a:t>
            </a:r>
            <a:r>
              <a:rPr lang="en-US" sz="2800" i="1" dirty="0" err="1" smtClean="0"/>
              <a:t>Unmarketing</a:t>
            </a:r>
            <a:r>
              <a:rPr lang="en-US" sz="2800" i="1" dirty="0" smtClean="0"/>
              <a:t>, Stop Marketing,</a:t>
            </a:r>
            <a:br>
              <a:rPr lang="en-US" sz="2800" i="1" dirty="0" smtClean="0"/>
            </a:br>
            <a:r>
              <a:rPr lang="en-US" sz="2800" i="1" dirty="0" smtClean="0"/>
              <a:t>Start Engaging</a:t>
            </a:r>
            <a:endParaRPr lang="en-US" sz="2800" i="1" dirty="0"/>
          </a:p>
        </p:txBody>
      </p:sp>
    </p:spTree>
    <p:extLst>
      <p:ext uri="{BB962C8B-B14F-4D97-AF65-F5344CB8AC3E}">
        <p14:creationId xmlns:p14="http://schemas.microsoft.com/office/powerpoint/2010/main" val="269748605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One final message from our Sponsor</a:t>
            </a:r>
            <a:endParaRPr lang="en-US" dirty="0"/>
          </a:p>
        </p:txBody>
      </p:sp>
      <p:sp>
        <p:nvSpPr>
          <p:cNvPr id="3" name="Content Placeholder 2"/>
          <p:cNvSpPr>
            <a:spLocks noGrp="1"/>
          </p:cNvSpPr>
          <p:nvPr>
            <p:ph idx="1"/>
          </p:nvPr>
        </p:nvSpPr>
        <p:spPr/>
        <p:txBody>
          <a:bodyPr>
            <a:normAutofit lnSpcReduction="10000"/>
          </a:bodyPr>
          <a:lstStyle/>
          <a:p>
            <a:r>
              <a:rPr lang="en-US" dirty="0" smtClean="0"/>
              <a:t>Visit the NMC booth at the Trade Show during the breaks and get a wonderful caricature drawing of yourself!</a:t>
            </a:r>
          </a:p>
          <a:p>
            <a:r>
              <a:rPr lang="en-US" dirty="0" smtClean="0"/>
              <a:t>Register to win a Visa gift card valued at $100 and you will receive a complimentary subscription to “The NMC Report”</a:t>
            </a:r>
          </a:p>
          <a:p>
            <a:r>
              <a:rPr lang="en-US" dirty="0" smtClean="0"/>
              <a:t>I will choose one business card from the participants in this seminar  at the end of </a:t>
            </a:r>
            <a:r>
              <a:rPr lang="en-US" smtClean="0"/>
              <a:t>the day to </a:t>
            </a:r>
            <a:r>
              <a:rPr lang="en-US" dirty="0" smtClean="0"/>
              <a:t>win Katie Paine’s book. </a:t>
            </a:r>
            <a:endParaRPr lang="en-US" dirty="0"/>
          </a:p>
        </p:txBody>
      </p:sp>
    </p:spTree>
    <p:extLst>
      <p:ext uri="{BB962C8B-B14F-4D97-AF65-F5344CB8AC3E}">
        <p14:creationId xmlns:p14="http://schemas.microsoft.com/office/powerpoint/2010/main" val="159528419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C9900"/>
                </a:solidFill>
              </a:rPr>
              <a:t>My Contact Info</a:t>
            </a:r>
            <a:endParaRPr lang="en-US" sz="4000" dirty="0">
              <a:solidFill>
                <a:srgbClr val="CC9900"/>
              </a:solidFill>
            </a:endParaRPr>
          </a:p>
        </p:txBody>
      </p:sp>
      <p:sp>
        <p:nvSpPr>
          <p:cNvPr id="3" name="Content Placeholder 2"/>
          <p:cNvSpPr>
            <a:spLocks noGrp="1"/>
          </p:cNvSpPr>
          <p:nvPr>
            <p:ph idx="1"/>
          </p:nvPr>
        </p:nvSpPr>
        <p:spPr>
          <a:xfrm>
            <a:off x="0" y="1600200"/>
            <a:ext cx="9144000" cy="4525963"/>
          </a:xfrm>
        </p:spPr>
        <p:txBody>
          <a:bodyPr>
            <a:normAutofit/>
          </a:bodyPr>
          <a:lstStyle/>
          <a:p>
            <a:pPr algn="ctr">
              <a:buNone/>
            </a:pPr>
            <a:r>
              <a:rPr lang="en-US" sz="2800" dirty="0" smtClean="0"/>
              <a:t>Nancy Marshall, Agency </a:t>
            </a:r>
            <a:r>
              <a:rPr lang="en-US" sz="2800" dirty="0"/>
              <a:t>P</a:t>
            </a:r>
            <a:r>
              <a:rPr lang="en-US" sz="2800" dirty="0" smtClean="0"/>
              <a:t>rincipal</a:t>
            </a:r>
          </a:p>
          <a:p>
            <a:pPr algn="ctr">
              <a:buNone/>
            </a:pPr>
            <a:r>
              <a:rPr lang="en-US" sz="2800" b="1" dirty="0" smtClean="0"/>
              <a:t>Nancy Marshall Communications</a:t>
            </a:r>
          </a:p>
          <a:p>
            <a:pPr algn="ctr">
              <a:buNone/>
            </a:pPr>
            <a:r>
              <a:rPr lang="en-US" sz="2800" dirty="0" smtClean="0"/>
              <a:t>PO Box 317 | Augusta, ME 04332</a:t>
            </a:r>
          </a:p>
          <a:p>
            <a:pPr algn="ctr">
              <a:buNone/>
            </a:pPr>
            <a:r>
              <a:rPr lang="en-US" sz="2800" dirty="0" smtClean="0">
                <a:solidFill>
                  <a:srgbClr val="CC9900"/>
                </a:solidFill>
              </a:rPr>
              <a:t>nmarshall@marshallpr.com</a:t>
            </a:r>
          </a:p>
          <a:p>
            <a:pPr algn="ctr">
              <a:buNone/>
            </a:pPr>
            <a:r>
              <a:rPr lang="en-US" sz="2800" dirty="0" smtClean="0">
                <a:solidFill>
                  <a:srgbClr val="CC9900"/>
                </a:solidFill>
              </a:rPr>
              <a:t>www.maineprmaven.com: </a:t>
            </a:r>
            <a:r>
              <a:rPr lang="en-US" sz="2800" dirty="0" smtClean="0"/>
              <a:t>my blog</a:t>
            </a:r>
          </a:p>
          <a:p>
            <a:pPr algn="ctr">
              <a:buNone/>
            </a:pPr>
            <a:endParaRPr lang="en-US" sz="1500" dirty="0" smtClean="0"/>
          </a:p>
          <a:p>
            <a:pPr algn="ctr">
              <a:buNone/>
            </a:pPr>
            <a:r>
              <a:rPr lang="en-US" sz="2800" dirty="0" smtClean="0"/>
              <a:t>Also follow NMC on Facebook and Twitter</a:t>
            </a:r>
          </a:p>
        </p:txBody>
      </p:sp>
    </p:spTree>
    <p:extLst>
      <p:ext uri="{BB962C8B-B14F-4D97-AF65-F5344CB8AC3E}">
        <p14:creationId xmlns:p14="http://schemas.microsoft.com/office/powerpoint/2010/main" val="12294961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2886</TotalTime>
  <Words>2166</Words>
  <Application>Microsoft Office PowerPoint</Application>
  <PresentationFormat>On-screen Show (4:3)</PresentationFormat>
  <Paragraphs>312</Paragraphs>
  <Slides>49</Slides>
  <Notes>20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Convergence of Marketing &amp; PR</vt:lpstr>
      <vt:lpstr>A Word from our sponsor….</vt:lpstr>
      <vt:lpstr>What Creates Brand Perception?</vt:lpstr>
      <vt:lpstr>Who Can Change Perception?</vt:lpstr>
      <vt:lpstr>Targeting Desirable Customers</vt:lpstr>
      <vt:lpstr>Convergence of Marketing &amp; PR</vt:lpstr>
      <vt:lpstr>The Engagement Continuum</vt:lpstr>
      <vt:lpstr>The Organic Sales Continuum</vt:lpstr>
      <vt:lpstr>Betty &amp; Henry The Retired Couple</vt:lpstr>
      <vt:lpstr>The Jensen Family Laid Back and Relaxed Travelers</vt:lpstr>
      <vt:lpstr>Targeting With The Long Tail of the Web</vt:lpstr>
      <vt:lpstr>Key Word Targeting</vt:lpstr>
      <vt:lpstr>Five Traditional PR Tasks and Their Social Equivalents</vt:lpstr>
      <vt:lpstr>What is Social Media?</vt:lpstr>
      <vt:lpstr>Why YOU need social media</vt:lpstr>
      <vt:lpstr>Changing consumer</vt:lpstr>
      <vt:lpstr>Start with a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Posting Tips</vt:lpstr>
      <vt:lpstr>More Social Interaction</vt:lpstr>
      <vt:lpstr>PowerPoint Presentation</vt:lpstr>
      <vt:lpstr>Get started….</vt:lpstr>
      <vt:lpstr>PowerPoint Presentation</vt:lpstr>
      <vt:lpstr>It’s about the details</vt:lpstr>
      <vt:lpstr>…is it worth it?</vt:lpstr>
      <vt:lpstr>Who uses  </vt:lpstr>
      <vt:lpstr>What do you “tweet” about? </vt:lpstr>
      <vt:lpstr>More Twitter Advice</vt:lpstr>
      <vt:lpstr>What are others saying about you?</vt:lpstr>
      <vt:lpstr>QR Codes</vt:lpstr>
      <vt:lpstr>Mobile Marketing</vt:lpstr>
      <vt:lpstr>Why Are People Searching?</vt:lpstr>
      <vt:lpstr>How Do I Get There?</vt:lpstr>
      <vt:lpstr>Get Started</vt:lpstr>
      <vt:lpstr>Reviews – Check Them Out!</vt:lpstr>
      <vt:lpstr>Deals/Offers/Coupons</vt:lpstr>
      <vt:lpstr>Social Media Tie-In</vt:lpstr>
      <vt:lpstr>Strategic Marketing Plans</vt:lpstr>
      <vt:lpstr>What is a Message Map? </vt:lpstr>
      <vt:lpstr>Recommended Reading</vt:lpstr>
      <vt:lpstr>One final message from our Sponsor</vt:lpstr>
      <vt:lpstr>My Contact Info</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dc:creator>
  <cp:lastModifiedBy>Nancy</cp:lastModifiedBy>
  <cp:revision>86</cp:revision>
  <cp:lastPrinted>2012-01-24T18:51:47Z</cp:lastPrinted>
  <dcterms:created xsi:type="dcterms:W3CDTF">2012-01-12T19:44:23Z</dcterms:created>
  <dcterms:modified xsi:type="dcterms:W3CDTF">2012-01-27T17:09:32Z</dcterms:modified>
</cp:coreProperties>
</file>