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0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3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4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72"/>
    </mc:Choice>
    <mc:Fallback xmlns="">
      <p:transition spd="slow" advTm="15572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543599" y="2786971"/>
            <a:ext cx="28182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</a:t>
            </a:r>
            <a:endParaRPr lang="es-VE" sz="3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534456" y="2792097"/>
            <a:ext cx="113342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don’ts you have to avoid for Successful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 </a:t>
            </a:r>
            <a:endParaRPr lang="en-US" sz="38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50904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7811">
        <p15:prstTrans prst="drape"/>
      </p:transition>
    </mc:Choice>
    <mc:Fallback xmlns="">
      <p:transition spd="slow" advTm="78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77405"/>
            <a:ext cx="10803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is important that you learn how to use the phrases and words in your niche and use them in every tagline and headline.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4382970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instance, if you need to promote a mobile app, you can use the word "mobile advertising."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7941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6201">
        <p15:prstTrans prst="drape"/>
      </p:transition>
    </mc:Choice>
    <mc:Fallback>
      <p:transition spd="slow" advTm="362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00131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Descriptions can explain to your viewers what your marketing video is all about.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3758897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the descriptions are short and accurate.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1017431" y="4386776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a short description, do not forget to include the link to your website or your landing page.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924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4705"/>
    </mc:Choice>
    <mc:Fallback>
      <p:transition advTm="147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0" grpId="0"/>
      <p:bldP spid="10" grpId="1"/>
      <p:bldP spid="9" grpId="0"/>
      <p:bldP spid="9" grpId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Thumbnails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00131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are still images that act as a preview for your video.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7534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 are a powerful marketing SEO element, so you need to choose and customize them wisely.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906188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that the thumbnails stand out from the rest.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1011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9082"/>
    </mc:Choice>
    <mc:Fallback>
      <p:transition advTm="190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 building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00131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 building is another SEO strategy that you can use to boost your video in YouTube.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7534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works just like other platforms.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464050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you need to do is ensure that you place the link to your YouTube video in as many online spots as you can.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3214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6897"/>
    </mc:Choice>
    <mc:Fallback>
      <p:transition advTm="268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2204843" y="2760006"/>
            <a:ext cx="2818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#14: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2204843" y="2760733"/>
            <a:ext cx="78159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Shocking YouTube Marketing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Case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Studies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195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6277">
        <p15:prstTrans prst="fallOver"/>
      </p:transition>
    </mc:Choice>
    <mc:Fallback xmlns="">
      <p:transition spd="slow" advTm="16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1039369" y="2729311"/>
            <a:ext cx="2818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039369" y="2730038"/>
            <a:ext cx="101426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make tons of money with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an affiliate. </a:t>
            </a:r>
            <a:endParaRPr lang="en-US" sz="40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4222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2967">
        <p15:prstTrans prst="prestige"/>
      </p:transition>
    </mc:Choice>
    <mc:Fallback xmlns="">
      <p:transition spd="slow" advTm="12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2603960" y="2687476"/>
            <a:ext cx="68863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3B5998"/>
              </a:buClr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t’s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 to dominate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Marketing!</a:t>
            </a:r>
            <a:endParaRPr lang="en-US" sz="4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2591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068">
        <p15:prstTrans prst="wind"/>
      </p:transition>
    </mc:Choice>
    <mc:Fallback xmlns="">
      <p:transition spd="slow" advTm="40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3418120"/>
            <a:ext cx="834167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all about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2232444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2399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31"/>
    </mc:Choice>
    <mc:Fallback>
      <p:transition spd="slow" advTm="31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99615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Definition 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87146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the most favored video sharing social media platform.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all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about?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316807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was created in 2005 by Steve Chen, Chad Hurley and Jawed Karim. 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587064" y="4348998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crucial for businesses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3" y="5099037"/>
            <a:ext cx="10760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billion+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unique viewers visit YouTube every month.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5286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49742">
        <p15:prstTrans prst="prestige"/>
      </p:transition>
    </mc:Choice>
    <mc:Fallback>
      <p:transition spd="slow" advTm="497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3" grpId="0"/>
      <p:bldP spid="13" grpId="1"/>
      <p:bldP spid="8" grpId="0"/>
      <p:bldP spid="8" grpId="1"/>
      <p:bldP spid="11" grpId="0"/>
      <p:bldP spid="1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Definition 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587064" y="1939408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Mostly, videos are uploaded by individual users, but businesses, marketers and professional movie makers are also taking advantage of it.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99943" y="349952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 subscribe to the channels they like.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599943" y="4169440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also runs an advertising program to promote businesses and engage users with video ads and </a:t>
            </a:r>
            <a:r>
              <a:rPr lang="en-US" sz="28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TrueView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ads. </a:t>
            </a:r>
          </a:p>
        </p:txBody>
      </p:sp>
      <p:sp>
        <p:nvSpPr>
          <p:cNvPr id="15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589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1971"/>
    </mc:Choice>
    <mc:Fallback>
      <p:transition advTm="31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/>
          <p:cNvSpPr txBox="1"/>
          <p:nvPr/>
        </p:nvSpPr>
        <p:spPr>
          <a:xfrm>
            <a:off x="567927" y="3245732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TV commercials still works for big brands and businesses. 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587064" y="403536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ads are more targeted, alluring and engaging than TV commercials. 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67927" y="201922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Three decades ago, television was among the prime methods of marketing. 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revolution of video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0920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45945">
        <p15:prstTrans prst="wind"/>
      </p:transition>
    </mc:Choice>
    <mc:Fallback>
      <p:transition spd="slow" advTm="459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7" grpId="0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87064" y="1997782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businesses are utilizing video ads to market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themselves.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87064" y="309709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Media is a great way to engage and communicate with your audience.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064" y="422322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ads are used by businesses and online marketers to increase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sales.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revolution of video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9417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5767"/>
    </mc:Choice>
    <mc:Fallback>
      <p:transition advTm="35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  <p:bldP spid="10" grpId="1"/>
      <p:bldP spid="6" grpId="0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5"/>
          <p:cNvSpPr txBox="1"/>
          <p:nvPr/>
        </p:nvSpPr>
        <p:spPr>
          <a:xfrm>
            <a:off x="574185" y="2082663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marketers use video to improve their sales funnel and boost revenue. 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587064" y="326280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video ads are all about increasing a user’s interest in their products and are less focused on sales.</a:t>
            </a:r>
          </a:p>
        </p:txBody>
      </p:sp>
      <p:sp>
        <p:nvSpPr>
          <p:cNvPr id="23" name="TextBox 5"/>
          <p:cNvSpPr txBox="1"/>
          <p:nvPr/>
        </p:nvSpPr>
        <p:spPr>
          <a:xfrm>
            <a:off x="587064" y="444295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video ads can be video email, testimonial, webinar, launch series ads and product demonstrations. 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revolution of video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813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7252"/>
    </mc:Choice>
    <mc:Fallback>
      <p:transition advTm="17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3823196" y="1797040"/>
            <a:ext cx="5438228" cy="1123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Step-by-step.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23196" y="2872084"/>
            <a:ext cx="54382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opic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topic.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3823196" y="3947128"/>
            <a:ext cx="54382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 by Tool.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9500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5621">
        <p15:prstTrans prst="prestige"/>
      </p:transition>
    </mc:Choice>
    <mc:Fallback xmlns="">
      <p:transition spd="slow" advTm="56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5"/>
          <p:cNvSpPr txBox="1"/>
          <p:nvPr/>
        </p:nvSpPr>
        <p:spPr>
          <a:xfrm>
            <a:off x="574185" y="2082663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people think about a video commercial, the first two things that come to mind are TV commercials and online video commercials. 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587064" y="369981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Businesses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also trying to go with the latest technologies to promote their brands. </a:t>
            </a:r>
          </a:p>
        </p:txBody>
      </p:sp>
      <p:sp>
        <p:nvSpPr>
          <p:cNvPr id="23" name="TextBox 5"/>
          <p:cNvSpPr txBox="1"/>
          <p:nvPr/>
        </p:nvSpPr>
        <p:spPr>
          <a:xfrm>
            <a:off x="587064" y="4879960"/>
            <a:ext cx="1160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video commercials are steadily expanding their reach. 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</a:t>
            </a:r>
            <a:r>
              <a:rPr lang="da-DK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vs Offline Video Commercials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1879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163">
        <p15:prstTrans prst="curtains"/>
      </p:transition>
    </mc:Choice>
    <mc:Fallback>
      <p:transition spd="slow" advTm="221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65628" y="2027332"/>
            <a:ext cx="528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70C0"/>
              </a:buClr>
            </a:pPr>
            <a:r>
              <a:rPr lang="en-US" sz="2800" b="1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Offline Video Advertising</a:t>
            </a:r>
            <a:endParaRPr lang="en-US" sz="2800" b="1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2834456"/>
            <a:ext cx="528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 30 second advertisement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spot.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</a:t>
            </a:r>
            <a:r>
              <a:rPr lang="da-DK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vs Offline Video Commercials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318812" y="2027332"/>
            <a:ext cx="528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70C0"/>
              </a:buClr>
            </a:pPr>
            <a:r>
              <a:rPr lang="en-US" sz="2800" b="1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Video Advertising</a:t>
            </a:r>
            <a:endParaRPr lang="en-US" sz="2800" b="1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6318812" y="2834456"/>
            <a:ext cx="5845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xtensive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range of ad formats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available. 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565628" y="3518470"/>
            <a:ext cx="5508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TV ads cost a huge amount of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money.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6318812" y="3518470"/>
            <a:ext cx="528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ost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impressions.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565628" y="4205423"/>
            <a:ext cx="5280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Offline video ads are limited to your living room.</a:t>
            </a:r>
          </a:p>
        </p:txBody>
      </p:sp>
      <p:sp>
        <p:nvSpPr>
          <p:cNvPr id="19" name="TextBox 5"/>
          <p:cNvSpPr txBox="1"/>
          <p:nvPr/>
        </p:nvSpPr>
        <p:spPr>
          <a:xfrm>
            <a:off x="6318812" y="4202484"/>
            <a:ext cx="5280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availability of the internet is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everywhere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0" name="TextBox 5"/>
          <p:cNvSpPr txBox="1"/>
          <p:nvPr/>
        </p:nvSpPr>
        <p:spPr>
          <a:xfrm>
            <a:off x="565628" y="5200152"/>
            <a:ext cx="528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target mass media. </a:t>
            </a:r>
          </a:p>
        </p:txBody>
      </p:sp>
      <p:sp>
        <p:nvSpPr>
          <p:cNvPr id="21" name="TextBox 5"/>
          <p:cNvSpPr txBox="1"/>
          <p:nvPr/>
        </p:nvSpPr>
        <p:spPr>
          <a:xfrm>
            <a:off x="6318812" y="5194274"/>
            <a:ext cx="5598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ocused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your potential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7293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9961"/>
    </mc:Choice>
    <mc:Fallback>
      <p:transition advTm="699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87064" y="2150458"/>
            <a:ext cx="1069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advertising is growing daily as it boosts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engagement.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3380554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Engagement analysis demonstrates how people take actions with online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can impact your brand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87064" y="4610650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is an impressive technique to build a relationship with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411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6558">
        <p15:prstTrans prst="drape"/>
      </p:transition>
    </mc:Choice>
    <mc:Fallback>
      <p:transition spd="slow" advTm="365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87064" y="2071924"/>
            <a:ext cx="1069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using YouTube videos on a website for promotional video ads, you will notice an increase in ad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recall.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3302020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advertising is really effective and works great to showcase your products or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064" y="4532116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content of promotional video needs to be attractive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informative.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can impact your brand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7070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41415"/>
    </mc:Choice>
    <mc:Fallback>
      <p:transition advTm="414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2581739"/>
            <a:ext cx="8341677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you should definitely use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your Business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today.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396063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162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4583"/>
    </mc:Choice>
    <mc:Fallback>
      <p:transition advTm="45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6"/>
      </p14:showEvtLst>
    </p:ext>
  </p:extLs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8089" y="1424605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 business and marketer needs to advertise their brand to attain goals and increase the purchasing potential of their customers.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8089" y="302401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also plays an important role to help you stand out within the competitive environment.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18089" y="4161750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Integration of YouTube in your online marketing campaign will assist you in driving more potential customers towards your brand.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8119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1614">
        <p15:prstTrans prst="prestige"/>
      </p:transition>
    </mc:Choice>
    <mc:Fallback>
      <p:transition spd="slow" advTm="216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29936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Amazing Benefits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34117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455">
        <p15:prstTrans prst="wind"/>
      </p:transition>
    </mc:Choice>
    <mc:Fallback>
      <p:transition spd="slow" advTm="14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74185" y="1335734"/>
            <a:ext cx="11303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YouTube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free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72898" y="205803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advertising campaigns cost lots of money, as well as time.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72898" y="329804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only takes time to create a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72898" y="4091771"/>
            <a:ext cx="10940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advertise with YouTube, you don’t need to invest too much money in professional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items.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48035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8168">
        <p15:prstTrans prst="curtains"/>
      </p:transition>
    </mc:Choice>
    <mc:Fallback>
      <p:transition spd="slow" advTm="281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612822" y="125372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Add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24/7 exposure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12822" y="202603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advertising methods can’t defeat an innovative YouTube video to attract and hold a potential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audience.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12822" y="3229232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Now, it is available on the internet 24/7.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612822" y="3970764"/>
            <a:ext cx="110425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make a smart and proficient video, and upload it into the appropriate category, there are more chances to get views with little effort.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71123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42030">
        <p15:prstTrans prst="drape"/>
      </p:transition>
    </mc:Choice>
    <mc:Fallback>
      <p:transition spd="slow" advTm="420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Grow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audience around the globe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83822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a global perception that attracts customers from around the globe.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74185" y="316708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advertising has the potential to be viewed by worldwide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435034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Regularly creating and uploading videos unlocks the door to getting new viewers for your business.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87927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9889">
        <p15:prstTrans prst="fallOver"/>
      </p:transition>
    </mc:Choice>
    <mc:Fallback>
      <p:transition spd="slow" advTm="398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8"/>
          <p:cNvSpPr txBox="1"/>
          <p:nvPr/>
        </p:nvSpPr>
        <p:spPr>
          <a:xfrm>
            <a:off x="1158286" y="1616381"/>
            <a:ext cx="899917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1D56FF"/>
              </a:buClr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easiest way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possible.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158286" y="2799376"/>
            <a:ext cx="106478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1D56FF"/>
              </a:buClr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Using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effective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tools.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1158286" y="3897937"/>
            <a:ext cx="106478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1D56FF"/>
              </a:buClr>
            </a:pP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r>
              <a:rPr lang="en-US" sz="5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shortest time </a:t>
            </a:r>
            <a:r>
              <a:rPr lang="en-US" sz="5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ever.</a:t>
            </a:r>
            <a:endParaRPr lang="en-US" sz="5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037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6257">
        <p15:prstTrans prst="wind"/>
      </p:transition>
    </mc:Choice>
    <mc:Fallback xmlns="">
      <p:transition spd="slow" advTm="62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Boost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SEO rankings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19427"/>
            <a:ext cx="11428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actions assist your website to be higher ranked in search engine result pages: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574185" y="3181863"/>
            <a:ext cx="585237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long video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87064" y="3911309"/>
            <a:ext cx="112909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Motivating.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74185" y="4640755"/>
            <a:ext cx="57493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Subscribing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linking.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425288" y="3181863"/>
            <a:ext cx="4075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Sharing YouTube.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425288" y="3911309"/>
            <a:ext cx="56912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 by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category.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425288" y="4640755"/>
            <a:ext cx="48091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sing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keywords. 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2516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7799">
        <p15:prstTrans prst="prestige"/>
      </p:transition>
    </mc:Choice>
    <mc:Fallback>
      <p:transition spd="slow" advTm="377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Demonstrating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product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87064" y="2012969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Demonstration is a great way to showcase products or services that your brand is selling.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99943" y="314059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these things make your customers aware of you in order to boost your brand reputation, sales and revenue.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426822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 YouTube videos, you can show the expertise that makes you unique from your competitors.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4039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8576">
        <p15:prstTrans prst="wind"/>
      </p:transition>
    </mc:Choice>
    <mc:Fallback>
      <p:transition spd="slow" advTm="385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Save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87064" y="1963260"/>
            <a:ext cx="104887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allows you to link and embed your video on your website without maximizing your website’s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87064" y="3601996"/>
            <a:ext cx="10849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also saves you website storage.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4378958"/>
            <a:ext cx="1086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Streaming videos also consumes more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bandwidth.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2776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41097">
        <p15:prstTrans prst="curtains"/>
      </p:transition>
    </mc:Choice>
    <mc:Fallback>
      <p:transition spd="slow" advTm="410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74185" y="1217563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Enhance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viral potential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83822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video has viral potential.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87064" y="271930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go viral and enhance exposure, you need to be creative with your video content.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587064" y="388567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also need to focus on your prospective audience to get the right audience to your business.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87026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41158">
        <p15:prstTrans prst="drape"/>
      </p:transition>
    </mc:Choice>
    <mc:Fallback>
      <p:transition spd="slow" advTm="411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15391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Get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volumes of traffic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50870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gives you a better chance to connect with millions of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87064" y="3020823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get a high volume of traffic, you need to: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115103" y="3606017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Focus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the video title and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115103" y="4041253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channel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tags.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089345" y="4476998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look at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comments.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1089344" y="4912234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Build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different playlists for different types of </a:t>
            </a: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videos.</a:t>
            </a:r>
            <a:endParaRPr lang="en-US" sz="25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1089343" y="5347979"/>
            <a:ext cx="94713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5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 your best videos as "featured."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5871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8684">
        <p15:prstTrans prst="fallOver"/>
      </p:transition>
    </mc:Choice>
    <mc:Fallback>
      <p:transition spd="slow" advTm="386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  <p:bldP spid="10" grpId="0"/>
      <p:bldP spid="11" grpId="0"/>
      <p:bldP spid="13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23924" y="126666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9. Increase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effectiveness of social activities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23924" y="2024883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 are more likely to buy after watching a video, so YouTube is crucial to enhance the effectiveness of your business.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23924" y="358875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Choose a regular uploading of video content and stick with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36803" y="469633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Including transcripts of videos can assist in being found easily by search engines and users.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12967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40268">
        <p15:prstTrans prst="prestige"/>
      </p:transition>
    </mc:Choice>
    <mc:Fallback>
      <p:transition spd="slow" advTm="402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41344" y="1269048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10. Stay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relevant in prospects' minds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95624" y="2047279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it comes to video advertising, the first name which comes to mind is YouTube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41344" y="3290237"/>
            <a:ext cx="112909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Communicate with your potential customers through video content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regularly.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41344" y="4502417"/>
            <a:ext cx="112909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also </a:t>
            </a:r>
            <a:r>
              <a:rPr lang="en-US"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boost </a:t>
            </a:r>
            <a:r>
              <a:rPr lang="en-US" sz="2800" b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creditability when you are on the top of your prospect's mind.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6821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2687">
        <p15:prstTrans prst="wind"/>
      </p:transition>
    </mc:Choice>
    <mc:Fallback>
      <p:transition spd="slow" advTm="326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29936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Shocking Facts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68309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237">
        <p15:prstTrans prst="curtains"/>
      </p:transition>
    </mc:Choice>
    <mc:Fallback>
      <p:transition spd="slow" advTm="32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283653" y="1319423"/>
            <a:ext cx="11000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the 2nd largest search engine and the 3rd most visited website worldwide, behind only Google and Facebook respectively.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283649" y="2256995"/>
            <a:ext cx="1189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Average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 spent on YouTube per mobile session is 40 minutes.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283649" y="2830999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U.S. small businesses use YouTube.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648" y="3406522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72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millennials use YouTube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283648" y="3971757"/>
            <a:ext cx="11766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YouTube's views are from outside the U.S. 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283648" y="4545761"/>
            <a:ext cx="1129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300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hours of video are uploaded to YouTube every minute. 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283648" y="5119765"/>
            <a:ext cx="11766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a creator’s views come from outside their home country.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259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2703">
        <p15:prstTrans prst="drape"/>
      </p:transition>
    </mc:Choice>
    <mc:Fallback>
      <p:transition spd="slow" advTm="327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6" grpId="0"/>
      <p:bldP spid="8" grpId="0"/>
      <p:bldP spid="9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283653" y="1396697"/>
            <a:ext cx="11000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billion hours of video are watched every month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283644" y="1959700"/>
            <a:ext cx="10988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Everyday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is a 3X increase in user subscriptions and a 4X increase in channel following on YouTube.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3643" y="2914380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billion videos are viewed worldwide in a day.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3642" y="3499728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 more than 1 billion unique visitors every month.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3641" y="4085076"/>
            <a:ext cx="10988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hours people are watching on YouTube each month is up 50% year over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year.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3640" y="5017411"/>
            <a:ext cx="10988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localized in 75 countries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is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available in 61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languages.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9570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1872">
        <p15:prstTrans prst="fallOver"/>
      </p:transition>
    </mc:Choice>
    <mc:Fallback>
      <p:transition spd="slow" advTm="318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11" grpId="0"/>
      <p:bldP spid="12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/>
          <p:nvPr/>
        </p:nvSpPr>
        <p:spPr>
          <a:xfrm>
            <a:off x="3197371" y="2125429"/>
            <a:ext cx="3648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5691175" y="2125429"/>
            <a:ext cx="3992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1D59FF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</a:t>
            </a:r>
          </a:p>
        </p:txBody>
      </p:sp>
      <p:sp>
        <p:nvSpPr>
          <p:cNvPr id="11" name="TextBox 6"/>
          <p:cNvSpPr txBox="1"/>
          <p:nvPr/>
        </p:nvSpPr>
        <p:spPr>
          <a:xfrm>
            <a:off x="1887299" y="3071540"/>
            <a:ext cx="8313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74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-Detailed explanation</a:t>
            </a:r>
          </a:p>
        </p:txBody>
      </p:sp>
      <p:sp>
        <p:nvSpPr>
          <p:cNvPr id="13" name="TextBox 10"/>
          <p:cNvSpPr txBox="1"/>
          <p:nvPr/>
        </p:nvSpPr>
        <p:spPr>
          <a:xfrm>
            <a:off x="1887299" y="3902537"/>
            <a:ext cx="9594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4274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-Clear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 of what to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expect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92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9440">
        <p15:prstTrans prst="curtains"/>
      </p:transition>
    </mc:Choice>
    <mc:Fallback xmlns="">
      <p:transition spd="slow" advTm="94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283653" y="1255028"/>
            <a:ext cx="11000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Half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YouTube views are on mobile devices. 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283653" y="1801386"/>
            <a:ext cx="11766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revenue on YouTube is up over 100% year over year.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283653" y="2347744"/>
            <a:ext cx="11290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has more than a million advertisers, who are using Google ad platforms, the majority of which are small </a:t>
            </a: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businesses.</a:t>
            </a:r>
            <a:endParaRPr lang="en-US" sz="23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283653" y="3263434"/>
            <a:ext cx="11547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% of advertisers are using </a:t>
            </a:r>
            <a:r>
              <a:rPr lang="en-US" sz="23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TrueView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In-stream ads and 75% of In-stream ads are now skippable.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283653" y="4179124"/>
            <a:ext cx="11547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YouTube’s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mobile revenue is up 2x year over year.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283652" y="4725482"/>
            <a:ext cx="1190834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users coming to YouTube who start at the YouTube homepage, similar to the way you might turn on your TV, is up more than 3x year over year.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53724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5811">
        <p15:prstTrans prst="prestige"/>
      </p:transition>
    </mc:Choice>
    <mc:Fallback>
      <p:transition spd="slow" advTm="358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7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348048" y="1370939"/>
            <a:ext cx="109080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 revenue is up 50% year over year — and we've seen this level of partner revenue growth for three straight years.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348046" y="2315844"/>
            <a:ext cx="11795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channels earning six figures per year on YouTube is up 50% year over year. 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348046" y="3288318"/>
            <a:ext cx="1089565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advertisers running video ads on YouTube is up more than 40% year over year. </a:t>
            </a:r>
            <a:r>
              <a:rPr lang="en-US" sz="2300" b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top 100 advertisers, the average spend per advertiser is up over 60% year over year.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8046" y="4583957"/>
            <a:ext cx="108956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3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3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overall, and even YouTube on mobile alone, reaches more 18-34 and 18-49 year-olds than any cable network in the U.S.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6524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4618">
        <p15:prstTrans prst="wind"/>
      </p:transition>
    </mc:Choice>
    <mc:Fallback>
      <p:transition spd="slow" advTm="346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399564" y="1486850"/>
            <a:ext cx="11320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hours people spend watching videos (aka watch time) on YouTube is up 60% year over year, the fastest growth we've seen in 2 years. 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399565" y="2944934"/>
            <a:ext cx="11525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hours people spend watching videos on mobile is up 100% year over year.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62832" y="277783"/>
            <a:ext cx="3717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 Why YouTube?</a:t>
            </a:r>
            <a:endParaRPr lang="en-US" sz="2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242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5159">
        <p15:prstTrans prst="curtains"/>
      </p:transition>
    </mc:Choice>
    <mc:Fallback>
      <p:transition spd="slow" advTm="151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95207" y="2987665"/>
            <a:ext cx="8341677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your business can get the most out of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YouTube.</a:t>
            </a:r>
            <a:endParaRPr lang="en-US" sz="4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95605" y="1801989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2669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90"/>
    </mc:Choice>
    <mc:Fallback>
      <p:transition spd="slow" advTm="94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" objId="3"/>
      </p14:showEvtLst>
    </p:ext>
  </p:extLs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7"/>
          <p:cNvSpPr txBox="1"/>
          <p:nvPr/>
        </p:nvSpPr>
        <p:spPr>
          <a:xfrm>
            <a:off x="5518996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#4: Get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out of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5"/>
          <p:cNvSpPr txBox="1"/>
          <p:nvPr/>
        </p:nvSpPr>
        <p:spPr>
          <a:xfrm>
            <a:off x="3153769" y="134322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Channel</a:t>
            </a:r>
          </a:p>
        </p:txBody>
      </p:sp>
      <p:sp>
        <p:nvSpPr>
          <p:cNvPr id="31" name="TextBox 5"/>
          <p:cNvSpPr txBox="1"/>
          <p:nvPr/>
        </p:nvSpPr>
        <p:spPr>
          <a:xfrm>
            <a:off x="3153769" y="1949645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Creator Studio</a:t>
            </a:r>
          </a:p>
        </p:txBody>
      </p:sp>
      <p:sp>
        <p:nvSpPr>
          <p:cNvPr id="32" name="TextBox 5"/>
          <p:cNvSpPr txBox="1"/>
          <p:nvPr/>
        </p:nvSpPr>
        <p:spPr>
          <a:xfrm>
            <a:off x="3153768" y="255607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Upload</a:t>
            </a:r>
          </a:p>
        </p:txBody>
      </p:sp>
      <p:sp>
        <p:nvSpPr>
          <p:cNvPr id="33" name="TextBox 5"/>
          <p:cNvSpPr txBox="1"/>
          <p:nvPr/>
        </p:nvSpPr>
        <p:spPr>
          <a:xfrm>
            <a:off x="3153767" y="3162495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Analytics</a:t>
            </a:r>
          </a:p>
        </p:txBody>
      </p:sp>
      <p:sp>
        <p:nvSpPr>
          <p:cNvPr id="34" name="TextBox 5"/>
          <p:cNvSpPr txBox="1"/>
          <p:nvPr/>
        </p:nvSpPr>
        <p:spPr>
          <a:xfrm>
            <a:off x="3153767" y="376892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Editor</a:t>
            </a:r>
          </a:p>
        </p:txBody>
      </p:sp>
      <p:sp>
        <p:nvSpPr>
          <p:cNvPr id="35" name="TextBox 5"/>
          <p:cNvSpPr txBox="1"/>
          <p:nvPr/>
        </p:nvSpPr>
        <p:spPr>
          <a:xfrm>
            <a:off x="3153767" y="4375345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SEO</a:t>
            </a:r>
          </a:p>
        </p:txBody>
      </p:sp>
      <p:sp>
        <p:nvSpPr>
          <p:cNvPr id="36" name="TextBox 5"/>
          <p:cNvSpPr txBox="1"/>
          <p:nvPr/>
        </p:nvSpPr>
        <p:spPr>
          <a:xfrm>
            <a:off x="3153767" y="4981770"/>
            <a:ext cx="5877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Ads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51537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2578">
        <p15:prstTrans prst="prestige"/>
      </p:transition>
    </mc:Choice>
    <mc:Fallback>
      <p:transition spd="slow" advTm="125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27107" y="2967853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Channel</a:t>
            </a:r>
            <a:endParaRPr lang="en-US" sz="4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5518996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#4: YouTube Company Pages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1062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89">
        <p15:prstTrans prst="wind"/>
      </p:transition>
    </mc:Choice>
    <mc:Fallback>
      <p:transition spd="slow" advTm="389">
        <p:fade/>
      </p:transition>
    </mc:Fallback>
  </mc:AlternateContent>
  <p:timing>
    <p:tnLst>
      <p:par>
        <p:cTn id="1" dur="indefinite" restart="never" nodeType="tmRoot"/>
      </p:par>
    </p:tn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/>
          <p:cNvSpPr txBox="1"/>
          <p:nvPr/>
        </p:nvSpPr>
        <p:spPr>
          <a:xfrm>
            <a:off x="5518996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#4: YouTube Company Pages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624256" y="2030093"/>
            <a:ext cx="110793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YouTube Channel is simply the home page for a YouTube account.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635857" y="4248223"/>
            <a:ext cx="11066212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s-VE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635858" y="3395296"/>
            <a:ext cx="110662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shows the account name, the account type, the public videos you've uploaded, and any user information you've entered.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72242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0009">
        <p15:prstTrans prst="curtains"/>
      </p:transition>
    </mc:Choice>
    <mc:Fallback>
      <p:transition spd="slow" advTm="100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20352" y="3445827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Creator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Studio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#5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657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61"/>
    </mc:Choice>
    <mc:Fallback>
      <p:transition spd="slow" advTm="21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5"/>
          <p:cNvSpPr txBox="1"/>
          <p:nvPr/>
        </p:nvSpPr>
        <p:spPr>
          <a:xfrm>
            <a:off x="489779" y="1660619"/>
            <a:ext cx="114114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Creator Studio is a tool meant for managing YouTube video channels. It has the features designed for it and provides an excellent way to reach the demographic wanted.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Creator Studio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89779" y="3752310"/>
            <a:ext cx="114114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several sections that will help you control your YouTube Channel, such as: Dashboard, Video Manager, Live Streaming, Community, Channel, Analytics and Create.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0990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9015">
        <p15:prstTrans prst="prestige"/>
      </p:transition>
    </mc:Choice>
    <mc:Fallback>
      <p:transition spd="slow" advTm="190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Upload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#6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745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23"/>
    </mc:Choice>
    <mc:Fallback>
      <p:transition spd="slow" advTm="51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1365804" y="2529112"/>
            <a:ext cx="2776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3832795" y="2520167"/>
            <a:ext cx="7178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YouTube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all about</a:t>
            </a:r>
            <a:endParaRPr lang="en-US" sz="40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97087" y="4202919"/>
            <a:ext cx="51523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-Important Factors.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3597087" y="3429000"/>
            <a:ext cx="49840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es-VE" sz="40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Easiest</a:t>
            </a:r>
            <a:r>
              <a:rPr lang="es-VE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VE" sz="4000" b="1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Definition</a:t>
            </a:r>
            <a:r>
              <a:rPr lang="es-VE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006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3263">
        <p15:prstTrans prst="drape"/>
      </p:transition>
    </mc:Choice>
    <mc:Fallback xmlns="">
      <p:transition spd="slow" advTm="132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Analytics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#7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704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55"/>
    </mc:Choice>
    <mc:Fallback>
      <p:transition spd="slow" advTm="39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Editor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#8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2507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74"/>
    </mc:Choice>
    <mc:Fallback>
      <p:transition spd="slow" advTm="26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64" objId="3"/>
      </p14:showEvtLst>
    </p:ext>
  </p:extLs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SEO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#9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5146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44"/>
    </mc:Choice>
    <mc:Fallback>
      <p:transition spd="slow" advTm="44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SEO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1927475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Researching 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20488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200">
        <p15:prstTrans prst="prestige"/>
      </p:transition>
    </mc:Choice>
    <mc:Fallback>
      <p:transition spd="slow" advTm="3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SEO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1927475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Uploading 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0690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765"/>
    </mc:Choice>
    <mc:Fallback>
      <p:transition advTm="37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SEO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1927475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Backlinking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0072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849"/>
    </mc:Choice>
    <mc:Fallback>
      <p:transition advTm="28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SEO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1927475" y="1102882"/>
            <a:ext cx="8341677" cy="755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Backlinking</a:t>
            </a:r>
          </a:p>
        </p:txBody>
      </p:sp>
      <p:sp>
        <p:nvSpPr>
          <p:cNvPr id="4" name="TextBox 5"/>
          <p:cNvSpPr txBox="1"/>
          <p:nvPr/>
        </p:nvSpPr>
        <p:spPr>
          <a:xfrm>
            <a:off x="572898" y="1927684"/>
            <a:ext cx="1129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send 3,000 scrape box trackback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links.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72898" y="2411227"/>
            <a:ext cx="11290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Run your video through SB Bomber for 1,000 social bookmarks. You can also run it through social monkee for an additional 200 social bookmarks.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899" y="3633434"/>
            <a:ext cx="10940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the video to your social ads account. 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899" y="4116977"/>
            <a:ext cx="10940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Syndicate the three articles into the blog network for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syndication. 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899" y="4600520"/>
            <a:ext cx="10940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Embed your videos onto 5-10 web 2.0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sites.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898" y="5084063"/>
            <a:ext cx="10940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Finally, add the URL to a blog network </a:t>
            </a:r>
            <a:r>
              <a:rPr lang="en-US" sz="2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blogroll.</a:t>
            </a:r>
            <a:endParaRPr lang="en-US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46098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8481">
        <p15:prstTrans prst="prestige"/>
      </p:transition>
    </mc:Choice>
    <mc:Fallback>
      <p:transition spd="slow" advTm="284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1" grpId="0"/>
      <p:bldP spid="11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SEO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1927475" y="1102882"/>
            <a:ext cx="8341677" cy="755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Backlinking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72898" y="2170576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Then submit your links to major sites such as: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143000" y="2806538"/>
            <a:ext cx="4614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Blogger.com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4724398" y="2862909"/>
            <a:ext cx="4614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Multiply.com </a:t>
            </a:r>
          </a:p>
        </p:txBody>
      </p:sp>
      <p:sp>
        <p:nvSpPr>
          <p:cNvPr id="15" name="TextBox 5"/>
          <p:cNvSpPr txBox="1"/>
          <p:nvPr/>
        </p:nvSpPr>
        <p:spPr>
          <a:xfrm>
            <a:off x="1143000" y="3442500"/>
            <a:ext cx="4614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Wordpress.com 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4724399" y="3412367"/>
            <a:ext cx="4614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LiveJournal.com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572898" y="426076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have all your links, you can run it through Pingfarm.com to ensure that it is pinged and indexed.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555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17682"/>
    </mc:Choice>
    <mc:Fallback>
      <p:transition advTm="176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13839" y="255138"/>
            <a:ext cx="68902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YouTube SEO</a:t>
            </a:r>
            <a:endParaRPr lang="en-US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ángulo 1"/>
          <p:cNvSpPr/>
          <p:nvPr/>
        </p:nvSpPr>
        <p:spPr>
          <a:xfrm>
            <a:off x="1927475" y="1160034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Final Remarks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572898" y="2170576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have completed the above back linking strategies, and your video is not in the first page, you can send it to additional blog network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72898" y="367772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think that if you release just any video it is going to make you a boat load of money.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898" y="4753992"/>
            <a:ext cx="10940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 that people will only view a video that will be beneficial to them.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3469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813">
        <p15:prstTrans prst="wind"/>
      </p:transition>
    </mc:Choice>
    <mc:Fallback>
      <p:transition spd="slow" advTm="258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425532"/>
            <a:ext cx="8341677" cy="888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Ads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2239856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#10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4482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61"/>
    </mc:Choice>
    <mc:Fallback>
      <p:transition spd="slow" advTm="33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96" objId="3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/>
          <p:nvPr/>
        </p:nvSpPr>
        <p:spPr>
          <a:xfrm>
            <a:off x="2943312" y="3536601"/>
            <a:ext cx="5268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-Amazing Benefits.</a:t>
            </a:r>
          </a:p>
        </p:txBody>
      </p:sp>
      <p:sp>
        <p:nvSpPr>
          <p:cNvPr id="8" name="TextBox 13"/>
          <p:cNvSpPr txBox="1"/>
          <p:nvPr/>
        </p:nvSpPr>
        <p:spPr>
          <a:xfrm>
            <a:off x="2943312" y="4451353"/>
            <a:ext cx="499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-Shocking Facts.</a:t>
            </a:r>
          </a:p>
        </p:txBody>
      </p:sp>
      <p:sp>
        <p:nvSpPr>
          <p:cNvPr id="10" name="TextBox 3"/>
          <p:cNvSpPr txBox="1"/>
          <p:nvPr/>
        </p:nvSpPr>
        <p:spPr>
          <a:xfrm>
            <a:off x="553325" y="2067851"/>
            <a:ext cx="2776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#3:</a:t>
            </a:r>
            <a:endParaRPr lang="es-VE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943312" y="2067851"/>
            <a:ext cx="8930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</a:t>
            </a:r>
            <a:r>
              <a:rPr lang="en-US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should definitely use </a:t>
            </a:r>
            <a:r>
              <a:rPr lang="en-US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your Business today.</a:t>
            </a:r>
            <a:endParaRPr lang="en-US" sz="36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2601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1159">
        <p15:prstTrans prst="fallOver"/>
      </p:transition>
    </mc:Choice>
    <mc:Fallback xmlns="">
      <p:transition spd="slow" advTm="111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75959" y="3054823"/>
            <a:ext cx="8341677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Top 10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Automation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Tools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6357" y="1869147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#11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0749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24"/>
    </mc:Choice>
    <mc:Fallback>
      <p:transition spd="slow" advTm="62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337" y="2581739"/>
            <a:ext cx="925658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do’s you have to apply for Successful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396063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32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44"/>
    </mc:Choice>
    <mc:Fallback>
      <p:transition spd="slow" advTm="5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6" objId="3"/>
      </p14:showEvtLst>
    </p:ext>
  </p:extLs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03976" y="1435746"/>
            <a:ext cx="113038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video marketing can boost your advertising campaigns results.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976" y="2737763"/>
            <a:ext cx="11290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businesses and marketers are taking advantage of YouTube advertising to reach their marketing objectives.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976" y="4501445"/>
            <a:ext cx="11290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achieve your business goals, here are some do’s that will surely help you to succeed.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9183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8119">
        <p15:prstTrans prst="prestige"/>
      </p:transition>
    </mc:Choice>
    <mc:Fallback>
      <p:transition spd="slow" advTm="181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1. Monitor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analyze your channel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Monitoring your channel on a regular basis can give you a clear view.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29603" y="326330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Analyze your videos’ view counts to determine which kind of video attracts more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36421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Get a clear demographic overview of your viewers to target similar audiences.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46742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4038">
        <p15:prstTrans prst="wind"/>
      </p:transition>
    </mc:Choice>
    <mc:Fallback>
      <p:transition spd="slow" advTm="240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2. Visually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attractive video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68228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get more views, your videos need to be creative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attractive.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301508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uniform with your style across your YouTube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channel.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103901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cards are also a tremendous method to grab the attention of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viewers.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01102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1476">
        <p15:prstTrans prst="curtains"/>
      </p:transition>
    </mc:Choice>
    <mc:Fallback>
      <p:transition spd="slow" advTm="214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3. Focus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video content (share quality content)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82296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 spend more time on a website that includes a video, so including a video can increase the chances of getting more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sales.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678189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Break your video content into multiple segments.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16724" y="441230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Cross promote your quality video content across other channels to get more shares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77871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736">
        <p15:prstTrans prst="drape"/>
      </p:transition>
    </mc:Choice>
    <mc:Fallback>
      <p:transition spd="slow" advTm="227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4. Advertise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videos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12106" y="2054161"/>
            <a:ext cx="11377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advertise your brand, you can utilize the tools available directly from YouTube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612106" y="324738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a video on your website and a blog.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612106" y="4009712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Share YouTube video links with your current customers.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612106" y="4772044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 SEO strategies to get listed in Google, Yahoo, and Bing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89425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400">
        <p15:prstTrans prst="fallOver"/>
      </p:transition>
    </mc:Choice>
    <mc:Fallback>
      <p:transition spd="slow" advTm="254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5" y="1321773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5. Tag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 with relevant keywords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58726" y="2131631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tag is a keyword to label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identify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video content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25885" y="2879934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opt for tags according to your YouTube campaigns goal; whether you're specific tagging, compound tagging or generic tagging.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425885" y="449001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creative and smart with tags and phrases to broaden your audience reach.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47544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385">
        <p15:prstTrans prst="prestige"/>
      </p:transition>
    </mc:Choice>
    <mc:Fallback>
      <p:transition spd="slow" advTm="253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4" y="1306469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6. Play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your strengths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03845" y="2110434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increase traffic and expand your business, you need to work to your strengths.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03845" y="324674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Discover the individual thing you have and advertise that on your YouTube channel.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03845" y="4394543"/>
            <a:ext cx="111215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create a great video, you need to focus on your goals by keeping your potential audience in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mind.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443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485">
        <p15:prstTrans prst="wind"/>
      </p:transition>
    </mc:Choice>
    <mc:Fallback>
      <p:transition spd="slow" advTm="234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31127" y="1323178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7. Share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webinars, interviews, and video responses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31127" y="2263538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order to increase traffic towards your YouTube channel, you can share videos in other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communities.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31127" y="346998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 advantage of webinars, milestones, interviews, testimonies,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31127" y="4676428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things assist you in connecting with viewers virtually.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73441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288">
        <p15:prstTrans prst="curtains"/>
      </p:transition>
    </mc:Choice>
    <mc:Fallback>
      <p:transition spd="slow" advTm="232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1"/>
          <p:cNvSpPr txBox="1"/>
          <p:nvPr/>
        </p:nvSpPr>
        <p:spPr>
          <a:xfrm>
            <a:off x="1138544" y="1285430"/>
            <a:ext cx="10267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B978F"/>
              </a:buClr>
            </a:pP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 #4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#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10: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1381459" y="2808183"/>
            <a:ext cx="6136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Channel.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1381459" y="3577032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Creator Studio.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1381458" y="4345881"/>
            <a:ext cx="5268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Upload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1381459" y="5114730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Analytics.</a:t>
            </a:r>
          </a:p>
        </p:txBody>
      </p:sp>
      <p:sp>
        <p:nvSpPr>
          <p:cNvPr id="12" name="TextBox 13"/>
          <p:cNvSpPr txBox="1"/>
          <p:nvPr/>
        </p:nvSpPr>
        <p:spPr>
          <a:xfrm>
            <a:off x="6879361" y="2818467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Editor.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79360" y="3587316"/>
            <a:ext cx="5268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SEO.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79361" y="4356165"/>
            <a:ext cx="4993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-YouTube Ads.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1138544" y="1300670"/>
            <a:ext cx="107011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B978F"/>
              </a:buClr>
            </a:pP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How </a:t>
            </a:r>
            <a:r>
              <a: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business can get the most out of </a:t>
            </a:r>
            <a:r>
              <a:rPr lang="en-US" sz="4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YouTube.</a:t>
            </a:r>
            <a:endParaRPr lang="es-VE" sz="4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85402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6060">
        <p15:prstTrans prst="prestige"/>
      </p:transition>
    </mc:Choice>
    <mc:Fallback xmlns="">
      <p:transition spd="slow" advTm="160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88590" y="133724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8. Create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playlists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88590" y="2127670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Optimize your YouTube channel by initiating and creating a video playlist to control video cataloguing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88590" y="334898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a playlist also improves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discoverability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488590" y="413940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Playlists mean those videos are related to each other, so related videos are displayed in the sidebar.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64585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955">
        <p15:prstTrans prst="drape"/>
      </p:transition>
    </mc:Choice>
    <mc:Fallback>
      <p:transition spd="slow" advTm="259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90966" y="127627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9. Write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detailed description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90966" y="2040501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good description is all about what your video has inside which will help your viewers make them understand what they are going to watch.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490966" y="364411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need to be informative, navigate with a clear URL and transactional with calls to action.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490966" y="478870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include important things at the start of the description to gather a huge audience.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11480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268">
        <p15:prstTrans prst="fallOver"/>
      </p:transition>
    </mc:Choice>
    <mc:Fallback>
      <p:transition spd="slow" advTm="222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74522" y="126690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10. Optimize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channel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74522" y="2038293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Optimizing your YouTube channel can increase your engagement, awareness, brand credibility, sales and revenue.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474522" y="3609899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Tagging and tiles, annotations, thumbnails and playlist URLs also assist you in optimizing your YouTube advertising campaign to achieve your business goals.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do’s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6963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5527">
        <p15:prstTrans prst="prestige"/>
      </p:transition>
    </mc:Choice>
    <mc:Fallback>
      <p:transition spd="slow" advTm="255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337" y="2581739"/>
            <a:ext cx="925658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to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for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Successful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396063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3363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42"/>
    </mc:Choice>
    <mc:Fallback>
      <p:transition spd="slow" advTm="63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" objId="3"/>
      </p14:showEvtLst>
    </p:ext>
  </p:extLs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publish all of your videos on the same day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so many videos and uploading all of them on the same day can destroy your brand reputation completely.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6724" y="339926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fix this, schedule your YouTube videos.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16724" y="420522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Scheduled video also boosts audience’s curiosity to watch your YouTube videos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1004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0089">
        <p15:prstTrans prst="prestige"/>
      </p:transition>
    </mc:Choice>
    <mc:Fallback>
      <p:transition spd="slow" advTm="300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feedback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68228"/>
            <a:ext cx="11543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Audience feedback is really important in order to optimize your brand and keep a good reputation in your niche market.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6724" y="330150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viewers don’t get a proper response from you, they will unsubscribe and neglect your videos.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16724" y="453478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Answer every question that is asked by your audience to improve your brand’s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integrity.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2631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158">
        <p15:prstTrans prst="wind"/>
      </p:transition>
    </mc:Choice>
    <mc:Fallback>
      <p:transition spd="slow" advTm="231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3.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overuse annotations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82296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Annotations can be a great way to increase traffic and subscribers to your YouTube channel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25413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Don’t use this type of annotation because it looks unethical and distracts your viewers.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16724" y="4425980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Overusing annotations can also lessen the impact on your audience.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2333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1990">
        <p15:prstTrans prst="curtains"/>
      </p:transition>
    </mc:Choice>
    <mc:Fallback>
      <p:transition spd="slow" advTm="31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79786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4.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ignore video quality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612106" y="2054161"/>
            <a:ext cx="11377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Using poor quality videos for your YouTube advertising campaign leads to less viewers and subscribers.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612106" y="324738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audio quality also needs to be good.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612106" y="4009712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a quality video doesn’t require expensive tools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apparatus, you can create it with your mobile device by focusing on angles.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15527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0160">
        <p15:prstTrans prst="drape"/>
      </p:transition>
    </mc:Choice>
    <mc:Fallback>
      <p:transition spd="slow" advTm="301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5" y="1321773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5.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sell all of the time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58726" y="2131631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Selling all of the time with your YouTube videos can irritate your viewers.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425885" y="330598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can also poorly impact your products sales and return on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investment.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425885" y="449001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post regularly with different kinds of videos to connect, engage and demonstrate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products.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83562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8744">
        <p15:prstTrans prst="fallOver"/>
      </p:transition>
    </mc:Choice>
    <mc:Fallback>
      <p:transition spd="slow" advTm="287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25884" y="1306469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6.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buy fake subscribers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03845" y="2110434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Businesses and marketers always look to gain more traffic for their YouTube channel and websites, because it increases your brand visibility.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03845" y="371461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leads to losing potential viewers, brand reputation, traffic and user engagement.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03845" y="4887916"/>
            <a:ext cx="11121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 viewers boost your sales and credibility.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2193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8016">
        <p15:prstTrans prst="prestige"/>
      </p:transition>
    </mc:Choice>
    <mc:Fallback>
      <p:transition spd="slow" advTm="280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757497" y="2806566"/>
            <a:ext cx="28182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#11:</a:t>
            </a:r>
            <a:endParaRPr lang="es-VE" sz="3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748353" y="2811692"/>
            <a:ext cx="1079111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Top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Automation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Tools.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2607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2032">
        <p15:prstTrans prst="wind"/>
      </p:transition>
    </mc:Choice>
    <mc:Fallback xmlns="">
      <p:transition spd="slow" advTm="120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31127" y="1323178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7. Don’t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SPAM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31127" y="217338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Spamming your potential viewers can reduce views.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431127" y="3016773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is continuously working to stop spamming.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431127" y="3860161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Scamming content, deceptive thumbnails and artificial subscribers can be a prime cause to be banned by the Google Display Network.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860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2573">
        <p15:prstTrans prst="wind"/>
      </p:transition>
    </mc:Choice>
    <mc:Fallback>
      <p:transition spd="slow" advTm="225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88590" y="133724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8.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repeat your video content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88590" y="212767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one likes to watch repetitive content.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488590" y="291809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Google Display Network finds your video is repetitive content, it will mark your videos as spam.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488590" y="413940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unique with your video content to diminish repetitiveness and to engage your viewers with your brand.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90700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9558">
        <p15:prstTrans prst="curtains"/>
      </p:transition>
    </mc:Choice>
    <mc:Fallback>
      <p:transition spd="slow" advTm="295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90966" y="127627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9.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thumbnails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90966" y="2040501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Without video thumbnails, viewers will be unable to view a snapshot of your products or services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90966" y="3178093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Neglecting thumbnails can be a cause of losing prospective customers.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490966" y="431568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get more from your YouTube advertising campaign, you can use a thumbnail that is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suggested.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98621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3925">
        <p15:prstTrans prst="drape"/>
      </p:transition>
    </mc:Choice>
    <mc:Fallback>
      <p:transition spd="slow" advTm="239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474522" y="1266907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10. Don't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the call to action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74522" y="2038293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Ignoring a call to action in your video can harm your YouTube channel.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474522" y="3287927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Don’t hesitate to utilize a call-to-action in your videos.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3825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#13: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10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don'ts 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74522" y="410667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 to motivate your customers and make them click on your video to explore more about you.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59969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30751">
        <p15:prstTrans prst="fallOver"/>
      </p:transition>
    </mc:Choice>
    <mc:Fallback>
      <p:transition spd="slow" advTm="307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46648" y="3018340"/>
            <a:ext cx="7298720" cy="186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Shocking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Case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Studies.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778116" y="1832664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#14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478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99"/>
    </mc:Choice>
    <mc:Fallback>
      <p:transition spd="slow" advTm="55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337" y="3148407"/>
            <a:ext cx="9256583" cy="1737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make tons of money with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as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 Affiliate.</a:t>
            </a:r>
            <a:endParaRPr lang="es-VE" sz="4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962731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086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61"/>
    </mc:Choice>
    <mc:Fallback>
      <p:transition spd="slow" advTm="45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" objId="3"/>
      </p14:showEvtLst>
    </p:ext>
  </p:extLs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one of the platforms that you can use to earn cash.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6724" y="3306166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number of views you have in YouTube determines the traffic that you can get.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16724" y="444992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different ways you can use to promote your CPA offers.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7067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1419">
        <p15:prstTrans prst="prestige"/>
      </p:transition>
    </mc:Choice>
    <mc:Fallback>
      <p:transition spd="slow" advTm="214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1: Identify the CPA offer that you want to promote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906195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must ensure that you have a specific offer that you want to promote.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4145267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video you want to create must be related to the CPA offer.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2555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3047"/>
    </mc:Choice>
    <mc:Fallback>
      <p:transition advTm="130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2: Create your Video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Create the video and upload it to YouTube.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430228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you optimize it so that the video can get more views to create traffic.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30311" y="4526818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your video gains more views, post your CPA offers to ensure that people click on them.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7711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6418"/>
    </mc:Choice>
    <mc:Fallback>
      <p:transition advTm="16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3: Sponsor a related video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find a video related to your CPA offer, you can sponsor it.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0281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Contact the publisher of the video and offer them an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incentive.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16036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important thing is to make sure that the YouTube video is related to the CPA offers.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3684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9260"/>
    </mc:Choice>
    <mc:Fallback>
      <p:transition advTm="292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/>
          <p:nvPr/>
        </p:nvSpPr>
        <p:spPr>
          <a:xfrm>
            <a:off x="692189" y="2780808"/>
            <a:ext cx="28182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46D21"/>
              </a:buClr>
            </a:pP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#12:</a:t>
            </a:r>
            <a:endParaRPr lang="es-VE" sz="3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457752" y="240571"/>
            <a:ext cx="456376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#1: Introduction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3045" y="2785934"/>
            <a:ext cx="1129651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4274"/>
              </a:buClr>
            </a:pP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do’s you have to apply for Successful </a:t>
            </a:r>
            <a:r>
              <a:rPr lang="en-US" sz="3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3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Campaigns.</a:t>
            </a:r>
            <a:endParaRPr lang="en-US" sz="38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172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0018">
        <p15:prstTrans prst="curtains"/>
      </p:transition>
    </mc:Choice>
    <mc:Fallback xmlns="">
      <p:transition spd="slow" advTm="100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want to succeed in the YouTube sector through list building, you must ensure that you have a setup.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6724" y="3306166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must have an attractive video that you post on YouTube that results in list building.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0836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12408">
        <p15:prstTrans prst="wind"/>
      </p:transition>
    </mc:Choice>
    <mc:Fallback>
      <p:transition spd="slow" advTm="124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1: Develop a theme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25889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first and most important step. It can make or break your YouTube success.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30311" y="378292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So, if you want to be unique, you must sit down and come up with a theme.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39955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Before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begin doing anything on YouTube, find your theme and stick to 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6996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0522"/>
    </mc:Choice>
    <mc:Fallback>
      <p:transition advTm="205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2: Be consistent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884773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 if you have zero views and subscribers, ensure that you are consistent.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30311" y="412818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are consistently releasing a video every week, you may hit 1,000 daily views within a month.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490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4978"/>
    </mc:Choice>
    <mc:Fallback>
      <p:transition advTm="149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0" grpId="0"/>
      <p:bldP spid="10" grpId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3: Add annotations to everything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has a unique feature that allows you to add annotation popups while the viewer is watching.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854675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also encourage people to register and become members of your organizations.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944825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will increase your membership register very fast.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9843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6545"/>
    </mc:Choice>
    <mc:Fallback>
      <p:transition advTm="265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4: Host guests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are aiming at generating maximum exposure, you need to host industry leaders as guests in your videos.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6452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bring in guests, your daily view count is greatly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764518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also become more credible, and you can get massive sponsorship.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019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743"/>
    </mc:Choice>
    <mc:Fallback>
      <p:transition advTm="187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5: Blast your release days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931266"/>
            <a:ext cx="10803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last step and one of the most important steps.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6452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 everyone know your release date so  they can watch your videos.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8636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6339"/>
    </mc:Choice>
    <mc:Fallback>
      <p:transition advTm="16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ClickBank is a platform for the marketplace of product creators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affiliates.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306166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affiliates have earned cash through creating a unique link for thousands of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44992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ClickBank takes care of all the checkouts and e-commerce, and at the same time offers an affiliate program.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56665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500" advTm="24016">
        <p15:prstTrans prst="curtains"/>
      </p:transition>
    </mc:Choice>
    <mc:Fallback>
      <p:transition spd="slow" advTm="240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98010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1: Look into YouTube videos that have already been optimized.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3126765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build a sales funnel, you need to look for a YouTube video that has already generated enough traffic.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4204858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Choose the right product to promote on ClickBank.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52065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you find a product that is not too competitive and promote it.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155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418"/>
    </mc:Choice>
    <mc:Fallback>
      <p:transition advTm="18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2: Search the product name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Before you google search, make sure that you have a YouTube video on the first page and ensure that it has less than 20,000 views.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30311" y="4292817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then email the publisher and ask him or her for a review copy.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672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8809"/>
    </mc:Choice>
    <mc:Fallback>
      <p:transition advTm="18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0" grpId="0"/>
      <p:bldP spid="10" grpId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3: Create a screen capture video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call to action is an important aspect in affiliate marketing.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0281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save the video, use the product name for naming the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16036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use ClickBank correctly, you will generate more reviews.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940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2618"/>
    </mc:Choice>
    <mc:Fallback>
      <p:transition advTm="32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4.5|2.8|4.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5|5.7|7.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|2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|16.6|15.4|12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3.9|17.5|11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10.5|8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6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9.9|4.5|3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.2|14.2|10.4|6.5|5.2|9.8|3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1.3|10.2|12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6|10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5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8|6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6.7|12.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9.5|12.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|4.7|3.3|1.5|1.9|4.3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|4.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4|9.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3.2|13.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8.8|11.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2.6|5.3|2.1|0.8|1.9|0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6.8|13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3.9|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4.8|4.5|3.4|4.8|3.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7.2|4.3|4|6.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|7.2|8|3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6|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5.5|12.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4|1.9|1.5|1.5|1.2|1.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8|1.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7|8.3|3|3.8|3.7|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6|1.3|1.6|1.5|2.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8.2|7.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3|1|1.5|1.5|1.6|1.6|1.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5.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6.2|4.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1.5|3.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11.6|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9.9|2.5|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1.1|6.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8.7|4.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9.3|7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1.7|7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0.7|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2.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5.3|6.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.3|5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0|5.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5.3|2.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3|4.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1.7|10.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9.7|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5.4|5.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0.9|4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8.8|12.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6.9|9.2|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3.7|3.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.3|4.5|5.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8.9|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7|4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8.3|4.7|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5.1|6.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14.1|4.4|3.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6.5|4.6|3.7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3.6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8|7|6.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5.6|2.9|3.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1|3.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8.1|10.8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1.6|10.5|12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4780</Words>
  <Application>Microsoft Office PowerPoint</Application>
  <PresentationFormat>Widescreen</PresentationFormat>
  <Paragraphs>477</Paragraphs>
  <Slides>103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10" baseType="lpstr">
      <vt:lpstr>Arial</vt:lpstr>
      <vt:lpstr>Calibri</vt:lpstr>
      <vt:lpstr>Calibri Light</vt:lpstr>
      <vt:lpstr>Open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84</cp:revision>
  <dcterms:created xsi:type="dcterms:W3CDTF">2015-07-15T21:22:12Z</dcterms:created>
  <dcterms:modified xsi:type="dcterms:W3CDTF">2015-10-09T09:09:46Z</dcterms:modified>
</cp:coreProperties>
</file>