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5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647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61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090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689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196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787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844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88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454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917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399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91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19922" y="2581739"/>
            <a:ext cx="8341677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Why you should definitely use </a:t>
            </a:r>
            <a:r>
              <a:rPr lang="en-US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</a:t>
            </a:r>
            <a:r>
              <a:rPr lang="en-US" sz="4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 your Business </a:t>
            </a:r>
            <a:r>
              <a:rPr lang="en-US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today.</a:t>
            </a:r>
            <a:endParaRPr lang="es-VE" sz="48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3820320" y="1396063"/>
            <a:ext cx="4629668" cy="1205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FF8A00"/>
              </a:buClr>
            </a:pPr>
            <a:r>
              <a:rPr lang="en-US" sz="5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#3</a:t>
            </a:r>
            <a:endParaRPr lang="en-US" sz="5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54301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583"/>
    </mc:Choice>
    <mc:Fallback xmlns="">
      <p:transition advTm="458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extLst mod="1">
    <p:ext uri="{E180D4A7-C9FB-4DFB-919C-405C955672EB}">
      <p14:showEvtLst xmlns:p14="http://schemas.microsoft.com/office/powerpoint/2010/main">
        <p14:playEvt time="0" objId="6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74185" y="1217563"/>
            <a:ext cx="111995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7. Enhance </a:t>
            </a: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viral potential</a:t>
            </a:r>
            <a:endParaRPr lang="es-VE" sz="3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74185" y="1983822"/>
            <a:ext cx="11303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video has viral potential.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587064" y="2719303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go viral and enhance exposure, you need to be creative with your video content.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462832" y="277783"/>
            <a:ext cx="37177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2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#3: Why YouTube?</a:t>
            </a:r>
            <a:endParaRPr lang="en-US" sz="2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587064" y="3885671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also need to focus on your prospective audience to get the right audience to your business.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893578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41158">
        <p15:prstTrans prst="drape"/>
      </p:transition>
    </mc:Choice>
    <mc:Fallback xmlns="">
      <p:transition spd="slow" advTm="4115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87064" y="1215391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8. Get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high volumes of traffic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74185" y="1950870"/>
            <a:ext cx="1130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gives you a better chance to connect with millions of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viewers.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587064" y="3020823"/>
            <a:ext cx="11290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get a high volume of traffic, you need to: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462832" y="277783"/>
            <a:ext cx="37177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2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#3: Why YouTube?</a:t>
            </a:r>
            <a:endParaRPr lang="en-US" sz="2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1115103" y="3606017"/>
            <a:ext cx="947133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5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Focus </a:t>
            </a:r>
            <a:r>
              <a:rPr lang="en-US" sz="2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 the video title and </a:t>
            </a:r>
            <a:r>
              <a:rPr lang="en-US" sz="25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description.</a:t>
            </a:r>
            <a:endParaRPr lang="en-US" sz="25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1115103" y="4041253"/>
            <a:ext cx="947133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5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Add </a:t>
            </a:r>
            <a:r>
              <a:rPr lang="en-US" sz="2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channel </a:t>
            </a:r>
            <a:r>
              <a:rPr lang="en-US" sz="25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tags.</a:t>
            </a:r>
            <a:endParaRPr lang="en-US" sz="25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5"/>
          <p:cNvSpPr txBox="1"/>
          <p:nvPr/>
        </p:nvSpPr>
        <p:spPr>
          <a:xfrm>
            <a:off x="1089345" y="4476998"/>
            <a:ext cx="947133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5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Have </a:t>
            </a:r>
            <a:r>
              <a:rPr lang="en-US" sz="2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look at </a:t>
            </a:r>
            <a:r>
              <a:rPr lang="en-US" sz="25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comments.</a:t>
            </a:r>
            <a:endParaRPr lang="en-US" sz="25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1089344" y="4912234"/>
            <a:ext cx="947133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5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Build </a:t>
            </a:r>
            <a:r>
              <a:rPr lang="en-US" sz="2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different playlists for different types of </a:t>
            </a:r>
            <a:r>
              <a:rPr lang="en-US" sz="25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videos.</a:t>
            </a:r>
            <a:endParaRPr lang="en-US" sz="25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TextBox 5"/>
          <p:cNvSpPr txBox="1"/>
          <p:nvPr/>
        </p:nvSpPr>
        <p:spPr>
          <a:xfrm>
            <a:off x="1089343" y="5347979"/>
            <a:ext cx="947133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5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 </a:t>
            </a:r>
            <a:r>
              <a:rPr lang="en-US" sz="2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mark your best videos as "featured."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120068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38684">
        <p15:prstTrans prst="fallOver"/>
      </p:transition>
    </mc:Choice>
    <mc:Fallback xmlns="">
      <p:transition spd="slow" advTm="3868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8" grpId="0"/>
      <p:bldP spid="10" grpId="0"/>
      <p:bldP spid="11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23924" y="1266666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9. Increase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effectiveness of social activities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23924" y="2024883"/>
            <a:ext cx="1130387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Users are more likely to buy after watching a video, so YouTube is crucial to enhance the effectiveness of your business.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523924" y="3588755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Choose a regular uploading of video content and stick with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536803" y="4696335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Including transcripts of videos can assist in being found easily by search engines and users.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462832" y="277783"/>
            <a:ext cx="37177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2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#3: Why YouTube?</a:t>
            </a:r>
            <a:endParaRPr lang="en-US" sz="2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012200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40268">
        <p15:prstTrans prst="prestige"/>
      </p:transition>
    </mc:Choice>
    <mc:Fallback xmlns="">
      <p:transition spd="slow" advTm="4026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41344" y="1269048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10. Stay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relevant in prospects' minds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495624" y="2047279"/>
            <a:ext cx="1130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When it comes to video advertising, the first name which comes to mind is YouTube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541344" y="3290237"/>
            <a:ext cx="1129099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Communicate with your potential customers through video content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regularly.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541344" y="4502417"/>
            <a:ext cx="1129099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 also </a:t>
            </a:r>
            <a:r>
              <a:rPr lang="en-US" sz="28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boost </a:t>
            </a:r>
            <a:r>
              <a:rPr lang="en-US" sz="2800" b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</a:t>
            </a: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creditability when you are on the top of your prospect's mind.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462832" y="277783"/>
            <a:ext cx="37177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2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#3: Why YouTube?</a:t>
            </a:r>
            <a:endParaRPr lang="en-US" sz="2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956689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32687">
        <p15:prstTrans prst="wind"/>
      </p:transition>
    </mc:Choice>
    <mc:Fallback xmlns="">
      <p:transition spd="slow" advTm="3268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19922" y="2993632"/>
            <a:ext cx="8341677" cy="888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VE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Shocking Facts</a:t>
            </a:r>
            <a:endParaRPr lang="es-VE" sz="48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62832" y="277783"/>
            <a:ext cx="37177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2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#3: Why YouTube?</a:t>
            </a:r>
            <a:endParaRPr lang="en-US" sz="2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281610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3237">
        <p15:prstTrans prst="curtains"/>
      </p:transition>
    </mc:Choice>
    <mc:Fallback xmlns="">
      <p:transition spd="slow" advTm="323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5"/>
          <p:cNvSpPr txBox="1"/>
          <p:nvPr/>
        </p:nvSpPr>
        <p:spPr>
          <a:xfrm>
            <a:off x="283653" y="1319423"/>
            <a:ext cx="110006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</a:t>
            </a:r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 the 2nd largest search engine and the 3rd most visited website worldwide, behind only Google and Facebook respectively.</a:t>
            </a:r>
          </a:p>
        </p:txBody>
      </p:sp>
      <p:sp>
        <p:nvSpPr>
          <p:cNvPr id="15" name="TextBox 5"/>
          <p:cNvSpPr txBox="1"/>
          <p:nvPr/>
        </p:nvSpPr>
        <p:spPr>
          <a:xfrm>
            <a:off x="283649" y="2256995"/>
            <a:ext cx="11895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Average </a:t>
            </a:r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time spent on YouTube per mobile session is 40 minutes.</a:t>
            </a:r>
          </a:p>
        </p:txBody>
      </p:sp>
      <p:sp>
        <p:nvSpPr>
          <p:cNvPr id="16" name="TextBox 5"/>
          <p:cNvSpPr txBox="1"/>
          <p:nvPr/>
        </p:nvSpPr>
        <p:spPr>
          <a:xfrm>
            <a:off x="283649" y="2830999"/>
            <a:ext cx="10988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9</a:t>
            </a:r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% of U.S. small businesses use YouTube.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3648" y="3406522"/>
            <a:ext cx="10988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72</a:t>
            </a:r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% of millennials use YouTube</a:t>
            </a: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US" sz="2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283648" y="3971757"/>
            <a:ext cx="117666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80</a:t>
            </a:r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% of YouTube's views are from outside the U.S. </a:t>
            </a:r>
          </a:p>
        </p:txBody>
      </p:sp>
      <p:sp>
        <p:nvSpPr>
          <p:cNvPr id="9" name="TextBox 5"/>
          <p:cNvSpPr txBox="1"/>
          <p:nvPr/>
        </p:nvSpPr>
        <p:spPr>
          <a:xfrm>
            <a:off x="283648" y="4545761"/>
            <a:ext cx="11290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300 </a:t>
            </a:r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hours of video are uploaded to YouTube every minute. </a:t>
            </a:r>
          </a:p>
        </p:txBody>
      </p:sp>
      <p:sp>
        <p:nvSpPr>
          <p:cNvPr id="10" name="TextBox 5"/>
          <p:cNvSpPr txBox="1"/>
          <p:nvPr/>
        </p:nvSpPr>
        <p:spPr>
          <a:xfrm>
            <a:off x="283648" y="5119765"/>
            <a:ext cx="117666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60</a:t>
            </a:r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% of a creator’s views come from outside their home country.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462832" y="277783"/>
            <a:ext cx="37177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2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#3: Why YouTube?</a:t>
            </a:r>
            <a:endParaRPr lang="en-US" sz="2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760203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32703">
        <p15:prstTrans prst="drape"/>
      </p:transition>
    </mc:Choice>
    <mc:Fallback xmlns="">
      <p:transition spd="slow" advTm="3270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6" grpId="0"/>
      <p:bldP spid="8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5"/>
          <p:cNvSpPr txBox="1"/>
          <p:nvPr/>
        </p:nvSpPr>
        <p:spPr>
          <a:xfrm>
            <a:off x="283653" y="1396697"/>
            <a:ext cx="110006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 </a:t>
            </a:r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billion hours of video are watched every month</a:t>
            </a: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US" sz="2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5"/>
          <p:cNvSpPr txBox="1"/>
          <p:nvPr/>
        </p:nvSpPr>
        <p:spPr>
          <a:xfrm>
            <a:off x="283644" y="1959700"/>
            <a:ext cx="109881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Everyday </a:t>
            </a:r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there is a 3X increase in user subscriptions and a 4X increase in channel following on YouTube.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3643" y="2914380"/>
            <a:ext cx="10988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 </a:t>
            </a:r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billion videos are viewed worldwide in a day.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3642" y="3499728"/>
            <a:ext cx="10988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</a:t>
            </a:r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has more than 1 billion unique visitors every month.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83641" y="4085076"/>
            <a:ext cx="109881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number of hours people are watching on YouTube each month is up 50% year over </a:t>
            </a: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year.</a:t>
            </a:r>
            <a:endParaRPr lang="en-US" sz="2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62832" y="277783"/>
            <a:ext cx="37177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2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#3: Why YouTube?</a:t>
            </a:r>
            <a:endParaRPr lang="en-US" sz="2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3640" y="5017411"/>
            <a:ext cx="10988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</a:t>
            </a:r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 localized in 75 countries </a:t>
            </a: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 is </a:t>
            </a:r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available in 61 </a:t>
            </a: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languages.</a:t>
            </a:r>
            <a:endParaRPr lang="en-US" sz="2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095677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31872">
        <p15:prstTrans prst="fallOver"/>
      </p:transition>
    </mc:Choice>
    <mc:Fallback xmlns="">
      <p:transition spd="slow" advTm="3187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6" grpId="0"/>
      <p:bldP spid="11" grpId="0"/>
      <p:bldP spid="12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5"/>
          <p:cNvSpPr txBox="1"/>
          <p:nvPr/>
        </p:nvSpPr>
        <p:spPr>
          <a:xfrm>
            <a:off x="283653" y="1255028"/>
            <a:ext cx="110006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3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Half </a:t>
            </a:r>
            <a:r>
              <a:rPr lang="en-US" sz="23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 YouTube views are on mobile devices. </a:t>
            </a:r>
          </a:p>
        </p:txBody>
      </p:sp>
      <p:sp>
        <p:nvSpPr>
          <p:cNvPr id="8" name="TextBox 5"/>
          <p:cNvSpPr txBox="1"/>
          <p:nvPr/>
        </p:nvSpPr>
        <p:spPr>
          <a:xfrm>
            <a:off x="283653" y="1801386"/>
            <a:ext cx="117666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3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Mobile </a:t>
            </a:r>
            <a:r>
              <a:rPr lang="en-US" sz="23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revenue on YouTube is up over 100% year over year.</a:t>
            </a:r>
          </a:p>
        </p:txBody>
      </p:sp>
      <p:sp>
        <p:nvSpPr>
          <p:cNvPr id="9" name="TextBox 5"/>
          <p:cNvSpPr txBox="1"/>
          <p:nvPr/>
        </p:nvSpPr>
        <p:spPr>
          <a:xfrm>
            <a:off x="283653" y="2347744"/>
            <a:ext cx="112909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3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</a:t>
            </a:r>
            <a:r>
              <a:rPr lang="en-US" sz="23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has more than a million advertisers, who are using Google ad platforms, the majority of which are small </a:t>
            </a:r>
            <a:r>
              <a:rPr lang="en-US" sz="23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businesses.</a:t>
            </a:r>
            <a:endParaRPr lang="en-US" sz="23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283653" y="3263434"/>
            <a:ext cx="115472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3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75</a:t>
            </a:r>
            <a:r>
              <a:rPr lang="en-US" sz="23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% of advertisers are using </a:t>
            </a:r>
            <a:r>
              <a:rPr lang="en-US" sz="23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TrueView</a:t>
            </a:r>
            <a:r>
              <a:rPr lang="en-US" sz="23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In-stream ads and 75% of In-stream ads are now skippable.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462832" y="277783"/>
            <a:ext cx="37177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2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#3: Why YouTube?</a:t>
            </a:r>
            <a:endParaRPr lang="en-US" sz="2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283653" y="4179124"/>
            <a:ext cx="11547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3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YouTube’s </a:t>
            </a:r>
            <a:r>
              <a:rPr lang="en-US" sz="23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mobile revenue is up 2x year over year.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283652" y="4725482"/>
            <a:ext cx="11908347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3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en-US" sz="23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number of users coming to YouTube who start at the YouTube homepage, similar to the way you might turn on your TV, is up more than 3x year over year.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090777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35811">
        <p15:prstTrans prst="prestige"/>
      </p:transition>
    </mc:Choice>
    <mc:Fallback xmlns="">
      <p:transition spd="slow" advTm="3581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7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5"/>
          <p:cNvSpPr txBox="1"/>
          <p:nvPr/>
        </p:nvSpPr>
        <p:spPr>
          <a:xfrm>
            <a:off x="348048" y="1370939"/>
            <a:ext cx="1090808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3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</a:t>
            </a:r>
            <a:r>
              <a:rPr lang="en-US" sz="23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partner revenue is up 50% year over year — and we've seen this level of partner revenue growth for three straight years.</a:t>
            </a:r>
          </a:p>
        </p:txBody>
      </p:sp>
      <p:sp>
        <p:nvSpPr>
          <p:cNvPr id="15" name="TextBox 5"/>
          <p:cNvSpPr txBox="1"/>
          <p:nvPr/>
        </p:nvSpPr>
        <p:spPr>
          <a:xfrm>
            <a:off x="348046" y="2315844"/>
            <a:ext cx="117953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3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en-US" sz="23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number of channels earning six figures per year on YouTube is up 50% year over year. </a:t>
            </a:r>
          </a:p>
        </p:txBody>
      </p:sp>
      <p:sp>
        <p:nvSpPr>
          <p:cNvPr id="16" name="TextBox 5"/>
          <p:cNvSpPr txBox="1"/>
          <p:nvPr/>
        </p:nvSpPr>
        <p:spPr>
          <a:xfrm>
            <a:off x="348046" y="3288318"/>
            <a:ext cx="10895658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3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en-US" sz="23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number of advertisers running video ads on YouTube is up more than 40% year over year. </a:t>
            </a:r>
            <a:r>
              <a:rPr lang="en-US" sz="2300" b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 </a:t>
            </a:r>
            <a:r>
              <a:rPr lang="en-US" sz="23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top 100 advertisers, the average spend per advertiser is up over 60% year over year.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48046" y="4583957"/>
            <a:ext cx="1089565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3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</a:t>
            </a:r>
            <a:r>
              <a:rPr lang="en-US" sz="23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overall, and even YouTube on mobile alone, reaches more 18-34 and 18-49 year-olds than any cable network in the U.S.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462832" y="277783"/>
            <a:ext cx="37177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2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#3: Why YouTube?</a:t>
            </a:r>
            <a:endParaRPr lang="en-US" sz="2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262708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34618">
        <p15:prstTrans prst="wind"/>
      </p:transition>
    </mc:Choice>
    <mc:Fallback xmlns="">
      <p:transition spd="slow" advTm="3461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5"/>
          <p:cNvSpPr txBox="1"/>
          <p:nvPr/>
        </p:nvSpPr>
        <p:spPr>
          <a:xfrm>
            <a:off x="399564" y="1486850"/>
            <a:ext cx="113202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number of hours people spend watching videos (aka watch time) on YouTube is up 60% year over year, the fastest growth we've seen in 2 years. </a:t>
            </a:r>
          </a:p>
        </p:txBody>
      </p:sp>
      <p:sp>
        <p:nvSpPr>
          <p:cNvPr id="15" name="TextBox 5"/>
          <p:cNvSpPr txBox="1"/>
          <p:nvPr/>
        </p:nvSpPr>
        <p:spPr>
          <a:xfrm>
            <a:off x="399565" y="2944934"/>
            <a:ext cx="11525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number of hours people spend watching videos on mobile is up 100% year over year.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462832" y="277783"/>
            <a:ext cx="37177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2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#3: Why YouTube?</a:t>
            </a:r>
            <a:endParaRPr lang="en-US" sz="2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149433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15159">
        <p15:prstTrans prst="curtains"/>
      </p:transition>
    </mc:Choice>
    <mc:Fallback xmlns="">
      <p:transition spd="slow" advTm="1515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/>
          <p:nvPr/>
        </p:nvSpPr>
        <p:spPr>
          <a:xfrm>
            <a:off x="518089" y="1424605"/>
            <a:ext cx="1130387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Every business and marketer needs to advertise their brand to attain goals and increase the purchasing potential of their customers.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518089" y="3024010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also plays an important role to help you stand out within the competitive environment.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462832" y="277783"/>
            <a:ext cx="37177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2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#3: Why YouTube?</a:t>
            </a:r>
            <a:endParaRPr lang="en-US" sz="2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518089" y="4161750"/>
            <a:ext cx="112909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Integration of YouTube in your online marketing campaign will assist you in driving more potential customers towards your brand.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14040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21614">
        <p15:prstTrans prst="prestige"/>
      </p:transition>
    </mc:Choice>
    <mc:Fallback xmlns="">
      <p:transition spd="slow" advTm="2161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19922" y="2993632"/>
            <a:ext cx="8341677" cy="888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VE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Amazing Benefits</a:t>
            </a:r>
            <a:endParaRPr lang="es-VE" sz="48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462832" y="277783"/>
            <a:ext cx="37177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2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#3: Why YouTube?</a:t>
            </a:r>
            <a:endParaRPr lang="en-US" sz="2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57270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1455">
        <p15:prstTrans prst="wind"/>
      </p:transition>
    </mc:Choice>
    <mc:Fallback xmlns="">
      <p:transition spd="slow" advTm="145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/>
          <p:nvPr/>
        </p:nvSpPr>
        <p:spPr>
          <a:xfrm>
            <a:off x="574185" y="1335734"/>
            <a:ext cx="113038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70C0"/>
              </a:buClr>
            </a:pPr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1. YouTube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 free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572898" y="2058034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Most advertising campaigns cost lots of money, as well as time. 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572898" y="3298040"/>
            <a:ext cx="11290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 only takes time to create a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572898" y="4091771"/>
            <a:ext cx="109408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advertise with YouTube, you don’t need to invest too much money in professional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items.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62832" y="277783"/>
            <a:ext cx="37177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2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#3: Why YouTube?</a:t>
            </a:r>
            <a:endParaRPr lang="en-US" sz="2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590497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28168">
        <p15:prstTrans prst="curtains"/>
      </p:transition>
    </mc:Choice>
    <mc:Fallback xmlns="">
      <p:transition spd="slow" advTm="2816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612822" y="1253726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2. Add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24/7 exposure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612822" y="2026035"/>
            <a:ext cx="1130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Other advertising methods can’t defeat an innovative YouTube video to attract and hold a potential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audience.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612822" y="3229232"/>
            <a:ext cx="11290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Now, it is available on the internet 24/7. 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612822" y="3970764"/>
            <a:ext cx="1104255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you make a smart and proficient video, and upload it into the appropriate category, there are more chances to get views with little effort.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462832" y="277783"/>
            <a:ext cx="37177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2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#3: Why YouTube?</a:t>
            </a:r>
            <a:endParaRPr lang="en-US" sz="2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105807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42030">
        <p15:prstTrans prst="drape"/>
      </p:transition>
    </mc:Choice>
    <mc:Fallback xmlns="">
      <p:transition spd="slow" advTm="4203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87064" y="1215391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3. Grow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audience around the globe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74185" y="1983822"/>
            <a:ext cx="1130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is a global perception that attracts customers from around the globe.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574185" y="3167081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advertising has the potential to be viewed by worldwide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users</a:t>
            </a: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587064" y="4350340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Regularly creating and uploading videos unlocks the door to getting new viewers for your business.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462832" y="277783"/>
            <a:ext cx="37177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2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#3: Why YouTube?</a:t>
            </a:r>
            <a:endParaRPr lang="en-US" sz="2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552143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39889">
        <p15:prstTrans prst="fallOver"/>
      </p:transition>
    </mc:Choice>
    <mc:Fallback xmlns="">
      <p:transition spd="slow" advTm="3988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87064" y="1215391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4. Boost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SEO rankings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74185" y="1919427"/>
            <a:ext cx="114289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70C0"/>
              </a:buClr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These actions assist your website to be higher ranked in search engine result pages:</a:t>
            </a:r>
          </a:p>
        </p:txBody>
      </p:sp>
      <p:sp>
        <p:nvSpPr>
          <p:cNvPr id="8" name="TextBox 5"/>
          <p:cNvSpPr txBox="1"/>
          <p:nvPr/>
        </p:nvSpPr>
        <p:spPr>
          <a:xfrm>
            <a:off x="574185" y="3181863"/>
            <a:ext cx="585237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5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Writing </a:t>
            </a:r>
            <a:r>
              <a:rPr lang="en-US" sz="2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long video </a:t>
            </a:r>
            <a:r>
              <a:rPr lang="en-US" sz="25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descriptions.</a:t>
            </a:r>
            <a:endParaRPr lang="en-US" sz="25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62832" y="277783"/>
            <a:ext cx="37177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2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#3: Why YouTube?</a:t>
            </a:r>
            <a:endParaRPr lang="en-US" sz="2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587064" y="3911309"/>
            <a:ext cx="1129099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5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Motivating.</a:t>
            </a:r>
            <a:endParaRPr lang="en-US" sz="25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5"/>
          <p:cNvSpPr txBox="1"/>
          <p:nvPr/>
        </p:nvSpPr>
        <p:spPr>
          <a:xfrm>
            <a:off x="574185" y="4640755"/>
            <a:ext cx="574934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5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Subscribing </a:t>
            </a:r>
            <a:r>
              <a:rPr lang="en-US" sz="2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 </a:t>
            </a:r>
            <a:r>
              <a:rPr lang="en-US" sz="25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linking.</a:t>
            </a:r>
            <a:endParaRPr lang="en-US" sz="25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6425288" y="3181863"/>
            <a:ext cx="407508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5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Sharing YouTube.</a:t>
            </a:r>
            <a:endParaRPr lang="en-US" sz="25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6425288" y="3911309"/>
            <a:ext cx="569121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5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Organizing </a:t>
            </a:r>
            <a:r>
              <a:rPr lang="en-US" sz="2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videos by </a:t>
            </a:r>
            <a:r>
              <a:rPr lang="en-US" sz="25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category.</a:t>
            </a:r>
            <a:endParaRPr lang="en-US" sz="25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TextBox 5"/>
          <p:cNvSpPr txBox="1"/>
          <p:nvPr/>
        </p:nvSpPr>
        <p:spPr>
          <a:xfrm>
            <a:off x="6425288" y="4640755"/>
            <a:ext cx="480918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en-US" sz="25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sing </a:t>
            </a:r>
            <a:r>
              <a:rPr lang="en-US" sz="2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</a:t>
            </a:r>
            <a:r>
              <a:rPr lang="en-US" sz="25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keywords. </a:t>
            </a:r>
            <a:endParaRPr lang="en-US" sz="25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288955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37799">
        <p15:prstTrans prst="prestige"/>
      </p:transition>
    </mc:Choice>
    <mc:Fallback xmlns="">
      <p:transition spd="slow" advTm="3779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87064" y="1215391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5. Demonstrating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product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87064" y="2012969"/>
            <a:ext cx="1130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Demonstration is a great way to showcase products or services that your brand is selling.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599943" y="3140599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All these things make your customers aware of you in order to boost your brand reputation, sales and revenue. 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587064" y="4268229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With YouTube videos, you can show the expertise that makes you unique from your competitors.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462832" y="277783"/>
            <a:ext cx="37177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2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#3: Why YouTube?</a:t>
            </a:r>
            <a:endParaRPr lang="en-US" sz="2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77773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38576">
        <p15:prstTrans prst="wind"/>
      </p:transition>
    </mc:Choice>
    <mc:Fallback xmlns="">
      <p:transition spd="slow" advTm="3857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87064" y="1215391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6. Save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bandwidth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87064" y="1963260"/>
            <a:ext cx="1048876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allows you to link and embed your video on your website without maximizing your website’s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bandwidth</a:t>
            </a: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587064" y="3601996"/>
            <a:ext cx="10849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also saves you website storage.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587064" y="4378958"/>
            <a:ext cx="10862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Streaming videos also consumes more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bandwidth.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62832" y="277783"/>
            <a:ext cx="37177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2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#3: Why YouTube?</a:t>
            </a:r>
            <a:endParaRPr lang="en-US" sz="2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777181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41097">
        <p15:prstTrans prst="curtains"/>
      </p:transition>
    </mc:Choice>
    <mc:Fallback xmlns="">
      <p:transition spd="slow" advTm="4109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18.8|11.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12.6|5.3|2.1|0.8|1.9|0.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|6.8|13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13.9|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8|4.8|4.5|3.4|4.8|3.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5|7.2|4.3|4|6.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5|7.2|8|3.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1|5.5|12.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6|5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7.8|6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6.7|12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5|9.5|12.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1|4.7|3.3|1.5|1.9|4.3|2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4|9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13.2|13.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1231</TotalTime>
  <Words>1148</Words>
  <Application>Microsoft Office PowerPoint</Application>
  <PresentationFormat>Widescreen</PresentationFormat>
  <Paragraphs>98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Open Sans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Abinadí Suárez</dc:creator>
  <cp:lastModifiedBy>Abinadí Suárez</cp:lastModifiedBy>
  <cp:revision>101</cp:revision>
  <dcterms:created xsi:type="dcterms:W3CDTF">2015-07-15T21:22:12Z</dcterms:created>
  <dcterms:modified xsi:type="dcterms:W3CDTF">2015-10-06T15:48:23Z</dcterms:modified>
</cp:coreProperties>
</file>