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embeddings/oleObject1.bin" ContentType="application/vnd.openxmlformats-officedocument.oleObject"/>
  <Override PartName="/ppt/charts/chart3.xml" ContentType="application/vnd.openxmlformats-officedocument.drawingml.chart+xml"/>
  <Override PartName="/ppt/embeddings/oleObject2.bin" ContentType="application/vnd.openxmlformats-officedocument.oleObject"/>
  <Override PartName="/ppt/charts/chart4.xml" ContentType="application/vnd.openxmlformats-officedocument.drawingml.chart+xml"/>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81" r:id="rId4"/>
    <p:sldId id="287" r:id="rId5"/>
    <p:sldId id="288" r:id="rId6"/>
    <p:sldId id="294" r:id="rId7"/>
    <p:sldId id="259" r:id="rId8"/>
    <p:sldId id="262" r:id="rId9"/>
    <p:sldId id="273" r:id="rId10"/>
    <p:sldId id="295" r:id="rId11"/>
    <p:sldId id="291" r:id="rId12"/>
    <p:sldId id="290" r:id="rId13"/>
    <p:sldId id="297" r:id="rId14"/>
    <p:sldId id="263" r:id="rId15"/>
    <p:sldId id="274" r:id="rId16"/>
    <p:sldId id="275" r:id="rId17"/>
    <p:sldId id="264" r:id="rId18"/>
    <p:sldId id="284" r:id="rId19"/>
    <p:sldId id="278" r:id="rId20"/>
    <p:sldId id="279" r:id="rId21"/>
    <p:sldId id="298" r:id="rId22"/>
    <p:sldId id="299" r:id="rId23"/>
    <p:sldId id="296" r:id="rId24"/>
    <p:sldId id="292" r:id="rId25"/>
    <p:sldId id="265" r:id="rId26"/>
    <p:sldId id="2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7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3" autoAdjust="0"/>
  </p:normalViewPr>
  <p:slideViewPr>
    <p:cSldViewPr>
      <p:cViewPr varScale="1">
        <p:scale>
          <a:sx n="93" d="100"/>
          <a:sy n="93" d="100"/>
        </p:scale>
        <p:origin x="-208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0204081632653061"/>
          <c:y val="0.111961014645156"/>
          <c:w val="0.972789115646258"/>
          <c:h val="0.77869696581087"/>
        </c:manualLayout>
      </c:layout>
      <c:barChart>
        <c:barDir val="col"/>
        <c:grouping val="clustered"/>
        <c:varyColors val="0"/>
        <c:ser>
          <c:idx val="0"/>
          <c:order val="0"/>
          <c:tx>
            <c:strRef>
              <c:f>Sheet1!$B$1</c:f>
              <c:strCache>
                <c:ptCount val="1"/>
                <c:pt idx="0">
                  <c:v>Column1</c:v>
                </c:pt>
              </c:strCache>
            </c:strRef>
          </c:tx>
          <c:invertIfNegative val="0"/>
          <c:cat>
            <c:strRef>
              <c:f>Sheet1!$A$2:$A$5</c:f>
              <c:strCache>
                <c:ptCount val="4"/>
                <c:pt idx="0">
                  <c:v>Q1</c:v>
                </c:pt>
                <c:pt idx="1">
                  <c:v>Q2</c:v>
                </c:pt>
                <c:pt idx="2">
                  <c:v>Q3</c:v>
                </c:pt>
                <c:pt idx="3">
                  <c:v>Q4</c:v>
                </c:pt>
              </c:strCache>
            </c:strRef>
          </c:cat>
          <c:val>
            <c:numRef>
              <c:f>Sheet1!$B$2:$B$5</c:f>
              <c:numCache>
                <c:formatCode>General</c:formatCode>
                <c:ptCount val="4"/>
                <c:pt idx="0">
                  <c:v>100.0</c:v>
                </c:pt>
                <c:pt idx="1">
                  <c:v>100.0</c:v>
                </c:pt>
                <c:pt idx="2">
                  <c:v>96.0</c:v>
                </c:pt>
                <c:pt idx="3">
                  <c:v>100.0</c:v>
                </c:pt>
              </c:numCache>
            </c:numRef>
          </c:val>
        </c:ser>
        <c:dLbls>
          <c:showLegendKey val="0"/>
          <c:showVal val="0"/>
          <c:showCatName val="0"/>
          <c:showSerName val="0"/>
          <c:showPercent val="0"/>
          <c:showBubbleSize val="0"/>
        </c:dLbls>
        <c:gapWidth val="150"/>
        <c:axId val="-2124519064"/>
        <c:axId val="-2124516056"/>
      </c:barChart>
      <c:catAx>
        <c:axId val="-2124519064"/>
        <c:scaling>
          <c:orientation val="minMax"/>
        </c:scaling>
        <c:delete val="0"/>
        <c:axPos val="b"/>
        <c:majorTickMark val="out"/>
        <c:minorTickMark val="none"/>
        <c:tickLblPos val="nextTo"/>
        <c:crossAx val="-2124516056"/>
        <c:crosses val="autoZero"/>
        <c:auto val="1"/>
        <c:lblAlgn val="ctr"/>
        <c:lblOffset val="100"/>
        <c:noMultiLvlLbl val="0"/>
      </c:catAx>
      <c:valAx>
        <c:axId val="-2124516056"/>
        <c:scaling>
          <c:orientation val="minMax"/>
          <c:min val="94.0"/>
        </c:scaling>
        <c:delete val="1"/>
        <c:axPos val="l"/>
        <c:majorGridlines/>
        <c:numFmt formatCode="General" sourceLinked="1"/>
        <c:majorTickMark val="out"/>
        <c:minorTickMark val="none"/>
        <c:tickLblPos val="nextTo"/>
        <c:crossAx val="-212451906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2025 Growth by Quartile</a:t>
            </a:r>
          </a:p>
        </c:rich>
      </c:tx>
      <c:layout/>
      <c:overlay val="0"/>
    </c:title>
    <c:autoTitleDeleted val="0"/>
    <c:plotArea>
      <c:layout/>
      <c:barChart>
        <c:barDir val="col"/>
        <c:grouping val="clustered"/>
        <c:varyColors val="0"/>
        <c:ser>
          <c:idx val="0"/>
          <c:order val="0"/>
          <c:tx>
            <c:strRef>
              <c:f>Sheet2!$B$1</c:f>
              <c:strCache>
                <c:ptCount val="1"/>
                <c:pt idx="0">
                  <c:v>Met Typical Growth for Winter (5 points)</c:v>
                </c:pt>
              </c:strCache>
            </c:strRef>
          </c:tx>
          <c:invertIfNegative val="0"/>
          <c:cat>
            <c:strRef>
              <c:f>Sheet2!$A$2:$A$5</c:f>
              <c:strCache>
                <c:ptCount val="4"/>
                <c:pt idx="0">
                  <c:v>Q1 (/49)</c:v>
                </c:pt>
                <c:pt idx="1">
                  <c:v>Q2 (/28)</c:v>
                </c:pt>
                <c:pt idx="2">
                  <c:v>Q3 (/15)</c:v>
                </c:pt>
                <c:pt idx="3">
                  <c:v>Q4 (/6)</c:v>
                </c:pt>
              </c:strCache>
            </c:strRef>
          </c:cat>
          <c:val>
            <c:numRef>
              <c:f>Sheet2!$B$2:$B$5</c:f>
              <c:numCache>
                <c:formatCode>General</c:formatCode>
                <c:ptCount val="4"/>
                <c:pt idx="0">
                  <c:v>91.83673469387755</c:v>
                </c:pt>
                <c:pt idx="1">
                  <c:v>96.4285714285714</c:v>
                </c:pt>
                <c:pt idx="2">
                  <c:v>93.33333333333333</c:v>
                </c:pt>
                <c:pt idx="3">
                  <c:v>100.0</c:v>
                </c:pt>
              </c:numCache>
            </c:numRef>
          </c:val>
        </c:ser>
        <c:ser>
          <c:idx val="1"/>
          <c:order val="1"/>
          <c:tx>
            <c:strRef>
              <c:f>Sheet2!$C$1</c:f>
              <c:strCache>
                <c:ptCount val="1"/>
                <c:pt idx="0">
                  <c:v>Met Typical Growth for Spring (8 points)</c:v>
                </c:pt>
              </c:strCache>
            </c:strRef>
          </c:tx>
          <c:invertIfNegative val="0"/>
          <c:cat>
            <c:strRef>
              <c:f>Sheet2!$A$2:$A$5</c:f>
              <c:strCache>
                <c:ptCount val="4"/>
                <c:pt idx="0">
                  <c:v>Q1 (/49)</c:v>
                </c:pt>
                <c:pt idx="1">
                  <c:v>Q2 (/28)</c:v>
                </c:pt>
                <c:pt idx="2">
                  <c:v>Q3 (/15)</c:v>
                </c:pt>
                <c:pt idx="3">
                  <c:v>Q4 (/6)</c:v>
                </c:pt>
              </c:strCache>
            </c:strRef>
          </c:cat>
          <c:val>
            <c:numRef>
              <c:f>Sheet2!$C$2:$C$5</c:f>
              <c:numCache>
                <c:formatCode>General</c:formatCode>
                <c:ptCount val="4"/>
                <c:pt idx="0">
                  <c:v>87.5</c:v>
                </c:pt>
                <c:pt idx="1">
                  <c:v>96.4285714285714</c:v>
                </c:pt>
                <c:pt idx="2">
                  <c:v>86.66666666666667</c:v>
                </c:pt>
                <c:pt idx="3">
                  <c:v>66.66666666666667</c:v>
                </c:pt>
              </c:numCache>
            </c:numRef>
          </c:val>
        </c:ser>
        <c:ser>
          <c:idx val="2"/>
          <c:order val="2"/>
          <c:tx>
            <c:strRef>
              <c:f>Sheet2!$D$1</c:f>
              <c:strCache>
                <c:ptCount val="1"/>
                <c:pt idx="0">
                  <c:v>Met Tiered Growth Goal for Spring</c:v>
                </c:pt>
              </c:strCache>
            </c:strRef>
          </c:tx>
          <c:invertIfNegative val="0"/>
          <c:cat>
            <c:strRef>
              <c:f>Sheet2!$A$2:$A$5</c:f>
              <c:strCache>
                <c:ptCount val="4"/>
                <c:pt idx="0">
                  <c:v>Q1 (/49)</c:v>
                </c:pt>
                <c:pt idx="1">
                  <c:v>Q2 (/28)</c:v>
                </c:pt>
                <c:pt idx="2">
                  <c:v>Q3 (/15)</c:v>
                </c:pt>
                <c:pt idx="3">
                  <c:v>Q4 (/6)</c:v>
                </c:pt>
              </c:strCache>
            </c:strRef>
          </c:cat>
          <c:val>
            <c:numRef>
              <c:f>Sheet2!$D$2:$D$5</c:f>
              <c:numCache>
                <c:formatCode>General</c:formatCode>
                <c:ptCount val="4"/>
                <c:pt idx="0">
                  <c:v>53.0612244897959</c:v>
                </c:pt>
                <c:pt idx="1">
                  <c:v>60.71428571428571</c:v>
                </c:pt>
                <c:pt idx="2">
                  <c:v>40.0</c:v>
                </c:pt>
                <c:pt idx="3">
                  <c:v>33.33333333333334</c:v>
                </c:pt>
              </c:numCache>
            </c:numRef>
          </c:val>
        </c:ser>
        <c:dLbls>
          <c:showLegendKey val="0"/>
          <c:showVal val="0"/>
          <c:showCatName val="0"/>
          <c:showSerName val="0"/>
          <c:showPercent val="0"/>
          <c:showBubbleSize val="0"/>
        </c:dLbls>
        <c:gapWidth val="150"/>
        <c:axId val="-2126972920"/>
        <c:axId val="-2127005320"/>
      </c:barChart>
      <c:catAx>
        <c:axId val="-2126972920"/>
        <c:scaling>
          <c:orientation val="minMax"/>
        </c:scaling>
        <c:delete val="0"/>
        <c:axPos val="b"/>
        <c:majorTickMark val="none"/>
        <c:minorTickMark val="none"/>
        <c:tickLblPos val="nextTo"/>
        <c:crossAx val="-2127005320"/>
        <c:crosses val="autoZero"/>
        <c:auto val="1"/>
        <c:lblAlgn val="ctr"/>
        <c:lblOffset val="100"/>
        <c:noMultiLvlLbl val="0"/>
      </c:catAx>
      <c:valAx>
        <c:axId val="-2127005320"/>
        <c:scaling>
          <c:orientation val="minMax"/>
          <c:max val="100.0"/>
        </c:scaling>
        <c:delete val="0"/>
        <c:axPos val="l"/>
        <c:majorGridlines/>
        <c:numFmt formatCode="General" sourceLinked="1"/>
        <c:majorTickMark val="none"/>
        <c:minorTickMark val="none"/>
        <c:tickLblPos val="nextTo"/>
        <c:crossAx val="-2126972920"/>
        <c:crosses val="autoZero"/>
        <c:crossBetween val="between"/>
      </c:valAx>
    </c:plotArea>
    <c:legend>
      <c:legendPos val="r"/>
      <c:layout>
        <c:manualLayout>
          <c:xMode val="edge"/>
          <c:yMode val="edge"/>
          <c:x val="0.662193725784277"/>
          <c:y val="0.25521289005541"/>
          <c:w val="0.328282464691914"/>
          <c:h val="0.356346706661667"/>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2025 Summer by Quartile</a:t>
            </a:r>
          </a:p>
        </c:rich>
      </c:tx>
      <c:layout/>
      <c:overlay val="0"/>
    </c:title>
    <c:autoTitleDeleted val="0"/>
    <c:plotArea>
      <c:layout/>
      <c:pieChart>
        <c:varyColors val="1"/>
        <c:ser>
          <c:idx val="0"/>
          <c:order val="0"/>
          <c:tx>
            <c:strRef>
              <c:f>Sheet1!$I$3</c:f>
              <c:strCache>
                <c:ptCount val="1"/>
                <c:pt idx="0">
                  <c:v>Summer</c:v>
                </c:pt>
              </c:strCache>
            </c:strRef>
          </c:tx>
          <c:dLbls>
            <c:showLegendKey val="0"/>
            <c:showVal val="0"/>
            <c:showCatName val="0"/>
            <c:showSerName val="0"/>
            <c:showPercent val="1"/>
            <c:showBubbleSize val="0"/>
            <c:showLeaderLines val="1"/>
          </c:dLbls>
          <c:cat>
            <c:strRef>
              <c:f>Sheet1!$J$2:$M$2</c:f>
              <c:strCache>
                <c:ptCount val="4"/>
                <c:pt idx="0">
                  <c:v>Q1</c:v>
                </c:pt>
                <c:pt idx="1">
                  <c:v>Q2</c:v>
                </c:pt>
                <c:pt idx="2">
                  <c:v>Q3</c:v>
                </c:pt>
                <c:pt idx="3">
                  <c:v>Q4</c:v>
                </c:pt>
              </c:strCache>
            </c:strRef>
          </c:cat>
          <c:val>
            <c:numRef>
              <c:f>Sheet1!$J$3:$M$3</c:f>
              <c:numCache>
                <c:formatCode>General</c:formatCode>
                <c:ptCount val="4"/>
                <c:pt idx="0">
                  <c:v>49.0</c:v>
                </c:pt>
                <c:pt idx="1">
                  <c:v>28.0</c:v>
                </c:pt>
                <c:pt idx="2">
                  <c:v>15.0</c:v>
                </c:pt>
                <c:pt idx="3">
                  <c:v>6.0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2025 Winter by Quartile</a:t>
            </a:r>
          </a:p>
        </c:rich>
      </c:tx>
      <c:layout/>
      <c:overlay val="0"/>
    </c:title>
    <c:autoTitleDeleted val="0"/>
    <c:plotArea>
      <c:layout/>
      <c:pieChart>
        <c:varyColors val="1"/>
        <c:ser>
          <c:idx val="0"/>
          <c:order val="0"/>
          <c:tx>
            <c:strRef>
              <c:f>Sheet1!$I$5</c:f>
              <c:strCache>
                <c:ptCount val="1"/>
                <c:pt idx="0">
                  <c:v>Winter</c:v>
                </c:pt>
              </c:strCache>
            </c:strRef>
          </c:tx>
          <c:dLbls>
            <c:showLegendKey val="0"/>
            <c:showVal val="0"/>
            <c:showCatName val="0"/>
            <c:showSerName val="0"/>
            <c:showPercent val="1"/>
            <c:showBubbleSize val="0"/>
            <c:showLeaderLines val="1"/>
          </c:dLbls>
          <c:cat>
            <c:strRef>
              <c:f>Sheet1!$J$4:$M$4</c:f>
              <c:strCache>
                <c:ptCount val="4"/>
                <c:pt idx="0">
                  <c:v>Q1</c:v>
                </c:pt>
                <c:pt idx="1">
                  <c:v>Q2</c:v>
                </c:pt>
                <c:pt idx="2">
                  <c:v>Q3</c:v>
                </c:pt>
                <c:pt idx="3">
                  <c:v>Q4</c:v>
                </c:pt>
              </c:strCache>
            </c:strRef>
          </c:cat>
          <c:val>
            <c:numRef>
              <c:f>Sheet1!$J$5:$M$5</c:f>
              <c:numCache>
                <c:formatCode>General</c:formatCode>
                <c:ptCount val="4"/>
                <c:pt idx="0">
                  <c:v>15.0</c:v>
                </c:pt>
                <c:pt idx="1">
                  <c:v>21.0</c:v>
                </c:pt>
                <c:pt idx="2">
                  <c:v>26.0</c:v>
                </c:pt>
                <c:pt idx="3">
                  <c:v>35.0</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55587-86B4-4F9E-85F2-EC67A91FF57D}" type="datetimeFigureOut">
              <a:rPr lang="en-US" smtClean="0"/>
              <a:t>3/24/14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C91BF-F229-41B1-B56E-456D96055E87}" type="slidenum">
              <a:rPr lang="en-US" smtClean="0"/>
              <a:t>‹#›</a:t>
            </a:fld>
            <a:endParaRPr lang="en-US"/>
          </a:p>
        </p:txBody>
      </p:sp>
    </p:spTree>
    <p:extLst>
      <p:ext uri="{BB962C8B-B14F-4D97-AF65-F5344CB8AC3E}">
        <p14:creationId xmlns:p14="http://schemas.microsoft.com/office/powerpoint/2010/main" val="35178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independently and small group in computation</a:t>
            </a:r>
          </a:p>
          <a:p>
            <a:r>
              <a:rPr lang="en-US" dirty="0" smtClean="0"/>
              <a:t>Problem solving rotate homogenous</a:t>
            </a:r>
            <a:r>
              <a:rPr lang="en-US" baseline="0" dirty="0" smtClean="0"/>
              <a:t> groups based on data by the day’s aim</a:t>
            </a:r>
            <a:endParaRPr lang="en-US" dirty="0"/>
          </a:p>
        </p:txBody>
      </p:sp>
      <p:sp>
        <p:nvSpPr>
          <p:cNvPr id="4" name="Slide Number Placeholder 3"/>
          <p:cNvSpPr>
            <a:spLocks noGrp="1"/>
          </p:cNvSpPr>
          <p:nvPr>
            <p:ph type="sldNum" sz="quarter" idx="10"/>
          </p:nvPr>
        </p:nvSpPr>
        <p:spPr/>
        <p:txBody>
          <a:bodyPr/>
          <a:lstStyle/>
          <a:p>
            <a:fld id="{23FC91BF-F229-41B1-B56E-456D96055E87}" type="slidenum">
              <a:rPr lang="en-US" smtClean="0"/>
              <a:t>3</a:t>
            </a:fld>
            <a:endParaRPr lang="en-US"/>
          </a:p>
        </p:txBody>
      </p:sp>
    </p:spTree>
    <p:extLst>
      <p:ext uri="{BB962C8B-B14F-4D97-AF65-F5344CB8AC3E}">
        <p14:creationId xmlns:p14="http://schemas.microsoft.com/office/powerpoint/2010/main" val="31468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analyzing the data;</a:t>
            </a:r>
            <a:r>
              <a:rPr lang="en-US" baseline="0" dirty="0" smtClean="0"/>
              <a:t> there is evidence on who needs practice with algorithm and who doesn’t. W</a:t>
            </a:r>
            <a:r>
              <a:rPr lang="en-US" dirty="0" smtClean="0"/>
              <a:t>e split</a:t>
            </a:r>
            <a:r>
              <a:rPr lang="en-US" baseline="0" dirty="0" smtClean="0"/>
              <a:t> the class into small groups. With one group they’ll go through the lesson and then would practice the skill independently. then we would rotate the next group where we take a deeper look into the standard and apply it into problem solving scenario.</a:t>
            </a:r>
          </a:p>
          <a:p>
            <a:endParaRPr lang="en-US" dirty="0"/>
          </a:p>
        </p:txBody>
      </p:sp>
      <p:sp>
        <p:nvSpPr>
          <p:cNvPr id="4" name="Slide Number Placeholder 3"/>
          <p:cNvSpPr>
            <a:spLocks noGrp="1"/>
          </p:cNvSpPr>
          <p:nvPr>
            <p:ph type="sldNum" sz="quarter" idx="10"/>
          </p:nvPr>
        </p:nvSpPr>
        <p:spPr/>
        <p:txBody>
          <a:bodyPr/>
          <a:lstStyle/>
          <a:p>
            <a:fld id="{23FC91BF-F229-41B1-B56E-456D96055E87}" type="slidenum">
              <a:rPr lang="en-US" smtClean="0"/>
              <a:t>6</a:t>
            </a:fld>
            <a:endParaRPr lang="en-US"/>
          </a:p>
        </p:txBody>
      </p:sp>
    </p:spTree>
    <p:extLst>
      <p:ext uri="{BB962C8B-B14F-4D97-AF65-F5344CB8AC3E}">
        <p14:creationId xmlns:p14="http://schemas.microsoft.com/office/powerpoint/2010/main" val="262667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works</a:t>
            </a:r>
            <a:r>
              <a:rPr lang="en-US" baseline="0" dirty="0" smtClean="0"/>
              <a:t> because the technology and KA allows us to create individualized programs for our students with different needs. It allows for use to use small groups to provide instruction. We also the space to give students the opportunity to make choices and build R&amp;I.</a:t>
            </a:r>
            <a:endParaRPr lang="en-US" dirty="0"/>
          </a:p>
        </p:txBody>
      </p:sp>
      <p:sp>
        <p:nvSpPr>
          <p:cNvPr id="4" name="Slide Number Placeholder 3"/>
          <p:cNvSpPr>
            <a:spLocks noGrp="1"/>
          </p:cNvSpPr>
          <p:nvPr>
            <p:ph type="sldNum" sz="quarter" idx="10"/>
          </p:nvPr>
        </p:nvSpPr>
        <p:spPr/>
        <p:txBody>
          <a:bodyPr/>
          <a:lstStyle/>
          <a:p>
            <a:fld id="{23FC91BF-F229-41B1-B56E-456D96055E87}" type="slidenum">
              <a:rPr lang="en-US" smtClean="0"/>
              <a:t>7</a:t>
            </a:fld>
            <a:endParaRPr lang="en-US"/>
          </a:p>
        </p:txBody>
      </p:sp>
    </p:spTree>
    <p:extLst>
      <p:ext uri="{BB962C8B-B14F-4D97-AF65-F5344CB8AC3E}">
        <p14:creationId xmlns:p14="http://schemas.microsoft.com/office/powerpoint/2010/main" val="94812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C91BF-F229-41B1-B56E-456D96055E87}" type="slidenum">
              <a:rPr lang="en-US" smtClean="0"/>
              <a:t>8</a:t>
            </a:fld>
            <a:endParaRPr lang="en-US"/>
          </a:p>
        </p:txBody>
      </p:sp>
    </p:spTree>
    <p:extLst>
      <p:ext uri="{BB962C8B-B14F-4D97-AF65-F5344CB8AC3E}">
        <p14:creationId xmlns:p14="http://schemas.microsoft.com/office/powerpoint/2010/main" val="317026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Scope</a:t>
            </a:r>
            <a:r>
              <a:rPr lang="en-US" baseline="0" dirty="0" smtClean="0"/>
              <a:t> and sequence</a:t>
            </a:r>
            <a:endParaRPr lang="en-US" dirty="0"/>
          </a:p>
        </p:txBody>
      </p:sp>
      <p:sp>
        <p:nvSpPr>
          <p:cNvPr id="4" name="Slide Number Placeholder 3"/>
          <p:cNvSpPr>
            <a:spLocks noGrp="1"/>
          </p:cNvSpPr>
          <p:nvPr>
            <p:ph type="sldNum" sz="quarter" idx="10"/>
          </p:nvPr>
        </p:nvSpPr>
        <p:spPr/>
        <p:txBody>
          <a:bodyPr/>
          <a:lstStyle/>
          <a:p>
            <a:fld id="{23FC91BF-F229-41B1-B56E-456D96055E87}" type="slidenum">
              <a:rPr lang="en-US" smtClean="0"/>
              <a:t>9</a:t>
            </a:fld>
            <a:endParaRPr lang="en-US"/>
          </a:p>
        </p:txBody>
      </p:sp>
    </p:spTree>
    <p:extLst>
      <p:ext uri="{BB962C8B-B14F-4D97-AF65-F5344CB8AC3E}">
        <p14:creationId xmlns:p14="http://schemas.microsoft.com/office/powerpoint/2010/main" val="429095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RR</a:t>
            </a:r>
            <a:r>
              <a:rPr lang="en-US" baseline="0" dirty="0" smtClean="0"/>
              <a:t> weekly update on student progress</a:t>
            </a:r>
            <a:endParaRPr lang="en-US" dirty="0" smtClean="0"/>
          </a:p>
          <a:p>
            <a:r>
              <a:rPr lang="en-US" dirty="0" smtClean="0"/>
              <a:t>PR are broken down by skills and they</a:t>
            </a:r>
            <a:r>
              <a:rPr lang="en-US" baseline="0" dirty="0" smtClean="0"/>
              <a:t> earn a grade based on their proficiency for that skill. When talking to families you can highlight student strengths and struggles.</a:t>
            </a:r>
            <a:endParaRPr lang="en-US" dirty="0"/>
          </a:p>
        </p:txBody>
      </p:sp>
      <p:sp>
        <p:nvSpPr>
          <p:cNvPr id="4" name="Slide Number Placeholder 3"/>
          <p:cNvSpPr>
            <a:spLocks noGrp="1"/>
          </p:cNvSpPr>
          <p:nvPr>
            <p:ph type="sldNum" sz="quarter" idx="10"/>
          </p:nvPr>
        </p:nvSpPr>
        <p:spPr/>
        <p:txBody>
          <a:bodyPr/>
          <a:lstStyle/>
          <a:p>
            <a:fld id="{23FC91BF-F229-41B1-B56E-456D96055E87}" type="slidenum">
              <a:rPr lang="en-US" smtClean="0"/>
              <a:t>13</a:t>
            </a:fld>
            <a:endParaRPr lang="en-US"/>
          </a:p>
        </p:txBody>
      </p:sp>
    </p:spTree>
    <p:extLst>
      <p:ext uri="{BB962C8B-B14F-4D97-AF65-F5344CB8AC3E}">
        <p14:creationId xmlns:p14="http://schemas.microsoft.com/office/powerpoint/2010/main" val="202862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year we’re really happy about their growth. There was growth in all Quartiles. One year under our belt using this technology/KA this year we’re seeing even more growth.</a:t>
            </a:r>
            <a:endParaRPr lang="en-US" dirty="0"/>
          </a:p>
        </p:txBody>
      </p:sp>
      <p:sp>
        <p:nvSpPr>
          <p:cNvPr id="4" name="Slide Number Placeholder 3"/>
          <p:cNvSpPr>
            <a:spLocks noGrp="1"/>
          </p:cNvSpPr>
          <p:nvPr>
            <p:ph type="sldNum" sz="quarter" idx="10"/>
          </p:nvPr>
        </p:nvSpPr>
        <p:spPr/>
        <p:txBody>
          <a:bodyPr/>
          <a:lstStyle/>
          <a:p>
            <a:fld id="{23FC91BF-F229-41B1-B56E-456D96055E87}" type="slidenum">
              <a:rPr lang="en-US" smtClean="0"/>
              <a:t>17</a:t>
            </a:fld>
            <a:endParaRPr lang="en-US"/>
          </a:p>
        </p:txBody>
      </p:sp>
    </p:spTree>
    <p:extLst>
      <p:ext uri="{BB962C8B-B14F-4D97-AF65-F5344CB8AC3E}">
        <p14:creationId xmlns:p14="http://schemas.microsoft.com/office/powerpoint/2010/main" val="213261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F0EC0CC-F142-4A2E-85F6-453915BDDDDB}" type="datetimeFigureOut">
              <a:rPr lang="en-US" smtClean="0"/>
              <a:t>3/24/14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5E0B221-79A2-4DF4-888C-35A2F227935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EC0CC-F142-4A2E-85F6-453915BDDDDB}"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B221-79A2-4DF4-888C-35A2F22793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EC0CC-F142-4A2E-85F6-453915BDDDDB}" type="datetimeFigureOut">
              <a:rPr lang="en-US" smtClean="0"/>
              <a:t>3/24/14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0B221-79A2-4DF4-888C-35A2F22793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F0EC0CC-F142-4A2E-85F6-453915BDDDDB}" type="datetimeFigureOut">
              <a:rPr lang="en-US" smtClean="0"/>
              <a:t>3/24/14</a:t>
            </a:fld>
            <a:endParaRPr lang="en-US"/>
          </a:p>
        </p:txBody>
      </p:sp>
      <p:sp>
        <p:nvSpPr>
          <p:cNvPr id="9" name="Slide Number Placeholder 8"/>
          <p:cNvSpPr>
            <a:spLocks noGrp="1"/>
          </p:cNvSpPr>
          <p:nvPr>
            <p:ph type="sldNum" sz="quarter" idx="15"/>
          </p:nvPr>
        </p:nvSpPr>
        <p:spPr/>
        <p:txBody>
          <a:bodyPr rtlCol="0"/>
          <a:lstStyle/>
          <a:p>
            <a:fld id="{65E0B221-79A2-4DF4-888C-35A2F227935D}"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F0EC0CC-F142-4A2E-85F6-453915BDDDDB}" type="datetimeFigureOut">
              <a:rPr lang="en-US" smtClean="0"/>
              <a:t>3/24/14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5E0B221-79A2-4DF4-888C-35A2F227935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F0EC0CC-F142-4A2E-85F6-453915BDDDDB}" type="datetimeFigureOut">
              <a:rPr lang="en-US" smtClean="0"/>
              <a:t>3/24/14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0B221-79A2-4DF4-888C-35A2F227935D}"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F0EC0CC-F142-4A2E-85F6-453915BDDDDB}" type="datetimeFigureOut">
              <a:rPr lang="en-US" smtClean="0"/>
              <a:t>3/24/14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0B221-79A2-4DF4-888C-35A2F227935D}"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F0EC0CC-F142-4A2E-85F6-453915BDDDDB}" type="datetimeFigureOut">
              <a:rPr lang="en-US" smtClean="0"/>
              <a:t>3/24/14</a:t>
            </a:fld>
            <a:endParaRPr lang="en-US"/>
          </a:p>
        </p:txBody>
      </p:sp>
      <p:sp>
        <p:nvSpPr>
          <p:cNvPr id="7" name="Slide Number Placeholder 6"/>
          <p:cNvSpPr>
            <a:spLocks noGrp="1"/>
          </p:cNvSpPr>
          <p:nvPr>
            <p:ph type="sldNum" sz="quarter" idx="11"/>
          </p:nvPr>
        </p:nvSpPr>
        <p:spPr/>
        <p:txBody>
          <a:bodyPr rtlCol="0"/>
          <a:lstStyle/>
          <a:p>
            <a:fld id="{65E0B221-79A2-4DF4-888C-35A2F227935D}"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EC0CC-F142-4A2E-85F6-453915BDDDDB}" type="datetimeFigureOut">
              <a:rPr lang="en-US" smtClean="0"/>
              <a:t>3/24/14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0B221-79A2-4DF4-888C-35A2F22793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F0EC0CC-F142-4A2E-85F6-453915BDDDDB}" type="datetimeFigureOut">
              <a:rPr lang="en-US" smtClean="0"/>
              <a:t>3/24/14</a:t>
            </a:fld>
            <a:endParaRPr lang="en-US"/>
          </a:p>
        </p:txBody>
      </p:sp>
      <p:sp>
        <p:nvSpPr>
          <p:cNvPr id="22" name="Slide Number Placeholder 21"/>
          <p:cNvSpPr>
            <a:spLocks noGrp="1"/>
          </p:cNvSpPr>
          <p:nvPr>
            <p:ph type="sldNum" sz="quarter" idx="15"/>
          </p:nvPr>
        </p:nvSpPr>
        <p:spPr/>
        <p:txBody>
          <a:bodyPr rtlCol="0"/>
          <a:lstStyle/>
          <a:p>
            <a:fld id="{65E0B221-79A2-4DF4-888C-35A2F227935D}"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F0EC0CC-F142-4A2E-85F6-453915BDDDDB}" type="datetimeFigureOut">
              <a:rPr lang="en-US" smtClean="0"/>
              <a:t>3/24/14</a:t>
            </a:fld>
            <a:endParaRPr lang="en-US"/>
          </a:p>
        </p:txBody>
      </p:sp>
      <p:sp>
        <p:nvSpPr>
          <p:cNvPr id="18" name="Slide Number Placeholder 17"/>
          <p:cNvSpPr>
            <a:spLocks noGrp="1"/>
          </p:cNvSpPr>
          <p:nvPr>
            <p:ph type="sldNum" sz="quarter" idx="11"/>
          </p:nvPr>
        </p:nvSpPr>
        <p:spPr/>
        <p:txBody>
          <a:bodyPr rtlCol="0"/>
          <a:lstStyle/>
          <a:p>
            <a:fld id="{65E0B221-79A2-4DF4-888C-35A2F227935D}"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F0EC0CC-F142-4A2E-85F6-453915BDDDDB}" type="datetimeFigureOut">
              <a:rPr lang="en-US" smtClean="0"/>
              <a:t>3/24/14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5E0B221-79A2-4DF4-888C-35A2F22793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sarcos@kippny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err="1" smtClean="0"/>
              <a:t>KIPP:Washington</a:t>
            </a:r>
            <a:r>
              <a:rPr lang="en-US" sz="3200" dirty="0" smtClean="0"/>
              <a:t> Heights</a:t>
            </a:r>
            <a:endParaRPr lang="en-US" sz="3200" dirty="0"/>
          </a:p>
        </p:txBody>
      </p:sp>
      <p:sp>
        <p:nvSpPr>
          <p:cNvPr id="3" name="Subtitle 2"/>
          <p:cNvSpPr>
            <a:spLocks noGrp="1"/>
          </p:cNvSpPr>
          <p:nvPr>
            <p:ph type="subTitle" idx="1"/>
          </p:nvPr>
        </p:nvSpPr>
        <p:spPr/>
        <p:txBody>
          <a:bodyPr>
            <a:normAutofit/>
          </a:bodyPr>
          <a:lstStyle/>
          <a:p>
            <a:r>
              <a:rPr lang="en-US" sz="4000" dirty="0" smtClean="0"/>
              <a:t>A Technology Tale</a:t>
            </a:r>
            <a:endParaRPr lang="en-US" sz="4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000" r="18939"/>
          <a:stretch/>
        </p:blipFill>
        <p:spPr>
          <a:xfrm>
            <a:off x="4170218" y="228600"/>
            <a:ext cx="4541623" cy="3867150"/>
          </a:xfrm>
          <a:prstGeom prst="rect">
            <a:avLst/>
          </a:prstGeom>
        </p:spPr>
      </p:pic>
    </p:spTree>
    <p:extLst>
      <p:ext uri="{BB962C8B-B14F-4D97-AF65-F5344CB8AC3E}">
        <p14:creationId xmlns:p14="http://schemas.microsoft.com/office/powerpoint/2010/main" val="34503260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on Khan Academy</a:t>
            </a:r>
            <a:endParaRPr lang="en-US" dirty="0"/>
          </a:p>
        </p:txBody>
      </p:sp>
      <p:sp>
        <p:nvSpPr>
          <p:cNvPr id="3" name="Content Placeholder 2"/>
          <p:cNvSpPr>
            <a:spLocks noGrp="1"/>
          </p:cNvSpPr>
          <p:nvPr>
            <p:ph sz="quarter" idx="1"/>
          </p:nvPr>
        </p:nvSpPr>
        <p:spPr/>
        <p:txBody>
          <a:bodyPr/>
          <a:lstStyle/>
          <a:p>
            <a:r>
              <a:rPr lang="en-US" dirty="0" smtClean="0"/>
              <a:t>Recommend Skills</a:t>
            </a:r>
          </a:p>
          <a:p>
            <a:r>
              <a:rPr lang="en-US" dirty="0" smtClean="0"/>
              <a:t>How to look at the reports</a:t>
            </a:r>
            <a:endParaRPr lang="en-US" dirty="0"/>
          </a:p>
        </p:txBody>
      </p:sp>
    </p:spTree>
    <p:extLst>
      <p:ext uri="{BB962C8B-B14F-4D97-AF65-F5344CB8AC3E}">
        <p14:creationId xmlns:p14="http://schemas.microsoft.com/office/powerpoint/2010/main" val="1345879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and Responsibility</a:t>
            </a:r>
            <a:endParaRPr lang="en-US" dirty="0"/>
          </a:p>
        </p:txBody>
      </p:sp>
      <p:sp>
        <p:nvSpPr>
          <p:cNvPr id="3" name="Content Placeholder 2"/>
          <p:cNvSpPr>
            <a:spLocks noGrp="1"/>
          </p:cNvSpPr>
          <p:nvPr>
            <p:ph sz="quarter" idx="1"/>
          </p:nvPr>
        </p:nvSpPr>
        <p:spPr/>
        <p:txBody>
          <a:bodyPr/>
          <a:lstStyle/>
          <a:p>
            <a:r>
              <a:rPr lang="en-US" dirty="0" smtClean="0"/>
              <a:t>Students looking at their own data</a:t>
            </a:r>
          </a:p>
          <a:p>
            <a:r>
              <a:rPr lang="en-US" dirty="0" smtClean="0"/>
              <a:t>Progress Reports</a:t>
            </a:r>
          </a:p>
          <a:p>
            <a:r>
              <a:rPr lang="en-US" dirty="0" smtClean="0"/>
              <a:t>Making choices based on data for teachers and students</a:t>
            </a:r>
          </a:p>
          <a:p>
            <a:r>
              <a:rPr lang="en-US" dirty="0" smtClean="0"/>
              <a:t>Character Growth Goals</a:t>
            </a:r>
            <a:endParaRPr lang="en-US" dirty="0"/>
          </a:p>
        </p:txBody>
      </p:sp>
    </p:spTree>
    <p:extLst>
      <p:ext uri="{BB962C8B-B14F-4D97-AF65-F5344CB8AC3E}">
        <p14:creationId xmlns:p14="http://schemas.microsoft.com/office/powerpoint/2010/main" val="26396799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and Use of Data</a:t>
            </a:r>
            <a:endParaRPr lang="en-US" dirty="0"/>
          </a:p>
        </p:txBody>
      </p:sp>
      <p:sp>
        <p:nvSpPr>
          <p:cNvPr id="3" name="Content Placeholder 2"/>
          <p:cNvSpPr>
            <a:spLocks noGrp="1"/>
          </p:cNvSpPr>
          <p:nvPr>
            <p:ph sz="quarter" idx="1"/>
          </p:nvPr>
        </p:nvSpPr>
        <p:spPr/>
        <p:txBody>
          <a:bodyPr/>
          <a:lstStyle/>
          <a:p>
            <a:r>
              <a:rPr lang="en-US" dirty="0" smtClean="0"/>
              <a:t>Who’s working and when and where?</a:t>
            </a:r>
          </a:p>
          <a:p>
            <a:r>
              <a:rPr lang="en-US" dirty="0" smtClean="0"/>
              <a:t>Who’s struggling and mastering?</a:t>
            </a:r>
          </a:p>
          <a:p>
            <a:r>
              <a:rPr lang="en-US" dirty="0" smtClean="0"/>
              <a:t>Missions – how close are they to meeting the 5</a:t>
            </a:r>
            <a:r>
              <a:rPr lang="en-US" baseline="30000" dirty="0" smtClean="0"/>
              <a:t>th</a:t>
            </a:r>
            <a:r>
              <a:rPr lang="en-US" dirty="0" smtClean="0"/>
              <a:t> grade mission?</a:t>
            </a:r>
          </a:p>
          <a:p>
            <a:endParaRPr lang="en-US" dirty="0"/>
          </a:p>
        </p:txBody>
      </p:sp>
    </p:spTree>
    <p:extLst>
      <p:ext uri="{BB962C8B-B14F-4D97-AF65-F5344CB8AC3E}">
        <p14:creationId xmlns:p14="http://schemas.microsoft.com/office/powerpoint/2010/main" val="5147371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Communication</a:t>
            </a:r>
            <a:endParaRPr lang="en-US" dirty="0"/>
          </a:p>
        </p:txBody>
      </p:sp>
      <p:sp>
        <p:nvSpPr>
          <p:cNvPr id="3" name="Content Placeholder 2"/>
          <p:cNvSpPr>
            <a:spLocks noGrp="1"/>
          </p:cNvSpPr>
          <p:nvPr>
            <p:ph sz="quarter" idx="1"/>
          </p:nvPr>
        </p:nvSpPr>
        <p:spPr/>
        <p:txBody>
          <a:bodyPr/>
          <a:lstStyle/>
          <a:p>
            <a:r>
              <a:rPr lang="en-US" dirty="0" smtClean="0"/>
              <a:t>Reach Report</a:t>
            </a:r>
          </a:p>
          <a:p>
            <a:r>
              <a:rPr lang="en-US" dirty="0" smtClean="0"/>
              <a:t>Progress Reports</a:t>
            </a:r>
            <a:endParaRPr lang="en-US" dirty="0"/>
          </a:p>
        </p:txBody>
      </p:sp>
    </p:spTree>
    <p:extLst>
      <p:ext uri="{BB962C8B-B14F-4D97-AF65-F5344CB8AC3E}">
        <p14:creationId xmlns:p14="http://schemas.microsoft.com/office/powerpoint/2010/main" val="38261054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it going</a:t>
            </a:r>
            <a:endParaRPr lang="en-US" dirty="0"/>
          </a:p>
        </p:txBody>
      </p:sp>
      <p:sp>
        <p:nvSpPr>
          <p:cNvPr id="3" name="Content Placeholder 2"/>
          <p:cNvSpPr>
            <a:spLocks noGrp="1"/>
          </p:cNvSpPr>
          <p:nvPr>
            <p:ph sz="quarter" idx="1"/>
          </p:nvPr>
        </p:nvSpPr>
        <p:spPr/>
        <p:txBody>
          <a:bodyPr/>
          <a:lstStyle/>
          <a:p>
            <a:r>
              <a:rPr lang="en-US" dirty="0" smtClean="0"/>
              <a:t>Energy points posters</a:t>
            </a:r>
          </a:p>
          <a:p>
            <a:r>
              <a:rPr lang="en-US" dirty="0" smtClean="0"/>
              <a:t>Skills Mastered</a:t>
            </a:r>
          </a:p>
          <a:p>
            <a:r>
              <a:rPr lang="en-US" dirty="0" smtClean="0"/>
              <a:t>Sun Badge Shirt</a:t>
            </a:r>
          </a:p>
          <a:p>
            <a:r>
              <a:rPr lang="en-US" dirty="0" smtClean="0"/>
              <a:t>Shout Outs – Character Strengths</a:t>
            </a:r>
          </a:p>
          <a:p>
            <a:r>
              <a:rPr lang="en-US" dirty="0" smtClean="0"/>
              <a:t>Weekly Progress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879" r="14394"/>
          <a:stretch/>
        </p:blipFill>
        <p:spPr>
          <a:xfrm>
            <a:off x="4267200" y="3413262"/>
            <a:ext cx="3560618" cy="3192945"/>
          </a:xfrm>
          <a:prstGeom prst="rect">
            <a:avLst/>
          </a:prstGeom>
        </p:spPr>
      </p:pic>
    </p:spTree>
    <p:extLst>
      <p:ext uri="{BB962C8B-B14F-4D97-AF65-F5344CB8AC3E}">
        <p14:creationId xmlns:p14="http://schemas.microsoft.com/office/powerpoint/2010/main" val="37563849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It Going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936750"/>
            <a:ext cx="7467600" cy="4200525"/>
          </a:xfrm>
        </p:spPr>
      </p:pic>
    </p:spTree>
    <p:extLst>
      <p:ext uri="{BB962C8B-B14F-4D97-AF65-F5344CB8AC3E}">
        <p14:creationId xmlns:p14="http://schemas.microsoft.com/office/powerpoint/2010/main" val="33770147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It Going</a:t>
            </a:r>
            <a:endParaRPr lang="en-US" dirty="0"/>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936750"/>
            <a:ext cx="7467600" cy="4200525"/>
          </a:xfrm>
        </p:spPr>
      </p:pic>
    </p:spTree>
    <p:extLst>
      <p:ext uri="{BB962C8B-B14F-4D97-AF65-F5344CB8AC3E}">
        <p14:creationId xmlns:p14="http://schemas.microsoft.com/office/powerpoint/2010/main" val="20195312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lstStyle/>
          <a:p>
            <a:r>
              <a:rPr lang="en-US" dirty="0" smtClean="0"/>
              <a:t>MAP growth</a:t>
            </a:r>
          </a:p>
          <a:p>
            <a:r>
              <a:rPr lang="en-US" dirty="0" err="1" smtClean="0"/>
              <a:t>KIPPster</a:t>
            </a:r>
            <a:r>
              <a:rPr lang="en-US" dirty="0" smtClean="0"/>
              <a:t> Testimonials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514600"/>
            <a:ext cx="5588000" cy="4191000"/>
          </a:xfrm>
          <a:prstGeom prst="rect">
            <a:avLst/>
          </a:prstGeom>
        </p:spPr>
      </p:pic>
    </p:spTree>
    <p:extLst>
      <p:ext uri="{BB962C8B-B14F-4D97-AF65-F5344CB8AC3E}">
        <p14:creationId xmlns:p14="http://schemas.microsoft.com/office/powerpoint/2010/main" val="41559708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Growth</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t="16299" r="73570" b="53429"/>
          <a:stretch/>
        </p:blipFill>
        <p:spPr bwMode="auto">
          <a:xfrm>
            <a:off x="381000" y="1600200"/>
            <a:ext cx="7620000" cy="486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6622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Growth</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29698" t="16617" r="40658" b="53430"/>
          <a:stretch/>
        </p:blipFill>
        <p:spPr bwMode="auto">
          <a:xfrm>
            <a:off x="533400" y="1596540"/>
            <a:ext cx="7579713" cy="427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9134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467600" cy="1143000"/>
          </a:xfrm>
        </p:spPr>
        <p:txBody>
          <a:bodyPr>
            <a:normAutofit fontScale="90000"/>
          </a:bodyPr>
          <a:lstStyle/>
          <a:p>
            <a:r>
              <a:rPr lang="en-US" dirty="0" smtClean="0"/>
              <a:t/>
            </a:r>
            <a:br>
              <a:rPr lang="en-US" dirty="0" smtClean="0"/>
            </a:br>
            <a:r>
              <a:rPr lang="en-US" dirty="0"/>
              <a:t/>
            </a:r>
            <a:br>
              <a:rPr lang="en-US" dirty="0"/>
            </a:br>
            <a:r>
              <a:rPr lang="en-US" dirty="0" smtClean="0"/>
              <a:t>AIM: TWBAT draw scenarios for the implementation of Khan Academy into their math classrooms to maximize instruction</a:t>
            </a:r>
            <a:endParaRPr lang="en-US" dirty="0"/>
          </a:p>
        </p:txBody>
      </p:sp>
      <p:sp>
        <p:nvSpPr>
          <p:cNvPr id="3" name="Content Placeholder 2"/>
          <p:cNvSpPr>
            <a:spLocks noGrp="1"/>
          </p:cNvSpPr>
          <p:nvPr>
            <p:ph sz="quarter" idx="1"/>
          </p:nvPr>
        </p:nvSpPr>
        <p:spPr>
          <a:xfrm>
            <a:off x="457200" y="2057400"/>
            <a:ext cx="7467600" cy="4416552"/>
          </a:xfrm>
        </p:spPr>
        <p:txBody>
          <a:bodyPr/>
          <a:lstStyle/>
          <a:p>
            <a:r>
              <a:rPr lang="en-US" dirty="0" smtClean="0"/>
              <a:t>The Why?</a:t>
            </a:r>
          </a:p>
          <a:p>
            <a:r>
              <a:rPr lang="en-US" dirty="0" smtClean="0"/>
              <a:t>Computation vs. Problem Solving</a:t>
            </a:r>
          </a:p>
          <a:p>
            <a:r>
              <a:rPr lang="en-US" dirty="0" smtClean="0"/>
              <a:t>Setting it up</a:t>
            </a:r>
          </a:p>
          <a:p>
            <a:r>
              <a:rPr lang="en-US" dirty="0" smtClean="0"/>
              <a:t>Keeping it going</a:t>
            </a:r>
          </a:p>
          <a:p>
            <a:r>
              <a:rPr lang="en-US" dirty="0" smtClean="0"/>
              <a:t>Results</a:t>
            </a:r>
          </a:p>
          <a:p>
            <a:r>
              <a:rPr lang="en-US" dirty="0"/>
              <a:t>Questions?</a:t>
            </a:r>
          </a:p>
          <a:p>
            <a:endParaRPr lang="en-US" dirty="0"/>
          </a:p>
        </p:txBody>
      </p:sp>
    </p:spTree>
    <p:extLst>
      <p:ext uri="{BB962C8B-B14F-4D97-AF65-F5344CB8AC3E}">
        <p14:creationId xmlns:p14="http://schemas.microsoft.com/office/powerpoint/2010/main" val="2194044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Growth</a:t>
            </a:r>
            <a:br>
              <a:rPr lang="en-US" dirty="0" smtClean="0"/>
            </a:br>
            <a:r>
              <a:rPr lang="en-US" dirty="0" smtClean="0"/>
              <a:t>Percentage of students meeting/exceeding growth Fall to Spring</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966674437"/>
              </p:ext>
            </p:extLst>
          </p:nvPr>
        </p:nvGraphicFramePr>
        <p:xfrm>
          <a:off x="304800" y="1524000"/>
          <a:ext cx="7620000" cy="4949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93063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3655979529"/>
              </p:ext>
            </p:extLst>
          </p:nvPr>
        </p:nvGraphicFramePr>
        <p:xfrm>
          <a:off x="457200" y="1676400"/>
          <a:ext cx="8001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15525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on MAP</a:t>
            </a:r>
            <a:endParaRPr lang="en-US" dirty="0"/>
          </a:p>
        </p:txBody>
      </p:sp>
      <p:sp>
        <p:nvSpPr>
          <p:cNvPr id="3" name="Content Placeholder 2"/>
          <p:cNvSpPr>
            <a:spLocks noGrp="1"/>
          </p:cNvSpPr>
          <p:nvPr>
            <p:ph sz="quarter" idx="1"/>
          </p:nvPr>
        </p:nvSpPr>
        <p:spPr/>
        <p:txBody>
          <a:bodyPr/>
          <a:lstStyle/>
          <a:p>
            <a:endParaRPr lang="en-US" dirty="0"/>
          </a:p>
        </p:txBody>
      </p:sp>
      <p:graphicFrame>
        <p:nvGraphicFramePr>
          <p:cNvPr id="4" name="Chart 3"/>
          <p:cNvGraphicFramePr/>
          <p:nvPr>
            <p:extLst>
              <p:ext uri="{D42A27DB-BD31-4B8C-83A1-F6EECF244321}">
                <p14:modId xmlns:p14="http://schemas.microsoft.com/office/powerpoint/2010/main" val="1015061040"/>
              </p:ext>
            </p:extLst>
          </p:nvPr>
        </p:nvGraphicFramePr>
        <p:xfrm>
          <a:off x="304800" y="2209800"/>
          <a:ext cx="40386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266224318"/>
              </p:ext>
            </p:extLst>
          </p:nvPr>
        </p:nvGraphicFramePr>
        <p:xfrm>
          <a:off x="4038600" y="2286000"/>
          <a:ext cx="4191000"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58628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accessible is Khan Academy?</a:t>
            </a:r>
            <a:endParaRPr lang="en-US" dirty="0"/>
          </a:p>
        </p:txBody>
      </p:sp>
      <p:sp>
        <p:nvSpPr>
          <p:cNvPr id="3" name="Content Placeholder 2"/>
          <p:cNvSpPr>
            <a:spLocks noGrp="1"/>
          </p:cNvSpPr>
          <p:nvPr>
            <p:ph sz="quarter" idx="1"/>
          </p:nvPr>
        </p:nvSpPr>
        <p:spPr/>
        <p:txBody>
          <a:bodyPr/>
          <a:lstStyle/>
          <a:p>
            <a:r>
              <a:rPr lang="en-US" dirty="0" smtClean="0"/>
              <a:t>Always Improving </a:t>
            </a:r>
          </a:p>
          <a:p>
            <a:r>
              <a:rPr lang="en-US" dirty="0" smtClean="0"/>
              <a:t>Open to Feedback</a:t>
            </a:r>
            <a:endParaRPr lang="en-US" dirty="0"/>
          </a:p>
        </p:txBody>
      </p:sp>
    </p:spTree>
    <p:extLst>
      <p:ext uri="{BB962C8B-B14F-4D97-AF65-F5344CB8AC3E}">
        <p14:creationId xmlns:p14="http://schemas.microsoft.com/office/powerpoint/2010/main" val="17602013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Programming</a:t>
            </a:r>
            <a:endParaRPr lang="en-US" dirty="0"/>
          </a:p>
        </p:txBody>
      </p:sp>
      <p:sp>
        <p:nvSpPr>
          <p:cNvPr id="3" name="Content Placeholder 2"/>
          <p:cNvSpPr>
            <a:spLocks noGrp="1"/>
          </p:cNvSpPr>
          <p:nvPr>
            <p:ph sz="quarter" idx="1"/>
          </p:nvPr>
        </p:nvSpPr>
        <p:spPr/>
        <p:txBody>
          <a:bodyPr/>
          <a:lstStyle/>
          <a:p>
            <a:r>
              <a:rPr lang="en-US" dirty="0" smtClean="0"/>
              <a:t>Introduction to coding</a:t>
            </a:r>
            <a:endParaRPr lang="en-US" dirty="0"/>
          </a:p>
        </p:txBody>
      </p:sp>
    </p:spTree>
    <p:extLst>
      <p:ext uri="{BB962C8B-B14F-4D97-AF65-F5344CB8AC3E}">
        <p14:creationId xmlns:p14="http://schemas.microsoft.com/office/powerpoint/2010/main" val="32495991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1936750"/>
            <a:ext cx="7467600" cy="4200525"/>
          </a:xfrm>
        </p:spPr>
      </p:pic>
    </p:spTree>
    <p:extLst>
      <p:ext uri="{BB962C8B-B14F-4D97-AF65-F5344CB8AC3E}">
        <p14:creationId xmlns:p14="http://schemas.microsoft.com/office/powerpoint/2010/main" val="32488996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Subtitle 2"/>
          <p:cNvSpPr>
            <a:spLocks noGrp="1"/>
          </p:cNvSpPr>
          <p:nvPr>
            <p:ph sz="quarter" idx="1"/>
          </p:nvPr>
        </p:nvSpPr>
        <p:spPr>
          <a:xfrm>
            <a:off x="457200" y="1600200"/>
            <a:ext cx="3429000" cy="4572000"/>
          </a:xfrm>
        </p:spPr>
        <p:txBody>
          <a:bodyPr/>
          <a:lstStyle/>
          <a:p>
            <a:pPr marL="0" indent="0">
              <a:buNone/>
            </a:pPr>
            <a:r>
              <a:rPr lang="en-US" dirty="0" smtClean="0"/>
              <a:t>Silvestre Arcos</a:t>
            </a:r>
          </a:p>
          <a:p>
            <a:pPr marL="0" indent="0">
              <a:buNone/>
            </a:pPr>
            <a:r>
              <a:rPr lang="en-US" dirty="0" smtClean="0"/>
              <a:t>5</a:t>
            </a:r>
            <a:r>
              <a:rPr lang="en-US" baseline="30000" dirty="0" smtClean="0"/>
              <a:t>th</a:t>
            </a:r>
            <a:r>
              <a:rPr lang="en-US" dirty="0" smtClean="0"/>
              <a:t> Grade Math</a:t>
            </a:r>
          </a:p>
          <a:p>
            <a:pPr marL="0" indent="0">
              <a:buNone/>
            </a:pPr>
            <a:r>
              <a:rPr lang="en-US" dirty="0" smtClean="0">
                <a:hlinkClick r:id="rId2"/>
              </a:rPr>
              <a:t>sarcos@kippnyc.org</a:t>
            </a:r>
            <a:endParaRPr lang="en-US" dirty="0" smtClean="0"/>
          </a:p>
          <a:p>
            <a:pPr marL="0" indent="0">
              <a:buNone/>
            </a:pPr>
            <a:r>
              <a:rPr lang="en-US" dirty="0" smtClean="0"/>
              <a:t>917.414.5606</a:t>
            </a:r>
          </a:p>
          <a:p>
            <a:pPr marL="0" indent="0">
              <a:buNone/>
            </a:pPr>
            <a:r>
              <a:rPr lang="en-US" dirty="0" smtClean="0"/>
              <a:t>@</a:t>
            </a:r>
            <a:r>
              <a:rPr lang="en-US" dirty="0" err="1" smtClean="0"/>
              <a:t>silvestrearcos</a:t>
            </a:r>
            <a:endParaRPr lang="en-US" dirty="0"/>
          </a:p>
        </p:txBody>
      </p:sp>
      <p:sp>
        <p:nvSpPr>
          <p:cNvPr id="4" name="Content Placeholder 3"/>
          <p:cNvSpPr>
            <a:spLocks noGrp="1"/>
          </p:cNvSpPr>
          <p:nvPr>
            <p:ph sz="quarter" idx="2"/>
          </p:nvPr>
        </p:nvSpPr>
        <p:spPr>
          <a:xfrm>
            <a:off x="4191000" y="1600200"/>
            <a:ext cx="4041648" cy="4572000"/>
          </a:xfrm>
        </p:spPr>
        <p:txBody>
          <a:bodyPr/>
          <a:lstStyle/>
          <a:p>
            <a:pPr marL="0" indent="0">
              <a:buNone/>
            </a:pPr>
            <a:r>
              <a:rPr lang="en-US" dirty="0" smtClean="0"/>
              <a:t>Yanet Bautista</a:t>
            </a:r>
          </a:p>
          <a:p>
            <a:pPr marL="0" indent="0">
              <a:buNone/>
            </a:pPr>
            <a:r>
              <a:rPr lang="en-US" dirty="0" smtClean="0"/>
              <a:t>5</a:t>
            </a:r>
            <a:r>
              <a:rPr lang="en-US" baseline="30000" dirty="0" smtClean="0"/>
              <a:t>th</a:t>
            </a:r>
            <a:r>
              <a:rPr lang="en-US" dirty="0" smtClean="0"/>
              <a:t> Grade Math</a:t>
            </a:r>
          </a:p>
          <a:p>
            <a:pPr marL="0" indent="0">
              <a:buNone/>
            </a:pPr>
            <a:r>
              <a:rPr lang="en-US" u="sng" dirty="0" smtClean="0">
                <a:solidFill>
                  <a:srgbClr val="F87508"/>
                </a:solidFill>
              </a:rPr>
              <a:t>ybautista@kippnyc.org</a:t>
            </a:r>
          </a:p>
          <a:p>
            <a:pPr marL="0" indent="0">
              <a:buNone/>
            </a:pPr>
            <a:r>
              <a:rPr lang="en-US" dirty="0" smtClean="0"/>
              <a:t>646.647.0620</a:t>
            </a:r>
            <a:endParaRPr lang="en-US" dirty="0"/>
          </a:p>
        </p:txBody>
      </p:sp>
    </p:spTree>
    <p:extLst>
      <p:ext uri="{BB962C8B-B14F-4D97-AF65-F5344CB8AC3E}">
        <p14:creationId xmlns:p14="http://schemas.microsoft.com/office/powerpoint/2010/main" val="22860395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WHMS Schedule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30069757"/>
              </p:ext>
            </p:extLst>
          </p:nvPr>
        </p:nvGraphicFramePr>
        <p:xfrm>
          <a:off x="685801" y="1523999"/>
          <a:ext cx="7369174" cy="4616450"/>
        </p:xfrm>
        <a:graphic>
          <a:graphicData uri="http://schemas.openxmlformats.org/drawingml/2006/table">
            <a:tbl>
              <a:tblPr firstRow="1" firstCol="1" bandRow="1">
                <a:tableStyleId>{5C22544A-7EE6-4342-B048-85BDC9FD1C3A}</a:tableStyleId>
              </a:tblPr>
              <a:tblGrid>
                <a:gridCol w="954135"/>
                <a:gridCol w="954135"/>
                <a:gridCol w="1684963"/>
                <a:gridCol w="1786466"/>
                <a:gridCol w="1989475"/>
              </a:tblGrid>
              <a:tr h="308501">
                <a:tc>
                  <a:txBody>
                    <a:bodyPr/>
                    <a:lstStyle/>
                    <a:p>
                      <a:pPr marL="0" marR="0">
                        <a:lnSpc>
                          <a:spcPct val="115000"/>
                        </a:lnSpc>
                        <a:spcBef>
                          <a:spcPts val="0"/>
                        </a:spcBef>
                        <a:spcAft>
                          <a:spcPts val="0"/>
                        </a:spcAft>
                      </a:pPr>
                      <a:r>
                        <a:rPr lang="en-US" sz="1200" dirty="0">
                          <a:effectLst/>
                        </a:rPr>
                        <a:t> </a:t>
                      </a:r>
                      <a:endParaRPr lang="en-US" sz="1100" dirty="0">
                        <a:effectLst/>
                        <a:latin typeface="Cambria"/>
                        <a:ea typeface="MS Mincho"/>
                        <a:cs typeface="Times New Roman"/>
                      </a:endParaRPr>
                    </a:p>
                  </a:txBody>
                  <a:tcPr marL="68580" marR="68580" marT="0" marB="0" anchor="b"/>
                </a:tc>
                <a:tc>
                  <a:txBody>
                    <a:bodyPr/>
                    <a:lstStyle/>
                    <a:p>
                      <a:pPr marL="0" marR="0">
                        <a:lnSpc>
                          <a:spcPct val="115000"/>
                        </a:lnSpc>
                        <a:spcBef>
                          <a:spcPts val="0"/>
                        </a:spcBef>
                        <a:spcAft>
                          <a:spcPts val="0"/>
                        </a:spcAft>
                      </a:pPr>
                      <a:r>
                        <a:rPr lang="en-US" sz="1200">
                          <a:effectLst/>
                        </a:rPr>
                        <a:t> </a:t>
                      </a:r>
                      <a:endParaRPr lang="en-US" sz="1100">
                        <a:effectLst/>
                        <a:latin typeface="Cambria"/>
                        <a:ea typeface="MS Mincho"/>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Hunter</a:t>
                      </a:r>
                      <a:endParaRPr lang="en-US" sz="1100">
                        <a:effectLst/>
                        <a:latin typeface="Cambria"/>
                        <a:ea typeface="MS Mincho"/>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Cornell</a:t>
                      </a:r>
                      <a:endParaRPr lang="en-US" sz="1100">
                        <a:effectLst/>
                        <a:latin typeface="Cambria"/>
                        <a:ea typeface="MS Mincho"/>
                        <a:cs typeface="Times New Roman"/>
                      </a:endParaRPr>
                    </a:p>
                  </a:txBody>
                  <a:tcPr marL="68580" marR="68580" marT="0" marB="0" anchor="b"/>
                </a:tc>
                <a:tc>
                  <a:txBody>
                    <a:bodyPr/>
                    <a:lstStyle/>
                    <a:p>
                      <a:pPr marL="0" marR="0" algn="ctr">
                        <a:lnSpc>
                          <a:spcPct val="115000"/>
                        </a:lnSpc>
                        <a:spcBef>
                          <a:spcPts val="0"/>
                        </a:spcBef>
                        <a:spcAft>
                          <a:spcPts val="0"/>
                        </a:spcAft>
                      </a:pPr>
                      <a:r>
                        <a:rPr lang="en-US" sz="1200">
                          <a:effectLst/>
                        </a:rPr>
                        <a:t>Syracuse</a:t>
                      </a:r>
                      <a:endParaRPr lang="en-US" sz="1100">
                        <a:effectLst/>
                        <a:latin typeface="Cambria"/>
                        <a:ea typeface="MS Mincho"/>
                        <a:cs typeface="Times New Roman"/>
                      </a:endParaRPr>
                    </a:p>
                  </a:txBody>
                  <a:tcPr marL="68580" marR="68580" marT="0" marB="0" anchor="b"/>
                </a:tc>
              </a:tr>
              <a:tr h="308501">
                <a:tc>
                  <a:txBody>
                    <a:bodyPr/>
                    <a:lstStyle/>
                    <a:p>
                      <a:pPr marL="0" marR="0" algn="r">
                        <a:lnSpc>
                          <a:spcPct val="115000"/>
                        </a:lnSpc>
                        <a:spcBef>
                          <a:spcPts val="0"/>
                        </a:spcBef>
                        <a:spcAft>
                          <a:spcPts val="0"/>
                        </a:spcAft>
                      </a:pPr>
                      <a:r>
                        <a:rPr lang="en-US" sz="1200">
                          <a:effectLst/>
                        </a:rPr>
                        <a:t>7:25</a:t>
                      </a:r>
                      <a:endParaRPr lang="en-US" sz="1100">
                        <a:effectLst/>
                        <a:latin typeface="Cambria"/>
                        <a:ea typeface="MS Mincho"/>
                        <a:cs typeface="Times New Roman"/>
                      </a:endParaRPr>
                    </a:p>
                  </a:txBody>
                  <a:tcPr marL="68580" marR="68580" marT="0" marB="0" anchor="b"/>
                </a:tc>
                <a:tc>
                  <a:txBody>
                    <a:bodyPr/>
                    <a:lstStyle/>
                    <a:p>
                      <a:pPr marL="0" marR="0" algn="r">
                        <a:lnSpc>
                          <a:spcPct val="115000"/>
                        </a:lnSpc>
                        <a:spcBef>
                          <a:spcPts val="0"/>
                        </a:spcBef>
                        <a:spcAft>
                          <a:spcPts val="0"/>
                        </a:spcAft>
                      </a:pPr>
                      <a:r>
                        <a:rPr lang="en-US" sz="1200">
                          <a:effectLst/>
                        </a:rPr>
                        <a:t>7:40</a:t>
                      </a:r>
                      <a:endParaRPr lang="en-US" sz="1100">
                        <a:effectLst/>
                        <a:latin typeface="Cambria"/>
                        <a:ea typeface="MS Mincho"/>
                        <a:cs typeface="Times New Roman"/>
                      </a:endParaRPr>
                    </a:p>
                  </a:txBody>
                  <a:tcPr marL="68580" marR="68580" marT="0" marB="0" anchor="b"/>
                </a:tc>
                <a:tc gridSpan="3">
                  <a:txBody>
                    <a:bodyPr/>
                    <a:lstStyle/>
                    <a:p>
                      <a:pPr marL="0" marR="0" algn="ctr">
                        <a:lnSpc>
                          <a:spcPct val="115000"/>
                        </a:lnSpc>
                        <a:spcBef>
                          <a:spcPts val="0"/>
                        </a:spcBef>
                        <a:spcAft>
                          <a:spcPts val="0"/>
                        </a:spcAft>
                      </a:pPr>
                      <a:r>
                        <a:rPr lang="en-US" sz="1200">
                          <a:effectLst/>
                        </a:rPr>
                        <a:t>Morning Announcements</a:t>
                      </a:r>
                      <a:endParaRPr lang="en-US" sz="1100">
                        <a:effectLst/>
                        <a:latin typeface="Cambria"/>
                        <a:ea typeface="MS Mincho"/>
                        <a:cs typeface="Times New Roman"/>
                      </a:endParaRPr>
                    </a:p>
                  </a:txBody>
                  <a:tcPr marL="68580" marR="68580" marT="0" marB="0" anchor="ctr"/>
                </a:tc>
                <a:tc hMerge="1">
                  <a:txBody>
                    <a:bodyPr/>
                    <a:lstStyle/>
                    <a:p>
                      <a:endParaRPr lang="en-US"/>
                    </a:p>
                  </a:txBody>
                  <a:tcPr/>
                </a:tc>
                <a:tc hMerge="1">
                  <a:txBody>
                    <a:bodyPr/>
                    <a:lstStyle/>
                    <a:p>
                      <a:endParaRPr lang="en-US"/>
                    </a:p>
                  </a:txBody>
                  <a:tcPr/>
                </a:tc>
              </a:tr>
              <a:tr h="308501">
                <a:tc>
                  <a:txBody>
                    <a:bodyPr/>
                    <a:lstStyle/>
                    <a:p>
                      <a:pPr marL="0" marR="0" algn="r">
                        <a:lnSpc>
                          <a:spcPct val="115000"/>
                        </a:lnSpc>
                        <a:spcBef>
                          <a:spcPts val="0"/>
                        </a:spcBef>
                        <a:spcAft>
                          <a:spcPts val="0"/>
                        </a:spcAft>
                      </a:pPr>
                      <a:r>
                        <a:rPr lang="en-US" sz="1200">
                          <a:effectLst/>
                        </a:rPr>
                        <a:t>7:45</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8:50</a:t>
                      </a:r>
                      <a:endParaRPr lang="en-US" sz="1100">
                        <a:effectLst/>
                        <a:latin typeface="Cambria"/>
                        <a:ea typeface="MS Mincho"/>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200">
                          <a:effectLst/>
                        </a:rPr>
                        <a:t>Computation/Character/Guided Reading</a:t>
                      </a:r>
                      <a:endParaRPr lang="en-US" sz="1100">
                        <a:effectLst/>
                        <a:latin typeface="Cambria"/>
                        <a:ea typeface="MS Mincho"/>
                        <a:cs typeface="Times New Roman"/>
                      </a:endParaRPr>
                    </a:p>
                  </a:txBody>
                  <a:tcPr marL="68580" marR="68580" marT="0" marB="0" anchor="ctr"/>
                </a:tc>
                <a:tc hMerge="1">
                  <a:txBody>
                    <a:bodyPr/>
                    <a:lstStyle/>
                    <a:p>
                      <a:endParaRPr lang="en-US"/>
                    </a:p>
                  </a:txBody>
                  <a:tcPr/>
                </a:tc>
                <a:tc hMerge="1">
                  <a:txBody>
                    <a:bodyPr/>
                    <a:lstStyle/>
                    <a:p>
                      <a:endParaRPr lang="en-US"/>
                    </a:p>
                  </a:txBody>
                  <a:tcPr/>
                </a:tc>
              </a:tr>
              <a:tr h="308501">
                <a:tc>
                  <a:txBody>
                    <a:bodyPr/>
                    <a:lstStyle/>
                    <a:p>
                      <a:pPr marL="0" marR="0">
                        <a:lnSpc>
                          <a:spcPct val="115000"/>
                        </a:lnSpc>
                        <a:spcBef>
                          <a:spcPts val="0"/>
                        </a:spcBef>
                        <a:spcAft>
                          <a:spcPts val="0"/>
                        </a:spcAft>
                      </a:pPr>
                      <a:r>
                        <a:rPr lang="en-US" sz="1200">
                          <a:effectLst/>
                        </a:rPr>
                        <a:t> </a:t>
                      </a:r>
                      <a:endParaRPr lang="en-US" sz="1100">
                        <a:effectLst/>
                        <a:latin typeface="Cambria"/>
                        <a:ea typeface="MS Mincho"/>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 </a:t>
                      </a:r>
                      <a:endParaRPr lang="en-US" sz="1100">
                        <a:effectLst/>
                        <a:latin typeface="Cambria"/>
                        <a:ea typeface="MS Mincho"/>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200">
                          <a:effectLst/>
                        </a:rPr>
                        <a:t>GR Block 2 (8:20-8:50</a:t>
                      </a:r>
                      <a:endParaRPr lang="en-US" sz="1100">
                        <a:effectLst/>
                        <a:latin typeface="Cambria"/>
                        <a:ea typeface="MS Mincho"/>
                        <a:cs typeface="Times New Roman"/>
                      </a:endParaRPr>
                    </a:p>
                  </a:txBody>
                  <a:tcPr marL="68580" marR="68580" marT="0" marB="0" anchor="ctr"/>
                </a:tc>
                <a:tc hMerge="1">
                  <a:txBody>
                    <a:bodyPr/>
                    <a:lstStyle/>
                    <a:p>
                      <a:endParaRPr lang="en-US"/>
                    </a:p>
                  </a:txBody>
                  <a:tcPr/>
                </a:tc>
                <a:tc hMerge="1">
                  <a:txBody>
                    <a:bodyPr/>
                    <a:lstStyle/>
                    <a:p>
                      <a:endParaRPr lang="en-US"/>
                    </a:p>
                  </a:txBody>
                  <a:tcPr/>
                </a:tc>
              </a:tr>
              <a:tr h="308501">
                <a:tc>
                  <a:txBody>
                    <a:bodyPr/>
                    <a:lstStyle/>
                    <a:p>
                      <a:pPr marL="0" marR="0" algn="r">
                        <a:lnSpc>
                          <a:spcPct val="115000"/>
                        </a:lnSpc>
                        <a:spcBef>
                          <a:spcPts val="0"/>
                        </a:spcBef>
                        <a:spcAft>
                          <a:spcPts val="0"/>
                        </a:spcAft>
                      </a:pPr>
                      <a:r>
                        <a:rPr lang="en-US" sz="1200">
                          <a:effectLst/>
                        </a:rPr>
                        <a:t>8:55</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9:55</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Reading</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smtClean="0">
                          <a:effectLst/>
                        </a:rPr>
                        <a:t>Problem Solving</a:t>
                      </a:r>
                      <a:endParaRPr lang="en-US" sz="1100" dirty="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Writing</a:t>
                      </a:r>
                      <a:endParaRPr lang="en-US" sz="1100">
                        <a:effectLst/>
                        <a:latin typeface="Cambria"/>
                        <a:ea typeface="MS Mincho"/>
                        <a:cs typeface="Times New Roman"/>
                      </a:endParaRPr>
                    </a:p>
                  </a:txBody>
                  <a:tcPr marL="68580" marR="68580" marT="0" marB="0" anchor="ctr"/>
                </a:tc>
              </a:tr>
              <a:tr h="620627">
                <a:tc>
                  <a:txBody>
                    <a:bodyPr/>
                    <a:lstStyle/>
                    <a:p>
                      <a:pPr marL="0" marR="0" algn="r">
                        <a:lnSpc>
                          <a:spcPct val="115000"/>
                        </a:lnSpc>
                        <a:spcBef>
                          <a:spcPts val="0"/>
                        </a:spcBef>
                        <a:spcAft>
                          <a:spcPts val="0"/>
                        </a:spcAft>
                      </a:pPr>
                      <a:r>
                        <a:rPr lang="en-US" sz="1200">
                          <a:effectLst/>
                        </a:rPr>
                        <a:t>10:00</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10:30</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Trust Circles</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Trust Circles</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Trust Circles</a:t>
                      </a:r>
                      <a:endParaRPr lang="en-US" sz="1100">
                        <a:effectLst/>
                        <a:latin typeface="Cambria"/>
                        <a:ea typeface="MS Mincho"/>
                        <a:cs typeface="Times New Roman"/>
                      </a:endParaRPr>
                    </a:p>
                  </a:txBody>
                  <a:tcPr marL="68580" marR="68580" marT="0" marB="0" anchor="ctr"/>
                </a:tc>
              </a:tr>
              <a:tr h="308501">
                <a:tc>
                  <a:txBody>
                    <a:bodyPr/>
                    <a:lstStyle/>
                    <a:p>
                      <a:pPr marL="0" marR="0" algn="r">
                        <a:lnSpc>
                          <a:spcPct val="115000"/>
                        </a:lnSpc>
                        <a:spcBef>
                          <a:spcPts val="0"/>
                        </a:spcBef>
                        <a:spcAft>
                          <a:spcPts val="0"/>
                        </a:spcAft>
                      </a:pPr>
                      <a:r>
                        <a:rPr lang="en-US" sz="1200">
                          <a:effectLst/>
                        </a:rPr>
                        <a:t>10:35</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11:00</a:t>
                      </a:r>
                      <a:endParaRPr lang="en-US" sz="1100">
                        <a:effectLst/>
                        <a:latin typeface="Cambria"/>
                        <a:ea typeface="MS Mincho"/>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100">
                          <a:effectLst/>
                        </a:rPr>
                        <a:t>Lunch</a:t>
                      </a:r>
                      <a:endParaRPr lang="en-US" sz="1100">
                        <a:effectLst/>
                        <a:latin typeface="Cambria"/>
                        <a:ea typeface="MS Mincho"/>
                        <a:cs typeface="Times New Roman"/>
                      </a:endParaRPr>
                    </a:p>
                  </a:txBody>
                  <a:tcPr marL="68580" marR="68580" marT="0" marB="0" anchor="b"/>
                </a:tc>
                <a:tc hMerge="1">
                  <a:txBody>
                    <a:bodyPr/>
                    <a:lstStyle/>
                    <a:p>
                      <a:endParaRPr lang="en-US"/>
                    </a:p>
                  </a:txBody>
                  <a:tcPr/>
                </a:tc>
                <a:tc hMerge="1">
                  <a:txBody>
                    <a:bodyPr/>
                    <a:lstStyle/>
                    <a:p>
                      <a:endParaRPr lang="en-US"/>
                    </a:p>
                  </a:txBody>
                  <a:tcPr/>
                </a:tc>
              </a:tr>
              <a:tr h="308501">
                <a:tc>
                  <a:txBody>
                    <a:bodyPr/>
                    <a:lstStyle/>
                    <a:p>
                      <a:pPr marL="0" marR="0" algn="r">
                        <a:lnSpc>
                          <a:spcPct val="115000"/>
                        </a:lnSpc>
                        <a:spcBef>
                          <a:spcPts val="0"/>
                        </a:spcBef>
                        <a:spcAft>
                          <a:spcPts val="0"/>
                        </a:spcAft>
                      </a:pPr>
                      <a:r>
                        <a:rPr lang="en-US" sz="1200">
                          <a:effectLst/>
                        </a:rPr>
                        <a:t>11:05</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12:05</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Nonfiction</a:t>
                      </a:r>
                      <a:endParaRPr lang="en-US" sz="1100" dirty="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Reading</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smtClean="0">
                          <a:effectLst/>
                        </a:rPr>
                        <a:t>Problem Solving</a:t>
                      </a:r>
                      <a:endParaRPr lang="en-US" sz="1100" dirty="0">
                        <a:effectLst/>
                        <a:latin typeface="Cambria"/>
                        <a:ea typeface="MS Mincho"/>
                        <a:cs typeface="Times New Roman"/>
                      </a:endParaRPr>
                    </a:p>
                  </a:txBody>
                  <a:tcPr marL="68580" marR="68580" marT="0" marB="0" anchor="ctr"/>
                </a:tc>
              </a:tr>
              <a:tr h="308501">
                <a:tc>
                  <a:txBody>
                    <a:bodyPr/>
                    <a:lstStyle/>
                    <a:p>
                      <a:pPr marL="0" marR="0" algn="r">
                        <a:lnSpc>
                          <a:spcPct val="115000"/>
                        </a:lnSpc>
                        <a:spcBef>
                          <a:spcPts val="0"/>
                        </a:spcBef>
                        <a:spcAft>
                          <a:spcPts val="0"/>
                        </a:spcAft>
                      </a:pPr>
                      <a:r>
                        <a:rPr lang="en-US" sz="1200">
                          <a:effectLst/>
                        </a:rPr>
                        <a:t>12:10</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1:10</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Writing</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Nonfiction</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Reading</a:t>
                      </a:r>
                      <a:endParaRPr lang="en-US" sz="1100">
                        <a:effectLst/>
                        <a:latin typeface="Cambria"/>
                        <a:ea typeface="MS Mincho"/>
                        <a:cs typeface="Times New Roman"/>
                      </a:endParaRPr>
                    </a:p>
                  </a:txBody>
                  <a:tcPr marL="68580" marR="68580" marT="0" marB="0" anchor="ctr"/>
                </a:tc>
              </a:tr>
              <a:tr h="308501">
                <a:tc>
                  <a:txBody>
                    <a:bodyPr/>
                    <a:lstStyle/>
                    <a:p>
                      <a:pPr marL="0" marR="0" algn="r">
                        <a:lnSpc>
                          <a:spcPct val="115000"/>
                        </a:lnSpc>
                        <a:spcBef>
                          <a:spcPts val="0"/>
                        </a:spcBef>
                        <a:spcAft>
                          <a:spcPts val="0"/>
                        </a:spcAft>
                      </a:pPr>
                      <a:r>
                        <a:rPr lang="en-US" sz="1200">
                          <a:effectLst/>
                        </a:rPr>
                        <a:t>1:15</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1:40</a:t>
                      </a:r>
                      <a:endParaRPr lang="en-US" sz="1100">
                        <a:effectLst/>
                        <a:latin typeface="Cambria"/>
                        <a:ea typeface="MS Mincho"/>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200">
                          <a:effectLst/>
                        </a:rPr>
                        <a:t>Choice Reading</a:t>
                      </a:r>
                      <a:endParaRPr lang="en-US" sz="1100">
                        <a:effectLst/>
                        <a:latin typeface="Cambria"/>
                        <a:ea typeface="MS Mincho"/>
                        <a:cs typeface="Times New Roman"/>
                      </a:endParaRPr>
                    </a:p>
                  </a:txBody>
                  <a:tcPr marL="68580" marR="68580" marT="0" marB="0" anchor="ctr"/>
                </a:tc>
                <a:tc hMerge="1">
                  <a:txBody>
                    <a:bodyPr/>
                    <a:lstStyle/>
                    <a:p>
                      <a:endParaRPr lang="en-US"/>
                    </a:p>
                  </a:txBody>
                  <a:tcPr/>
                </a:tc>
                <a:tc hMerge="1">
                  <a:txBody>
                    <a:bodyPr/>
                    <a:lstStyle/>
                    <a:p>
                      <a:endParaRPr lang="en-US"/>
                    </a:p>
                  </a:txBody>
                  <a:tcPr/>
                </a:tc>
              </a:tr>
              <a:tr h="308501">
                <a:tc>
                  <a:txBody>
                    <a:bodyPr/>
                    <a:lstStyle/>
                    <a:p>
                      <a:pPr marL="0" marR="0" algn="r">
                        <a:lnSpc>
                          <a:spcPct val="115000"/>
                        </a:lnSpc>
                        <a:spcBef>
                          <a:spcPts val="0"/>
                        </a:spcBef>
                        <a:spcAft>
                          <a:spcPts val="0"/>
                        </a:spcAft>
                      </a:pPr>
                      <a:r>
                        <a:rPr lang="en-US" sz="1200">
                          <a:effectLst/>
                        </a:rPr>
                        <a:t>1:40</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2:40</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smtClean="0">
                          <a:effectLst/>
                        </a:rPr>
                        <a:t>Problem Solving</a:t>
                      </a:r>
                      <a:endParaRPr lang="en-US" sz="1100" dirty="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Writing</a:t>
                      </a:r>
                      <a:endParaRPr lang="en-US" sz="1100">
                        <a:effectLst/>
                        <a:latin typeface="Cambria"/>
                        <a:ea typeface="MS Mincho"/>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Nonfiction</a:t>
                      </a:r>
                      <a:endParaRPr lang="en-US" sz="1100">
                        <a:effectLst/>
                        <a:latin typeface="Cambria"/>
                        <a:ea typeface="MS Mincho"/>
                        <a:cs typeface="Times New Roman"/>
                      </a:endParaRPr>
                    </a:p>
                  </a:txBody>
                  <a:tcPr marL="68580" marR="68580" marT="0" marB="0" anchor="ctr"/>
                </a:tc>
              </a:tr>
              <a:tr h="308501">
                <a:tc>
                  <a:txBody>
                    <a:bodyPr/>
                    <a:lstStyle/>
                    <a:p>
                      <a:pPr marL="0" marR="0" algn="r">
                        <a:lnSpc>
                          <a:spcPct val="115000"/>
                        </a:lnSpc>
                        <a:spcBef>
                          <a:spcPts val="0"/>
                        </a:spcBef>
                        <a:spcAft>
                          <a:spcPts val="0"/>
                        </a:spcAft>
                      </a:pPr>
                      <a:r>
                        <a:rPr lang="en-US" sz="1200">
                          <a:effectLst/>
                        </a:rPr>
                        <a:t>2:45</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3:35</a:t>
                      </a:r>
                      <a:endParaRPr lang="en-US" sz="1100">
                        <a:effectLst/>
                        <a:latin typeface="Cambria"/>
                        <a:ea typeface="MS Mincho"/>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200">
                          <a:effectLst/>
                        </a:rPr>
                        <a:t>Arts</a:t>
                      </a:r>
                      <a:endParaRPr lang="en-US" sz="1100">
                        <a:effectLst/>
                        <a:latin typeface="Cambria"/>
                        <a:ea typeface="MS Mincho"/>
                        <a:cs typeface="Times New Roman"/>
                      </a:endParaRPr>
                    </a:p>
                  </a:txBody>
                  <a:tcPr marL="68580" marR="68580" marT="0" marB="0" anchor="ctr"/>
                </a:tc>
                <a:tc hMerge="1">
                  <a:txBody>
                    <a:bodyPr/>
                    <a:lstStyle/>
                    <a:p>
                      <a:endParaRPr lang="en-US"/>
                    </a:p>
                  </a:txBody>
                  <a:tcPr/>
                </a:tc>
                <a:tc hMerge="1">
                  <a:txBody>
                    <a:bodyPr/>
                    <a:lstStyle/>
                    <a:p>
                      <a:endParaRPr lang="en-US"/>
                    </a:p>
                  </a:txBody>
                  <a:tcPr/>
                </a:tc>
              </a:tr>
              <a:tr h="293811">
                <a:tc>
                  <a:txBody>
                    <a:bodyPr/>
                    <a:lstStyle/>
                    <a:p>
                      <a:pPr marL="0" marR="0" algn="r">
                        <a:lnSpc>
                          <a:spcPct val="115000"/>
                        </a:lnSpc>
                        <a:spcBef>
                          <a:spcPts val="0"/>
                        </a:spcBef>
                        <a:spcAft>
                          <a:spcPts val="0"/>
                        </a:spcAft>
                      </a:pPr>
                      <a:r>
                        <a:rPr lang="en-US" sz="1100">
                          <a:effectLst/>
                        </a:rPr>
                        <a:t>3:40</a:t>
                      </a:r>
                      <a:endParaRPr lang="en-US" sz="1100">
                        <a:effectLst/>
                        <a:latin typeface="Cambria"/>
                        <a:ea typeface="MS Mincho"/>
                        <a:cs typeface="Times New Roman"/>
                      </a:endParaRPr>
                    </a:p>
                  </a:txBody>
                  <a:tcPr marL="68580" marR="68580" marT="0" marB="0" anchor="b"/>
                </a:tc>
                <a:tc>
                  <a:txBody>
                    <a:bodyPr/>
                    <a:lstStyle/>
                    <a:p>
                      <a:pPr marL="0" marR="0" algn="r">
                        <a:lnSpc>
                          <a:spcPct val="115000"/>
                        </a:lnSpc>
                        <a:spcBef>
                          <a:spcPts val="0"/>
                        </a:spcBef>
                        <a:spcAft>
                          <a:spcPts val="0"/>
                        </a:spcAft>
                      </a:pPr>
                      <a:r>
                        <a:rPr lang="en-US" sz="1100">
                          <a:effectLst/>
                        </a:rPr>
                        <a:t>4:10</a:t>
                      </a:r>
                      <a:endParaRPr lang="en-US" sz="1100">
                        <a:effectLst/>
                        <a:latin typeface="Cambria"/>
                        <a:ea typeface="MS Mincho"/>
                        <a:cs typeface="Times New Roman"/>
                      </a:endParaRPr>
                    </a:p>
                  </a:txBody>
                  <a:tcPr marL="68580" marR="68580" marT="0" marB="0" anchor="b"/>
                </a:tc>
                <a:tc gridSpan="3">
                  <a:txBody>
                    <a:bodyPr/>
                    <a:lstStyle/>
                    <a:p>
                      <a:pPr marL="0" marR="0" algn="ctr">
                        <a:lnSpc>
                          <a:spcPct val="115000"/>
                        </a:lnSpc>
                        <a:spcBef>
                          <a:spcPts val="0"/>
                        </a:spcBef>
                        <a:spcAft>
                          <a:spcPts val="0"/>
                        </a:spcAft>
                      </a:pPr>
                      <a:r>
                        <a:rPr lang="en-US" sz="1100">
                          <a:effectLst/>
                        </a:rPr>
                        <a:t>Recess/Snack</a:t>
                      </a:r>
                      <a:endParaRPr lang="en-US" sz="1100">
                        <a:effectLst/>
                        <a:latin typeface="Cambria"/>
                        <a:ea typeface="MS Mincho"/>
                        <a:cs typeface="Times New Roman"/>
                      </a:endParaRPr>
                    </a:p>
                  </a:txBody>
                  <a:tcPr marL="68580" marR="68580" marT="0" marB="0" anchor="b"/>
                </a:tc>
                <a:tc hMerge="1">
                  <a:txBody>
                    <a:bodyPr/>
                    <a:lstStyle/>
                    <a:p>
                      <a:endParaRPr lang="en-US"/>
                    </a:p>
                  </a:txBody>
                  <a:tcPr/>
                </a:tc>
                <a:tc hMerge="1">
                  <a:txBody>
                    <a:bodyPr/>
                    <a:lstStyle/>
                    <a:p>
                      <a:endParaRPr lang="en-US"/>
                    </a:p>
                  </a:txBody>
                  <a:tcPr/>
                </a:tc>
              </a:tr>
              <a:tr h="308501">
                <a:tc>
                  <a:txBody>
                    <a:bodyPr/>
                    <a:lstStyle/>
                    <a:p>
                      <a:pPr marL="0" marR="0" algn="r">
                        <a:lnSpc>
                          <a:spcPct val="115000"/>
                        </a:lnSpc>
                        <a:spcBef>
                          <a:spcPts val="0"/>
                        </a:spcBef>
                        <a:spcAft>
                          <a:spcPts val="0"/>
                        </a:spcAft>
                      </a:pPr>
                      <a:r>
                        <a:rPr lang="en-US" sz="1200">
                          <a:effectLst/>
                        </a:rPr>
                        <a:t>4:15</a:t>
                      </a:r>
                      <a:endParaRPr lang="en-US" sz="1100">
                        <a:effectLst/>
                        <a:latin typeface="Cambria"/>
                        <a:ea typeface="MS Mincho"/>
                        <a:cs typeface="Times New Roman"/>
                      </a:endParaRPr>
                    </a:p>
                  </a:txBody>
                  <a:tcPr marL="68580" marR="68580" marT="0" marB="0" anchor="ctr"/>
                </a:tc>
                <a:tc>
                  <a:txBody>
                    <a:bodyPr/>
                    <a:lstStyle/>
                    <a:p>
                      <a:pPr marL="0" marR="0" algn="r">
                        <a:lnSpc>
                          <a:spcPct val="115000"/>
                        </a:lnSpc>
                        <a:spcBef>
                          <a:spcPts val="0"/>
                        </a:spcBef>
                        <a:spcAft>
                          <a:spcPts val="0"/>
                        </a:spcAft>
                      </a:pPr>
                      <a:r>
                        <a:rPr lang="en-US" sz="1200">
                          <a:effectLst/>
                        </a:rPr>
                        <a:t>4:55</a:t>
                      </a:r>
                      <a:endParaRPr lang="en-US" sz="1100">
                        <a:effectLst/>
                        <a:latin typeface="Cambria"/>
                        <a:ea typeface="MS Mincho"/>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200" dirty="0">
                          <a:effectLst/>
                        </a:rPr>
                        <a:t>Study Hall/Intervention</a:t>
                      </a:r>
                      <a:endParaRPr lang="en-US" sz="1100" dirty="0">
                        <a:effectLst/>
                        <a:latin typeface="Cambria"/>
                        <a:ea typeface="MS Mincho"/>
                        <a:cs typeface="Times New Roman"/>
                      </a:endParaRPr>
                    </a:p>
                  </a:txBody>
                  <a:tcPr marL="68580" marR="68580" marT="0" marB="0" anchor="ctr"/>
                </a:tc>
                <a:tc hMerge="1">
                  <a:txBody>
                    <a:bodyPr/>
                    <a:lstStyle/>
                    <a:p>
                      <a:endParaRPr lang="en-US"/>
                    </a:p>
                  </a:txBody>
                  <a:tcPr/>
                </a:tc>
                <a:tc hMerge="1">
                  <a:txBody>
                    <a:bodyPr/>
                    <a:lstStyle/>
                    <a:p>
                      <a:endParaRPr lang="en-US"/>
                    </a:p>
                  </a:txBody>
                  <a:tcPr/>
                </a:tc>
              </a:tr>
            </a:tbl>
          </a:graphicData>
        </a:graphic>
      </p:graphicFrame>
      <p:sp>
        <p:nvSpPr>
          <p:cNvPr id="5" name="Oval 4"/>
          <p:cNvSpPr/>
          <p:nvPr/>
        </p:nvSpPr>
        <p:spPr>
          <a:xfrm>
            <a:off x="3032414" y="2133600"/>
            <a:ext cx="4591050" cy="6096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4267200" y="2743200"/>
            <a:ext cx="1832264" cy="3810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2464377" y="4876800"/>
            <a:ext cx="1832264" cy="3810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6099464" y="3962400"/>
            <a:ext cx="1832264" cy="3810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0940172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at WHMS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41917" y="1600200"/>
            <a:ext cx="6498166" cy="4873625"/>
          </a:xfrm>
        </p:spPr>
      </p:pic>
    </p:spTree>
    <p:extLst>
      <p:ext uri="{BB962C8B-B14F-4D97-AF65-F5344CB8AC3E}">
        <p14:creationId xmlns:p14="http://schemas.microsoft.com/office/powerpoint/2010/main" val="3403567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at WHMS</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41917" y="1600200"/>
            <a:ext cx="6498166" cy="4873625"/>
          </a:xfrm>
        </p:spPr>
      </p:pic>
    </p:spTree>
    <p:extLst>
      <p:ext uri="{BB962C8B-B14F-4D97-AF65-F5344CB8AC3E}">
        <p14:creationId xmlns:p14="http://schemas.microsoft.com/office/powerpoint/2010/main" val="1845900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sz="quarter" idx="1"/>
          </p:nvPr>
        </p:nvSpPr>
        <p:spPr/>
        <p:txBody>
          <a:bodyPr/>
          <a:lstStyle/>
          <a:p>
            <a:r>
              <a:rPr lang="en-US" dirty="0" smtClean="0"/>
              <a:t>What’s your aim? Practicing using the algorithm versus breaking down word problems</a:t>
            </a:r>
          </a:p>
          <a:p>
            <a:r>
              <a:rPr lang="en-US" dirty="0" smtClean="0"/>
              <a:t>Questioning, visualization, annotation, problem solving strategies and critical thinking conversations, </a:t>
            </a:r>
            <a:endParaRPr lang="en-US" dirty="0"/>
          </a:p>
        </p:txBody>
      </p:sp>
    </p:spTree>
    <p:extLst>
      <p:ext uri="{BB962C8B-B14F-4D97-AF65-F5344CB8AC3E}">
        <p14:creationId xmlns:p14="http://schemas.microsoft.com/office/powerpoint/2010/main" val="3637052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Why</a:t>
            </a:r>
            <a:endParaRPr lang="en-US" dirty="0"/>
          </a:p>
        </p:txBody>
      </p:sp>
      <p:sp>
        <p:nvSpPr>
          <p:cNvPr id="3" name="Content Placeholder 2"/>
          <p:cNvSpPr>
            <a:spLocks noGrp="1"/>
          </p:cNvSpPr>
          <p:nvPr>
            <p:ph sz="quarter" idx="1"/>
          </p:nvPr>
        </p:nvSpPr>
        <p:spPr/>
        <p:txBody>
          <a:bodyPr/>
          <a:lstStyle/>
          <a:p>
            <a:r>
              <a:rPr lang="en-US" dirty="0"/>
              <a:t>I</a:t>
            </a:r>
            <a:r>
              <a:rPr lang="en-US" dirty="0" smtClean="0"/>
              <a:t>ndividualized academic programs</a:t>
            </a:r>
          </a:p>
          <a:p>
            <a:r>
              <a:rPr lang="en-US" dirty="0" smtClean="0"/>
              <a:t>Small group instruction</a:t>
            </a:r>
          </a:p>
          <a:p>
            <a:r>
              <a:rPr lang="en-US" dirty="0" smtClean="0"/>
              <a:t>Develops responsibility and independence</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5417" y="3207759"/>
            <a:ext cx="5405583" cy="3040641"/>
          </a:xfrm>
          <a:prstGeom prst="rect">
            <a:avLst/>
          </a:prstGeom>
        </p:spPr>
      </p:pic>
    </p:spTree>
    <p:extLst>
      <p:ext uri="{BB962C8B-B14F-4D97-AF65-F5344CB8AC3E}">
        <p14:creationId xmlns:p14="http://schemas.microsoft.com/office/powerpoint/2010/main" val="27241481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it up</a:t>
            </a:r>
            <a:endParaRPr lang="en-US" dirty="0"/>
          </a:p>
        </p:txBody>
      </p:sp>
      <p:sp>
        <p:nvSpPr>
          <p:cNvPr id="7" name="Content Placeholder 6"/>
          <p:cNvSpPr>
            <a:spLocks noGrp="1"/>
          </p:cNvSpPr>
          <p:nvPr>
            <p:ph sz="quarter" idx="1"/>
          </p:nvPr>
        </p:nvSpPr>
        <p:spPr/>
        <p:txBody>
          <a:bodyPr/>
          <a:lstStyle/>
          <a:p>
            <a:r>
              <a:rPr lang="en-US" dirty="0" smtClean="0"/>
              <a:t>Create Google accounts</a:t>
            </a:r>
          </a:p>
          <a:p>
            <a:r>
              <a:rPr lang="en-US" dirty="0" smtClean="0"/>
              <a:t>Add coaches and create class lists</a:t>
            </a:r>
          </a:p>
          <a:p>
            <a:r>
              <a:rPr lang="en-US" dirty="0" smtClean="0"/>
              <a:t>Create KA posters</a:t>
            </a:r>
          </a:p>
          <a:p>
            <a:r>
              <a:rPr lang="en-US" dirty="0" smtClean="0"/>
              <a:t>Pre-Test</a:t>
            </a:r>
          </a:p>
          <a:p>
            <a:r>
              <a:rPr lang="en-US" dirty="0" smtClean="0"/>
              <a:t>KA features for students</a:t>
            </a:r>
          </a:p>
          <a:p>
            <a:endParaRPr lang="en-US" dirty="0"/>
          </a:p>
        </p:txBody>
      </p:sp>
      <p:pic>
        <p:nvPicPr>
          <p:cNvPr id="4"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3896" t="19859" r="13915"/>
          <a:stretch/>
        </p:blipFill>
        <p:spPr>
          <a:xfrm>
            <a:off x="685800" y="3886200"/>
            <a:ext cx="7086600" cy="2715491"/>
          </a:xfrm>
          <a:prstGeom prst="rect">
            <a:avLst/>
          </a:prstGeom>
        </p:spPr>
      </p:pic>
    </p:spTree>
    <p:extLst>
      <p:ext uri="{BB962C8B-B14F-4D97-AF65-F5344CB8AC3E}">
        <p14:creationId xmlns:p14="http://schemas.microsoft.com/office/powerpoint/2010/main" val="10736046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Scope and Sequence by Unit</a:t>
            </a:r>
            <a:endParaRPr lang="en-US" dirty="0"/>
          </a:p>
        </p:txBody>
      </p:sp>
      <p:pic>
        <p:nvPicPr>
          <p:cNvPr id="4" name="Content Placeholder 3"/>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17504" r="27342"/>
          <a:stretch/>
        </p:blipFill>
        <p:spPr>
          <a:xfrm>
            <a:off x="1828800" y="1371600"/>
            <a:ext cx="5389418" cy="5238024"/>
          </a:xfrm>
        </p:spPr>
      </p:pic>
    </p:spTree>
    <p:extLst>
      <p:ext uri="{BB962C8B-B14F-4D97-AF65-F5344CB8AC3E}">
        <p14:creationId xmlns:p14="http://schemas.microsoft.com/office/powerpoint/2010/main" val="5604969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528</TotalTime>
  <Words>602</Words>
  <Application>Microsoft Macintosh PowerPoint</Application>
  <PresentationFormat>On-screen Show (4:3)</PresentationFormat>
  <Paragraphs>145</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KIPP:Washington Heights</vt:lpstr>
      <vt:lpstr>  AIM: TWBAT draw scenarios for the implementation of Khan Academy into their math classrooms to maximize instruction</vt:lpstr>
      <vt:lpstr>WHMS Schedule</vt:lpstr>
      <vt:lpstr>Computation at WHMS</vt:lpstr>
      <vt:lpstr>Computation at WHMS</vt:lpstr>
      <vt:lpstr>Problem Solving</vt:lpstr>
      <vt:lpstr>The Why</vt:lpstr>
      <vt:lpstr>Setting it up</vt:lpstr>
      <vt:lpstr>Scope and Sequence by Unit</vt:lpstr>
      <vt:lpstr>Coaching on Khan Academy</vt:lpstr>
      <vt:lpstr>Independence and Responsibility</vt:lpstr>
      <vt:lpstr>Reports and Use of Data</vt:lpstr>
      <vt:lpstr>Family Communication</vt:lpstr>
      <vt:lpstr>Keeping it going</vt:lpstr>
      <vt:lpstr>Keeping It Going</vt:lpstr>
      <vt:lpstr>Keeping It Going</vt:lpstr>
      <vt:lpstr>Results</vt:lpstr>
      <vt:lpstr>MAP Growth</vt:lpstr>
      <vt:lpstr>MAP Growth</vt:lpstr>
      <vt:lpstr>MAP Growth Percentage of students meeting/exceeding growth Fall to Spring</vt:lpstr>
      <vt:lpstr>PowerPoint Presentation</vt:lpstr>
      <vt:lpstr>Growth on MAP</vt:lpstr>
      <vt:lpstr>How accessible is Khan Academy?</vt:lpstr>
      <vt:lpstr>Computer Programming</vt:lpstr>
      <vt:lpstr>Questions?</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KIPP:Washington Heights &amp; Rise Academy</dc:title>
  <dc:creator>Silvestre Arcos</dc:creator>
  <cp:lastModifiedBy>Isaac Durand</cp:lastModifiedBy>
  <cp:revision>20</cp:revision>
  <dcterms:created xsi:type="dcterms:W3CDTF">2013-10-12T01:08:47Z</dcterms:created>
  <dcterms:modified xsi:type="dcterms:W3CDTF">2014-03-25T00:42:20Z</dcterms:modified>
</cp:coreProperties>
</file>