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15" y="-2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C83DC-0C32-4532-8934-292317090CDF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B49B7-70BC-4F28-B7D1-7B8838D522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858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9B49B7-70BC-4F28-B7D1-7B8838D5220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504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304-C978-4120-B73C-C884F0AB40C1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7B8C-9D70-4461-9905-C1D310849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45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304-C978-4120-B73C-C884F0AB40C1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7B8C-9D70-4461-9905-C1D310849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778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304-C978-4120-B73C-C884F0AB40C1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7B8C-9D70-4461-9905-C1D310849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304-C978-4120-B73C-C884F0AB40C1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7B8C-9D70-4461-9905-C1D310849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32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304-C978-4120-B73C-C884F0AB40C1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7B8C-9D70-4461-9905-C1D310849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59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304-C978-4120-B73C-C884F0AB40C1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7B8C-9D70-4461-9905-C1D310849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278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304-C978-4120-B73C-C884F0AB40C1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7B8C-9D70-4461-9905-C1D310849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691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2"/>
          </a:xfrm>
        </p:spPr>
        <p:txBody>
          <a:bodyPr>
            <a:normAutofit/>
          </a:bodyPr>
          <a:lstStyle>
            <a:lvl1pPr>
              <a:defRPr sz="3600">
                <a:latin typeface="Glober Black Italic" pitchFamily="50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304-C978-4120-B73C-C884F0AB40C1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7B8C-9D70-4461-9905-C1D31084958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604084"/>
            <a:ext cx="313900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tx2"/>
                </a:solidFill>
              </a:rPr>
              <a:t>© 2016 NuggetHead</a:t>
            </a:r>
            <a:r>
              <a:rPr lang="en-US" sz="1050" baseline="0" dirty="0" smtClean="0">
                <a:solidFill>
                  <a:schemeClr val="tx2"/>
                </a:solidFill>
              </a:rPr>
              <a:t> Studioz, LLC., All Rights Reserved</a:t>
            </a:r>
            <a:endParaRPr lang="en-US" sz="1050" dirty="0">
              <a:solidFill>
                <a:schemeClr val="tx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5938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304-C978-4120-B73C-C884F0AB40C1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7B8C-9D70-4461-9905-C1D310849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504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304-C978-4120-B73C-C884F0AB40C1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7B8C-9D70-4461-9905-C1D310849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33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1D304-C978-4120-B73C-C884F0AB40C1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97B8C-9D70-4461-9905-C1D310849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138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1D304-C978-4120-B73C-C884F0AB40C1}" type="datetimeFigureOut">
              <a:rPr lang="en-US" smtClean="0"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97B8C-9D70-4461-9905-C1D3108495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953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audio" Target="../media/media1.wav"/><Relationship Id="rId7" Type="http://schemas.openxmlformats.org/officeDocument/2006/relationships/notesSlide" Target="../notesSlides/notesSlide1.xml"/><Relationship Id="rId2" Type="http://schemas.microsoft.com/office/2007/relationships/media" Target="../media/media1.wav"/><Relationship Id="rId1" Type="http://schemas.openxmlformats.org/officeDocument/2006/relationships/tags" Target="../tags/tag9.x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media2.wav"/><Relationship Id="rId4" Type="http://schemas.microsoft.com/office/2007/relationships/media" Target="../media/media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 rot="21000000">
            <a:off x="5378432" y="547711"/>
            <a:ext cx="2057400" cy="1569380"/>
            <a:chOff x="6000750" y="609600"/>
            <a:chExt cx="2057400" cy="1569380"/>
          </a:xfrm>
        </p:grpSpPr>
        <p:sp>
          <p:nvSpPr>
            <p:cNvPr id="36" name="Rounded Rectangle 35"/>
            <p:cNvSpPr/>
            <p:nvPr/>
          </p:nvSpPr>
          <p:spPr>
            <a:xfrm>
              <a:off x="7315200" y="609600"/>
              <a:ext cx="104774" cy="76200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7010400" y="838200"/>
              <a:ext cx="209549" cy="54803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15"/>
            <p:cNvSpPr/>
            <p:nvPr/>
          </p:nvSpPr>
          <p:spPr>
            <a:xfrm>
              <a:off x="6000750" y="1135683"/>
              <a:ext cx="2057400" cy="1043297"/>
            </a:xfrm>
            <a:custGeom>
              <a:avLst/>
              <a:gdLst/>
              <a:ahLst/>
              <a:cxnLst/>
              <a:rect l="l" t="t" r="r" b="b"/>
              <a:pathLst>
                <a:path w="2057400" h="1043297">
                  <a:moveTo>
                    <a:pt x="1028700" y="0"/>
                  </a:moveTo>
                  <a:cubicBezTo>
                    <a:pt x="1596835" y="0"/>
                    <a:pt x="2057400" y="460565"/>
                    <a:pt x="2057400" y="1028700"/>
                  </a:cubicBezTo>
                  <a:lnTo>
                    <a:pt x="2056663" y="1043297"/>
                  </a:lnTo>
                  <a:cubicBezTo>
                    <a:pt x="1749262" y="997301"/>
                    <a:pt x="1399583" y="971551"/>
                    <a:pt x="1028700" y="971551"/>
                  </a:cubicBezTo>
                  <a:cubicBezTo>
                    <a:pt x="657817" y="971551"/>
                    <a:pt x="308138" y="997301"/>
                    <a:pt x="737" y="1043297"/>
                  </a:cubicBezTo>
                  <a:cubicBezTo>
                    <a:pt x="34" y="1038445"/>
                    <a:pt x="0" y="1033577"/>
                    <a:pt x="0" y="1028700"/>
                  </a:cubicBezTo>
                  <a:cubicBezTo>
                    <a:pt x="0" y="460565"/>
                    <a:pt x="460565" y="0"/>
                    <a:pt x="1028700" y="0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698284" y="1316658"/>
              <a:ext cx="624232" cy="62423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7410450" y="1628774"/>
              <a:ext cx="352426" cy="3524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Oval 40"/>
          <p:cNvSpPr/>
          <p:nvPr/>
        </p:nvSpPr>
        <p:spPr>
          <a:xfrm>
            <a:off x="5029200" y="2283802"/>
            <a:ext cx="3657600" cy="3657600"/>
          </a:xfrm>
          <a:prstGeom prst="ellipse">
            <a:avLst/>
          </a:prstGeom>
          <a:solidFill>
            <a:schemeClr val="bg1"/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5600700" y="2855302"/>
            <a:ext cx="2514600" cy="2514600"/>
          </a:xfrm>
          <a:prstGeom prst="ellipse">
            <a:avLst/>
          </a:prstGeom>
          <a:solidFill>
            <a:schemeClr val="accent6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17"/>
          <p:cNvSpPr/>
          <p:nvPr/>
        </p:nvSpPr>
        <p:spPr>
          <a:xfrm>
            <a:off x="5875020" y="3129622"/>
            <a:ext cx="1965960" cy="1965960"/>
          </a:xfrm>
          <a:custGeom>
            <a:avLst/>
            <a:gdLst/>
            <a:ahLst/>
            <a:cxnLst/>
            <a:rect l="l" t="t" r="r" b="b"/>
            <a:pathLst>
              <a:path w="3615712" h="3614562">
                <a:moveTo>
                  <a:pt x="1540177" y="0"/>
                </a:moveTo>
                <a:lnTo>
                  <a:pt x="1670936" y="1133244"/>
                </a:lnTo>
                <a:lnTo>
                  <a:pt x="1945256" y="1133244"/>
                </a:lnTo>
                <a:lnTo>
                  <a:pt x="2076015" y="0"/>
                </a:lnTo>
                <a:cubicBezTo>
                  <a:pt x="2872069" y="114931"/>
                  <a:pt x="3501184" y="744207"/>
                  <a:pt x="3615712" y="1540405"/>
                </a:cubicBezTo>
                <a:lnTo>
                  <a:pt x="2493897" y="1669845"/>
                </a:lnTo>
                <a:lnTo>
                  <a:pt x="2493897" y="1944165"/>
                </a:lnTo>
                <a:lnTo>
                  <a:pt x="3615710" y="2073605"/>
                </a:lnTo>
                <a:cubicBezTo>
                  <a:pt x="3501137" y="2870139"/>
                  <a:pt x="2871541" y="3499612"/>
                  <a:pt x="2075013" y="3614165"/>
                </a:cubicBezTo>
                <a:lnTo>
                  <a:pt x="1945256" y="2489604"/>
                </a:lnTo>
                <a:lnTo>
                  <a:pt x="1670936" y="2489604"/>
                </a:lnTo>
                <a:lnTo>
                  <a:pt x="1541133" y="3614562"/>
                </a:lnTo>
                <a:cubicBezTo>
                  <a:pt x="743495" y="3499668"/>
                  <a:pt x="113453" y="2868311"/>
                  <a:pt x="354" y="2070103"/>
                </a:cubicBezTo>
                <a:lnTo>
                  <a:pt x="1091816" y="1944165"/>
                </a:lnTo>
                <a:lnTo>
                  <a:pt x="1091816" y="1669845"/>
                </a:lnTo>
                <a:lnTo>
                  <a:pt x="0" y="1543866"/>
                </a:lnTo>
                <a:cubicBezTo>
                  <a:pt x="113184" y="746033"/>
                  <a:pt x="742970" y="115097"/>
                  <a:pt x="1540177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245181" y="259140"/>
            <a:ext cx="425061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Glober Black Italic" pitchFamily="50" charset="0"/>
              </a:rPr>
              <a:t>How to make </a:t>
            </a:r>
            <a:r>
              <a:rPr lang="en-US" sz="4400" dirty="0" smtClean="0">
                <a:solidFill>
                  <a:schemeClr val="bg1"/>
                </a:solidFill>
                <a:latin typeface="Glober Black Italic" pitchFamily="50" charset="0"/>
              </a:rPr>
              <a:t>a </a:t>
            </a:r>
            <a:r>
              <a:rPr lang="en-US" sz="4400" dirty="0">
                <a:solidFill>
                  <a:schemeClr val="bg1"/>
                </a:solidFill>
                <a:latin typeface="Glober Black Italic" pitchFamily="50" charset="0"/>
              </a:rPr>
              <a:t>S</a:t>
            </a:r>
            <a:r>
              <a:rPr lang="en-US" sz="4400" dirty="0" smtClean="0">
                <a:solidFill>
                  <a:schemeClr val="bg1"/>
                </a:solidFill>
                <a:latin typeface="Glober Black Italic" pitchFamily="50" charset="0"/>
              </a:rPr>
              <a:t>tar </a:t>
            </a:r>
            <a:r>
              <a:rPr lang="en-US" sz="4400" dirty="0">
                <a:solidFill>
                  <a:schemeClr val="bg1"/>
                </a:solidFill>
                <a:latin typeface="Glober Black Italic" pitchFamily="50" charset="0"/>
              </a:rPr>
              <a:t>W</a:t>
            </a:r>
            <a:r>
              <a:rPr lang="en-US" sz="4400" dirty="0" smtClean="0">
                <a:solidFill>
                  <a:schemeClr val="bg1"/>
                </a:solidFill>
                <a:latin typeface="Glober Black Italic" pitchFamily="50" charset="0"/>
              </a:rPr>
              <a:t>ars </a:t>
            </a:r>
            <a:r>
              <a:rPr lang="en-US" sz="4400" dirty="0" smtClean="0">
                <a:solidFill>
                  <a:schemeClr val="bg1"/>
                </a:solidFill>
                <a:latin typeface="Glober Black Italic" pitchFamily="50" charset="0"/>
              </a:rPr>
              <a:t>B</a:t>
            </a:r>
            <a:r>
              <a:rPr lang="en-US" sz="4400" dirty="0">
                <a:solidFill>
                  <a:schemeClr val="bg1"/>
                </a:solidFill>
                <a:latin typeface="Glober Black Italic" pitchFamily="50" charset="0"/>
              </a:rPr>
              <a:t>B</a:t>
            </a:r>
            <a:r>
              <a:rPr lang="en-US" sz="4400" dirty="0" smtClean="0">
                <a:solidFill>
                  <a:schemeClr val="bg1"/>
                </a:solidFill>
                <a:latin typeface="Glober Black Italic" pitchFamily="50" charset="0"/>
              </a:rPr>
              <a:t>-8 in PowerPoint</a:t>
            </a:r>
            <a:endParaRPr lang="en-US" sz="4400" dirty="0">
              <a:solidFill>
                <a:schemeClr val="bg1"/>
              </a:solidFill>
              <a:latin typeface="Glober Black Italic" pitchFamily="50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0" y="5638800"/>
            <a:ext cx="42506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Glober Black Italic" pitchFamily="50" charset="0"/>
              </a:rPr>
              <a:t>NuggetHead Studioz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Glober Bold" pitchFamily="50" charset="0"/>
              </a:rPr>
              <a:t>http://nuggethead.net</a:t>
            </a:r>
            <a:endParaRPr lang="en-US" sz="2000" dirty="0">
              <a:solidFill>
                <a:schemeClr val="bg1"/>
              </a:solidFill>
              <a:latin typeface="Glober Bold" pitchFamily="50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716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257800" y="1263848"/>
            <a:ext cx="3619500" cy="3619500"/>
          </a:xfrm>
          <a:prstGeom prst="ellipse">
            <a:avLst/>
          </a:prstGeom>
          <a:solidFill>
            <a:schemeClr val="bg1"/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658492" y="3810000"/>
            <a:ext cx="104774" cy="7620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021361" y="3810000"/>
            <a:ext cx="209549" cy="548032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58492" y="1263848"/>
            <a:ext cx="2057400" cy="1043297"/>
          </a:xfrm>
          <a:custGeom>
            <a:avLst/>
            <a:gdLst/>
            <a:ahLst/>
            <a:cxnLst/>
            <a:rect l="l" t="t" r="r" b="b"/>
            <a:pathLst>
              <a:path w="2057400" h="1043297">
                <a:moveTo>
                  <a:pt x="1028700" y="0"/>
                </a:moveTo>
                <a:cubicBezTo>
                  <a:pt x="1596835" y="0"/>
                  <a:pt x="2057400" y="460565"/>
                  <a:pt x="2057400" y="1028700"/>
                </a:cubicBezTo>
                <a:lnTo>
                  <a:pt x="2056663" y="1043297"/>
                </a:lnTo>
                <a:cubicBezTo>
                  <a:pt x="1749262" y="997301"/>
                  <a:pt x="1399583" y="971551"/>
                  <a:pt x="1028700" y="971551"/>
                </a:cubicBezTo>
                <a:cubicBezTo>
                  <a:pt x="657817" y="971551"/>
                  <a:pt x="308138" y="997301"/>
                  <a:pt x="737" y="1043297"/>
                </a:cubicBezTo>
                <a:cubicBezTo>
                  <a:pt x="34" y="1038445"/>
                  <a:pt x="0" y="1033577"/>
                  <a:pt x="0" y="1028700"/>
                </a:cubicBezTo>
                <a:cubicBezTo>
                  <a:pt x="0" y="460565"/>
                  <a:pt x="460565" y="0"/>
                  <a:pt x="1028700" y="0"/>
                </a:cubicBezTo>
                <a:close/>
              </a:path>
            </a:pathLst>
          </a:cu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 rot="21240000">
            <a:off x="685259" y="2815669"/>
            <a:ext cx="624232" cy="62423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21240000">
            <a:off x="1510979" y="2813151"/>
            <a:ext cx="352426" cy="352426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362200" y="2286000"/>
            <a:ext cx="2491206" cy="2491206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112442" y="4572000"/>
            <a:ext cx="1971960" cy="1971333"/>
          </a:xfrm>
          <a:custGeom>
            <a:avLst/>
            <a:gdLst/>
            <a:ahLst/>
            <a:cxnLst/>
            <a:rect l="l" t="t" r="r" b="b"/>
            <a:pathLst>
              <a:path w="3615712" h="3614562">
                <a:moveTo>
                  <a:pt x="1540177" y="0"/>
                </a:moveTo>
                <a:lnTo>
                  <a:pt x="1670936" y="1133244"/>
                </a:lnTo>
                <a:lnTo>
                  <a:pt x="1945256" y="1133244"/>
                </a:lnTo>
                <a:lnTo>
                  <a:pt x="2076015" y="0"/>
                </a:lnTo>
                <a:cubicBezTo>
                  <a:pt x="2872069" y="114931"/>
                  <a:pt x="3501184" y="744207"/>
                  <a:pt x="3615712" y="1540405"/>
                </a:cubicBezTo>
                <a:lnTo>
                  <a:pt x="2493897" y="1669845"/>
                </a:lnTo>
                <a:lnTo>
                  <a:pt x="2493897" y="1944165"/>
                </a:lnTo>
                <a:lnTo>
                  <a:pt x="3615710" y="2073605"/>
                </a:lnTo>
                <a:cubicBezTo>
                  <a:pt x="3501137" y="2870139"/>
                  <a:pt x="2871541" y="3499612"/>
                  <a:pt x="2075013" y="3614165"/>
                </a:cubicBezTo>
                <a:lnTo>
                  <a:pt x="1945256" y="2489604"/>
                </a:lnTo>
                <a:lnTo>
                  <a:pt x="1670936" y="2489604"/>
                </a:lnTo>
                <a:lnTo>
                  <a:pt x="1541133" y="3614562"/>
                </a:lnTo>
                <a:cubicBezTo>
                  <a:pt x="743495" y="3499668"/>
                  <a:pt x="113453" y="2868311"/>
                  <a:pt x="354" y="2070103"/>
                </a:cubicBezTo>
                <a:lnTo>
                  <a:pt x="1091816" y="1944165"/>
                </a:lnTo>
                <a:lnTo>
                  <a:pt x="1091816" y="1669845"/>
                </a:lnTo>
                <a:lnTo>
                  <a:pt x="0" y="1543866"/>
                </a:lnTo>
                <a:cubicBezTo>
                  <a:pt x="113184" y="746033"/>
                  <a:pt x="742970" y="115097"/>
                  <a:pt x="1540177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shapes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76200" y="76200"/>
            <a:ext cx="457200" cy="533400"/>
            <a:chOff x="304800" y="381000"/>
            <a:chExt cx="457200" cy="533400"/>
          </a:xfrm>
        </p:grpSpPr>
        <p:sp>
          <p:nvSpPr>
            <p:cNvPr id="2" name="Rounded Rectangle 1"/>
            <p:cNvSpPr/>
            <p:nvPr/>
          </p:nvSpPr>
          <p:spPr>
            <a:xfrm>
              <a:off x="304800" y="381000"/>
              <a:ext cx="457200" cy="457200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lober Black Italic" pitchFamily="50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60599" y="391180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 smtClean="0">
                  <a:solidFill>
                    <a:schemeClr val="bg1"/>
                  </a:solidFill>
                  <a:latin typeface="Glober Black Italic" pitchFamily="50" charset="0"/>
                </a:rPr>
                <a:t>1</a:t>
              </a:r>
              <a:endParaRPr lang="en-US" sz="2800" dirty="0">
                <a:solidFill>
                  <a:schemeClr val="bg1"/>
                </a:solidFill>
                <a:latin typeface="Glober Black Italic" pitchFamily="50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6924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1: The Head</a:t>
            </a:r>
            <a:endParaRPr lang="en-US" dirty="0"/>
          </a:p>
        </p:txBody>
      </p:sp>
      <p:sp>
        <p:nvSpPr>
          <p:cNvPr id="4" name="Oval 15"/>
          <p:cNvSpPr/>
          <p:nvPr/>
        </p:nvSpPr>
        <p:spPr>
          <a:xfrm>
            <a:off x="482250" y="4442160"/>
            <a:ext cx="2057400" cy="1043297"/>
          </a:xfrm>
          <a:custGeom>
            <a:avLst/>
            <a:gdLst/>
            <a:ahLst/>
            <a:cxnLst/>
            <a:rect l="l" t="t" r="r" b="b"/>
            <a:pathLst>
              <a:path w="2057400" h="1043297">
                <a:moveTo>
                  <a:pt x="1028700" y="0"/>
                </a:moveTo>
                <a:cubicBezTo>
                  <a:pt x="1596835" y="0"/>
                  <a:pt x="2057400" y="460565"/>
                  <a:pt x="2057400" y="1028700"/>
                </a:cubicBezTo>
                <a:lnTo>
                  <a:pt x="2056663" y="1043297"/>
                </a:lnTo>
                <a:cubicBezTo>
                  <a:pt x="1749262" y="997301"/>
                  <a:pt x="1399583" y="971551"/>
                  <a:pt x="1028700" y="971551"/>
                </a:cubicBezTo>
                <a:cubicBezTo>
                  <a:pt x="657817" y="971551"/>
                  <a:pt x="308138" y="997301"/>
                  <a:pt x="737" y="1043297"/>
                </a:cubicBezTo>
                <a:cubicBezTo>
                  <a:pt x="34" y="1038445"/>
                  <a:pt x="0" y="1033577"/>
                  <a:pt x="0" y="1028700"/>
                </a:cubicBezTo>
                <a:cubicBezTo>
                  <a:pt x="0" y="460565"/>
                  <a:pt x="460565" y="0"/>
                  <a:pt x="1028700" y="0"/>
                </a:cubicBezTo>
                <a:close/>
              </a:path>
            </a:pathLst>
          </a:cu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57200" y="838200"/>
            <a:ext cx="2057400" cy="2057400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32150" y="3147536"/>
            <a:ext cx="233833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400" dirty="0" smtClean="0"/>
              <a:t>Oval Shape: 2.25” x 2.25”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dirty="0" smtClean="0"/>
              <a:t>Shape Fill: White</a:t>
            </a:r>
            <a:br>
              <a:rPr lang="en-US" sz="1400" dirty="0" smtClean="0"/>
            </a:br>
            <a:r>
              <a:rPr lang="en-US" sz="1400" dirty="0" smtClean="0"/>
              <a:t>Shape Outline: Black, 10pt</a:t>
            </a:r>
            <a:endParaRPr lang="en-US" sz="1400" dirty="0"/>
          </a:p>
        </p:txBody>
      </p:sp>
      <p:sp>
        <p:nvSpPr>
          <p:cNvPr id="7" name="Oval 6"/>
          <p:cNvSpPr/>
          <p:nvPr/>
        </p:nvSpPr>
        <p:spPr>
          <a:xfrm>
            <a:off x="3505200" y="838200"/>
            <a:ext cx="2057400" cy="2057400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24200" y="1838121"/>
            <a:ext cx="2819400" cy="113367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629400" y="826533"/>
            <a:ext cx="2055672" cy="1011588"/>
          </a:xfrm>
          <a:custGeom>
            <a:avLst/>
            <a:gdLst/>
            <a:ahLst/>
            <a:cxnLst/>
            <a:rect l="l" t="t" r="r" b="b"/>
            <a:pathLst>
              <a:path w="2055672" h="1011588">
                <a:moveTo>
                  <a:pt x="1027836" y="0"/>
                </a:moveTo>
                <a:cubicBezTo>
                  <a:pt x="1590252" y="0"/>
                  <a:pt x="2047253" y="451340"/>
                  <a:pt x="2055672" y="1011588"/>
                </a:cubicBezTo>
                <a:lnTo>
                  <a:pt x="0" y="1011588"/>
                </a:lnTo>
                <a:cubicBezTo>
                  <a:pt x="8419" y="451340"/>
                  <a:pt x="465420" y="0"/>
                  <a:pt x="1027836" y="0"/>
                </a:cubicBezTo>
                <a:close/>
              </a:path>
            </a:pathLst>
          </a:custGeom>
          <a:solidFill>
            <a:schemeClr val="bg1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24200" y="2971800"/>
            <a:ext cx="40643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Add Rectangle</a:t>
            </a:r>
            <a:endParaRPr lang="en-US" sz="1400" b="1" dirty="0"/>
          </a:p>
          <a:p>
            <a:pPr marL="228600" indent="-228600">
              <a:buFont typeface="+mj-lt"/>
              <a:buAutoNum type="arabicPeriod" startAt="3"/>
            </a:pPr>
            <a:r>
              <a:rPr lang="en-US" sz="1400" dirty="0" smtClean="0"/>
              <a:t>Place over bottom half of Oval Shape</a:t>
            </a:r>
          </a:p>
          <a:p>
            <a:pPr marL="228600" indent="-228600">
              <a:buFont typeface="+mj-lt"/>
              <a:buAutoNum type="arabicPeriod" startAt="3"/>
            </a:pPr>
            <a:r>
              <a:rPr lang="en-US" sz="1400" dirty="0" smtClean="0"/>
              <a:t>Select both shapes: Shape Mode &gt; Shape Subtract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03681" y="5675293"/>
            <a:ext cx="2466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6"/>
            </a:pPr>
            <a:r>
              <a:rPr lang="en-US" sz="1200" dirty="0" smtClean="0"/>
              <a:t>Format &gt; Edit Shape &gt; Edit Points</a:t>
            </a:r>
          </a:p>
          <a:p>
            <a:pPr marL="228600" indent="-228600">
              <a:buFont typeface="+mj-lt"/>
              <a:buAutoNum type="arabicPeriod" startAt="6"/>
            </a:pPr>
            <a:r>
              <a:rPr lang="en-US" sz="1200" dirty="0" smtClean="0"/>
              <a:t>Adjust straight edge to slight curve</a:t>
            </a:r>
            <a:endParaRPr lang="en-US" sz="1200" dirty="0"/>
          </a:p>
        </p:txBody>
      </p:sp>
      <p:sp>
        <p:nvSpPr>
          <p:cNvPr id="13" name="Rounded Rectangle 12"/>
          <p:cNvSpPr/>
          <p:nvPr/>
        </p:nvSpPr>
        <p:spPr>
          <a:xfrm>
            <a:off x="3623960" y="5562600"/>
            <a:ext cx="137160" cy="73152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3238500" y="5584020"/>
            <a:ext cx="228600" cy="548032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185160" y="4256766"/>
            <a:ext cx="640080" cy="64008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749040" y="4876800"/>
            <a:ext cx="365760" cy="3657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988313" y="4225144"/>
            <a:ext cx="1729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8"/>
            </a:pPr>
            <a:r>
              <a:rPr lang="en-US" sz="1200" dirty="0"/>
              <a:t>T</a:t>
            </a:r>
            <a:r>
              <a:rPr lang="en-US" sz="1200" dirty="0" smtClean="0"/>
              <a:t>wo Oval Shapes: </a:t>
            </a:r>
          </a:p>
          <a:p>
            <a:pPr lvl="1" indent="-228600">
              <a:buFont typeface="+mj-lt"/>
              <a:buAutoNum type="arabicPeriod"/>
            </a:pPr>
            <a:r>
              <a:rPr lang="en-US" sz="1200" dirty="0" smtClean="0"/>
              <a:t>.7” x .7”</a:t>
            </a:r>
          </a:p>
          <a:p>
            <a:pPr lvl="1" indent="-228600">
              <a:buFont typeface="+mj-lt"/>
              <a:buAutoNum type="arabicPeriod"/>
            </a:pPr>
            <a:r>
              <a:rPr lang="en-US" sz="1200" dirty="0" smtClean="0"/>
              <a:t>.4” x .4”</a:t>
            </a:r>
          </a:p>
        </p:txBody>
      </p:sp>
      <p:grpSp>
        <p:nvGrpSpPr>
          <p:cNvPr id="19" name="Group 18"/>
          <p:cNvGrpSpPr/>
          <p:nvPr/>
        </p:nvGrpSpPr>
        <p:grpSpPr>
          <a:xfrm rot="21000000">
            <a:off x="6584968" y="4131309"/>
            <a:ext cx="2057400" cy="1569380"/>
            <a:chOff x="6000750" y="609600"/>
            <a:chExt cx="2057400" cy="1569380"/>
          </a:xfrm>
        </p:grpSpPr>
        <p:sp>
          <p:nvSpPr>
            <p:cNvPr id="20" name="Rounded Rectangle 19"/>
            <p:cNvSpPr/>
            <p:nvPr/>
          </p:nvSpPr>
          <p:spPr>
            <a:xfrm>
              <a:off x="7315200" y="609600"/>
              <a:ext cx="104774" cy="76200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7010400" y="838200"/>
              <a:ext cx="209549" cy="54803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15"/>
            <p:cNvSpPr/>
            <p:nvPr/>
          </p:nvSpPr>
          <p:spPr>
            <a:xfrm>
              <a:off x="6000750" y="1135683"/>
              <a:ext cx="2057400" cy="1043297"/>
            </a:xfrm>
            <a:custGeom>
              <a:avLst/>
              <a:gdLst/>
              <a:ahLst/>
              <a:cxnLst/>
              <a:rect l="l" t="t" r="r" b="b"/>
              <a:pathLst>
                <a:path w="2057400" h="1043297">
                  <a:moveTo>
                    <a:pt x="1028700" y="0"/>
                  </a:moveTo>
                  <a:cubicBezTo>
                    <a:pt x="1596835" y="0"/>
                    <a:pt x="2057400" y="460565"/>
                    <a:pt x="2057400" y="1028700"/>
                  </a:cubicBezTo>
                  <a:lnTo>
                    <a:pt x="2056663" y="1043297"/>
                  </a:lnTo>
                  <a:cubicBezTo>
                    <a:pt x="1749262" y="997301"/>
                    <a:pt x="1399583" y="971551"/>
                    <a:pt x="1028700" y="971551"/>
                  </a:cubicBezTo>
                  <a:cubicBezTo>
                    <a:pt x="657817" y="971551"/>
                    <a:pt x="308138" y="997301"/>
                    <a:pt x="737" y="1043297"/>
                  </a:cubicBezTo>
                  <a:cubicBezTo>
                    <a:pt x="34" y="1038445"/>
                    <a:pt x="0" y="1033577"/>
                    <a:pt x="0" y="1028700"/>
                  </a:cubicBezTo>
                  <a:cubicBezTo>
                    <a:pt x="0" y="460565"/>
                    <a:pt x="460565" y="0"/>
                    <a:pt x="1028700" y="0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6698284" y="1316658"/>
              <a:ext cx="624232" cy="62423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7410450" y="1628774"/>
              <a:ext cx="352426" cy="3524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086600" y="5890736"/>
            <a:ext cx="1308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 startAt="10"/>
            </a:pPr>
            <a:r>
              <a:rPr lang="en-US" sz="1200" dirty="0" smtClean="0"/>
              <a:t>Assemble</a:t>
            </a:r>
          </a:p>
          <a:p>
            <a:pPr marL="342900" indent="-342900">
              <a:buFont typeface="+mj-lt"/>
              <a:buAutoNum type="arabicPeriod" startAt="10"/>
            </a:pPr>
            <a:r>
              <a:rPr lang="en-US" sz="1200" dirty="0" smtClean="0"/>
              <a:t>Group</a:t>
            </a:r>
          </a:p>
          <a:p>
            <a:pPr marL="342900" indent="-342900">
              <a:buFont typeface="+mj-lt"/>
              <a:buAutoNum type="arabicPeriod" startAt="10"/>
            </a:pPr>
            <a:r>
              <a:rPr lang="en-US" sz="1200" dirty="0" smtClean="0"/>
              <a:t>Rotate: 350</a:t>
            </a:r>
            <a:r>
              <a:rPr lang="en-US" sz="1200" baseline="30000" dirty="0" smtClean="0"/>
              <a:t>o</a:t>
            </a:r>
            <a:endParaRPr lang="en-US" sz="1200" baseline="30000" dirty="0"/>
          </a:p>
        </p:txBody>
      </p:sp>
      <p:sp>
        <p:nvSpPr>
          <p:cNvPr id="26" name="Rectangle 25"/>
          <p:cNvSpPr/>
          <p:nvPr/>
        </p:nvSpPr>
        <p:spPr>
          <a:xfrm>
            <a:off x="152400" y="685800"/>
            <a:ext cx="2667000" cy="320040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971800" y="685800"/>
            <a:ext cx="6019800" cy="320040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52400" y="4038600"/>
            <a:ext cx="2667000" cy="243840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971800" y="4038600"/>
            <a:ext cx="3352800" cy="243840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477000" y="4038600"/>
            <a:ext cx="2514599" cy="259080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7239000" y="1981200"/>
            <a:ext cx="828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5. Result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3988313" y="5562600"/>
            <a:ext cx="23004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 startAt="9"/>
            </a:pPr>
            <a:r>
              <a:rPr lang="en-US" sz="1200" dirty="0"/>
              <a:t>Two Rounded Rectangles w/ full radius</a:t>
            </a:r>
          </a:p>
          <a:p>
            <a:pPr lvl="1" indent="-228600">
              <a:buFont typeface="+mj-lt"/>
              <a:buAutoNum type="arabicPeriod"/>
            </a:pPr>
            <a:r>
              <a:rPr lang="en-US" sz="1200" dirty="0"/>
              <a:t>.6” x .25”</a:t>
            </a:r>
          </a:p>
          <a:p>
            <a:pPr lvl="1" indent="-228600">
              <a:buFont typeface="+mj-lt"/>
              <a:buAutoNum type="arabicPeriod"/>
            </a:pPr>
            <a:r>
              <a:rPr lang="en-US" sz="1200" dirty="0"/>
              <a:t>.8” x .15”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76200" y="76200"/>
            <a:ext cx="457200" cy="533400"/>
            <a:chOff x="304800" y="381000"/>
            <a:chExt cx="457200" cy="533400"/>
          </a:xfrm>
        </p:grpSpPr>
        <p:sp>
          <p:nvSpPr>
            <p:cNvPr id="33" name="Rounded Rectangle 32"/>
            <p:cNvSpPr/>
            <p:nvPr/>
          </p:nvSpPr>
          <p:spPr>
            <a:xfrm>
              <a:off x="304800" y="381000"/>
              <a:ext cx="457200" cy="457200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lober Black Italic" pitchFamily="50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40562" y="391180"/>
              <a:ext cx="3834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Glober Black Italic" pitchFamily="50" charset="0"/>
                </a:rPr>
                <a:t>2</a:t>
              </a:r>
              <a:endParaRPr lang="en-US" sz="2800" dirty="0">
                <a:solidFill>
                  <a:schemeClr val="bg1"/>
                </a:solidFill>
                <a:latin typeface="Glober Black Italic" pitchFamily="50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0627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</a:t>
            </a:r>
            <a:r>
              <a:rPr lang="en-US" dirty="0" smtClean="0"/>
              <a:t>2a: </a:t>
            </a:r>
            <a:r>
              <a:rPr lang="en-US" dirty="0" smtClean="0"/>
              <a:t>The Body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457200" y="1066800"/>
            <a:ext cx="3657600" cy="3657600"/>
          </a:xfrm>
          <a:prstGeom prst="ellipse">
            <a:avLst/>
          </a:prstGeom>
          <a:solidFill>
            <a:schemeClr val="bg1"/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16834" y="4953000"/>
            <a:ext cx="20610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Outer sphere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Oval Shape: </a:t>
            </a:r>
            <a:r>
              <a:rPr lang="en-US" sz="1200" dirty="0"/>
              <a:t>4</a:t>
            </a:r>
            <a:r>
              <a:rPr lang="en-US" sz="1200" dirty="0" smtClean="0"/>
              <a:t>” x </a:t>
            </a:r>
            <a:r>
              <a:rPr lang="en-US" sz="1200" dirty="0"/>
              <a:t>4</a:t>
            </a:r>
            <a:r>
              <a:rPr lang="en-US" sz="1200" dirty="0" smtClean="0"/>
              <a:t>”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Shape Fill: White</a:t>
            </a:r>
            <a:br>
              <a:rPr lang="en-US" sz="1200" dirty="0" smtClean="0"/>
            </a:br>
            <a:r>
              <a:rPr lang="en-US" sz="1200" dirty="0" smtClean="0"/>
              <a:t>Shape Outline: Black, 14pt</a:t>
            </a:r>
            <a:endParaRPr 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5557449" y="1638300"/>
            <a:ext cx="2514600" cy="251460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87731" y="4952999"/>
            <a:ext cx="20018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Inner shape</a:t>
            </a:r>
          </a:p>
          <a:p>
            <a:pPr marL="228600" indent="-228600">
              <a:buFont typeface="+mj-lt"/>
              <a:buAutoNum type="arabicPeriod" startAt="3"/>
            </a:pPr>
            <a:r>
              <a:rPr lang="en-US" sz="1200" dirty="0" smtClean="0"/>
              <a:t>Oval Shape: 2.75” x 2.75”</a:t>
            </a:r>
          </a:p>
          <a:p>
            <a:pPr marL="228600" indent="-228600">
              <a:buFont typeface="+mj-lt"/>
              <a:buAutoNum type="arabicPeriod" startAt="3"/>
            </a:pPr>
            <a:r>
              <a:rPr lang="en-US" sz="1200" dirty="0" smtClean="0"/>
              <a:t>Shape Fill: White</a:t>
            </a:r>
            <a:br>
              <a:rPr lang="en-US" sz="1200" dirty="0" smtClean="0"/>
            </a:br>
            <a:r>
              <a:rPr lang="en-US" sz="1200" dirty="0" smtClean="0"/>
              <a:t>Shape Outline: Black, </a:t>
            </a:r>
            <a:r>
              <a:rPr lang="en-US" sz="1200" dirty="0"/>
              <a:t>6</a:t>
            </a:r>
            <a:r>
              <a:rPr lang="en-US" sz="1200" dirty="0" smtClean="0"/>
              <a:t>pt</a:t>
            </a:r>
            <a:endParaRPr lang="en-US" sz="1200" dirty="0"/>
          </a:p>
        </p:txBody>
      </p:sp>
      <p:sp>
        <p:nvSpPr>
          <p:cNvPr id="7" name="Rectangle 6"/>
          <p:cNvSpPr/>
          <p:nvPr/>
        </p:nvSpPr>
        <p:spPr>
          <a:xfrm>
            <a:off x="152400" y="685800"/>
            <a:ext cx="4343400" cy="586740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48200" y="685800"/>
            <a:ext cx="4343400" cy="586740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6200" y="76200"/>
            <a:ext cx="457200" cy="533400"/>
            <a:chOff x="304800" y="381000"/>
            <a:chExt cx="457200" cy="533400"/>
          </a:xfrm>
        </p:grpSpPr>
        <p:sp>
          <p:nvSpPr>
            <p:cNvPr id="10" name="Rounded Rectangle 9"/>
            <p:cNvSpPr/>
            <p:nvPr/>
          </p:nvSpPr>
          <p:spPr>
            <a:xfrm>
              <a:off x="304800" y="381000"/>
              <a:ext cx="457200" cy="457200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lober Black Italic" pitchFamily="50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2966" y="391180"/>
              <a:ext cx="3786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Glober Black Italic" pitchFamily="50" charset="0"/>
                </a:rPr>
                <a:t>3</a:t>
              </a:r>
              <a:endParaRPr lang="en-US" sz="2800" dirty="0">
                <a:solidFill>
                  <a:schemeClr val="bg1"/>
                </a:solidFill>
                <a:latin typeface="Glober Black Italic" pitchFamily="50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741898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3291840" y="1309117"/>
            <a:ext cx="1965960" cy="19659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2b: The Body</a:t>
            </a:r>
            <a:endParaRPr lang="en-US" dirty="0"/>
          </a:p>
        </p:txBody>
      </p:sp>
      <p:sp>
        <p:nvSpPr>
          <p:cNvPr id="3" name="Oval 17"/>
          <p:cNvSpPr/>
          <p:nvPr/>
        </p:nvSpPr>
        <p:spPr>
          <a:xfrm>
            <a:off x="381000" y="4587240"/>
            <a:ext cx="1965960" cy="1965960"/>
          </a:xfrm>
          <a:custGeom>
            <a:avLst/>
            <a:gdLst/>
            <a:ahLst/>
            <a:cxnLst/>
            <a:rect l="l" t="t" r="r" b="b"/>
            <a:pathLst>
              <a:path w="3615712" h="3614562">
                <a:moveTo>
                  <a:pt x="1540177" y="0"/>
                </a:moveTo>
                <a:lnTo>
                  <a:pt x="1670936" y="1133244"/>
                </a:lnTo>
                <a:lnTo>
                  <a:pt x="1945256" y="1133244"/>
                </a:lnTo>
                <a:lnTo>
                  <a:pt x="2076015" y="0"/>
                </a:lnTo>
                <a:cubicBezTo>
                  <a:pt x="2872069" y="114931"/>
                  <a:pt x="3501184" y="744207"/>
                  <a:pt x="3615712" y="1540405"/>
                </a:cubicBezTo>
                <a:lnTo>
                  <a:pt x="2493897" y="1669845"/>
                </a:lnTo>
                <a:lnTo>
                  <a:pt x="2493897" y="1944165"/>
                </a:lnTo>
                <a:lnTo>
                  <a:pt x="3615710" y="2073605"/>
                </a:lnTo>
                <a:cubicBezTo>
                  <a:pt x="3501137" y="2870139"/>
                  <a:pt x="2871541" y="3499612"/>
                  <a:pt x="2075013" y="3614165"/>
                </a:cubicBezTo>
                <a:lnTo>
                  <a:pt x="1945256" y="2489604"/>
                </a:lnTo>
                <a:lnTo>
                  <a:pt x="1670936" y="2489604"/>
                </a:lnTo>
                <a:lnTo>
                  <a:pt x="1541133" y="3614562"/>
                </a:lnTo>
                <a:cubicBezTo>
                  <a:pt x="743495" y="3499668"/>
                  <a:pt x="113453" y="2868311"/>
                  <a:pt x="354" y="2070103"/>
                </a:cubicBezTo>
                <a:lnTo>
                  <a:pt x="1091816" y="1944165"/>
                </a:lnTo>
                <a:lnTo>
                  <a:pt x="1091816" y="1669845"/>
                </a:lnTo>
                <a:lnTo>
                  <a:pt x="0" y="1543866"/>
                </a:lnTo>
                <a:cubicBezTo>
                  <a:pt x="113184" y="746033"/>
                  <a:pt x="742970" y="115097"/>
                  <a:pt x="1540177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8668" y="3299901"/>
            <a:ext cx="20018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Starting Shape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Oval Shape: 2.15” x 2.15”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Shape Fill: White</a:t>
            </a:r>
            <a:br>
              <a:rPr lang="en-US" sz="1200" dirty="0" smtClean="0"/>
            </a:br>
            <a:r>
              <a:rPr lang="en-US" sz="1200" dirty="0" smtClean="0"/>
              <a:t>Shape Outline: Black, </a:t>
            </a:r>
            <a:r>
              <a:rPr lang="en-US" sz="1200" dirty="0"/>
              <a:t>3</a:t>
            </a:r>
            <a:r>
              <a:rPr lang="en-US" sz="1200" dirty="0" smtClean="0"/>
              <a:t>pt</a:t>
            </a:r>
            <a:endParaRPr 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81000" y="1309117"/>
            <a:ext cx="1965960" cy="19659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73943" y="3785973"/>
            <a:ext cx="23886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Add Trapezoid shape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US" sz="1200" dirty="0" smtClean="0"/>
              <a:t>Oval Shape: 1.17” x .43”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US" sz="1200" dirty="0" smtClean="0"/>
              <a:t>Shape Fill: default</a:t>
            </a:r>
            <a:br>
              <a:rPr lang="en-US" sz="1200" dirty="0" smtClean="0"/>
            </a:br>
            <a:r>
              <a:rPr lang="en-US" sz="1200" dirty="0" smtClean="0"/>
              <a:t>Shape Outline: None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US" sz="1200" dirty="0" smtClean="0"/>
              <a:t>Place at bottom of </a:t>
            </a:r>
            <a:r>
              <a:rPr lang="en-US" sz="1200" b="1" dirty="0" smtClean="0"/>
              <a:t>Starting Shape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13740" y="3810000"/>
            <a:ext cx="213109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Copy/Rotate Trapezoid Shapes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1200" dirty="0" smtClean="0"/>
              <a:t>Copy/Paste for 4 shapes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1200" dirty="0" smtClean="0"/>
              <a:t>Right-click each shape</a:t>
            </a:r>
          </a:p>
          <a:p>
            <a:pPr marL="342900" indent="-342900">
              <a:buFont typeface="+mj-lt"/>
              <a:buAutoNum type="arabicPeriod" startAt="6"/>
            </a:pPr>
            <a:r>
              <a:rPr lang="en-US" sz="1200" dirty="0" smtClean="0"/>
              <a:t>Size and Position: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sz="1200" dirty="0" smtClean="0"/>
              <a:t>90</a:t>
            </a:r>
            <a:r>
              <a:rPr lang="en-US" sz="1200" baseline="30000" dirty="0" smtClean="0"/>
              <a:t>o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sz="1200" dirty="0" smtClean="0"/>
              <a:t>180</a:t>
            </a:r>
            <a:r>
              <a:rPr lang="en-US" sz="1200" baseline="30000" dirty="0" smtClean="0"/>
              <a:t>o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sz="1200" dirty="0" smtClean="0"/>
              <a:t>270</a:t>
            </a:r>
            <a:r>
              <a:rPr lang="en-US" sz="1200" baseline="30000" dirty="0" smtClean="0"/>
              <a:t>o</a:t>
            </a:r>
          </a:p>
          <a:p>
            <a:pPr marL="228600" indent="-228600">
              <a:buFont typeface="+mj-lt"/>
              <a:buAutoNum type="arabicPeriod" startAt="6"/>
            </a:pPr>
            <a:r>
              <a:rPr lang="en-US" sz="1200" dirty="0" smtClean="0"/>
              <a:t>Position accordingly </a:t>
            </a:r>
            <a:endParaRPr lang="en-US" sz="1200" dirty="0"/>
          </a:p>
        </p:txBody>
      </p:sp>
      <p:sp>
        <p:nvSpPr>
          <p:cNvPr id="13" name="Trapezoid 12"/>
          <p:cNvSpPr/>
          <p:nvPr/>
        </p:nvSpPr>
        <p:spPr>
          <a:xfrm>
            <a:off x="4038600" y="2668524"/>
            <a:ext cx="396240" cy="1065276"/>
          </a:xfrm>
          <a:prstGeom prst="trapezoid">
            <a:avLst>
              <a:gd name="adj" fmla="val 33333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416040" y="1309117"/>
            <a:ext cx="1965960" cy="196596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rapezoid 15"/>
          <p:cNvSpPr/>
          <p:nvPr/>
        </p:nvSpPr>
        <p:spPr>
          <a:xfrm rot="10800000">
            <a:off x="7200900" y="838200"/>
            <a:ext cx="396240" cy="1065276"/>
          </a:xfrm>
          <a:prstGeom prst="trapezoid">
            <a:avLst>
              <a:gd name="adj" fmla="val 33333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rapezoid 16"/>
          <p:cNvSpPr/>
          <p:nvPr/>
        </p:nvSpPr>
        <p:spPr>
          <a:xfrm rot="5400000">
            <a:off x="6278118" y="1800469"/>
            <a:ext cx="396240" cy="1065276"/>
          </a:xfrm>
          <a:prstGeom prst="trapezoid">
            <a:avLst>
              <a:gd name="adj" fmla="val 33333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rapezoid 17"/>
          <p:cNvSpPr/>
          <p:nvPr/>
        </p:nvSpPr>
        <p:spPr>
          <a:xfrm rot="16200000">
            <a:off x="8108442" y="1800469"/>
            <a:ext cx="396240" cy="1065276"/>
          </a:xfrm>
          <a:prstGeom prst="trapezoid">
            <a:avLst>
              <a:gd name="adj" fmla="val 33333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rapezoid 18"/>
          <p:cNvSpPr/>
          <p:nvPr/>
        </p:nvSpPr>
        <p:spPr>
          <a:xfrm>
            <a:off x="7200900" y="2668524"/>
            <a:ext cx="396240" cy="1065276"/>
          </a:xfrm>
          <a:prstGeom prst="trapezoid">
            <a:avLst>
              <a:gd name="adj" fmla="val 33333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286000" y="6096000"/>
            <a:ext cx="49473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10"/>
            </a:pPr>
            <a:r>
              <a:rPr lang="en-US" sz="1200" dirty="0" smtClean="0"/>
              <a:t>Select ALL five (5) shapes: </a:t>
            </a:r>
            <a:r>
              <a:rPr lang="en-US" sz="1200" dirty="0"/>
              <a:t>Shape Mode &gt; Shape Subtract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52400" y="685800"/>
            <a:ext cx="2667000" cy="365760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971800" y="685800"/>
            <a:ext cx="2667000" cy="457200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791200" y="685800"/>
            <a:ext cx="3200400" cy="510540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76200" y="76200"/>
            <a:ext cx="457200" cy="533400"/>
            <a:chOff x="304800" y="381000"/>
            <a:chExt cx="457200" cy="533400"/>
          </a:xfrm>
        </p:grpSpPr>
        <p:sp>
          <p:nvSpPr>
            <p:cNvPr id="25" name="Rounded Rectangle 24"/>
            <p:cNvSpPr/>
            <p:nvPr/>
          </p:nvSpPr>
          <p:spPr>
            <a:xfrm>
              <a:off x="304800" y="381000"/>
              <a:ext cx="457200" cy="457200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lober Black Italic" pitchFamily="50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31745" y="391180"/>
              <a:ext cx="40107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Glober Black Italic" pitchFamily="50" charset="0"/>
                </a:rPr>
                <a:t>4</a:t>
              </a:r>
              <a:endParaRPr lang="en-US" sz="2800" dirty="0">
                <a:solidFill>
                  <a:schemeClr val="bg1"/>
                </a:solidFill>
                <a:latin typeface="Glober Black Italic" pitchFamily="50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22416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Assemble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 rot="21000000">
            <a:off x="3168632" y="930909"/>
            <a:ext cx="2057400" cy="1569380"/>
            <a:chOff x="6000750" y="609600"/>
            <a:chExt cx="2057400" cy="1569380"/>
          </a:xfrm>
        </p:grpSpPr>
        <p:sp>
          <p:nvSpPr>
            <p:cNvPr id="4" name="Rounded Rectangle 3"/>
            <p:cNvSpPr/>
            <p:nvPr/>
          </p:nvSpPr>
          <p:spPr>
            <a:xfrm>
              <a:off x="7315200" y="609600"/>
              <a:ext cx="104774" cy="76200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7010400" y="838200"/>
              <a:ext cx="209549" cy="54803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15"/>
            <p:cNvSpPr/>
            <p:nvPr/>
          </p:nvSpPr>
          <p:spPr>
            <a:xfrm>
              <a:off x="6000750" y="1135683"/>
              <a:ext cx="2057400" cy="1043297"/>
            </a:xfrm>
            <a:custGeom>
              <a:avLst/>
              <a:gdLst/>
              <a:ahLst/>
              <a:cxnLst/>
              <a:rect l="l" t="t" r="r" b="b"/>
              <a:pathLst>
                <a:path w="2057400" h="1043297">
                  <a:moveTo>
                    <a:pt x="1028700" y="0"/>
                  </a:moveTo>
                  <a:cubicBezTo>
                    <a:pt x="1596835" y="0"/>
                    <a:pt x="2057400" y="460565"/>
                    <a:pt x="2057400" y="1028700"/>
                  </a:cubicBezTo>
                  <a:lnTo>
                    <a:pt x="2056663" y="1043297"/>
                  </a:lnTo>
                  <a:cubicBezTo>
                    <a:pt x="1749262" y="997301"/>
                    <a:pt x="1399583" y="971551"/>
                    <a:pt x="1028700" y="971551"/>
                  </a:cubicBezTo>
                  <a:cubicBezTo>
                    <a:pt x="657817" y="971551"/>
                    <a:pt x="308138" y="997301"/>
                    <a:pt x="737" y="1043297"/>
                  </a:cubicBezTo>
                  <a:cubicBezTo>
                    <a:pt x="34" y="1038445"/>
                    <a:pt x="0" y="1033577"/>
                    <a:pt x="0" y="1028700"/>
                  </a:cubicBezTo>
                  <a:cubicBezTo>
                    <a:pt x="0" y="460565"/>
                    <a:pt x="460565" y="0"/>
                    <a:pt x="1028700" y="0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6698284" y="1316658"/>
              <a:ext cx="624232" cy="62423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7410450" y="1628774"/>
              <a:ext cx="352426" cy="3524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Oval 8"/>
          <p:cNvSpPr/>
          <p:nvPr/>
        </p:nvSpPr>
        <p:spPr>
          <a:xfrm>
            <a:off x="2819400" y="2667000"/>
            <a:ext cx="3657600" cy="3657600"/>
          </a:xfrm>
          <a:prstGeom prst="ellipse">
            <a:avLst/>
          </a:prstGeom>
          <a:solidFill>
            <a:schemeClr val="bg1"/>
          </a:solidFill>
          <a:ln w="177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390900" y="3238500"/>
            <a:ext cx="2514600" cy="2514600"/>
          </a:xfrm>
          <a:prstGeom prst="ellipse">
            <a:avLst/>
          </a:prstGeom>
          <a:solidFill>
            <a:schemeClr val="accent6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7"/>
          <p:cNvSpPr/>
          <p:nvPr/>
        </p:nvSpPr>
        <p:spPr>
          <a:xfrm>
            <a:off x="3665220" y="3512820"/>
            <a:ext cx="1965960" cy="1965960"/>
          </a:xfrm>
          <a:custGeom>
            <a:avLst/>
            <a:gdLst/>
            <a:ahLst/>
            <a:cxnLst/>
            <a:rect l="l" t="t" r="r" b="b"/>
            <a:pathLst>
              <a:path w="3615712" h="3614562">
                <a:moveTo>
                  <a:pt x="1540177" y="0"/>
                </a:moveTo>
                <a:lnTo>
                  <a:pt x="1670936" y="1133244"/>
                </a:lnTo>
                <a:lnTo>
                  <a:pt x="1945256" y="1133244"/>
                </a:lnTo>
                <a:lnTo>
                  <a:pt x="2076015" y="0"/>
                </a:lnTo>
                <a:cubicBezTo>
                  <a:pt x="2872069" y="114931"/>
                  <a:pt x="3501184" y="744207"/>
                  <a:pt x="3615712" y="1540405"/>
                </a:cubicBezTo>
                <a:lnTo>
                  <a:pt x="2493897" y="1669845"/>
                </a:lnTo>
                <a:lnTo>
                  <a:pt x="2493897" y="1944165"/>
                </a:lnTo>
                <a:lnTo>
                  <a:pt x="3615710" y="2073605"/>
                </a:lnTo>
                <a:cubicBezTo>
                  <a:pt x="3501137" y="2870139"/>
                  <a:pt x="2871541" y="3499612"/>
                  <a:pt x="2075013" y="3614165"/>
                </a:cubicBezTo>
                <a:lnTo>
                  <a:pt x="1945256" y="2489604"/>
                </a:lnTo>
                <a:lnTo>
                  <a:pt x="1670936" y="2489604"/>
                </a:lnTo>
                <a:lnTo>
                  <a:pt x="1541133" y="3614562"/>
                </a:lnTo>
                <a:cubicBezTo>
                  <a:pt x="743495" y="3499668"/>
                  <a:pt x="113453" y="2868311"/>
                  <a:pt x="354" y="2070103"/>
                </a:cubicBezTo>
                <a:lnTo>
                  <a:pt x="1091816" y="1944165"/>
                </a:lnTo>
                <a:lnTo>
                  <a:pt x="1091816" y="1669845"/>
                </a:lnTo>
                <a:lnTo>
                  <a:pt x="0" y="1543866"/>
                </a:lnTo>
                <a:cubicBezTo>
                  <a:pt x="113184" y="746033"/>
                  <a:pt x="742970" y="115097"/>
                  <a:pt x="1540177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802207" y="1588256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BUILD 1: The Head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77417" y="2869168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BUILD 2a: The Body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81800" y="4920734"/>
            <a:ext cx="2071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BUILD 2b: The Body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9" name="Straight Arrow Connector 18"/>
          <p:cNvCxnSpPr>
            <a:stCxn id="15" idx="1"/>
          </p:cNvCxnSpPr>
          <p:nvPr/>
        </p:nvCxnSpPr>
        <p:spPr>
          <a:xfrm flipH="1">
            <a:off x="5181600" y="1772922"/>
            <a:ext cx="1620607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w="sm" len="sm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6" idx="1"/>
          </p:cNvCxnSpPr>
          <p:nvPr/>
        </p:nvCxnSpPr>
        <p:spPr>
          <a:xfrm flipH="1">
            <a:off x="5991903" y="3053834"/>
            <a:ext cx="785514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w="sm" len="sm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6" idx="2"/>
          </p:cNvCxnSpPr>
          <p:nvPr/>
        </p:nvCxnSpPr>
        <p:spPr>
          <a:xfrm rot="5400000">
            <a:off x="6423855" y="2806548"/>
            <a:ext cx="952502" cy="1816406"/>
          </a:xfrm>
          <a:prstGeom prst="bentConnector2">
            <a:avLst/>
          </a:prstGeom>
          <a:ln w="25400">
            <a:solidFill>
              <a:schemeClr val="accent6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7" idx="1"/>
          </p:cNvCxnSpPr>
          <p:nvPr/>
        </p:nvCxnSpPr>
        <p:spPr>
          <a:xfrm flipH="1">
            <a:off x="5029201" y="5105400"/>
            <a:ext cx="1752599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headEnd w="sm" len="sm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76200" y="76200"/>
            <a:ext cx="457200" cy="533400"/>
            <a:chOff x="304800" y="381000"/>
            <a:chExt cx="457200" cy="533400"/>
          </a:xfrm>
        </p:grpSpPr>
        <p:sp>
          <p:nvSpPr>
            <p:cNvPr id="22" name="Rounded Rectangle 21"/>
            <p:cNvSpPr/>
            <p:nvPr/>
          </p:nvSpPr>
          <p:spPr>
            <a:xfrm>
              <a:off x="304800" y="381000"/>
              <a:ext cx="457200" cy="457200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lober Black Italic" pitchFamily="50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43768" y="391180"/>
              <a:ext cx="3770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latin typeface="Glober Black Italic" pitchFamily="50" charset="0"/>
                </a:rPr>
                <a:t>5</a:t>
              </a:r>
              <a:endParaRPr lang="en-US" sz="2800" dirty="0">
                <a:solidFill>
                  <a:schemeClr val="bg1"/>
                </a:solidFill>
                <a:latin typeface="Glober Black Italic" pitchFamily="50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5520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971550" y="1184573"/>
            <a:ext cx="2057400" cy="1569380"/>
            <a:chOff x="6000750" y="609600"/>
            <a:chExt cx="2057400" cy="1569380"/>
          </a:xfrm>
        </p:grpSpPr>
        <p:sp>
          <p:nvSpPr>
            <p:cNvPr id="7" name="Rounded Rectangle 6"/>
            <p:cNvSpPr/>
            <p:nvPr/>
          </p:nvSpPr>
          <p:spPr>
            <a:xfrm>
              <a:off x="7315200" y="609600"/>
              <a:ext cx="104774" cy="762000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010400" y="838200"/>
              <a:ext cx="209549" cy="54803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15"/>
            <p:cNvSpPr/>
            <p:nvPr/>
          </p:nvSpPr>
          <p:spPr>
            <a:xfrm>
              <a:off x="6000750" y="1135683"/>
              <a:ext cx="2057400" cy="1043297"/>
            </a:xfrm>
            <a:custGeom>
              <a:avLst/>
              <a:gdLst/>
              <a:ahLst/>
              <a:cxnLst/>
              <a:rect l="l" t="t" r="r" b="b"/>
              <a:pathLst>
                <a:path w="2057400" h="1043297">
                  <a:moveTo>
                    <a:pt x="1028700" y="0"/>
                  </a:moveTo>
                  <a:cubicBezTo>
                    <a:pt x="1596835" y="0"/>
                    <a:pt x="2057400" y="460565"/>
                    <a:pt x="2057400" y="1028700"/>
                  </a:cubicBezTo>
                  <a:lnTo>
                    <a:pt x="2056663" y="1043297"/>
                  </a:lnTo>
                  <a:cubicBezTo>
                    <a:pt x="1749262" y="997301"/>
                    <a:pt x="1399583" y="971551"/>
                    <a:pt x="1028700" y="971551"/>
                  </a:cubicBezTo>
                  <a:cubicBezTo>
                    <a:pt x="657817" y="971551"/>
                    <a:pt x="308138" y="997301"/>
                    <a:pt x="737" y="1043297"/>
                  </a:cubicBezTo>
                  <a:cubicBezTo>
                    <a:pt x="34" y="1038445"/>
                    <a:pt x="0" y="1033577"/>
                    <a:pt x="0" y="1028700"/>
                  </a:cubicBezTo>
                  <a:cubicBezTo>
                    <a:pt x="0" y="460565"/>
                    <a:pt x="460565" y="0"/>
                    <a:pt x="1028700" y="0"/>
                  </a:cubicBez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6698284" y="1316658"/>
              <a:ext cx="624232" cy="62423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7410450" y="1628774"/>
              <a:ext cx="352426" cy="35242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90500" y="2906670"/>
            <a:ext cx="3619500" cy="3619500"/>
            <a:chOff x="5029200" y="2906670"/>
            <a:chExt cx="3619500" cy="3619500"/>
          </a:xfrm>
        </p:grpSpPr>
        <p:sp>
          <p:nvSpPr>
            <p:cNvPr id="3" name="Oval 2"/>
            <p:cNvSpPr/>
            <p:nvPr/>
          </p:nvSpPr>
          <p:spPr>
            <a:xfrm>
              <a:off x="5029200" y="2906670"/>
              <a:ext cx="3619500" cy="3619500"/>
            </a:xfrm>
            <a:prstGeom prst="ellipse">
              <a:avLst/>
            </a:prstGeom>
            <a:solidFill>
              <a:schemeClr val="bg1"/>
            </a:solidFill>
            <a:ln w="177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5593347" y="3470817"/>
              <a:ext cx="2491206" cy="2491206"/>
            </a:xfrm>
            <a:prstGeom prst="ellipse">
              <a:avLst/>
            </a:prstGeom>
            <a:solidFill>
              <a:schemeClr val="accent6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17"/>
            <p:cNvSpPr/>
            <p:nvPr/>
          </p:nvSpPr>
          <p:spPr>
            <a:xfrm>
              <a:off x="5852970" y="3730753"/>
              <a:ext cx="1971960" cy="1971333"/>
            </a:xfrm>
            <a:custGeom>
              <a:avLst/>
              <a:gdLst/>
              <a:ahLst/>
              <a:cxnLst/>
              <a:rect l="l" t="t" r="r" b="b"/>
              <a:pathLst>
                <a:path w="3615712" h="3614562">
                  <a:moveTo>
                    <a:pt x="1540177" y="0"/>
                  </a:moveTo>
                  <a:lnTo>
                    <a:pt x="1670936" y="1133244"/>
                  </a:lnTo>
                  <a:lnTo>
                    <a:pt x="1945256" y="1133244"/>
                  </a:lnTo>
                  <a:lnTo>
                    <a:pt x="2076015" y="0"/>
                  </a:lnTo>
                  <a:cubicBezTo>
                    <a:pt x="2872069" y="114931"/>
                    <a:pt x="3501184" y="744207"/>
                    <a:pt x="3615712" y="1540405"/>
                  </a:cubicBezTo>
                  <a:lnTo>
                    <a:pt x="2493897" y="1669845"/>
                  </a:lnTo>
                  <a:lnTo>
                    <a:pt x="2493897" y="1944165"/>
                  </a:lnTo>
                  <a:lnTo>
                    <a:pt x="3615710" y="2073605"/>
                  </a:lnTo>
                  <a:cubicBezTo>
                    <a:pt x="3501137" y="2870139"/>
                    <a:pt x="2871541" y="3499612"/>
                    <a:pt x="2075013" y="3614165"/>
                  </a:cubicBezTo>
                  <a:lnTo>
                    <a:pt x="1945256" y="2489604"/>
                  </a:lnTo>
                  <a:lnTo>
                    <a:pt x="1670936" y="2489604"/>
                  </a:lnTo>
                  <a:lnTo>
                    <a:pt x="1541133" y="3614562"/>
                  </a:lnTo>
                  <a:cubicBezTo>
                    <a:pt x="743495" y="3499668"/>
                    <a:pt x="113453" y="2868311"/>
                    <a:pt x="354" y="2070103"/>
                  </a:cubicBezTo>
                  <a:lnTo>
                    <a:pt x="1091816" y="1944165"/>
                  </a:lnTo>
                  <a:lnTo>
                    <a:pt x="1091816" y="1669845"/>
                  </a:lnTo>
                  <a:lnTo>
                    <a:pt x="0" y="1543866"/>
                  </a:lnTo>
                  <a:cubicBezTo>
                    <a:pt x="113184" y="746033"/>
                    <a:pt x="742970" y="115097"/>
                    <a:pt x="154017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927287" y="221159"/>
            <a:ext cx="32894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>
                <a:latin typeface="Glober Black Italic" pitchFamily="50" charset="0"/>
              </a:rPr>
              <a:t>BB-8 DROID </a:t>
            </a:r>
            <a:endParaRPr lang="en-US" sz="4400" i="1" dirty="0">
              <a:latin typeface="Glober Black Italic" pitchFamily="50" charset="0"/>
            </a:endParaRPr>
          </a:p>
        </p:txBody>
      </p:sp>
      <p:pic>
        <p:nvPicPr>
          <p:cNvPr id="15" name="slashgear_bb8_bupbupbupewweew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601200" y="4648200"/>
            <a:ext cx="487363" cy="487363"/>
          </a:xfrm>
          <a:prstGeom prst="rect">
            <a:avLst/>
          </a:prstGeom>
        </p:spPr>
      </p:pic>
      <p:pic>
        <p:nvPicPr>
          <p:cNvPr id="16" name="slashgear_bb8_question.wav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601200" y="5562600"/>
            <a:ext cx="487363" cy="48736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3318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23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9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120000">
                                      <p:cBhvr>
                                        <p:cTn id="1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1.48148E-6 L 0.53125 0.00116 " pathEditMode="relative" rAng="0" ptsTypes="AA">
                                      <p:cBhvr>
                                        <p:cTn id="18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3" y="4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2.96296E-6 L 0.53125 0.00185 " pathEditMode="relative" rAng="0" ptsTypes="AA">
                                      <p:cBhvr>
                                        <p:cTn id="20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3" y="9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32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28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15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7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235</Words>
  <Application>Microsoft Office PowerPoint</Application>
  <PresentationFormat>On-screen Show (4:3)</PresentationFormat>
  <Paragraphs>57</Paragraphs>
  <Slides>7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The shapes</vt:lpstr>
      <vt:lpstr>BUILD 1: The Head</vt:lpstr>
      <vt:lpstr>BUILD 2a: The Body</vt:lpstr>
      <vt:lpstr>BUILD 2b: The Body</vt:lpstr>
      <vt:lpstr>Assemble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Thorn</dc:creator>
  <cp:lastModifiedBy>Kevin Thorn</cp:lastModifiedBy>
  <cp:revision>25</cp:revision>
  <dcterms:created xsi:type="dcterms:W3CDTF">2015-09-09T03:27:09Z</dcterms:created>
  <dcterms:modified xsi:type="dcterms:W3CDTF">2016-03-03T23:57:02Z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761C2EAB-0D82-4131-991B-5DF173E329E5</vt:lpwstr>
  </property>
  <property fmtid="{D5CDD505-2E9C-101B-9397-08002B2CF9AE}" pid="3" name="ArticulatePath">
    <vt:lpwstr>Presentation1</vt:lpwstr>
  </property>
</Properties>
</file>