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56" r:id="rId2"/>
    <p:sldId id="257" r:id="rId3"/>
    <p:sldId id="311" r:id="rId4"/>
    <p:sldId id="272" r:id="rId5"/>
    <p:sldId id="285" r:id="rId6"/>
    <p:sldId id="278" r:id="rId7"/>
    <p:sldId id="298" r:id="rId8"/>
    <p:sldId id="299" r:id="rId9"/>
    <p:sldId id="301" r:id="rId10"/>
    <p:sldId id="307" r:id="rId11"/>
    <p:sldId id="280" r:id="rId12"/>
    <p:sldId id="308" r:id="rId13"/>
    <p:sldId id="314" r:id="rId14"/>
    <p:sldId id="312" r:id="rId15"/>
    <p:sldId id="302" r:id="rId16"/>
    <p:sldId id="292" r:id="rId17"/>
    <p:sldId id="295" r:id="rId18"/>
    <p:sldId id="293" r:id="rId19"/>
    <p:sldId id="294" r:id="rId20"/>
    <p:sldId id="296" r:id="rId21"/>
    <p:sldId id="300" r:id="rId22"/>
    <p:sldId id="286" r:id="rId23"/>
    <p:sldId id="309" r:id="rId24"/>
    <p:sldId id="310" r:id="rId25"/>
    <p:sldId id="282" r:id="rId26"/>
    <p:sldId id="288" r:id="rId27"/>
    <p:sldId id="283" r:id="rId28"/>
    <p:sldId id="289" r:id="rId29"/>
    <p:sldId id="279" r:id="rId30"/>
    <p:sldId id="291" r:id="rId31"/>
    <p:sldId id="304" r:id="rId32"/>
    <p:sldId id="313" r:id="rId33"/>
    <p:sldId id="303" r:id="rId34"/>
    <p:sldId id="269" r:id="rId35"/>
    <p:sldId id="270" r:id="rId36"/>
    <p:sldId id="271" r:id="rId37"/>
    <p:sldId id="306"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3F07E"/>
    <a:srgbClr val="78D275"/>
    <a:srgbClr val="C8DA2E"/>
    <a:srgbClr val="C2D933"/>
    <a:srgbClr val="F88527"/>
    <a:srgbClr val="528FB3"/>
    <a:srgbClr val="75C8A9"/>
    <a:srgbClr val="114E37"/>
    <a:srgbClr val="B34F2B"/>
    <a:srgbClr val="124E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83"/>
    <p:restoredTop sz="89388"/>
  </p:normalViewPr>
  <p:slideViewPr>
    <p:cSldViewPr snapToGrid="0" snapToObjects="1">
      <p:cViewPr varScale="1">
        <p:scale>
          <a:sx n="102" d="100"/>
          <a:sy n="102" d="100"/>
        </p:scale>
        <p:origin x="570" y="10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4D368E-F8A0-F649-AE87-56ECD41C500F}" type="datetimeFigureOut">
              <a:rPr lang="en-US" smtClean="0"/>
              <a:t>9/30/2019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3D425A-AF02-7244-90AD-9F12095ADAAF}" type="slidenum">
              <a:rPr lang="en-US" smtClean="0"/>
              <a:t>‹#›</a:t>
            </a:fld>
            <a:endParaRPr lang="en-US"/>
          </a:p>
        </p:txBody>
      </p:sp>
    </p:spTree>
    <p:extLst>
      <p:ext uri="{BB962C8B-B14F-4D97-AF65-F5344CB8AC3E}">
        <p14:creationId xmlns:p14="http://schemas.microsoft.com/office/powerpoint/2010/main" val="2639076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Nice!</a:t>
            </a:r>
          </a:p>
          <a:p>
            <a:r>
              <a:rPr lang="en-US" dirty="0"/>
              <a:t>VERY Erudite Answer. </a:t>
            </a:r>
          </a:p>
          <a:p>
            <a:endParaRPr lang="en-US" dirty="0"/>
          </a:p>
          <a:p>
            <a:r>
              <a:rPr lang="en-US" dirty="0"/>
              <a:t>But, come on, really? We have to get this message to resonate with the folks on the ground. How can we transform the “Tribal knowledge” of existing infrastructure and de</a:t>
            </a:r>
          </a:p>
          <a:p>
            <a:endParaRPr lang="en-US" dirty="0"/>
          </a:p>
          <a:p>
            <a:r>
              <a:rPr lang="en-US" dirty="0"/>
              <a:t>What does this really mean? It all sounds nice but to the Operations manager I can see him rolling his eyes and thinking ”oh great!, here we go again”.</a:t>
            </a:r>
          </a:p>
          <a:p>
            <a:r>
              <a:rPr lang="en-US" dirty="0"/>
              <a:t>I’m pretty much the poster child for how NOT to approach any Digital Transformation effort. MQTT was invented in conjunction with IBM and for 15 years I tried to apply IT technologies from IBM to Operational solutions. IT JUST WON’T WORK. CHRIS Note : talk to the benefits of standardizing data, accessing more data to enable the enterprise through IT to utilize the most valuable asset “Process Data” all while providing a superior OT solution.</a:t>
            </a:r>
          </a:p>
          <a:p>
            <a:endParaRPr lang="en-US" dirty="0"/>
          </a:p>
        </p:txBody>
      </p:sp>
      <p:sp>
        <p:nvSpPr>
          <p:cNvPr id="4" name="Slide Number Placeholder 3"/>
          <p:cNvSpPr>
            <a:spLocks noGrp="1"/>
          </p:cNvSpPr>
          <p:nvPr>
            <p:ph type="sldNum" sz="quarter" idx="5"/>
          </p:nvPr>
        </p:nvSpPr>
        <p:spPr/>
        <p:txBody>
          <a:bodyPr/>
          <a:lstStyle/>
          <a:p>
            <a:fld id="{403D425A-AF02-7244-90AD-9F12095ADAAF}" type="slidenum">
              <a:rPr lang="en-US" smtClean="0"/>
              <a:t>5</a:t>
            </a:fld>
            <a:endParaRPr lang="en-US"/>
          </a:p>
        </p:txBody>
      </p:sp>
    </p:spTree>
    <p:extLst>
      <p:ext uri="{BB962C8B-B14F-4D97-AF65-F5344CB8AC3E}">
        <p14:creationId xmlns:p14="http://schemas.microsoft.com/office/powerpoint/2010/main" val="3048914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2016</a:t>
            </a:r>
          </a:p>
          <a:p>
            <a:r>
              <a:rPr lang="en-US" dirty="0"/>
              <a:t>Added the tenant of being able to demonstrate a superior OT solution FIRST</a:t>
            </a:r>
          </a:p>
          <a:p>
            <a:r>
              <a:rPr lang="en-US" dirty="0"/>
              <a:t>Steve called me to suggest an MQTT Server Ignition Module</a:t>
            </a:r>
          </a:p>
          <a:p>
            <a:r>
              <a:rPr lang="en-US" dirty="0"/>
              <a:t>Customers had Ignition installed at remote </a:t>
            </a:r>
            <a:r>
              <a:rPr lang="en-US" dirty="0" err="1"/>
              <a:t>facilites</a:t>
            </a:r>
            <a:endParaRPr lang="en-US" dirty="0"/>
          </a:p>
          <a:p>
            <a:r>
              <a:rPr lang="en-US" dirty="0"/>
              <a:t>Developed and released the Sparkplug A specification</a:t>
            </a:r>
          </a:p>
          <a:p>
            <a:r>
              <a:rPr lang="en-US" dirty="0"/>
              <a:t>Started to add addition OEMs that were supporting MQTT</a:t>
            </a:r>
          </a:p>
          <a:p>
            <a:endParaRPr lang="en-US" dirty="0"/>
          </a:p>
          <a:p>
            <a:r>
              <a:rPr lang="en-US" dirty="0"/>
              <a:t>2017</a:t>
            </a:r>
          </a:p>
          <a:p>
            <a:endParaRPr lang="en-US" dirty="0"/>
          </a:p>
          <a:p>
            <a:r>
              <a:rPr lang="en-US" dirty="0"/>
              <a:t>A LOT happened in 2017</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03D425A-AF02-7244-90AD-9F12095ADAAF}" type="slidenum">
              <a:rPr lang="en-US" smtClean="0"/>
              <a:t>6</a:t>
            </a:fld>
            <a:endParaRPr lang="en-US"/>
          </a:p>
        </p:txBody>
      </p:sp>
    </p:spTree>
    <p:extLst>
      <p:ext uri="{BB962C8B-B14F-4D97-AF65-F5344CB8AC3E}">
        <p14:creationId xmlns:p14="http://schemas.microsoft.com/office/powerpoint/2010/main" val="213238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Ignition’s </a:t>
            </a:r>
          </a:p>
        </p:txBody>
      </p:sp>
      <p:sp>
        <p:nvSpPr>
          <p:cNvPr id="4" name="Slide Number Placeholder 3"/>
          <p:cNvSpPr>
            <a:spLocks noGrp="1"/>
          </p:cNvSpPr>
          <p:nvPr>
            <p:ph type="sldNum" sz="quarter" idx="5"/>
          </p:nvPr>
        </p:nvSpPr>
        <p:spPr/>
        <p:txBody>
          <a:bodyPr/>
          <a:lstStyle/>
          <a:p>
            <a:fld id="{403D425A-AF02-7244-90AD-9F12095ADAAF}" type="slidenum">
              <a:rPr lang="en-US" smtClean="0"/>
              <a:t>7</a:t>
            </a:fld>
            <a:endParaRPr lang="en-US"/>
          </a:p>
        </p:txBody>
      </p:sp>
    </p:spTree>
    <p:extLst>
      <p:ext uri="{BB962C8B-B14F-4D97-AF65-F5344CB8AC3E}">
        <p14:creationId xmlns:p14="http://schemas.microsoft.com/office/powerpoint/2010/main" val="1974626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MQTT is unique in that although it was invented for mission critical, real-time SCADA it has emerged as a broadly adopted technology over the entire spectrum of Internet technologies.</a:t>
            </a:r>
          </a:p>
          <a:p>
            <a:endParaRPr lang="en-US" dirty="0"/>
          </a:p>
        </p:txBody>
      </p:sp>
      <p:sp>
        <p:nvSpPr>
          <p:cNvPr id="4" name="Slide Number Placeholder 3"/>
          <p:cNvSpPr>
            <a:spLocks noGrp="1"/>
          </p:cNvSpPr>
          <p:nvPr>
            <p:ph type="sldNum" sz="quarter" idx="5"/>
          </p:nvPr>
        </p:nvSpPr>
        <p:spPr/>
        <p:txBody>
          <a:bodyPr/>
          <a:lstStyle/>
          <a:p>
            <a:fld id="{403D425A-AF02-7244-90AD-9F12095ADAAF}" type="slidenum">
              <a:rPr lang="en-US" smtClean="0"/>
              <a:t>8</a:t>
            </a:fld>
            <a:endParaRPr lang="en-US"/>
          </a:p>
        </p:txBody>
      </p:sp>
    </p:spTree>
    <p:extLst>
      <p:ext uri="{BB962C8B-B14F-4D97-AF65-F5344CB8AC3E}">
        <p14:creationId xmlns:p14="http://schemas.microsoft.com/office/powerpoint/2010/main" val="3035770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3D425A-AF02-7244-90AD-9F12095ADAAF}" type="slidenum">
              <a:rPr lang="en-US" smtClean="0"/>
              <a:t>9</a:t>
            </a:fld>
            <a:endParaRPr lang="en-US"/>
          </a:p>
        </p:txBody>
      </p:sp>
    </p:spTree>
    <p:extLst>
      <p:ext uri="{BB962C8B-B14F-4D97-AF65-F5344CB8AC3E}">
        <p14:creationId xmlns:p14="http://schemas.microsoft.com/office/powerpoint/2010/main" val="4252163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Eric Schaeffer</a:t>
            </a:r>
          </a:p>
          <a:p>
            <a:endParaRPr lang="en-US" dirty="0"/>
          </a:p>
        </p:txBody>
      </p:sp>
      <p:sp>
        <p:nvSpPr>
          <p:cNvPr id="4" name="Slide Number Placeholder 3"/>
          <p:cNvSpPr>
            <a:spLocks noGrp="1"/>
          </p:cNvSpPr>
          <p:nvPr>
            <p:ph type="sldNum" sz="quarter" idx="5"/>
          </p:nvPr>
        </p:nvSpPr>
        <p:spPr/>
        <p:txBody>
          <a:bodyPr/>
          <a:lstStyle/>
          <a:p>
            <a:fld id="{403D425A-AF02-7244-90AD-9F12095ADAAF}" type="slidenum">
              <a:rPr lang="en-US" smtClean="0"/>
              <a:t>10</a:t>
            </a:fld>
            <a:endParaRPr lang="en-US"/>
          </a:p>
        </p:txBody>
      </p:sp>
    </p:spTree>
    <p:extLst>
      <p:ext uri="{BB962C8B-B14F-4D97-AF65-F5344CB8AC3E}">
        <p14:creationId xmlns:p14="http://schemas.microsoft.com/office/powerpoint/2010/main" val="1830199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Streamline’s new SparkMQ solution for legacy </a:t>
            </a:r>
            <a:r>
              <a:rPr lang="en-US" dirty="0" err="1"/>
              <a:t>OASyS</a:t>
            </a:r>
            <a:r>
              <a:rPr lang="en-US" dirty="0"/>
              <a:t> DNA SCADA Systems. </a:t>
            </a:r>
          </a:p>
        </p:txBody>
      </p:sp>
      <p:sp>
        <p:nvSpPr>
          <p:cNvPr id="4" name="Slide Number Placeholder 3"/>
          <p:cNvSpPr>
            <a:spLocks noGrp="1"/>
          </p:cNvSpPr>
          <p:nvPr>
            <p:ph type="sldNum" sz="quarter" idx="5"/>
          </p:nvPr>
        </p:nvSpPr>
        <p:spPr/>
        <p:txBody>
          <a:bodyPr/>
          <a:lstStyle/>
          <a:p>
            <a:fld id="{403D425A-AF02-7244-90AD-9F12095ADAAF}" type="slidenum">
              <a:rPr lang="en-US" smtClean="0"/>
              <a:t>14</a:t>
            </a:fld>
            <a:endParaRPr lang="en-US"/>
          </a:p>
        </p:txBody>
      </p:sp>
    </p:spTree>
    <p:extLst>
      <p:ext uri="{BB962C8B-B14F-4D97-AF65-F5344CB8AC3E}">
        <p14:creationId xmlns:p14="http://schemas.microsoft.com/office/powerpoint/2010/main" val="35911493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3D425A-AF02-7244-90AD-9F12095ADAAF}" type="slidenum">
              <a:rPr lang="en-US" smtClean="0"/>
              <a:t>15</a:t>
            </a:fld>
            <a:endParaRPr lang="en-US"/>
          </a:p>
        </p:txBody>
      </p:sp>
    </p:spTree>
    <p:extLst>
      <p:ext uri="{BB962C8B-B14F-4D97-AF65-F5344CB8AC3E}">
        <p14:creationId xmlns:p14="http://schemas.microsoft.com/office/powerpoint/2010/main" val="3769631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pretty much the poster child for how NOT to approach any Digital Transformation effort. MQTT was invented in conjunction with IBM and for 15 years I tried to apply IT technologies from IBM to Operational solutions. IT JUST WON’T WORK. </a:t>
            </a:r>
          </a:p>
          <a:p>
            <a:endParaRPr lang="en-US" dirty="0"/>
          </a:p>
          <a:p>
            <a:r>
              <a:rPr lang="en-US" dirty="0"/>
              <a:t>The fact remains that for any Digital Transformation </a:t>
            </a:r>
            <a:r>
              <a:rPr lang="en-US" dirty="0" err="1"/>
              <a:t>initative</a:t>
            </a:r>
            <a:r>
              <a:rPr lang="en-US" dirty="0"/>
              <a:t>, you will need to leverage cloud services, perhaps across multiple providers using a plethora of both services and solutions.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03D425A-AF02-7244-90AD-9F12095ADAAF}" type="slidenum">
              <a:rPr lang="en-US" smtClean="0"/>
              <a:t>22</a:t>
            </a:fld>
            <a:endParaRPr lang="en-US"/>
          </a:p>
        </p:txBody>
      </p:sp>
    </p:spTree>
    <p:extLst>
      <p:ext uri="{BB962C8B-B14F-4D97-AF65-F5344CB8AC3E}">
        <p14:creationId xmlns:p14="http://schemas.microsoft.com/office/powerpoint/2010/main" val="4101772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3D425A-AF02-7244-90AD-9F12095ADAAF}" type="slidenum">
              <a:rPr lang="en-US" smtClean="0"/>
              <a:t>23</a:t>
            </a:fld>
            <a:endParaRPr lang="en-US"/>
          </a:p>
        </p:txBody>
      </p:sp>
    </p:spTree>
    <p:extLst>
      <p:ext uri="{BB962C8B-B14F-4D97-AF65-F5344CB8AC3E}">
        <p14:creationId xmlns:p14="http://schemas.microsoft.com/office/powerpoint/2010/main" val="3899168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 OT with the Tools and technology to provide the base of your Digital Transformation strategy.</a:t>
            </a:r>
          </a:p>
          <a:p>
            <a:endParaRPr lang="en-US" dirty="0"/>
          </a:p>
          <a:p>
            <a:r>
              <a:rPr lang="en-US" dirty="0"/>
              <a:t>OT has to be enabled to create infrastructures that are “enabled” to participate once a superior OT solution has been created.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03D425A-AF02-7244-90AD-9F12095ADAAF}" type="slidenum">
              <a:rPr lang="en-US" smtClean="0"/>
              <a:t>24</a:t>
            </a:fld>
            <a:endParaRPr lang="en-US"/>
          </a:p>
        </p:txBody>
      </p:sp>
    </p:spTree>
    <p:extLst>
      <p:ext uri="{BB962C8B-B14F-4D97-AF65-F5344CB8AC3E}">
        <p14:creationId xmlns:p14="http://schemas.microsoft.com/office/powerpoint/2010/main" val="28889382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 years from now this won’t be a notion. But with 40 years of existing infrastructure and devices it IS an issue in any Digital Transformation strategy.</a:t>
            </a:r>
          </a:p>
          <a:p>
            <a:endParaRPr lang="en-US" dirty="0"/>
          </a:p>
        </p:txBody>
      </p:sp>
      <p:sp>
        <p:nvSpPr>
          <p:cNvPr id="4" name="Slide Number Placeholder 3"/>
          <p:cNvSpPr>
            <a:spLocks noGrp="1"/>
          </p:cNvSpPr>
          <p:nvPr>
            <p:ph type="sldNum" sz="quarter" idx="5"/>
          </p:nvPr>
        </p:nvSpPr>
        <p:spPr/>
        <p:txBody>
          <a:bodyPr/>
          <a:lstStyle/>
          <a:p>
            <a:fld id="{403D425A-AF02-7244-90AD-9F12095ADAAF}" type="slidenum">
              <a:rPr lang="en-US" smtClean="0"/>
              <a:t>26</a:t>
            </a:fld>
            <a:endParaRPr lang="en-US"/>
          </a:p>
        </p:txBody>
      </p:sp>
    </p:spTree>
    <p:extLst>
      <p:ext uri="{BB962C8B-B14F-4D97-AF65-F5344CB8AC3E}">
        <p14:creationId xmlns:p14="http://schemas.microsoft.com/office/powerpoint/2010/main" val="22228251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Shout out to Timothy Triplett!!!</a:t>
            </a:r>
          </a:p>
          <a:p>
            <a:endParaRPr lang="en-US" dirty="0"/>
          </a:p>
          <a:p>
            <a:endParaRPr lang="en-US" dirty="0"/>
          </a:p>
          <a:p>
            <a:r>
              <a:rPr lang="en-US" dirty="0"/>
              <a:t>Manually coding tags? What is a tag?</a:t>
            </a:r>
          </a:p>
          <a:p>
            <a:r>
              <a:rPr lang="en-US" dirty="0"/>
              <a:t>Manually coding OPC UA</a:t>
            </a:r>
          </a:p>
          <a:p>
            <a:r>
              <a:rPr lang="en-US" dirty="0"/>
              <a:t>Manually coding MQTT</a:t>
            </a:r>
          </a:p>
          <a:p>
            <a:endParaRPr lang="en-US" dirty="0"/>
          </a:p>
          <a:p>
            <a:r>
              <a:rPr lang="en-US" dirty="0"/>
              <a:t>Per the Eclipse Foundation slide, a majority of the IT Edge MQTT and OPC UA APIs were derived directly from the </a:t>
            </a:r>
            <a:r>
              <a:rPr lang="en-US" dirty="0" err="1"/>
              <a:t>Paho</a:t>
            </a:r>
            <a:r>
              <a:rPr lang="en-US" dirty="0"/>
              <a:t> and Milo projects!</a:t>
            </a:r>
          </a:p>
          <a:p>
            <a:endParaRPr lang="en-US" dirty="0"/>
          </a:p>
          <a:p>
            <a:r>
              <a:rPr lang="en-US" dirty="0"/>
              <a:t>At the ARC event in Orlando this year Hugh Roddy from </a:t>
            </a:r>
            <a:r>
              <a:rPr lang="en-US" dirty="0" err="1"/>
              <a:t>Chabani</a:t>
            </a:r>
            <a:r>
              <a:rPr lang="en-US" dirty="0"/>
              <a:t> called Ignition his “OT Operating System”</a:t>
            </a:r>
          </a:p>
          <a:p>
            <a:endParaRPr lang="en-US" dirty="0"/>
          </a:p>
          <a:p>
            <a:endParaRPr lang="en-US" dirty="0"/>
          </a:p>
          <a:p>
            <a:r>
              <a:rPr lang="en-US" dirty="0"/>
              <a:t>The Ignition Platform “MAKES IT SIMPLE”</a:t>
            </a:r>
          </a:p>
          <a:p>
            <a:pPr marL="380990" indent="-380990">
              <a:lnSpc>
                <a:spcPct val="150000"/>
              </a:lnSpc>
              <a:buClr>
                <a:srgbClr val="003E69"/>
              </a:buClr>
              <a:buSzPct val="100000"/>
              <a:buFont typeface="Arial" panose="020B0604020202020204" pitchFamily="34" charset="0"/>
              <a:buChar char="•"/>
            </a:pPr>
            <a:r>
              <a:rPr lang="en-US" b="1" dirty="0">
                <a:solidFill>
                  <a:srgbClr val="003E69"/>
                </a:solidFill>
                <a:latin typeface="Myriad Pro"/>
                <a:ea typeface="Trebuchet MS"/>
                <a:cs typeface="Myriad Pro"/>
                <a:sym typeface="Trebuchet MS"/>
              </a:rPr>
              <a:t>Single source of truth </a:t>
            </a:r>
            <a:r>
              <a:rPr lang="en-US" dirty="0">
                <a:solidFill>
                  <a:srgbClr val="003E69"/>
                </a:solidFill>
                <a:latin typeface="Myriad Pro"/>
                <a:ea typeface="Trebuchet MS"/>
                <a:cs typeface="Myriad Pro"/>
                <a:sym typeface="Trebuchet MS"/>
              </a:rPr>
              <a:t>(tag standardization)</a:t>
            </a:r>
          </a:p>
          <a:p>
            <a:pPr marL="838190" lvl="1" indent="-380990">
              <a:lnSpc>
                <a:spcPct val="150000"/>
              </a:lnSpc>
              <a:buClr>
                <a:srgbClr val="003E69"/>
              </a:buClr>
              <a:buSzPct val="100000"/>
              <a:buFont typeface="Arial" panose="020B0604020202020204" pitchFamily="34" charset="0"/>
              <a:buChar char="•"/>
            </a:pPr>
            <a:r>
              <a:rPr lang="en-US" dirty="0">
                <a:solidFill>
                  <a:srgbClr val="003E69"/>
                </a:solidFill>
                <a:latin typeface="Myriad Pro"/>
                <a:ea typeface="Trebuchet MS"/>
                <a:cs typeface="Myriad Pro"/>
                <a:sym typeface="Trebuchet MS"/>
              </a:rPr>
              <a:t>Tag naming</a:t>
            </a:r>
          </a:p>
          <a:p>
            <a:pPr marL="838190" lvl="1" indent="-380990">
              <a:lnSpc>
                <a:spcPct val="150000"/>
              </a:lnSpc>
              <a:buClr>
                <a:srgbClr val="003E69"/>
              </a:buClr>
              <a:buSzPct val="100000"/>
              <a:buFont typeface="Arial" panose="020B0604020202020204" pitchFamily="34" charset="0"/>
              <a:buChar char="•"/>
            </a:pPr>
            <a:r>
              <a:rPr lang="en-US" dirty="0">
                <a:solidFill>
                  <a:srgbClr val="003E69"/>
                </a:solidFill>
                <a:latin typeface="Myriad Pro"/>
                <a:ea typeface="Trebuchet MS"/>
                <a:cs typeface="Myriad Pro"/>
                <a:sym typeface="Trebuchet MS"/>
              </a:rPr>
              <a:t>Time stamp</a:t>
            </a:r>
          </a:p>
          <a:p>
            <a:pPr marL="838190" lvl="1" indent="-380990">
              <a:lnSpc>
                <a:spcPct val="150000"/>
              </a:lnSpc>
              <a:buClr>
                <a:srgbClr val="003E69"/>
              </a:buClr>
              <a:buSzPct val="100000"/>
              <a:buFont typeface="Arial" panose="020B0604020202020204" pitchFamily="34" charset="0"/>
              <a:buChar char="•"/>
            </a:pPr>
            <a:r>
              <a:rPr lang="en-US" dirty="0">
                <a:solidFill>
                  <a:srgbClr val="003E69"/>
                </a:solidFill>
                <a:latin typeface="Myriad Pro"/>
                <a:ea typeface="Trebuchet MS"/>
                <a:cs typeface="Myriad Pro"/>
                <a:sym typeface="Trebuchet MS"/>
              </a:rPr>
              <a:t>Real value</a:t>
            </a:r>
          </a:p>
          <a:p>
            <a:pPr marL="838190" lvl="1" indent="-380990">
              <a:lnSpc>
                <a:spcPct val="150000"/>
              </a:lnSpc>
              <a:buClr>
                <a:srgbClr val="003E69"/>
              </a:buClr>
              <a:buSzPct val="100000"/>
              <a:buFont typeface="Arial" panose="020B0604020202020204" pitchFamily="34" charset="0"/>
              <a:buChar char="•"/>
            </a:pPr>
            <a:r>
              <a:rPr lang="en-US" dirty="0">
                <a:solidFill>
                  <a:srgbClr val="003E69"/>
                </a:solidFill>
                <a:latin typeface="Myriad Pro"/>
                <a:ea typeface="Trebuchet MS"/>
                <a:cs typeface="Myriad Pro"/>
                <a:sym typeface="Trebuchet MS"/>
              </a:rPr>
              <a:t>Engineering units / range</a:t>
            </a:r>
          </a:p>
          <a:p>
            <a:pPr marL="838190" lvl="1" indent="-380990">
              <a:lnSpc>
                <a:spcPct val="150000"/>
              </a:lnSpc>
              <a:buClr>
                <a:srgbClr val="003E69"/>
              </a:buClr>
              <a:buSzPct val="100000"/>
              <a:buFont typeface="Arial" panose="020B0604020202020204" pitchFamily="34" charset="0"/>
              <a:buChar char="•"/>
            </a:pPr>
            <a:r>
              <a:rPr lang="en-US" dirty="0">
                <a:solidFill>
                  <a:srgbClr val="003E69"/>
                </a:solidFill>
                <a:latin typeface="Myriad Pro"/>
                <a:ea typeface="Trebuchet MS"/>
                <a:cs typeface="Myriad Pro"/>
                <a:sym typeface="Trebuchet MS"/>
              </a:rPr>
              <a:t>Data type</a:t>
            </a:r>
          </a:p>
          <a:p>
            <a:pPr marL="838190" lvl="1" indent="-380990">
              <a:lnSpc>
                <a:spcPct val="150000"/>
              </a:lnSpc>
              <a:buClr>
                <a:srgbClr val="003E69"/>
              </a:buClr>
              <a:buSzPct val="100000"/>
              <a:buFont typeface="Arial" panose="020B0604020202020204" pitchFamily="34" charset="0"/>
              <a:buChar char="•"/>
            </a:pPr>
            <a:r>
              <a:rPr lang="en-US" dirty="0">
                <a:solidFill>
                  <a:srgbClr val="003E69"/>
                </a:solidFill>
                <a:latin typeface="Myriad Pro"/>
                <a:ea typeface="Trebuchet MS"/>
                <a:cs typeface="Myriad Pro"/>
                <a:sym typeface="Trebuchet MS"/>
              </a:rPr>
              <a:t>Custom properties</a:t>
            </a:r>
          </a:p>
          <a:p>
            <a:pPr marL="380990" indent="-380990">
              <a:lnSpc>
                <a:spcPct val="150000"/>
              </a:lnSpc>
              <a:buClr>
                <a:srgbClr val="003E69"/>
              </a:buClr>
              <a:buSzPct val="100000"/>
              <a:buFont typeface="Arial" panose="020B0604020202020204" pitchFamily="34" charset="0"/>
              <a:buChar char="•"/>
            </a:pPr>
            <a:r>
              <a:rPr lang="en-US" b="1" dirty="0">
                <a:solidFill>
                  <a:srgbClr val="003E69"/>
                </a:solidFill>
                <a:latin typeface="Myriad Pro"/>
                <a:ea typeface="Trebuchet MS"/>
                <a:cs typeface="Myriad Pro"/>
                <a:sym typeface="Trebuchet MS"/>
              </a:rPr>
              <a:t>Quick-and-simple configurat</a:t>
            </a:r>
            <a:r>
              <a:rPr lang="en-US" dirty="0">
                <a:solidFill>
                  <a:srgbClr val="003E69"/>
                </a:solidFill>
                <a:latin typeface="Myriad Pro"/>
                <a:ea typeface="Trebuchet MS"/>
                <a:cs typeface="Myriad Pro"/>
                <a:sym typeface="Trebuchet MS"/>
              </a:rPr>
              <a:t>ion</a:t>
            </a:r>
          </a:p>
          <a:p>
            <a:pPr marL="380990" indent="-380990">
              <a:lnSpc>
                <a:spcPct val="150000"/>
              </a:lnSpc>
              <a:buClr>
                <a:srgbClr val="003E69"/>
              </a:buClr>
              <a:buSzPct val="100000"/>
              <a:buFont typeface="Arial" panose="020B0604020202020204" pitchFamily="34" charset="0"/>
              <a:buChar char="•"/>
            </a:pPr>
            <a:r>
              <a:rPr lang="en-US" b="1" dirty="0">
                <a:solidFill>
                  <a:srgbClr val="003E69"/>
                </a:solidFill>
                <a:latin typeface="Myriad Pro"/>
                <a:ea typeface="Trebuchet MS"/>
                <a:cs typeface="Myriad Pro"/>
                <a:sym typeface="Trebuchet MS"/>
              </a:rPr>
              <a:t>Using tools, rather than coding, for configuration</a:t>
            </a:r>
          </a:p>
          <a:p>
            <a:pPr marL="380990" indent="-380990">
              <a:lnSpc>
                <a:spcPct val="150000"/>
              </a:lnSpc>
              <a:buClr>
                <a:srgbClr val="003E69"/>
              </a:buClr>
              <a:buSzPct val="100000"/>
              <a:buFont typeface="Arial" panose="020B0604020202020204" pitchFamily="34" charset="0"/>
              <a:buChar char="•"/>
            </a:pPr>
            <a:r>
              <a:rPr lang="en-US" b="1" dirty="0">
                <a:solidFill>
                  <a:srgbClr val="003E69"/>
                </a:solidFill>
                <a:latin typeface="Myriad Pro"/>
                <a:ea typeface="Trebuchet MS"/>
                <a:cs typeface="Myriad Pro"/>
                <a:sym typeface="Trebuchet MS"/>
              </a:rPr>
              <a:t>Cost efficient</a:t>
            </a:r>
          </a:p>
          <a:p>
            <a:pPr marL="838190" lvl="1" indent="-380990">
              <a:lnSpc>
                <a:spcPct val="150000"/>
              </a:lnSpc>
              <a:buClr>
                <a:srgbClr val="003E69"/>
              </a:buClr>
              <a:buSzPct val="100000"/>
              <a:buFont typeface="Arial" panose="020B0604020202020204" pitchFamily="34" charset="0"/>
              <a:buChar char="•"/>
            </a:pPr>
            <a:r>
              <a:rPr lang="en-US" dirty="0">
                <a:solidFill>
                  <a:srgbClr val="003E69"/>
                </a:solidFill>
                <a:latin typeface="Myriad Pro"/>
                <a:ea typeface="Trebuchet MS"/>
                <a:cs typeface="Myriad Pro"/>
                <a:sym typeface="Trebuchet MS"/>
              </a:rPr>
              <a:t>Data sent on change</a:t>
            </a:r>
          </a:p>
          <a:p>
            <a:pPr marL="838190" lvl="1" indent="-380990">
              <a:lnSpc>
                <a:spcPct val="150000"/>
              </a:lnSpc>
              <a:buClr>
                <a:srgbClr val="003E69"/>
              </a:buClr>
              <a:buSzPct val="100000"/>
              <a:buFont typeface="Arial" panose="020B0604020202020204" pitchFamily="34" charset="0"/>
              <a:buChar char="•"/>
            </a:pPr>
            <a:r>
              <a:rPr lang="en-US" dirty="0">
                <a:solidFill>
                  <a:srgbClr val="003E69"/>
                </a:solidFill>
                <a:latin typeface="Myriad Pro"/>
                <a:ea typeface="Trebuchet MS"/>
                <a:cs typeface="Myriad Pro"/>
                <a:sym typeface="Trebuchet MS"/>
              </a:rPr>
              <a:t>Time series efficiency </a:t>
            </a:r>
          </a:p>
          <a:p>
            <a:pPr marL="380990" indent="-380990">
              <a:lnSpc>
                <a:spcPct val="150000"/>
              </a:lnSpc>
              <a:buClr>
                <a:srgbClr val="003E69"/>
              </a:buClr>
              <a:buSzPct val="100000"/>
              <a:buFont typeface="Arial" panose="020B0604020202020204" pitchFamily="34" charset="0"/>
              <a:buChar char="•"/>
            </a:pPr>
            <a:r>
              <a:rPr lang="en-US" b="1" dirty="0">
                <a:solidFill>
                  <a:srgbClr val="003E69"/>
                </a:solidFill>
                <a:latin typeface="Myriad Pro"/>
                <a:ea typeface="Trebuchet MS"/>
                <a:cs typeface="Myriad Pro"/>
                <a:sym typeface="Trebuchet MS"/>
              </a:rPr>
              <a:t>Scalable</a:t>
            </a:r>
          </a:p>
          <a:p>
            <a:endParaRPr lang="en-US" dirty="0"/>
          </a:p>
        </p:txBody>
      </p:sp>
      <p:sp>
        <p:nvSpPr>
          <p:cNvPr id="4" name="Slide Number Placeholder 3"/>
          <p:cNvSpPr>
            <a:spLocks noGrp="1"/>
          </p:cNvSpPr>
          <p:nvPr>
            <p:ph type="sldNum" sz="quarter" idx="5"/>
          </p:nvPr>
        </p:nvSpPr>
        <p:spPr/>
        <p:txBody>
          <a:bodyPr/>
          <a:lstStyle/>
          <a:p>
            <a:fld id="{403D425A-AF02-7244-90AD-9F12095ADAAF}" type="slidenum">
              <a:rPr lang="en-US" smtClean="0"/>
              <a:t>27</a:t>
            </a:fld>
            <a:endParaRPr lang="en-US"/>
          </a:p>
        </p:txBody>
      </p:sp>
    </p:spTree>
    <p:extLst>
      <p:ext uri="{BB962C8B-B14F-4D97-AF65-F5344CB8AC3E}">
        <p14:creationId xmlns:p14="http://schemas.microsoft.com/office/powerpoint/2010/main" val="1377328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other industry examples.</a:t>
            </a:r>
          </a:p>
          <a:p>
            <a:r>
              <a:rPr lang="en-US" dirty="0"/>
              <a:t>Pharma Railroad</a:t>
            </a:r>
          </a:p>
          <a:p>
            <a:endParaRPr lang="en-US" dirty="0"/>
          </a:p>
        </p:txBody>
      </p:sp>
      <p:sp>
        <p:nvSpPr>
          <p:cNvPr id="4" name="Slide Number Placeholder 3"/>
          <p:cNvSpPr>
            <a:spLocks noGrp="1"/>
          </p:cNvSpPr>
          <p:nvPr>
            <p:ph type="sldNum" sz="quarter" idx="5"/>
          </p:nvPr>
        </p:nvSpPr>
        <p:spPr/>
        <p:txBody>
          <a:bodyPr/>
          <a:lstStyle/>
          <a:p>
            <a:fld id="{403D425A-AF02-7244-90AD-9F12095ADAAF}" type="slidenum">
              <a:rPr lang="en-US" smtClean="0"/>
              <a:t>31</a:t>
            </a:fld>
            <a:endParaRPr lang="en-US"/>
          </a:p>
        </p:txBody>
      </p:sp>
    </p:spTree>
    <p:extLst>
      <p:ext uri="{BB962C8B-B14F-4D97-AF65-F5344CB8AC3E}">
        <p14:creationId xmlns:p14="http://schemas.microsoft.com/office/powerpoint/2010/main" val="24540178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your digital transformation by addressing your OT infrastructure first. </a:t>
            </a:r>
          </a:p>
          <a:p>
            <a:r>
              <a:rPr lang="en-US" dirty="0"/>
              <a:t>Don’t try to eat the elephant all at once. Identify </a:t>
            </a:r>
          </a:p>
        </p:txBody>
      </p:sp>
      <p:sp>
        <p:nvSpPr>
          <p:cNvPr id="4" name="Slide Number Placeholder 3"/>
          <p:cNvSpPr>
            <a:spLocks noGrp="1"/>
          </p:cNvSpPr>
          <p:nvPr>
            <p:ph type="sldNum" sz="quarter" idx="5"/>
          </p:nvPr>
        </p:nvSpPr>
        <p:spPr/>
        <p:txBody>
          <a:bodyPr/>
          <a:lstStyle/>
          <a:p>
            <a:fld id="{403D425A-AF02-7244-90AD-9F12095ADAAF}" type="slidenum">
              <a:rPr lang="en-US" smtClean="0"/>
              <a:t>32</a:t>
            </a:fld>
            <a:endParaRPr lang="en-US"/>
          </a:p>
        </p:txBody>
      </p:sp>
    </p:spTree>
    <p:extLst>
      <p:ext uri="{BB962C8B-B14F-4D97-AF65-F5344CB8AC3E}">
        <p14:creationId xmlns:p14="http://schemas.microsoft.com/office/powerpoint/2010/main" val="2257145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3D425A-AF02-7244-90AD-9F12095ADAAF}" type="slidenum">
              <a:rPr lang="en-US" smtClean="0"/>
              <a:t>37</a:t>
            </a:fld>
            <a:endParaRPr lang="en-US"/>
          </a:p>
        </p:txBody>
      </p:sp>
    </p:spTree>
    <p:extLst>
      <p:ext uri="{BB962C8B-B14F-4D97-AF65-F5344CB8AC3E}">
        <p14:creationId xmlns:p14="http://schemas.microsoft.com/office/powerpoint/2010/main" val="30798985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F61E1ED-8B33-DA41-B54E-F6191752C3CA}"/>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564374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66E37C1-5D36-1D44-914A-E37F2ABF6550}"/>
              </a:ext>
            </a:extLst>
          </p:cNvPr>
          <p:cNvPicPr>
            <a:picLocks noChangeAspect="1"/>
          </p:cNvPicPr>
          <p:nvPr userDrawn="1"/>
        </p:nvPicPr>
        <p:blipFill>
          <a:blip r:embed="rId2"/>
          <a:srcRect/>
          <a:stretch/>
        </p:blipFill>
        <p:spPr>
          <a:xfrm>
            <a:off x="0" y="0"/>
            <a:ext cx="12192000" cy="6858000"/>
          </a:xfrm>
          <a:prstGeom prst="rect">
            <a:avLst/>
          </a:prstGeom>
        </p:spPr>
      </p:pic>
      <p:sp>
        <p:nvSpPr>
          <p:cNvPr id="11" name="Content Placeholder 10">
            <a:extLst>
              <a:ext uri="{FF2B5EF4-FFF2-40B4-BE49-F238E27FC236}">
                <a16:creationId xmlns:a16="http://schemas.microsoft.com/office/drawing/2014/main" id="{E39DF11F-7DEE-9047-B3C4-5D197F5EAA31}"/>
              </a:ext>
            </a:extLst>
          </p:cNvPr>
          <p:cNvSpPr>
            <a:spLocks noGrp="1"/>
          </p:cNvSpPr>
          <p:nvPr>
            <p:ph sz="quarter" idx="10" hasCustomPrompt="1"/>
          </p:nvPr>
        </p:nvSpPr>
        <p:spPr>
          <a:xfrm>
            <a:off x="1735833" y="2435225"/>
            <a:ext cx="8720334" cy="1987550"/>
          </a:xfrm>
          <a:prstGeom prst="rect">
            <a:avLst/>
          </a:prstGeom>
        </p:spPr>
        <p:txBody>
          <a:bodyPr anchor="ctr"/>
          <a:lstStyle>
            <a:lvl1pPr marL="0" indent="0" algn="ctr">
              <a:buNone/>
              <a:defRPr sz="7200" b="1">
                <a:solidFill>
                  <a:srgbClr val="C8DA2E"/>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 Slide</a:t>
            </a:r>
          </a:p>
        </p:txBody>
      </p:sp>
    </p:spTree>
    <p:extLst>
      <p:ext uri="{BB962C8B-B14F-4D97-AF65-F5344CB8AC3E}">
        <p14:creationId xmlns:p14="http://schemas.microsoft.com/office/powerpoint/2010/main" val="2290339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B6EE6D0-3C87-2543-A5C6-58AE06D8B5C9}"/>
              </a:ext>
            </a:extLst>
          </p:cNvPr>
          <p:cNvPicPr>
            <a:picLocks noChangeAspect="1"/>
          </p:cNvPicPr>
          <p:nvPr userDrawn="1"/>
        </p:nvPicPr>
        <p:blipFill>
          <a:blip r:embed="rId2"/>
          <a:srcRect/>
          <a:stretch/>
        </p:blipFill>
        <p:spPr>
          <a:xfrm>
            <a:off x="0" y="0"/>
            <a:ext cx="12192000" cy="6858000"/>
          </a:xfrm>
          <a:prstGeom prst="rect">
            <a:avLst/>
          </a:prstGeom>
        </p:spPr>
      </p:pic>
      <p:sp>
        <p:nvSpPr>
          <p:cNvPr id="7" name="Content Placeholder 10">
            <a:extLst>
              <a:ext uri="{FF2B5EF4-FFF2-40B4-BE49-F238E27FC236}">
                <a16:creationId xmlns:a16="http://schemas.microsoft.com/office/drawing/2014/main" id="{544C6142-5490-0946-A0F8-BCCFCC3CB9A2}"/>
              </a:ext>
            </a:extLst>
          </p:cNvPr>
          <p:cNvSpPr>
            <a:spLocks noGrp="1"/>
          </p:cNvSpPr>
          <p:nvPr>
            <p:ph sz="quarter" idx="10" hasCustomPrompt="1"/>
          </p:nvPr>
        </p:nvSpPr>
        <p:spPr>
          <a:xfrm>
            <a:off x="1735833" y="2435225"/>
            <a:ext cx="8720334" cy="1987550"/>
          </a:xfrm>
          <a:prstGeom prst="rect">
            <a:avLst/>
          </a:prstGeom>
        </p:spPr>
        <p:txBody>
          <a:bodyPr anchor="ctr"/>
          <a:lstStyle>
            <a:lvl1pPr marL="0" indent="0" algn="ctr">
              <a:buNone/>
              <a:defRPr sz="4800" b="1">
                <a:solidFill>
                  <a:srgbClr val="C8DA2E"/>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Section Slide</a:t>
            </a:r>
          </a:p>
        </p:txBody>
      </p:sp>
    </p:spTree>
    <p:extLst>
      <p:ext uri="{BB962C8B-B14F-4D97-AF65-F5344CB8AC3E}">
        <p14:creationId xmlns:p14="http://schemas.microsoft.com/office/powerpoint/2010/main" val="2798306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Speaker Slid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D73AB45-6036-9D49-A72D-D45A6A3BE4C3}"/>
              </a:ext>
            </a:extLst>
          </p:cNvPr>
          <p:cNvPicPr>
            <a:picLocks noChangeAspect="1"/>
          </p:cNvPicPr>
          <p:nvPr userDrawn="1"/>
        </p:nvPicPr>
        <p:blipFill>
          <a:blip r:embed="rId2"/>
          <a:srcRect/>
          <a:stretch/>
        </p:blipFill>
        <p:spPr>
          <a:xfrm>
            <a:off x="0" y="0"/>
            <a:ext cx="12192000" cy="6858000"/>
          </a:xfrm>
          <a:prstGeom prst="rect">
            <a:avLst/>
          </a:prstGeom>
        </p:spPr>
      </p:pic>
      <p:sp>
        <p:nvSpPr>
          <p:cNvPr id="10" name="Picture Placeholder 9">
            <a:extLst>
              <a:ext uri="{FF2B5EF4-FFF2-40B4-BE49-F238E27FC236}">
                <a16:creationId xmlns:a16="http://schemas.microsoft.com/office/drawing/2014/main" id="{EA36443F-A66F-F945-B996-F01283488503}"/>
              </a:ext>
            </a:extLst>
          </p:cNvPr>
          <p:cNvSpPr>
            <a:spLocks noGrp="1"/>
          </p:cNvSpPr>
          <p:nvPr>
            <p:ph type="pic" sz="quarter" idx="10" hasCustomPrompt="1"/>
          </p:nvPr>
        </p:nvSpPr>
        <p:spPr>
          <a:xfrm>
            <a:off x="4501356" y="710439"/>
            <a:ext cx="3189287" cy="3173413"/>
          </a:xfrm>
          <a:prstGeom prst="ellipse">
            <a:avLst/>
          </a:prstGeom>
        </p:spPr>
        <p:txBody>
          <a:bodyPr anchor="ctr"/>
          <a:lstStyle>
            <a:lvl1pPr marL="0" indent="0" algn="ctr">
              <a:buNone/>
              <a:defRPr sz="2800">
                <a:latin typeface="+mj-lt"/>
              </a:defRPr>
            </a:lvl1pPr>
          </a:lstStyle>
          <a:p>
            <a:r>
              <a:rPr lang="en-US" dirty="0"/>
              <a:t>Speaker</a:t>
            </a:r>
            <a:br>
              <a:rPr lang="en-US" dirty="0"/>
            </a:br>
            <a:r>
              <a:rPr lang="en-US" dirty="0"/>
              <a:t>Photo</a:t>
            </a:r>
          </a:p>
        </p:txBody>
      </p:sp>
      <p:sp>
        <p:nvSpPr>
          <p:cNvPr id="12" name="Content Placeholder 10">
            <a:extLst>
              <a:ext uri="{FF2B5EF4-FFF2-40B4-BE49-F238E27FC236}">
                <a16:creationId xmlns:a16="http://schemas.microsoft.com/office/drawing/2014/main" id="{776D32F5-F6CC-5444-9EC9-5DA6412AD8E5}"/>
              </a:ext>
            </a:extLst>
          </p:cNvPr>
          <p:cNvSpPr>
            <a:spLocks noGrp="1"/>
          </p:cNvSpPr>
          <p:nvPr>
            <p:ph sz="quarter" idx="11" hasCustomPrompt="1"/>
          </p:nvPr>
        </p:nvSpPr>
        <p:spPr>
          <a:xfrm>
            <a:off x="3303678" y="4156724"/>
            <a:ext cx="5584642" cy="336695"/>
          </a:xfrm>
          <a:prstGeom prst="rect">
            <a:avLst/>
          </a:prstGeom>
        </p:spPr>
        <p:txBody>
          <a:bodyPr anchor="t"/>
          <a:lstStyle>
            <a:lvl1pPr marL="0" indent="0" algn="ctr">
              <a:buNone/>
              <a:defRPr sz="2800" b="1">
                <a:solidFill>
                  <a:srgbClr val="C8DA2E"/>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Speaker Name</a:t>
            </a:r>
          </a:p>
        </p:txBody>
      </p:sp>
      <p:sp>
        <p:nvSpPr>
          <p:cNvPr id="14" name="Content Placeholder 10">
            <a:extLst>
              <a:ext uri="{FF2B5EF4-FFF2-40B4-BE49-F238E27FC236}">
                <a16:creationId xmlns:a16="http://schemas.microsoft.com/office/drawing/2014/main" id="{712AA09B-3B6A-554C-8E3D-E1F8E3986D17}"/>
              </a:ext>
            </a:extLst>
          </p:cNvPr>
          <p:cNvSpPr>
            <a:spLocks noGrp="1"/>
          </p:cNvSpPr>
          <p:nvPr>
            <p:ph sz="quarter" idx="12" hasCustomPrompt="1"/>
          </p:nvPr>
        </p:nvSpPr>
        <p:spPr>
          <a:xfrm>
            <a:off x="3303678" y="4610145"/>
            <a:ext cx="5584642" cy="336695"/>
          </a:xfrm>
          <a:prstGeom prst="rect">
            <a:avLst/>
          </a:prstGeom>
        </p:spPr>
        <p:txBody>
          <a:bodyPr anchor="t"/>
          <a:lstStyle>
            <a:lvl1pPr marL="0" indent="0" algn="ctr">
              <a:buNone/>
              <a:defRPr sz="2000" b="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Job Title &amp; Company</a:t>
            </a:r>
          </a:p>
        </p:txBody>
      </p:sp>
    </p:spTree>
    <p:extLst>
      <p:ext uri="{BB962C8B-B14F-4D97-AF65-F5344CB8AC3E}">
        <p14:creationId xmlns:p14="http://schemas.microsoft.com/office/powerpoint/2010/main" val="1315621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Speaker Slide">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133195A4-6F34-5948-BEE7-3614CC02F431}"/>
              </a:ext>
            </a:extLst>
          </p:cNvPr>
          <p:cNvPicPr>
            <a:picLocks noChangeAspect="1"/>
          </p:cNvPicPr>
          <p:nvPr userDrawn="1"/>
        </p:nvPicPr>
        <p:blipFill>
          <a:blip r:embed="rId2"/>
          <a:srcRect/>
          <a:stretch/>
        </p:blipFill>
        <p:spPr>
          <a:xfrm>
            <a:off x="0" y="0"/>
            <a:ext cx="12192000" cy="6858000"/>
          </a:xfrm>
          <a:prstGeom prst="rect">
            <a:avLst/>
          </a:prstGeom>
        </p:spPr>
      </p:pic>
      <p:sp>
        <p:nvSpPr>
          <p:cNvPr id="13" name="Picture Placeholder 9">
            <a:extLst>
              <a:ext uri="{FF2B5EF4-FFF2-40B4-BE49-F238E27FC236}">
                <a16:creationId xmlns:a16="http://schemas.microsoft.com/office/drawing/2014/main" id="{9FFB68A7-7516-2E4D-BE9B-0E62A5A22896}"/>
              </a:ext>
            </a:extLst>
          </p:cNvPr>
          <p:cNvSpPr>
            <a:spLocks noGrp="1"/>
          </p:cNvSpPr>
          <p:nvPr>
            <p:ph type="pic" sz="quarter" idx="11" hasCustomPrompt="1"/>
          </p:nvPr>
        </p:nvSpPr>
        <p:spPr>
          <a:xfrm>
            <a:off x="2265973" y="710439"/>
            <a:ext cx="3189287" cy="3173413"/>
          </a:xfrm>
          <a:prstGeom prst="ellipse">
            <a:avLst/>
          </a:prstGeom>
        </p:spPr>
        <p:txBody>
          <a:bodyPr anchor="ctr"/>
          <a:lstStyle>
            <a:lvl1pPr marL="0" indent="0" algn="ctr">
              <a:buNone/>
              <a:defRPr sz="2800">
                <a:latin typeface="+mj-lt"/>
              </a:defRPr>
            </a:lvl1pPr>
          </a:lstStyle>
          <a:p>
            <a:r>
              <a:rPr lang="en-US" dirty="0"/>
              <a:t>Speaker</a:t>
            </a:r>
            <a:br>
              <a:rPr lang="en-US" dirty="0"/>
            </a:br>
            <a:r>
              <a:rPr lang="en-US" dirty="0"/>
              <a:t>Photo</a:t>
            </a:r>
          </a:p>
        </p:txBody>
      </p:sp>
      <p:sp>
        <p:nvSpPr>
          <p:cNvPr id="17" name="Content Placeholder 10">
            <a:extLst>
              <a:ext uri="{FF2B5EF4-FFF2-40B4-BE49-F238E27FC236}">
                <a16:creationId xmlns:a16="http://schemas.microsoft.com/office/drawing/2014/main" id="{13ABFEAD-F9E9-5B47-85D3-5D99CA09A56D}"/>
              </a:ext>
            </a:extLst>
          </p:cNvPr>
          <p:cNvSpPr>
            <a:spLocks noGrp="1"/>
          </p:cNvSpPr>
          <p:nvPr>
            <p:ph sz="quarter" idx="13" hasCustomPrompt="1"/>
          </p:nvPr>
        </p:nvSpPr>
        <p:spPr>
          <a:xfrm>
            <a:off x="1872095" y="4156724"/>
            <a:ext cx="3977042" cy="336695"/>
          </a:xfrm>
          <a:prstGeom prst="rect">
            <a:avLst/>
          </a:prstGeom>
        </p:spPr>
        <p:txBody>
          <a:bodyPr anchor="t"/>
          <a:lstStyle>
            <a:lvl1pPr marL="0" indent="0" algn="ctr">
              <a:buNone/>
              <a:defRPr sz="2800" b="1">
                <a:solidFill>
                  <a:srgbClr val="C8DA2E"/>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Speaker Name</a:t>
            </a:r>
          </a:p>
        </p:txBody>
      </p:sp>
      <p:sp>
        <p:nvSpPr>
          <p:cNvPr id="18" name="Content Placeholder 10">
            <a:extLst>
              <a:ext uri="{FF2B5EF4-FFF2-40B4-BE49-F238E27FC236}">
                <a16:creationId xmlns:a16="http://schemas.microsoft.com/office/drawing/2014/main" id="{B341BE2D-6319-DF40-9F2D-49973339AD6A}"/>
              </a:ext>
            </a:extLst>
          </p:cNvPr>
          <p:cNvSpPr>
            <a:spLocks noGrp="1"/>
          </p:cNvSpPr>
          <p:nvPr>
            <p:ph sz="quarter" idx="14" hasCustomPrompt="1"/>
          </p:nvPr>
        </p:nvSpPr>
        <p:spPr>
          <a:xfrm>
            <a:off x="1872095" y="4610145"/>
            <a:ext cx="3977042" cy="336695"/>
          </a:xfrm>
          <a:prstGeom prst="rect">
            <a:avLst/>
          </a:prstGeom>
        </p:spPr>
        <p:txBody>
          <a:bodyPr anchor="t"/>
          <a:lstStyle>
            <a:lvl1pPr marL="0" indent="0" algn="ctr">
              <a:buNone/>
              <a:defRPr sz="2000" b="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Job Title &amp; Company</a:t>
            </a:r>
          </a:p>
        </p:txBody>
      </p:sp>
      <p:sp>
        <p:nvSpPr>
          <p:cNvPr id="19" name="Picture Placeholder 9">
            <a:extLst>
              <a:ext uri="{FF2B5EF4-FFF2-40B4-BE49-F238E27FC236}">
                <a16:creationId xmlns:a16="http://schemas.microsoft.com/office/drawing/2014/main" id="{B564EEBB-EA88-6640-BBE6-796D926DFCAF}"/>
              </a:ext>
            </a:extLst>
          </p:cNvPr>
          <p:cNvSpPr>
            <a:spLocks noGrp="1"/>
          </p:cNvSpPr>
          <p:nvPr>
            <p:ph type="pic" sz="quarter" idx="15" hasCustomPrompt="1"/>
          </p:nvPr>
        </p:nvSpPr>
        <p:spPr>
          <a:xfrm>
            <a:off x="6732175" y="710439"/>
            <a:ext cx="3189287" cy="3173413"/>
          </a:xfrm>
          <a:prstGeom prst="ellipse">
            <a:avLst/>
          </a:prstGeom>
        </p:spPr>
        <p:txBody>
          <a:bodyPr anchor="ctr"/>
          <a:lstStyle>
            <a:lvl1pPr marL="0" indent="0" algn="ctr">
              <a:buNone/>
              <a:defRPr sz="2800">
                <a:latin typeface="+mj-lt"/>
              </a:defRPr>
            </a:lvl1pPr>
          </a:lstStyle>
          <a:p>
            <a:r>
              <a:rPr lang="en-US" dirty="0"/>
              <a:t>Speaker</a:t>
            </a:r>
            <a:br>
              <a:rPr lang="en-US" dirty="0"/>
            </a:br>
            <a:r>
              <a:rPr lang="en-US" dirty="0"/>
              <a:t>Photo</a:t>
            </a:r>
          </a:p>
        </p:txBody>
      </p:sp>
      <p:sp>
        <p:nvSpPr>
          <p:cNvPr id="20" name="Content Placeholder 10">
            <a:extLst>
              <a:ext uri="{FF2B5EF4-FFF2-40B4-BE49-F238E27FC236}">
                <a16:creationId xmlns:a16="http://schemas.microsoft.com/office/drawing/2014/main" id="{9FE1413C-4446-004B-8EF2-709B569723E2}"/>
              </a:ext>
            </a:extLst>
          </p:cNvPr>
          <p:cNvSpPr>
            <a:spLocks noGrp="1"/>
          </p:cNvSpPr>
          <p:nvPr>
            <p:ph sz="quarter" idx="16" hasCustomPrompt="1"/>
          </p:nvPr>
        </p:nvSpPr>
        <p:spPr>
          <a:xfrm>
            <a:off x="6338297" y="4156724"/>
            <a:ext cx="3977042" cy="336695"/>
          </a:xfrm>
          <a:prstGeom prst="rect">
            <a:avLst/>
          </a:prstGeom>
        </p:spPr>
        <p:txBody>
          <a:bodyPr anchor="t"/>
          <a:lstStyle>
            <a:lvl1pPr marL="0" indent="0" algn="ctr">
              <a:buNone/>
              <a:defRPr sz="2800" b="1">
                <a:solidFill>
                  <a:srgbClr val="C8DA2E"/>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Speaker Name</a:t>
            </a:r>
          </a:p>
        </p:txBody>
      </p:sp>
      <p:sp>
        <p:nvSpPr>
          <p:cNvPr id="21" name="Content Placeholder 10">
            <a:extLst>
              <a:ext uri="{FF2B5EF4-FFF2-40B4-BE49-F238E27FC236}">
                <a16:creationId xmlns:a16="http://schemas.microsoft.com/office/drawing/2014/main" id="{4E29BE64-AA06-0F40-BE3B-B0AC35A5254F}"/>
              </a:ext>
            </a:extLst>
          </p:cNvPr>
          <p:cNvSpPr>
            <a:spLocks noGrp="1"/>
          </p:cNvSpPr>
          <p:nvPr>
            <p:ph sz="quarter" idx="17" hasCustomPrompt="1"/>
          </p:nvPr>
        </p:nvSpPr>
        <p:spPr>
          <a:xfrm>
            <a:off x="6338297" y="4610145"/>
            <a:ext cx="3977042" cy="336695"/>
          </a:xfrm>
          <a:prstGeom prst="rect">
            <a:avLst/>
          </a:prstGeom>
        </p:spPr>
        <p:txBody>
          <a:bodyPr anchor="t"/>
          <a:lstStyle>
            <a:lvl1pPr marL="0" indent="0" algn="ctr">
              <a:buNone/>
              <a:defRPr sz="2000" b="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Job Title &amp; Company</a:t>
            </a:r>
          </a:p>
        </p:txBody>
      </p:sp>
    </p:spTree>
    <p:extLst>
      <p:ext uri="{BB962C8B-B14F-4D97-AF65-F5344CB8AC3E}">
        <p14:creationId xmlns:p14="http://schemas.microsoft.com/office/powerpoint/2010/main" val="826732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py Slide (1-colum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41EB1F6-AC6A-9642-AA73-67EAED05CB14}"/>
              </a:ext>
            </a:extLst>
          </p:cNvPr>
          <p:cNvPicPr>
            <a:picLocks noChangeAspect="1"/>
          </p:cNvPicPr>
          <p:nvPr userDrawn="1"/>
        </p:nvPicPr>
        <p:blipFill>
          <a:blip r:embed="rId2"/>
          <a:srcRect/>
          <a:stretch/>
        </p:blipFill>
        <p:spPr>
          <a:xfrm>
            <a:off x="0" y="0"/>
            <a:ext cx="12192000" cy="6858000"/>
          </a:xfrm>
          <a:prstGeom prst="rect">
            <a:avLst/>
          </a:prstGeom>
        </p:spPr>
      </p:pic>
      <p:sp>
        <p:nvSpPr>
          <p:cNvPr id="13" name="Picture Placeholder 12">
            <a:extLst>
              <a:ext uri="{FF2B5EF4-FFF2-40B4-BE49-F238E27FC236}">
                <a16:creationId xmlns:a16="http://schemas.microsoft.com/office/drawing/2014/main" id="{1661666A-E228-5846-836D-FB2BF154E17A}"/>
              </a:ext>
            </a:extLst>
          </p:cNvPr>
          <p:cNvSpPr>
            <a:spLocks noGrp="1"/>
          </p:cNvSpPr>
          <p:nvPr>
            <p:ph type="pic" sz="quarter" idx="10" hasCustomPrompt="1"/>
          </p:nvPr>
        </p:nvSpPr>
        <p:spPr>
          <a:xfrm>
            <a:off x="284878" y="6045620"/>
            <a:ext cx="2039937" cy="566383"/>
          </a:xfrm>
          <a:prstGeom prst="rect">
            <a:avLst/>
          </a:prstGeom>
        </p:spPr>
        <p:txBody>
          <a:bodyPr/>
          <a:lstStyle>
            <a:lvl1pPr marL="0" indent="0" algn="ctr">
              <a:buNone/>
              <a:defRPr/>
            </a:lvl1pPr>
          </a:lstStyle>
          <a:p>
            <a:r>
              <a:rPr lang="en-US" dirty="0"/>
              <a:t>logo</a:t>
            </a:r>
          </a:p>
        </p:txBody>
      </p:sp>
      <p:sp>
        <p:nvSpPr>
          <p:cNvPr id="21" name="Content Placeholder 20">
            <a:extLst>
              <a:ext uri="{FF2B5EF4-FFF2-40B4-BE49-F238E27FC236}">
                <a16:creationId xmlns:a16="http://schemas.microsoft.com/office/drawing/2014/main" id="{865C71A2-A850-0546-A599-AEC70F427A38}"/>
              </a:ext>
            </a:extLst>
          </p:cNvPr>
          <p:cNvSpPr>
            <a:spLocks noGrp="1"/>
          </p:cNvSpPr>
          <p:nvPr>
            <p:ph sz="quarter" idx="11"/>
          </p:nvPr>
        </p:nvSpPr>
        <p:spPr>
          <a:xfrm>
            <a:off x="284878" y="1953124"/>
            <a:ext cx="11624993" cy="3846499"/>
          </a:xfrm>
          <a:prstGeom prst="rect">
            <a:avLst/>
          </a:prstGeom>
        </p:spPr>
        <p:txBody>
          <a:bodyPr/>
          <a:lstStyle>
            <a:lvl1pPr>
              <a:defRPr sz="2400" b="0"/>
            </a:lvl1pPr>
            <a:lvl2pPr>
              <a:defRPr sz="2200"/>
            </a:lvl2pPr>
            <a:lvl3pPr>
              <a:defRPr sz="1800"/>
            </a:lvl3pPr>
          </a:lstStyle>
          <a:p>
            <a:pPr lvl="0"/>
            <a:r>
              <a:rPr lang="en-US" dirty="0"/>
              <a:t>Click to edit Master text styles</a:t>
            </a:r>
          </a:p>
          <a:p>
            <a:pPr lvl="1"/>
            <a:r>
              <a:rPr lang="en-US" dirty="0"/>
              <a:t>Second level</a:t>
            </a:r>
          </a:p>
          <a:p>
            <a:pPr lvl="2"/>
            <a:r>
              <a:rPr lang="en-US" dirty="0"/>
              <a:t>Third level</a:t>
            </a:r>
          </a:p>
        </p:txBody>
      </p:sp>
      <p:sp>
        <p:nvSpPr>
          <p:cNvPr id="23" name="Text Placeholder 22">
            <a:extLst>
              <a:ext uri="{FF2B5EF4-FFF2-40B4-BE49-F238E27FC236}">
                <a16:creationId xmlns:a16="http://schemas.microsoft.com/office/drawing/2014/main" id="{69CDB46E-06C7-D04D-B690-0376B72B6C36}"/>
              </a:ext>
            </a:extLst>
          </p:cNvPr>
          <p:cNvSpPr>
            <a:spLocks noGrp="1"/>
          </p:cNvSpPr>
          <p:nvPr>
            <p:ph type="body" sz="quarter" idx="12"/>
          </p:nvPr>
        </p:nvSpPr>
        <p:spPr>
          <a:xfrm>
            <a:off x="284878" y="1338263"/>
            <a:ext cx="11624993" cy="474662"/>
          </a:xfrm>
          <a:prstGeom prst="rect">
            <a:avLst/>
          </a:prstGeom>
        </p:spPr>
        <p:txBody>
          <a:bodyPr/>
          <a:lstStyle>
            <a:lvl1pPr marL="0" indent="0">
              <a:buNone/>
              <a:defRPr sz="3200" b="1">
                <a:solidFill>
                  <a:srgbClr val="4066B0"/>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endParaRPr lang="en-US" dirty="0"/>
          </a:p>
        </p:txBody>
      </p:sp>
      <p:sp>
        <p:nvSpPr>
          <p:cNvPr id="15" name="Text Placeholder 4">
            <a:extLst>
              <a:ext uri="{FF2B5EF4-FFF2-40B4-BE49-F238E27FC236}">
                <a16:creationId xmlns:a16="http://schemas.microsoft.com/office/drawing/2014/main" id="{B28DD91C-3BC0-694D-A769-9F7B7831F499}"/>
              </a:ext>
            </a:extLst>
          </p:cNvPr>
          <p:cNvSpPr>
            <a:spLocks noGrp="1"/>
          </p:cNvSpPr>
          <p:nvPr>
            <p:ph type="body" sz="quarter" idx="15" hasCustomPrompt="1"/>
          </p:nvPr>
        </p:nvSpPr>
        <p:spPr>
          <a:xfrm>
            <a:off x="151140" y="208212"/>
            <a:ext cx="11756698" cy="6667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4400" b="1" i="0">
                <a:latin typeface="Consolas" panose="020B0609020204030204" pitchFamily="49" charset="0"/>
                <a:cs typeface="Consolas" panose="020B0609020204030204" pitchFamily="49"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t>Insert Slide Heading Text Here…</a:t>
            </a:r>
          </a:p>
        </p:txBody>
      </p:sp>
    </p:spTree>
    <p:extLst>
      <p:ext uri="{BB962C8B-B14F-4D97-AF65-F5344CB8AC3E}">
        <p14:creationId xmlns:p14="http://schemas.microsoft.com/office/powerpoint/2010/main" val="3380539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py Slide (2-colum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41EB1F6-AC6A-9642-AA73-67EAED05CB14}"/>
              </a:ext>
            </a:extLst>
          </p:cNvPr>
          <p:cNvPicPr>
            <a:picLocks noChangeAspect="1"/>
          </p:cNvPicPr>
          <p:nvPr userDrawn="1"/>
        </p:nvPicPr>
        <p:blipFill>
          <a:blip r:embed="rId2"/>
          <a:srcRect/>
          <a:stretch/>
        </p:blipFill>
        <p:spPr>
          <a:xfrm>
            <a:off x="0" y="0"/>
            <a:ext cx="12192000" cy="6858000"/>
          </a:xfrm>
          <a:prstGeom prst="rect">
            <a:avLst/>
          </a:prstGeom>
        </p:spPr>
      </p:pic>
      <p:sp>
        <p:nvSpPr>
          <p:cNvPr id="13" name="Picture Placeholder 12">
            <a:extLst>
              <a:ext uri="{FF2B5EF4-FFF2-40B4-BE49-F238E27FC236}">
                <a16:creationId xmlns:a16="http://schemas.microsoft.com/office/drawing/2014/main" id="{1661666A-E228-5846-836D-FB2BF154E17A}"/>
              </a:ext>
            </a:extLst>
          </p:cNvPr>
          <p:cNvSpPr>
            <a:spLocks noGrp="1"/>
          </p:cNvSpPr>
          <p:nvPr>
            <p:ph type="pic" sz="quarter" idx="10" hasCustomPrompt="1"/>
          </p:nvPr>
        </p:nvSpPr>
        <p:spPr>
          <a:xfrm>
            <a:off x="284878" y="6045620"/>
            <a:ext cx="2039937" cy="566383"/>
          </a:xfrm>
          <a:prstGeom prst="rect">
            <a:avLst/>
          </a:prstGeom>
        </p:spPr>
        <p:txBody>
          <a:bodyPr/>
          <a:lstStyle>
            <a:lvl1pPr marL="0" indent="0" algn="ctr">
              <a:buNone/>
              <a:defRPr/>
            </a:lvl1pPr>
          </a:lstStyle>
          <a:p>
            <a:r>
              <a:rPr lang="en-US" dirty="0"/>
              <a:t>logo</a:t>
            </a:r>
          </a:p>
        </p:txBody>
      </p:sp>
      <p:sp>
        <p:nvSpPr>
          <p:cNvPr id="9" name="Content Placeholder 20">
            <a:extLst>
              <a:ext uri="{FF2B5EF4-FFF2-40B4-BE49-F238E27FC236}">
                <a16:creationId xmlns:a16="http://schemas.microsoft.com/office/drawing/2014/main" id="{C98BB939-45DE-2B47-8C48-5DD27EA15AFA}"/>
              </a:ext>
            </a:extLst>
          </p:cNvPr>
          <p:cNvSpPr>
            <a:spLocks noGrp="1"/>
          </p:cNvSpPr>
          <p:nvPr>
            <p:ph sz="quarter" idx="11"/>
          </p:nvPr>
        </p:nvSpPr>
        <p:spPr>
          <a:xfrm>
            <a:off x="284879" y="1953124"/>
            <a:ext cx="5647385" cy="3846499"/>
          </a:xfrm>
          <a:prstGeom prst="rect">
            <a:avLst/>
          </a:prstGeom>
        </p:spPr>
        <p:txBody>
          <a:bodyPr/>
          <a:lstStyle>
            <a:lvl1pPr>
              <a:defRPr sz="2400" b="0"/>
            </a:lvl1pPr>
            <a:lvl2pPr>
              <a:defRPr sz="2200"/>
            </a:lvl2pPr>
            <a:lvl3pPr>
              <a:defRPr sz="1800"/>
            </a:lvl3pPr>
          </a:lstStyle>
          <a:p>
            <a:pPr lvl="0"/>
            <a:r>
              <a:rPr lang="en-US" dirty="0"/>
              <a:t>Click to edit Master text styles</a:t>
            </a:r>
          </a:p>
          <a:p>
            <a:pPr lvl="1"/>
            <a:r>
              <a:rPr lang="en-US" dirty="0"/>
              <a:t>Second level</a:t>
            </a:r>
          </a:p>
          <a:p>
            <a:pPr lvl="2"/>
            <a:r>
              <a:rPr lang="en-US" dirty="0"/>
              <a:t>Third level</a:t>
            </a:r>
          </a:p>
        </p:txBody>
      </p:sp>
      <p:sp>
        <p:nvSpPr>
          <p:cNvPr id="10" name="Text Placeholder 22">
            <a:extLst>
              <a:ext uri="{FF2B5EF4-FFF2-40B4-BE49-F238E27FC236}">
                <a16:creationId xmlns:a16="http://schemas.microsoft.com/office/drawing/2014/main" id="{13487E44-7878-EF41-A59A-F75ED685B8CC}"/>
              </a:ext>
            </a:extLst>
          </p:cNvPr>
          <p:cNvSpPr>
            <a:spLocks noGrp="1"/>
          </p:cNvSpPr>
          <p:nvPr>
            <p:ph type="body" sz="quarter" idx="12"/>
          </p:nvPr>
        </p:nvSpPr>
        <p:spPr>
          <a:xfrm>
            <a:off x="284879" y="1338263"/>
            <a:ext cx="5647385" cy="474662"/>
          </a:xfrm>
          <a:prstGeom prst="rect">
            <a:avLst/>
          </a:prstGeom>
        </p:spPr>
        <p:txBody>
          <a:bodyPr/>
          <a:lstStyle>
            <a:lvl1pPr marL="0" indent="0">
              <a:buNone/>
              <a:defRPr sz="3200" b="1">
                <a:solidFill>
                  <a:srgbClr val="4066B0"/>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endParaRPr lang="en-US" dirty="0"/>
          </a:p>
        </p:txBody>
      </p:sp>
      <p:sp>
        <p:nvSpPr>
          <p:cNvPr id="15" name="Content Placeholder 20">
            <a:extLst>
              <a:ext uri="{FF2B5EF4-FFF2-40B4-BE49-F238E27FC236}">
                <a16:creationId xmlns:a16="http://schemas.microsoft.com/office/drawing/2014/main" id="{42D87678-12FF-4B4F-A9E3-4F7A26143544}"/>
              </a:ext>
            </a:extLst>
          </p:cNvPr>
          <p:cNvSpPr>
            <a:spLocks noGrp="1"/>
          </p:cNvSpPr>
          <p:nvPr>
            <p:ph sz="quarter" idx="13"/>
          </p:nvPr>
        </p:nvSpPr>
        <p:spPr>
          <a:xfrm>
            <a:off x="6270042" y="1953124"/>
            <a:ext cx="5647385" cy="3846499"/>
          </a:xfrm>
          <a:prstGeom prst="rect">
            <a:avLst/>
          </a:prstGeom>
        </p:spPr>
        <p:txBody>
          <a:bodyPr/>
          <a:lstStyle>
            <a:lvl1pPr>
              <a:defRPr sz="2400" b="0"/>
            </a:lvl1pPr>
            <a:lvl2pPr>
              <a:defRPr sz="2200"/>
            </a:lvl2pPr>
            <a:lvl3pPr>
              <a:defRPr sz="1800"/>
            </a:lvl3pPr>
          </a:lstStyle>
          <a:p>
            <a:pPr lvl="0"/>
            <a:r>
              <a:rPr lang="en-US" dirty="0"/>
              <a:t>Click to edit Master text styles</a:t>
            </a:r>
          </a:p>
          <a:p>
            <a:pPr lvl="1"/>
            <a:r>
              <a:rPr lang="en-US" dirty="0"/>
              <a:t>Second level</a:t>
            </a:r>
          </a:p>
          <a:p>
            <a:pPr lvl="2"/>
            <a:r>
              <a:rPr lang="en-US" dirty="0"/>
              <a:t>Third level</a:t>
            </a:r>
          </a:p>
        </p:txBody>
      </p:sp>
      <p:sp>
        <p:nvSpPr>
          <p:cNvPr id="16" name="Text Placeholder 22">
            <a:extLst>
              <a:ext uri="{FF2B5EF4-FFF2-40B4-BE49-F238E27FC236}">
                <a16:creationId xmlns:a16="http://schemas.microsoft.com/office/drawing/2014/main" id="{F03AAEC4-A8A9-A54C-9248-53822AA1C66C}"/>
              </a:ext>
            </a:extLst>
          </p:cNvPr>
          <p:cNvSpPr>
            <a:spLocks noGrp="1"/>
          </p:cNvSpPr>
          <p:nvPr>
            <p:ph type="body" sz="quarter" idx="14"/>
          </p:nvPr>
        </p:nvSpPr>
        <p:spPr>
          <a:xfrm>
            <a:off x="6270042" y="1338263"/>
            <a:ext cx="5647385" cy="474662"/>
          </a:xfrm>
          <a:prstGeom prst="rect">
            <a:avLst/>
          </a:prstGeom>
        </p:spPr>
        <p:txBody>
          <a:bodyPr/>
          <a:lstStyle>
            <a:lvl1pPr marL="0" indent="0">
              <a:buNone/>
              <a:defRPr sz="3200" b="1">
                <a:solidFill>
                  <a:srgbClr val="4066B0"/>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endParaRPr lang="en-US" dirty="0"/>
          </a:p>
        </p:txBody>
      </p:sp>
      <p:sp>
        <p:nvSpPr>
          <p:cNvPr id="12" name="Text Placeholder 4">
            <a:extLst>
              <a:ext uri="{FF2B5EF4-FFF2-40B4-BE49-F238E27FC236}">
                <a16:creationId xmlns:a16="http://schemas.microsoft.com/office/drawing/2014/main" id="{023AE080-7F55-5C44-B071-AA732BAB79C9}"/>
              </a:ext>
            </a:extLst>
          </p:cNvPr>
          <p:cNvSpPr>
            <a:spLocks noGrp="1"/>
          </p:cNvSpPr>
          <p:nvPr>
            <p:ph type="body" sz="quarter" idx="15" hasCustomPrompt="1"/>
          </p:nvPr>
        </p:nvSpPr>
        <p:spPr>
          <a:xfrm>
            <a:off x="151140" y="208212"/>
            <a:ext cx="11756698" cy="6667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4400" b="1" i="0">
                <a:latin typeface="Consolas" panose="020B0609020204030204" pitchFamily="49" charset="0"/>
                <a:cs typeface="Consolas" panose="020B0609020204030204" pitchFamily="49"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t>Insert Slide Heading Text Here…</a:t>
            </a:r>
          </a:p>
        </p:txBody>
      </p:sp>
    </p:spTree>
    <p:extLst>
      <p:ext uri="{BB962C8B-B14F-4D97-AF65-F5344CB8AC3E}">
        <p14:creationId xmlns:p14="http://schemas.microsoft.com/office/powerpoint/2010/main" val="2342794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py + Imag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41EB1F6-AC6A-9642-AA73-67EAED05CB14}"/>
              </a:ext>
            </a:extLst>
          </p:cNvPr>
          <p:cNvPicPr>
            <a:picLocks noChangeAspect="1"/>
          </p:cNvPicPr>
          <p:nvPr userDrawn="1"/>
        </p:nvPicPr>
        <p:blipFill>
          <a:blip r:embed="rId2"/>
          <a:srcRect/>
          <a:stretch/>
        </p:blipFill>
        <p:spPr>
          <a:xfrm>
            <a:off x="0" y="0"/>
            <a:ext cx="12192000" cy="6858000"/>
          </a:xfrm>
          <a:prstGeom prst="rect">
            <a:avLst/>
          </a:prstGeom>
        </p:spPr>
      </p:pic>
      <p:sp>
        <p:nvSpPr>
          <p:cNvPr id="13" name="Picture Placeholder 12">
            <a:extLst>
              <a:ext uri="{FF2B5EF4-FFF2-40B4-BE49-F238E27FC236}">
                <a16:creationId xmlns:a16="http://schemas.microsoft.com/office/drawing/2014/main" id="{1661666A-E228-5846-836D-FB2BF154E17A}"/>
              </a:ext>
            </a:extLst>
          </p:cNvPr>
          <p:cNvSpPr>
            <a:spLocks noGrp="1"/>
          </p:cNvSpPr>
          <p:nvPr>
            <p:ph type="pic" sz="quarter" idx="10" hasCustomPrompt="1"/>
          </p:nvPr>
        </p:nvSpPr>
        <p:spPr>
          <a:xfrm>
            <a:off x="284878" y="6045620"/>
            <a:ext cx="2039937" cy="566383"/>
          </a:xfrm>
          <a:prstGeom prst="rect">
            <a:avLst/>
          </a:prstGeom>
        </p:spPr>
        <p:txBody>
          <a:bodyPr/>
          <a:lstStyle>
            <a:lvl1pPr marL="0" indent="0" algn="ctr">
              <a:buNone/>
              <a:defRPr/>
            </a:lvl1pPr>
          </a:lstStyle>
          <a:p>
            <a:r>
              <a:rPr lang="en-US" dirty="0"/>
              <a:t>logo</a:t>
            </a:r>
          </a:p>
        </p:txBody>
      </p:sp>
      <p:sp>
        <p:nvSpPr>
          <p:cNvPr id="9" name="Content Placeholder 20">
            <a:extLst>
              <a:ext uri="{FF2B5EF4-FFF2-40B4-BE49-F238E27FC236}">
                <a16:creationId xmlns:a16="http://schemas.microsoft.com/office/drawing/2014/main" id="{64ACC0D7-215D-A841-B5F8-2F15344B4928}"/>
              </a:ext>
            </a:extLst>
          </p:cNvPr>
          <p:cNvSpPr>
            <a:spLocks noGrp="1"/>
          </p:cNvSpPr>
          <p:nvPr>
            <p:ph sz="quarter" idx="11"/>
          </p:nvPr>
        </p:nvSpPr>
        <p:spPr>
          <a:xfrm>
            <a:off x="284879" y="1953124"/>
            <a:ext cx="5647385" cy="3846499"/>
          </a:xfrm>
          <a:prstGeom prst="rect">
            <a:avLst/>
          </a:prstGeom>
        </p:spPr>
        <p:txBody>
          <a:bodyPr/>
          <a:lstStyle>
            <a:lvl1pPr>
              <a:defRPr sz="2400" b="0"/>
            </a:lvl1pPr>
            <a:lvl2pPr>
              <a:defRPr sz="2200"/>
            </a:lvl2pPr>
            <a:lvl3pPr>
              <a:defRPr sz="1800"/>
            </a:lvl3pPr>
          </a:lstStyle>
          <a:p>
            <a:pPr lvl="0"/>
            <a:r>
              <a:rPr lang="en-US" dirty="0"/>
              <a:t>Click to edit Master text styles</a:t>
            </a:r>
          </a:p>
          <a:p>
            <a:pPr lvl="1"/>
            <a:r>
              <a:rPr lang="en-US" dirty="0"/>
              <a:t>Second level</a:t>
            </a:r>
          </a:p>
          <a:p>
            <a:pPr lvl="2"/>
            <a:r>
              <a:rPr lang="en-US" dirty="0"/>
              <a:t>Third level</a:t>
            </a:r>
          </a:p>
        </p:txBody>
      </p:sp>
      <p:sp>
        <p:nvSpPr>
          <p:cNvPr id="10" name="Text Placeholder 22">
            <a:extLst>
              <a:ext uri="{FF2B5EF4-FFF2-40B4-BE49-F238E27FC236}">
                <a16:creationId xmlns:a16="http://schemas.microsoft.com/office/drawing/2014/main" id="{DC0D85A5-97F7-1A4A-8788-C79963AD4459}"/>
              </a:ext>
            </a:extLst>
          </p:cNvPr>
          <p:cNvSpPr>
            <a:spLocks noGrp="1"/>
          </p:cNvSpPr>
          <p:nvPr>
            <p:ph type="body" sz="quarter" idx="12"/>
          </p:nvPr>
        </p:nvSpPr>
        <p:spPr>
          <a:xfrm>
            <a:off x="284879" y="1338263"/>
            <a:ext cx="11624546" cy="474662"/>
          </a:xfrm>
          <a:prstGeom prst="rect">
            <a:avLst/>
          </a:prstGeom>
        </p:spPr>
        <p:txBody>
          <a:bodyPr/>
          <a:lstStyle>
            <a:lvl1pPr marL="0" indent="0">
              <a:buNone/>
              <a:defRPr sz="3200" b="1">
                <a:solidFill>
                  <a:srgbClr val="4066B0"/>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endParaRPr lang="en-US" dirty="0"/>
          </a:p>
        </p:txBody>
      </p:sp>
      <p:sp>
        <p:nvSpPr>
          <p:cNvPr id="14" name="Picture Placeholder 2">
            <a:extLst>
              <a:ext uri="{FF2B5EF4-FFF2-40B4-BE49-F238E27FC236}">
                <a16:creationId xmlns:a16="http://schemas.microsoft.com/office/drawing/2014/main" id="{AD9BF19A-F04C-5247-AFA4-3DEB3C0D2658}"/>
              </a:ext>
            </a:extLst>
          </p:cNvPr>
          <p:cNvSpPr>
            <a:spLocks noGrp="1"/>
          </p:cNvSpPr>
          <p:nvPr>
            <p:ph type="pic" sz="quarter" idx="13" hasCustomPrompt="1"/>
          </p:nvPr>
        </p:nvSpPr>
        <p:spPr>
          <a:xfrm>
            <a:off x="6270042" y="1953124"/>
            <a:ext cx="5639382" cy="3850776"/>
          </a:xfrm>
          <a:prstGeom prst="rect">
            <a:avLst/>
          </a:prstGeom>
        </p:spPr>
        <p:txBody>
          <a:bodyPr anchor="ctr"/>
          <a:lstStyle>
            <a:lvl1pPr marL="0" indent="0" algn="ctr">
              <a:buNone/>
              <a:defRPr>
                <a:latin typeface="+mj-lt"/>
              </a:defRPr>
            </a:lvl1pPr>
          </a:lstStyle>
          <a:p>
            <a:r>
              <a:rPr lang="en-US" dirty="0"/>
              <a:t>Image</a:t>
            </a:r>
          </a:p>
        </p:txBody>
      </p:sp>
      <p:sp>
        <p:nvSpPr>
          <p:cNvPr id="12" name="Text Placeholder 4">
            <a:extLst>
              <a:ext uri="{FF2B5EF4-FFF2-40B4-BE49-F238E27FC236}">
                <a16:creationId xmlns:a16="http://schemas.microsoft.com/office/drawing/2014/main" id="{BC779E35-0CE7-1E40-B223-4F78B02A64D7}"/>
              </a:ext>
            </a:extLst>
          </p:cNvPr>
          <p:cNvSpPr>
            <a:spLocks noGrp="1"/>
          </p:cNvSpPr>
          <p:nvPr>
            <p:ph type="body" sz="quarter" idx="15" hasCustomPrompt="1"/>
          </p:nvPr>
        </p:nvSpPr>
        <p:spPr>
          <a:xfrm>
            <a:off x="151140" y="208212"/>
            <a:ext cx="11756698" cy="6667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4400" b="1" i="0">
                <a:latin typeface="Consolas" panose="020B0609020204030204" pitchFamily="49" charset="0"/>
                <a:cs typeface="Consolas" panose="020B0609020204030204" pitchFamily="49"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t>Insert Slide Heading Text Here…</a:t>
            </a:r>
          </a:p>
        </p:txBody>
      </p:sp>
    </p:spTree>
    <p:extLst>
      <p:ext uri="{BB962C8B-B14F-4D97-AF65-F5344CB8AC3E}">
        <p14:creationId xmlns:p14="http://schemas.microsoft.com/office/powerpoint/2010/main" val="3939291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Imag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41EB1F6-AC6A-9642-AA73-67EAED05CB14}"/>
              </a:ext>
            </a:extLst>
          </p:cNvPr>
          <p:cNvPicPr>
            <a:picLocks noChangeAspect="1"/>
          </p:cNvPicPr>
          <p:nvPr userDrawn="1"/>
        </p:nvPicPr>
        <p:blipFill>
          <a:blip r:embed="rId2"/>
          <a:srcRect/>
          <a:stretch/>
        </p:blipFill>
        <p:spPr>
          <a:xfrm>
            <a:off x="0" y="0"/>
            <a:ext cx="12192000" cy="6858000"/>
          </a:xfrm>
          <a:prstGeom prst="rect">
            <a:avLst/>
          </a:prstGeom>
        </p:spPr>
      </p:pic>
      <p:sp>
        <p:nvSpPr>
          <p:cNvPr id="13" name="Picture Placeholder 12">
            <a:extLst>
              <a:ext uri="{FF2B5EF4-FFF2-40B4-BE49-F238E27FC236}">
                <a16:creationId xmlns:a16="http://schemas.microsoft.com/office/drawing/2014/main" id="{1661666A-E228-5846-836D-FB2BF154E17A}"/>
              </a:ext>
            </a:extLst>
          </p:cNvPr>
          <p:cNvSpPr>
            <a:spLocks noGrp="1"/>
          </p:cNvSpPr>
          <p:nvPr>
            <p:ph type="pic" sz="quarter" idx="10" hasCustomPrompt="1"/>
          </p:nvPr>
        </p:nvSpPr>
        <p:spPr>
          <a:xfrm>
            <a:off x="284878" y="6045620"/>
            <a:ext cx="2039937" cy="566383"/>
          </a:xfrm>
          <a:prstGeom prst="rect">
            <a:avLst/>
          </a:prstGeom>
        </p:spPr>
        <p:txBody>
          <a:bodyPr/>
          <a:lstStyle>
            <a:lvl1pPr marL="0" indent="0" algn="ctr">
              <a:buNone/>
              <a:defRPr/>
            </a:lvl1pPr>
          </a:lstStyle>
          <a:p>
            <a:r>
              <a:rPr lang="en-US" dirty="0"/>
              <a:t>logo</a:t>
            </a:r>
          </a:p>
        </p:txBody>
      </p:sp>
      <p:sp>
        <p:nvSpPr>
          <p:cNvPr id="3" name="Picture Placeholder 2">
            <a:extLst>
              <a:ext uri="{FF2B5EF4-FFF2-40B4-BE49-F238E27FC236}">
                <a16:creationId xmlns:a16="http://schemas.microsoft.com/office/drawing/2014/main" id="{91399201-AB12-8B4D-841B-BD4DA6C7785A}"/>
              </a:ext>
            </a:extLst>
          </p:cNvPr>
          <p:cNvSpPr>
            <a:spLocks noGrp="1"/>
          </p:cNvSpPr>
          <p:nvPr>
            <p:ph type="pic" sz="quarter" idx="13" hasCustomPrompt="1"/>
          </p:nvPr>
        </p:nvSpPr>
        <p:spPr>
          <a:xfrm>
            <a:off x="282576" y="1390493"/>
            <a:ext cx="11626850" cy="4413407"/>
          </a:xfrm>
          <a:prstGeom prst="rect">
            <a:avLst/>
          </a:prstGeom>
        </p:spPr>
        <p:txBody>
          <a:bodyPr anchor="ctr"/>
          <a:lstStyle>
            <a:lvl1pPr marL="0" indent="0" algn="ctr">
              <a:buNone/>
              <a:defRPr>
                <a:latin typeface="+mj-lt"/>
              </a:defRPr>
            </a:lvl1pPr>
          </a:lstStyle>
          <a:p>
            <a:r>
              <a:rPr lang="en-US" dirty="0"/>
              <a:t>Image</a:t>
            </a:r>
          </a:p>
        </p:txBody>
      </p:sp>
      <p:sp>
        <p:nvSpPr>
          <p:cNvPr id="7" name="Text Placeholder 4">
            <a:extLst>
              <a:ext uri="{FF2B5EF4-FFF2-40B4-BE49-F238E27FC236}">
                <a16:creationId xmlns:a16="http://schemas.microsoft.com/office/drawing/2014/main" id="{F51802EA-FEB7-9947-A0AE-492F487CF74C}"/>
              </a:ext>
            </a:extLst>
          </p:cNvPr>
          <p:cNvSpPr>
            <a:spLocks noGrp="1"/>
          </p:cNvSpPr>
          <p:nvPr>
            <p:ph type="body" sz="quarter" idx="15" hasCustomPrompt="1"/>
          </p:nvPr>
        </p:nvSpPr>
        <p:spPr>
          <a:xfrm>
            <a:off x="151140" y="208212"/>
            <a:ext cx="11756698" cy="6667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4400" b="1" i="0">
                <a:latin typeface="Consolas" panose="020B0609020204030204" pitchFamily="49" charset="0"/>
                <a:cs typeface="Consolas" panose="020B0609020204030204" pitchFamily="49"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t>Insert Slide Heading Text Here…</a:t>
            </a:r>
          </a:p>
        </p:txBody>
      </p:sp>
    </p:spTree>
    <p:extLst>
      <p:ext uri="{BB962C8B-B14F-4D97-AF65-F5344CB8AC3E}">
        <p14:creationId xmlns:p14="http://schemas.microsoft.com/office/powerpoint/2010/main" val="2571828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 Imag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41EB1F6-AC6A-9642-AA73-67EAED05CB14}"/>
              </a:ext>
            </a:extLst>
          </p:cNvPr>
          <p:cNvPicPr>
            <a:picLocks noChangeAspect="1"/>
          </p:cNvPicPr>
          <p:nvPr userDrawn="1"/>
        </p:nvPicPr>
        <p:blipFill>
          <a:blip r:embed="rId2"/>
          <a:srcRect/>
          <a:stretch/>
        </p:blipFill>
        <p:spPr>
          <a:xfrm>
            <a:off x="0" y="0"/>
            <a:ext cx="12192000" cy="6858000"/>
          </a:xfrm>
          <a:prstGeom prst="rect">
            <a:avLst/>
          </a:prstGeom>
        </p:spPr>
      </p:pic>
      <p:sp>
        <p:nvSpPr>
          <p:cNvPr id="13" name="Picture Placeholder 12">
            <a:extLst>
              <a:ext uri="{FF2B5EF4-FFF2-40B4-BE49-F238E27FC236}">
                <a16:creationId xmlns:a16="http://schemas.microsoft.com/office/drawing/2014/main" id="{1661666A-E228-5846-836D-FB2BF154E17A}"/>
              </a:ext>
            </a:extLst>
          </p:cNvPr>
          <p:cNvSpPr>
            <a:spLocks noGrp="1"/>
          </p:cNvSpPr>
          <p:nvPr>
            <p:ph type="pic" sz="quarter" idx="10" hasCustomPrompt="1"/>
          </p:nvPr>
        </p:nvSpPr>
        <p:spPr>
          <a:xfrm>
            <a:off x="284878" y="6045620"/>
            <a:ext cx="2039937" cy="566383"/>
          </a:xfrm>
          <a:prstGeom prst="rect">
            <a:avLst/>
          </a:prstGeom>
        </p:spPr>
        <p:txBody>
          <a:bodyPr/>
          <a:lstStyle>
            <a:lvl1pPr marL="0" indent="0" algn="ctr">
              <a:buNone/>
              <a:defRPr/>
            </a:lvl1pPr>
          </a:lstStyle>
          <a:p>
            <a:r>
              <a:rPr lang="en-US" dirty="0"/>
              <a:t>logo</a:t>
            </a:r>
          </a:p>
        </p:txBody>
      </p:sp>
      <p:sp>
        <p:nvSpPr>
          <p:cNvPr id="3" name="Picture Placeholder 2">
            <a:extLst>
              <a:ext uri="{FF2B5EF4-FFF2-40B4-BE49-F238E27FC236}">
                <a16:creationId xmlns:a16="http://schemas.microsoft.com/office/drawing/2014/main" id="{91399201-AB12-8B4D-841B-BD4DA6C7785A}"/>
              </a:ext>
            </a:extLst>
          </p:cNvPr>
          <p:cNvSpPr>
            <a:spLocks noGrp="1"/>
          </p:cNvSpPr>
          <p:nvPr>
            <p:ph type="pic" sz="quarter" idx="13" hasCustomPrompt="1"/>
          </p:nvPr>
        </p:nvSpPr>
        <p:spPr>
          <a:xfrm>
            <a:off x="6242102" y="1390493"/>
            <a:ext cx="5667323" cy="4413407"/>
          </a:xfrm>
          <a:prstGeom prst="rect">
            <a:avLst/>
          </a:prstGeom>
        </p:spPr>
        <p:txBody>
          <a:bodyPr anchor="ctr"/>
          <a:lstStyle>
            <a:lvl1pPr marL="0" indent="0" algn="ctr">
              <a:buNone/>
              <a:defRPr>
                <a:latin typeface="+mj-lt"/>
              </a:defRPr>
            </a:lvl1pPr>
          </a:lstStyle>
          <a:p>
            <a:r>
              <a:rPr lang="en-US" dirty="0"/>
              <a:t>Image</a:t>
            </a:r>
          </a:p>
        </p:txBody>
      </p:sp>
      <p:sp>
        <p:nvSpPr>
          <p:cNvPr id="10" name="Picture Placeholder 2">
            <a:extLst>
              <a:ext uri="{FF2B5EF4-FFF2-40B4-BE49-F238E27FC236}">
                <a16:creationId xmlns:a16="http://schemas.microsoft.com/office/drawing/2014/main" id="{3F523BF6-6372-2942-9B76-AE885E3A1E7B}"/>
              </a:ext>
            </a:extLst>
          </p:cNvPr>
          <p:cNvSpPr>
            <a:spLocks noGrp="1"/>
          </p:cNvSpPr>
          <p:nvPr>
            <p:ph type="pic" sz="quarter" idx="14" hasCustomPrompt="1"/>
          </p:nvPr>
        </p:nvSpPr>
        <p:spPr>
          <a:xfrm>
            <a:off x="282576" y="1390493"/>
            <a:ext cx="5667323" cy="4413407"/>
          </a:xfrm>
          <a:prstGeom prst="rect">
            <a:avLst/>
          </a:prstGeom>
        </p:spPr>
        <p:txBody>
          <a:bodyPr anchor="ctr"/>
          <a:lstStyle>
            <a:lvl1pPr marL="0" indent="0" algn="ctr">
              <a:buNone/>
              <a:defRPr>
                <a:latin typeface="+mj-lt"/>
              </a:defRPr>
            </a:lvl1pPr>
          </a:lstStyle>
          <a:p>
            <a:r>
              <a:rPr lang="en-US" dirty="0"/>
              <a:t>Image</a:t>
            </a:r>
          </a:p>
        </p:txBody>
      </p:sp>
      <p:sp>
        <p:nvSpPr>
          <p:cNvPr id="8" name="Text Placeholder 4">
            <a:extLst>
              <a:ext uri="{FF2B5EF4-FFF2-40B4-BE49-F238E27FC236}">
                <a16:creationId xmlns:a16="http://schemas.microsoft.com/office/drawing/2014/main" id="{8CFCD8F8-658C-3141-A8EF-D3F5851DABA0}"/>
              </a:ext>
            </a:extLst>
          </p:cNvPr>
          <p:cNvSpPr>
            <a:spLocks noGrp="1"/>
          </p:cNvSpPr>
          <p:nvPr>
            <p:ph type="body" sz="quarter" idx="15" hasCustomPrompt="1"/>
          </p:nvPr>
        </p:nvSpPr>
        <p:spPr>
          <a:xfrm>
            <a:off x="151140" y="208212"/>
            <a:ext cx="11756698" cy="6667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4400" b="1" i="0">
                <a:latin typeface="Consolas" panose="020B0609020204030204" pitchFamily="49" charset="0"/>
                <a:cs typeface="Consolas" panose="020B0609020204030204" pitchFamily="49"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t>Insert Slide Heading Text Here…</a:t>
            </a:r>
          </a:p>
        </p:txBody>
      </p:sp>
    </p:spTree>
    <p:extLst>
      <p:ext uri="{BB962C8B-B14F-4D97-AF65-F5344CB8AC3E}">
        <p14:creationId xmlns:p14="http://schemas.microsoft.com/office/powerpoint/2010/main" val="3590149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Imag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41EB1F6-AC6A-9642-AA73-67EAED05CB14}"/>
              </a:ext>
            </a:extLst>
          </p:cNvPr>
          <p:cNvPicPr>
            <a:picLocks noChangeAspect="1"/>
          </p:cNvPicPr>
          <p:nvPr userDrawn="1"/>
        </p:nvPicPr>
        <p:blipFill>
          <a:blip r:embed="rId2"/>
          <a:srcRect/>
          <a:stretch/>
        </p:blipFill>
        <p:spPr>
          <a:xfrm>
            <a:off x="0" y="0"/>
            <a:ext cx="12192000" cy="6858000"/>
          </a:xfrm>
          <a:prstGeom prst="rect">
            <a:avLst/>
          </a:prstGeom>
        </p:spPr>
      </p:pic>
      <p:sp>
        <p:nvSpPr>
          <p:cNvPr id="13" name="Picture Placeholder 12">
            <a:extLst>
              <a:ext uri="{FF2B5EF4-FFF2-40B4-BE49-F238E27FC236}">
                <a16:creationId xmlns:a16="http://schemas.microsoft.com/office/drawing/2014/main" id="{1661666A-E228-5846-836D-FB2BF154E17A}"/>
              </a:ext>
            </a:extLst>
          </p:cNvPr>
          <p:cNvSpPr>
            <a:spLocks noGrp="1"/>
          </p:cNvSpPr>
          <p:nvPr>
            <p:ph type="pic" sz="quarter" idx="10" hasCustomPrompt="1"/>
          </p:nvPr>
        </p:nvSpPr>
        <p:spPr>
          <a:xfrm>
            <a:off x="284878" y="6045620"/>
            <a:ext cx="2039937" cy="566383"/>
          </a:xfrm>
          <a:prstGeom prst="rect">
            <a:avLst/>
          </a:prstGeom>
        </p:spPr>
        <p:txBody>
          <a:bodyPr/>
          <a:lstStyle>
            <a:lvl1pPr marL="0" indent="0" algn="ctr">
              <a:buNone/>
              <a:defRPr/>
            </a:lvl1pPr>
          </a:lstStyle>
          <a:p>
            <a:r>
              <a:rPr lang="en-US" dirty="0"/>
              <a:t>logo</a:t>
            </a:r>
          </a:p>
        </p:txBody>
      </p:sp>
      <p:sp>
        <p:nvSpPr>
          <p:cNvPr id="10" name="Picture Placeholder 2">
            <a:extLst>
              <a:ext uri="{FF2B5EF4-FFF2-40B4-BE49-F238E27FC236}">
                <a16:creationId xmlns:a16="http://schemas.microsoft.com/office/drawing/2014/main" id="{3F523BF6-6372-2942-9B76-AE885E3A1E7B}"/>
              </a:ext>
            </a:extLst>
          </p:cNvPr>
          <p:cNvSpPr>
            <a:spLocks noGrp="1"/>
          </p:cNvSpPr>
          <p:nvPr>
            <p:ph type="pic" sz="quarter" idx="14" hasCustomPrompt="1"/>
          </p:nvPr>
        </p:nvSpPr>
        <p:spPr>
          <a:xfrm>
            <a:off x="282576" y="1390493"/>
            <a:ext cx="3694195" cy="4413407"/>
          </a:xfrm>
          <a:prstGeom prst="rect">
            <a:avLst/>
          </a:prstGeom>
        </p:spPr>
        <p:txBody>
          <a:bodyPr anchor="ctr"/>
          <a:lstStyle>
            <a:lvl1pPr marL="0" indent="0" algn="ctr">
              <a:buNone/>
              <a:defRPr>
                <a:latin typeface="+mj-lt"/>
              </a:defRPr>
            </a:lvl1pPr>
          </a:lstStyle>
          <a:p>
            <a:r>
              <a:rPr lang="en-US" dirty="0"/>
              <a:t>Image</a:t>
            </a:r>
          </a:p>
        </p:txBody>
      </p:sp>
      <p:sp>
        <p:nvSpPr>
          <p:cNvPr id="19" name="Picture Placeholder 2">
            <a:extLst>
              <a:ext uri="{FF2B5EF4-FFF2-40B4-BE49-F238E27FC236}">
                <a16:creationId xmlns:a16="http://schemas.microsoft.com/office/drawing/2014/main" id="{BD327C4B-9CCF-0F42-B9CB-F7AC3B61F566}"/>
              </a:ext>
            </a:extLst>
          </p:cNvPr>
          <p:cNvSpPr>
            <a:spLocks noGrp="1"/>
          </p:cNvSpPr>
          <p:nvPr>
            <p:ph type="pic" sz="quarter" idx="15" hasCustomPrompt="1"/>
          </p:nvPr>
        </p:nvSpPr>
        <p:spPr>
          <a:xfrm>
            <a:off x="4248902" y="1390493"/>
            <a:ext cx="3694195" cy="4413407"/>
          </a:xfrm>
          <a:prstGeom prst="rect">
            <a:avLst/>
          </a:prstGeom>
        </p:spPr>
        <p:txBody>
          <a:bodyPr anchor="ctr"/>
          <a:lstStyle>
            <a:lvl1pPr marL="0" indent="0" algn="ctr">
              <a:buNone/>
              <a:defRPr>
                <a:latin typeface="+mj-lt"/>
              </a:defRPr>
            </a:lvl1pPr>
          </a:lstStyle>
          <a:p>
            <a:r>
              <a:rPr lang="en-US" dirty="0"/>
              <a:t>Image</a:t>
            </a:r>
          </a:p>
        </p:txBody>
      </p:sp>
      <p:sp>
        <p:nvSpPr>
          <p:cNvPr id="20" name="Picture Placeholder 2">
            <a:extLst>
              <a:ext uri="{FF2B5EF4-FFF2-40B4-BE49-F238E27FC236}">
                <a16:creationId xmlns:a16="http://schemas.microsoft.com/office/drawing/2014/main" id="{826C9F12-CA30-7642-BFEE-48364F84A729}"/>
              </a:ext>
            </a:extLst>
          </p:cNvPr>
          <p:cNvSpPr>
            <a:spLocks noGrp="1"/>
          </p:cNvSpPr>
          <p:nvPr>
            <p:ph type="pic" sz="quarter" idx="16" hasCustomPrompt="1"/>
          </p:nvPr>
        </p:nvSpPr>
        <p:spPr>
          <a:xfrm>
            <a:off x="8215229" y="1390493"/>
            <a:ext cx="3694195" cy="4413407"/>
          </a:xfrm>
          <a:prstGeom prst="rect">
            <a:avLst/>
          </a:prstGeom>
        </p:spPr>
        <p:txBody>
          <a:bodyPr anchor="ctr"/>
          <a:lstStyle>
            <a:lvl1pPr marL="0" indent="0" algn="ctr">
              <a:buNone/>
              <a:defRPr>
                <a:latin typeface="+mj-lt"/>
              </a:defRPr>
            </a:lvl1pPr>
          </a:lstStyle>
          <a:p>
            <a:r>
              <a:rPr lang="en-US" dirty="0"/>
              <a:t>Image</a:t>
            </a:r>
          </a:p>
        </p:txBody>
      </p:sp>
      <p:sp>
        <p:nvSpPr>
          <p:cNvPr id="9" name="Text Placeholder 4">
            <a:extLst>
              <a:ext uri="{FF2B5EF4-FFF2-40B4-BE49-F238E27FC236}">
                <a16:creationId xmlns:a16="http://schemas.microsoft.com/office/drawing/2014/main" id="{F873F18D-A6DC-6243-8B41-9CFE539C81D2}"/>
              </a:ext>
            </a:extLst>
          </p:cNvPr>
          <p:cNvSpPr>
            <a:spLocks noGrp="1"/>
          </p:cNvSpPr>
          <p:nvPr>
            <p:ph type="body" sz="quarter" idx="17" hasCustomPrompt="1"/>
          </p:nvPr>
        </p:nvSpPr>
        <p:spPr>
          <a:xfrm>
            <a:off x="151140" y="208212"/>
            <a:ext cx="11756698" cy="6667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4400" b="1" i="0">
                <a:latin typeface="Consolas" panose="020B0609020204030204" pitchFamily="49" charset="0"/>
                <a:cs typeface="Consolas" panose="020B0609020204030204" pitchFamily="49"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t>Insert Slide Heading Text Here…</a:t>
            </a:r>
          </a:p>
        </p:txBody>
      </p:sp>
    </p:spTree>
    <p:extLst>
      <p:ext uri="{BB962C8B-B14F-4D97-AF65-F5344CB8AC3E}">
        <p14:creationId xmlns:p14="http://schemas.microsoft.com/office/powerpoint/2010/main" val="1685166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 Imag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B66EF5-D988-6E42-9B94-F451B49D5E35}"/>
              </a:ext>
            </a:extLst>
          </p:cNvPr>
          <p:cNvPicPr>
            <a:picLocks noChangeAspect="1"/>
          </p:cNvPicPr>
          <p:nvPr userDrawn="1"/>
        </p:nvPicPr>
        <p:blipFill>
          <a:blip r:embed="rId2"/>
          <a:srcRect/>
          <a:stretch/>
        </p:blipFill>
        <p:spPr>
          <a:xfrm>
            <a:off x="0" y="0"/>
            <a:ext cx="12192000" cy="6858000"/>
          </a:xfrm>
          <a:prstGeom prst="rect">
            <a:avLst/>
          </a:prstGeom>
        </p:spPr>
      </p:pic>
      <p:sp>
        <p:nvSpPr>
          <p:cNvPr id="8" name="Picture Placeholder 2">
            <a:extLst>
              <a:ext uri="{FF2B5EF4-FFF2-40B4-BE49-F238E27FC236}">
                <a16:creationId xmlns:a16="http://schemas.microsoft.com/office/drawing/2014/main" id="{110BDC52-DDE8-494C-8BA5-1429D45A0610}"/>
              </a:ext>
            </a:extLst>
          </p:cNvPr>
          <p:cNvSpPr>
            <a:spLocks noGrp="1"/>
          </p:cNvSpPr>
          <p:nvPr>
            <p:ph type="pic" sz="quarter" idx="13" hasCustomPrompt="1"/>
          </p:nvPr>
        </p:nvSpPr>
        <p:spPr>
          <a:xfrm>
            <a:off x="148621" y="134137"/>
            <a:ext cx="11894758" cy="6589726"/>
          </a:xfrm>
          <a:prstGeom prst="rect">
            <a:avLst/>
          </a:prstGeom>
          <a:solidFill>
            <a:schemeClr val="bg1"/>
          </a:solidFill>
        </p:spPr>
        <p:txBody>
          <a:bodyPr anchor="ctr"/>
          <a:lstStyle>
            <a:lvl1pPr marL="0" indent="0" algn="ctr">
              <a:buNone/>
              <a:defRPr>
                <a:latin typeface="+mj-lt"/>
              </a:defRPr>
            </a:lvl1pPr>
          </a:lstStyle>
          <a:p>
            <a:r>
              <a:rPr lang="en-US" dirty="0"/>
              <a:t>Image</a:t>
            </a:r>
          </a:p>
        </p:txBody>
      </p:sp>
    </p:spTree>
    <p:extLst>
      <p:ext uri="{BB962C8B-B14F-4D97-AF65-F5344CB8AC3E}">
        <p14:creationId xmlns:p14="http://schemas.microsoft.com/office/powerpoint/2010/main" val="39869834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estions?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059428-6ED1-CC42-9BA4-AEF0FDF7DC0B}"/>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40721934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BEB3D9D-6D15-5549-906A-725D389F58D2}"/>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8139066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C8BE518-ECBB-0247-92C4-9E5566245300}"/>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13068602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909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1190231"/>
      </p:ext>
    </p:extLst>
  </p:cSld>
  <p:clrMap bg1="lt1" tx1="dk1" bg2="lt2" tx2="dk2" accent1="accent1" accent2="accent2" accent3="accent3" accent4="accent4" accent5="accent5" accent6="accent6" hlink="hlink" folHlink="folHlink"/>
  <p:sldLayoutIdLst>
    <p:sldLayoutId id="2147483663" r:id="rId1"/>
    <p:sldLayoutId id="2147483650" r:id="rId2"/>
    <p:sldLayoutId id="2147483651" r:id="rId3"/>
    <p:sldLayoutId id="2147483657" r:id="rId4"/>
    <p:sldLayoutId id="2147483658" r:id="rId5"/>
    <p:sldLayoutId id="2147483649" r:id="rId6"/>
    <p:sldLayoutId id="2147483653" r:id="rId7"/>
    <p:sldLayoutId id="2147483652" r:id="rId8"/>
    <p:sldLayoutId id="2147483654" r:id="rId9"/>
    <p:sldLayoutId id="2147483655" r:id="rId10"/>
    <p:sldLayoutId id="2147483656" r:id="rId11"/>
    <p:sldLayoutId id="2147483662" r:id="rId12"/>
    <p:sldLayoutId id="2147483659" r:id="rId13"/>
    <p:sldLayoutId id="2147483660" r:id="rId14"/>
    <p:sldLayoutId id="2147483661"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svg"/><Relationship Id="rId7" Type="http://schemas.openxmlformats.org/officeDocument/2006/relationships/image" Target="../media/image15.svg"/><Relationship Id="rId12"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sv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3" Type="http://schemas.openxmlformats.org/officeDocument/2006/relationships/image" Target="../media/image34.png"/><Relationship Id="rId18" Type="http://schemas.openxmlformats.org/officeDocument/2006/relationships/image" Target="../media/image39.png"/><Relationship Id="rId26" Type="http://schemas.openxmlformats.org/officeDocument/2006/relationships/image" Target="../media/image46.png"/><Relationship Id="rId39" Type="http://schemas.openxmlformats.org/officeDocument/2006/relationships/image" Target="../media/image59.png"/><Relationship Id="rId21" Type="http://schemas.openxmlformats.org/officeDocument/2006/relationships/image" Target="../media/image42.png"/><Relationship Id="rId34" Type="http://schemas.openxmlformats.org/officeDocument/2006/relationships/image" Target="../media/image54.png"/><Relationship Id="rId42" Type="http://schemas.openxmlformats.org/officeDocument/2006/relationships/image" Target="../media/image62.png"/><Relationship Id="rId47" Type="http://schemas.openxmlformats.org/officeDocument/2006/relationships/image" Target="../media/image67.png"/><Relationship Id="rId50" Type="http://schemas.openxmlformats.org/officeDocument/2006/relationships/image" Target="../media/image69.png"/><Relationship Id="rId55" Type="http://schemas.openxmlformats.org/officeDocument/2006/relationships/image" Target="../media/image74.png"/><Relationship Id="rId7" Type="http://schemas.openxmlformats.org/officeDocument/2006/relationships/image" Target="../media/image28.png"/><Relationship Id="rId12" Type="http://schemas.openxmlformats.org/officeDocument/2006/relationships/image" Target="../media/image33.jpg"/><Relationship Id="rId17" Type="http://schemas.openxmlformats.org/officeDocument/2006/relationships/image" Target="../media/image38.png"/><Relationship Id="rId25" Type="http://schemas.openxmlformats.org/officeDocument/2006/relationships/image" Target="../media/image16.png"/><Relationship Id="rId33" Type="http://schemas.openxmlformats.org/officeDocument/2006/relationships/image" Target="../media/image53.png"/><Relationship Id="rId38" Type="http://schemas.openxmlformats.org/officeDocument/2006/relationships/image" Target="../media/image58.png"/><Relationship Id="rId46" Type="http://schemas.openxmlformats.org/officeDocument/2006/relationships/image" Target="../media/image66.png"/><Relationship Id="rId2" Type="http://schemas.openxmlformats.org/officeDocument/2006/relationships/notesSlide" Target="../notesSlides/notesSlide2.xml"/><Relationship Id="rId16" Type="http://schemas.openxmlformats.org/officeDocument/2006/relationships/image" Target="../media/image37.png"/><Relationship Id="rId20" Type="http://schemas.openxmlformats.org/officeDocument/2006/relationships/image" Target="../media/image41.png"/><Relationship Id="rId29" Type="http://schemas.openxmlformats.org/officeDocument/2006/relationships/image" Target="../media/image49.png"/><Relationship Id="rId41" Type="http://schemas.openxmlformats.org/officeDocument/2006/relationships/image" Target="../media/image61.svg"/><Relationship Id="rId54" Type="http://schemas.openxmlformats.org/officeDocument/2006/relationships/image" Target="../media/image73.png"/><Relationship Id="rId1" Type="http://schemas.openxmlformats.org/officeDocument/2006/relationships/slideLayout" Target="../slideLayouts/slideLayout6.xml"/><Relationship Id="rId6" Type="http://schemas.openxmlformats.org/officeDocument/2006/relationships/image" Target="../media/image27.png"/><Relationship Id="rId11" Type="http://schemas.openxmlformats.org/officeDocument/2006/relationships/image" Target="../media/image32.png"/><Relationship Id="rId24" Type="http://schemas.openxmlformats.org/officeDocument/2006/relationships/image" Target="../media/image45.png"/><Relationship Id="rId32" Type="http://schemas.openxmlformats.org/officeDocument/2006/relationships/image" Target="../media/image52.png"/><Relationship Id="rId37" Type="http://schemas.openxmlformats.org/officeDocument/2006/relationships/image" Target="../media/image57.png"/><Relationship Id="rId40" Type="http://schemas.openxmlformats.org/officeDocument/2006/relationships/image" Target="../media/image60.png"/><Relationship Id="rId45" Type="http://schemas.openxmlformats.org/officeDocument/2006/relationships/image" Target="../media/image65.png"/><Relationship Id="rId53" Type="http://schemas.openxmlformats.org/officeDocument/2006/relationships/image" Target="../media/image72.png"/><Relationship Id="rId5" Type="http://schemas.openxmlformats.org/officeDocument/2006/relationships/image" Target="../media/image26.png"/><Relationship Id="rId15" Type="http://schemas.openxmlformats.org/officeDocument/2006/relationships/image" Target="../media/image36.png"/><Relationship Id="rId23" Type="http://schemas.openxmlformats.org/officeDocument/2006/relationships/image" Target="../media/image44.png"/><Relationship Id="rId28" Type="http://schemas.openxmlformats.org/officeDocument/2006/relationships/image" Target="../media/image48.png"/><Relationship Id="rId36" Type="http://schemas.openxmlformats.org/officeDocument/2006/relationships/image" Target="../media/image56.png"/><Relationship Id="rId49" Type="http://schemas.openxmlformats.org/officeDocument/2006/relationships/image" Target="../media/image23.png"/><Relationship Id="rId10" Type="http://schemas.openxmlformats.org/officeDocument/2006/relationships/image" Target="../media/image31.png"/><Relationship Id="rId19" Type="http://schemas.openxmlformats.org/officeDocument/2006/relationships/image" Target="../media/image40.png"/><Relationship Id="rId31" Type="http://schemas.openxmlformats.org/officeDocument/2006/relationships/image" Target="../media/image51.png"/><Relationship Id="rId44" Type="http://schemas.openxmlformats.org/officeDocument/2006/relationships/image" Target="../media/image64.tiff"/><Relationship Id="rId52" Type="http://schemas.openxmlformats.org/officeDocument/2006/relationships/image" Target="../media/image71.tiff"/><Relationship Id="rId4" Type="http://schemas.openxmlformats.org/officeDocument/2006/relationships/image" Target="../media/image25.png"/><Relationship Id="rId9" Type="http://schemas.openxmlformats.org/officeDocument/2006/relationships/image" Target="../media/image30.jpeg"/><Relationship Id="rId14" Type="http://schemas.openxmlformats.org/officeDocument/2006/relationships/image" Target="../media/image35.png"/><Relationship Id="rId22" Type="http://schemas.openxmlformats.org/officeDocument/2006/relationships/image" Target="../media/image43.png"/><Relationship Id="rId27" Type="http://schemas.openxmlformats.org/officeDocument/2006/relationships/image" Target="../media/image47.jpeg"/><Relationship Id="rId30" Type="http://schemas.openxmlformats.org/officeDocument/2006/relationships/image" Target="../media/image50.png"/><Relationship Id="rId35" Type="http://schemas.openxmlformats.org/officeDocument/2006/relationships/image" Target="../media/image55.tiff"/><Relationship Id="rId43" Type="http://schemas.openxmlformats.org/officeDocument/2006/relationships/image" Target="../media/image63.svg"/><Relationship Id="rId48" Type="http://schemas.openxmlformats.org/officeDocument/2006/relationships/image" Target="../media/image68.jpg"/><Relationship Id="rId56" Type="http://schemas.openxmlformats.org/officeDocument/2006/relationships/image" Target="../media/image75.png"/><Relationship Id="rId8" Type="http://schemas.openxmlformats.org/officeDocument/2006/relationships/image" Target="../media/image29.jpg"/><Relationship Id="rId51" Type="http://schemas.openxmlformats.org/officeDocument/2006/relationships/image" Target="../media/image70.png"/><Relationship Id="rId3"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7.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6.xml"/><Relationship Id="rId6" Type="http://schemas.openxmlformats.org/officeDocument/2006/relationships/image" Target="../media/image81.tiff"/><Relationship Id="rId5" Type="http://schemas.openxmlformats.org/officeDocument/2006/relationships/image" Target="../media/image80.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84.png"/><Relationship Id="rId4" Type="http://schemas.openxmlformats.org/officeDocument/2006/relationships/image" Target="../media/image83.png"/></Relationships>
</file>

<file path=ppt/slides/_rels/slide15.xml.rels><?xml version="1.0" encoding="UTF-8" standalone="yes"?>
<Relationships xmlns="http://schemas.openxmlformats.org/package/2006/relationships"><Relationship Id="rId8" Type="http://schemas.openxmlformats.org/officeDocument/2006/relationships/hyperlink" Target="https://www.eclipse.org/projects/" TargetMode="External"/><Relationship Id="rId3" Type="http://schemas.openxmlformats.org/officeDocument/2006/relationships/image" Target="../media/image23.png"/><Relationship Id="rId7" Type="http://schemas.openxmlformats.org/officeDocument/2006/relationships/image" Target="../media/image81.tiff"/><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87.tiff"/><Relationship Id="rId5" Type="http://schemas.openxmlformats.org/officeDocument/2006/relationships/image" Target="../media/image86.tiff"/><Relationship Id="rId10" Type="http://schemas.openxmlformats.org/officeDocument/2006/relationships/hyperlink" Target="https://www.eclipse.org/org/workinggroups/eclipse_sparkplug_charter.php" TargetMode="External"/><Relationship Id="rId4" Type="http://schemas.openxmlformats.org/officeDocument/2006/relationships/image" Target="../media/image85.png"/><Relationship Id="rId9" Type="http://schemas.openxmlformats.org/officeDocument/2006/relationships/hyperlink" Target="https://accounts.eclipse.org/mailing-list/sparkplug-wg"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8.em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9.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90.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92.jpg"/></Relationships>
</file>

<file path=ppt/slides/_rels/slide24.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95.png"/><Relationship Id="rId3" Type="http://schemas.openxmlformats.org/officeDocument/2006/relationships/image" Target="../media/image93.png"/><Relationship Id="rId7" Type="http://schemas.openxmlformats.org/officeDocument/2006/relationships/image" Target="../media/image37.png"/><Relationship Id="rId12" Type="http://schemas.microsoft.com/office/2007/relationships/hdphoto" Target="../media/hdphoto1.wdp"/><Relationship Id="rId17" Type="http://schemas.openxmlformats.org/officeDocument/2006/relationships/image" Target="../media/image23.png"/><Relationship Id="rId2" Type="http://schemas.openxmlformats.org/officeDocument/2006/relationships/notesSlide" Target="../notesSlides/notesSlide11.xml"/><Relationship Id="rId16" Type="http://schemas.microsoft.com/office/2007/relationships/hdphoto" Target="../media/hdphoto3.wdp"/><Relationship Id="rId1" Type="http://schemas.openxmlformats.org/officeDocument/2006/relationships/slideLayout" Target="../slideLayouts/slideLayout6.xml"/><Relationship Id="rId6" Type="http://schemas.openxmlformats.org/officeDocument/2006/relationships/image" Target="../media/image36.png"/><Relationship Id="rId11" Type="http://schemas.openxmlformats.org/officeDocument/2006/relationships/image" Target="../media/image94.png"/><Relationship Id="rId5" Type="http://schemas.openxmlformats.org/officeDocument/2006/relationships/image" Target="../media/image35.png"/><Relationship Id="rId15" Type="http://schemas.openxmlformats.org/officeDocument/2006/relationships/image" Target="../media/image96.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 Id="rId1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image" Target="../media/image97.jpg"/><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99.png"/></Relationships>
</file>

<file path=ppt/slides/_rels/slide27.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23.png"/><Relationship Id="rId7" Type="http://schemas.openxmlformats.org/officeDocument/2006/relationships/image" Target="../media/image101.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100.png"/><Relationship Id="rId5" Type="http://schemas.openxmlformats.org/officeDocument/2006/relationships/image" Target="../media/image53.png"/><Relationship Id="rId4" Type="http://schemas.openxmlformats.org/officeDocument/2006/relationships/image" Target="../media/image32.png"/><Relationship Id="rId9" Type="http://schemas.openxmlformats.org/officeDocument/2006/relationships/image" Target="../media/image57.png"/></Relationships>
</file>

<file path=ppt/slides/_rels/slide28.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7.png"/><Relationship Id="rId18" Type="http://schemas.openxmlformats.org/officeDocument/2006/relationships/image" Target="../media/image44.png"/><Relationship Id="rId26" Type="http://schemas.openxmlformats.org/officeDocument/2006/relationships/image" Target="../media/image69.png"/><Relationship Id="rId3" Type="http://schemas.openxmlformats.org/officeDocument/2006/relationships/image" Target="../media/image59.png"/><Relationship Id="rId21" Type="http://schemas.openxmlformats.org/officeDocument/2006/relationships/image" Target="../media/image34.png"/><Relationship Id="rId7" Type="http://schemas.openxmlformats.org/officeDocument/2006/relationships/image" Target="../media/image29.jpg"/><Relationship Id="rId12" Type="http://schemas.openxmlformats.org/officeDocument/2006/relationships/image" Target="../media/image11.svg"/><Relationship Id="rId17" Type="http://schemas.openxmlformats.org/officeDocument/2006/relationships/image" Target="../media/image109.jpg"/><Relationship Id="rId25" Type="http://schemas.microsoft.com/office/2007/relationships/hdphoto" Target="../media/hdphoto7.wdp"/><Relationship Id="rId2" Type="http://schemas.openxmlformats.org/officeDocument/2006/relationships/image" Target="../media/image57.png"/><Relationship Id="rId16" Type="http://schemas.openxmlformats.org/officeDocument/2006/relationships/image" Target="../media/image108.png"/><Relationship Id="rId20" Type="http://schemas.microsoft.com/office/2007/relationships/hdphoto" Target="../media/hdphoto5.wdp"/><Relationship Id="rId29" Type="http://schemas.openxmlformats.org/officeDocument/2006/relationships/image" Target="../media/image74.png"/><Relationship Id="rId1" Type="http://schemas.openxmlformats.org/officeDocument/2006/relationships/slideLayout" Target="../slideLayouts/slideLayout6.xml"/><Relationship Id="rId6" Type="http://schemas.openxmlformats.org/officeDocument/2006/relationships/image" Target="../media/image58.png"/><Relationship Id="rId11" Type="http://schemas.openxmlformats.org/officeDocument/2006/relationships/image" Target="../media/image106.png"/><Relationship Id="rId24" Type="http://schemas.openxmlformats.org/officeDocument/2006/relationships/image" Target="../media/image112.png"/><Relationship Id="rId5" Type="http://schemas.microsoft.com/office/2007/relationships/hdphoto" Target="../media/hdphoto4.wdp"/><Relationship Id="rId15" Type="http://schemas.openxmlformats.org/officeDocument/2006/relationships/image" Target="../media/image53.png"/><Relationship Id="rId23" Type="http://schemas.microsoft.com/office/2007/relationships/hdphoto" Target="../media/hdphoto6.wdp"/><Relationship Id="rId28" Type="http://schemas.openxmlformats.org/officeDocument/2006/relationships/image" Target="../media/image70.png"/><Relationship Id="rId10" Type="http://schemas.openxmlformats.org/officeDocument/2006/relationships/image" Target="../media/image105.png"/><Relationship Id="rId19" Type="http://schemas.openxmlformats.org/officeDocument/2006/relationships/image" Target="../media/image110.png"/><Relationship Id="rId4" Type="http://schemas.openxmlformats.org/officeDocument/2006/relationships/image" Target="../media/image103.png"/><Relationship Id="rId9" Type="http://schemas.openxmlformats.org/officeDocument/2006/relationships/image" Target="../media/image32.png"/><Relationship Id="rId14" Type="http://schemas.openxmlformats.org/officeDocument/2006/relationships/image" Target="../media/image23.png"/><Relationship Id="rId22" Type="http://schemas.openxmlformats.org/officeDocument/2006/relationships/image" Target="../media/image111.png"/><Relationship Id="rId27" Type="http://schemas.openxmlformats.org/officeDocument/2006/relationships/image" Target="../media/image73.png"/><Relationship Id="rId30" Type="http://schemas.openxmlformats.org/officeDocument/2006/relationships/image" Target="../media/image113.png"/></Relationships>
</file>

<file path=ppt/slides/_rels/slide29.xml.rels><?xml version="1.0" encoding="UTF-8" standalone="yes"?>
<Relationships xmlns="http://schemas.openxmlformats.org/package/2006/relationships"><Relationship Id="rId8" Type="http://schemas.microsoft.com/office/2007/relationships/hdphoto" Target="../media/hdphoto4.wdp"/><Relationship Id="rId13" Type="http://schemas.microsoft.com/office/2007/relationships/hdphoto" Target="../media/hdphoto6.wdp"/><Relationship Id="rId18" Type="http://schemas.openxmlformats.org/officeDocument/2006/relationships/image" Target="../media/image34.png"/><Relationship Id="rId3" Type="http://schemas.openxmlformats.org/officeDocument/2006/relationships/image" Target="../media/image110.png"/><Relationship Id="rId7" Type="http://schemas.openxmlformats.org/officeDocument/2006/relationships/image" Target="../media/image103.png"/><Relationship Id="rId12" Type="http://schemas.openxmlformats.org/officeDocument/2006/relationships/image" Target="../media/image111.png"/><Relationship Id="rId17" Type="http://schemas.microsoft.com/office/2007/relationships/hdphoto" Target="../media/hdphoto7.wdp"/><Relationship Id="rId2" Type="http://schemas.openxmlformats.org/officeDocument/2006/relationships/image" Target="../media/image104.png"/><Relationship Id="rId16" Type="http://schemas.openxmlformats.org/officeDocument/2006/relationships/image" Target="../media/image112.png"/><Relationship Id="rId1" Type="http://schemas.openxmlformats.org/officeDocument/2006/relationships/slideLayout" Target="../slideLayouts/slideLayout6.xml"/><Relationship Id="rId6" Type="http://schemas.openxmlformats.org/officeDocument/2006/relationships/image" Target="../media/image59.png"/><Relationship Id="rId11" Type="http://schemas.openxmlformats.org/officeDocument/2006/relationships/image" Target="../media/image107.png"/><Relationship Id="rId5" Type="http://schemas.openxmlformats.org/officeDocument/2006/relationships/image" Target="../media/image57.png"/><Relationship Id="rId15" Type="http://schemas.openxmlformats.org/officeDocument/2006/relationships/image" Target="../media/image108.png"/><Relationship Id="rId10" Type="http://schemas.openxmlformats.org/officeDocument/2006/relationships/image" Target="../media/image29.jpg"/><Relationship Id="rId19" Type="http://schemas.openxmlformats.org/officeDocument/2006/relationships/image" Target="../media/image23.png"/><Relationship Id="rId4" Type="http://schemas.microsoft.com/office/2007/relationships/hdphoto" Target="../media/hdphoto5.wdp"/><Relationship Id="rId9" Type="http://schemas.openxmlformats.org/officeDocument/2006/relationships/image" Target="../media/image58.png"/><Relationship Id="rId14" Type="http://schemas.openxmlformats.org/officeDocument/2006/relationships/image" Target="../media/image53.png"/></Relationships>
</file>

<file path=ppt/slides/_rels/slide30.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3.svg"/><Relationship Id="rId18" Type="http://schemas.openxmlformats.org/officeDocument/2006/relationships/image" Target="../media/image125.svg"/><Relationship Id="rId3" Type="http://schemas.openxmlformats.org/officeDocument/2006/relationships/image" Target="../media/image115.svg"/><Relationship Id="rId7" Type="http://schemas.openxmlformats.org/officeDocument/2006/relationships/image" Target="../media/image119.svg"/><Relationship Id="rId12" Type="http://schemas.openxmlformats.org/officeDocument/2006/relationships/image" Target="../media/image62.png"/><Relationship Id="rId17" Type="http://schemas.openxmlformats.org/officeDocument/2006/relationships/image" Target="../media/image124.png"/><Relationship Id="rId2" Type="http://schemas.openxmlformats.org/officeDocument/2006/relationships/image" Target="../media/image114.png"/><Relationship Id="rId16" Type="http://schemas.openxmlformats.org/officeDocument/2006/relationships/image" Target="../media/image16.png"/><Relationship Id="rId20" Type="http://schemas.openxmlformats.org/officeDocument/2006/relationships/image" Target="../media/image23.png"/><Relationship Id="rId1" Type="http://schemas.openxmlformats.org/officeDocument/2006/relationships/slideLayout" Target="../slideLayouts/slideLayout6.xml"/><Relationship Id="rId6" Type="http://schemas.openxmlformats.org/officeDocument/2006/relationships/image" Target="../media/image118.png"/><Relationship Id="rId11" Type="http://schemas.openxmlformats.org/officeDocument/2006/relationships/image" Target="../media/image121.svg"/><Relationship Id="rId5" Type="http://schemas.openxmlformats.org/officeDocument/2006/relationships/image" Target="../media/image117.svg"/><Relationship Id="rId15" Type="http://schemas.openxmlformats.org/officeDocument/2006/relationships/image" Target="../media/image123.svg"/><Relationship Id="rId10" Type="http://schemas.openxmlformats.org/officeDocument/2006/relationships/image" Target="../media/image120.png"/><Relationship Id="rId19" Type="http://schemas.openxmlformats.org/officeDocument/2006/relationships/image" Target="../media/image65.png"/><Relationship Id="rId4" Type="http://schemas.openxmlformats.org/officeDocument/2006/relationships/image" Target="../media/image116.png"/><Relationship Id="rId9" Type="http://schemas.openxmlformats.org/officeDocument/2006/relationships/image" Target="../media/image61.svg"/><Relationship Id="rId14" Type="http://schemas.openxmlformats.org/officeDocument/2006/relationships/image" Target="../media/image122.png"/></Relationships>
</file>

<file path=ppt/slides/_rels/slide3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92.jpg"/></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8" Type="http://schemas.openxmlformats.org/officeDocument/2006/relationships/image" Target="../media/image129.png"/><Relationship Id="rId13" Type="http://schemas.openxmlformats.org/officeDocument/2006/relationships/image" Target="../media/image133.png"/><Relationship Id="rId18" Type="http://schemas.openxmlformats.org/officeDocument/2006/relationships/image" Target="../media/image136.png"/><Relationship Id="rId26" Type="http://schemas.openxmlformats.org/officeDocument/2006/relationships/image" Target="../media/image53.png"/><Relationship Id="rId3" Type="http://schemas.openxmlformats.org/officeDocument/2006/relationships/image" Target="../media/image44.png"/><Relationship Id="rId21" Type="http://schemas.openxmlformats.org/officeDocument/2006/relationships/image" Target="../media/image138.png"/><Relationship Id="rId7" Type="http://schemas.openxmlformats.org/officeDocument/2006/relationships/image" Target="../media/image31.png"/><Relationship Id="rId12" Type="http://schemas.openxmlformats.org/officeDocument/2006/relationships/image" Target="../media/image16.png"/><Relationship Id="rId17" Type="http://schemas.openxmlformats.org/officeDocument/2006/relationships/image" Target="../media/image59.png"/><Relationship Id="rId25" Type="http://schemas.openxmlformats.org/officeDocument/2006/relationships/image" Target="../media/image142.png"/><Relationship Id="rId2" Type="http://schemas.openxmlformats.org/officeDocument/2006/relationships/notesSlide" Target="../notesSlides/notesSlide16.xml"/><Relationship Id="rId16" Type="http://schemas.openxmlformats.org/officeDocument/2006/relationships/image" Target="../media/image135.png"/><Relationship Id="rId20" Type="http://schemas.openxmlformats.org/officeDocument/2006/relationships/image" Target="../media/image137.png"/><Relationship Id="rId29" Type="http://schemas.openxmlformats.org/officeDocument/2006/relationships/image" Target="../media/image29.jpg"/><Relationship Id="rId1" Type="http://schemas.openxmlformats.org/officeDocument/2006/relationships/slideLayout" Target="../slideLayouts/slideLayout16.xml"/><Relationship Id="rId6" Type="http://schemas.openxmlformats.org/officeDocument/2006/relationships/image" Target="../media/image128.png"/><Relationship Id="rId11" Type="http://schemas.openxmlformats.org/officeDocument/2006/relationships/image" Target="../media/image132.png"/><Relationship Id="rId24" Type="http://schemas.openxmlformats.org/officeDocument/2006/relationships/image" Target="../media/image141.png"/><Relationship Id="rId5" Type="http://schemas.openxmlformats.org/officeDocument/2006/relationships/image" Target="../media/image45.png"/><Relationship Id="rId15" Type="http://schemas.openxmlformats.org/officeDocument/2006/relationships/image" Target="../media/image58.png"/><Relationship Id="rId23" Type="http://schemas.openxmlformats.org/officeDocument/2006/relationships/image" Target="../media/image140.png"/><Relationship Id="rId28" Type="http://schemas.openxmlformats.org/officeDocument/2006/relationships/image" Target="../media/image30.jpeg"/><Relationship Id="rId10" Type="http://schemas.openxmlformats.org/officeDocument/2006/relationships/image" Target="../media/image131.png"/><Relationship Id="rId19" Type="http://schemas.openxmlformats.org/officeDocument/2006/relationships/image" Target="../media/image32.png"/><Relationship Id="rId4" Type="http://schemas.openxmlformats.org/officeDocument/2006/relationships/image" Target="../media/image127.png"/><Relationship Id="rId9" Type="http://schemas.openxmlformats.org/officeDocument/2006/relationships/image" Target="../media/image130.png"/><Relationship Id="rId14" Type="http://schemas.openxmlformats.org/officeDocument/2006/relationships/image" Target="../media/image134.png"/><Relationship Id="rId22" Type="http://schemas.openxmlformats.org/officeDocument/2006/relationships/image" Target="../media/image139.png"/><Relationship Id="rId27" Type="http://schemas.openxmlformats.org/officeDocument/2006/relationships/image" Target="../media/image57.png"/><Relationship Id="rId30" Type="http://schemas.openxmlformats.org/officeDocument/2006/relationships/image" Target="../media/image1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737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EFF9659-7555-A44C-8E3E-00B55A69EDC9}"/>
              </a:ext>
            </a:extLst>
          </p:cNvPr>
          <p:cNvSpPr>
            <a:spLocks noGrp="1"/>
          </p:cNvSpPr>
          <p:nvPr>
            <p:ph sz="quarter" idx="10"/>
          </p:nvPr>
        </p:nvSpPr>
        <p:spPr/>
        <p:txBody>
          <a:bodyPr/>
          <a:lstStyle/>
          <a:p>
            <a:r>
              <a:rPr lang="en-US" sz="4800" dirty="0"/>
              <a:t>Digital Transformation Made Easy with Ignition and MQTT</a:t>
            </a:r>
            <a:endParaRPr lang="en-US" sz="4400" dirty="0"/>
          </a:p>
        </p:txBody>
      </p:sp>
    </p:spTree>
    <p:extLst>
      <p:ext uri="{BB962C8B-B14F-4D97-AF65-F5344CB8AC3E}">
        <p14:creationId xmlns:p14="http://schemas.microsoft.com/office/powerpoint/2010/main" val="3268263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82B72B-2D5B-E14C-AF23-BDDBC3C5C949}"/>
              </a:ext>
            </a:extLst>
          </p:cNvPr>
          <p:cNvSpPr>
            <a:spLocks noGrp="1"/>
          </p:cNvSpPr>
          <p:nvPr>
            <p:ph sz="quarter" idx="11"/>
          </p:nvPr>
        </p:nvSpPr>
        <p:spPr/>
        <p:txBody>
          <a:bodyPr/>
          <a:lstStyle/>
          <a:p>
            <a:r>
              <a:rPr lang="en-US" dirty="0"/>
              <a:t>Arlen Nipper</a:t>
            </a:r>
          </a:p>
        </p:txBody>
      </p:sp>
      <p:sp>
        <p:nvSpPr>
          <p:cNvPr id="4" name="Content Placeholder 3">
            <a:extLst>
              <a:ext uri="{FF2B5EF4-FFF2-40B4-BE49-F238E27FC236}">
                <a16:creationId xmlns:a16="http://schemas.microsoft.com/office/drawing/2014/main" id="{FD990EFC-37E4-3145-9294-EAEFAAAAE9F2}"/>
              </a:ext>
            </a:extLst>
          </p:cNvPr>
          <p:cNvSpPr>
            <a:spLocks noGrp="1"/>
          </p:cNvSpPr>
          <p:nvPr>
            <p:ph sz="quarter" idx="12"/>
          </p:nvPr>
        </p:nvSpPr>
        <p:spPr/>
        <p:txBody>
          <a:bodyPr/>
          <a:lstStyle/>
          <a:p>
            <a:r>
              <a:rPr lang="en-US" dirty="0"/>
              <a:t>President &amp; CTO</a:t>
            </a:r>
          </a:p>
        </p:txBody>
      </p:sp>
      <p:pic>
        <p:nvPicPr>
          <p:cNvPr id="5" name="Picture 4" descr="A person wearing a suit and tie&#10;&#10;Description automatically generated">
            <a:extLst>
              <a:ext uri="{FF2B5EF4-FFF2-40B4-BE49-F238E27FC236}">
                <a16:creationId xmlns:a16="http://schemas.microsoft.com/office/drawing/2014/main" id="{E7623F45-26CE-4306-8E1A-F11D99B3D6DA}"/>
              </a:ext>
            </a:extLst>
          </p:cNvPr>
          <p:cNvPicPr>
            <a:picLocks noChangeAspect="1"/>
          </p:cNvPicPr>
          <p:nvPr/>
        </p:nvPicPr>
        <p:blipFill rotWithShape="1">
          <a:blip r:embed="rId2"/>
          <a:srcRect l="27362" r="3081"/>
          <a:stretch/>
        </p:blipFill>
        <p:spPr>
          <a:xfrm>
            <a:off x="4479306" y="843554"/>
            <a:ext cx="3233386" cy="3098661"/>
          </a:xfrm>
          <a:prstGeom prst="ellipse">
            <a:avLst/>
          </a:prstGeom>
        </p:spPr>
      </p:pic>
    </p:spTree>
    <p:extLst>
      <p:ext uri="{BB962C8B-B14F-4D97-AF65-F5344CB8AC3E}">
        <p14:creationId xmlns:p14="http://schemas.microsoft.com/office/powerpoint/2010/main" val="4260216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1844DDE-030F-804C-93E4-58363A95C9A3}"/>
              </a:ext>
            </a:extLst>
          </p:cNvPr>
          <p:cNvSpPr>
            <a:spLocks noGrp="1"/>
          </p:cNvSpPr>
          <p:nvPr>
            <p:ph type="body" sz="quarter" idx="15"/>
          </p:nvPr>
        </p:nvSpPr>
        <p:spPr/>
        <p:txBody>
          <a:bodyPr/>
          <a:lstStyle/>
          <a:p>
            <a:pPr algn="ctr"/>
            <a:r>
              <a:rPr lang="en-US" dirty="0"/>
              <a:t>About Cirrus Link</a:t>
            </a:r>
          </a:p>
        </p:txBody>
      </p:sp>
      <p:sp>
        <p:nvSpPr>
          <p:cNvPr id="7" name="TextBox 6">
            <a:extLst>
              <a:ext uri="{FF2B5EF4-FFF2-40B4-BE49-F238E27FC236}">
                <a16:creationId xmlns:a16="http://schemas.microsoft.com/office/drawing/2014/main" id="{499C35DC-4392-8C47-839F-BAA392AC4C90}"/>
              </a:ext>
            </a:extLst>
          </p:cNvPr>
          <p:cNvSpPr txBox="1"/>
          <p:nvPr/>
        </p:nvSpPr>
        <p:spPr>
          <a:xfrm>
            <a:off x="775856" y="2843126"/>
            <a:ext cx="3906981" cy="1569634"/>
          </a:xfrm>
          <a:prstGeom prst="rect">
            <a:avLst/>
          </a:prstGeom>
          <a:noFill/>
        </p:spPr>
        <p:txBody>
          <a:bodyPr wrap="square" lIns="91414" tIns="45707" rIns="91414" bIns="45707" rtlCol="0">
            <a:spAutoFit/>
          </a:bodyPr>
          <a:lstStyle/>
          <a:p>
            <a:pPr marL="0" marR="0" lvl="0" indent="0" defTabSz="342785"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4472C4">
                    <a:lumMod val="75000"/>
                  </a:srgbClr>
                </a:solidFill>
                <a:effectLst/>
                <a:uLnTx/>
                <a:uFillTx/>
                <a:latin typeface="Arial" panose="020B0604020202020204" pitchFamily="34" charset="0"/>
                <a:ea typeface="+mn-ea"/>
                <a:cs typeface="Arial" panose="020B0604020202020204" pitchFamily="34" charset="0"/>
                <a:sym typeface="Arial"/>
              </a:rPr>
              <a:t>Cirrus Link provides MQTT centric software for Industrial Automation Solutions</a:t>
            </a:r>
          </a:p>
        </p:txBody>
      </p:sp>
      <p:sp>
        <p:nvSpPr>
          <p:cNvPr id="8" name="TextBox 7">
            <a:extLst>
              <a:ext uri="{FF2B5EF4-FFF2-40B4-BE49-F238E27FC236}">
                <a16:creationId xmlns:a16="http://schemas.microsoft.com/office/drawing/2014/main" id="{A40FA7E4-0B67-D34B-960F-7762B6A341DB}"/>
              </a:ext>
            </a:extLst>
          </p:cNvPr>
          <p:cNvSpPr txBox="1"/>
          <p:nvPr/>
        </p:nvSpPr>
        <p:spPr>
          <a:xfrm>
            <a:off x="6124540" y="2814040"/>
            <a:ext cx="5266462" cy="1569634"/>
          </a:xfrm>
          <a:prstGeom prst="rect">
            <a:avLst/>
          </a:prstGeom>
          <a:noFill/>
        </p:spPr>
        <p:txBody>
          <a:bodyPr wrap="square" lIns="91414" tIns="45707" rIns="91414" bIns="45707" rtlCol="0">
            <a:spAutoFit/>
          </a:bodyPr>
          <a:lstStyle/>
          <a:p>
            <a:pPr marL="214248" marR="0" lvl="0" indent="-214248" algn="l" defTabSz="3427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Founded in 2012</a:t>
            </a:r>
          </a:p>
          <a:p>
            <a:pPr marL="214248" marR="0" lvl="0" indent="-214248" algn="l" defTabSz="3427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Co-Inventor of MQTT </a:t>
            </a:r>
            <a:endParaRPr lang="en-US" sz="1600" dirty="0">
              <a:solidFill>
                <a:prstClr val="black"/>
              </a:solidFill>
              <a:latin typeface="Arial" panose="020B0604020202020204" pitchFamily="34" charset="0"/>
              <a:cs typeface="Arial" panose="020B0604020202020204" pitchFamily="34" charset="0"/>
              <a:sym typeface="Arial"/>
            </a:endParaRPr>
          </a:p>
          <a:p>
            <a:pPr marL="214248" marR="0" lvl="0" indent="-214248" algn="l" defTabSz="3427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75 man-years of experience with MQTT</a:t>
            </a:r>
          </a:p>
          <a:p>
            <a:pPr marL="214248" marR="0" lvl="0" indent="-214248" algn="l" defTabSz="3427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Developed Sparkplug A/B/…</a:t>
            </a:r>
          </a:p>
          <a:p>
            <a:pPr marL="214248" marR="0" lvl="0" indent="-214248" algn="l" defTabSz="34278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prstClr val="black"/>
                </a:solidFill>
                <a:latin typeface="Arial" panose="020B0604020202020204" pitchFamily="34" charset="0"/>
                <a:cs typeface="Arial" panose="020B0604020202020204" pitchFamily="34" charset="0"/>
                <a:sym typeface="Arial"/>
              </a:rPr>
              <a:t>Have helped over</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 35 OEMs in implementing MQTT </a:t>
            </a:r>
          </a:p>
          <a:p>
            <a:pPr marL="214248" marR="0" lvl="0" indent="-214248" algn="l" defTabSz="3427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Strategic Partners with Inductive Automation</a:t>
            </a:r>
          </a:p>
        </p:txBody>
      </p:sp>
      <p:grpSp>
        <p:nvGrpSpPr>
          <p:cNvPr id="9" name="Group 8">
            <a:extLst>
              <a:ext uri="{FF2B5EF4-FFF2-40B4-BE49-F238E27FC236}">
                <a16:creationId xmlns:a16="http://schemas.microsoft.com/office/drawing/2014/main" id="{41525918-04D0-404E-90DA-76A21CAD3E84}"/>
              </a:ext>
            </a:extLst>
          </p:cNvPr>
          <p:cNvGrpSpPr/>
          <p:nvPr/>
        </p:nvGrpSpPr>
        <p:grpSpPr>
          <a:xfrm>
            <a:off x="496895" y="4942745"/>
            <a:ext cx="846290" cy="1271202"/>
            <a:chOff x="1511188" y="4594504"/>
            <a:chExt cx="1128386" cy="1694937"/>
          </a:xfrm>
        </p:grpSpPr>
        <p:pic>
          <p:nvPicPr>
            <p:cNvPr id="10" name="Graphic 10">
              <a:extLst>
                <a:ext uri="{FF2B5EF4-FFF2-40B4-BE49-F238E27FC236}">
                  <a16:creationId xmlns:a16="http://schemas.microsoft.com/office/drawing/2014/main" id="{3D4E1C06-900A-5E48-A21E-561F1CA1FC9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11188" y="4594504"/>
              <a:ext cx="1128386" cy="1191887"/>
            </a:xfrm>
            <a:prstGeom prst="rect">
              <a:avLst/>
            </a:prstGeom>
          </p:spPr>
        </p:pic>
        <p:sp>
          <p:nvSpPr>
            <p:cNvPr id="11" name="Rectangle 10">
              <a:extLst>
                <a:ext uri="{FF2B5EF4-FFF2-40B4-BE49-F238E27FC236}">
                  <a16:creationId xmlns:a16="http://schemas.microsoft.com/office/drawing/2014/main" id="{48127B6B-987F-A340-947B-B6ADEF779B08}"/>
                </a:ext>
              </a:extLst>
            </p:cNvPr>
            <p:cNvSpPr/>
            <p:nvPr/>
          </p:nvSpPr>
          <p:spPr>
            <a:xfrm>
              <a:off x="1544879" y="5775881"/>
              <a:ext cx="1048658" cy="513560"/>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MQTT</a:t>
              </a:r>
            </a:p>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Engine</a:t>
              </a:r>
            </a:p>
          </p:txBody>
        </p:sp>
      </p:grpSp>
      <p:grpSp>
        <p:nvGrpSpPr>
          <p:cNvPr id="12" name="Group 11">
            <a:extLst>
              <a:ext uri="{FF2B5EF4-FFF2-40B4-BE49-F238E27FC236}">
                <a16:creationId xmlns:a16="http://schemas.microsoft.com/office/drawing/2014/main" id="{94D8A202-82CD-3B45-B622-F842D5FE7E68}"/>
              </a:ext>
            </a:extLst>
          </p:cNvPr>
          <p:cNvGrpSpPr/>
          <p:nvPr/>
        </p:nvGrpSpPr>
        <p:grpSpPr>
          <a:xfrm>
            <a:off x="1735370" y="4931743"/>
            <a:ext cx="846290" cy="1266024"/>
            <a:chOff x="2991669" y="4600511"/>
            <a:chExt cx="1128386" cy="1688032"/>
          </a:xfrm>
        </p:grpSpPr>
        <p:pic>
          <p:nvPicPr>
            <p:cNvPr id="13" name="Graphic 12">
              <a:extLst>
                <a:ext uri="{FF2B5EF4-FFF2-40B4-BE49-F238E27FC236}">
                  <a16:creationId xmlns:a16="http://schemas.microsoft.com/office/drawing/2014/main" id="{016259AD-F0D7-054F-ADCE-593EE5CA1E7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991669" y="4600511"/>
              <a:ext cx="1128386" cy="1205281"/>
            </a:xfrm>
            <a:prstGeom prst="rect">
              <a:avLst/>
            </a:prstGeom>
          </p:spPr>
        </p:pic>
        <p:sp>
          <p:nvSpPr>
            <p:cNvPr id="14" name="Rectangle 13">
              <a:extLst>
                <a:ext uri="{FF2B5EF4-FFF2-40B4-BE49-F238E27FC236}">
                  <a16:creationId xmlns:a16="http://schemas.microsoft.com/office/drawing/2014/main" id="{8C7E537B-64DC-0D4B-A94B-05F07119A513}"/>
                </a:ext>
              </a:extLst>
            </p:cNvPr>
            <p:cNvSpPr/>
            <p:nvPr/>
          </p:nvSpPr>
          <p:spPr>
            <a:xfrm>
              <a:off x="3045690" y="5774983"/>
              <a:ext cx="1048658" cy="513560"/>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MQTT</a:t>
              </a:r>
            </a:p>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Distributor</a:t>
              </a:r>
            </a:p>
          </p:txBody>
        </p:sp>
      </p:grpSp>
      <p:grpSp>
        <p:nvGrpSpPr>
          <p:cNvPr id="15" name="Group 14">
            <a:extLst>
              <a:ext uri="{FF2B5EF4-FFF2-40B4-BE49-F238E27FC236}">
                <a16:creationId xmlns:a16="http://schemas.microsoft.com/office/drawing/2014/main" id="{FE0C4C89-5886-9845-AF0F-D793F7078C2F}"/>
              </a:ext>
            </a:extLst>
          </p:cNvPr>
          <p:cNvGrpSpPr/>
          <p:nvPr/>
        </p:nvGrpSpPr>
        <p:grpSpPr>
          <a:xfrm>
            <a:off x="2973845" y="4925844"/>
            <a:ext cx="962404" cy="1273574"/>
            <a:chOff x="7213790" y="4590445"/>
            <a:chExt cx="1283202" cy="1698098"/>
          </a:xfrm>
        </p:grpSpPr>
        <p:pic>
          <p:nvPicPr>
            <p:cNvPr id="16" name="Graphic 11">
              <a:extLst>
                <a:ext uri="{FF2B5EF4-FFF2-40B4-BE49-F238E27FC236}">
                  <a16:creationId xmlns:a16="http://schemas.microsoft.com/office/drawing/2014/main" id="{C9A3A5D5-E1AA-8B45-AD61-FD7DA06A4F2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312337" y="4590445"/>
              <a:ext cx="1084486" cy="1200314"/>
            </a:xfrm>
            <a:prstGeom prst="rect">
              <a:avLst/>
            </a:prstGeom>
          </p:spPr>
        </p:pic>
        <p:sp>
          <p:nvSpPr>
            <p:cNvPr id="17" name="Rectangle 16">
              <a:extLst>
                <a:ext uri="{FF2B5EF4-FFF2-40B4-BE49-F238E27FC236}">
                  <a16:creationId xmlns:a16="http://schemas.microsoft.com/office/drawing/2014/main" id="{C9271DDE-4655-2844-84DB-71CF374AB67B}"/>
                </a:ext>
              </a:extLst>
            </p:cNvPr>
            <p:cNvSpPr/>
            <p:nvPr/>
          </p:nvSpPr>
          <p:spPr>
            <a:xfrm>
              <a:off x="7213790" y="5774983"/>
              <a:ext cx="1283202" cy="513560"/>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MQTT</a:t>
              </a:r>
            </a:p>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Transmission</a:t>
              </a:r>
            </a:p>
          </p:txBody>
        </p:sp>
      </p:grpSp>
      <p:grpSp>
        <p:nvGrpSpPr>
          <p:cNvPr id="18" name="Group 17">
            <a:extLst>
              <a:ext uri="{FF2B5EF4-FFF2-40B4-BE49-F238E27FC236}">
                <a16:creationId xmlns:a16="http://schemas.microsoft.com/office/drawing/2014/main" id="{45145926-1E7B-F34E-B545-570A06C0DBD1}"/>
              </a:ext>
            </a:extLst>
          </p:cNvPr>
          <p:cNvGrpSpPr/>
          <p:nvPr/>
        </p:nvGrpSpPr>
        <p:grpSpPr>
          <a:xfrm>
            <a:off x="5682804" y="4679288"/>
            <a:ext cx="1091343" cy="1464350"/>
            <a:chOff x="8427381" y="4331266"/>
            <a:chExt cx="1455124" cy="1952468"/>
          </a:xfrm>
        </p:grpSpPr>
        <p:pic>
          <p:nvPicPr>
            <p:cNvPr id="19" name="Picture 18" descr="chariot_logo_v1.0_stripe.png">
              <a:extLst>
                <a:ext uri="{FF2B5EF4-FFF2-40B4-BE49-F238E27FC236}">
                  <a16:creationId xmlns:a16="http://schemas.microsoft.com/office/drawing/2014/main" id="{0049CB21-84ED-164A-85BB-6EABC22E440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27381" y="4331266"/>
              <a:ext cx="1455124" cy="1455125"/>
            </a:xfrm>
            <a:prstGeom prst="rect">
              <a:avLst/>
            </a:prstGeom>
          </p:spPr>
        </p:pic>
        <p:sp>
          <p:nvSpPr>
            <p:cNvPr id="20" name="Rectangle 19">
              <a:extLst>
                <a:ext uri="{FF2B5EF4-FFF2-40B4-BE49-F238E27FC236}">
                  <a16:creationId xmlns:a16="http://schemas.microsoft.com/office/drawing/2014/main" id="{CCE6A6D9-6979-8649-AEE2-DF83BBDEE683}"/>
                </a:ext>
              </a:extLst>
            </p:cNvPr>
            <p:cNvSpPr/>
            <p:nvPr/>
          </p:nvSpPr>
          <p:spPr>
            <a:xfrm>
              <a:off x="8571114" y="5770174"/>
              <a:ext cx="1048659" cy="513560"/>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MQTT</a:t>
              </a:r>
            </a:p>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Server</a:t>
              </a:r>
            </a:p>
          </p:txBody>
        </p:sp>
      </p:grpSp>
      <p:grpSp>
        <p:nvGrpSpPr>
          <p:cNvPr id="21" name="Group 20">
            <a:extLst>
              <a:ext uri="{FF2B5EF4-FFF2-40B4-BE49-F238E27FC236}">
                <a16:creationId xmlns:a16="http://schemas.microsoft.com/office/drawing/2014/main" id="{E4DD7E5A-32CE-E942-9E34-CE928BF3F7FF}"/>
              </a:ext>
            </a:extLst>
          </p:cNvPr>
          <p:cNvGrpSpPr/>
          <p:nvPr/>
        </p:nvGrpSpPr>
        <p:grpSpPr>
          <a:xfrm>
            <a:off x="10756076" y="4984309"/>
            <a:ext cx="792058" cy="1268876"/>
            <a:chOff x="8451428" y="4688197"/>
            <a:chExt cx="792058" cy="1268876"/>
          </a:xfrm>
        </p:grpSpPr>
        <p:pic>
          <p:nvPicPr>
            <p:cNvPr id="22" name="Picture 21">
              <a:extLst>
                <a:ext uri="{FF2B5EF4-FFF2-40B4-BE49-F238E27FC236}">
                  <a16:creationId xmlns:a16="http://schemas.microsoft.com/office/drawing/2014/main" id="{13DBF7F0-95E2-084A-AC46-04B818B7332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77170" y="4688197"/>
              <a:ext cx="766316" cy="887313"/>
            </a:xfrm>
            <a:prstGeom prst="rect">
              <a:avLst/>
            </a:prstGeom>
          </p:spPr>
        </p:pic>
        <p:sp>
          <p:nvSpPr>
            <p:cNvPr id="23" name="Rectangle 22">
              <a:extLst>
                <a:ext uri="{FF2B5EF4-FFF2-40B4-BE49-F238E27FC236}">
                  <a16:creationId xmlns:a16="http://schemas.microsoft.com/office/drawing/2014/main" id="{3264E513-8A81-F749-899A-1BD22FE7793D}"/>
                </a:ext>
              </a:extLst>
            </p:cNvPr>
            <p:cNvSpPr/>
            <p:nvPr/>
          </p:nvSpPr>
          <p:spPr>
            <a:xfrm>
              <a:off x="8451428" y="5571903"/>
              <a:ext cx="786494" cy="385170"/>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ROC/ABB</a:t>
              </a:r>
            </a:p>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EFM</a:t>
              </a:r>
            </a:p>
          </p:txBody>
        </p:sp>
      </p:grpSp>
      <p:grpSp>
        <p:nvGrpSpPr>
          <p:cNvPr id="24" name="Group 23">
            <a:extLst>
              <a:ext uri="{FF2B5EF4-FFF2-40B4-BE49-F238E27FC236}">
                <a16:creationId xmlns:a16="http://schemas.microsoft.com/office/drawing/2014/main" id="{186CC016-6E5F-7D49-AC1F-73561ACBE333}"/>
              </a:ext>
            </a:extLst>
          </p:cNvPr>
          <p:cNvGrpSpPr/>
          <p:nvPr/>
        </p:nvGrpSpPr>
        <p:grpSpPr>
          <a:xfrm>
            <a:off x="7166332" y="4958316"/>
            <a:ext cx="806007" cy="1454505"/>
            <a:chOff x="1264991" y="4563743"/>
            <a:chExt cx="1074672" cy="1939340"/>
          </a:xfrm>
        </p:grpSpPr>
        <p:pic>
          <p:nvPicPr>
            <p:cNvPr id="25" name="Picture 24">
              <a:extLst>
                <a:ext uri="{FF2B5EF4-FFF2-40B4-BE49-F238E27FC236}">
                  <a16:creationId xmlns:a16="http://schemas.microsoft.com/office/drawing/2014/main" id="{96674CA8-CDCB-E647-9DF5-9E8D4D05441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91006" y="4563743"/>
              <a:ext cx="1048657" cy="1211240"/>
            </a:xfrm>
            <a:prstGeom prst="rect">
              <a:avLst/>
            </a:prstGeom>
          </p:spPr>
        </p:pic>
        <p:sp>
          <p:nvSpPr>
            <p:cNvPr id="26" name="Rectangle 25">
              <a:extLst>
                <a:ext uri="{FF2B5EF4-FFF2-40B4-BE49-F238E27FC236}">
                  <a16:creationId xmlns:a16="http://schemas.microsoft.com/office/drawing/2014/main" id="{BA38F4BA-5820-C142-8388-3D3079F8FF27}"/>
                </a:ext>
              </a:extLst>
            </p:cNvPr>
            <p:cNvSpPr/>
            <p:nvPr/>
          </p:nvSpPr>
          <p:spPr>
            <a:xfrm>
              <a:off x="1264991" y="5786391"/>
              <a:ext cx="1048659" cy="716692"/>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IBM Watson</a:t>
              </a:r>
            </a:p>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Injector</a:t>
              </a:r>
            </a:p>
          </p:txBody>
        </p:sp>
      </p:grpSp>
      <p:grpSp>
        <p:nvGrpSpPr>
          <p:cNvPr id="27" name="Group 26">
            <a:extLst>
              <a:ext uri="{FF2B5EF4-FFF2-40B4-BE49-F238E27FC236}">
                <a16:creationId xmlns:a16="http://schemas.microsoft.com/office/drawing/2014/main" id="{7911CBFB-EC4E-8047-8E96-055098B48FD2}"/>
              </a:ext>
            </a:extLst>
          </p:cNvPr>
          <p:cNvGrpSpPr/>
          <p:nvPr/>
        </p:nvGrpSpPr>
        <p:grpSpPr>
          <a:xfrm>
            <a:off x="8364524" y="4998166"/>
            <a:ext cx="815227" cy="1254129"/>
            <a:chOff x="4292566" y="4617269"/>
            <a:chExt cx="1086967" cy="1672172"/>
          </a:xfrm>
        </p:grpSpPr>
        <p:pic>
          <p:nvPicPr>
            <p:cNvPr id="28" name="Picture 27">
              <a:extLst>
                <a:ext uri="{FF2B5EF4-FFF2-40B4-BE49-F238E27FC236}">
                  <a16:creationId xmlns:a16="http://schemas.microsoft.com/office/drawing/2014/main" id="{75742C33-C9DD-234E-BA6F-2F29B6EC9F2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351456" y="4617269"/>
              <a:ext cx="1028077" cy="1188526"/>
            </a:xfrm>
            <a:prstGeom prst="rect">
              <a:avLst/>
            </a:prstGeom>
          </p:spPr>
        </p:pic>
        <p:sp>
          <p:nvSpPr>
            <p:cNvPr id="29" name="Rectangle 28">
              <a:extLst>
                <a:ext uri="{FF2B5EF4-FFF2-40B4-BE49-F238E27FC236}">
                  <a16:creationId xmlns:a16="http://schemas.microsoft.com/office/drawing/2014/main" id="{F64861B3-29DA-D748-86C2-67BF8C201141}"/>
                </a:ext>
              </a:extLst>
            </p:cNvPr>
            <p:cNvSpPr/>
            <p:nvPr/>
          </p:nvSpPr>
          <p:spPr>
            <a:xfrm>
              <a:off x="4292566" y="5775881"/>
              <a:ext cx="1048657" cy="513560"/>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Azure</a:t>
              </a:r>
            </a:p>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Injector</a:t>
              </a:r>
            </a:p>
          </p:txBody>
        </p:sp>
      </p:grpSp>
      <p:grpSp>
        <p:nvGrpSpPr>
          <p:cNvPr id="30" name="Group 29">
            <a:extLst>
              <a:ext uri="{FF2B5EF4-FFF2-40B4-BE49-F238E27FC236}">
                <a16:creationId xmlns:a16="http://schemas.microsoft.com/office/drawing/2014/main" id="{28790181-E0FF-8C4A-AF2C-57A5568C487A}"/>
              </a:ext>
            </a:extLst>
          </p:cNvPr>
          <p:cNvGrpSpPr/>
          <p:nvPr/>
        </p:nvGrpSpPr>
        <p:grpSpPr>
          <a:xfrm>
            <a:off x="9571936" y="4965777"/>
            <a:ext cx="791953" cy="1282249"/>
            <a:chOff x="5353287" y="4574069"/>
            <a:chExt cx="1055936" cy="1709665"/>
          </a:xfrm>
        </p:grpSpPr>
        <p:pic>
          <p:nvPicPr>
            <p:cNvPr id="31" name="Picture 30">
              <a:extLst>
                <a:ext uri="{FF2B5EF4-FFF2-40B4-BE49-F238E27FC236}">
                  <a16:creationId xmlns:a16="http://schemas.microsoft.com/office/drawing/2014/main" id="{BB54A9CF-0891-E243-84A7-2FC152ECA0D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353287" y="4574069"/>
              <a:ext cx="1048658" cy="1212323"/>
            </a:xfrm>
            <a:prstGeom prst="rect">
              <a:avLst/>
            </a:prstGeom>
          </p:spPr>
        </p:pic>
        <p:sp>
          <p:nvSpPr>
            <p:cNvPr id="32" name="Rectangle 31">
              <a:extLst>
                <a:ext uri="{FF2B5EF4-FFF2-40B4-BE49-F238E27FC236}">
                  <a16:creationId xmlns:a16="http://schemas.microsoft.com/office/drawing/2014/main" id="{B5E714AE-31CC-C846-AA48-447330351D87}"/>
                </a:ext>
              </a:extLst>
            </p:cNvPr>
            <p:cNvSpPr/>
            <p:nvPr/>
          </p:nvSpPr>
          <p:spPr>
            <a:xfrm>
              <a:off x="5360567" y="5770174"/>
              <a:ext cx="1048656" cy="513560"/>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AWS</a:t>
              </a:r>
            </a:p>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Injector</a:t>
              </a:r>
            </a:p>
          </p:txBody>
        </p:sp>
      </p:grpSp>
      <p:grpSp>
        <p:nvGrpSpPr>
          <p:cNvPr id="33" name="Group 32">
            <a:extLst>
              <a:ext uri="{FF2B5EF4-FFF2-40B4-BE49-F238E27FC236}">
                <a16:creationId xmlns:a16="http://schemas.microsoft.com/office/drawing/2014/main" id="{0798382B-218B-9C46-803B-D04BF9D736E3}"/>
              </a:ext>
            </a:extLst>
          </p:cNvPr>
          <p:cNvGrpSpPr/>
          <p:nvPr/>
        </p:nvGrpSpPr>
        <p:grpSpPr>
          <a:xfrm>
            <a:off x="4328434" y="4911986"/>
            <a:ext cx="962185" cy="1245323"/>
            <a:chOff x="3681170" y="4603338"/>
            <a:chExt cx="1282911" cy="1660432"/>
          </a:xfrm>
        </p:grpSpPr>
        <p:pic>
          <p:nvPicPr>
            <p:cNvPr id="34" name="Picture 33">
              <a:extLst>
                <a:ext uri="{FF2B5EF4-FFF2-40B4-BE49-F238E27FC236}">
                  <a16:creationId xmlns:a16="http://schemas.microsoft.com/office/drawing/2014/main" id="{C9720FD9-A072-A84A-9404-00DE87B6130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681170" y="4603338"/>
              <a:ext cx="1282911" cy="1346266"/>
            </a:xfrm>
            <a:prstGeom prst="rect">
              <a:avLst/>
            </a:prstGeom>
          </p:spPr>
        </p:pic>
        <p:sp>
          <p:nvSpPr>
            <p:cNvPr id="35" name="Rectangle 34">
              <a:extLst>
                <a:ext uri="{FF2B5EF4-FFF2-40B4-BE49-F238E27FC236}">
                  <a16:creationId xmlns:a16="http://schemas.microsoft.com/office/drawing/2014/main" id="{3C7E3303-741F-A746-823A-45EF7D1BAB39}"/>
                </a:ext>
              </a:extLst>
            </p:cNvPr>
            <p:cNvSpPr/>
            <p:nvPr/>
          </p:nvSpPr>
          <p:spPr>
            <a:xfrm>
              <a:off x="3780943" y="5750210"/>
              <a:ext cx="1048657" cy="513560"/>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MQTT</a:t>
              </a:r>
            </a:p>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Recorder</a:t>
              </a:r>
            </a:p>
          </p:txBody>
        </p:sp>
      </p:grpSp>
      <p:pic>
        <p:nvPicPr>
          <p:cNvPr id="36" name="Picture 2" descr="Cirrus-Link-Solutions">
            <a:extLst>
              <a:ext uri="{FF2B5EF4-FFF2-40B4-BE49-F238E27FC236}">
                <a16:creationId xmlns:a16="http://schemas.microsoft.com/office/drawing/2014/main" id="{0DB72D8D-26E4-7D44-9B1D-FDC312BCF1E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01843" y="1181101"/>
            <a:ext cx="5286375" cy="1143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descr="A close up of a sign&#10;&#10;Description generated with very high confidence">
            <a:extLst>
              <a:ext uri="{FF2B5EF4-FFF2-40B4-BE49-F238E27FC236}">
                <a16:creationId xmlns:a16="http://schemas.microsoft.com/office/drawing/2014/main" id="{1B835B42-E2F2-1849-A399-46A4262ADC63}"/>
              </a:ext>
            </a:extLst>
          </p:cNvPr>
          <p:cNvPicPr>
            <a:picLocks noChangeAspect="1"/>
          </p:cNvPicPr>
          <p:nvPr/>
        </p:nvPicPr>
        <p:blipFill>
          <a:blip r:embed="rId15"/>
          <a:stretch>
            <a:fillRect/>
          </a:stretch>
        </p:blipFill>
        <p:spPr>
          <a:xfrm>
            <a:off x="106097" y="6530161"/>
            <a:ext cx="1202560" cy="239253"/>
          </a:xfrm>
          <a:prstGeom prst="rect">
            <a:avLst/>
          </a:prstGeom>
        </p:spPr>
      </p:pic>
    </p:spTree>
    <p:extLst>
      <p:ext uri="{BB962C8B-B14F-4D97-AF65-F5344CB8AC3E}">
        <p14:creationId xmlns:p14="http://schemas.microsoft.com/office/powerpoint/2010/main" val="2379708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1844DDE-030F-804C-93E4-58363A95C9A3}"/>
              </a:ext>
            </a:extLst>
          </p:cNvPr>
          <p:cNvSpPr>
            <a:spLocks noGrp="1"/>
          </p:cNvSpPr>
          <p:nvPr>
            <p:ph type="body" sz="quarter" idx="15"/>
          </p:nvPr>
        </p:nvSpPr>
        <p:spPr/>
        <p:txBody>
          <a:bodyPr/>
          <a:lstStyle/>
          <a:p>
            <a:pPr algn="ctr"/>
            <a:r>
              <a:rPr lang="en-US" dirty="0"/>
              <a:t>Digital Transformation</a:t>
            </a:r>
          </a:p>
        </p:txBody>
      </p:sp>
      <p:sp>
        <p:nvSpPr>
          <p:cNvPr id="3" name="Google Shape;225;p39">
            <a:extLst>
              <a:ext uri="{FF2B5EF4-FFF2-40B4-BE49-F238E27FC236}">
                <a16:creationId xmlns:a16="http://schemas.microsoft.com/office/drawing/2014/main" id="{C13A9CE7-80B6-6A49-B76A-CA751435CF01}"/>
              </a:ext>
            </a:extLst>
          </p:cNvPr>
          <p:cNvSpPr/>
          <p:nvPr/>
        </p:nvSpPr>
        <p:spPr>
          <a:xfrm>
            <a:off x="466250" y="1266196"/>
            <a:ext cx="11725749" cy="1177800"/>
          </a:xfrm>
          <a:prstGeom prst="rect">
            <a:avLst/>
          </a:prstGeom>
          <a:noFill/>
          <a:ln>
            <a:noFill/>
          </a:ln>
        </p:spPr>
        <p:txBody>
          <a:bodyPr spcFirstLastPara="1" wrap="square" lIns="91425" tIns="45700" rIns="91425" bIns="411475" anchor="t" anchorCtr="0">
            <a:noAutofit/>
          </a:bodyPr>
          <a:lstStyle/>
          <a:p>
            <a:pPr marR="0" lvl="0" algn="l" rtl="0">
              <a:lnSpc>
                <a:spcPct val="150000"/>
              </a:lnSpc>
              <a:spcBef>
                <a:spcPts val="0"/>
              </a:spcBef>
              <a:spcAft>
                <a:spcPts val="0"/>
              </a:spcAft>
              <a:buClr>
                <a:srgbClr val="39464B"/>
              </a:buClr>
              <a:buSzPts val="1800"/>
            </a:pPr>
            <a:r>
              <a:rPr lang="en-US" sz="2000" dirty="0">
                <a:solidFill>
                  <a:srgbClr val="39464B"/>
                </a:solidFill>
              </a:rPr>
              <a:t>What is digital transformation?</a:t>
            </a:r>
          </a:p>
          <a:p>
            <a:pPr marR="0" lvl="0" algn="l" rtl="0">
              <a:lnSpc>
                <a:spcPct val="150000"/>
              </a:lnSpc>
              <a:spcBef>
                <a:spcPts val="0"/>
              </a:spcBef>
              <a:spcAft>
                <a:spcPts val="0"/>
              </a:spcAft>
              <a:buClr>
                <a:srgbClr val="39464B"/>
              </a:buClr>
              <a:buSzPts val="1800"/>
            </a:pPr>
            <a:r>
              <a:rPr lang="en-US" sz="2000" dirty="0">
                <a:solidFill>
                  <a:srgbClr val="39464B"/>
                </a:solidFill>
              </a:rPr>
              <a:t>	ARC Advisory Group defines digital transformation as:</a:t>
            </a:r>
            <a:endParaRPr sz="2000" b="1" dirty="0">
              <a:solidFill>
                <a:srgbClr val="39464B"/>
              </a:solidFill>
            </a:endParaRPr>
          </a:p>
        </p:txBody>
      </p:sp>
      <p:sp>
        <p:nvSpPr>
          <p:cNvPr id="4" name="Google Shape;226;p39">
            <a:extLst>
              <a:ext uri="{FF2B5EF4-FFF2-40B4-BE49-F238E27FC236}">
                <a16:creationId xmlns:a16="http://schemas.microsoft.com/office/drawing/2014/main" id="{2F16644F-C71C-4C48-B913-D7089AB61BF7}"/>
              </a:ext>
            </a:extLst>
          </p:cNvPr>
          <p:cNvSpPr txBox="1"/>
          <p:nvPr/>
        </p:nvSpPr>
        <p:spPr>
          <a:xfrm>
            <a:off x="2062293" y="2686997"/>
            <a:ext cx="8350392" cy="1857478"/>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US" sz="1800" b="1" dirty="0">
                <a:solidFill>
                  <a:srgbClr val="39464B"/>
                </a:solidFill>
              </a:rPr>
              <a:t>“The </a:t>
            </a:r>
            <a:r>
              <a:rPr lang="en-US" sz="2000" b="1" dirty="0">
                <a:solidFill>
                  <a:srgbClr val="39464B"/>
                </a:solidFill>
              </a:rPr>
              <a:t>transformation</a:t>
            </a:r>
            <a:r>
              <a:rPr lang="en-US" sz="1800" b="1" dirty="0">
                <a:solidFill>
                  <a:srgbClr val="39464B"/>
                </a:solidFill>
              </a:rPr>
              <a:t> of industrial products, operations, value chains, and aftermarket services that are enabled through the augmentation of people and knowledge, through the expanded use of sensors, data and analytics.”</a:t>
            </a:r>
            <a:endParaRPr sz="1800" dirty="0"/>
          </a:p>
        </p:txBody>
      </p:sp>
      <p:pic>
        <p:nvPicPr>
          <p:cNvPr id="6" name="Picture 5" descr="A close up of a sign&#10;&#10;Description generated with very high confidence">
            <a:extLst>
              <a:ext uri="{FF2B5EF4-FFF2-40B4-BE49-F238E27FC236}">
                <a16:creationId xmlns:a16="http://schemas.microsoft.com/office/drawing/2014/main" id="{420AEE4D-64B2-0C41-B032-F38012B07B8A}"/>
              </a:ext>
            </a:extLst>
          </p:cNvPr>
          <p:cNvPicPr>
            <a:picLocks noChangeAspect="1"/>
          </p:cNvPicPr>
          <p:nvPr/>
        </p:nvPicPr>
        <p:blipFill>
          <a:blip r:embed="rId3"/>
          <a:stretch>
            <a:fillRect/>
          </a:stretch>
        </p:blipFill>
        <p:spPr>
          <a:xfrm>
            <a:off x="106097" y="6530161"/>
            <a:ext cx="1202560" cy="239253"/>
          </a:xfrm>
          <a:prstGeom prst="rect">
            <a:avLst/>
          </a:prstGeom>
        </p:spPr>
      </p:pic>
      <p:sp>
        <p:nvSpPr>
          <p:cNvPr id="2" name="TextBox 1">
            <a:extLst>
              <a:ext uri="{FF2B5EF4-FFF2-40B4-BE49-F238E27FC236}">
                <a16:creationId xmlns:a16="http://schemas.microsoft.com/office/drawing/2014/main" id="{D6FFB1B1-4ECB-4AD9-A8B8-CA44B75D5524}"/>
              </a:ext>
            </a:extLst>
          </p:cNvPr>
          <p:cNvSpPr txBox="1"/>
          <p:nvPr/>
        </p:nvSpPr>
        <p:spPr>
          <a:xfrm>
            <a:off x="2145420" y="4941415"/>
            <a:ext cx="7537841" cy="461665"/>
          </a:xfrm>
          <a:prstGeom prst="rect">
            <a:avLst/>
          </a:prstGeom>
        </p:spPr>
        <p:txBody>
          <a:bodyPr wrap="square" rtlCol="0" anchor="ctr">
            <a:spAutoFit/>
          </a:bodyPr>
          <a:lstStyle/>
          <a:p>
            <a:pPr algn="ctr"/>
            <a:r>
              <a:rPr lang="en-US" sz="2400" b="1" dirty="0"/>
              <a:t>So whats it going to do for me ?</a:t>
            </a:r>
          </a:p>
        </p:txBody>
      </p:sp>
      <p:sp>
        <p:nvSpPr>
          <p:cNvPr id="7" name="TextBox 6">
            <a:extLst>
              <a:ext uri="{FF2B5EF4-FFF2-40B4-BE49-F238E27FC236}">
                <a16:creationId xmlns:a16="http://schemas.microsoft.com/office/drawing/2014/main" id="{33716233-7359-BF43-98E4-46CD222B5659}"/>
              </a:ext>
            </a:extLst>
          </p:cNvPr>
          <p:cNvSpPr txBox="1"/>
          <p:nvPr/>
        </p:nvSpPr>
        <p:spPr>
          <a:xfrm>
            <a:off x="0" y="5661982"/>
            <a:ext cx="12192000" cy="461665"/>
          </a:xfrm>
          <a:prstGeom prst="rect">
            <a:avLst/>
          </a:prstGeom>
        </p:spPr>
        <p:txBody>
          <a:bodyPr wrap="square" rtlCol="0" anchor="ctr">
            <a:spAutoFit/>
          </a:bodyPr>
          <a:lstStyle/>
          <a:p>
            <a:pPr algn="ctr"/>
            <a:r>
              <a:rPr lang="en-US" sz="2400" b="1" dirty="0"/>
              <a:t>What tools/technology/ecosystem do I have to get started with?</a:t>
            </a:r>
          </a:p>
        </p:txBody>
      </p:sp>
    </p:spTree>
    <p:extLst>
      <p:ext uri="{BB962C8B-B14F-4D97-AF65-F5344CB8AC3E}">
        <p14:creationId xmlns:p14="http://schemas.microsoft.com/office/powerpoint/2010/main" val="3496392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61B02CC-5F8E-0B45-9667-CAEC009C24B1}"/>
              </a:ext>
            </a:extLst>
          </p:cNvPr>
          <p:cNvGrpSpPr/>
          <p:nvPr/>
        </p:nvGrpSpPr>
        <p:grpSpPr>
          <a:xfrm>
            <a:off x="5185448" y="990231"/>
            <a:ext cx="4152875" cy="736857"/>
            <a:chOff x="4754922" y="1701181"/>
            <a:chExt cx="4152875" cy="736857"/>
          </a:xfrm>
        </p:grpSpPr>
        <p:pic>
          <p:nvPicPr>
            <p:cNvPr id="152" name="Picture 151">
              <a:extLst>
                <a:ext uri="{FF2B5EF4-FFF2-40B4-BE49-F238E27FC236}">
                  <a16:creationId xmlns:a16="http://schemas.microsoft.com/office/drawing/2014/main" id="{16DAC37A-0220-A54B-B360-3F48B9CF11A0}"/>
                </a:ext>
              </a:extLst>
            </p:cNvPr>
            <p:cNvPicPr>
              <a:picLocks noChangeAspect="1"/>
            </p:cNvPicPr>
            <p:nvPr/>
          </p:nvPicPr>
          <p:blipFill>
            <a:blip r:embed="rId3"/>
            <a:stretch>
              <a:fillRect/>
            </a:stretch>
          </p:blipFill>
          <p:spPr>
            <a:xfrm>
              <a:off x="4754922" y="1701181"/>
              <a:ext cx="2597119" cy="736857"/>
            </a:xfrm>
            <a:prstGeom prst="rect">
              <a:avLst/>
            </a:prstGeom>
          </p:spPr>
        </p:pic>
        <p:sp>
          <p:nvSpPr>
            <p:cNvPr id="2" name="TextBox 1">
              <a:extLst>
                <a:ext uri="{FF2B5EF4-FFF2-40B4-BE49-F238E27FC236}">
                  <a16:creationId xmlns:a16="http://schemas.microsoft.com/office/drawing/2014/main" id="{32D8B77D-40CC-F74F-83FF-F59453151BB2}"/>
                </a:ext>
              </a:extLst>
            </p:cNvPr>
            <p:cNvSpPr txBox="1"/>
            <p:nvPr/>
          </p:nvSpPr>
          <p:spPr>
            <a:xfrm>
              <a:off x="7350675" y="1759683"/>
              <a:ext cx="1557122" cy="646331"/>
            </a:xfrm>
            <a:prstGeom prst="rect">
              <a:avLst/>
            </a:prstGeom>
          </p:spPr>
          <p:txBody>
            <a:bodyPr wrap="square" rtlCol="0" anchor="ctr">
              <a:spAutoFit/>
            </a:bodyPr>
            <a:lstStyle/>
            <a:p>
              <a:pPr algn="ctr"/>
              <a:r>
                <a:rPr lang="en-US" sz="3600" b="1" dirty="0">
                  <a:solidFill>
                    <a:srgbClr val="B34F2B"/>
                  </a:solidFill>
                </a:rPr>
                <a:t>2018</a:t>
              </a:r>
            </a:p>
          </p:txBody>
        </p:sp>
      </p:grpSp>
      <p:grpSp>
        <p:nvGrpSpPr>
          <p:cNvPr id="30" name="Group 29">
            <a:extLst>
              <a:ext uri="{FF2B5EF4-FFF2-40B4-BE49-F238E27FC236}">
                <a16:creationId xmlns:a16="http://schemas.microsoft.com/office/drawing/2014/main" id="{BE4E9FBA-3DFC-C642-AC90-68B70EF86C78}"/>
              </a:ext>
            </a:extLst>
          </p:cNvPr>
          <p:cNvGrpSpPr/>
          <p:nvPr/>
        </p:nvGrpSpPr>
        <p:grpSpPr>
          <a:xfrm>
            <a:off x="5969528" y="981789"/>
            <a:ext cx="3253694" cy="799560"/>
            <a:chOff x="4482764" y="5884581"/>
            <a:chExt cx="3253694" cy="799560"/>
          </a:xfrm>
        </p:grpSpPr>
        <p:pic>
          <p:nvPicPr>
            <p:cNvPr id="199" name="Picture 198">
              <a:extLst>
                <a:ext uri="{FF2B5EF4-FFF2-40B4-BE49-F238E27FC236}">
                  <a16:creationId xmlns:a16="http://schemas.microsoft.com/office/drawing/2014/main" id="{8A03F6E2-DDEB-0B40-8C6A-F75933B2A7E8}"/>
                </a:ext>
              </a:extLst>
            </p:cNvPr>
            <p:cNvPicPr>
              <a:picLocks noChangeAspect="1"/>
            </p:cNvPicPr>
            <p:nvPr/>
          </p:nvPicPr>
          <p:blipFill>
            <a:blip r:embed="rId4"/>
            <a:stretch>
              <a:fillRect/>
            </a:stretch>
          </p:blipFill>
          <p:spPr>
            <a:xfrm>
              <a:off x="4482764" y="5884581"/>
              <a:ext cx="1738578" cy="799560"/>
            </a:xfrm>
            <a:prstGeom prst="rect">
              <a:avLst/>
            </a:prstGeom>
          </p:spPr>
        </p:pic>
        <p:sp>
          <p:nvSpPr>
            <p:cNvPr id="29" name="TextBox 28">
              <a:extLst>
                <a:ext uri="{FF2B5EF4-FFF2-40B4-BE49-F238E27FC236}">
                  <a16:creationId xmlns:a16="http://schemas.microsoft.com/office/drawing/2014/main" id="{78544E09-D9B1-7F48-A80C-0D3578468547}"/>
                </a:ext>
              </a:extLst>
            </p:cNvPr>
            <p:cNvSpPr txBox="1"/>
            <p:nvPr/>
          </p:nvSpPr>
          <p:spPr>
            <a:xfrm>
              <a:off x="6191771" y="5988693"/>
              <a:ext cx="1544687" cy="646331"/>
            </a:xfrm>
            <a:prstGeom prst="rect">
              <a:avLst/>
            </a:prstGeom>
          </p:spPr>
          <p:txBody>
            <a:bodyPr wrap="square" rtlCol="0" anchor="ctr">
              <a:spAutoFit/>
            </a:bodyPr>
            <a:lstStyle/>
            <a:p>
              <a:pPr algn="ctr"/>
              <a:r>
                <a:rPr lang="en-US" sz="3600" b="1" dirty="0">
                  <a:solidFill>
                    <a:srgbClr val="124E37"/>
                  </a:solidFill>
                </a:rPr>
                <a:t>2019</a:t>
              </a:r>
            </a:p>
          </p:txBody>
        </p:sp>
      </p:grpSp>
      <p:grpSp>
        <p:nvGrpSpPr>
          <p:cNvPr id="6" name="Group 5">
            <a:extLst>
              <a:ext uri="{FF2B5EF4-FFF2-40B4-BE49-F238E27FC236}">
                <a16:creationId xmlns:a16="http://schemas.microsoft.com/office/drawing/2014/main" id="{0AC7263B-3E0A-B340-9D2E-C7387B56F447}"/>
              </a:ext>
            </a:extLst>
          </p:cNvPr>
          <p:cNvGrpSpPr/>
          <p:nvPr/>
        </p:nvGrpSpPr>
        <p:grpSpPr>
          <a:xfrm>
            <a:off x="5300192" y="1057642"/>
            <a:ext cx="3313419" cy="702427"/>
            <a:chOff x="5383541" y="765434"/>
            <a:chExt cx="3313419" cy="702427"/>
          </a:xfrm>
        </p:grpSpPr>
        <p:pic>
          <p:nvPicPr>
            <p:cNvPr id="37" name="Picture 36" descr="Screen Shot 2017-09-07 at 3.45.48 PM.png">
              <a:extLst>
                <a:ext uri="{FF2B5EF4-FFF2-40B4-BE49-F238E27FC236}">
                  <a16:creationId xmlns:a16="http://schemas.microsoft.com/office/drawing/2014/main" id="{927C9382-CCCF-DE49-BDD7-2DD9A9B29B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83541" y="765434"/>
              <a:ext cx="1818046" cy="702427"/>
            </a:xfrm>
            <a:prstGeom prst="rect">
              <a:avLst/>
            </a:prstGeom>
          </p:spPr>
        </p:pic>
        <p:sp>
          <p:nvSpPr>
            <p:cNvPr id="4" name="TextBox 3">
              <a:extLst>
                <a:ext uri="{FF2B5EF4-FFF2-40B4-BE49-F238E27FC236}">
                  <a16:creationId xmlns:a16="http://schemas.microsoft.com/office/drawing/2014/main" id="{47F7FD65-EE8A-1A44-B9D3-7F033E72C2FB}"/>
                </a:ext>
              </a:extLst>
            </p:cNvPr>
            <p:cNvSpPr txBox="1"/>
            <p:nvPr/>
          </p:nvSpPr>
          <p:spPr>
            <a:xfrm>
              <a:off x="7116182" y="777079"/>
              <a:ext cx="1580778" cy="646331"/>
            </a:xfrm>
            <a:prstGeom prst="rect">
              <a:avLst/>
            </a:prstGeom>
          </p:spPr>
          <p:txBody>
            <a:bodyPr wrap="square" rtlCol="0" anchor="ctr">
              <a:spAutoFit/>
            </a:bodyPr>
            <a:lstStyle/>
            <a:p>
              <a:pPr algn="ctr"/>
              <a:r>
                <a:rPr lang="en-US" sz="3600" b="1" dirty="0">
                  <a:solidFill>
                    <a:srgbClr val="92D050"/>
                  </a:solidFill>
                </a:rPr>
                <a:t>2015</a:t>
              </a:r>
            </a:p>
          </p:txBody>
        </p:sp>
      </p:grpSp>
      <p:grpSp>
        <p:nvGrpSpPr>
          <p:cNvPr id="167" name="Group 166">
            <a:extLst>
              <a:ext uri="{FF2B5EF4-FFF2-40B4-BE49-F238E27FC236}">
                <a16:creationId xmlns:a16="http://schemas.microsoft.com/office/drawing/2014/main" id="{9D135273-BD50-9546-B24F-63FDEAC03185}"/>
              </a:ext>
            </a:extLst>
          </p:cNvPr>
          <p:cNvGrpSpPr/>
          <p:nvPr/>
        </p:nvGrpSpPr>
        <p:grpSpPr>
          <a:xfrm>
            <a:off x="4732461" y="1034027"/>
            <a:ext cx="4236543" cy="684838"/>
            <a:chOff x="4116831" y="1834084"/>
            <a:chExt cx="4236543" cy="684838"/>
          </a:xfrm>
        </p:grpSpPr>
        <p:sp>
          <p:nvSpPr>
            <p:cNvPr id="165" name="TextBox 164">
              <a:extLst>
                <a:ext uri="{FF2B5EF4-FFF2-40B4-BE49-F238E27FC236}">
                  <a16:creationId xmlns:a16="http://schemas.microsoft.com/office/drawing/2014/main" id="{D195B836-3EAA-8946-81AC-6D0343EB173D}"/>
                </a:ext>
              </a:extLst>
            </p:cNvPr>
            <p:cNvSpPr txBox="1"/>
            <p:nvPr/>
          </p:nvSpPr>
          <p:spPr>
            <a:xfrm>
              <a:off x="6772596" y="1834084"/>
              <a:ext cx="1580778" cy="646331"/>
            </a:xfrm>
            <a:prstGeom prst="rect">
              <a:avLst/>
            </a:prstGeom>
          </p:spPr>
          <p:txBody>
            <a:bodyPr wrap="square" rtlCol="0" anchor="ctr">
              <a:spAutoFit/>
            </a:bodyPr>
            <a:lstStyle/>
            <a:p>
              <a:pPr algn="ctr"/>
              <a:r>
                <a:rPr lang="en-US" sz="3600" b="1" dirty="0">
                  <a:solidFill>
                    <a:srgbClr val="FFC000"/>
                  </a:solidFill>
                </a:rPr>
                <a:t>2016</a:t>
              </a:r>
            </a:p>
          </p:txBody>
        </p:sp>
        <p:pic>
          <p:nvPicPr>
            <p:cNvPr id="166" name="Picture 165" descr="Screen Shot 2017-09-07 at 3.47.51 PM.png">
              <a:extLst>
                <a:ext uri="{FF2B5EF4-FFF2-40B4-BE49-F238E27FC236}">
                  <a16:creationId xmlns:a16="http://schemas.microsoft.com/office/drawing/2014/main" id="{F67C3741-BB64-4E43-A91E-E02BC728470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16831" y="1866120"/>
              <a:ext cx="2756276" cy="652802"/>
            </a:xfrm>
            <a:prstGeom prst="rect">
              <a:avLst/>
            </a:prstGeom>
          </p:spPr>
        </p:pic>
      </p:grpSp>
      <p:grpSp>
        <p:nvGrpSpPr>
          <p:cNvPr id="181" name="Group 180">
            <a:extLst>
              <a:ext uri="{FF2B5EF4-FFF2-40B4-BE49-F238E27FC236}">
                <a16:creationId xmlns:a16="http://schemas.microsoft.com/office/drawing/2014/main" id="{D1087A27-A002-E44F-BBD6-A2861DB96B28}"/>
              </a:ext>
            </a:extLst>
          </p:cNvPr>
          <p:cNvGrpSpPr/>
          <p:nvPr/>
        </p:nvGrpSpPr>
        <p:grpSpPr>
          <a:xfrm>
            <a:off x="4763148" y="1053180"/>
            <a:ext cx="4568094" cy="669612"/>
            <a:chOff x="2692088" y="5495174"/>
            <a:chExt cx="4568094" cy="669612"/>
          </a:xfrm>
        </p:grpSpPr>
        <p:sp>
          <p:nvSpPr>
            <p:cNvPr id="179" name="TextBox 178">
              <a:extLst>
                <a:ext uri="{FF2B5EF4-FFF2-40B4-BE49-F238E27FC236}">
                  <a16:creationId xmlns:a16="http://schemas.microsoft.com/office/drawing/2014/main" id="{16C0546E-5E59-174B-9C90-17EFD2127143}"/>
                </a:ext>
              </a:extLst>
            </p:cNvPr>
            <p:cNvSpPr txBox="1"/>
            <p:nvPr/>
          </p:nvSpPr>
          <p:spPr>
            <a:xfrm>
              <a:off x="5679404" y="5495174"/>
              <a:ext cx="1580778" cy="646331"/>
            </a:xfrm>
            <a:prstGeom prst="rect">
              <a:avLst/>
            </a:prstGeom>
          </p:spPr>
          <p:txBody>
            <a:bodyPr wrap="square" rtlCol="0" anchor="ctr">
              <a:spAutoFit/>
            </a:bodyPr>
            <a:lstStyle/>
            <a:p>
              <a:pPr algn="ctr"/>
              <a:r>
                <a:rPr lang="en-US" sz="3600" b="1" dirty="0">
                  <a:solidFill>
                    <a:srgbClr val="03F07E"/>
                  </a:solidFill>
                </a:rPr>
                <a:t>2017</a:t>
              </a:r>
            </a:p>
          </p:txBody>
        </p:sp>
        <p:pic>
          <p:nvPicPr>
            <p:cNvPr id="180" name="Picture 179" descr="Screen Shot 2017-09-07 at 3.48.29 PM.png">
              <a:extLst>
                <a:ext uri="{FF2B5EF4-FFF2-40B4-BE49-F238E27FC236}">
                  <a16:creationId xmlns:a16="http://schemas.microsoft.com/office/drawing/2014/main" id="{E049C0CD-59F8-C34E-A3A1-F3C3D7EE6CA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92088" y="5496694"/>
              <a:ext cx="3110666" cy="668092"/>
            </a:xfrm>
            <a:prstGeom prst="rect">
              <a:avLst/>
            </a:prstGeom>
          </p:spPr>
        </p:pic>
      </p:grpSp>
      <p:pic>
        <p:nvPicPr>
          <p:cNvPr id="201" name="Picture 200">
            <a:extLst>
              <a:ext uri="{FF2B5EF4-FFF2-40B4-BE49-F238E27FC236}">
                <a16:creationId xmlns:a16="http://schemas.microsoft.com/office/drawing/2014/main" id="{4948FC39-E689-0441-B6E1-641342F6138D}"/>
              </a:ext>
            </a:extLst>
          </p:cNvPr>
          <p:cNvPicPr>
            <a:picLocks noChangeAspect="1"/>
          </p:cNvPicPr>
          <p:nvPr/>
        </p:nvPicPr>
        <p:blipFill>
          <a:blip r:embed="rId8"/>
          <a:stretch>
            <a:fillRect/>
          </a:stretch>
        </p:blipFill>
        <p:spPr>
          <a:xfrm>
            <a:off x="566187" y="2797013"/>
            <a:ext cx="765795" cy="494062"/>
          </a:xfrm>
          <a:prstGeom prst="rect">
            <a:avLst/>
          </a:prstGeom>
        </p:spPr>
      </p:pic>
      <p:pic>
        <p:nvPicPr>
          <p:cNvPr id="200" name="Picture 199" descr="Image result for watson">
            <a:extLst>
              <a:ext uri="{FF2B5EF4-FFF2-40B4-BE49-F238E27FC236}">
                <a16:creationId xmlns:a16="http://schemas.microsoft.com/office/drawing/2014/main" id="{A0582447-96A0-FB47-87E6-2E16B866506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7482" y="2126612"/>
            <a:ext cx="689219" cy="689219"/>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Rectangle 9">
            <a:extLst>
              <a:ext uri="{FF2B5EF4-FFF2-40B4-BE49-F238E27FC236}">
                <a16:creationId xmlns:a16="http://schemas.microsoft.com/office/drawing/2014/main" id="{9A727B0A-0973-A34A-861A-C3D0EADEB03E}"/>
              </a:ext>
            </a:extLst>
          </p:cNvPr>
          <p:cNvSpPr/>
          <p:nvPr/>
        </p:nvSpPr>
        <p:spPr>
          <a:xfrm>
            <a:off x="10549998" y="6217988"/>
            <a:ext cx="1272402" cy="2956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91844DDE-030F-804C-93E4-58363A95C9A3}"/>
              </a:ext>
            </a:extLst>
          </p:cNvPr>
          <p:cNvSpPr>
            <a:spLocks noGrp="1"/>
          </p:cNvSpPr>
          <p:nvPr>
            <p:ph type="body" sz="quarter" idx="15"/>
          </p:nvPr>
        </p:nvSpPr>
        <p:spPr/>
        <p:txBody>
          <a:bodyPr/>
          <a:lstStyle/>
          <a:p>
            <a:pPr algn="ctr"/>
            <a:r>
              <a:rPr lang="en-US" sz="2800" dirty="0"/>
              <a:t>Cirrus Link Digital Transformation Product Evolution</a:t>
            </a:r>
          </a:p>
        </p:txBody>
      </p:sp>
      <p:grpSp>
        <p:nvGrpSpPr>
          <p:cNvPr id="38" name="Group 37">
            <a:extLst>
              <a:ext uri="{FF2B5EF4-FFF2-40B4-BE49-F238E27FC236}">
                <a16:creationId xmlns:a16="http://schemas.microsoft.com/office/drawing/2014/main" id="{0F4F307D-BDEB-1545-B5AF-399CF0709C50}"/>
              </a:ext>
            </a:extLst>
          </p:cNvPr>
          <p:cNvGrpSpPr/>
          <p:nvPr/>
        </p:nvGrpSpPr>
        <p:grpSpPr>
          <a:xfrm>
            <a:off x="5309302" y="3667029"/>
            <a:ext cx="786698" cy="1010905"/>
            <a:chOff x="575206" y="4861783"/>
            <a:chExt cx="786698" cy="1010905"/>
          </a:xfrm>
        </p:grpSpPr>
        <p:sp>
          <p:nvSpPr>
            <p:cNvPr id="39" name="Rectangle 38">
              <a:extLst>
                <a:ext uri="{FF2B5EF4-FFF2-40B4-BE49-F238E27FC236}">
                  <a16:creationId xmlns:a16="http://schemas.microsoft.com/office/drawing/2014/main" id="{C693310C-C427-5040-B17C-C15BE93A9672}"/>
                </a:ext>
              </a:extLst>
            </p:cNvPr>
            <p:cNvSpPr/>
            <p:nvPr/>
          </p:nvSpPr>
          <p:spPr>
            <a:xfrm>
              <a:off x="575206" y="5477965"/>
              <a:ext cx="786698" cy="394723"/>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MQTT</a:t>
              </a:r>
            </a:p>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Engine</a:t>
              </a:r>
            </a:p>
          </p:txBody>
        </p:sp>
        <p:pic>
          <p:nvPicPr>
            <p:cNvPr id="40" name="Picture 39">
              <a:extLst>
                <a:ext uri="{FF2B5EF4-FFF2-40B4-BE49-F238E27FC236}">
                  <a16:creationId xmlns:a16="http://schemas.microsoft.com/office/drawing/2014/main" id="{552FCFAD-1549-DE4B-9EED-1FEF7BB5E8D3}"/>
                </a:ext>
              </a:extLst>
            </p:cNvPr>
            <p:cNvPicPr>
              <a:picLocks noChangeAspect="1"/>
            </p:cNvPicPr>
            <p:nvPr/>
          </p:nvPicPr>
          <p:blipFill>
            <a:blip r:embed="rId10"/>
            <a:stretch>
              <a:fillRect/>
            </a:stretch>
          </p:blipFill>
          <p:spPr>
            <a:xfrm>
              <a:off x="676332" y="4861783"/>
              <a:ext cx="560595" cy="647900"/>
            </a:xfrm>
            <a:prstGeom prst="rect">
              <a:avLst/>
            </a:prstGeom>
          </p:spPr>
        </p:pic>
      </p:grpSp>
      <p:pic>
        <p:nvPicPr>
          <p:cNvPr id="41" name="Picture 40">
            <a:extLst>
              <a:ext uri="{FF2B5EF4-FFF2-40B4-BE49-F238E27FC236}">
                <a16:creationId xmlns:a16="http://schemas.microsoft.com/office/drawing/2014/main" id="{289FBBDA-23C6-2944-BE5C-DCCB1CFF1BBE}"/>
              </a:ext>
            </a:extLst>
          </p:cNvPr>
          <p:cNvPicPr>
            <a:picLocks noChangeAspect="1"/>
          </p:cNvPicPr>
          <p:nvPr/>
        </p:nvPicPr>
        <p:blipFill>
          <a:blip r:embed="rId11"/>
          <a:stretch>
            <a:fillRect/>
          </a:stretch>
        </p:blipFill>
        <p:spPr>
          <a:xfrm>
            <a:off x="4068810" y="3550742"/>
            <a:ext cx="1431303" cy="621740"/>
          </a:xfrm>
          <a:prstGeom prst="rect">
            <a:avLst/>
          </a:prstGeom>
        </p:spPr>
      </p:pic>
      <p:pic>
        <p:nvPicPr>
          <p:cNvPr id="42" name="Picture 41">
            <a:extLst>
              <a:ext uri="{FF2B5EF4-FFF2-40B4-BE49-F238E27FC236}">
                <a16:creationId xmlns:a16="http://schemas.microsoft.com/office/drawing/2014/main" id="{6787DF10-E4C2-D74E-ACBD-34EE328DF571}"/>
              </a:ext>
            </a:extLst>
          </p:cNvPr>
          <p:cNvPicPr>
            <a:picLocks noChangeAspect="1"/>
          </p:cNvPicPr>
          <p:nvPr/>
        </p:nvPicPr>
        <p:blipFill>
          <a:blip r:embed="rId12"/>
          <a:stretch>
            <a:fillRect/>
          </a:stretch>
        </p:blipFill>
        <p:spPr>
          <a:xfrm>
            <a:off x="9866295" y="3840797"/>
            <a:ext cx="899765" cy="299922"/>
          </a:xfrm>
          <a:prstGeom prst="rect">
            <a:avLst/>
          </a:prstGeom>
        </p:spPr>
      </p:pic>
      <p:cxnSp>
        <p:nvCxnSpPr>
          <p:cNvPr id="51" name="Straight Connector 50">
            <a:extLst>
              <a:ext uri="{FF2B5EF4-FFF2-40B4-BE49-F238E27FC236}">
                <a16:creationId xmlns:a16="http://schemas.microsoft.com/office/drawing/2014/main" id="{DBF1FD73-146E-684D-8291-430B3D84A906}"/>
              </a:ext>
            </a:extLst>
          </p:cNvPr>
          <p:cNvCxnSpPr>
            <a:cxnSpLocks/>
            <a:stCxn id="40" idx="3"/>
            <a:endCxn id="44" idx="2"/>
          </p:cNvCxnSpPr>
          <p:nvPr/>
        </p:nvCxnSpPr>
        <p:spPr>
          <a:xfrm>
            <a:off x="5971023" y="3990979"/>
            <a:ext cx="738504" cy="3979"/>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3F7253F6-F29A-7546-8A6F-BA1149FE08D2}"/>
              </a:ext>
            </a:extLst>
          </p:cNvPr>
          <p:cNvCxnSpPr>
            <a:cxnSpLocks/>
            <a:stCxn id="44" idx="6"/>
            <a:endCxn id="42" idx="1"/>
          </p:cNvCxnSpPr>
          <p:nvPr/>
        </p:nvCxnSpPr>
        <p:spPr>
          <a:xfrm flipV="1">
            <a:off x="8238794" y="3990758"/>
            <a:ext cx="1627501" cy="4200"/>
          </a:xfrm>
          <a:prstGeom prst="line">
            <a:avLst/>
          </a:prstGeom>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2690DD0E-6FC7-5A4A-BEBA-FCAD937FC03E}"/>
              </a:ext>
            </a:extLst>
          </p:cNvPr>
          <p:cNvSpPr txBox="1"/>
          <p:nvPr/>
        </p:nvSpPr>
        <p:spPr>
          <a:xfrm>
            <a:off x="1" y="1160084"/>
            <a:ext cx="2540000" cy="307777"/>
          </a:xfrm>
          <a:prstGeom prst="rect">
            <a:avLst/>
          </a:prstGeom>
        </p:spPr>
        <p:txBody>
          <a:bodyPr wrap="square" rtlCol="0" anchor="ctr">
            <a:spAutoFit/>
          </a:bodyPr>
          <a:lstStyle/>
          <a:p>
            <a:r>
              <a:rPr lang="en-US" sz="1400" b="1" dirty="0">
                <a:solidFill>
                  <a:srgbClr val="92D050"/>
                </a:solidFill>
              </a:rPr>
              <a:t>Operational Tenants:</a:t>
            </a:r>
          </a:p>
        </p:txBody>
      </p:sp>
      <p:sp>
        <p:nvSpPr>
          <p:cNvPr id="57" name="TextBox 56">
            <a:extLst>
              <a:ext uri="{FF2B5EF4-FFF2-40B4-BE49-F238E27FC236}">
                <a16:creationId xmlns:a16="http://schemas.microsoft.com/office/drawing/2014/main" id="{4299DA67-0399-A849-A2CE-8379A147A3BA}"/>
              </a:ext>
            </a:extLst>
          </p:cNvPr>
          <p:cNvSpPr txBox="1"/>
          <p:nvPr/>
        </p:nvSpPr>
        <p:spPr>
          <a:xfrm>
            <a:off x="101918" y="1410831"/>
            <a:ext cx="4490401" cy="276999"/>
          </a:xfrm>
          <a:prstGeom prst="rect">
            <a:avLst/>
          </a:prstGeom>
        </p:spPr>
        <p:txBody>
          <a:bodyPr wrap="square" rtlCol="0" anchor="ctr">
            <a:spAutoFit/>
          </a:bodyPr>
          <a:lstStyle/>
          <a:p>
            <a:pPr marL="285750" indent="-285750">
              <a:buFont typeface="Arial" panose="020B0604020202020204" pitchFamily="34" charset="0"/>
              <a:buChar char="•"/>
            </a:pPr>
            <a:r>
              <a:rPr lang="en-US" sz="1200" b="1" dirty="0">
                <a:solidFill>
                  <a:srgbClr val="00B050"/>
                </a:solidFill>
              </a:rPr>
              <a:t>Decouple: Connect Device to Infrastructure.</a:t>
            </a:r>
          </a:p>
        </p:txBody>
      </p:sp>
      <p:sp>
        <p:nvSpPr>
          <p:cNvPr id="64" name="Rectangle 63">
            <a:extLst>
              <a:ext uri="{FF2B5EF4-FFF2-40B4-BE49-F238E27FC236}">
                <a16:creationId xmlns:a16="http://schemas.microsoft.com/office/drawing/2014/main" id="{75979C41-B53E-0448-B00B-B13699CB1863}"/>
              </a:ext>
            </a:extLst>
          </p:cNvPr>
          <p:cNvSpPr/>
          <p:nvPr/>
        </p:nvSpPr>
        <p:spPr>
          <a:xfrm>
            <a:off x="7656652" y="2826319"/>
            <a:ext cx="1116191" cy="553165"/>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MQTT</a:t>
            </a:r>
          </a:p>
          <a:p>
            <a:pPr marL="0" marR="0" lvl="0" indent="0" algn="ctr" defTabSz="342785" rtl="0" eaLnBrk="1" fontAlgn="auto" latinLnBrk="0" hangingPunct="1">
              <a:lnSpc>
                <a:spcPct val="110000"/>
              </a:lnSpc>
              <a:spcBef>
                <a:spcPts val="0"/>
              </a:spcBef>
              <a:spcAft>
                <a:spcPts val="0"/>
              </a:spcAft>
              <a:buClrTx/>
              <a:buSzPct val="25000"/>
              <a:buFontTx/>
              <a:buNone/>
              <a:tabLst/>
              <a:defRPr/>
            </a:pPr>
            <a:r>
              <a:rPr lang="en-US" sz="900" b="1" dirty="0">
                <a:solidFill>
                  <a:srgbClr val="156D97"/>
                </a:solidFill>
                <a:latin typeface="Arial" panose="020B0604020202020204" pitchFamily="34" charset="0"/>
                <a:ea typeface="Trebuchet MS"/>
                <a:cs typeface="Arial" panose="020B0604020202020204" pitchFamily="34" charset="0"/>
                <a:sym typeface="Trebuchet MS"/>
              </a:rPr>
              <a:t>“MOM”</a:t>
            </a: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 </a:t>
            </a:r>
            <a:r>
              <a:rPr kumimoji="0" lang="en-US" sz="10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Infrastructure</a:t>
            </a:r>
            <a:endPar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endParaRPr>
          </a:p>
        </p:txBody>
      </p:sp>
      <p:grpSp>
        <p:nvGrpSpPr>
          <p:cNvPr id="115" name="Group 114">
            <a:extLst>
              <a:ext uri="{FF2B5EF4-FFF2-40B4-BE49-F238E27FC236}">
                <a16:creationId xmlns:a16="http://schemas.microsoft.com/office/drawing/2014/main" id="{AC74688B-3261-564B-A810-8BF467880A23}"/>
              </a:ext>
            </a:extLst>
          </p:cNvPr>
          <p:cNvGrpSpPr/>
          <p:nvPr/>
        </p:nvGrpSpPr>
        <p:grpSpPr>
          <a:xfrm>
            <a:off x="6709527" y="3230702"/>
            <a:ext cx="1529267" cy="1528512"/>
            <a:chOff x="6709527" y="2936240"/>
            <a:chExt cx="1529267" cy="1528512"/>
          </a:xfrm>
        </p:grpSpPr>
        <p:sp>
          <p:nvSpPr>
            <p:cNvPr id="44" name="Oval 43">
              <a:extLst>
                <a:ext uri="{FF2B5EF4-FFF2-40B4-BE49-F238E27FC236}">
                  <a16:creationId xmlns:a16="http://schemas.microsoft.com/office/drawing/2014/main" id="{C026CA2A-6753-874F-BB2D-73337EC1007D}"/>
                </a:ext>
              </a:extLst>
            </p:cNvPr>
            <p:cNvSpPr/>
            <p:nvPr/>
          </p:nvSpPr>
          <p:spPr>
            <a:xfrm>
              <a:off x="6709527" y="2936240"/>
              <a:ext cx="1529267" cy="152851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dirty="0">
                <a:solidFill>
                  <a:schemeClr val="accent1">
                    <a:lumMod val="75000"/>
                  </a:schemeClr>
                </a:solidFill>
              </a:endParaRPr>
            </a:p>
          </p:txBody>
        </p:sp>
        <p:grpSp>
          <p:nvGrpSpPr>
            <p:cNvPr id="69" name="Group 68">
              <a:extLst>
                <a:ext uri="{FF2B5EF4-FFF2-40B4-BE49-F238E27FC236}">
                  <a16:creationId xmlns:a16="http://schemas.microsoft.com/office/drawing/2014/main" id="{CFCFCEC1-18F1-F648-B025-B27EF196C5DD}"/>
                </a:ext>
              </a:extLst>
            </p:cNvPr>
            <p:cNvGrpSpPr/>
            <p:nvPr/>
          </p:nvGrpSpPr>
          <p:grpSpPr>
            <a:xfrm>
              <a:off x="6918064" y="3122829"/>
              <a:ext cx="812799" cy="619760"/>
              <a:chOff x="7508240" y="5151120"/>
              <a:chExt cx="812799" cy="619760"/>
            </a:xfrm>
          </p:grpSpPr>
          <p:sp>
            <p:nvSpPr>
              <p:cNvPr id="62" name="Oval 61">
                <a:extLst>
                  <a:ext uri="{FF2B5EF4-FFF2-40B4-BE49-F238E27FC236}">
                    <a16:creationId xmlns:a16="http://schemas.microsoft.com/office/drawing/2014/main" id="{405F20F9-0C99-0449-AC91-0FDF2A82CDBA}"/>
                  </a:ext>
                </a:extLst>
              </p:cNvPr>
              <p:cNvSpPr/>
              <p:nvPr/>
            </p:nvSpPr>
            <p:spPr>
              <a:xfrm>
                <a:off x="7508240" y="5151120"/>
                <a:ext cx="812799" cy="61976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dirty="0">
                  <a:solidFill>
                    <a:schemeClr val="accent1">
                      <a:lumMod val="75000"/>
                    </a:schemeClr>
                  </a:solidFill>
                </a:endParaRPr>
              </a:p>
            </p:txBody>
          </p:sp>
          <p:sp>
            <p:nvSpPr>
              <p:cNvPr id="63" name="Rectangle 62">
                <a:extLst>
                  <a:ext uri="{FF2B5EF4-FFF2-40B4-BE49-F238E27FC236}">
                    <a16:creationId xmlns:a16="http://schemas.microsoft.com/office/drawing/2014/main" id="{37695DBA-4FDA-1747-92E9-C0E2AF14B7AA}"/>
                  </a:ext>
                </a:extLst>
              </p:cNvPr>
              <p:cNvSpPr/>
              <p:nvPr/>
            </p:nvSpPr>
            <p:spPr>
              <a:xfrm>
                <a:off x="7655347" y="5281208"/>
                <a:ext cx="538480" cy="394723"/>
              </a:xfrm>
              <a:prstGeom prst="rect">
                <a:avLst/>
              </a:prstGeom>
              <a:solidFill>
                <a:schemeClr val="bg1"/>
              </a:solidFill>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MQTT</a:t>
                </a:r>
              </a:p>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Server</a:t>
                </a:r>
              </a:p>
            </p:txBody>
          </p:sp>
        </p:grpSp>
        <p:grpSp>
          <p:nvGrpSpPr>
            <p:cNvPr id="70" name="Group 69">
              <a:extLst>
                <a:ext uri="{FF2B5EF4-FFF2-40B4-BE49-F238E27FC236}">
                  <a16:creationId xmlns:a16="http://schemas.microsoft.com/office/drawing/2014/main" id="{38DD8298-9109-C44B-A68F-69A6322E2471}"/>
                </a:ext>
              </a:extLst>
            </p:cNvPr>
            <p:cNvGrpSpPr/>
            <p:nvPr/>
          </p:nvGrpSpPr>
          <p:grpSpPr>
            <a:xfrm>
              <a:off x="7344358" y="3386416"/>
              <a:ext cx="812799" cy="619760"/>
              <a:chOff x="7508240" y="5151120"/>
              <a:chExt cx="812799" cy="619760"/>
            </a:xfrm>
          </p:grpSpPr>
          <p:sp>
            <p:nvSpPr>
              <p:cNvPr id="71" name="Oval 70">
                <a:extLst>
                  <a:ext uri="{FF2B5EF4-FFF2-40B4-BE49-F238E27FC236}">
                    <a16:creationId xmlns:a16="http://schemas.microsoft.com/office/drawing/2014/main" id="{DB76D76A-E05E-8F45-BDF3-7658B5F49FDA}"/>
                  </a:ext>
                </a:extLst>
              </p:cNvPr>
              <p:cNvSpPr/>
              <p:nvPr/>
            </p:nvSpPr>
            <p:spPr>
              <a:xfrm>
                <a:off x="7508240" y="5151120"/>
                <a:ext cx="812799" cy="61976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dirty="0">
                  <a:solidFill>
                    <a:schemeClr val="accent1">
                      <a:lumMod val="75000"/>
                    </a:schemeClr>
                  </a:solidFill>
                </a:endParaRPr>
              </a:p>
            </p:txBody>
          </p:sp>
          <p:sp>
            <p:nvSpPr>
              <p:cNvPr id="72" name="Rectangle 71">
                <a:extLst>
                  <a:ext uri="{FF2B5EF4-FFF2-40B4-BE49-F238E27FC236}">
                    <a16:creationId xmlns:a16="http://schemas.microsoft.com/office/drawing/2014/main" id="{987472E9-EEA5-D54F-93FA-2A250A5275A4}"/>
                  </a:ext>
                </a:extLst>
              </p:cNvPr>
              <p:cNvSpPr/>
              <p:nvPr/>
            </p:nvSpPr>
            <p:spPr>
              <a:xfrm>
                <a:off x="7655347" y="5281208"/>
                <a:ext cx="538480" cy="394723"/>
              </a:xfrm>
              <a:prstGeom prst="rect">
                <a:avLst/>
              </a:prstGeom>
              <a:solidFill>
                <a:schemeClr val="bg1"/>
              </a:solidFill>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MQTT</a:t>
                </a:r>
              </a:p>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Server</a:t>
                </a:r>
              </a:p>
            </p:txBody>
          </p:sp>
        </p:grpSp>
        <p:grpSp>
          <p:nvGrpSpPr>
            <p:cNvPr id="73" name="Group 72">
              <a:extLst>
                <a:ext uri="{FF2B5EF4-FFF2-40B4-BE49-F238E27FC236}">
                  <a16:creationId xmlns:a16="http://schemas.microsoft.com/office/drawing/2014/main" id="{AA94CBFC-15EA-8C43-B01B-E010DA76E7C6}"/>
                </a:ext>
              </a:extLst>
            </p:cNvPr>
            <p:cNvGrpSpPr/>
            <p:nvPr/>
          </p:nvGrpSpPr>
          <p:grpSpPr>
            <a:xfrm>
              <a:off x="6918063" y="3700869"/>
              <a:ext cx="812799" cy="619760"/>
              <a:chOff x="7508240" y="5151120"/>
              <a:chExt cx="812799" cy="619760"/>
            </a:xfrm>
          </p:grpSpPr>
          <p:sp>
            <p:nvSpPr>
              <p:cNvPr id="74" name="Oval 73">
                <a:extLst>
                  <a:ext uri="{FF2B5EF4-FFF2-40B4-BE49-F238E27FC236}">
                    <a16:creationId xmlns:a16="http://schemas.microsoft.com/office/drawing/2014/main" id="{DEB99BED-4C1E-AA4D-8A15-83EC39329B37}"/>
                  </a:ext>
                </a:extLst>
              </p:cNvPr>
              <p:cNvSpPr/>
              <p:nvPr/>
            </p:nvSpPr>
            <p:spPr>
              <a:xfrm>
                <a:off x="7508240" y="5151120"/>
                <a:ext cx="812799" cy="61976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dirty="0">
                  <a:solidFill>
                    <a:schemeClr val="accent1">
                      <a:lumMod val="75000"/>
                    </a:schemeClr>
                  </a:solidFill>
                </a:endParaRPr>
              </a:p>
            </p:txBody>
          </p:sp>
          <p:sp>
            <p:nvSpPr>
              <p:cNvPr id="75" name="Rectangle 74">
                <a:extLst>
                  <a:ext uri="{FF2B5EF4-FFF2-40B4-BE49-F238E27FC236}">
                    <a16:creationId xmlns:a16="http://schemas.microsoft.com/office/drawing/2014/main" id="{E87D6120-3C31-C840-817D-617FCB9E35B1}"/>
                  </a:ext>
                </a:extLst>
              </p:cNvPr>
              <p:cNvSpPr/>
              <p:nvPr/>
            </p:nvSpPr>
            <p:spPr>
              <a:xfrm>
                <a:off x="7655347" y="5281208"/>
                <a:ext cx="538480" cy="394723"/>
              </a:xfrm>
              <a:prstGeom prst="rect">
                <a:avLst/>
              </a:prstGeom>
              <a:solidFill>
                <a:schemeClr val="bg1"/>
              </a:solidFill>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MQTT</a:t>
                </a:r>
              </a:p>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Server</a:t>
                </a:r>
              </a:p>
            </p:txBody>
          </p:sp>
        </p:grpSp>
      </p:grpSp>
      <p:sp>
        <p:nvSpPr>
          <p:cNvPr id="78" name="TextBox 77">
            <a:extLst>
              <a:ext uri="{FF2B5EF4-FFF2-40B4-BE49-F238E27FC236}">
                <a16:creationId xmlns:a16="http://schemas.microsoft.com/office/drawing/2014/main" id="{FCC42FBF-09D6-6342-A47E-9C9EB405D663}"/>
              </a:ext>
            </a:extLst>
          </p:cNvPr>
          <p:cNvSpPr txBox="1"/>
          <p:nvPr/>
        </p:nvSpPr>
        <p:spPr>
          <a:xfrm>
            <a:off x="9377679" y="1100244"/>
            <a:ext cx="2814320" cy="523220"/>
          </a:xfrm>
          <a:prstGeom prst="rect">
            <a:avLst/>
          </a:prstGeom>
        </p:spPr>
        <p:txBody>
          <a:bodyPr wrap="square" rtlCol="0" anchor="ctr">
            <a:spAutoFit/>
          </a:bodyPr>
          <a:lstStyle/>
          <a:p>
            <a:pPr algn="ctr"/>
            <a:r>
              <a:rPr lang="en-US" sz="1400" b="1" dirty="0">
                <a:solidFill>
                  <a:srgbClr val="92D050"/>
                </a:solidFill>
              </a:rPr>
              <a:t>Number of Edge Devices Supporting MQTT:</a:t>
            </a:r>
          </a:p>
        </p:txBody>
      </p:sp>
      <p:sp>
        <p:nvSpPr>
          <p:cNvPr id="79" name="TextBox 78">
            <a:extLst>
              <a:ext uri="{FF2B5EF4-FFF2-40B4-BE49-F238E27FC236}">
                <a16:creationId xmlns:a16="http://schemas.microsoft.com/office/drawing/2014/main" id="{A454D11A-B146-4447-BD7C-655BC56073EF}"/>
              </a:ext>
            </a:extLst>
          </p:cNvPr>
          <p:cNvSpPr txBox="1"/>
          <p:nvPr/>
        </p:nvSpPr>
        <p:spPr>
          <a:xfrm>
            <a:off x="10275546" y="1584238"/>
            <a:ext cx="282280" cy="307777"/>
          </a:xfrm>
          <a:prstGeom prst="rect">
            <a:avLst/>
          </a:prstGeom>
        </p:spPr>
        <p:txBody>
          <a:bodyPr wrap="square" rtlCol="0" anchor="ctr">
            <a:spAutoFit/>
          </a:bodyPr>
          <a:lstStyle/>
          <a:p>
            <a:pPr algn="ctr"/>
            <a:r>
              <a:rPr lang="en-US" sz="1400" b="1" dirty="0">
                <a:solidFill>
                  <a:srgbClr val="FF0000"/>
                </a:solidFill>
              </a:rPr>
              <a:t>1</a:t>
            </a:r>
          </a:p>
        </p:txBody>
      </p:sp>
      <p:sp>
        <p:nvSpPr>
          <p:cNvPr id="80" name="TextBox 79">
            <a:extLst>
              <a:ext uri="{FF2B5EF4-FFF2-40B4-BE49-F238E27FC236}">
                <a16:creationId xmlns:a16="http://schemas.microsoft.com/office/drawing/2014/main" id="{5582F755-B20E-264D-8919-8903D9944C6B}"/>
              </a:ext>
            </a:extLst>
          </p:cNvPr>
          <p:cNvSpPr txBox="1"/>
          <p:nvPr/>
        </p:nvSpPr>
        <p:spPr>
          <a:xfrm>
            <a:off x="101448" y="1800634"/>
            <a:ext cx="4744871" cy="276999"/>
          </a:xfrm>
          <a:prstGeom prst="rect">
            <a:avLst/>
          </a:prstGeom>
        </p:spPr>
        <p:txBody>
          <a:bodyPr wrap="square" rtlCol="0" anchor="ctr">
            <a:spAutoFit/>
          </a:bodyPr>
          <a:lstStyle/>
          <a:p>
            <a:pPr marL="285750" indent="-285750">
              <a:buFont typeface="Arial" panose="020B0604020202020204" pitchFamily="34" charset="0"/>
              <a:buChar char="•"/>
            </a:pPr>
            <a:r>
              <a:rPr lang="en-US" sz="1200" b="1" dirty="0">
                <a:solidFill>
                  <a:srgbClr val="00B050"/>
                </a:solidFill>
              </a:rPr>
              <a:t>Be able to demonstrate a superior OT solution.</a:t>
            </a:r>
          </a:p>
        </p:txBody>
      </p:sp>
      <p:grpSp>
        <p:nvGrpSpPr>
          <p:cNvPr id="81" name="Group 80">
            <a:extLst>
              <a:ext uri="{FF2B5EF4-FFF2-40B4-BE49-F238E27FC236}">
                <a16:creationId xmlns:a16="http://schemas.microsoft.com/office/drawing/2014/main" id="{DC1036CA-D0ED-3A4F-BBA6-5C488971BF65}"/>
              </a:ext>
            </a:extLst>
          </p:cNvPr>
          <p:cNvGrpSpPr/>
          <p:nvPr/>
        </p:nvGrpSpPr>
        <p:grpSpPr>
          <a:xfrm>
            <a:off x="10495398" y="2022980"/>
            <a:ext cx="1794127" cy="4738974"/>
            <a:chOff x="1764398" y="1196359"/>
            <a:chExt cx="1852106" cy="4828902"/>
          </a:xfrm>
        </p:grpSpPr>
        <p:sp>
          <p:nvSpPr>
            <p:cNvPr id="82" name="Rectangle: Rounded Corners 135">
              <a:extLst>
                <a:ext uri="{FF2B5EF4-FFF2-40B4-BE49-F238E27FC236}">
                  <a16:creationId xmlns:a16="http://schemas.microsoft.com/office/drawing/2014/main" id="{DE0DCDCD-3478-1847-B7A8-2A0AB4535E7F}"/>
                </a:ext>
              </a:extLst>
            </p:cNvPr>
            <p:cNvSpPr/>
            <p:nvPr/>
          </p:nvSpPr>
          <p:spPr>
            <a:xfrm>
              <a:off x="2055800" y="1196359"/>
              <a:ext cx="1368784" cy="4530200"/>
            </a:xfrm>
            <a:prstGeom prst="roundRect">
              <a:avLst/>
            </a:prstGeom>
            <a:solidFill>
              <a:schemeClr val="bg1">
                <a:lumMod val="9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3" name="Picture 82">
              <a:extLst>
                <a:ext uri="{FF2B5EF4-FFF2-40B4-BE49-F238E27FC236}">
                  <a16:creationId xmlns:a16="http://schemas.microsoft.com/office/drawing/2014/main" id="{ECC29E62-4666-2240-A59E-1F855C0FC70D}"/>
                </a:ext>
              </a:extLst>
            </p:cNvPr>
            <p:cNvPicPr>
              <a:picLocks noChangeAspect="1"/>
            </p:cNvPicPr>
            <p:nvPr/>
          </p:nvPicPr>
          <p:blipFill>
            <a:blip r:embed="rId13"/>
            <a:stretch>
              <a:fillRect/>
            </a:stretch>
          </p:blipFill>
          <p:spPr>
            <a:xfrm>
              <a:off x="2838181" y="5212581"/>
              <a:ext cx="424627" cy="365099"/>
            </a:xfrm>
            <a:prstGeom prst="rect">
              <a:avLst/>
            </a:prstGeom>
          </p:spPr>
        </p:pic>
        <p:pic>
          <p:nvPicPr>
            <p:cNvPr id="84" name="Picture 83">
              <a:extLst>
                <a:ext uri="{FF2B5EF4-FFF2-40B4-BE49-F238E27FC236}">
                  <a16:creationId xmlns:a16="http://schemas.microsoft.com/office/drawing/2014/main" id="{4864007C-E59F-9446-B0E0-7A091F614846}"/>
                </a:ext>
              </a:extLst>
            </p:cNvPr>
            <p:cNvPicPr>
              <a:picLocks noChangeAspect="1"/>
            </p:cNvPicPr>
            <p:nvPr/>
          </p:nvPicPr>
          <p:blipFill>
            <a:blip r:embed="rId14"/>
            <a:stretch>
              <a:fillRect/>
            </a:stretch>
          </p:blipFill>
          <p:spPr>
            <a:xfrm>
              <a:off x="2226593" y="3367533"/>
              <a:ext cx="440010" cy="302229"/>
            </a:xfrm>
            <a:prstGeom prst="rect">
              <a:avLst/>
            </a:prstGeom>
          </p:spPr>
        </p:pic>
        <p:pic>
          <p:nvPicPr>
            <p:cNvPr id="85" name="Picture 84">
              <a:extLst>
                <a:ext uri="{FF2B5EF4-FFF2-40B4-BE49-F238E27FC236}">
                  <a16:creationId xmlns:a16="http://schemas.microsoft.com/office/drawing/2014/main" id="{30729756-9F25-7945-82DD-23A73DAB76D2}"/>
                </a:ext>
              </a:extLst>
            </p:cNvPr>
            <p:cNvPicPr>
              <a:picLocks noChangeAspect="1"/>
            </p:cNvPicPr>
            <p:nvPr/>
          </p:nvPicPr>
          <p:blipFill>
            <a:blip r:embed="rId15"/>
            <a:stretch>
              <a:fillRect/>
            </a:stretch>
          </p:blipFill>
          <p:spPr>
            <a:xfrm>
              <a:off x="2836019" y="2894347"/>
              <a:ext cx="511497" cy="407111"/>
            </a:xfrm>
            <a:prstGeom prst="rect">
              <a:avLst/>
            </a:prstGeom>
          </p:spPr>
        </p:pic>
        <p:pic>
          <p:nvPicPr>
            <p:cNvPr id="86" name="Picture 85">
              <a:extLst>
                <a:ext uri="{FF2B5EF4-FFF2-40B4-BE49-F238E27FC236}">
                  <a16:creationId xmlns:a16="http://schemas.microsoft.com/office/drawing/2014/main" id="{6AFEE5B1-1616-4842-80E6-A221C9A76AC4}"/>
                </a:ext>
              </a:extLst>
            </p:cNvPr>
            <p:cNvPicPr>
              <a:picLocks noChangeAspect="1"/>
            </p:cNvPicPr>
            <p:nvPr/>
          </p:nvPicPr>
          <p:blipFill>
            <a:blip r:embed="rId16"/>
            <a:stretch>
              <a:fillRect/>
            </a:stretch>
          </p:blipFill>
          <p:spPr>
            <a:xfrm>
              <a:off x="2833280" y="2227247"/>
              <a:ext cx="519156" cy="293523"/>
            </a:xfrm>
            <a:prstGeom prst="rect">
              <a:avLst/>
            </a:prstGeom>
          </p:spPr>
        </p:pic>
        <p:pic>
          <p:nvPicPr>
            <p:cNvPr id="87" name="Picture 86">
              <a:extLst>
                <a:ext uri="{FF2B5EF4-FFF2-40B4-BE49-F238E27FC236}">
                  <a16:creationId xmlns:a16="http://schemas.microsoft.com/office/drawing/2014/main" id="{FD07B5E7-7D2F-1F40-A3AC-09934F8B3B0B}"/>
                </a:ext>
              </a:extLst>
            </p:cNvPr>
            <p:cNvPicPr>
              <a:picLocks noChangeAspect="1"/>
            </p:cNvPicPr>
            <p:nvPr/>
          </p:nvPicPr>
          <p:blipFill>
            <a:blip r:embed="rId17"/>
            <a:stretch>
              <a:fillRect/>
            </a:stretch>
          </p:blipFill>
          <p:spPr>
            <a:xfrm flipH="1">
              <a:off x="2236550" y="1500548"/>
              <a:ext cx="337181" cy="445793"/>
            </a:xfrm>
            <a:prstGeom prst="rect">
              <a:avLst/>
            </a:prstGeom>
          </p:spPr>
        </p:pic>
        <p:pic>
          <p:nvPicPr>
            <p:cNvPr id="88" name="Picture 87">
              <a:extLst>
                <a:ext uri="{FF2B5EF4-FFF2-40B4-BE49-F238E27FC236}">
                  <a16:creationId xmlns:a16="http://schemas.microsoft.com/office/drawing/2014/main" id="{FD64CCF4-DB86-EF44-A6A1-8E1349EDA09B}"/>
                </a:ext>
              </a:extLst>
            </p:cNvPr>
            <p:cNvPicPr>
              <a:picLocks noChangeAspect="1"/>
            </p:cNvPicPr>
            <p:nvPr/>
          </p:nvPicPr>
          <p:blipFill>
            <a:blip r:embed="rId18"/>
            <a:stretch>
              <a:fillRect/>
            </a:stretch>
          </p:blipFill>
          <p:spPr>
            <a:xfrm>
              <a:off x="2160655" y="2208413"/>
              <a:ext cx="524040" cy="679696"/>
            </a:xfrm>
            <a:prstGeom prst="rect">
              <a:avLst/>
            </a:prstGeom>
          </p:spPr>
        </p:pic>
        <p:pic>
          <p:nvPicPr>
            <p:cNvPr id="89" name="Picture 88">
              <a:extLst>
                <a:ext uri="{FF2B5EF4-FFF2-40B4-BE49-F238E27FC236}">
                  <a16:creationId xmlns:a16="http://schemas.microsoft.com/office/drawing/2014/main" id="{29C7AC0F-7C21-A541-BC90-F67CD8C0B193}"/>
                </a:ext>
              </a:extLst>
            </p:cNvPr>
            <p:cNvPicPr>
              <a:picLocks noChangeAspect="1"/>
            </p:cNvPicPr>
            <p:nvPr/>
          </p:nvPicPr>
          <p:blipFill>
            <a:blip r:embed="rId19"/>
            <a:stretch>
              <a:fillRect/>
            </a:stretch>
          </p:blipFill>
          <p:spPr>
            <a:xfrm>
              <a:off x="2558728" y="4283979"/>
              <a:ext cx="491766" cy="553237"/>
            </a:xfrm>
            <a:prstGeom prst="rect">
              <a:avLst/>
            </a:prstGeom>
          </p:spPr>
        </p:pic>
        <p:pic>
          <p:nvPicPr>
            <p:cNvPr id="90" name="Picture 89">
              <a:extLst>
                <a:ext uri="{FF2B5EF4-FFF2-40B4-BE49-F238E27FC236}">
                  <a16:creationId xmlns:a16="http://schemas.microsoft.com/office/drawing/2014/main" id="{B5DF51D0-8458-5D4B-A94F-41CC2E8828F9}"/>
                </a:ext>
              </a:extLst>
            </p:cNvPr>
            <p:cNvPicPr>
              <a:picLocks noChangeAspect="1"/>
            </p:cNvPicPr>
            <p:nvPr/>
          </p:nvPicPr>
          <p:blipFill>
            <a:blip r:embed="rId20"/>
            <a:stretch>
              <a:fillRect/>
            </a:stretch>
          </p:blipFill>
          <p:spPr>
            <a:xfrm>
              <a:off x="2144887" y="4910815"/>
              <a:ext cx="427242" cy="484315"/>
            </a:xfrm>
            <a:prstGeom prst="rect">
              <a:avLst/>
            </a:prstGeom>
          </p:spPr>
        </p:pic>
        <p:pic>
          <p:nvPicPr>
            <p:cNvPr id="91" name="Picture 90">
              <a:extLst>
                <a:ext uri="{FF2B5EF4-FFF2-40B4-BE49-F238E27FC236}">
                  <a16:creationId xmlns:a16="http://schemas.microsoft.com/office/drawing/2014/main" id="{08BECDBE-5D5D-BB4C-BD95-C3CC98B7A420}"/>
                </a:ext>
              </a:extLst>
            </p:cNvPr>
            <p:cNvPicPr>
              <a:picLocks noChangeAspect="1"/>
            </p:cNvPicPr>
            <p:nvPr/>
          </p:nvPicPr>
          <p:blipFill>
            <a:blip r:embed="rId21"/>
            <a:stretch>
              <a:fillRect/>
            </a:stretch>
          </p:blipFill>
          <p:spPr>
            <a:xfrm>
              <a:off x="2935144" y="3758066"/>
              <a:ext cx="335760" cy="363168"/>
            </a:xfrm>
            <a:prstGeom prst="rect">
              <a:avLst/>
            </a:prstGeom>
          </p:spPr>
        </p:pic>
        <p:sp>
          <p:nvSpPr>
            <p:cNvPr id="92" name="TextBox 91">
              <a:extLst>
                <a:ext uri="{FF2B5EF4-FFF2-40B4-BE49-F238E27FC236}">
                  <a16:creationId xmlns:a16="http://schemas.microsoft.com/office/drawing/2014/main" id="{F9FDB013-15BA-694D-9EA2-D951BE8C754E}"/>
                </a:ext>
              </a:extLst>
            </p:cNvPr>
            <p:cNvSpPr txBox="1"/>
            <p:nvPr/>
          </p:nvSpPr>
          <p:spPr>
            <a:xfrm>
              <a:off x="1764398" y="5717484"/>
              <a:ext cx="1852106" cy="307777"/>
            </a:xfrm>
            <a:prstGeom prst="rect">
              <a:avLst/>
            </a:prstGeom>
            <a:solidFill>
              <a:schemeClr val="bg1"/>
            </a:solidFill>
          </p:spPr>
          <p:txBody>
            <a:bodyPr wrap="square" rtlCol="0">
              <a:spAutoFit/>
            </a:bodyPr>
            <a:lstStyle/>
            <a:p>
              <a:pPr algn="ctr"/>
              <a:r>
                <a:rPr lang="en-US" sz="1400" dirty="0">
                  <a:solidFill>
                    <a:srgbClr val="156D97"/>
                  </a:solidFill>
                  <a:cs typeface="Arial" panose="020B0604020202020204" pitchFamily="34" charset="0"/>
                </a:rPr>
                <a:t>Operational Data</a:t>
              </a:r>
            </a:p>
          </p:txBody>
        </p:sp>
        <p:pic>
          <p:nvPicPr>
            <p:cNvPr id="93" name="Picture 92">
              <a:extLst>
                <a:ext uri="{FF2B5EF4-FFF2-40B4-BE49-F238E27FC236}">
                  <a16:creationId xmlns:a16="http://schemas.microsoft.com/office/drawing/2014/main" id="{8EDDFF71-0914-B04D-8D58-88409AC75023}"/>
                </a:ext>
              </a:extLst>
            </p:cNvPr>
            <p:cNvPicPr>
              <a:picLocks noChangeAspect="1"/>
            </p:cNvPicPr>
            <p:nvPr/>
          </p:nvPicPr>
          <p:blipFill>
            <a:blip r:embed="rId22"/>
            <a:stretch>
              <a:fillRect/>
            </a:stretch>
          </p:blipFill>
          <p:spPr>
            <a:xfrm>
              <a:off x="2916628" y="1639858"/>
              <a:ext cx="305855" cy="293523"/>
            </a:xfrm>
            <a:prstGeom prst="rect">
              <a:avLst/>
            </a:prstGeom>
          </p:spPr>
        </p:pic>
      </p:grpSp>
      <p:grpSp>
        <p:nvGrpSpPr>
          <p:cNvPr id="105" name="Group 104">
            <a:extLst>
              <a:ext uri="{FF2B5EF4-FFF2-40B4-BE49-F238E27FC236}">
                <a16:creationId xmlns:a16="http://schemas.microsoft.com/office/drawing/2014/main" id="{B39CA5E8-885D-D047-86F6-056C9195544F}"/>
              </a:ext>
            </a:extLst>
          </p:cNvPr>
          <p:cNvGrpSpPr/>
          <p:nvPr/>
        </p:nvGrpSpPr>
        <p:grpSpPr>
          <a:xfrm>
            <a:off x="7979781" y="2286739"/>
            <a:ext cx="1334387" cy="4457777"/>
            <a:chOff x="2118993" y="1904508"/>
            <a:chExt cx="1334387" cy="4457777"/>
          </a:xfrm>
        </p:grpSpPr>
        <p:grpSp>
          <p:nvGrpSpPr>
            <p:cNvPr id="95" name="Group 94">
              <a:extLst>
                <a:ext uri="{FF2B5EF4-FFF2-40B4-BE49-F238E27FC236}">
                  <a16:creationId xmlns:a16="http://schemas.microsoft.com/office/drawing/2014/main" id="{B2FE789E-88D1-1B4D-9BAE-B868B6FEAA24}"/>
                </a:ext>
              </a:extLst>
            </p:cNvPr>
            <p:cNvGrpSpPr/>
            <p:nvPr/>
          </p:nvGrpSpPr>
          <p:grpSpPr>
            <a:xfrm>
              <a:off x="2118993" y="1904508"/>
              <a:ext cx="1125689" cy="4305377"/>
              <a:chOff x="5532419" y="1434288"/>
              <a:chExt cx="1125689" cy="4305377"/>
            </a:xfrm>
          </p:grpSpPr>
          <p:sp>
            <p:nvSpPr>
              <p:cNvPr id="96" name="TextBox 95">
                <a:extLst>
                  <a:ext uri="{FF2B5EF4-FFF2-40B4-BE49-F238E27FC236}">
                    <a16:creationId xmlns:a16="http://schemas.microsoft.com/office/drawing/2014/main" id="{E770317A-454D-6245-87F6-BDDF643D014B}"/>
                  </a:ext>
                </a:extLst>
              </p:cNvPr>
              <p:cNvSpPr txBox="1"/>
              <p:nvPr/>
            </p:nvSpPr>
            <p:spPr>
              <a:xfrm>
                <a:off x="5532419" y="5204033"/>
                <a:ext cx="932272" cy="230832"/>
              </a:xfrm>
              <a:prstGeom prst="rect">
                <a:avLst/>
              </a:prstGeom>
              <a:noFill/>
            </p:spPr>
            <p:txBody>
              <a:bodyPr wrap="square" rtlCol="0">
                <a:spAutoFit/>
              </a:bodyPr>
              <a:lstStyle/>
              <a:p>
                <a:pPr algn="ctr"/>
                <a:r>
                  <a:rPr lang="en-US" sz="900" b="1" dirty="0">
                    <a:solidFill>
                      <a:srgbClr val="156D97"/>
                    </a:solidFill>
                    <a:latin typeface="Arial" panose="020B0604020202020204" pitchFamily="34" charset="0"/>
                    <a:cs typeface="Arial" panose="020B0604020202020204" pitchFamily="34" charset="0"/>
                  </a:rPr>
                  <a:t>Cellular</a:t>
                </a:r>
              </a:p>
            </p:txBody>
          </p:sp>
          <p:grpSp>
            <p:nvGrpSpPr>
              <p:cNvPr id="97" name="Group 96">
                <a:extLst>
                  <a:ext uri="{FF2B5EF4-FFF2-40B4-BE49-F238E27FC236}">
                    <a16:creationId xmlns:a16="http://schemas.microsoft.com/office/drawing/2014/main" id="{384DBB9D-ECEA-8A4C-9CE0-AC2B1D8BDAEA}"/>
                  </a:ext>
                </a:extLst>
              </p:cNvPr>
              <p:cNvGrpSpPr/>
              <p:nvPr/>
            </p:nvGrpSpPr>
            <p:grpSpPr>
              <a:xfrm>
                <a:off x="5684819" y="1434288"/>
                <a:ext cx="973289" cy="4305377"/>
                <a:chOff x="5684819" y="1434288"/>
                <a:chExt cx="973289" cy="4305377"/>
              </a:xfrm>
            </p:grpSpPr>
            <p:cxnSp>
              <p:nvCxnSpPr>
                <p:cNvPr id="99" name="Straight Connector 98">
                  <a:extLst>
                    <a:ext uri="{FF2B5EF4-FFF2-40B4-BE49-F238E27FC236}">
                      <a16:creationId xmlns:a16="http://schemas.microsoft.com/office/drawing/2014/main" id="{26B89BC1-0A2D-B64A-930C-F999D97F4A45}"/>
                    </a:ext>
                  </a:extLst>
                </p:cNvPr>
                <p:cNvCxnSpPr>
                  <a:cxnSpLocks/>
                </p:cNvCxnSpPr>
                <p:nvPr/>
              </p:nvCxnSpPr>
              <p:spPr>
                <a:xfrm flipV="1">
                  <a:off x="6349712" y="1557002"/>
                  <a:ext cx="0" cy="3906960"/>
                </a:xfrm>
                <a:prstGeom prst="line">
                  <a:avLst/>
                </a:prstGeom>
                <a:ln w="15875" cap="flat" cmpd="sng" algn="ctr">
                  <a:solidFill>
                    <a:srgbClr val="92D050"/>
                  </a:solidFill>
                  <a:prstDash val="lgDashDot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0" name="Straight Connector 99">
                  <a:extLst>
                    <a:ext uri="{FF2B5EF4-FFF2-40B4-BE49-F238E27FC236}">
                      <a16:creationId xmlns:a16="http://schemas.microsoft.com/office/drawing/2014/main" id="{AA73260C-4646-1549-9588-A16119B2B70B}"/>
                    </a:ext>
                  </a:extLst>
                </p:cNvPr>
                <p:cNvCxnSpPr>
                  <a:cxnSpLocks/>
                </p:cNvCxnSpPr>
                <p:nvPr/>
              </p:nvCxnSpPr>
              <p:spPr>
                <a:xfrm flipV="1">
                  <a:off x="6453563" y="1646594"/>
                  <a:ext cx="6871" cy="3969768"/>
                </a:xfrm>
                <a:prstGeom prst="line">
                  <a:avLst/>
                </a:prstGeom>
                <a:ln w="15875" cap="flat" cmpd="sng" algn="ctr">
                  <a:solidFill>
                    <a:srgbClr val="00B050"/>
                  </a:solidFill>
                  <a:prstDash val="lg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1" name="TextBox 100">
                  <a:extLst>
                    <a:ext uri="{FF2B5EF4-FFF2-40B4-BE49-F238E27FC236}">
                      <a16:creationId xmlns:a16="http://schemas.microsoft.com/office/drawing/2014/main" id="{A404C285-4B38-E24B-9480-03D39E3BA15C}"/>
                    </a:ext>
                  </a:extLst>
                </p:cNvPr>
                <p:cNvSpPr txBox="1"/>
                <p:nvPr/>
              </p:nvSpPr>
              <p:spPr>
                <a:xfrm>
                  <a:off x="5684819" y="5356433"/>
                  <a:ext cx="932272" cy="230832"/>
                </a:xfrm>
                <a:prstGeom prst="rect">
                  <a:avLst/>
                </a:prstGeom>
                <a:noFill/>
              </p:spPr>
              <p:txBody>
                <a:bodyPr wrap="square" rtlCol="0">
                  <a:spAutoFit/>
                </a:bodyPr>
                <a:lstStyle/>
                <a:p>
                  <a:pPr algn="ctr"/>
                  <a:r>
                    <a:rPr lang="en-US" sz="900" b="1" dirty="0">
                      <a:solidFill>
                        <a:srgbClr val="156D97"/>
                      </a:solidFill>
                      <a:latin typeface="Arial" panose="020B0604020202020204" pitchFamily="34" charset="0"/>
                      <a:cs typeface="Arial" panose="020B0604020202020204" pitchFamily="34" charset="0"/>
                    </a:rPr>
                    <a:t>VSAT</a:t>
                  </a:r>
                </a:p>
              </p:txBody>
            </p:sp>
            <p:sp>
              <p:nvSpPr>
                <p:cNvPr id="102" name="TextBox 101">
                  <a:extLst>
                    <a:ext uri="{FF2B5EF4-FFF2-40B4-BE49-F238E27FC236}">
                      <a16:creationId xmlns:a16="http://schemas.microsoft.com/office/drawing/2014/main" id="{6D8436A1-A641-7944-BAF4-1AECCE270DF2}"/>
                    </a:ext>
                  </a:extLst>
                </p:cNvPr>
                <p:cNvSpPr txBox="1"/>
                <p:nvPr/>
              </p:nvSpPr>
              <p:spPr>
                <a:xfrm>
                  <a:off x="5725836" y="5508833"/>
                  <a:ext cx="932272" cy="230832"/>
                </a:xfrm>
                <a:prstGeom prst="rect">
                  <a:avLst/>
                </a:prstGeom>
                <a:noFill/>
              </p:spPr>
              <p:txBody>
                <a:bodyPr wrap="square" rtlCol="0">
                  <a:spAutoFit/>
                </a:bodyPr>
                <a:lstStyle/>
                <a:p>
                  <a:pPr algn="ctr"/>
                  <a:r>
                    <a:rPr lang="en-US" sz="900" b="1" dirty="0">
                      <a:solidFill>
                        <a:srgbClr val="156D97"/>
                      </a:solidFill>
                      <a:latin typeface="Arial" panose="020B0604020202020204" pitchFamily="34" charset="0"/>
                      <a:cs typeface="Arial" panose="020B0604020202020204" pitchFamily="34" charset="0"/>
                    </a:rPr>
                    <a:t>Ethernet</a:t>
                  </a:r>
                </a:p>
              </p:txBody>
            </p:sp>
            <p:cxnSp>
              <p:nvCxnSpPr>
                <p:cNvPr id="98" name="Straight Connector 97">
                  <a:extLst>
                    <a:ext uri="{FF2B5EF4-FFF2-40B4-BE49-F238E27FC236}">
                      <a16:creationId xmlns:a16="http://schemas.microsoft.com/office/drawing/2014/main" id="{9C1C6D7B-9F39-7842-9BBE-645678A52D69}"/>
                    </a:ext>
                  </a:extLst>
                </p:cNvPr>
                <p:cNvCxnSpPr>
                  <a:cxnSpLocks/>
                </p:cNvCxnSpPr>
                <p:nvPr/>
              </p:nvCxnSpPr>
              <p:spPr>
                <a:xfrm flipV="1">
                  <a:off x="6263414" y="1434288"/>
                  <a:ext cx="0" cy="3877273"/>
                </a:xfrm>
                <a:prstGeom prst="line">
                  <a:avLst/>
                </a:prstGeom>
                <a:ln w="15875" cap="flat" cmpd="sng" algn="ctr">
                  <a:solidFill>
                    <a:srgbClr val="FFC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sp>
          <p:nvSpPr>
            <p:cNvPr id="103" name="TextBox 102">
              <a:extLst>
                <a:ext uri="{FF2B5EF4-FFF2-40B4-BE49-F238E27FC236}">
                  <a16:creationId xmlns:a16="http://schemas.microsoft.com/office/drawing/2014/main" id="{5DE80875-8D3B-2F40-8CBC-DE0CBF8317EF}"/>
                </a:ext>
              </a:extLst>
            </p:cNvPr>
            <p:cNvSpPr txBox="1"/>
            <p:nvPr/>
          </p:nvSpPr>
          <p:spPr>
            <a:xfrm>
              <a:off x="2521108" y="6131453"/>
              <a:ext cx="932272" cy="230832"/>
            </a:xfrm>
            <a:prstGeom prst="rect">
              <a:avLst/>
            </a:prstGeom>
            <a:noFill/>
          </p:spPr>
          <p:txBody>
            <a:bodyPr wrap="square" rtlCol="0">
              <a:spAutoFit/>
            </a:bodyPr>
            <a:lstStyle/>
            <a:p>
              <a:pPr algn="ctr"/>
              <a:r>
                <a:rPr lang="en-US" sz="900" b="1" dirty="0">
                  <a:solidFill>
                    <a:srgbClr val="156D97"/>
                  </a:solidFill>
                  <a:latin typeface="Arial" panose="020B0604020202020204" pitchFamily="34" charset="0"/>
                  <a:cs typeface="Arial" panose="020B0604020202020204" pitchFamily="34" charset="0"/>
                </a:rPr>
                <a:t>Radio</a:t>
              </a:r>
            </a:p>
          </p:txBody>
        </p:sp>
        <p:cxnSp>
          <p:nvCxnSpPr>
            <p:cNvPr id="104" name="Straight Connector 103">
              <a:extLst>
                <a:ext uri="{FF2B5EF4-FFF2-40B4-BE49-F238E27FC236}">
                  <a16:creationId xmlns:a16="http://schemas.microsoft.com/office/drawing/2014/main" id="{8BF7657B-4793-6144-863B-B1A0B18E6B31}"/>
                </a:ext>
              </a:extLst>
            </p:cNvPr>
            <p:cNvCxnSpPr>
              <a:cxnSpLocks/>
            </p:cNvCxnSpPr>
            <p:nvPr/>
          </p:nvCxnSpPr>
          <p:spPr>
            <a:xfrm flipV="1">
              <a:off x="3163967" y="2260842"/>
              <a:ext cx="0" cy="3978139"/>
            </a:xfrm>
            <a:prstGeom prst="line">
              <a:avLst/>
            </a:prstGeom>
            <a:ln w="15875" cap="flat" cmpd="sng" algn="ctr">
              <a:solidFill>
                <a:srgbClr val="0070C0"/>
              </a:solidFill>
              <a:prstDash val="lg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148" name="Group 147">
            <a:extLst>
              <a:ext uri="{FF2B5EF4-FFF2-40B4-BE49-F238E27FC236}">
                <a16:creationId xmlns:a16="http://schemas.microsoft.com/office/drawing/2014/main" id="{9DC917B7-6897-C74D-A14A-D42C713F4AB8}"/>
              </a:ext>
            </a:extLst>
          </p:cNvPr>
          <p:cNvGrpSpPr/>
          <p:nvPr/>
        </p:nvGrpSpPr>
        <p:grpSpPr>
          <a:xfrm>
            <a:off x="8236657" y="2360301"/>
            <a:ext cx="2509841" cy="1634734"/>
            <a:chOff x="8214238" y="3483631"/>
            <a:chExt cx="2509841" cy="1634734"/>
          </a:xfrm>
        </p:grpSpPr>
        <p:pic>
          <p:nvPicPr>
            <p:cNvPr id="123" name="Picture 122">
              <a:extLst>
                <a:ext uri="{FF2B5EF4-FFF2-40B4-BE49-F238E27FC236}">
                  <a16:creationId xmlns:a16="http://schemas.microsoft.com/office/drawing/2014/main" id="{DF389AA9-ABDD-8C4C-8638-9BBA4869E957}"/>
                </a:ext>
              </a:extLst>
            </p:cNvPr>
            <p:cNvPicPr>
              <a:picLocks noChangeAspect="1"/>
            </p:cNvPicPr>
            <p:nvPr/>
          </p:nvPicPr>
          <p:blipFill>
            <a:blip r:embed="rId11"/>
            <a:stretch>
              <a:fillRect/>
            </a:stretch>
          </p:blipFill>
          <p:spPr>
            <a:xfrm>
              <a:off x="10048514" y="3483631"/>
              <a:ext cx="675565" cy="293457"/>
            </a:xfrm>
            <a:prstGeom prst="rect">
              <a:avLst/>
            </a:prstGeom>
          </p:spPr>
        </p:pic>
        <p:pic>
          <p:nvPicPr>
            <p:cNvPr id="127" name="Picture 126">
              <a:extLst>
                <a:ext uri="{FF2B5EF4-FFF2-40B4-BE49-F238E27FC236}">
                  <a16:creationId xmlns:a16="http://schemas.microsoft.com/office/drawing/2014/main" id="{52B15855-0845-8A48-B0B3-27BDC36C6D82}"/>
                </a:ext>
              </a:extLst>
            </p:cNvPr>
            <p:cNvPicPr>
              <a:picLocks noChangeAspect="1"/>
            </p:cNvPicPr>
            <p:nvPr/>
          </p:nvPicPr>
          <p:blipFill>
            <a:blip r:embed="rId23"/>
            <a:stretch>
              <a:fillRect/>
            </a:stretch>
          </p:blipFill>
          <p:spPr>
            <a:xfrm>
              <a:off x="9869862" y="3575117"/>
              <a:ext cx="168291" cy="194501"/>
            </a:xfrm>
            <a:prstGeom prst="rect">
              <a:avLst/>
            </a:prstGeom>
          </p:spPr>
        </p:pic>
        <p:cxnSp>
          <p:nvCxnSpPr>
            <p:cNvPr id="128" name="Straight Connector 127">
              <a:extLst>
                <a:ext uri="{FF2B5EF4-FFF2-40B4-BE49-F238E27FC236}">
                  <a16:creationId xmlns:a16="http://schemas.microsoft.com/office/drawing/2014/main" id="{FADA4398-FB14-4E4A-A7B0-44CC60A1C568}"/>
                </a:ext>
              </a:extLst>
            </p:cNvPr>
            <p:cNvCxnSpPr>
              <a:cxnSpLocks/>
              <a:stCxn id="114" idx="6"/>
              <a:endCxn id="127" idx="1"/>
            </p:cNvCxnSpPr>
            <p:nvPr/>
          </p:nvCxnSpPr>
          <p:spPr>
            <a:xfrm flipV="1">
              <a:off x="8214238" y="3672368"/>
              <a:ext cx="1655624" cy="144599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33" name="Rectangle 132">
            <a:extLst>
              <a:ext uri="{FF2B5EF4-FFF2-40B4-BE49-F238E27FC236}">
                <a16:creationId xmlns:a16="http://schemas.microsoft.com/office/drawing/2014/main" id="{C4300926-BC8B-0E4D-AE03-350A8F6BAAC9}"/>
              </a:ext>
            </a:extLst>
          </p:cNvPr>
          <p:cNvSpPr/>
          <p:nvPr/>
        </p:nvSpPr>
        <p:spPr>
          <a:xfrm>
            <a:off x="8031996" y="4377241"/>
            <a:ext cx="545510" cy="232821"/>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chemeClr val="accent4">
                    <a:lumMod val="75000"/>
                  </a:schemeClr>
                </a:solidFill>
                <a:effectLst/>
                <a:uLnTx/>
                <a:uFillTx/>
                <a:latin typeface="Arial" panose="020B0604020202020204" pitchFamily="34" charset="0"/>
                <a:ea typeface="Trebuchet MS"/>
                <a:cs typeface="Arial" panose="020B0604020202020204" pitchFamily="34" charset="0"/>
                <a:sym typeface="Trebuchet MS"/>
              </a:rPr>
              <a:t>TLS</a:t>
            </a:r>
          </a:p>
        </p:txBody>
      </p:sp>
      <p:sp>
        <p:nvSpPr>
          <p:cNvPr id="132" name="Oval 131">
            <a:extLst>
              <a:ext uri="{FF2B5EF4-FFF2-40B4-BE49-F238E27FC236}">
                <a16:creationId xmlns:a16="http://schemas.microsoft.com/office/drawing/2014/main" id="{A6592BBE-59F5-284E-9811-98179D1D2EB5}"/>
              </a:ext>
            </a:extLst>
          </p:cNvPr>
          <p:cNvSpPr/>
          <p:nvPr/>
        </p:nvSpPr>
        <p:spPr>
          <a:xfrm>
            <a:off x="8192300" y="3596577"/>
            <a:ext cx="215675" cy="817183"/>
          </a:xfrm>
          <a:prstGeom prst="ellipse">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133">
            <a:extLst>
              <a:ext uri="{FF2B5EF4-FFF2-40B4-BE49-F238E27FC236}">
                <a16:creationId xmlns:a16="http://schemas.microsoft.com/office/drawing/2014/main" id="{84D9C340-F983-594C-A296-E13209F931E9}"/>
              </a:ext>
            </a:extLst>
          </p:cNvPr>
          <p:cNvSpPr/>
          <p:nvPr/>
        </p:nvSpPr>
        <p:spPr>
          <a:xfrm>
            <a:off x="7207414" y="3034670"/>
            <a:ext cx="545510" cy="232821"/>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chemeClr val="accent4">
                    <a:lumMod val="75000"/>
                  </a:schemeClr>
                </a:solidFill>
                <a:effectLst/>
                <a:uLnTx/>
                <a:uFillTx/>
                <a:latin typeface="Arial" panose="020B0604020202020204" pitchFamily="34" charset="0"/>
                <a:ea typeface="Trebuchet MS"/>
                <a:cs typeface="Arial" panose="020B0604020202020204" pitchFamily="34" charset="0"/>
                <a:sym typeface="Trebuchet MS"/>
              </a:rPr>
              <a:t>DMZ</a:t>
            </a:r>
          </a:p>
        </p:txBody>
      </p:sp>
      <p:grpSp>
        <p:nvGrpSpPr>
          <p:cNvPr id="136" name="Group 135">
            <a:extLst>
              <a:ext uri="{FF2B5EF4-FFF2-40B4-BE49-F238E27FC236}">
                <a16:creationId xmlns:a16="http://schemas.microsoft.com/office/drawing/2014/main" id="{2DF105FD-0D9F-BA4E-AE8D-D293E5B625D3}"/>
              </a:ext>
            </a:extLst>
          </p:cNvPr>
          <p:cNvGrpSpPr/>
          <p:nvPr/>
        </p:nvGrpSpPr>
        <p:grpSpPr>
          <a:xfrm>
            <a:off x="6707390" y="3230779"/>
            <a:ext cx="1679695" cy="1528512"/>
            <a:chOff x="925790" y="4184549"/>
            <a:chExt cx="1679695" cy="1528512"/>
          </a:xfrm>
        </p:grpSpPr>
        <p:grpSp>
          <p:nvGrpSpPr>
            <p:cNvPr id="122" name="Group 121">
              <a:extLst>
                <a:ext uri="{FF2B5EF4-FFF2-40B4-BE49-F238E27FC236}">
                  <a16:creationId xmlns:a16="http://schemas.microsoft.com/office/drawing/2014/main" id="{B9ADE847-E3EF-D54C-AE3D-73ACEE3CB1DB}"/>
                </a:ext>
              </a:extLst>
            </p:cNvPr>
            <p:cNvGrpSpPr/>
            <p:nvPr/>
          </p:nvGrpSpPr>
          <p:grpSpPr>
            <a:xfrm>
              <a:off x="925790" y="4184549"/>
              <a:ext cx="1679695" cy="1528512"/>
              <a:chOff x="1721686" y="3979926"/>
              <a:chExt cx="1679695" cy="1528512"/>
            </a:xfrm>
          </p:grpSpPr>
          <p:sp>
            <p:nvSpPr>
              <p:cNvPr id="114" name="Oval 113">
                <a:extLst>
                  <a:ext uri="{FF2B5EF4-FFF2-40B4-BE49-F238E27FC236}">
                    <a16:creationId xmlns:a16="http://schemas.microsoft.com/office/drawing/2014/main" id="{F522BF3A-B4C0-1A4F-A89F-0E98AE44DD1A}"/>
                  </a:ext>
                </a:extLst>
              </p:cNvPr>
              <p:cNvSpPr/>
              <p:nvPr/>
            </p:nvSpPr>
            <p:spPr>
              <a:xfrm>
                <a:off x="1721686" y="3979926"/>
                <a:ext cx="1529267" cy="152851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dirty="0">
                  <a:solidFill>
                    <a:schemeClr val="accent1">
                      <a:lumMod val="75000"/>
                    </a:schemeClr>
                  </a:solidFill>
                </a:endParaRPr>
              </a:p>
            </p:txBody>
          </p:sp>
          <p:grpSp>
            <p:nvGrpSpPr>
              <p:cNvPr id="116" name="Group 115">
                <a:extLst>
                  <a:ext uri="{FF2B5EF4-FFF2-40B4-BE49-F238E27FC236}">
                    <a16:creationId xmlns:a16="http://schemas.microsoft.com/office/drawing/2014/main" id="{FE2E8ED1-41E6-AA49-9F87-4FA0606684B0}"/>
                  </a:ext>
                </a:extLst>
              </p:cNvPr>
              <p:cNvGrpSpPr/>
              <p:nvPr/>
            </p:nvGrpSpPr>
            <p:grpSpPr>
              <a:xfrm>
                <a:off x="1871532" y="4071985"/>
                <a:ext cx="786698" cy="922480"/>
                <a:chOff x="1809823" y="4596621"/>
                <a:chExt cx="786698" cy="922480"/>
              </a:xfrm>
            </p:grpSpPr>
            <p:sp>
              <p:nvSpPr>
                <p:cNvPr id="117" name="Rectangle 116">
                  <a:extLst>
                    <a:ext uri="{FF2B5EF4-FFF2-40B4-BE49-F238E27FC236}">
                      <a16:creationId xmlns:a16="http://schemas.microsoft.com/office/drawing/2014/main" id="{73A4A445-63EA-234B-892B-431696229575}"/>
                    </a:ext>
                  </a:extLst>
                </p:cNvPr>
                <p:cNvSpPr/>
                <p:nvPr/>
              </p:nvSpPr>
              <p:spPr>
                <a:xfrm>
                  <a:off x="1809823" y="4596621"/>
                  <a:ext cx="786698" cy="394723"/>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MQTT</a:t>
                  </a:r>
                </a:p>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Distributor</a:t>
                  </a:r>
                </a:p>
              </p:txBody>
            </p:sp>
            <p:pic>
              <p:nvPicPr>
                <p:cNvPr id="118" name="Picture 117">
                  <a:extLst>
                    <a:ext uri="{FF2B5EF4-FFF2-40B4-BE49-F238E27FC236}">
                      <a16:creationId xmlns:a16="http://schemas.microsoft.com/office/drawing/2014/main" id="{FA919DF5-C82D-3149-B3F4-D11C1865D34C}"/>
                    </a:ext>
                  </a:extLst>
                </p:cNvPr>
                <p:cNvPicPr>
                  <a:picLocks noChangeAspect="1"/>
                </p:cNvPicPr>
                <p:nvPr/>
              </p:nvPicPr>
              <p:blipFill>
                <a:blip r:embed="rId24"/>
                <a:stretch>
                  <a:fillRect/>
                </a:stretch>
              </p:blipFill>
              <p:spPr>
                <a:xfrm>
                  <a:off x="1944041" y="4907698"/>
                  <a:ext cx="529016" cy="611403"/>
                </a:xfrm>
                <a:prstGeom prst="rect">
                  <a:avLst/>
                </a:prstGeom>
              </p:spPr>
            </p:pic>
          </p:grpSp>
          <p:grpSp>
            <p:nvGrpSpPr>
              <p:cNvPr id="119" name="Group 118">
                <a:extLst>
                  <a:ext uri="{FF2B5EF4-FFF2-40B4-BE49-F238E27FC236}">
                    <a16:creationId xmlns:a16="http://schemas.microsoft.com/office/drawing/2014/main" id="{36D3A0BB-A074-C04C-B676-E5AC90FA4641}"/>
                  </a:ext>
                </a:extLst>
              </p:cNvPr>
              <p:cNvGrpSpPr/>
              <p:nvPr/>
            </p:nvGrpSpPr>
            <p:grpSpPr>
              <a:xfrm>
                <a:off x="2316873" y="4638260"/>
                <a:ext cx="1084508" cy="751443"/>
                <a:chOff x="8392637" y="4580828"/>
                <a:chExt cx="2077052" cy="1567993"/>
              </a:xfrm>
            </p:grpSpPr>
            <p:pic>
              <p:nvPicPr>
                <p:cNvPr id="120" name="Picture 119" descr="chariot_logo_v1.0_stripe.png">
                  <a:extLst>
                    <a:ext uri="{FF2B5EF4-FFF2-40B4-BE49-F238E27FC236}">
                      <a16:creationId xmlns:a16="http://schemas.microsoft.com/office/drawing/2014/main" id="{7644EE4C-E669-394A-B2C8-EF127B11865F}"/>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8703601" y="4580828"/>
                  <a:ext cx="1455124" cy="1455125"/>
                </a:xfrm>
                <a:prstGeom prst="rect">
                  <a:avLst/>
                </a:prstGeom>
              </p:spPr>
            </p:pic>
            <p:sp>
              <p:nvSpPr>
                <p:cNvPr id="121" name="Rectangle 120">
                  <a:extLst>
                    <a:ext uri="{FF2B5EF4-FFF2-40B4-BE49-F238E27FC236}">
                      <a16:creationId xmlns:a16="http://schemas.microsoft.com/office/drawing/2014/main" id="{00C8F21F-B4F5-7A42-9A3D-A656AF7C8484}"/>
                    </a:ext>
                  </a:extLst>
                </p:cNvPr>
                <p:cNvSpPr/>
                <p:nvPr/>
              </p:nvSpPr>
              <p:spPr>
                <a:xfrm>
                  <a:off x="8392637" y="5838393"/>
                  <a:ext cx="2077052" cy="310428"/>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endPar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endParaRPr>
                </a:p>
              </p:txBody>
            </p:sp>
          </p:grpSp>
        </p:grpSp>
        <p:sp>
          <p:nvSpPr>
            <p:cNvPr id="135" name="Rectangle 134">
              <a:extLst>
                <a:ext uri="{FF2B5EF4-FFF2-40B4-BE49-F238E27FC236}">
                  <a16:creationId xmlns:a16="http://schemas.microsoft.com/office/drawing/2014/main" id="{078E2568-61EF-2840-989C-7CFF68EDF6F2}"/>
                </a:ext>
              </a:extLst>
            </p:cNvPr>
            <p:cNvSpPr/>
            <p:nvPr/>
          </p:nvSpPr>
          <p:spPr>
            <a:xfrm>
              <a:off x="1783665" y="4627771"/>
              <a:ext cx="545510" cy="232821"/>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chemeClr val="accent4">
                      <a:lumMod val="75000"/>
                    </a:schemeClr>
                  </a:solidFill>
                  <a:effectLst/>
                  <a:uLnTx/>
                  <a:uFillTx/>
                  <a:latin typeface="Arial" panose="020B0604020202020204" pitchFamily="34" charset="0"/>
                  <a:ea typeface="Trebuchet MS"/>
                  <a:cs typeface="Arial" panose="020B0604020202020204" pitchFamily="34" charset="0"/>
                  <a:sym typeface="Trebuchet MS"/>
                </a:rPr>
                <a:t>ACL</a:t>
              </a:r>
            </a:p>
          </p:txBody>
        </p:sp>
      </p:grpSp>
      <p:sp>
        <p:nvSpPr>
          <p:cNvPr id="137" name="TextBox 136">
            <a:extLst>
              <a:ext uri="{FF2B5EF4-FFF2-40B4-BE49-F238E27FC236}">
                <a16:creationId xmlns:a16="http://schemas.microsoft.com/office/drawing/2014/main" id="{7B4DDE01-0578-394B-BE85-1B897DC5DC7E}"/>
              </a:ext>
            </a:extLst>
          </p:cNvPr>
          <p:cNvSpPr txBox="1"/>
          <p:nvPr/>
        </p:nvSpPr>
        <p:spPr>
          <a:xfrm>
            <a:off x="10495398" y="1589305"/>
            <a:ext cx="282280" cy="307777"/>
          </a:xfrm>
          <a:prstGeom prst="rect">
            <a:avLst/>
          </a:prstGeom>
        </p:spPr>
        <p:txBody>
          <a:bodyPr wrap="square" rtlCol="0" anchor="ctr">
            <a:spAutoFit/>
          </a:bodyPr>
          <a:lstStyle/>
          <a:p>
            <a:pPr algn="ctr"/>
            <a:r>
              <a:rPr lang="en-US" sz="1400" b="1" dirty="0">
                <a:solidFill>
                  <a:srgbClr val="FF0000"/>
                </a:solidFill>
              </a:rPr>
              <a:t>5</a:t>
            </a:r>
          </a:p>
        </p:txBody>
      </p:sp>
      <p:grpSp>
        <p:nvGrpSpPr>
          <p:cNvPr id="178" name="Group 177">
            <a:extLst>
              <a:ext uri="{FF2B5EF4-FFF2-40B4-BE49-F238E27FC236}">
                <a16:creationId xmlns:a16="http://schemas.microsoft.com/office/drawing/2014/main" id="{CD36E9A1-DC50-CA44-8A33-C5CCFED6E63D}"/>
              </a:ext>
            </a:extLst>
          </p:cNvPr>
          <p:cNvGrpSpPr/>
          <p:nvPr/>
        </p:nvGrpSpPr>
        <p:grpSpPr>
          <a:xfrm>
            <a:off x="1241253" y="3596577"/>
            <a:ext cx="2931018" cy="1205012"/>
            <a:chOff x="1241829" y="3596577"/>
            <a:chExt cx="2931018" cy="1205012"/>
          </a:xfrm>
        </p:grpSpPr>
        <p:grpSp>
          <p:nvGrpSpPr>
            <p:cNvPr id="124" name="Group 123">
              <a:extLst>
                <a:ext uri="{FF2B5EF4-FFF2-40B4-BE49-F238E27FC236}">
                  <a16:creationId xmlns:a16="http://schemas.microsoft.com/office/drawing/2014/main" id="{0911F175-167F-7D4D-BDC3-3EA795E1972D}"/>
                </a:ext>
              </a:extLst>
            </p:cNvPr>
            <p:cNvGrpSpPr/>
            <p:nvPr/>
          </p:nvGrpSpPr>
          <p:grpSpPr>
            <a:xfrm>
              <a:off x="3210192" y="3596577"/>
              <a:ext cx="962655" cy="1042805"/>
              <a:chOff x="3028470" y="4716793"/>
              <a:chExt cx="962655" cy="1042805"/>
            </a:xfrm>
          </p:grpSpPr>
          <p:sp>
            <p:nvSpPr>
              <p:cNvPr id="125" name="Rectangle 124">
                <a:extLst>
                  <a:ext uri="{FF2B5EF4-FFF2-40B4-BE49-F238E27FC236}">
                    <a16:creationId xmlns:a16="http://schemas.microsoft.com/office/drawing/2014/main" id="{75A9EEFC-F05C-6B4B-96A3-B11DB54D79CD}"/>
                  </a:ext>
                </a:extLst>
              </p:cNvPr>
              <p:cNvSpPr/>
              <p:nvPr/>
            </p:nvSpPr>
            <p:spPr>
              <a:xfrm>
                <a:off x="3028470" y="5364875"/>
                <a:ext cx="962655" cy="394723"/>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MQTT</a:t>
                </a:r>
              </a:p>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Transmission</a:t>
                </a:r>
              </a:p>
            </p:txBody>
          </p:sp>
          <p:pic>
            <p:nvPicPr>
              <p:cNvPr id="126" name="Picture 125">
                <a:extLst>
                  <a:ext uri="{FF2B5EF4-FFF2-40B4-BE49-F238E27FC236}">
                    <a16:creationId xmlns:a16="http://schemas.microsoft.com/office/drawing/2014/main" id="{B72C95CB-4EF3-5B49-973D-1E4BD9AEB227}"/>
                  </a:ext>
                </a:extLst>
              </p:cNvPr>
              <p:cNvPicPr>
                <a:picLocks noChangeAspect="1"/>
              </p:cNvPicPr>
              <p:nvPr/>
            </p:nvPicPr>
            <p:blipFill>
              <a:blip r:embed="rId23"/>
              <a:stretch>
                <a:fillRect/>
              </a:stretch>
            </p:blipFill>
            <p:spPr>
              <a:xfrm>
                <a:off x="3214306" y="4716793"/>
                <a:ext cx="603019" cy="696932"/>
              </a:xfrm>
              <a:prstGeom prst="rect">
                <a:avLst/>
              </a:prstGeom>
            </p:spPr>
          </p:pic>
        </p:grpSp>
        <p:grpSp>
          <p:nvGrpSpPr>
            <p:cNvPr id="138" name="Group 137">
              <a:extLst>
                <a:ext uri="{FF2B5EF4-FFF2-40B4-BE49-F238E27FC236}">
                  <a16:creationId xmlns:a16="http://schemas.microsoft.com/office/drawing/2014/main" id="{289820AC-CA29-E14D-A216-B69FF4933E0A}"/>
                </a:ext>
              </a:extLst>
            </p:cNvPr>
            <p:cNvGrpSpPr/>
            <p:nvPr/>
          </p:nvGrpSpPr>
          <p:grpSpPr>
            <a:xfrm>
              <a:off x="1241829" y="4098648"/>
              <a:ext cx="700379" cy="702941"/>
              <a:chOff x="4100310" y="2630680"/>
              <a:chExt cx="476763" cy="488006"/>
            </a:xfrm>
          </p:grpSpPr>
          <p:sp>
            <p:nvSpPr>
              <p:cNvPr id="139" name="Oval 138">
                <a:extLst>
                  <a:ext uri="{FF2B5EF4-FFF2-40B4-BE49-F238E27FC236}">
                    <a16:creationId xmlns:a16="http://schemas.microsoft.com/office/drawing/2014/main" id="{95BCF01D-B289-164C-B72F-74987CE1CFF0}"/>
                  </a:ext>
                </a:extLst>
              </p:cNvPr>
              <p:cNvSpPr/>
              <p:nvPr/>
            </p:nvSpPr>
            <p:spPr>
              <a:xfrm>
                <a:off x="4101864" y="2667435"/>
                <a:ext cx="470617" cy="451251"/>
              </a:xfrm>
              <a:prstGeom prst="ellipse">
                <a:avLst/>
              </a:prstGeom>
              <a:solidFill>
                <a:srgbClr val="FFFFFF"/>
              </a:solidFill>
              <a:ln>
                <a:solidFill>
                  <a:srgbClr val="15598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140" name="Picture 139" descr="chariot_logo_v1.0_stripe.png">
                <a:extLst>
                  <a:ext uri="{FF2B5EF4-FFF2-40B4-BE49-F238E27FC236}">
                    <a16:creationId xmlns:a16="http://schemas.microsoft.com/office/drawing/2014/main" id="{C09B8345-80DB-F94B-9951-ABE9F3D9000D}"/>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4100310" y="2630680"/>
                <a:ext cx="476763" cy="476763"/>
              </a:xfrm>
              <a:prstGeom prst="rect">
                <a:avLst/>
              </a:prstGeom>
            </p:spPr>
          </p:pic>
        </p:grpSp>
        <p:cxnSp>
          <p:nvCxnSpPr>
            <p:cNvPr id="141" name="Straight Connector 140">
              <a:extLst>
                <a:ext uri="{FF2B5EF4-FFF2-40B4-BE49-F238E27FC236}">
                  <a16:creationId xmlns:a16="http://schemas.microsoft.com/office/drawing/2014/main" id="{07DE17BF-74C1-BB49-B8D5-B073F58BF31A}"/>
                </a:ext>
              </a:extLst>
            </p:cNvPr>
            <p:cNvCxnSpPr>
              <a:cxnSpLocks/>
              <a:stCxn id="140" idx="3"/>
              <a:endCxn id="126" idx="1"/>
            </p:cNvCxnSpPr>
            <p:nvPr/>
          </p:nvCxnSpPr>
          <p:spPr>
            <a:xfrm flipV="1">
              <a:off x="1942208" y="3945043"/>
              <a:ext cx="1453820" cy="49697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54" name="Group 153">
            <a:extLst>
              <a:ext uri="{FF2B5EF4-FFF2-40B4-BE49-F238E27FC236}">
                <a16:creationId xmlns:a16="http://schemas.microsoft.com/office/drawing/2014/main" id="{333E7BC3-C165-DE47-AECA-0238ADFF8F46}"/>
              </a:ext>
            </a:extLst>
          </p:cNvPr>
          <p:cNvGrpSpPr/>
          <p:nvPr/>
        </p:nvGrpSpPr>
        <p:grpSpPr>
          <a:xfrm>
            <a:off x="8236657" y="2719508"/>
            <a:ext cx="2520900" cy="1275527"/>
            <a:chOff x="8185141" y="2925572"/>
            <a:chExt cx="2520900" cy="1275527"/>
          </a:xfrm>
        </p:grpSpPr>
        <p:pic>
          <p:nvPicPr>
            <p:cNvPr id="144" name="Picture 143">
              <a:extLst>
                <a:ext uri="{FF2B5EF4-FFF2-40B4-BE49-F238E27FC236}">
                  <a16:creationId xmlns:a16="http://schemas.microsoft.com/office/drawing/2014/main" id="{A82BB79A-BE6D-984A-9BD3-DFECDB039B6A}"/>
                </a:ext>
              </a:extLst>
            </p:cNvPr>
            <p:cNvPicPr>
              <a:picLocks noChangeAspect="1"/>
            </p:cNvPicPr>
            <p:nvPr/>
          </p:nvPicPr>
          <p:blipFill>
            <a:blip r:embed="rId26"/>
            <a:stretch>
              <a:fillRect/>
            </a:stretch>
          </p:blipFill>
          <p:spPr>
            <a:xfrm>
              <a:off x="9881097" y="2925572"/>
              <a:ext cx="824944" cy="87868"/>
            </a:xfrm>
            <a:prstGeom prst="rect">
              <a:avLst/>
            </a:prstGeom>
          </p:spPr>
        </p:pic>
        <p:cxnSp>
          <p:nvCxnSpPr>
            <p:cNvPr id="151" name="Straight Connector 150">
              <a:extLst>
                <a:ext uri="{FF2B5EF4-FFF2-40B4-BE49-F238E27FC236}">
                  <a16:creationId xmlns:a16="http://schemas.microsoft.com/office/drawing/2014/main" id="{4D539D0D-5062-CA44-939D-00069E175765}"/>
                </a:ext>
              </a:extLst>
            </p:cNvPr>
            <p:cNvCxnSpPr>
              <a:cxnSpLocks/>
              <a:stCxn id="114" idx="6"/>
              <a:endCxn id="144" idx="1"/>
            </p:cNvCxnSpPr>
            <p:nvPr/>
          </p:nvCxnSpPr>
          <p:spPr>
            <a:xfrm flipV="1">
              <a:off x="8185141" y="2969506"/>
              <a:ext cx="1695956" cy="1231593"/>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58" name="Group 157">
            <a:extLst>
              <a:ext uri="{FF2B5EF4-FFF2-40B4-BE49-F238E27FC236}">
                <a16:creationId xmlns:a16="http://schemas.microsoft.com/office/drawing/2014/main" id="{7A3AC0C5-DA0D-FB40-8F76-D93C9B0136F0}"/>
              </a:ext>
            </a:extLst>
          </p:cNvPr>
          <p:cNvGrpSpPr/>
          <p:nvPr/>
        </p:nvGrpSpPr>
        <p:grpSpPr>
          <a:xfrm>
            <a:off x="8236657" y="3038375"/>
            <a:ext cx="2525458" cy="956660"/>
            <a:chOff x="8142211" y="3304541"/>
            <a:chExt cx="2525458" cy="956660"/>
          </a:xfrm>
        </p:grpSpPr>
        <p:pic>
          <p:nvPicPr>
            <p:cNvPr id="146" name="Picture 6" descr="Image result for hilsher logo">
              <a:extLst>
                <a:ext uri="{FF2B5EF4-FFF2-40B4-BE49-F238E27FC236}">
                  <a16:creationId xmlns:a16="http://schemas.microsoft.com/office/drawing/2014/main" id="{D8FC8000-D042-4A4C-994D-3D487637CB02}"/>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0108577" y="3304541"/>
              <a:ext cx="559092" cy="348026"/>
            </a:xfrm>
            <a:prstGeom prst="rect">
              <a:avLst/>
            </a:prstGeom>
            <a:noFill/>
            <a:extLst>
              <a:ext uri="{909E8E84-426E-40DD-AFC4-6F175D3DCCD1}">
                <a14:hiddenFill xmlns:a14="http://schemas.microsoft.com/office/drawing/2010/main">
                  <a:solidFill>
                    <a:srgbClr val="FFFFFF"/>
                  </a:solidFill>
                </a14:hiddenFill>
              </a:ext>
            </a:extLst>
          </p:spPr>
        </p:pic>
        <p:cxnSp>
          <p:nvCxnSpPr>
            <p:cNvPr id="155" name="Straight Connector 154">
              <a:extLst>
                <a:ext uri="{FF2B5EF4-FFF2-40B4-BE49-F238E27FC236}">
                  <a16:creationId xmlns:a16="http://schemas.microsoft.com/office/drawing/2014/main" id="{0D152403-A68D-D540-B9FB-78DD61EDEFEC}"/>
                </a:ext>
              </a:extLst>
            </p:cNvPr>
            <p:cNvCxnSpPr>
              <a:cxnSpLocks/>
              <a:stCxn id="114" idx="6"/>
              <a:endCxn id="146" idx="1"/>
            </p:cNvCxnSpPr>
            <p:nvPr/>
          </p:nvCxnSpPr>
          <p:spPr>
            <a:xfrm flipV="1">
              <a:off x="8142211" y="3478554"/>
              <a:ext cx="1966366" cy="782647"/>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62" name="Group 161">
            <a:extLst>
              <a:ext uri="{FF2B5EF4-FFF2-40B4-BE49-F238E27FC236}">
                <a16:creationId xmlns:a16="http://schemas.microsoft.com/office/drawing/2014/main" id="{E63A3DC3-BBC3-0444-AECC-FBA98A003C01}"/>
              </a:ext>
            </a:extLst>
          </p:cNvPr>
          <p:cNvGrpSpPr/>
          <p:nvPr/>
        </p:nvGrpSpPr>
        <p:grpSpPr>
          <a:xfrm>
            <a:off x="8236657" y="3403729"/>
            <a:ext cx="2523789" cy="591306"/>
            <a:chOff x="8236657" y="3403729"/>
            <a:chExt cx="2523789" cy="591306"/>
          </a:xfrm>
        </p:grpSpPr>
        <p:pic>
          <p:nvPicPr>
            <p:cNvPr id="147" name="Picture 146">
              <a:extLst>
                <a:ext uri="{FF2B5EF4-FFF2-40B4-BE49-F238E27FC236}">
                  <a16:creationId xmlns:a16="http://schemas.microsoft.com/office/drawing/2014/main" id="{E2246239-3E5E-754B-A0AA-34B759357AA6}"/>
                </a:ext>
              </a:extLst>
            </p:cNvPr>
            <p:cNvPicPr>
              <a:picLocks noChangeAspect="1"/>
            </p:cNvPicPr>
            <p:nvPr/>
          </p:nvPicPr>
          <p:blipFill>
            <a:blip r:embed="rId28"/>
            <a:stretch>
              <a:fillRect/>
            </a:stretch>
          </p:blipFill>
          <p:spPr>
            <a:xfrm>
              <a:off x="9993896" y="3403729"/>
              <a:ext cx="766550" cy="182860"/>
            </a:xfrm>
            <a:prstGeom prst="rect">
              <a:avLst/>
            </a:prstGeom>
          </p:spPr>
        </p:pic>
        <p:cxnSp>
          <p:nvCxnSpPr>
            <p:cNvPr id="159" name="Straight Connector 158">
              <a:extLst>
                <a:ext uri="{FF2B5EF4-FFF2-40B4-BE49-F238E27FC236}">
                  <a16:creationId xmlns:a16="http://schemas.microsoft.com/office/drawing/2014/main" id="{4E192135-82B3-874A-B641-8A12D5B1FFBD}"/>
                </a:ext>
              </a:extLst>
            </p:cNvPr>
            <p:cNvCxnSpPr>
              <a:cxnSpLocks/>
              <a:stCxn id="114" idx="6"/>
              <a:endCxn id="147" idx="1"/>
            </p:cNvCxnSpPr>
            <p:nvPr/>
          </p:nvCxnSpPr>
          <p:spPr>
            <a:xfrm flipV="1">
              <a:off x="8236657" y="3495159"/>
              <a:ext cx="1757239" cy="499876"/>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168" name="Picture 167">
            <a:extLst>
              <a:ext uri="{FF2B5EF4-FFF2-40B4-BE49-F238E27FC236}">
                <a16:creationId xmlns:a16="http://schemas.microsoft.com/office/drawing/2014/main" id="{39A68188-B732-AA4C-BA1A-0A640538146C}"/>
              </a:ext>
            </a:extLst>
          </p:cNvPr>
          <p:cNvPicPr>
            <a:picLocks noChangeAspect="1"/>
          </p:cNvPicPr>
          <p:nvPr/>
        </p:nvPicPr>
        <p:blipFill>
          <a:blip r:embed="rId29"/>
          <a:stretch>
            <a:fillRect/>
          </a:stretch>
        </p:blipFill>
        <p:spPr>
          <a:xfrm>
            <a:off x="5570764" y="1800634"/>
            <a:ext cx="305258" cy="451566"/>
          </a:xfrm>
          <a:prstGeom prst="rect">
            <a:avLst/>
          </a:prstGeom>
        </p:spPr>
      </p:pic>
      <p:pic>
        <p:nvPicPr>
          <p:cNvPr id="169" name="Picture 168">
            <a:extLst>
              <a:ext uri="{FF2B5EF4-FFF2-40B4-BE49-F238E27FC236}">
                <a16:creationId xmlns:a16="http://schemas.microsoft.com/office/drawing/2014/main" id="{3B6423FA-2319-9540-A8E3-B8BF5DFE14AA}"/>
              </a:ext>
            </a:extLst>
          </p:cNvPr>
          <p:cNvPicPr>
            <a:picLocks noChangeAspect="1"/>
          </p:cNvPicPr>
          <p:nvPr/>
        </p:nvPicPr>
        <p:blipFill>
          <a:blip r:embed="rId30"/>
          <a:stretch>
            <a:fillRect/>
          </a:stretch>
        </p:blipFill>
        <p:spPr>
          <a:xfrm>
            <a:off x="6783685" y="1349000"/>
            <a:ext cx="1362089" cy="1362089"/>
          </a:xfrm>
          <a:prstGeom prst="rect">
            <a:avLst/>
          </a:prstGeom>
        </p:spPr>
      </p:pic>
      <p:sp>
        <p:nvSpPr>
          <p:cNvPr id="170" name="Rectangle 169">
            <a:extLst>
              <a:ext uri="{FF2B5EF4-FFF2-40B4-BE49-F238E27FC236}">
                <a16:creationId xmlns:a16="http://schemas.microsoft.com/office/drawing/2014/main" id="{B5B33FA2-6529-2349-9E9E-8C29208E7A56}"/>
              </a:ext>
            </a:extLst>
          </p:cNvPr>
          <p:cNvSpPr/>
          <p:nvPr/>
        </p:nvSpPr>
        <p:spPr>
          <a:xfrm>
            <a:off x="5780645" y="1910006"/>
            <a:ext cx="928665" cy="232821"/>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Sparkplug A</a:t>
            </a:r>
          </a:p>
        </p:txBody>
      </p:sp>
      <p:grpSp>
        <p:nvGrpSpPr>
          <p:cNvPr id="173" name="Group 172">
            <a:extLst>
              <a:ext uri="{FF2B5EF4-FFF2-40B4-BE49-F238E27FC236}">
                <a16:creationId xmlns:a16="http://schemas.microsoft.com/office/drawing/2014/main" id="{4C1CE1BB-0A41-6F42-B18E-A90D97864079}"/>
              </a:ext>
            </a:extLst>
          </p:cNvPr>
          <p:cNvGrpSpPr/>
          <p:nvPr/>
        </p:nvGrpSpPr>
        <p:grpSpPr>
          <a:xfrm>
            <a:off x="8236657" y="2786048"/>
            <a:ext cx="2507507" cy="1208987"/>
            <a:chOff x="8142211" y="2979233"/>
            <a:chExt cx="2507507" cy="1208987"/>
          </a:xfrm>
        </p:grpSpPr>
        <p:pic>
          <p:nvPicPr>
            <p:cNvPr id="145" name="Picture 2" descr="Moxa_Logo">
              <a:extLst>
                <a:ext uri="{FF2B5EF4-FFF2-40B4-BE49-F238E27FC236}">
                  <a16:creationId xmlns:a16="http://schemas.microsoft.com/office/drawing/2014/main" id="{A0F57F26-1AFA-4545-AE9D-D987E925AB98}"/>
                </a:ext>
              </a:extLst>
            </p:cNvPr>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9992387" y="2979233"/>
              <a:ext cx="657331" cy="2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72" name="Straight Connector 171">
              <a:extLst>
                <a:ext uri="{FF2B5EF4-FFF2-40B4-BE49-F238E27FC236}">
                  <a16:creationId xmlns:a16="http://schemas.microsoft.com/office/drawing/2014/main" id="{9EAA9ECA-B58D-3E49-8011-2ED294335C2F}"/>
                </a:ext>
              </a:extLst>
            </p:cNvPr>
            <p:cNvCxnSpPr>
              <a:cxnSpLocks/>
              <a:stCxn id="145" idx="1"/>
              <a:endCxn id="114" idx="6"/>
            </p:cNvCxnSpPr>
            <p:nvPr/>
          </p:nvCxnSpPr>
          <p:spPr>
            <a:xfrm flipH="1">
              <a:off x="8142211" y="3117747"/>
              <a:ext cx="1850176" cy="1070473"/>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77" name="Group 176">
            <a:extLst>
              <a:ext uri="{FF2B5EF4-FFF2-40B4-BE49-F238E27FC236}">
                <a16:creationId xmlns:a16="http://schemas.microsoft.com/office/drawing/2014/main" id="{10B215DC-4D27-9F42-A22F-735784455220}"/>
              </a:ext>
            </a:extLst>
          </p:cNvPr>
          <p:cNvGrpSpPr/>
          <p:nvPr/>
        </p:nvGrpSpPr>
        <p:grpSpPr>
          <a:xfrm>
            <a:off x="8236657" y="3627250"/>
            <a:ext cx="2518894" cy="367785"/>
            <a:chOff x="8222882" y="4245472"/>
            <a:chExt cx="2518894" cy="367785"/>
          </a:xfrm>
        </p:grpSpPr>
        <p:pic>
          <p:nvPicPr>
            <p:cNvPr id="150" name="Picture 149">
              <a:extLst>
                <a:ext uri="{FF2B5EF4-FFF2-40B4-BE49-F238E27FC236}">
                  <a16:creationId xmlns:a16="http://schemas.microsoft.com/office/drawing/2014/main" id="{079A63D0-E83E-954A-BF21-F15AA2D1754C}"/>
                </a:ext>
              </a:extLst>
            </p:cNvPr>
            <p:cNvPicPr>
              <a:picLocks noChangeAspect="1"/>
            </p:cNvPicPr>
            <p:nvPr/>
          </p:nvPicPr>
          <p:blipFill>
            <a:blip r:embed="rId32"/>
            <a:stretch>
              <a:fillRect/>
            </a:stretch>
          </p:blipFill>
          <p:spPr>
            <a:xfrm>
              <a:off x="9945258" y="4245472"/>
              <a:ext cx="796518" cy="191555"/>
            </a:xfrm>
            <a:prstGeom prst="rect">
              <a:avLst/>
            </a:prstGeom>
          </p:spPr>
        </p:pic>
        <p:cxnSp>
          <p:nvCxnSpPr>
            <p:cNvPr id="174" name="Straight Connector 173">
              <a:extLst>
                <a:ext uri="{FF2B5EF4-FFF2-40B4-BE49-F238E27FC236}">
                  <a16:creationId xmlns:a16="http://schemas.microsoft.com/office/drawing/2014/main" id="{2EA9E0AE-99E0-D647-9458-B3ECFCC4FF01}"/>
                </a:ext>
              </a:extLst>
            </p:cNvPr>
            <p:cNvCxnSpPr>
              <a:cxnSpLocks/>
              <a:stCxn id="150" idx="1"/>
              <a:endCxn id="114" idx="6"/>
            </p:cNvCxnSpPr>
            <p:nvPr/>
          </p:nvCxnSpPr>
          <p:spPr>
            <a:xfrm flipH="1">
              <a:off x="8222882" y="4341250"/>
              <a:ext cx="1722376" cy="27200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82" name="TextBox 181">
            <a:extLst>
              <a:ext uri="{FF2B5EF4-FFF2-40B4-BE49-F238E27FC236}">
                <a16:creationId xmlns:a16="http://schemas.microsoft.com/office/drawing/2014/main" id="{ED900BA7-55C7-FC47-95E1-E4ED9E0AE227}"/>
              </a:ext>
            </a:extLst>
          </p:cNvPr>
          <p:cNvSpPr txBox="1"/>
          <p:nvPr/>
        </p:nvSpPr>
        <p:spPr>
          <a:xfrm>
            <a:off x="5690005" y="2022979"/>
            <a:ext cx="1228552" cy="261610"/>
          </a:xfrm>
          <a:prstGeom prst="rect">
            <a:avLst/>
          </a:prstGeom>
          <a:noFill/>
        </p:spPr>
        <p:txBody>
          <a:bodyPr wrap="square" rtlCol="0">
            <a:spAutoFit/>
          </a:bodyPr>
          <a:lstStyle/>
          <a:p>
            <a:pPr algn="ctr"/>
            <a:r>
              <a:rPr lang="en-US" sz="1100" b="1" dirty="0">
                <a:solidFill>
                  <a:srgbClr val="156D97"/>
                </a:solidFill>
                <a:latin typeface="Arial" panose="020B0604020202020204" pitchFamily="34" charset="0"/>
                <a:cs typeface="Arial" panose="020B0604020202020204" pitchFamily="34" charset="0"/>
              </a:rPr>
              <a:t>Sparkplug B</a:t>
            </a:r>
          </a:p>
        </p:txBody>
      </p:sp>
      <p:sp>
        <p:nvSpPr>
          <p:cNvPr id="183" name="TextBox 182">
            <a:extLst>
              <a:ext uri="{FF2B5EF4-FFF2-40B4-BE49-F238E27FC236}">
                <a16:creationId xmlns:a16="http://schemas.microsoft.com/office/drawing/2014/main" id="{9D3A47FD-1FB2-024C-919E-2AEB1B5DB3CE}"/>
              </a:ext>
            </a:extLst>
          </p:cNvPr>
          <p:cNvSpPr txBox="1"/>
          <p:nvPr/>
        </p:nvSpPr>
        <p:spPr>
          <a:xfrm>
            <a:off x="101447" y="1596250"/>
            <a:ext cx="4744871" cy="276999"/>
          </a:xfrm>
          <a:prstGeom prst="rect">
            <a:avLst/>
          </a:prstGeom>
        </p:spPr>
        <p:txBody>
          <a:bodyPr wrap="square" rtlCol="0" anchor="ctr">
            <a:spAutoFit/>
          </a:bodyPr>
          <a:lstStyle/>
          <a:p>
            <a:pPr marL="285750" indent="-285750">
              <a:buFont typeface="Arial" panose="020B0604020202020204" pitchFamily="34" charset="0"/>
              <a:buChar char="•"/>
            </a:pPr>
            <a:r>
              <a:rPr lang="en-US" sz="1200" b="1" dirty="0">
                <a:solidFill>
                  <a:srgbClr val="00B050"/>
                </a:solidFill>
              </a:rPr>
              <a:t>Provide a “Single Source of Truth” for all tags.</a:t>
            </a:r>
          </a:p>
        </p:txBody>
      </p:sp>
      <p:sp>
        <p:nvSpPr>
          <p:cNvPr id="184" name="TextBox 183">
            <a:extLst>
              <a:ext uri="{FF2B5EF4-FFF2-40B4-BE49-F238E27FC236}">
                <a16:creationId xmlns:a16="http://schemas.microsoft.com/office/drawing/2014/main" id="{CA0365F5-794D-5648-90B5-3FEE2A5E94C9}"/>
              </a:ext>
            </a:extLst>
          </p:cNvPr>
          <p:cNvSpPr txBox="1"/>
          <p:nvPr/>
        </p:nvSpPr>
        <p:spPr>
          <a:xfrm>
            <a:off x="2828778" y="4595196"/>
            <a:ext cx="1431300" cy="230832"/>
          </a:xfrm>
          <a:prstGeom prst="rect">
            <a:avLst/>
          </a:prstGeom>
        </p:spPr>
        <p:txBody>
          <a:bodyPr wrap="square" rtlCol="0" anchor="ctr">
            <a:spAutoFit/>
          </a:bodyPr>
          <a:lstStyle/>
          <a:p>
            <a:r>
              <a:rPr lang="en-US" sz="900" dirty="0">
                <a:solidFill>
                  <a:srgbClr val="03F07E"/>
                </a:solidFill>
              </a:rPr>
              <a:t>Tag Store &amp; Forward</a:t>
            </a:r>
          </a:p>
        </p:txBody>
      </p:sp>
      <p:sp>
        <p:nvSpPr>
          <p:cNvPr id="185" name="TextBox 184">
            <a:extLst>
              <a:ext uri="{FF2B5EF4-FFF2-40B4-BE49-F238E27FC236}">
                <a16:creationId xmlns:a16="http://schemas.microsoft.com/office/drawing/2014/main" id="{AAE54526-0D10-F54B-BF97-F7FC638CD6FD}"/>
              </a:ext>
            </a:extLst>
          </p:cNvPr>
          <p:cNvSpPr txBox="1"/>
          <p:nvPr/>
        </p:nvSpPr>
        <p:spPr>
          <a:xfrm>
            <a:off x="5169747" y="4631463"/>
            <a:ext cx="1431300" cy="230832"/>
          </a:xfrm>
          <a:prstGeom prst="rect">
            <a:avLst/>
          </a:prstGeom>
        </p:spPr>
        <p:txBody>
          <a:bodyPr wrap="square" rtlCol="0" anchor="ctr">
            <a:spAutoFit/>
          </a:bodyPr>
          <a:lstStyle/>
          <a:p>
            <a:r>
              <a:rPr lang="en-US" sz="900" dirty="0">
                <a:solidFill>
                  <a:srgbClr val="03F07E"/>
                </a:solidFill>
              </a:rPr>
              <a:t>Historical Data Insert</a:t>
            </a:r>
          </a:p>
        </p:txBody>
      </p:sp>
      <p:sp>
        <p:nvSpPr>
          <p:cNvPr id="186" name="TextBox 185">
            <a:extLst>
              <a:ext uri="{FF2B5EF4-FFF2-40B4-BE49-F238E27FC236}">
                <a16:creationId xmlns:a16="http://schemas.microsoft.com/office/drawing/2014/main" id="{13CB07E0-EDBB-3149-9A7B-A376F30257B8}"/>
              </a:ext>
            </a:extLst>
          </p:cNvPr>
          <p:cNvSpPr txBox="1"/>
          <p:nvPr/>
        </p:nvSpPr>
        <p:spPr>
          <a:xfrm>
            <a:off x="2828778" y="4772415"/>
            <a:ext cx="2062163" cy="230832"/>
          </a:xfrm>
          <a:prstGeom prst="rect">
            <a:avLst/>
          </a:prstGeom>
        </p:spPr>
        <p:txBody>
          <a:bodyPr wrap="square" rtlCol="0" anchor="ctr">
            <a:spAutoFit/>
          </a:bodyPr>
          <a:lstStyle/>
          <a:p>
            <a:r>
              <a:rPr lang="en-US" sz="900" dirty="0">
                <a:solidFill>
                  <a:srgbClr val="03F07E"/>
                </a:solidFill>
              </a:rPr>
              <a:t>Compression &amp; Tag Name Alias</a:t>
            </a:r>
          </a:p>
        </p:txBody>
      </p:sp>
      <p:sp>
        <p:nvSpPr>
          <p:cNvPr id="187" name="TextBox 186">
            <a:extLst>
              <a:ext uri="{FF2B5EF4-FFF2-40B4-BE49-F238E27FC236}">
                <a16:creationId xmlns:a16="http://schemas.microsoft.com/office/drawing/2014/main" id="{F7AF53FE-D4DD-6648-AB21-B76F62E95E11}"/>
              </a:ext>
            </a:extLst>
          </p:cNvPr>
          <p:cNvSpPr txBox="1"/>
          <p:nvPr/>
        </p:nvSpPr>
        <p:spPr>
          <a:xfrm>
            <a:off x="5169747" y="4808987"/>
            <a:ext cx="2062163" cy="230832"/>
          </a:xfrm>
          <a:prstGeom prst="rect">
            <a:avLst/>
          </a:prstGeom>
        </p:spPr>
        <p:txBody>
          <a:bodyPr wrap="square" rtlCol="0" anchor="ctr">
            <a:spAutoFit/>
          </a:bodyPr>
          <a:lstStyle/>
          <a:p>
            <a:r>
              <a:rPr lang="en-US" sz="900" dirty="0">
                <a:solidFill>
                  <a:srgbClr val="03F07E"/>
                </a:solidFill>
              </a:rPr>
              <a:t>Compression &amp; Tag Name Alias</a:t>
            </a:r>
          </a:p>
        </p:txBody>
      </p:sp>
      <p:sp>
        <p:nvSpPr>
          <p:cNvPr id="188" name="TextBox 187">
            <a:extLst>
              <a:ext uri="{FF2B5EF4-FFF2-40B4-BE49-F238E27FC236}">
                <a16:creationId xmlns:a16="http://schemas.microsoft.com/office/drawing/2014/main" id="{15DE6F6C-7C3E-4046-AD24-6D91A857659D}"/>
              </a:ext>
            </a:extLst>
          </p:cNvPr>
          <p:cNvSpPr txBox="1"/>
          <p:nvPr/>
        </p:nvSpPr>
        <p:spPr>
          <a:xfrm>
            <a:off x="2828778" y="4949634"/>
            <a:ext cx="2062163" cy="230832"/>
          </a:xfrm>
          <a:prstGeom prst="rect">
            <a:avLst/>
          </a:prstGeom>
        </p:spPr>
        <p:txBody>
          <a:bodyPr wrap="square" rtlCol="0" anchor="ctr">
            <a:spAutoFit/>
          </a:bodyPr>
          <a:lstStyle/>
          <a:p>
            <a:r>
              <a:rPr lang="en-US" sz="900" dirty="0">
                <a:solidFill>
                  <a:srgbClr val="03F07E"/>
                </a:solidFill>
              </a:rPr>
              <a:t>Ignition Redundancy</a:t>
            </a:r>
          </a:p>
        </p:txBody>
      </p:sp>
      <p:sp>
        <p:nvSpPr>
          <p:cNvPr id="189" name="TextBox 188">
            <a:extLst>
              <a:ext uri="{FF2B5EF4-FFF2-40B4-BE49-F238E27FC236}">
                <a16:creationId xmlns:a16="http://schemas.microsoft.com/office/drawing/2014/main" id="{CC37C33C-37F1-104F-A087-49A5B510BD05}"/>
              </a:ext>
            </a:extLst>
          </p:cNvPr>
          <p:cNvSpPr txBox="1"/>
          <p:nvPr/>
        </p:nvSpPr>
        <p:spPr>
          <a:xfrm>
            <a:off x="5169747" y="4979815"/>
            <a:ext cx="2062163" cy="230832"/>
          </a:xfrm>
          <a:prstGeom prst="rect">
            <a:avLst/>
          </a:prstGeom>
        </p:spPr>
        <p:txBody>
          <a:bodyPr wrap="square" rtlCol="0" anchor="ctr">
            <a:spAutoFit/>
          </a:bodyPr>
          <a:lstStyle/>
          <a:p>
            <a:r>
              <a:rPr lang="en-US" sz="900" dirty="0">
                <a:solidFill>
                  <a:srgbClr val="03F07E"/>
                </a:solidFill>
              </a:rPr>
              <a:t>Ignition Redundancy</a:t>
            </a:r>
          </a:p>
        </p:txBody>
      </p:sp>
      <p:sp>
        <p:nvSpPr>
          <p:cNvPr id="190" name="TextBox 189">
            <a:extLst>
              <a:ext uri="{FF2B5EF4-FFF2-40B4-BE49-F238E27FC236}">
                <a16:creationId xmlns:a16="http://schemas.microsoft.com/office/drawing/2014/main" id="{A7A851C5-D870-D648-9FA2-F9A6E94D263B}"/>
              </a:ext>
            </a:extLst>
          </p:cNvPr>
          <p:cNvSpPr txBox="1"/>
          <p:nvPr/>
        </p:nvSpPr>
        <p:spPr>
          <a:xfrm>
            <a:off x="2828778" y="5126853"/>
            <a:ext cx="2062163" cy="230832"/>
          </a:xfrm>
          <a:prstGeom prst="rect">
            <a:avLst/>
          </a:prstGeom>
        </p:spPr>
        <p:txBody>
          <a:bodyPr wrap="square" rtlCol="0" anchor="ctr">
            <a:spAutoFit/>
          </a:bodyPr>
          <a:lstStyle/>
          <a:p>
            <a:r>
              <a:rPr lang="en-US" sz="900" dirty="0">
                <a:solidFill>
                  <a:srgbClr val="03F07E"/>
                </a:solidFill>
              </a:rPr>
              <a:t>Complex Data Type Support</a:t>
            </a:r>
          </a:p>
        </p:txBody>
      </p:sp>
      <p:sp>
        <p:nvSpPr>
          <p:cNvPr id="205" name="TextBox 204">
            <a:extLst>
              <a:ext uri="{FF2B5EF4-FFF2-40B4-BE49-F238E27FC236}">
                <a16:creationId xmlns:a16="http://schemas.microsoft.com/office/drawing/2014/main" id="{5BF36FDB-58D7-1E48-815B-0E3C7B7D256C}"/>
              </a:ext>
            </a:extLst>
          </p:cNvPr>
          <p:cNvSpPr txBox="1"/>
          <p:nvPr/>
        </p:nvSpPr>
        <p:spPr>
          <a:xfrm>
            <a:off x="2828778" y="5304072"/>
            <a:ext cx="2462573" cy="230832"/>
          </a:xfrm>
          <a:prstGeom prst="rect">
            <a:avLst/>
          </a:prstGeom>
        </p:spPr>
        <p:txBody>
          <a:bodyPr wrap="square" rtlCol="0" anchor="ctr">
            <a:spAutoFit/>
          </a:bodyPr>
          <a:lstStyle/>
          <a:p>
            <a:r>
              <a:rPr lang="en-US" sz="900" dirty="0">
                <a:solidFill>
                  <a:srgbClr val="03F07E"/>
                </a:solidFill>
              </a:rPr>
              <a:t>Server Sets and Custom Transmitters</a:t>
            </a:r>
          </a:p>
        </p:txBody>
      </p:sp>
      <p:sp>
        <p:nvSpPr>
          <p:cNvPr id="206" name="TextBox 205">
            <a:extLst>
              <a:ext uri="{FF2B5EF4-FFF2-40B4-BE49-F238E27FC236}">
                <a16:creationId xmlns:a16="http://schemas.microsoft.com/office/drawing/2014/main" id="{D5605526-E9BD-BB4A-B844-86EBB0A0EE79}"/>
              </a:ext>
            </a:extLst>
          </p:cNvPr>
          <p:cNvSpPr txBox="1"/>
          <p:nvPr/>
        </p:nvSpPr>
        <p:spPr>
          <a:xfrm>
            <a:off x="5169747" y="5156980"/>
            <a:ext cx="2062163" cy="230832"/>
          </a:xfrm>
          <a:prstGeom prst="rect">
            <a:avLst/>
          </a:prstGeom>
        </p:spPr>
        <p:txBody>
          <a:bodyPr wrap="square" rtlCol="0" anchor="ctr">
            <a:spAutoFit/>
          </a:bodyPr>
          <a:lstStyle/>
          <a:p>
            <a:r>
              <a:rPr lang="en-US" sz="900" dirty="0">
                <a:solidFill>
                  <a:srgbClr val="03F07E"/>
                </a:solidFill>
              </a:rPr>
              <a:t>Complex Data Type Support</a:t>
            </a:r>
          </a:p>
        </p:txBody>
      </p:sp>
      <p:grpSp>
        <p:nvGrpSpPr>
          <p:cNvPr id="8" name="Group 7">
            <a:extLst>
              <a:ext uri="{FF2B5EF4-FFF2-40B4-BE49-F238E27FC236}">
                <a16:creationId xmlns:a16="http://schemas.microsoft.com/office/drawing/2014/main" id="{68ABE4E7-9168-FB4D-BC37-062C738C8D64}"/>
              </a:ext>
            </a:extLst>
          </p:cNvPr>
          <p:cNvGrpSpPr/>
          <p:nvPr/>
        </p:nvGrpSpPr>
        <p:grpSpPr>
          <a:xfrm>
            <a:off x="1652507" y="3945043"/>
            <a:ext cx="1742945" cy="1454598"/>
            <a:chOff x="1652507" y="3945043"/>
            <a:chExt cx="1742945" cy="1454598"/>
          </a:xfrm>
        </p:grpSpPr>
        <p:grpSp>
          <p:nvGrpSpPr>
            <p:cNvPr id="129" name="Group 128">
              <a:extLst>
                <a:ext uri="{FF2B5EF4-FFF2-40B4-BE49-F238E27FC236}">
                  <a16:creationId xmlns:a16="http://schemas.microsoft.com/office/drawing/2014/main" id="{8F0F0B15-8671-194A-953B-42F527D12EAC}"/>
                </a:ext>
              </a:extLst>
            </p:cNvPr>
            <p:cNvGrpSpPr/>
            <p:nvPr/>
          </p:nvGrpSpPr>
          <p:grpSpPr>
            <a:xfrm>
              <a:off x="1652507" y="4673800"/>
              <a:ext cx="711172" cy="725841"/>
              <a:chOff x="4101864" y="2619438"/>
              <a:chExt cx="485608" cy="499248"/>
            </a:xfrm>
          </p:grpSpPr>
          <p:sp>
            <p:nvSpPr>
              <p:cNvPr id="130" name="Oval 129">
                <a:extLst>
                  <a:ext uri="{FF2B5EF4-FFF2-40B4-BE49-F238E27FC236}">
                    <a16:creationId xmlns:a16="http://schemas.microsoft.com/office/drawing/2014/main" id="{7B700E45-CC7E-7840-8666-F001F0927B88}"/>
                  </a:ext>
                </a:extLst>
              </p:cNvPr>
              <p:cNvSpPr/>
              <p:nvPr/>
            </p:nvSpPr>
            <p:spPr>
              <a:xfrm>
                <a:off x="4101864" y="2667435"/>
                <a:ext cx="470617" cy="451251"/>
              </a:xfrm>
              <a:prstGeom prst="ellipse">
                <a:avLst/>
              </a:prstGeom>
              <a:solidFill>
                <a:srgbClr val="FFFFFF"/>
              </a:solidFill>
              <a:ln>
                <a:solidFill>
                  <a:srgbClr val="15598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131" name="Picture 130" descr="chariot_logo_v1.0_stripe.png">
                <a:extLst>
                  <a:ext uri="{FF2B5EF4-FFF2-40B4-BE49-F238E27FC236}">
                    <a16:creationId xmlns:a16="http://schemas.microsoft.com/office/drawing/2014/main" id="{61AE7A55-5764-4E4E-83C6-CBF0ED9D3D3A}"/>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4110709" y="2619438"/>
                <a:ext cx="476763" cy="476763"/>
              </a:xfrm>
              <a:prstGeom prst="rect">
                <a:avLst/>
              </a:prstGeom>
            </p:spPr>
          </p:pic>
        </p:grpSp>
        <p:cxnSp>
          <p:nvCxnSpPr>
            <p:cNvPr id="3" name="Straight Connector 2">
              <a:extLst>
                <a:ext uri="{FF2B5EF4-FFF2-40B4-BE49-F238E27FC236}">
                  <a16:creationId xmlns:a16="http://schemas.microsoft.com/office/drawing/2014/main" id="{76A67D8D-1F82-4744-87C3-8610FCD1262A}"/>
                </a:ext>
              </a:extLst>
            </p:cNvPr>
            <p:cNvCxnSpPr>
              <a:stCxn id="126" idx="1"/>
              <a:endCxn id="131" idx="3"/>
            </p:cNvCxnSpPr>
            <p:nvPr/>
          </p:nvCxnSpPr>
          <p:spPr>
            <a:xfrm flipH="1">
              <a:off x="2363679" y="3945043"/>
              <a:ext cx="1031773" cy="1075333"/>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FCCE36C7-D1D9-EF45-84F6-498C091F1B1C}"/>
              </a:ext>
            </a:extLst>
          </p:cNvPr>
          <p:cNvGrpSpPr/>
          <p:nvPr/>
        </p:nvGrpSpPr>
        <p:grpSpPr>
          <a:xfrm>
            <a:off x="8236657" y="3995035"/>
            <a:ext cx="2543296" cy="360664"/>
            <a:chOff x="8233030" y="4346025"/>
            <a:chExt cx="2543296" cy="360664"/>
          </a:xfrm>
        </p:grpSpPr>
        <p:grpSp>
          <p:nvGrpSpPr>
            <p:cNvPr id="11" name="Group 10">
              <a:extLst>
                <a:ext uri="{FF2B5EF4-FFF2-40B4-BE49-F238E27FC236}">
                  <a16:creationId xmlns:a16="http://schemas.microsoft.com/office/drawing/2014/main" id="{D14A20AD-6C48-F64A-A320-5B5B47938260}"/>
                </a:ext>
              </a:extLst>
            </p:cNvPr>
            <p:cNvGrpSpPr/>
            <p:nvPr/>
          </p:nvGrpSpPr>
          <p:grpSpPr>
            <a:xfrm>
              <a:off x="9797763" y="4467624"/>
              <a:ext cx="978563" cy="239065"/>
              <a:chOff x="9797763" y="4467624"/>
              <a:chExt cx="978563" cy="239065"/>
            </a:xfrm>
          </p:grpSpPr>
          <p:pic>
            <p:nvPicPr>
              <p:cNvPr id="142" name="Picture 141">
                <a:extLst>
                  <a:ext uri="{FF2B5EF4-FFF2-40B4-BE49-F238E27FC236}">
                    <a16:creationId xmlns:a16="http://schemas.microsoft.com/office/drawing/2014/main" id="{A6964A6D-44C9-0444-B957-E550244604A2}"/>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9986809" y="4467624"/>
                <a:ext cx="789517" cy="210538"/>
              </a:xfrm>
              <a:prstGeom prst="rect">
                <a:avLst/>
              </a:prstGeom>
            </p:spPr>
          </p:pic>
          <p:pic>
            <p:nvPicPr>
              <p:cNvPr id="156" name="Picture 155">
                <a:extLst>
                  <a:ext uri="{FF2B5EF4-FFF2-40B4-BE49-F238E27FC236}">
                    <a16:creationId xmlns:a16="http://schemas.microsoft.com/office/drawing/2014/main" id="{69D2174C-DE6A-BB49-80A3-73D9D5BF66D7}"/>
                  </a:ext>
                </a:extLst>
              </p:cNvPr>
              <p:cNvPicPr>
                <a:picLocks noChangeAspect="1"/>
              </p:cNvPicPr>
              <p:nvPr/>
            </p:nvPicPr>
            <p:blipFill>
              <a:blip r:embed="rId23"/>
              <a:stretch>
                <a:fillRect/>
              </a:stretch>
            </p:blipFill>
            <p:spPr>
              <a:xfrm>
                <a:off x="9797763" y="4494001"/>
                <a:ext cx="184028" cy="212688"/>
              </a:xfrm>
              <a:prstGeom prst="rect">
                <a:avLst/>
              </a:prstGeom>
            </p:spPr>
          </p:pic>
        </p:grpSp>
        <p:cxnSp>
          <p:nvCxnSpPr>
            <p:cNvPr id="13" name="Straight Connector 12">
              <a:extLst>
                <a:ext uri="{FF2B5EF4-FFF2-40B4-BE49-F238E27FC236}">
                  <a16:creationId xmlns:a16="http://schemas.microsoft.com/office/drawing/2014/main" id="{669D464F-ADE7-7746-8042-7C9B514D72C5}"/>
                </a:ext>
              </a:extLst>
            </p:cNvPr>
            <p:cNvCxnSpPr>
              <a:cxnSpLocks/>
              <a:stCxn id="156" idx="1"/>
              <a:endCxn id="114" idx="6"/>
            </p:cNvCxnSpPr>
            <p:nvPr/>
          </p:nvCxnSpPr>
          <p:spPr>
            <a:xfrm flipH="1" flipV="1">
              <a:off x="8233030" y="4346025"/>
              <a:ext cx="1564733" cy="25432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CC5273C8-33F2-144C-A456-2FF3A2A6376C}"/>
              </a:ext>
            </a:extLst>
          </p:cNvPr>
          <p:cNvGrpSpPr/>
          <p:nvPr/>
        </p:nvGrpSpPr>
        <p:grpSpPr>
          <a:xfrm>
            <a:off x="8236657" y="3995035"/>
            <a:ext cx="2543060" cy="491260"/>
            <a:chOff x="8224582" y="4424292"/>
            <a:chExt cx="2543060" cy="491260"/>
          </a:xfrm>
        </p:grpSpPr>
        <p:pic>
          <p:nvPicPr>
            <p:cNvPr id="149" name="Picture 148" descr="Screen Shot 2017-09-07 at 5.23.07 PM.png">
              <a:extLst>
                <a:ext uri="{FF2B5EF4-FFF2-40B4-BE49-F238E27FC236}">
                  <a16:creationId xmlns:a16="http://schemas.microsoft.com/office/drawing/2014/main" id="{0F6EF754-F042-C648-AA5A-EAC996A3739A}"/>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9959033" y="4785394"/>
              <a:ext cx="808609" cy="130158"/>
            </a:xfrm>
            <a:prstGeom prst="rect">
              <a:avLst/>
            </a:prstGeom>
          </p:spPr>
        </p:pic>
        <p:cxnSp>
          <p:nvCxnSpPr>
            <p:cNvPr id="15" name="Straight Connector 14">
              <a:extLst>
                <a:ext uri="{FF2B5EF4-FFF2-40B4-BE49-F238E27FC236}">
                  <a16:creationId xmlns:a16="http://schemas.microsoft.com/office/drawing/2014/main" id="{A73F931C-9751-B44D-8E47-6D676809A26F}"/>
                </a:ext>
              </a:extLst>
            </p:cNvPr>
            <p:cNvCxnSpPr>
              <a:cxnSpLocks/>
              <a:stCxn id="149" idx="1"/>
              <a:endCxn id="114" idx="6"/>
            </p:cNvCxnSpPr>
            <p:nvPr/>
          </p:nvCxnSpPr>
          <p:spPr>
            <a:xfrm flipH="1" flipV="1">
              <a:off x="8224582" y="4424292"/>
              <a:ext cx="1734451" cy="42618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D463F495-3A85-F84C-A895-B847BAAABB8E}"/>
              </a:ext>
            </a:extLst>
          </p:cNvPr>
          <p:cNvGrpSpPr/>
          <p:nvPr/>
        </p:nvGrpSpPr>
        <p:grpSpPr>
          <a:xfrm>
            <a:off x="8236657" y="3995035"/>
            <a:ext cx="2540302" cy="785148"/>
            <a:chOff x="8219425" y="4466129"/>
            <a:chExt cx="2540302" cy="785148"/>
          </a:xfrm>
        </p:grpSpPr>
        <p:pic>
          <p:nvPicPr>
            <p:cNvPr id="153" name="Picture 152">
              <a:extLst>
                <a:ext uri="{FF2B5EF4-FFF2-40B4-BE49-F238E27FC236}">
                  <a16:creationId xmlns:a16="http://schemas.microsoft.com/office/drawing/2014/main" id="{44C8934A-C9BB-D648-9C7A-D03F1567C69C}"/>
                </a:ext>
              </a:extLst>
            </p:cNvPr>
            <p:cNvPicPr>
              <a:picLocks noChangeAspect="1"/>
            </p:cNvPicPr>
            <p:nvPr/>
          </p:nvPicPr>
          <p:blipFill>
            <a:blip r:embed="rId35"/>
            <a:stretch>
              <a:fillRect/>
            </a:stretch>
          </p:blipFill>
          <p:spPr>
            <a:xfrm>
              <a:off x="10106928" y="4969433"/>
              <a:ext cx="652799" cy="281844"/>
            </a:xfrm>
            <a:prstGeom prst="rect">
              <a:avLst/>
            </a:prstGeom>
          </p:spPr>
        </p:pic>
        <p:cxnSp>
          <p:nvCxnSpPr>
            <p:cNvPr id="18" name="Straight Connector 17">
              <a:extLst>
                <a:ext uri="{FF2B5EF4-FFF2-40B4-BE49-F238E27FC236}">
                  <a16:creationId xmlns:a16="http://schemas.microsoft.com/office/drawing/2014/main" id="{85D457E5-6938-6744-B081-57E547DFDE8D}"/>
                </a:ext>
              </a:extLst>
            </p:cNvPr>
            <p:cNvCxnSpPr>
              <a:cxnSpLocks/>
              <a:stCxn id="153" idx="1"/>
              <a:endCxn id="114" idx="6"/>
            </p:cNvCxnSpPr>
            <p:nvPr/>
          </p:nvCxnSpPr>
          <p:spPr>
            <a:xfrm flipH="1" flipV="1">
              <a:off x="8219425" y="4466129"/>
              <a:ext cx="1887503" cy="644226"/>
            </a:xfrm>
            <a:prstGeom prst="line">
              <a:avLst/>
            </a:prstGeom>
          </p:spPr>
          <p:style>
            <a:lnRef idx="1">
              <a:schemeClr val="accent1"/>
            </a:lnRef>
            <a:fillRef idx="0">
              <a:schemeClr val="accent1"/>
            </a:fillRef>
            <a:effectRef idx="0">
              <a:schemeClr val="accent1"/>
            </a:effectRef>
            <a:fontRef idx="minor">
              <a:schemeClr val="tx1"/>
            </a:fontRef>
          </p:style>
        </p:cxnSp>
      </p:grpSp>
      <p:sp>
        <p:nvSpPr>
          <p:cNvPr id="19" name="TextBox 18">
            <a:extLst>
              <a:ext uri="{FF2B5EF4-FFF2-40B4-BE49-F238E27FC236}">
                <a16:creationId xmlns:a16="http://schemas.microsoft.com/office/drawing/2014/main" id="{EF89969F-44B2-154B-8C41-0DEC70355582}"/>
              </a:ext>
            </a:extLst>
          </p:cNvPr>
          <p:cNvSpPr txBox="1"/>
          <p:nvPr/>
        </p:nvSpPr>
        <p:spPr>
          <a:xfrm>
            <a:off x="10636538" y="1589305"/>
            <a:ext cx="511560" cy="307777"/>
          </a:xfrm>
          <a:prstGeom prst="rect">
            <a:avLst/>
          </a:prstGeom>
        </p:spPr>
        <p:txBody>
          <a:bodyPr wrap="square" rtlCol="0" anchor="ctr">
            <a:spAutoFit/>
          </a:bodyPr>
          <a:lstStyle/>
          <a:p>
            <a:pPr algn="ctr"/>
            <a:r>
              <a:rPr lang="en-US" sz="1400" b="1" dirty="0">
                <a:solidFill>
                  <a:srgbClr val="FF0000"/>
                </a:solidFill>
              </a:rPr>
              <a:t>7</a:t>
            </a:r>
          </a:p>
        </p:txBody>
      </p:sp>
      <p:grpSp>
        <p:nvGrpSpPr>
          <p:cNvPr id="26" name="Group 25">
            <a:extLst>
              <a:ext uri="{FF2B5EF4-FFF2-40B4-BE49-F238E27FC236}">
                <a16:creationId xmlns:a16="http://schemas.microsoft.com/office/drawing/2014/main" id="{07269098-615E-5D45-B1E4-B0A59F472FE7}"/>
              </a:ext>
            </a:extLst>
          </p:cNvPr>
          <p:cNvGrpSpPr/>
          <p:nvPr/>
        </p:nvGrpSpPr>
        <p:grpSpPr>
          <a:xfrm>
            <a:off x="1096455" y="2197919"/>
            <a:ext cx="3195729" cy="1575645"/>
            <a:chOff x="1081929" y="2184141"/>
            <a:chExt cx="3195729" cy="1575645"/>
          </a:xfrm>
        </p:grpSpPr>
        <p:grpSp>
          <p:nvGrpSpPr>
            <p:cNvPr id="23" name="Group 22">
              <a:extLst>
                <a:ext uri="{FF2B5EF4-FFF2-40B4-BE49-F238E27FC236}">
                  <a16:creationId xmlns:a16="http://schemas.microsoft.com/office/drawing/2014/main" id="{711FBADD-4FA7-1D4B-8784-D9164EA0CD0F}"/>
                </a:ext>
              </a:extLst>
            </p:cNvPr>
            <p:cNvGrpSpPr/>
            <p:nvPr/>
          </p:nvGrpSpPr>
          <p:grpSpPr>
            <a:xfrm>
              <a:off x="1081929" y="2184141"/>
              <a:ext cx="3195729" cy="1575645"/>
              <a:chOff x="1081929" y="2184141"/>
              <a:chExt cx="3195729" cy="1575645"/>
            </a:xfrm>
          </p:grpSpPr>
          <p:grpSp>
            <p:nvGrpSpPr>
              <p:cNvPr id="160" name="Group 159">
                <a:extLst>
                  <a:ext uri="{FF2B5EF4-FFF2-40B4-BE49-F238E27FC236}">
                    <a16:creationId xmlns:a16="http://schemas.microsoft.com/office/drawing/2014/main" id="{C45B9DF2-AE1B-C244-B0E8-5AFD46C7E46E}"/>
                  </a:ext>
                </a:extLst>
              </p:cNvPr>
              <p:cNvGrpSpPr/>
              <p:nvPr/>
            </p:nvGrpSpPr>
            <p:grpSpPr>
              <a:xfrm>
                <a:off x="3682746" y="3111887"/>
                <a:ext cx="594912" cy="647899"/>
                <a:chOff x="3647541" y="2405711"/>
                <a:chExt cx="273888" cy="315316"/>
              </a:xfrm>
            </p:grpSpPr>
            <p:pic>
              <p:nvPicPr>
                <p:cNvPr id="161" name="Picture 160">
                  <a:extLst>
                    <a:ext uri="{FF2B5EF4-FFF2-40B4-BE49-F238E27FC236}">
                      <a16:creationId xmlns:a16="http://schemas.microsoft.com/office/drawing/2014/main" id="{C9EFB212-122C-5642-8083-CEEB809EE57E}"/>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3647541" y="2405711"/>
                  <a:ext cx="273888" cy="315316"/>
                </a:xfrm>
                <a:prstGeom prst="rect">
                  <a:avLst/>
                </a:prstGeom>
              </p:spPr>
            </p:pic>
            <p:sp>
              <p:nvSpPr>
                <p:cNvPr id="163" name="Freeform: Shape 142">
                  <a:extLst>
                    <a:ext uri="{FF2B5EF4-FFF2-40B4-BE49-F238E27FC236}">
                      <a16:creationId xmlns:a16="http://schemas.microsoft.com/office/drawing/2014/main" id="{2FF4737B-B80E-4841-BC30-F36800FD2572}"/>
                    </a:ext>
                  </a:extLst>
                </p:cNvPr>
                <p:cNvSpPr/>
                <p:nvPr/>
              </p:nvSpPr>
              <p:spPr>
                <a:xfrm>
                  <a:off x="3728111" y="2451362"/>
                  <a:ext cx="107307" cy="85828"/>
                </a:xfrm>
                <a:custGeom>
                  <a:avLst/>
                  <a:gdLst>
                    <a:gd name="connsiteX0" fmla="*/ 16668 w 107307"/>
                    <a:gd name="connsiteY0" fmla="*/ 4865 h 85828"/>
                    <a:gd name="connsiteX1" fmla="*/ 11906 w 107307"/>
                    <a:gd name="connsiteY1" fmla="*/ 19153 h 85828"/>
                    <a:gd name="connsiteX2" fmla="*/ 7143 w 107307"/>
                    <a:gd name="connsiteY2" fmla="*/ 26296 h 85828"/>
                    <a:gd name="connsiteX3" fmla="*/ 0 w 107307"/>
                    <a:gd name="connsiteY3" fmla="*/ 52490 h 85828"/>
                    <a:gd name="connsiteX4" fmla="*/ 4762 w 107307"/>
                    <a:gd name="connsiteY4" fmla="*/ 71540 h 85828"/>
                    <a:gd name="connsiteX5" fmla="*/ 19050 w 107307"/>
                    <a:gd name="connsiteY5" fmla="*/ 76303 h 85828"/>
                    <a:gd name="connsiteX6" fmla="*/ 26193 w 107307"/>
                    <a:gd name="connsiteY6" fmla="*/ 78684 h 85828"/>
                    <a:gd name="connsiteX7" fmla="*/ 45243 w 107307"/>
                    <a:gd name="connsiteY7" fmla="*/ 85828 h 85828"/>
                    <a:gd name="connsiteX8" fmla="*/ 73818 w 107307"/>
                    <a:gd name="connsiteY8" fmla="*/ 83446 h 85828"/>
                    <a:gd name="connsiteX9" fmla="*/ 88106 w 107307"/>
                    <a:gd name="connsiteY9" fmla="*/ 78684 h 85828"/>
                    <a:gd name="connsiteX10" fmla="*/ 95250 w 107307"/>
                    <a:gd name="connsiteY10" fmla="*/ 73921 h 85828"/>
                    <a:gd name="connsiteX11" fmla="*/ 104775 w 107307"/>
                    <a:gd name="connsiteY11" fmla="*/ 59634 h 85828"/>
                    <a:gd name="connsiteX12" fmla="*/ 104775 w 107307"/>
                    <a:gd name="connsiteY12" fmla="*/ 40584 h 85828"/>
                    <a:gd name="connsiteX13" fmla="*/ 100012 w 107307"/>
                    <a:gd name="connsiteY13" fmla="*/ 26296 h 85828"/>
                    <a:gd name="connsiteX14" fmla="*/ 92868 w 107307"/>
                    <a:gd name="connsiteY14" fmla="*/ 23915 h 85828"/>
                    <a:gd name="connsiteX15" fmla="*/ 85725 w 107307"/>
                    <a:gd name="connsiteY15" fmla="*/ 19153 h 85828"/>
                    <a:gd name="connsiteX16" fmla="*/ 80962 w 107307"/>
                    <a:gd name="connsiteY16" fmla="*/ 12009 h 85828"/>
                    <a:gd name="connsiteX17" fmla="*/ 73818 w 107307"/>
                    <a:gd name="connsiteY17" fmla="*/ 9628 h 85828"/>
                    <a:gd name="connsiteX18" fmla="*/ 45243 w 107307"/>
                    <a:gd name="connsiteY18" fmla="*/ 2484 h 85828"/>
                    <a:gd name="connsiteX19" fmla="*/ 35718 w 107307"/>
                    <a:gd name="connsiteY19" fmla="*/ 4865 h 85828"/>
                    <a:gd name="connsiteX20" fmla="*/ 16668 w 107307"/>
                    <a:gd name="connsiteY20" fmla="*/ 4865 h 85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7307" h="85828">
                      <a:moveTo>
                        <a:pt x="16668" y="4865"/>
                      </a:moveTo>
                      <a:cubicBezTo>
                        <a:pt x="12699" y="7246"/>
                        <a:pt x="13945" y="14565"/>
                        <a:pt x="11906" y="19153"/>
                      </a:cubicBezTo>
                      <a:cubicBezTo>
                        <a:pt x="10744" y="21768"/>
                        <a:pt x="8305" y="23681"/>
                        <a:pt x="7143" y="26296"/>
                      </a:cubicBezTo>
                      <a:cubicBezTo>
                        <a:pt x="2750" y="36181"/>
                        <a:pt x="2037" y="42307"/>
                        <a:pt x="0" y="52490"/>
                      </a:cubicBezTo>
                      <a:cubicBezTo>
                        <a:pt x="1587" y="58840"/>
                        <a:pt x="-1447" y="69470"/>
                        <a:pt x="4762" y="71540"/>
                      </a:cubicBezTo>
                      <a:lnTo>
                        <a:pt x="19050" y="76303"/>
                      </a:lnTo>
                      <a:cubicBezTo>
                        <a:pt x="21431" y="77097"/>
                        <a:pt x="24105" y="77292"/>
                        <a:pt x="26193" y="78684"/>
                      </a:cubicBezTo>
                      <a:cubicBezTo>
                        <a:pt x="36705" y="85691"/>
                        <a:pt x="30531" y="82885"/>
                        <a:pt x="45243" y="85828"/>
                      </a:cubicBezTo>
                      <a:cubicBezTo>
                        <a:pt x="54768" y="85034"/>
                        <a:pt x="64390" y="85017"/>
                        <a:pt x="73818" y="83446"/>
                      </a:cubicBezTo>
                      <a:cubicBezTo>
                        <a:pt x="78770" y="82621"/>
                        <a:pt x="88106" y="78684"/>
                        <a:pt x="88106" y="78684"/>
                      </a:cubicBezTo>
                      <a:cubicBezTo>
                        <a:pt x="90487" y="77096"/>
                        <a:pt x="93365" y="76075"/>
                        <a:pt x="95250" y="73921"/>
                      </a:cubicBezTo>
                      <a:cubicBezTo>
                        <a:pt x="99019" y="69614"/>
                        <a:pt x="104775" y="59634"/>
                        <a:pt x="104775" y="59634"/>
                      </a:cubicBezTo>
                      <a:cubicBezTo>
                        <a:pt x="108079" y="49720"/>
                        <a:pt x="108223" y="53227"/>
                        <a:pt x="104775" y="40584"/>
                      </a:cubicBezTo>
                      <a:cubicBezTo>
                        <a:pt x="103454" y="35741"/>
                        <a:pt x="104775" y="27883"/>
                        <a:pt x="100012" y="26296"/>
                      </a:cubicBezTo>
                      <a:lnTo>
                        <a:pt x="92868" y="23915"/>
                      </a:lnTo>
                      <a:cubicBezTo>
                        <a:pt x="90487" y="22328"/>
                        <a:pt x="87748" y="21176"/>
                        <a:pt x="85725" y="19153"/>
                      </a:cubicBezTo>
                      <a:cubicBezTo>
                        <a:pt x="83701" y="17129"/>
                        <a:pt x="83197" y="13797"/>
                        <a:pt x="80962" y="12009"/>
                      </a:cubicBezTo>
                      <a:cubicBezTo>
                        <a:pt x="79002" y="10441"/>
                        <a:pt x="76199" y="10422"/>
                        <a:pt x="73818" y="9628"/>
                      </a:cubicBezTo>
                      <a:cubicBezTo>
                        <a:pt x="56422" y="-1969"/>
                        <a:pt x="64410" y="-1349"/>
                        <a:pt x="45243" y="2484"/>
                      </a:cubicBezTo>
                      <a:cubicBezTo>
                        <a:pt x="42034" y="3126"/>
                        <a:pt x="38865" y="3966"/>
                        <a:pt x="35718" y="4865"/>
                      </a:cubicBezTo>
                      <a:cubicBezTo>
                        <a:pt x="27822" y="7121"/>
                        <a:pt x="20637" y="2484"/>
                        <a:pt x="16668" y="4865"/>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4" name="Group 163">
                <a:extLst>
                  <a:ext uri="{FF2B5EF4-FFF2-40B4-BE49-F238E27FC236}">
                    <a16:creationId xmlns:a16="http://schemas.microsoft.com/office/drawing/2014/main" id="{AF344487-61B4-4447-8E53-83DC5A740CB2}"/>
                  </a:ext>
                </a:extLst>
              </p:cNvPr>
              <p:cNvGrpSpPr/>
              <p:nvPr/>
            </p:nvGrpSpPr>
            <p:grpSpPr>
              <a:xfrm>
                <a:off x="1081929" y="2440401"/>
                <a:ext cx="1517728" cy="780905"/>
                <a:chOff x="1094224" y="639106"/>
                <a:chExt cx="1517728" cy="780905"/>
              </a:xfrm>
            </p:grpSpPr>
            <p:pic>
              <p:nvPicPr>
                <p:cNvPr id="171" name="Picture 170">
                  <a:extLst>
                    <a:ext uri="{FF2B5EF4-FFF2-40B4-BE49-F238E27FC236}">
                      <a16:creationId xmlns:a16="http://schemas.microsoft.com/office/drawing/2014/main" id="{F98A8DC3-0750-B04D-BC9C-F1B805585FCD}"/>
                    </a:ext>
                  </a:extLst>
                </p:cNvPr>
                <p:cNvPicPr>
                  <a:picLocks noChangeAspect="1"/>
                </p:cNvPicPr>
                <p:nvPr/>
              </p:nvPicPr>
              <p:blipFill>
                <a:blip r:embed="rId37"/>
                <a:stretch>
                  <a:fillRect/>
                </a:stretch>
              </p:blipFill>
              <p:spPr>
                <a:xfrm flipH="1">
                  <a:off x="1162506" y="639106"/>
                  <a:ext cx="1449446" cy="780905"/>
                </a:xfrm>
                <a:prstGeom prst="rect">
                  <a:avLst/>
                </a:prstGeom>
              </p:spPr>
            </p:pic>
            <p:sp>
              <p:nvSpPr>
                <p:cNvPr id="175" name="TextBox 174">
                  <a:extLst>
                    <a:ext uri="{FF2B5EF4-FFF2-40B4-BE49-F238E27FC236}">
                      <a16:creationId xmlns:a16="http://schemas.microsoft.com/office/drawing/2014/main" id="{B9A9259E-8721-2145-98B3-0F9C9EA1D9D1}"/>
                    </a:ext>
                  </a:extLst>
                </p:cNvPr>
                <p:cNvSpPr txBox="1"/>
                <p:nvPr/>
              </p:nvSpPr>
              <p:spPr>
                <a:xfrm>
                  <a:off x="1094224" y="953571"/>
                  <a:ext cx="1367489" cy="430887"/>
                </a:xfrm>
                <a:prstGeom prst="rect">
                  <a:avLst/>
                </a:prstGeom>
                <a:noFill/>
              </p:spPr>
              <p:txBody>
                <a:bodyPr wrap="square" rtlCol="0">
                  <a:spAutoFit/>
                </a:bodyPr>
                <a:lstStyle/>
                <a:p>
                  <a:pPr algn="ctr"/>
                  <a:r>
                    <a:rPr lang="en-US" sz="1100" dirty="0">
                      <a:solidFill>
                        <a:srgbClr val="156D97"/>
                      </a:solidFill>
                    </a:rPr>
                    <a:t>Cloud Services  and Analytics</a:t>
                  </a:r>
                </a:p>
              </p:txBody>
            </p:sp>
          </p:grpSp>
          <p:pic>
            <p:nvPicPr>
              <p:cNvPr id="176" name="Picture 4" descr="Image result for Azure">
                <a:extLst>
                  <a:ext uri="{FF2B5EF4-FFF2-40B4-BE49-F238E27FC236}">
                    <a16:creationId xmlns:a16="http://schemas.microsoft.com/office/drawing/2014/main" id="{B57D2F1E-E049-6D4B-AE52-4D659BB296EC}"/>
                  </a:ext>
                </a:extLst>
              </p:cNvPr>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1553644" y="2184141"/>
                <a:ext cx="810783" cy="271654"/>
              </a:xfrm>
              <a:prstGeom prst="rect">
                <a:avLst/>
              </a:prstGeom>
              <a:noFill/>
              <a:extLst>
                <a:ext uri="{909E8E84-426E-40dd-AFC4-6F175D3DCCD1}">
                  <a14:hiddenFill xmlns="" xmlns:a14="http://schemas.microsoft.com/office/drawing/2010/main">
                    <a:solidFill>
                      <a:srgbClr val="FFFFFF"/>
                    </a:solidFill>
                  </a14:hiddenFill>
                </a:ext>
              </a:extLst>
            </p:spPr>
          </p:pic>
          <p:pic>
            <p:nvPicPr>
              <p:cNvPr id="191" name="Picture 190">
                <a:extLst>
                  <a:ext uri="{FF2B5EF4-FFF2-40B4-BE49-F238E27FC236}">
                    <a16:creationId xmlns:a16="http://schemas.microsoft.com/office/drawing/2014/main" id="{0F2C77A8-4D60-6742-A41C-A73CC03054CD}"/>
                  </a:ext>
                </a:extLst>
              </p:cNvPr>
              <p:cNvPicPr>
                <a:picLocks noChangeAspect="1"/>
              </p:cNvPicPr>
              <p:nvPr/>
            </p:nvPicPr>
            <p:blipFill>
              <a:blip r:embed="rId39"/>
              <a:stretch>
                <a:fillRect/>
              </a:stretch>
            </p:blipFill>
            <p:spPr>
              <a:xfrm>
                <a:off x="2284953" y="2433860"/>
                <a:ext cx="523629" cy="314178"/>
              </a:xfrm>
              <a:prstGeom prst="rect">
                <a:avLst/>
              </a:prstGeom>
            </p:spPr>
          </p:pic>
        </p:grpSp>
        <p:cxnSp>
          <p:nvCxnSpPr>
            <p:cNvPr id="25" name="Straight Connector 24">
              <a:extLst>
                <a:ext uri="{FF2B5EF4-FFF2-40B4-BE49-F238E27FC236}">
                  <a16:creationId xmlns:a16="http://schemas.microsoft.com/office/drawing/2014/main" id="{8BB89B0D-0CBE-C442-9BE7-64DD3AEC009B}"/>
                </a:ext>
              </a:extLst>
            </p:cNvPr>
            <p:cNvCxnSpPr>
              <a:endCxn id="161" idx="1"/>
            </p:cNvCxnSpPr>
            <p:nvPr/>
          </p:nvCxnSpPr>
          <p:spPr>
            <a:xfrm>
              <a:off x="2582342" y="3066536"/>
              <a:ext cx="1100404" cy="36930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F87F0B0F-C24D-7343-BE55-D59EE8115780}"/>
              </a:ext>
            </a:extLst>
          </p:cNvPr>
          <p:cNvGrpSpPr/>
          <p:nvPr/>
        </p:nvGrpSpPr>
        <p:grpSpPr>
          <a:xfrm>
            <a:off x="8243812" y="3990758"/>
            <a:ext cx="3012617" cy="1104658"/>
            <a:chOff x="8230817" y="4509176"/>
            <a:chExt cx="3012617" cy="1104658"/>
          </a:xfrm>
        </p:grpSpPr>
        <p:grpSp>
          <p:nvGrpSpPr>
            <p:cNvPr id="9" name="Group 8">
              <a:extLst>
                <a:ext uri="{FF2B5EF4-FFF2-40B4-BE49-F238E27FC236}">
                  <a16:creationId xmlns:a16="http://schemas.microsoft.com/office/drawing/2014/main" id="{28557507-15D6-BA46-81E9-5B53A0987D9E}"/>
                </a:ext>
              </a:extLst>
            </p:cNvPr>
            <p:cNvGrpSpPr/>
            <p:nvPr/>
          </p:nvGrpSpPr>
          <p:grpSpPr>
            <a:xfrm>
              <a:off x="9809447" y="5116558"/>
              <a:ext cx="1433987" cy="497276"/>
              <a:chOff x="9508620" y="5203305"/>
              <a:chExt cx="1433987" cy="497276"/>
            </a:xfrm>
          </p:grpSpPr>
          <p:pic>
            <p:nvPicPr>
              <p:cNvPr id="157" name="Graphic 156">
                <a:extLst>
                  <a:ext uri="{FF2B5EF4-FFF2-40B4-BE49-F238E27FC236}">
                    <a16:creationId xmlns:a16="http://schemas.microsoft.com/office/drawing/2014/main" id="{109665B3-D4AD-B949-AA1A-D6BFA2F948DA}"/>
                  </a:ext>
                </a:extLst>
              </p:cNvPr>
              <p:cNvPicPr>
                <a:picLocks noChangeAspect="1"/>
              </p:cNvPicPr>
              <p:nvPr/>
            </p:nvPicPr>
            <p:blipFill>
              <a:blip r:embed="rId40">
                <a:extLst>
                  <a:ext uri="{96DAC541-7B7A-43D3-8B79-37D633B846F1}">
                    <asvg:svgBlip xmlns:asvg="http://schemas.microsoft.com/office/drawing/2016/SVG/main" r:embed="rId41"/>
                  </a:ext>
                </a:extLst>
              </a:blip>
              <a:stretch>
                <a:fillRect/>
              </a:stretch>
            </p:blipFill>
            <p:spPr>
              <a:xfrm>
                <a:off x="10466235" y="5203305"/>
                <a:ext cx="476372" cy="497276"/>
              </a:xfrm>
              <a:prstGeom prst="rect">
                <a:avLst/>
              </a:prstGeom>
            </p:spPr>
          </p:pic>
          <p:pic>
            <p:nvPicPr>
              <p:cNvPr id="195" name="Picture 194">
                <a:extLst>
                  <a:ext uri="{FF2B5EF4-FFF2-40B4-BE49-F238E27FC236}">
                    <a16:creationId xmlns:a16="http://schemas.microsoft.com/office/drawing/2014/main" id="{A2BF3885-BBB7-C64C-BA35-FC22FCF73B79}"/>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9688881" y="5373810"/>
                <a:ext cx="789520" cy="210538"/>
              </a:xfrm>
              <a:prstGeom prst="rect">
                <a:avLst/>
              </a:prstGeom>
            </p:spPr>
          </p:pic>
          <p:pic>
            <p:nvPicPr>
              <p:cNvPr id="196" name="Picture 195">
                <a:extLst>
                  <a:ext uri="{FF2B5EF4-FFF2-40B4-BE49-F238E27FC236}">
                    <a16:creationId xmlns:a16="http://schemas.microsoft.com/office/drawing/2014/main" id="{90EF7F6F-3A8A-854D-8568-0789B6F53182}"/>
                  </a:ext>
                </a:extLst>
              </p:cNvPr>
              <p:cNvPicPr>
                <a:picLocks noChangeAspect="1"/>
              </p:cNvPicPr>
              <p:nvPr/>
            </p:nvPicPr>
            <p:blipFill>
              <a:blip r:embed="rId23"/>
              <a:stretch>
                <a:fillRect/>
              </a:stretch>
            </p:blipFill>
            <p:spPr>
              <a:xfrm>
                <a:off x="9508620" y="5412467"/>
                <a:ext cx="174126" cy="201244"/>
              </a:xfrm>
              <a:prstGeom prst="rect">
                <a:avLst/>
              </a:prstGeom>
            </p:spPr>
          </p:pic>
        </p:grpSp>
        <p:cxnSp>
          <p:nvCxnSpPr>
            <p:cNvPr id="14" name="Straight Connector 13">
              <a:extLst>
                <a:ext uri="{FF2B5EF4-FFF2-40B4-BE49-F238E27FC236}">
                  <a16:creationId xmlns:a16="http://schemas.microsoft.com/office/drawing/2014/main" id="{BA7F2EFC-6CC2-4243-8ADE-CF8A2BF53773}"/>
                </a:ext>
              </a:extLst>
            </p:cNvPr>
            <p:cNvCxnSpPr>
              <a:cxnSpLocks/>
              <a:stCxn id="196" idx="1"/>
            </p:cNvCxnSpPr>
            <p:nvPr/>
          </p:nvCxnSpPr>
          <p:spPr>
            <a:xfrm flipH="1" flipV="1">
              <a:off x="8230817" y="4509176"/>
              <a:ext cx="1578630" cy="917166"/>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ED57BFF7-8259-2345-AEF3-95C791F34A5C}"/>
              </a:ext>
            </a:extLst>
          </p:cNvPr>
          <p:cNvGrpSpPr/>
          <p:nvPr/>
        </p:nvGrpSpPr>
        <p:grpSpPr>
          <a:xfrm>
            <a:off x="4509383" y="2799697"/>
            <a:ext cx="790809" cy="1004087"/>
            <a:chOff x="4611016" y="2762615"/>
            <a:chExt cx="790809" cy="1004087"/>
          </a:xfrm>
        </p:grpSpPr>
        <p:pic>
          <p:nvPicPr>
            <p:cNvPr id="197" name="Graphic 196">
              <a:extLst>
                <a:ext uri="{FF2B5EF4-FFF2-40B4-BE49-F238E27FC236}">
                  <a16:creationId xmlns:a16="http://schemas.microsoft.com/office/drawing/2014/main" id="{8D1C843B-EDD9-F04E-8AE1-888574646903}"/>
                </a:ext>
              </a:extLst>
            </p:cNvPr>
            <p:cNvPicPr>
              <a:picLocks noChangeAspect="1"/>
            </p:cNvPicPr>
            <p:nvPr/>
          </p:nvPicPr>
          <p:blipFill>
            <a:blip r:embed="rId42">
              <a:extLst>
                <a:ext uri="{96DAC541-7B7A-43D3-8B79-37D633B846F1}">
                  <asvg:svgBlip xmlns:asvg="http://schemas.microsoft.com/office/drawing/2016/SVG/main" r:embed="rId43"/>
                </a:ext>
              </a:extLst>
            </a:blip>
            <a:stretch>
              <a:fillRect/>
            </a:stretch>
          </p:blipFill>
          <p:spPr>
            <a:xfrm>
              <a:off x="4718101" y="3065436"/>
              <a:ext cx="601085" cy="701266"/>
            </a:xfrm>
            <a:prstGeom prst="rect">
              <a:avLst/>
            </a:prstGeom>
          </p:spPr>
        </p:pic>
        <p:sp>
          <p:nvSpPr>
            <p:cNvPr id="17" name="TextBox 16">
              <a:extLst>
                <a:ext uri="{FF2B5EF4-FFF2-40B4-BE49-F238E27FC236}">
                  <a16:creationId xmlns:a16="http://schemas.microsoft.com/office/drawing/2014/main" id="{F1DD7A52-1792-DE49-8749-40C7FDA872DE}"/>
                </a:ext>
              </a:extLst>
            </p:cNvPr>
            <p:cNvSpPr txBox="1"/>
            <p:nvPr/>
          </p:nvSpPr>
          <p:spPr>
            <a:xfrm>
              <a:off x="4611016" y="2762615"/>
              <a:ext cx="790809" cy="369332"/>
            </a:xfrm>
            <a:prstGeom prst="rect">
              <a:avLst/>
            </a:prstGeom>
          </p:spPr>
          <p:txBody>
            <a:bodyPr wrap="square" rtlCol="0" anchor="ctr">
              <a:spAutoFit/>
            </a:bodyPr>
            <a:lstStyle/>
            <a:p>
              <a:pPr algn="ctr"/>
              <a:r>
                <a:rPr lang="en-US" sz="900" b="1" dirty="0">
                  <a:solidFill>
                    <a:srgbClr val="0070C0"/>
                  </a:solidFill>
                  <a:latin typeface="Arial" panose="020B0604020202020204" pitchFamily="34" charset="0"/>
                  <a:cs typeface="Arial" panose="020B0604020202020204" pitchFamily="34" charset="0"/>
                </a:rPr>
                <a:t>MQTT</a:t>
              </a:r>
            </a:p>
            <a:p>
              <a:pPr algn="ctr"/>
              <a:r>
                <a:rPr lang="en-US" sz="900" b="1" dirty="0">
                  <a:solidFill>
                    <a:srgbClr val="0070C0"/>
                  </a:solidFill>
                  <a:latin typeface="Arial" panose="020B0604020202020204" pitchFamily="34" charset="0"/>
                  <a:cs typeface="Arial" panose="020B0604020202020204" pitchFamily="34" charset="0"/>
                </a:rPr>
                <a:t>Recorder</a:t>
              </a:r>
            </a:p>
          </p:txBody>
        </p:sp>
      </p:grpSp>
      <p:sp>
        <p:nvSpPr>
          <p:cNvPr id="24" name="TextBox 23">
            <a:extLst>
              <a:ext uri="{FF2B5EF4-FFF2-40B4-BE49-F238E27FC236}">
                <a16:creationId xmlns:a16="http://schemas.microsoft.com/office/drawing/2014/main" id="{CD3FA1FF-9AA0-054D-9805-6152ED0DE668}"/>
              </a:ext>
            </a:extLst>
          </p:cNvPr>
          <p:cNvSpPr txBox="1"/>
          <p:nvPr/>
        </p:nvSpPr>
        <p:spPr>
          <a:xfrm>
            <a:off x="5169747" y="5318347"/>
            <a:ext cx="1545142" cy="230832"/>
          </a:xfrm>
          <a:prstGeom prst="rect">
            <a:avLst/>
          </a:prstGeom>
        </p:spPr>
        <p:txBody>
          <a:bodyPr wrap="square" rtlCol="0" anchor="ctr">
            <a:spAutoFit/>
          </a:bodyPr>
          <a:lstStyle/>
          <a:p>
            <a:r>
              <a:rPr lang="en-US" sz="900" dirty="0">
                <a:solidFill>
                  <a:srgbClr val="B34F2B"/>
                </a:solidFill>
              </a:rPr>
              <a:t>DRECORD Support</a:t>
            </a:r>
          </a:p>
        </p:txBody>
      </p:sp>
      <p:sp>
        <p:nvSpPr>
          <p:cNvPr id="198" name="TextBox 197">
            <a:extLst>
              <a:ext uri="{FF2B5EF4-FFF2-40B4-BE49-F238E27FC236}">
                <a16:creationId xmlns:a16="http://schemas.microsoft.com/office/drawing/2014/main" id="{D0150D2B-DE8A-D544-BBCA-FA229354788B}"/>
              </a:ext>
            </a:extLst>
          </p:cNvPr>
          <p:cNvSpPr txBox="1"/>
          <p:nvPr/>
        </p:nvSpPr>
        <p:spPr>
          <a:xfrm>
            <a:off x="2828778" y="5481291"/>
            <a:ext cx="1545142" cy="230832"/>
          </a:xfrm>
          <a:prstGeom prst="rect">
            <a:avLst/>
          </a:prstGeom>
        </p:spPr>
        <p:txBody>
          <a:bodyPr wrap="square" rtlCol="0" anchor="ctr">
            <a:spAutoFit/>
          </a:bodyPr>
          <a:lstStyle/>
          <a:p>
            <a:r>
              <a:rPr lang="en-US" sz="900" dirty="0">
                <a:solidFill>
                  <a:srgbClr val="B34F2B"/>
                </a:solidFill>
              </a:rPr>
              <a:t>DRECORD Support</a:t>
            </a:r>
          </a:p>
        </p:txBody>
      </p:sp>
      <p:grpSp>
        <p:nvGrpSpPr>
          <p:cNvPr id="46" name="Group 45">
            <a:extLst>
              <a:ext uri="{FF2B5EF4-FFF2-40B4-BE49-F238E27FC236}">
                <a16:creationId xmlns:a16="http://schemas.microsoft.com/office/drawing/2014/main" id="{21705816-A615-D44E-AEA0-6A11258AB6F8}"/>
              </a:ext>
            </a:extLst>
          </p:cNvPr>
          <p:cNvGrpSpPr/>
          <p:nvPr/>
        </p:nvGrpSpPr>
        <p:grpSpPr>
          <a:xfrm>
            <a:off x="1024191" y="3669982"/>
            <a:ext cx="2371261" cy="438261"/>
            <a:chOff x="1024191" y="3669982"/>
            <a:chExt cx="2371261" cy="438261"/>
          </a:xfrm>
        </p:grpSpPr>
        <p:pic>
          <p:nvPicPr>
            <p:cNvPr id="31" name="Picture 30">
              <a:extLst>
                <a:ext uri="{FF2B5EF4-FFF2-40B4-BE49-F238E27FC236}">
                  <a16:creationId xmlns:a16="http://schemas.microsoft.com/office/drawing/2014/main" id="{D9EA84EA-0A4A-F140-A071-49356C53B124}"/>
                </a:ext>
              </a:extLst>
            </p:cNvPr>
            <p:cNvPicPr>
              <a:picLocks noChangeAspect="1"/>
            </p:cNvPicPr>
            <p:nvPr/>
          </p:nvPicPr>
          <p:blipFill>
            <a:blip r:embed="rId44"/>
            <a:stretch>
              <a:fillRect/>
            </a:stretch>
          </p:blipFill>
          <p:spPr>
            <a:xfrm>
              <a:off x="1024191" y="3669982"/>
              <a:ext cx="969399" cy="438261"/>
            </a:xfrm>
            <a:prstGeom prst="rect">
              <a:avLst/>
            </a:prstGeom>
          </p:spPr>
        </p:pic>
        <p:cxnSp>
          <p:nvCxnSpPr>
            <p:cNvPr id="33" name="Straight Connector 32">
              <a:extLst>
                <a:ext uri="{FF2B5EF4-FFF2-40B4-BE49-F238E27FC236}">
                  <a16:creationId xmlns:a16="http://schemas.microsoft.com/office/drawing/2014/main" id="{4411D241-5189-0C45-9157-A5C19531AA01}"/>
                </a:ext>
              </a:extLst>
            </p:cNvPr>
            <p:cNvCxnSpPr>
              <a:stCxn id="126" idx="1"/>
              <a:endCxn id="31" idx="3"/>
            </p:cNvCxnSpPr>
            <p:nvPr/>
          </p:nvCxnSpPr>
          <p:spPr>
            <a:xfrm flipH="1" flipV="1">
              <a:off x="1993590" y="3889113"/>
              <a:ext cx="1401862" cy="55930"/>
            </a:xfrm>
            <a:prstGeom prst="line">
              <a:avLst/>
            </a:prstGeom>
          </p:spPr>
          <p:style>
            <a:lnRef idx="1">
              <a:schemeClr val="accent1"/>
            </a:lnRef>
            <a:fillRef idx="0">
              <a:schemeClr val="accent1"/>
            </a:fillRef>
            <a:effectRef idx="0">
              <a:schemeClr val="accent1"/>
            </a:effectRef>
            <a:fontRef idx="minor">
              <a:schemeClr val="tx1"/>
            </a:fontRef>
          </p:style>
        </p:cxnSp>
      </p:grpSp>
      <p:sp>
        <p:nvSpPr>
          <p:cNvPr id="34" name="TextBox 33">
            <a:extLst>
              <a:ext uri="{FF2B5EF4-FFF2-40B4-BE49-F238E27FC236}">
                <a16:creationId xmlns:a16="http://schemas.microsoft.com/office/drawing/2014/main" id="{59AC2A0A-FC8A-4148-B011-7F2B96D670E3}"/>
              </a:ext>
            </a:extLst>
          </p:cNvPr>
          <p:cNvSpPr txBox="1"/>
          <p:nvPr/>
        </p:nvSpPr>
        <p:spPr>
          <a:xfrm>
            <a:off x="2828778" y="5641322"/>
            <a:ext cx="1931589" cy="230832"/>
          </a:xfrm>
          <a:prstGeom prst="rect">
            <a:avLst/>
          </a:prstGeom>
        </p:spPr>
        <p:txBody>
          <a:bodyPr wrap="square" rtlCol="0" anchor="ctr">
            <a:spAutoFit/>
          </a:bodyPr>
          <a:lstStyle/>
          <a:p>
            <a:r>
              <a:rPr lang="en-US" sz="900" b="1" dirty="0">
                <a:solidFill>
                  <a:srgbClr val="114E37"/>
                </a:solidFill>
              </a:rPr>
              <a:t>AWS Greengrass Support</a:t>
            </a:r>
          </a:p>
        </p:txBody>
      </p:sp>
      <p:grpSp>
        <p:nvGrpSpPr>
          <p:cNvPr id="35" name="Group 34">
            <a:extLst>
              <a:ext uri="{FF2B5EF4-FFF2-40B4-BE49-F238E27FC236}">
                <a16:creationId xmlns:a16="http://schemas.microsoft.com/office/drawing/2014/main" id="{5C701EA5-28DA-C042-99AA-AA5C33930E35}"/>
              </a:ext>
            </a:extLst>
          </p:cNvPr>
          <p:cNvGrpSpPr/>
          <p:nvPr/>
        </p:nvGrpSpPr>
        <p:grpSpPr>
          <a:xfrm>
            <a:off x="5540755" y="2900771"/>
            <a:ext cx="667099" cy="861294"/>
            <a:chOff x="4655202" y="2878994"/>
            <a:chExt cx="667099" cy="861294"/>
          </a:xfrm>
        </p:grpSpPr>
        <p:pic>
          <p:nvPicPr>
            <p:cNvPr id="202" name="Picture 201">
              <a:extLst>
                <a:ext uri="{FF2B5EF4-FFF2-40B4-BE49-F238E27FC236}">
                  <a16:creationId xmlns:a16="http://schemas.microsoft.com/office/drawing/2014/main" id="{CF07C044-734E-C549-B5B7-E174A432D4AF}"/>
                </a:ext>
              </a:extLst>
            </p:cNvPr>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4714834" y="3043030"/>
              <a:ext cx="601085" cy="697258"/>
            </a:xfrm>
            <a:prstGeom prst="rect">
              <a:avLst/>
            </a:prstGeom>
          </p:spPr>
        </p:pic>
        <p:sp>
          <p:nvSpPr>
            <p:cNvPr id="204" name="TextBox 203">
              <a:extLst>
                <a:ext uri="{FF2B5EF4-FFF2-40B4-BE49-F238E27FC236}">
                  <a16:creationId xmlns:a16="http://schemas.microsoft.com/office/drawing/2014/main" id="{BE5D9332-A724-8C4E-8CBC-7BC5EA04638F}"/>
                </a:ext>
              </a:extLst>
            </p:cNvPr>
            <p:cNvSpPr txBox="1"/>
            <p:nvPr/>
          </p:nvSpPr>
          <p:spPr>
            <a:xfrm>
              <a:off x="4655202" y="2878994"/>
              <a:ext cx="667099" cy="230832"/>
            </a:xfrm>
            <a:prstGeom prst="rect">
              <a:avLst/>
            </a:prstGeom>
            <a:noFill/>
          </p:spPr>
          <p:txBody>
            <a:bodyPr wrap="square" rtlCol="0">
              <a:spAutoFit/>
            </a:bodyPr>
            <a:lstStyle/>
            <a:p>
              <a:pPr algn="ctr"/>
              <a:r>
                <a:rPr lang="en-US" sz="900" b="1" dirty="0">
                  <a:solidFill>
                    <a:srgbClr val="156D97"/>
                  </a:solidFill>
                  <a:latin typeface="Arial" panose="020B0604020202020204" pitchFamily="34" charset="0"/>
                  <a:cs typeface="Arial" panose="020B0604020202020204" pitchFamily="34" charset="0"/>
                </a:rPr>
                <a:t>Export</a:t>
              </a:r>
            </a:p>
          </p:txBody>
        </p:sp>
      </p:grpSp>
      <p:sp>
        <p:nvSpPr>
          <p:cNvPr id="45" name="TextBox 44">
            <a:extLst>
              <a:ext uri="{FF2B5EF4-FFF2-40B4-BE49-F238E27FC236}">
                <a16:creationId xmlns:a16="http://schemas.microsoft.com/office/drawing/2014/main" id="{FBD553C9-9FD7-4240-9800-784796628AE3}"/>
              </a:ext>
            </a:extLst>
          </p:cNvPr>
          <p:cNvSpPr txBox="1"/>
          <p:nvPr/>
        </p:nvSpPr>
        <p:spPr>
          <a:xfrm>
            <a:off x="10870553" y="1590910"/>
            <a:ext cx="651881" cy="307777"/>
          </a:xfrm>
          <a:prstGeom prst="rect">
            <a:avLst/>
          </a:prstGeom>
        </p:spPr>
        <p:txBody>
          <a:bodyPr wrap="square" rtlCol="0" anchor="ctr">
            <a:spAutoFit/>
          </a:bodyPr>
          <a:lstStyle/>
          <a:p>
            <a:pPr algn="ctr"/>
            <a:r>
              <a:rPr lang="en-US" sz="1400" b="1" dirty="0">
                <a:solidFill>
                  <a:srgbClr val="FF0000"/>
                </a:solidFill>
              </a:rPr>
              <a:t>&gt;15</a:t>
            </a:r>
          </a:p>
        </p:txBody>
      </p:sp>
      <p:grpSp>
        <p:nvGrpSpPr>
          <p:cNvPr id="54" name="Group 53">
            <a:extLst>
              <a:ext uri="{FF2B5EF4-FFF2-40B4-BE49-F238E27FC236}">
                <a16:creationId xmlns:a16="http://schemas.microsoft.com/office/drawing/2014/main" id="{9B8F9560-F579-EA49-AC83-7135299EB72C}"/>
              </a:ext>
            </a:extLst>
          </p:cNvPr>
          <p:cNvGrpSpPr/>
          <p:nvPr/>
        </p:nvGrpSpPr>
        <p:grpSpPr>
          <a:xfrm>
            <a:off x="8236657" y="3995035"/>
            <a:ext cx="2519316" cy="1496597"/>
            <a:chOff x="7999132" y="4358604"/>
            <a:chExt cx="2519316" cy="1496597"/>
          </a:xfrm>
        </p:grpSpPr>
        <p:pic>
          <p:nvPicPr>
            <p:cNvPr id="43" name="Picture 42">
              <a:extLst>
                <a:ext uri="{FF2B5EF4-FFF2-40B4-BE49-F238E27FC236}">
                  <a16:creationId xmlns:a16="http://schemas.microsoft.com/office/drawing/2014/main" id="{FEA1BD84-8AEC-B04D-B8D3-6B6BB2277903}"/>
                </a:ext>
              </a:extLst>
            </p:cNvPr>
            <p:cNvPicPr>
              <a:picLocks noChangeAspect="1"/>
            </p:cNvPicPr>
            <p:nvPr/>
          </p:nvPicPr>
          <p:blipFill>
            <a:blip r:embed="rId46"/>
            <a:stretch>
              <a:fillRect/>
            </a:stretch>
          </p:blipFill>
          <p:spPr>
            <a:xfrm>
              <a:off x="9866295" y="5622871"/>
              <a:ext cx="652153" cy="232330"/>
            </a:xfrm>
            <a:prstGeom prst="rect">
              <a:avLst/>
            </a:prstGeom>
          </p:spPr>
        </p:pic>
        <p:cxnSp>
          <p:nvCxnSpPr>
            <p:cNvPr id="48" name="Straight Connector 47">
              <a:extLst>
                <a:ext uri="{FF2B5EF4-FFF2-40B4-BE49-F238E27FC236}">
                  <a16:creationId xmlns:a16="http://schemas.microsoft.com/office/drawing/2014/main" id="{23E8A256-0019-5840-9237-580ACE9B0B75}"/>
                </a:ext>
              </a:extLst>
            </p:cNvPr>
            <p:cNvCxnSpPr>
              <a:cxnSpLocks/>
              <a:stCxn id="43" idx="1"/>
              <a:endCxn id="114" idx="6"/>
            </p:cNvCxnSpPr>
            <p:nvPr/>
          </p:nvCxnSpPr>
          <p:spPr>
            <a:xfrm flipH="1" flipV="1">
              <a:off x="7999132" y="4358604"/>
              <a:ext cx="1867163" cy="1380432"/>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5" name="Group 54">
            <a:extLst>
              <a:ext uri="{FF2B5EF4-FFF2-40B4-BE49-F238E27FC236}">
                <a16:creationId xmlns:a16="http://schemas.microsoft.com/office/drawing/2014/main" id="{B9FF61DA-79EA-0B4B-A68D-8455A3341087}"/>
              </a:ext>
            </a:extLst>
          </p:cNvPr>
          <p:cNvGrpSpPr/>
          <p:nvPr/>
        </p:nvGrpSpPr>
        <p:grpSpPr>
          <a:xfrm>
            <a:off x="8236657" y="3995035"/>
            <a:ext cx="2522327" cy="1744692"/>
            <a:chOff x="8045697" y="4386688"/>
            <a:chExt cx="2522327" cy="1744692"/>
          </a:xfrm>
        </p:grpSpPr>
        <p:pic>
          <p:nvPicPr>
            <p:cNvPr id="36" name="Picture 35">
              <a:extLst>
                <a:ext uri="{FF2B5EF4-FFF2-40B4-BE49-F238E27FC236}">
                  <a16:creationId xmlns:a16="http://schemas.microsoft.com/office/drawing/2014/main" id="{815A50A8-1998-2941-B4C2-D2391AB078F5}"/>
                </a:ext>
              </a:extLst>
            </p:cNvPr>
            <p:cNvPicPr>
              <a:picLocks noChangeAspect="1"/>
            </p:cNvPicPr>
            <p:nvPr/>
          </p:nvPicPr>
          <p:blipFill>
            <a:blip r:embed="rId47"/>
            <a:stretch>
              <a:fillRect/>
            </a:stretch>
          </p:blipFill>
          <p:spPr>
            <a:xfrm>
              <a:off x="9912860" y="5914468"/>
              <a:ext cx="655164" cy="216912"/>
            </a:xfrm>
            <a:prstGeom prst="rect">
              <a:avLst/>
            </a:prstGeom>
          </p:spPr>
        </p:pic>
        <p:cxnSp>
          <p:nvCxnSpPr>
            <p:cNvPr id="53" name="Straight Connector 52">
              <a:extLst>
                <a:ext uri="{FF2B5EF4-FFF2-40B4-BE49-F238E27FC236}">
                  <a16:creationId xmlns:a16="http://schemas.microsoft.com/office/drawing/2014/main" id="{38F25BE9-E5E4-C649-A672-A4CBF6F45618}"/>
                </a:ext>
              </a:extLst>
            </p:cNvPr>
            <p:cNvCxnSpPr>
              <a:cxnSpLocks/>
              <a:stCxn id="36" idx="1"/>
              <a:endCxn id="114" idx="6"/>
            </p:cNvCxnSpPr>
            <p:nvPr/>
          </p:nvCxnSpPr>
          <p:spPr>
            <a:xfrm flipH="1" flipV="1">
              <a:off x="8045697" y="4386688"/>
              <a:ext cx="1867163" cy="1636236"/>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9" name="Group 48">
            <a:extLst>
              <a:ext uri="{FF2B5EF4-FFF2-40B4-BE49-F238E27FC236}">
                <a16:creationId xmlns:a16="http://schemas.microsoft.com/office/drawing/2014/main" id="{C0BB5122-63D2-744F-8ABA-ED1B82808DF8}"/>
              </a:ext>
            </a:extLst>
          </p:cNvPr>
          <p:cNvGrpSpPr/>
          <p:nvPr/>
        </p:nvGrpSpPr>
        <p:grpSpPr>
          <a:xfrm>
            <a:off x="8236657" y="3995035"/>
            <a:ext cx="2530118" cy="1193480"/>
            <a:chOff x="8133720" y="4533026"/>
            <a:chExt cx="2530118" cy="1193480"/>
          </a:xfrm>
        </p:grpSpPr>
        <p:pic>
          <p:nvPicPr>
            <p:cNvPr id="192" name="Picture 191">
              <a:extLst>
                <a:ext uri="{FF2B5EF4-FFF2-40B4-BE49-F238E27FC236}">
                  <a16:creationId xmlns:a16="http://schemas.microsoft.com/office/drawing/2014/main" id="{80A2DBB0-F267-7C45-823D-7DCF02E2E6D2}"/>
                </a:ext>
              </a:extLst>
            </p:cNvPr>
            <p:cNvPicPr>
              <a:picLocks noChangeAspect="1"/>
            </p:cNvPicPr>
            <p:nvPr/>
          </p:nvPicPr>
          <p:blipFill>
            <a:blip r:embed="rId48">
              <a:extLst>
                <a:ext uri="{28A0092B-C50C-407E-A947-70E740481C1C}">
                  <a14:useLocalDpi xmlns:a14="http://schemas.microsoft.com/office/drawing/2010/main" val="0"/>
                </a:ext>
              </a:extLst>
            </a:blip>
            <a:stretch>
              <a:fillRect/>
            </a:stretch>
          </p:blipFill>
          <p:spPr>
            <a:xfrm>
              <a:off x="9829676" y="5565299"/>
              <a:ext cx="834162" cy="161207"/>
            </a:xfrm>
            <a:prstGeom prst="rect">
              <a:avLst/>
            </a:prstGeom>
          </p:spPr>
        </p:pic>
        <p:cxnSp>
          <p:nvCxnSpPr>
            <p:cNvPr id="47" name="Straight Connector 46">
              <a:extLst>
                <a:ext uri="{FF2B5EF4-FFF2-40B4-BE49-F238E27FC236}">
                  <a16:creationId xmlns:a16="http://schemas.microsoft.com/office/drawing/2014/main" id="{02FA2E02-9929-7C4A-9354-04AA22D7E924}"/>
                </a:ext>
              </a:extLst>
            </p:cNvPr>
            <p:cNvCxnSpPr>
              <a:cxnSpLocks/>
              <a:stCxn id="192" idx="1"/>
              <a:endCxn id="114" idx="6"/>
            </p:cNvCxnSpPr>
            <p:nvPr/>
          </p:nvCxnSpPr>
          <p:spPr>
            <a:xfrm flipH="1" flipV="1">
              <a:off x="8133720" y="4533026"/>
              <a:ext cx="1695956" cy="1112877"/>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203" name="Picture 202" descr="A close up of a sign&#10;&#10;Description generated with very high confidence">
            <a:extLst>
              <a:ext uri="{FF2B5EF4-FFF2-40B4-BE49-F238E27FC236}">
                <a16:creationId xmlns:a16="http://schemas.microsoft.com/office/drawing/2014/main" id="{64089779-2653-9942-972B-F0099343D169}"/>
              </a:ext>
            </a:extLst>
          </p:cNvPr>
          <p:cNvPicPr>
            <a:picLocks noChangeAspect="1"/>
          </p:cNvPicPr>
          <p:nvPr/>
        </p:nvPicPr>
        <p:blipFill>
          <a:blip r:embed="rId49"/>
          <a:stretch>
            <a:fillRect/>
          </a:stretch>
        </p:blipFill>
        <p:spPr>
          <a:xfrm>
            <a:off x="106097" y="6530161"/>
            <a:ext cx="1202560" cy="239253"/>
          </a:xfrm>
          <a:prstGeom prst="rect">
            <a:avLst/>
          </a:prstGeom>
        </p:spPr>
      </p:pic>
      <p:grpSp>
        <p:nvGrpSpPr>
          <p:cNvPr id="60" name="Group 59">
            <a:extLst>
              <a:ext uri="{FF2B5EF4-FFF2-40B4-BE49-F238E27FC236}">
                <a16:creationId xmlns:a16="http://schemas.microsoft.com/office/drawing/2014/main" id="{99390535-F092-904D-BA1A-0E333E66F28D}"/>
              </a:ext>
            </a:extLst>
          </p:cNvPr>
          <p:cNvGrpSpPr/>
          <p:nvPr/>
        </p:nvGrpSpPr>
        <p:grpSpPr>
          <a:xfrm>
            <a:off x="6508668" y="2450676"/>
            <a:ext cx="907556" cy="837934"/>
            <a:chOff x="7730333" y="5263135"/>
            <a:chExt cx="907556" cy="837934"/>
          </a:xfrm>
        </p:grpSpPr>
        <p:pic>
          <p:nvPicPr>
            <p:cNvPr id="193" name="Picture 192" descr="Screen Shot 2017-09-07 at 5.31.07 PM.png">
              <a:extLst>
                <a:ext uri="{FF2B5EF4-FFF2-40B4-BE49-F238E27FC236}">
                  <a16:creationId xmlns:a16="http://schemas.microsoft.com/office/drawing/2014/main" id="{E7E0A92F-409E-0B47-8A08-FBDAC30DFAEF}"/>
                </a:ext>
              </a:extLst>
            </p:cNvPr>
            <p:cNvPicPr>
              <a:picLocks noChangeAspect="1"/>
            </p:cNvPicPr>
            <p:nvPr/>
          </p:nvPicPr>
          <p:blipFill>
            <a:blip r:embed="rId50">
              <a:extLst>
                <a:ext uri="{28A0092B-C50C-407E-A947-70E740481C1C}">
                  <a14:useLocalDpi xmlns:a14="http://schemas.microsoft.com/office/drawing/2010/main" val="0"/>
                </a:ext>
              </a:extLst>
            </a:blip>
            <a:stretch>
              <a:fillRect/>
            </a:stretch>
          </p:blipFill>
          <p:spPr>
            <a:xfrm>
              <a:off x="7730333" y="5263135"/>
              <a:ext cx="907556" cy="370461"/>
            </a:xfrm>
            <a:prstGeom prst="rect">
              <a:avLst/>
            </a:prstGeom>
          </p:spPr>
        </p:pic>
        <p:cxnSp>
          <p:nvCxnSpPr>
            <p:cNvPr id="32" name="Straight Connector 31">
              <a:extLst>
                <a:ext uri="{FF2B5EF4-FFF2-40B4-BE49-F238E27FC236}">
                  <a16:creationId xmlns:a16="http://schemas.microsoft.com/office/drawing/2014/main" id="{4A180171-6D7C-E54D-B3D0-87D98E465E20}"/>
                </a:ext>
              </a:extLst>
            </p:cNvPr>
            <p:cNvCxnSpPr>
              <a:cxnSpLocks/>
              <a:stCxn id="193" idx="2"/>
            </p:cNvCxnSpPr>
            <p:nvPr/>
          </p:nvCxnSpPr>
          <p:spPr>
            <a:xfrm>
              <a:off x="8184111" y="5633596"/>
              <a:ext cx="208146" cy="467473"/>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94" name="Group 93">
            <a:extLst>
              <a:ext uri="{FF2B5EF4-FFF2-40B4-BE49-F238E27FC236}">
                <a16:creationId xmlns:a16="http://schemas.microsoft.com/office/drawing/2014/main" id="{375104AD-F8E2-CD42-92F8-948C2081E4DF}"/>
              </a:ext>
            </a:extLst>
          </p:cNvPr>
          <p:cNvGrpSpPr/>
          <p:nvPr/>
        </p:nvGrpSpPr>
        <p:grpSpPr>
          <a:xfrm>
            <a:off x="7768044" y="4685251"/>
            <a:ext cx="737495" cy="1138722"/>
            <a:chOff x="7768044" y="4685251"/>
            <a:chExt cx="737495" cy="1138722"/>
          </a:xfrm>
        </p:grpSpPr>
        <p:pic>
          <p:nvPicPr>
            <p:cNvPr id="67" name="Picture 66">
              <a:extLst>
                <a:ext uri="{FF2B5EF4-FFF2-40B4-BE49-F238E27FC236}">
                  <a16:creationId xmlns:a16="http://schemas.microsoft.com/office/drawing/2014/main" id="{1827EA07-E683-7440-8186-4BACFE5B89EB}"/>
                </a:ext>
              </a:extLst>
            </p:cNvPr>
            <p:cNvPicPr>
              <a:picLocks noChangeAspect="1"/>
            </p:cNvPicPr>
            <p:nvPr/>
          </p:nvPicPr>
          <p:blipFill>
            <a:blip r:embed="rId51"/>
            <a:stretch>
              <a:fillRect/>
            </a:stretch>
          </p:blipFill>
          <p:spPr>
            <a:xfrm>
              <a:off x="7881886" y="5516196"/>
              <a:ext cx="623653" cy="307777"/>
            </a:xfrm>
            <a:prstGeom prst="rect">
              <a:avLst/>
            </a:prstGeom>
          </p:spPr>
        </p:pic>
        <p:cxnSp>
          <p:nvCxnSpPr>
            <p:cNvPr id="76" name="Straight Connector 75">
              <a:extLst>
                <a:ext uri="{FF2B5EF4-FFF2-40B4-BE49-F238E27FC236}">
                  <a16:creationId xmlns:a16="http://schemas.microsoft.com/office/drawing/2014/main" id="{4B1B2FB2-BB92-E84D-AD95-4B1955A9B83C}"/>
                </a:ext>
              </a:extLst>
            </p:cNvPr>
            <p:cNvCxnSpPr>
              <a:cxnSpLocks/>
              <a:stCxn id="67" idx="0"/>
            </p:cNvCxnSpPr>
            <p:nvPr/>
          </p:nvCxnSpPr>
          <p:spPr>
            <a:xfrm flipH="1" flipV="1">
              <a:off x="7768044" y="4685251"/>
              <a:ext cx="425669" cy="830945"/>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8" name="Group 57">
            <a:extLst>
              <a:ext uri="{FF2B5EF4-FFF2-40B4-BE49-F238E27FC236}">
                <a16:creationId xmlns:a16="http://schemas.microsoft.com/office/drawing/2014/main" id="{9823D244-C190-6D4F-B11C-5666858DDE29}"/>
              </a:ext>
            </a:extLst>
          </p:cNvPr>
          <p:cNvGrpSpPr/>
          <p:nvPr/>
        </p:nvGrpSpPr>
        <p:grpSpPr>
          <a:xfrm>
            <a:off x="8236657" y="3995035"/>
            <a:ext cx="2417354" cy="2001227"/>
            <a:chOff x="8236657" y="3995035"/>
            <a:chExt cx="2417354" cy="2001227"/>
          </a:xfrm>
        </p:grpSpPr>
        <p:pic>
          <p:nvPicPr>
            <p:cNvPr id="209" name="Picture 208">
              <a:extLst>
                <a:ext uri="{FF2B5EF4-FFF2-40B4-BE49-F238E27FC236}">
                  <a16:creationId xmlns:a16="http://schemas.microsoft.com/office/drawing/2014/main" id="{43F43259-90C6-2043-852E-C79F0F28BAC1}"/>
                </a:ext>
              </a:extLst>
            </p:cNvPr>
            <p:cNvPicPr>
              <a:picLocks noChangeAspect="1"/>
            </p:cNvPicPr>
            <p:nvPr/>
          </p:nvPicPr>
          <p:blipFill>
            <a:blip r:embed="rId52"/>
            <a:stretch>
              <a:fillRect/>
            </a:stretch>
          </p:blipFill>
          <p:spPr>
            <a:xfrm>
              <a:off x="10138635" y="5765430"/>
              <a:ext cx="515376" cy="230832"/>
            </a:xfrm>
            <a:prstGeom prst="rect">
              <a:avLst/>
            </a:prstGeom>
          </p:spPr>
        </p:pic>
        <p:cxnSp>
          <p:nvCxnSpPr>
            <p:cNvPr id="50" name="Straight Connector 49">
              <a:extLst>
                <a:ext uri="{FF2B5EF4-FFF2-40B4-BE49-F238E27FC236}">
                  <a16:creationId xmlns:a16="http://schemas.microsoft.com/office/drawing/2014/main" id="{46B18EAC-0C49-9E4E-94B5-6D092752AAFA}"/>
                </a:ext>
              </a:extLst>
            </p:cNvPr>
            <p:cNvCxnSpPr>
              <a:stCxn id="209" idx="1"/>
              <a:endCxn id="114" idx="6"/>
            </p:cNvCxnSpPr>
            <p:nvPr/>
          </p:nvCxnSpPr>
          <p:spPr>
            <a:xfrm flipH="1" flipV="1">
              <a:off x="8236657" y="3995035"/>
              <a:ext cx="1901978" cy="188581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66" name="Group 65">
            <a:extLst>
              <a:ext uri="{FF2B5EF4-FFF2-40B4-BE49-F238E27FC236}">
                <a16:creationId xmlns:a16="http://schemas.microsoft.com/office/drawing/2014/main" id="{E573E0A6-E9BD-E34A-8969-C173D36FFC9B}"/>
              </a:ext>
            </a:extLst>
          </p:cNvPr>
          <p:cNvGrpSpPr/>
          <p:nvPr/>
        </p:nvGrpSpPr>
        <p:grpSpPr>
          <a:xfrm>
            <a:off x="8236657" y="3995035"/>
            <a:ext cx="2363346" cy="2225743"/>
            <a:chOff x="8236657" y="3995035"/>
            <a:chExt cx="2363346" cy="2225743"/>
          </a:xfrm>
        </p:grpSpPr>
        <p:pic>
          <p:nvPicPr>
            <p:cNvPr id="208" name="Picture 207">
              <a:extLst>
                <a:ext uri="{FF2B5EF4-FFF2-40B4-BE49-F238E27FC236}">
                  <a16:creationId xmlns:a16="http://schemas.microsoft.com/office/drawing/2014/main" id="{F00041C3-9199-704C-8319-BC6D3DE8A478}"/>
                </a:ext>
              </a:extLst>
            </p:cNvPr>
            <p:cNvPicPr>
              <a:picLocks noChangeAspect="1"/>
            </p:cNvPicPr>
            <p:nvPr/>
          </p:nvPicPr>
          <p:blipFill>
            <a:blip r:embed="rId53"/>
            <a:stretch>
              <a:fillRect/>
            </a:stretch>
          </p:blipFill>
          <p:spPr>
            <a:xfrm>
              <a:off x="10150820" y="6014154"/>
              <a:ext cx="449183" cy="206624"/>
            </a:xfrm>
            <a:prstGeom prst="rect">
              <a:avLst/>
            </a:prstGeom>
          </p:spPr>
        </p:pic>
        <p:cxnSp>
          <p:nvCxnSpPr>
            <p:cNvPr id="61" name="Straight Connector 60">
              <a:extLst>
                <a:ext uri="{FF2B5EF4-FFF2-40B4-BE49-F238E27FC236}">
                  <a16:creationId xmlns:a16="http://schemas.microsoft.com/office/drawing/2014/main" id="{78905C49-212C-B645-8F42-FB2D25CD9C1B}"/>
                </a:ext>
              </a:extLst>
            </p:cNvPr>
            <p:cNvCxnSpPr>
              <a:stCxn id="208" idx="1"/>
              <a:endCxn id="114" idx="6"/>
            </p:cNvCxnSpPr>
            <p:nvPr/>
          </p:nvCxnSpPr>
          <p:spPr>
            <a:xfrm flipH="1" flipV="1">
              <a:off x="8236657" y="3995035"/>
              <a:ext cx="1914163" cy="212243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07" name="Group 106">
            <a:extLst>
              <a:ext uri="{FF2B5EF4-FFF2-40B4-BE49-F238E27FC236}">
                <a16:creationId xmlns:a16="http://schemas.microsoft.com/office/drawing/2014/main" id="{0B0EA5A8-075B-4A4B-AA6B-770E85E207FA}"/>
              </a:ext>
            </a:extLst>
          </p:cNvPr>
          <p:cNvGrpSpPr/>
          <p:nvPr/>
        </p:nvGrpSpPr>
        <p:grpSpPr>
          <a:xfrm>
            <a:off x="7507107" y="2330360"/>
            <a:ext cx="749200" cy="928904"/>
            <a:chOff x="7507107" y="2330360"/>
            <a:chExt cx="749200" cy="928904"/>
          </a:xfrm>
        </p:grpSpPr>
        <p:pic>
          <p:nvPicPr>
            <p:cNvPr id="65" name="Picture 64">
              <a:extLst>
                <a:ext uri="{FF2B5EF4-FFF2-40B4-BE49-F238E27FC236}">
                  <a16:creationId xmlns:a16="http://schemas.microsoft.com/office/drawing/2014/main" id="{1FA23B0F-50BA-2043-A625-57C857BD4A4D}"/>
                </a:ext>
              </a:extLst>
            </p:cNvPr>
            <p:cNvPicPr>
              <a:picLocks noChangeAspect="1"/>
            </p:cNvPicPr>
            <p:nvPr/>
          </p:nvPicPr>
          <p:blipFill>
            <a:blip r:embed="rId54"/>
            <a:stretch>
              <a:fillRect/>
            </a:stretch>
          </p:blipFill>
          <p:spPr>
            <a:xfrm>
              <a:off x="7507107" y="2330360"/>
              <a:ext cx="749200" cy="247897"/>
            </a:xfrm>
            <a:prstGeom prst="rect">
              <a:avLst/>
            </a:prstGeom>
          </p:spPr>
        </p:pic>
        <p:cxnSp>
          <p:nvCxnSpPr>
            <p:cNvPr id="106" name="Straight Connector 105">
              <a:extLst>
                <a:ext uri="{FF2B5EF4-FFF2-40B4-BE49-F238E27FC236}">
                  <a16:creationId xmlns:a16="http://schemas.microsoft.com/office/drawing/2014/main" id="{5F78518D-25D1-1F49-AB0D-F4266F9EF220}"/>
                </a:ext>
              </a:extLst>
            </p:cNvPr>
            <p:cNvCxnSpPr/>
            <p:nvPr/>
          </p:nvCxnSpPr>
          <p:spPr>
            <a:xfrm flipH="1">
              <a:off x="7656652" y="2586206"/>
              <a:ext cx="212410" cy="67305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10" name="Group 109">
            <a:extLst>
              <a:ext uri="{FF2B5EF4-FFF2-40B4-BE49-F238E27FC236}">
                <a16:creationId xmlns:a16="http://schemas.microsoft.com/office/drawing/2014/main" id="{310A1BE5-726B-4D45-9C95-BB5B7EC2C40B}"/>
              </a:ext>
            </a:extLst>
          </p:cNvPr>
          <p:cNvGrpSpPr/>
          <p:nvPr/>
        </p:nvGrpSpPr>
        <p:grpSpPr>
          <a:xfrm>
            <a:off x="6235731" y="4715184"/>
            <a:ext cx="1112738" cy="1343994"/>
            <a:chOff x="6235731" y="4715184"/>
            <a:chExt cx="1112738" cy="1343994"/>
          </a:xfrm>
        </p:grpSpPr>
        <p:sp>
          <p:nvSpPr>
            <p:cNvPr id="12" name="TextBox 11">
              <a:extLst>
                <a:ext uri="{FF2B5EF4-FFF2-40B4-BE49-F238E27FC236}">
                  <a16:creationId xmlns:a16="http://schemas.microsoft.com/office/drawing/2014/main" id="{D4D97D95-C6B0-454F-85FD-0785778AAEDE}"/>
                </a:ext>
              </a:extLst>
            </p:cNvPr>
            <p:cNvSpPr txBox="1"/>
            <p:nvPr/>
          </p:nvSpPr>
          <p:spPr>
            <a:xfrm>
              <a:off x="6235731" y="5797568"/>
              <a:ext cx="1112738" cy="261610"/>
            </a:xfrm>
            <a:prstGeom prst="rect">
              <a:avLst/>
            </a:prstGeom>
          </p:spPr>
          <p:txBody>
            <a:bodyPr wrap="square" rtlCol="0" anchor="ctr">
              <a:spAutoFit/>
            </a:bodyPr>
            <a:lstStyle/>
            <a:p>
              <a:pPr algn="ctr"/>
              <a:r>
                <a:rPr lang="en-US" sz="1100" b="1">
                  <a:solidFill>
                    <a:schemeClr val="accent2">
                      <a:lumMod val="75000"/>
                    </a:schemeClr>
                  </a:solidFill>
                </a:rPr>
                <a:t>SparxMQ</a:t>
              </a:r>
              <a:endParaRPr lang="en-US" sz="1100" b="1" dirty="0">
                <a:solidFill>
                  <a:schemeClr val="accent2">
                    <a:lumMod val="75000"/>
                  </a:schemeClr>
                </a:solidFill>
              </a:endParaRPr>
            </a:p>
          </p:txBody>
        </p:sp>
        <p:cxnSp>
          <p:nvCxnSpPr>
            <p:cNvPr id="109" name="Straight Connector 108">
              <a:extLst>
                <a:ext uri="{FF2B5EF4-FFF2-40B4-BE49-F238E27FC236}">
                  <a16:creationId xmlns:a16="http://schemas.microsoft.com/office/drawing/2014/main" id="{D53A2276-A844-CA4A-9EEF-9E86FFD0FF54}"/>
                </a:ext>
              </a:extLst>
            </p:cNvPr>
            <p:cNvCxnSpPr>
              <a:cxnSpLocks/>
              <a:stCxn id="12" idx="0"/>
            </p:cNvCxnSpPr>
            <p:nvPr/>
          </p:nvCxnSpPr>
          <p:spPr>
            <a:xfrm flipV="1">
              <a:off x="6792100" y="4715184"/>
              <a:ext cx="439810" cy="108238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10" name="Group 209">
            <a:extLst>
              <a:ext uri="{FF2B5EF4-FFF2-40B4-BE49-F238E27FC236}">
                <a16:creationId xmlns:a16="http://schemas.microsoft.com/office/drawing/2014/main" id="{C69E9BB6-E0B0-D04B-9334-6DBEEA2C9093}"/>
              </a:ext>
            </a:extLst>
          </p:cNvPr>
          <p:cNvGrpSpPr/>
          <p:nvPr/>
        </p:nvGrpSpPr>
        <p:grpSpPr>
          <a:xfrm>
            <a:off x="7203160" y="4759291"/>
            <a:ext cx="944659" cy="1576663"/>
            <a:chOff x="7203160" y="4759291"/>
            <a:chExt cx="944659" cy="1576663"/>
          </a:xfrm>
        </p:grpSpPr>
        <p:pic>
          <p:nvPicPr>
            <p:cNvPr id="194" name="Picture 193">
              <a:extLst>
                <a:ext uri="{FF2B5EF4-FFF2-40B4-BE49-F238E27FC236}">
                  <a16:creationId xmlns:a16="http://schemas.microsoft.com/office/drawing/2014/main" id="{1D2F1787-EC3C-C548-A28D-6D2AD72EFBC4}"/>
                </a:ext>
              </a:extLst>
            </p:cNvPr>
            <p:cNvPicPr>
              <a:picLocks noChangeAspect="1"/>
            </p:cNvPicPr>
            <p:nvPr/>
          </p:nvPicPr>
          <p:blipFill>
            <a:blip r:embed="rId55"/>
            <a:stretch>
              <a:fillRect/>
            </a:stretch>
          </p:blipFill>
          <p:spPr>
            <a:xfrm>
              <a:off x="7203160" y="6028178"/>
              <a:ext cx="944659" cy="307776"/>
            </a:xfrm>
            <a:prstGeom prst="rect">
              <a:avLst/>
            </a:prstGeom>
          </p:spPr>
        </p:pic>
        <p:cxnSp>
          <p:nvCxnSpPr>
            <p:cNvPr id="113" name="Straight Connector 112">
              <a:extLst>
                <a:ext uri="{FF2B5EF4-FFF2-40B4-BE49-F238E27FC236}">
                  <a16:creationId xmlns:a16="http://schemas.microsoft.com/office/drawing/2014/main" id="{91B9E28C-F95A-904D-AE99-9FE41A32C40F}"/>
                </a:ext>
              </a:extLst>
            </p:cNvPr>
            <p:cNvCxnSpPr>
              <a:stCxn id="194" idx="0"/>
              <a:endCxn id="114" idx="4"/>
            </p:cNvCxnSpPr>
            <p:nvPr/>
          </p:nvCxnSpPr>
          <p:spPr>
            <a:xfrm flipH="1" flipV="1">
              <a:off x="7472024" y="4759291"/>
              <a:ext cx="203466" cy="1268887"/>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143" name="Picture 142">
            <a:extLst>
              <a:ext uri="{FF2B5EF4-FFF2-40B4-BE49-F238E27FC236}">
                <a16:creationId xmlns:a16="http://schemas.microsoft.com/office/drawing/2014/main" id="{3ADCFF0E-1BE7-7D47-8EDA-EB4254F8FB75}"/>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3023294" y="2986142"/>
            <a:ext cx="5718135" cy="1524837"/>
          </a:xfrm>
          <a:prstGeom prst="rect">
            <a:avLst/>
          </a:prstGeom>
          <a:solidFill>
            <a:schemeClr val="bg1"/>
          </a:solidFill>
        </p:spPr>
      </p:pic>
      <p:pic>
        <p:nvPicPr>
          <p:cNvPr id="207" name="Picture 206">
            <a:extLst>
              <a:ext uri="{FF2B5EF4-FFF2-40B4-BE49-F238E27FC236}">
                <a16:creationId xmlns:a16="http://schemas.microsoft.com/office/drawing/2014/main" id="{46CD0AE5-B55C-A944-9299-5495C730DA37}"/>
              </a:ext>
            </a:extLst>
          </p:cNvPr>
          <p:cNvPicPr>
            <a:picLocks noChangeAspect="1"/>
          </p:cNvPicPr>
          <p:nvPr/>
        </p:nvPicPr>
        <p:blipFill>
          <a:blip r:embed="rId56"/>
          <a:stretch>
            <a:fillRect/>
          </a:stretch>
        </p:blipFill>
        <p:spPr>
          <a:xfrm>
            <a:off x="3457855" y="2723019"/>
            <a:ext cx="2901565" cy="2308063"/>
          </a:xfrm>
          <a:prstGeom prst="rect">
            <a:avLst/>
          </a:prstGeom>
        </p:spPr>
      </p:pic>
    </p:spTree>
    <p:extLst>
      <p:ext uri="{BB962C8B-B14F-4D97-AF65-F5344CB8AC3E}">
        <p14:creationId xmlns:p14="http://schemas.microsoft.com/office/powerpoint/2010/main" val="3332257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nodeType="clickEffect">
                                  <p:stCondLst>
                                    <p:cond delay="0"/>
                                  </p:stCondLst>
                                  <p:childTnLst>
                                    <p:animEffect transition="out" filter="dissolve">
                                      <p:cBhvr>
                                        <p:cTn id="36" dur="3000"/>
                                        <p:tgtEl>
                                          <p:spTgt spid="6"/>
                                        </p:tgtEl>
                                      </p:cBhvr>
                                    </p:animEffect>
                                    <p:set>
                                      <p:cBhvr>
                                        <p:cTn id="37" dur="1" fill="hold">
                                          <p:stCondLst>
                                            <p:cond delay="2999"/>
                                          </p:stCondLst>
                                        </p:cTn>
                                        <p:tgtEl>
                                          <p:spTgt spid="6"/>
                                        </p:tgtEl>
                                        <p:attrNameLst>
                                          <p:attrName>style.visibility</p:attrName>
                                        </p:attrNameLst>
                                      </p:cBhvr>
                                      <p:to>
                                        <p:strVal val="hidden"/>
                                      </p:to>
                                    </p:set>
                                  </p:childTnLst>
                                </p:cTn>
                              </p:par>
                              <p:par>
                                <p:cTn id="38" presetID="9" presetClass="entr" presetSubtype="0" fill="hold" nodeType="withEffect">
                                  <p:stCondLst>
                                    <p:cond delay="0"/>
                                  </p:stCondLst>
                                  <p:childTnLst>
                                    <p:set>
                                      <p:cBhvr>
                                        <p:cTn id="39" dur="1" fill="hold">
                                          <p:stCondLst>
                                            <p:cond delay="0"/>
                                          </p:stCondLst>
                                        </p:cTn>
                                        <p:tgtEl>
                                          <p:spTgt spid="167"/>
                                        </p:tgtEl>
                                        <p:attrNameLst>
                                          <p:attrName>style.visibility</p:attrName>
                                        </p:attrNameLst>
                                      </p:cBhvr>
                                      <p:to>
                                        <p:strVal val="visible"/>
                                      </p:to>
                                    </p:set>
                                    <p:animEffect transition="in" filter="dissolve">
                                      <p:cBhvr>
                                        <p:cTn id="40" dur="3000"/>
                                        <p:tgtEl>
                                          <p:spTgt spid="167"/>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15"/>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13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3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3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3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nodeType="clickEffect">
                                  <p:stCondLst>
                                    <p:cond delay="0"/>
                                  </p:stCondLst>
                                  <p:childTnLst>
                                    <p:set>
                                      <p:cBhvr>
                                        <p:cTn id="58" dur="1" fill="hold">
                                          <p:stCondLst>
                                            <p:cond delay="0"/>
                                          </p:stCondLst>
                                        </p:cTn>
                                        <p:tgtEl>
                                          <p:spTgt spid="168"/>
                                        </p:tgtEl>
                                        <p:attrNameLst>
                                          <p:attrName>style.visibility</p:attrName>
                                        </p:attrNameLst>
                                      </p:cBhvr>
                                      <p:to>
                                        <p:strVal val="visible"/>
                                      </p:to>
                                    </p:set>
                                    <p:animEffect transition="in" filter="dissolve">
                                      <p:cBhvr>
                                        <p:cTn id="59" dur="500"/>
                                        <p:tgtEl>
                                          <p:spTgt spid="168"/>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170"/>
                                        </p:tgtEl>
                                        <p:attrNameLst>
                                          <p:attrName>style.visibility</p:attrName>
                                        </p:attrNameLst>
                                      </p:cBhvr>
                                      <p:to>
                                        <p:strVal val="visible"/>
                                      </p:to>
                                    </p:set>
                                    <p:animEffect transition="in" filter="dissolve">
                                      <p:cBhvr>
                                        <p:cTn id="62" dur="500"/>
                                        <p:tgtEl>
                                          <p:spTgt spid="170"/>
                                        </p:tgtEl>
                                      </p:cBhvr>
                                    </p:animEffec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78"/>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48"/>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54"/>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73"/>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58"/>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62"/>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77"/>
                                        </p:tgtEl>
                                        <p:attrNameLst>
                                          <p:attrName>style.visibility</p:attrName>
                                        </p:attrNameLst>
                                      </p:cBhvr>
                                      <p:to>
                                        <p:strVal val="visible"/>
                                      </p:to>
                                    </p:set>
                                  </p:childTnLst>
                                </p:cTn>
                              </p:par>
                              <p:par>
                                <p:cTn id="81" presetID="9" presetClass="exit" presetSubtype="0" fill="hold" grpId="1" nodeType="withEffect">
                                  <p:stCondLst>
                                    <p:cond delay="0"/>
                                  </p:stCondLst>
                                  <p:childTnLst>
                                    <p:animEffect transition="out" filter="dissolve">
                                      <p:cBhvr>
                                        <p:cTn id="82" dur="1000"/>
                                        <p:tgtEl>
                                          <p:spTgt spid="79"/>
                                        </p:tgtEl>
                                      </p:cBhvr>
                                    </p:animEffect>
                                    <p:set>
                                      <p:cBhvr>
                                        <p:cTn id="83" dur="1" fill="hold">
                                          <p:stCondLst>
                                            <p:cond delay="999"/>
                                          </p:stCondLst>
                                        </p:cTn>
                                        <p:tgtEl>
                                          <p:spTgt spid="79"/>
                                        </p:tgtEl>
                                        <p:attrNameLst>
                                          <p:attrName>style.visibility</p:attrName>
                                        </p:attrNameLst>
                                      </p:cBhvr>
                                      <p:to>
                                        <p:strVal val="hidden"/>
                                      </p:to>
                                    </p:set>
                                  </p:childTnLst>
                                </p:cTn>
                              </p:par>
                              <p:par>
                                <p:cTn id="84" presetID="9" presetClass="entr" presetSubtype="0" fill="hold" grpId="0" nodeType="withEffect">
                                  <p:stCondLst>
                                    <p:cond delay="0"/>
                                  </p:stCondLst>
                                  <p:childTnLst>
                                    <p:set>
                                      <p:cBhvr>
                                        <p:cTn id="85" dur="1" fill="hold">
                                          <p:stCondLst>
                                            <p:cond delay="0"/>
                                          </p:stCondLst>
                                        </p:cTn>
                                        <p:tgtEl>
                                          <p:spTgt spid="137"/>
                                        </p:tgtEl>
                                        <p:attrNameLst>
                                          <p:attrName>style.visibility</p:attrName>
                                        </p:attrNameLst>
                                      </p:cBhvr>
                                      <p:to>
                                        <p:strVal val="visible"/>
                                      </p:to>
                                    </p:set>
                                    <p:animEffect transition="in" filter="dissolve">
                                      <p:cBhvr>
                                        <p:cTn id="86" dur="1000"/>
                                        <p:tgtEl>
                                          <p:spTgt spid="137"/>
                                        </p:tgtEl>
                                      </p:cBhvr>
                                    </p:animEffec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80"/>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9" presetClass="exit" presetSubtype="0" fill="hold" nodeType="clickEffect">
                                  <p:stCondLst>
                                    <p:cond delay="0"/>
                                  </p:stCondLst>
                                  <p:childTnLst>
                                    <p:animEffect transition="out" filter="dissolve">
                                      <p:cBhvr>
                                        <p:cTn id="94" dur="3000"/>
                                        <p:tgtEl>
                                          <p:spTgt spid="167"/>
                                        </p:tgtEl>
                                      </p:cBhvr>
                                    </p:animEffect>
                                    <p:set>
                                      <p:cBhvr>
                                        <p:cTn id="95" dur="1" fill="hold">
                                          <p:stCondLst>
                                            <p:cond delay="2999"/>
                                          </p:stCondLst>
                                        </p:cTn>
                                        <p:tgtEl>
                                          <p:spTgt spid="167"/>
                                        </p:tgtEl>
                                        <p:attrNameLst>
                                          <p:attrName>style.visibility</p:attrName>
                                        </p:attrNameLst>
                                      </p:cBhvr>
                                      <p:to>
                                        <p:strVal val="hidden"/>
                                      </p:to>
                                    </p:set>
                                  </p:childTnLst>
                                </p:cTn>
                              </p:par>
                              <p:par>
                                <p:cTn id="96" presetID="9" presetClass="entr" presetSubtype="0" fill="hold" nodeType="withEffect">
                                  <p:stCondLst>
                                    <p:cond delay="0"/>
                                  </p:stCondLst>
                                  <p:childTnLst>
                                    <p:set>
                                      <p:cBhvr>
                                        <p:cTn id="97" dur="1" fill="hold">
                                          <p:stCondLst>
                                            <p:cond delay="0"/>
                                          </p:stCondLst>
                                        </p:cTn>
                                        <p:tgtEl>
                                          <p:spTgt spid="181"/>
                                        </p:tgtEl>
                                        <p:attrNameLst>
                                          <p:attrName>style.visibility</p:attrName>
                                        </p:attrNameLst>
                                      </p:cBhvr>
                                      <p:to>
                                        <p:strVal val="visible"/>
                                      </p:to>
                                    </p:set>
                                    <p:animEffect transition="in" filter="dissolve">
                                      <p:cBhvr>
                                        <p:cTn id="98" dur="3000"/>
                                        <p:tgtEl>
                                          <p:spTgt spid="181"/>
                                        </p:tgtEl>
                                      </p:cBhvr>
                                    </p:animEffect>
                                  </p:childTnLst>
                                </p:cTn>
                              </p:par>
                            </p:childTnLst>
                          </p:cTn>
                        </p:par>
                      </p:childTnLst>
                    </p:cTn>
                  </p:par>
                  <p:par>
                    <p:cTn id="99" fill="hold">
                      <p:stCondLst>
                        <p:cond delay="indefinite"/>
                      </p:stCondLst>
                      <p:childTnLst>
                        <p:par>
                          <p:cTn id="100" fill="hold">
                            <p:stCondLst>
                              <p:cond delay="0"/>
                            </p:stCondLst>
                            <p:childTnLst>
                              <p:par>
                                <p:cTn id="101" presetID="9" presetClass="exit" presetSubtype="0" fill="hold" grpId="1" nodeType="clickEffect">
                                  <p:stCondLst>
                                    <p:cond delay="0"/>
                                  </p:stCondLst>
                                  <p:childTnLst>
                                    <p:animEffect transition="out" filter="dissolve">
                                      <p:cBhvr>
                                        <p:cTn id="102" dur="500"/>
                                        <p:tgtEl>
                                          <p:spTgt spid="170"/>
                                        </p:tgtEl>
                                      </p:cBhvr>
                                    </p:animEffect>
                                    <p:set>
                                      <p:cBhvr>
                                        <p:cTn id="103" dur="1" fill="hold">
                                          <p:stCondLst>
                                            <p:cond delay="499"/>
                                          </p:stCondLst>
                                        </p:cTn>
                                        <p:tgtEl>
                                          <p:spTgt spid="170"/>
                                        </p:tgtEl>
                                        <p:attrNameLst>
                                          <p:attrName>style.visibility</p:attrName>
                                        </p:attrNameLst>
                                      </p:cBhvr>
                                      <p:to>
                                        <p:strVal val="hidden"/>
                                      </p:to>
                                    </p:set>
                                  </p:childTnLst>
                                </p:cTn>
                              </p:par>
                              <p:par>
                                <p:cTn id="104" presetID="9" presetClass="entr" presetSubtype="0" fill="hold" grpId="0" nodeType="withEffect">
                                  <p:stCondLst>
                                    <p:cond delay="0"/>
                                  </p:stCondLst>
                                  <p:childTnLst>
                                    <p:set>
                                      <p:cBhvr>
                                        <p:cTn id="105" dur="1" fill="hold">
                                          <p:stCondLst>
                                            <p:cond delay="0"/>
                                          </p:stCondLst>
                                        </p:cTn>
                                        <p:tgtEl>
                                          <p:spTgt spid="182"/>
                                        </p:tgtEl>
                                        <p:attrNameLst>
                                          <p:attrName>style.visibility</p:attrName>
                                        </p:attrNameLst>
                                      </p:cBhvr>
                                      <p:to>
                                        <p:strVal val="visible"/>
                                      </p:to>
                                    </p:set>
                                    <p:animEffect transition="in" filter="dissolve">
                                      <p:cBhvr>
                                        <p:cTn id="106" dur="500"/>
                                        <p:tgtEl>
                                          <p:spTgt spid="182"/>
                                        </p:tgtEl>
                                      </p:cBhvr>
                                    </p:animEffec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184"/>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85"/>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grpId="0" nodeType="clickEffect">
                                  <p:stCondLst>
                                    <p:cond delay="0"/>
                                  </p:stCondLst>
                                  <p:childTnLst>
                                    <p:set>
                                      <p:cBhvr>
                                        <p:cTn id="116" dur="1" fill="hold">
                                          <p:stCondLst>
                                            <p:cond delay="0"/>
                                          </p:stCondLst>
                                        </p:cTn>
                                        <p:tgtEl>
                                          <p:spTgt spid="186"/>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87"/>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188"/>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89"/>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grpId="0" nodeType="clickEffect">
                                  <p:stCondLst>
                                    <p:cond delay="0"/>
                                  </p:stCondLst>
                                  <p:childTnLst>
                                    <p:set>
                                      <p:cBhvr>
                                        <p:cTn id="128" dur="1" fill="hold">
                                          <p:stCondLst>
                                            <p:cond delay="0"/>
                                          </p:stCondLst>
                                        </p:cTn>
                                        <p:tgtEl>
                                          <p:spTgt spid="190"/>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206"/>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9" presetClass="entr" presetSubtype="0" fill="hold" grpId="0" nodeType="clickEffect">
                                  <p:stCondLst>
                                    <p:cond delay="0"/>
                                  </p:stCondLst>
                                  <p:childTnLst>
                                    <p:set>
                                      <p:cBhvr>
                                        <p:cTn id="134" dur="1" fill="hold">
                                          <p:stCondLst>
                                            <p:cond delay="0"/>
                                          </p:stCondLst>
                                        </p:cTn>
                                        <p:tgtEl>
                                          <p:spTgt spid="205"/>
                                        </p:tgtEl>
                                        <p:attrNameLst>
                                          <p:attrName>style.visibility</p:attrName>
                                        </p:attrNameLst>
                                      </p:cBhvr>
                                      <p:to>
                                        <p:strVal val="visible"/>
                                      </p:to>
                                    </p:set>
                                    <p:animEffect transition="in" filter="dissolve">
                                      <p:cBhvr>
                                        <p:cTn id="135" dur="500"/>
                                        <p:tgtEl>
                                          <p:spTgt spid="205"/>
                                        </p:tgtEl>
                                      </p:cBhvr>
                                    </p:animEffect>
                                  </p:childTnLst>
                                </p:cTn>
                              </p:par>
                            </p:childTnLst>
                          </p:cTn>
                        </p:par>
                      </p:childTnLst>
                    </p:cTn>
                  </p:par>
                  <p:par>
                    <p:cTn id="136" fill="hold">
                      <p:stCondLst>
                        <p:cond delay="indefinite"/>
                      </p:stCondLst>
                      <p:childTnLst>
                        <p:par>
                          <p:cTn id="137" fill="hold">
                            <p:stCondLst>
                              <p:cond delay="0"/>
                            </p:stCondLst>
                            <p:childTnLst>
                              <p:par>
                                <p:cTn id="138" presetID="9" presetClass="entr" presetSubtype="0" fill="hold" nodeType="clickEffect">
                                  <p:stCondLst>
                                    <p:cond delay="0"/>
                                  </p:stCondLst>
                                  <p:childTnLst>
                                    <p:set>
                                      <p:cBhvr>
                                        <p:cTn id="139" dur="1" fill="hold">
                                          <p:stCondLst>
                                            <p:cond delay="0"/>
                                          </p:stCondLst>
                                        </p:cTn>
                                        <p:tgtEl>
                                          <p:spTgt spid="8"/>
                                        </p:tgtEl>
                                        <p:attrNameLst>
                                          <p:attrName>style.visibility</p:attrName>
                                        </p:attrNameLst>
                                      </p:cBhvr>
                                      <p:to>
                                        <p:strVal val="visible"/>
                                      </p:to>
                                    </p:set>
                                    <p:animEffect transition="in" filter="dissolve">
                                      <p:cBhvr>
                                        <p:cTn id="140" dur="500"/>
                                        <p:tgtEl>
                                          <p:spTgt spid="8"/>
                                        </p:tgtEl>
                                      </p:cBhvr>
                                    </p:animEffect>
                                  </p:childTnLst>
                                </p:cTn>
                              </p:par>
                            </p:childTnLst>
                          </p:cTn>
                        </p:par>
                      </p:childTnLst>
                    </p:cTn>
                  </p:par>
                  <p:par>
                    <p:cTn id="141" fill="hold">
                      <p:stCondLst>
                        <p:cond delay="indefinite"/>
                      </p:stCondLst>
                      <p:childTnLst>
                        <p:par>
                          <p:cTn id="142" fill="hold">
                            <p:stCondLst>
                              <p:cond delay="0"/>
                            </p:stCondLst>
                            <p:childTnLst>
                              <p:par>
                                <p:cTn id="143" presetID="9" presetClass="entr" presetSubtype="0" fill="hold" grpId="0" nodeType="clickEffect">
                                  <p:stCondLst>
                                    <p:cond delay="0"/>
                                  </p:stCondLst>
                                  <p:childTnLst>
                                    <p:set>
                                      <p:cBhvr>
                                        <p:cTn id="144" dur="1" fill="hold">
                                          <p:stCondLst>
                                            <p:cond delay="0"/>
                                          </p:stCondLst>
                                        </p:cTn>
                                        <p:tgtEl>
                                          <p:spTgt spid="183"/>
                                        </p:tgtEl>
                                        <p:attrNameLst>
                                          <p:attrName>style.visibility</p:attrName>
                                        </p:attrNameLst>
                                      </p:cBhvr>
                                      <p:to>
                                        <p:strVal val="visible"/>
                                      </p:to>
                                    </p:set>
                                    <p:animEffect transition="in" filter="dissolve">
                                      <p:cBhvr>
                                        <p:cTn id="145" dur="500"/>
                                        <p:tgtEl>
                                          <p:spTgt spid="183"/>
                                        </p:tgtEl>
                                      </p:cBhvr>
                                    </p:animEffect>
                                  </p:childTnLst>
                                </p:cTn>
                              </p:par>
                            </p:childTnLst>
                          </p:cTn>
                        </p:par>
                      </p:childTnLst>
                    </p:cTn>
                  </p:par>
                  <p:par>
                    <p:cTn id="146" fill="hold">
                      <p:stCondLst>
                        <p:cond delay="indefinite"/>
                      </p:stCondLst>
                      <p:childTnLst>
                        <p:par>
                          <p:cTn id="147" fill="hold">
                            <p:stCondLst>
                              <p:cond delay="0"/>
                            </p:stCondLst>
                            <p:childTnLst>
                              <p:par>
                                <p:cTn id="148" presetID="9" presetClass="entr" presetSubtype="0" fill="hold" nodeType="clickEffect">
                                  <p:stCondLst>
                                    <p:cond delay="0"/>
                                  </p:stCondLst>
                                  <p:childTnLst>
                                    <p:set>
                                      <p:cBhvr>
                                        <p:cTn id="149" dur="1" fill="hold">
                                          <p:stCondLst>
                                            <p:cond delay="0"/>
                                          </p:stCondLst>
                                        </p:cTn>
                                        <p:tgtEl>
                                          <p:spTgt spid="143"/>
                                        </p:tgtEl>
                                        <p:attrNameLst>
                                          <p:attrName>style.visibility</p:attrName>
                                        </p:attrNameLst>
                                      </p:cBhvr>
                                      <p:to>
                                        <p:strVal val="visible"/>
                                      </p:to>
                                    </p:set>
                                    <p:animEffect transition="in" filter="dissolve">
                                      <p:cBhvr>
                                        <p:cTn id="150" dur="500"/>
                                        <p:tgtEl>
                                          <p:spTgt spid="143"/>
                                        </p:tgtEl>
                                      </p:cBhvr>
                                    </p:animEffect>
                                  </p:childTnLst>
                                </p:cTn>
                              </p:par>
                            </p:childTnLst>
                          </p:cTn>
                        </p:par>
                      </p:childTnLst>
                    </p:cTn>
                  </p:par>
                  <p:par>
                    <p:cTn id="151" fill="hold">
                      <p:stCondLst>
                        <p:cond delay="indefinite"/>
                      </p:stCondLst>
                      <p:childTnLst>
                        <p:par>
                          <p:cTn id="152" fill="hold">
                            <p:stCondLst>
                              <p:cond delay="0"/>
                            </p:stCondLst>
                            <p:childTnLst>
                              <p:par>
                                <p:cTn id="153" presetID="9" presetClass="exit" presetSubtype="0" fill="hold" nodeType="clickEffect">
                                  <p:stCondLst>
                                    <p:cond delay="0"/>
                                  </p:stCondLst>
                                  <p:childTnLst>
                                    <p:animEffect transition="out" filter="dissolve">
                                      <p:cBhvr>
                                        <p:cTn id="154" dur="500"/>
                                        <p:tgtEl>
                                          <p:spTgt spid="143"/>
                                        </p:tgtEl>
                                      </p:cBhvr>
                                    </p:animEffect>
                                    <p:set>
                                      <p:cBhvr>
                                        <p:cTn id="155" dur="1" fill="hold">
                                          <p:stCondLst>
                                            <p:cond delay="499"/>
                                          </p:stCondLst>
                                        </p:cTn>
                                        <p:tgtEl>
                                          <p:spTgt spid="143"/>
                                        </p:tgtEl>
                                        <p:attrNameLst>
                                          <p:attrName>style.visibility</p:attrName>
                                        </p:attrNameLst>
                                      </p:cBhvr>
                                      <p:to>
                                        <p:strVal val="hidden"/>
                                      </p:to>
                                    </p:set>
                                  </p:childTnLst>
                                </p:cTn>
                              </p:par>
                            </p:childTnLst>
                          </p:cTn>
                        </p:par>
                        <p:par>
                          <p:cTn id="156" fill="hold">
                            <p:stCondLst>
                              <p:cond delay="500"/>
                            </p:stCondLst>
                            <p:childTnLst>
                              <p:par>
                                <p:cTn id="157" presetID="9" presetClass="entr" presetSubtype="0" fill="hold" nodeType="afterEffect">
                                  <p:stCondLst>
                                    <p:cond delay="0"/>
                                  </p:stCondLst>
                                  <p:childTnLst>
                                    <p:set>
                                      <p:cBhvr>
                                        <p:cTn id="158" dur="1" fill="hold">
                                          <p:stCondLst>
                                            <p:cond delay="0"/>
                                          </p:stCondLst>
                                        </p:cTn>
                                        <p:tgtEl>
                                          <p:spTgt spid="22"/>
                                        </p:tgtEl>
                                        <p:attrNameLst>
                                          <p:attrName>style.visibility</p:attrName>
                                        </p:attrNameLst>
                                      </p:cBhvr>
                                      <p:to>
                                        <p:strVal val="visible"/>
                                      </p:to>
                                    </p:set>
                                    <p:animEffect transition="in" filter="dissolve">
                                      <p:cBhvr>
                                        <p:cTn id="159" dur="500"/>
                                        <p:tgtEl>
                                          <p:spTgt spid="22"/>
                                        </p:tgtEl>
                                      </p:cBhvr>
                                    </p:animEffect>
                                  </p:childTnLst>
                                </p:cTn>
                              </p:par>
                            </p:childTnLst>
                          </p:cTn>
                        </p:par>
                      </p:childTnLst>
                    </p:cTn>
                  </p:par>
                  <p:par>
                    <p:cTn id="160" fill="hold">
                      <p:stCondLst>
                        <p:cond delay="indefinite"/>
                      </p:stCondLst>
                      <p:childTnLst>
                        <p:par>
                          <p:cTn id="161" fill="hold">
                            <p:stCondLst>
                              <p:cond delay="0"/>
                            </p:stCondLst>
                            <p:childTnLst>
                              <p:par>
                                <p:cTn id="162" presetID="9" presetClass="entr" presetSubtype="0" fill="hold" nodeType="clickEffect">
                                  <p:stCondLst>
                                    <p:cond delay="0"/>
                                  </p:stCondLst>
                                  <p:childTnLst>
                                    <p:set>
                                      <p:cBhvr>
                                        <p:cTn id="163" dur="1" fill="hold">
                                          <p:stCondLst>
                                            <p:cond delay="0"/>
                                          </p:stCondLst>
                                        </p:cTn>
                                        <p:tgtEl>
                                          <p:spTgt spid="21"/>
                                        </p:tgtEl>
                                        <p:attrNameLst>
                                          <p:attrName>style.visibility</p:attrName>
                                        </p:attrNameLst>
                                      </p:cBhvr>
                                      <p:to>
                                        <p:strVal val="visible"/>
                                      </p:to>
                                    </p:set>
                                    <p:animEffect transition="in" filter="dissolve">
                                      <p:cBhvr>
                                        <p:cTn id="164" dur="500"/>
                                        <p:tgtEl>
                                          <p:spTgt spid="21"/>
                                        </p:tgtEl>
                                      </p:cBhvr>
                                    </p:animEffect>
                                  </p:childTnLst>
                                </p:cTn>
                              </p:par>
                              <p:par>
                                <p:cTn id="165" presetID="9" presetClass="entr" presetSubtype="0" fill="hold" nodeType="withEffect">
                                  <p:stCondLst>
                                    <p:cond delay="0"/>
                                  </p:stCondLst>
                                  <p:childTnLst>
                                    <p:set>
                                      <p:cBhvr>
                                        <p:cTn id="166" dur="1" fill="hold">
                                          <p:stCondLst>
                                            <p:cond delay="0"/>
                                          </p:stCondLst>
                                        </p:cTn>
                                        <p:tgtEl>
                                          <p:spTgt spid="20"/>
                                        </p:tgtEl>
                                        <p:attrNameLst>
                                          <p:attrName>style.visibility</p:attrName>
                                        </p:attrNameLst>
                                      </p:cBhvr>
                                      <p:to>
                                        <p:strVal val="visible"/>
                                      </p:to>
                                    </p:set>
                                    <p:animEffect transition="in" filter="dissolve">
                                      <p:cBhvr>
                                        <p:cTn id="167" dur="500"/>
                                        <p:tgtEl>
                                          <p:spTgt spid="20"/>
                                        </p:tgtEl>
                                      </p:cBhvr>
                                    </p:animEffect>
                                  </p:childTnLst>
                                </p:cTn>
                              </p:par>
                              <p:par>
                                <p:cTn id="168" presetID="9" presetClass="exit" presetSubtype="0" fill="hold" grpId="1" nodeType="withEffect">
                                  <p:stCondLst>
                                    <p:cond delay="0"/>
                                  </p:stCondLst>
                                  <p:childTnLst>
                                    <p:animEffect transition="out" filter="dissolve">
                                      <p:cBhvr>
                                        <p:cTn id="169" dur="500"/>
                                        <p:tgtEl>
                                          <p:spTgt spid="137"/>
                                        </p:tgtEl>
                                      </p:cBhvr>
                                    </p:animEffect>
                                    <p:set>
                                      <p:cBhvr>
                                        <p:cTn id="170" dur="1" fill="hold">
                                          <p:stCondLst>
                                            <p:cond delay="499"/>
                                          </p:stCondLst>
                                        </p:cTn>
                                        <p:tgtEl>
                                          <p:spTgt spid="137"/>
                                        </p:tgtEl>
                                        <p:attrNameLst>
                                          <p:attrName>style.visibility</p:attrName>
                                        </p:attrNameLst>
                                      </p:cBhvr>
                                      <p:to>
                                        <p:strVal val="hidden"/>
                                      </p:to>
                                    </p:set>
                                  </p:childTnLst>
                                </p:cTn>
                              </p:par>
                              <p:par>
                                <p:cTn id="171" presetID="9" presetClass="entr" presetSubtype="0" fill="hold" grpId="0" nodeType="withEffect">
                                  <p:stCondLst>
                                    <p:cond delay="0"/>
                                  </p:stCondLst>
                                  <p:childTnLst>
                                    <p:set>
                                      <p:cBhvr>
                                        <p:cTn id="172" dur="1" fill="hold">
                                          <p:stCondLst>
                                            <p:cond delay="0"/>
                                          </p:stCondLst>
                                        </p:cTn>
                                        <p:tgtEl>
                                          <p:spTgt spid="19"/>
                                        </p:tgtEl>
                                        <p:attrNameLst>
                                          <p:attrName>style.visibility</p:attrName>
                                        </p:attrNameLst>
                                      </p:cBhvr>
                                      <p:to>
                                        <p:strVal val="visible"/>
                                      </p:to>
                                    </p:set>
                                    <p:animEffect transition="in" filter="dissolve">
                                      <p:cBhvr>
                                        <p:cTn id="173" dur="500"/>
                                        <p:tgtEl>
                                          <p:spTgt spid="19"/>
                                        </p:tgtEl>
                                      </p:cBhvr>
                                    </p:animEffect>
                                  </p:childTnLst>
                                </p:cTn>
                              </p:par>
                            </p:childTnLst>
                          </p:cTn>
                        </p:par>
                      </p:childTnLst>
                    </p:cTn>
                  </p:par>
                  <p:par>
                    <p:cTn id="174" fill="hold">
                      <p:stCondLst>
                        <p:cond delay="indefinite"/>
                      </p:stCondLst>
                      <p:childTnLst>
                        <p:par>
                          <p:cTn id="175" fill="hold">
                            <p:stCondLst>
                              <p:cond delay="0"/>
                            </p:stCondLst>
                            <p:childTnLst>
                              <p:par>
                                <p:cTn id="176" presetID="9" presetClass="entr" presetSubtype="0" fill="hold" nodeType="clickEffect">
                                  <p:stCondLst>
                                    <p:cond delay="0"/>
                                  </p:stCondLst>
                                  <p:childTnLst>
                                    <p:set>
                                      <p:cBhvr>
                                        <p:cTn id="177" dur="1" fill="hold">
                                          <p:stCondLst>
                                            <p:cond delay="0"/>
                                          </p:stCondLst>
                                        </p:cTn>
                                        <p:tgtEl>
                                          <p:spTgt spid="26"/>
                                        </p:tgtEl>
                                        <p:attrNameLst>
                                          <p:attrName>style.visibility</p:attrName>
                                        </p:attrNameLst>
                                      </p:cBhvr>
                                      <p:to>
                                        <p:strVal val="visible"/>
                                      </p:to>
                                    </p:set>
                                    <p:animEffect transition="in" filter="dissolve">
                                      <p:cBhvr>
                                        <p:cTn id="178" dur="500"/>
                                        <p:tgtEl>
                                          <p:spTgt spid="26"/>
                                        </p:tgtEl>
                                      </p:cBhvr>
                                    </p:animEffect>
                                  </p:childTnLst>
                                </p:cTn>
                              </p:par>
                            </p:childTnLst>
                          </p:cTn>
                        </p:par>
                      </p:childTnLst>
                    </p:cTn>
                  </p:par>
                  <p:par>
                    <p:cTn id="179" fill="hold">
                      <p:stCondLst>
                        <p:cond delay="indefinite"/>
                      </p:stCondLst>
                      <p:childTnLst>
                        <p:par>
                          <p:cTn id="180" fill="hold">
                            <p:stCondLst>
                              <p:cond delay="0"/>
                            </p:stCondLst>
                            <p:childTnLst>
                              <p:par>
                                <p:cTn id="181" presetID="1" presetClass="entr" presetSubtype="0" fill="hold" nodeType="clickEffect">
                                  <p:stCondLst>
                                    <p:cond delay="0"/>
                                  </p:stCondLst>
                                  <p:childTnLst>
                                    <p:set>
                                      <p:cBhvr>
                                        <p:cTn id="182" dur="1" fill="hold">
                                          <p:stCondLst>
                                            <p:cond delay="0"/>
                                          </p:stCondLst>
                                        </p:cTn>
                                        <p:tgtEl>
                                          <p:spTgt spid="94"/>
                                        </p:tgtEl>
                                        <p:attrNameLst>
                                          <p:attrName>style.visibility</p:attrName>
                                        </p:attrNameLst>
                                      </p:cBhvr>
                                      <p:to>
                                        <p:strVal val="visible"/>
                                      </p:to>
                                    </p:set>
                                  </p:childTnLst>
                                </p:cTn>
                              </p:par>
                            </p:childTnLst>
                          </p:cTn>
                        </p:par>
                      </p:childTnLst>
                    </p:cTn>
                  </p:par>
                  <p:par>
                    <p:cTn id="183" fill="hold">
                      <p:stCondLst>
                        <p:cond delay="indefinite"/>
                      </p:stCondLst>
                      <p:childTnLst>
                        <p:par>
                          <p:cTn id="184" fill="hold">
                            <p:stCondLst>
                              <p:cond delay="0"/>
                            </p:stCondLst>
                            <p:childTnLst>
                              <p:par>
                                <p:cTn id="185" presetID="9" presetClass="exit" presetSubtype="0" fill="hold" nodeType="clickEffect">
                                  <p:stCondLst>
                                    <p:cond delay="0"/>
                                  </p:stCondLst>
                                  <p:childTnLst>
                                    <p:animEffect transition="out" filter="dissolve">
                                      <p:cBhvr>
                                        <p:cTn id="186" dur="3000"/>
                                        <p:tgtEl>
                                          <p:spTgt spid="181"/>
                                        </p:tgtEl>
                                      </p:cBhvr>
                                    </p:animEffect>
                                    <p:set>
                                      <p:cBhvr>
                                        <p:cTn id="187" dur="1" fill="hold">
                                          <p:stCondLst>
                                            <p:cond delay="2999"/>
                                          </p:stCondLst>
                                        </p:cTn>
                                        <p:tgtEl>
                                          <p:spTgt spid="181"/>
                                        </p:tgtEl>
                                        <p:attrNameLst>
                                          <p:attrName>style.visibility</p:attrName>
                                        </p:attrNameLst>
                                      </p:cBhvr>
                                      <p:to>
                                        <p:strVal val="hidden"/>
                                      </p:to>
                                    </p:set>
                                  </p:childTnLst>
                                </p:cTn>
                              </p:par>
                              <p:par>
                                <p:cTn id="188" presetID="9" presetClass="entr" presetSubtype="0" fill="hold" nodeType="withEffect">
                                  <p:stCondLst>
                                    <p:cond delay="0"/>
                                  </p:stCondLst>
                                  <p:childTnLst>
                                    <p:set>
                                      <p:cBhvr>
                                        <p:cTn id="189" dur="1" fill="hold">
                                          <p:stCondLst>
                                            <p:cond delay="0"/>
                                          </p:stCondLst>
                                        </p:cTn>
                                        <p:tgtEl>
                                          <p:spTgt spid="7"/>
                                        </p:tgtEl>
                                        <p:attrNameLst>
                                          <p:attrName>style.visibility</p:attrName>
                                        </p:attrNameLst>
                                      </p:cBhvr>
                                      <p:to>
                                        <p:strVal val="visible"/>
                                      </p:to>
                                    </p:set>
                                    <p:animEffect transition="in" filter="dissolve">
                                      <p:cBhvr>
                                        <p:cTn id="190" dur="3000"/>
                                        <p:tgtEl>
                                          <p:spTgt spid="7"/>
                                        </p:tgtEl>
                                      </p:cBhvr>
                                    </p:animEffect>
                                  </p:childTnLst>
                                </p:cTn>
                              </p:par>
                            </p:childTnLst>
                          </p:cTn>
                        </p:par>
                      </p:childTnLst>
                    </p:cTn>
                  </p:par>
                  <p:par>
                    <p:cTn id="191" fill="hold">
                      <p:stCondLst>
                        <p:cond delay="indefinite"/>
                      </p:stCondLst>
                      <p:childTnLst>
                        <p:par>
                          <p:cTn id="192" fill="hold">
                            <p:stCondLst>
                              <p:cond delay="0"/>
                            </p:stCondLst>
                            <p:childTnLst>
                              <p:par>
                                <p:cTn id="193" presetID="2" presetClass="entr" presetSubtype="8" fill="hold" nodeType="clickEffect">
                                  <p:stCondLst>
                                    <p:cond delay="0"/>
                                  </p:stCondLst>
                                  <p:childTnLst>
                                    <p:set>
                                      <p:cBhvr>
                                        <p:cTn id="194" dur="1" fill="hold">
                                          <p:stCondLst>
                                            <p:cond delay="0"/>
                                          </p:stCondLst>
                                        </p:cTn>
                                        <p:tgtEl>
                                          <p:spTgt spid="16"/>
                                        </p:tgtEl>
                                        <p:attrNameLst>
                                          <p:attrName>style.visibility</p:attrName>
                                        </p:attrNameLst>
                                      </p:cBhvr>
                                      <p:to>
                                        <p:strVal val="visible"/>
                                      </p:to>
                                    </p:set>
                                    <p:anim calcmode="lin" valueType="num">
                                      <p:cBhvr additive="base">
                                        <p:cTn id="195" dur="2000" fill="hold"/>
                                        <p:tgtEl>
                                          <p:spTgt spid="16"/>
                                        </p:tgtEl>
                                        <p:attrNameLst>
                                          <p:attrName>ppt_x</p:attrName>
                                        </p:attrNameLst>
                                      </p:cBhvr>
                                      <p:tavLst>
                                        <p:tav tm="0">
                                          <p:val>
                                            <p:strVal val="0-#ppt_w/2"/>
                                          </p:val>
                                        </p:tav>
                                        <p:tav tm="100000">
                                          <p:val>
                                            <p:strVal val="#ppt_x"/>
                                          </p:val>
                                        </p:tav>
                                      </p:tavLst>
                                    </p:anim>
                                    <p:anim calcmode="lin" valueType="num">
                                      <p:cBhvr additive="base">
                                        <p:cTn id="196" dur="20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97" fill="hold">
                      <p:stCondLst>
                        <p:cond delay="indefinite"/>
                      </p:stCondLst>
                      <p:childTnLst>
                        <p:par>
                          <p:cTn id="198" fill="hold">
                            <p:stCondLst>
                              <p:cond delay="0"/>
                            </p:stCondLst>
                            <p:childTnLst>
                              <p:par>
                                <p:cTn id="199" presetID="9" presetClass="entr" presetSubtype="0" fill="hold" grpId="0" nodeType="clickEffect">
                                  <p:stCondLst>
                                    <p:cond delay="0"/>
                                  </p:stCondLst>
                                  <p:childTnLst>
                                    <p:set>
                                      <p:cBhvr>
                                        <p:cTn id="200" dur="1" fill="hold">
                                          <p:stCondLst>
                                            <p:cond delay="0"/>
                                          </p:stCondLst>
                                        </p:cTn>
                                        <p:tgtEl>
                                          <p:spTgt spid="198"/>
                                        </p:tgtEl>
                                        <p:attrNameLst>
                                          <p:attrName>style.visibility</p:attrName>
                                        </p:attrNameLst>
                                      </p:cBhvr>
                                      <p:to>
                                        <p:strVal val="visible"/>
                                      </p:to>
                                    </p:set>
                                    <p:animEffect transition="in" filter="dissolve">
                                      <p:cBhvr>
                                        <p:cTn id="201" dur="500"/>
                                        <p:tgtEl>
                                          <p:spTgt spid="198"/>
                                        </p:tgtEl>
                                      </p:cBhvr>
                                    </p:animEffect>
                                  </p:childTnLst>
                                </p:cTn>
                              </p:par>
                              <p:par>
                                <p:cTn id="202" presetID="9" presetClass="entr" presetSubtype="0" fill="hold" grpId="0" nodeType="withEffect">
                                  <p:stCondLst>
                                    <p:cond delay="0"/>
                                  </p:stCondLst>
                                  <p:childTnLst>
                                    <p:set>
                                      <p:cBhvr>
                                        <p:cTn id="203" dur="1" fill="hold">
                                          <p:stCondLst>
                                            <p:cond delay="0"/>
                                          </p:stCondLst>
                                        </p:cTn>
                                        <p:tgtEl>
                                          <p:spTgt spid="24"/>
                                        </p:tgtEl>
                                        <p:attrNameLst>
                                          <p:attrName>style.visibility</p:attrName>
                                        </p:attrNameLst>
                                      </p:cBhvr>
                                      <p:to>
                                        <p:strVal val="visible"/>
                                      </p:to>
                                    </p:set>
                                    <p:animEffect transition="in" filter="dissolve">
                                      <p:cBhvr>
                                        <p:cTn id="204" dur="500"/>
                                        <p:tgtEl>
                                          <p:spTgt spid="24"/>
                                        </p:tgtEl>
                                      </p:cBhvr>
                                    </p:animEffect>
                                  </p:childTnLst>
                                </p:cTn>
                              </p:par>
                            </p:childTnLst>
                          </p:cTn>
                        </p:par>
                      </p:childTnLst>
                    </p:cTn>
                  </p:par>
                  <p:par>
                    <p:cTn id="205" fill="hold">
                      <p:stCondLst>
                        <p:cond delay="indefinite"/>
                      </p:stCondLst>
                      <p:childTnLst>
                        <p:par>
                          <p:cTn id="206" fill="hold">
                            <p:stCondLst>
                              <p:cond delay="0"/>
                            </p:stCondLst>
                            <p:childTnLst>
                              <p:par>
                                <p:cTn id="207" presetID="9" presetClass="entr" presetSubtype="0" fill="hold" nodeType="clickEffect">
                                  <p:stCondLst>
                                    <p:cond delay="0"/>
                                  </p:stCondLst>
                                  <p:childTnLst>
                                    <p:set>
                                      <p:cBhvr>
                                        <p:cTn id="208" dur="1" fill="hold">
                                          <p:stCondLst>
                                            <p:cond delay="0"/>
                                          </p:stCondLst>
                                        </p:cTn>
                                        <p:tgtEl>
                                          <p:spTgt spid="27"/>
                                        </p:tgtEl>
                                        <p:attrNameLst>
                                          <p:attrName>style.visibility</p:attrName>
                                        </p:attrNameLst>
                                      </p:cBhvr>
                                      <p:to>
                                        <p:strVal val="visible"/>
                                      </p:to>
                                    </p:set>
                                    <p:animEffect transition="in" filter="dissolve">
                                      <p:cBhvr>
                                        <p:cTn id="209" dur="500"/>
                                        <p:tgtEl>
                                          <p:spTgt spid="27"/>
                                        </p:tgtEl>
                                      </p:cBhvr>
                                    </p:animEffect>
                                  </p:childTnLst>
                                </p:cTn>
                              </p:par>
                            </p:childTnLst>
                          </p:cTn>
                        </p:par>
                      </p:childTnLst>
                    </p:cTn>
                  </p:par>
                  <p:par>
                    <p:cTn id="210" fill="hold">
                      <p:stCondLst>
                        <p:cond delay="indefinite"/>
                      </p:stCondLst>
                      <p:childTnLst>
                        <p:par>
                          <p:cTn id="211" fill="hold">
                            <p:stCondLst>
                              <p:cond delay="0"/>
                            </p:stCondLst>
                            <p:childTnLst>
                              <p:par>
                                <p:cTn id="212" presetID="9" presetClass="entr" presetSubtype="0" fill="hold" nodeType="clickEffect">
                                  <p:stCondLst>
                                    <p:cond delay="0"/>
                                  </p:stCondLst>
                                  <p:childTnLst>
                                    <p:set>
                                      <p:cBhvr>
                                        <p:cTn id="213" dur="1" fill="hold">
                                          <p:stCondLst>
                                            <p:cond delay="0"/>
                                          </p:stCondLst>
                                        </p:cTn>
                                        <p:tgtEl>
                                          <p:spTgt spid="169"/>
                                        </p:tgtEl>
                                        <p:attrNameLst>
                                          <p:attrName>style.visibility</p:attrName>
                                        </p:attrNameLst>
                                      </p:cBhvr>
                                      <p:to>
                                        <p:strVal val="visible"/>
                                      </p:to>
                                    </p:set>
                                    <p:animEffect transition="in" filter="dissolve">
                                      <p:cBhvr>
                                        <p:cTn id="214" dur="500"/>
                                        <p:tgtEl>
                                          <p:spTgt spid="169"/>
                                        </p:tgtEl>
                                      </p:cBhvr>
                                    </p:animEffect>
                                  </p:childTnLst>
                                </p:cTn>
                              </p:par>
                            </p:childTnLst>
                          </p:cTn>
                        </p:par>
                      </p:childTnLst>
                    </p:cTn>
                  </p:par>
                  <p:par>
                    <p:cTn id="215" fill="hold">
                      <p:stCondLst>
                        <p:cond delay="indefinite"/>
                      </p:stCondLst>
                      <p:childTnLst>
                        <p:par>
                          <p:cTn id="216" fill="hold">
                            <p:stCondLst>
                              <p:cond delay="0"/>
                            </p:stCondLst>
                            <p:childTnLst>
                              <p:par>
                                <p:cTn id="217" presetID="2" presetClass="entr" presetSubtype="1" fill="hold" nodeType="clickEffect">
                                  <p:stCondLst>
                                    <p:cond delay="0"/>
                                  </p:stCondLst>
                                  <p:childTnLst>
                                    <p:set>
                                      <p:cBhvr>
                                        <p:cTn id="218" dur="1" fill="hold">
                                          <p:stCondLst>
                                            <p:cond delay="0"/>
                                          </p:stCondLst>
                                        </p:cTn>
                                        <p:tgtEl>
                                          <p:spTgt spid="60"/>
                                        </p:tgtEl>
                                        <p:attrNameLst>
                                          <p:attrName>style.visibility</p:attrName>
                                        </p:attrNameLst>
                                      </p:cBhvr>
                                      <p:to>
                                        <p:strVal val="visible"/>
                                      </p:to>
                                    </p:set>
                                    <p:anim calcmode="lin" valueType="num">
                                      <p:cBhvr additive="base">
                                        <p:cTn id="219" dur="500" fill="hold"/>
                                        <p:tgtEl>
                                          <p:spTgt spid="60"/>
                                        </p:tgtEl>
                                        <p:attrNameLst>
                                          <p:attrName>ppt_x</p:attrName>
                                        </p:attrNameLst>
                                      </p:cBhvr>
                                      <p:tavLst>
                                        <p:tav tm="0">
                                          <p:val>
                                            <p:strVal val="#ppt_x"/>
                                          </p:val>
                                        </p:tav>
                                        <p:tav tm="100000">
                                          <p:val>
                                            <p:strVal val="#ppt_x"/>
                                          </p:val>
                                        </p:tav>
                                      </p:tavLst>
                                    </p:anim>
                                    <p:anim calcmode="lin" valueType="num">
                                      <p:cBhvr additive="base">
                                        <p:cTn id="220" dur="500" fill="hold"/>
                                        <p:tgtEl>
                                          <p:spTgt spid="60"/>
                                        </p:tgtEl>
                                        <p:attrNameLst>
                                          <p:attrName>ppt_y</p:attrName>
                                        </p:attrNameLst>
                                      </p:cBhvr>
                                      <p:tavLst>
                                        <p:tav tm="0">
                                          <p:val>
                                            <p:strVal val="0-#ppt_h/2"/>
                                          </p:val>
                                        </p:tav>
                                        <p:tav tm="100000">
                                          <p:val>
                                            <p:strVal val="#ppt_y"/>
                                          </p:val>
                                        </p:tav>
                                      </p:tavLst>
                                    </p:anim>
                                  </p:childTnLst>
                                </p:cTn>
                              </p:par>
                            </p:childTnLst>
                          </p:cTn>
                        </p:par>
                      </p:childTnLst>
                    </p:cTn>
                  </p:par>
                  <p:par>
                    <p:cTn id="221" fill="hold">
                      <p:stCondLst>
                        <p:cond delay="indefinite"/>
                      </p:stCondLst>
                      <p:childTnLst>
                        <p:par>
                          <p:cTn id="222" fill="hold">
                            <p:stCondLst>
                              <p:cond delay="0"/>
                            </p:stCondLst>
                            <p:childTnLst>
                              <p:par>
                                <p:cTn id="223" presetID="9" presetClass="exit" presetSubtype="0" fill="hold" nodeType="clickEffect">
                                  <p:stCondLst>
                                    <p:cond delay="0"/>
                                  </p:stCondLst>
                                  <p:childTnLst>
                                    <p:animEffect transition="out" filter="dissolve">
                                      <p:cBhvr>
                                        <p:cTn id="224" dur="3000"/>
                                        <p:tgtEl>
                                          <p:spTgt spid="7"/>
                                        </p:tgtEl>
                                      </p:cBhvr>
                                    </p:animEffect>
                                    <p:set>
                                      <p:cBhvr>
                                        <p:cTn id="225" dur="1" fill="hold">
                                          <p:stCondLst>
                                            <p:cond delay="2999"/>
                                          </p:stCondLst>
                                        </p:cTn>
                                        <p:tgtEl>
                                          <p:spTgt spid="7"/>
                                        </p:tgtEl>
                                        <p:attrNameLst>
                                          <p:attrName>style.visibility</p:attrName>
                                        </p:attrNameLst>
                                      </p:cBhvr>
                                      <p:to>
                                        <p:strVal val="hidden"/>
                                      </p:to>
                                    </p:set>
                                  </p:childTnLst>
                                </p:cTn>
                              </p:par>
                              <p:par>
                                <p:cTn id="226" presetID="9" presetClass="entr" presetSubtype="0" fill="hold" nodeType="withEffect">
                                  <p:stCondLst>
                                    <p:cond delay="0"/>
                                  </p:stCondLst>
                                  <p:childTnLst>
                                    <p:set>
                                      <p:cBhvr>
                                        <p:cTn id="227" dur="1" fill="hold">
                                          <p:stCondLst>
                                            <p:cond delay="0"/>
                                          </p:stCondLst>
                                        </p:cTn>
                                        <p:tgtEl>
                                          <p:spTgt spid="30"/>
                                        </p:tgtEl>
                                        <p:attrNameLst>
                                          <p:attrName>style.visibility</p:attrName>
                                        </p:attrNameLst>
                                      </p:cBhvr>
                                      <p:to>
                                        <p:strVal val="visible"/>
                                      </p:to>
                                    </p:set>
                                    <p:animEffect transition="in" filter="dissolve">
                                      <p:cBhvr>
                                        <p:cTn id="228" dur="3000"/>
                                        <p:tgtEl>
                                          <p:spTgt spid="30"/>
                                        </p:tgtEl>
                                      </p:cBhvr>
                                    </p:animEffect>
                                  </p:childTnLst>
                                </p:cTn>
                              </p:par>
                            </p:childTnLst>
                          </p:cTn>
                        </p:par>
                      </p:childTnLst>
                    </p:cTn>
                  </p:par>
                  <p:par>
                    <p:cTn id="229" fill="hold">
                      <p:stCondLst>
                        <p:cond delay="indefinite"/>
                      </p:stCondLst>
                      <p:childTnLst>
                        <p:par>
                          <p:cTn id="230" fill="hold">
                            <p:stCondLst>
                              <p:cond delay="0"/>
                            </p:stCondLst>
                            <p:childTnLst>
                              <p:par>
                                <p:cTn id="231" presetID="9" presetClass="entr" presetSubtype="0" fill="hold" nodeType="clickEffect">
                                  <p:stCondLst>
                                    <p:cond delay="0"/>
                                  </p:stCondLst>
                                  <p:childTnLst>
                                    <p:set>
                                      <p:cBhvr>
                                        <p:cTn id="232" dur="1" fill="hold">
                                          <p:stCondLst>
                                            <p:cond delay="0"/>
                                          </p:stCondLst>
                                        </p:cTn>
                                        <p:tgtEl>
                                          <p:spTgt spid="35"/>
                                        </p:tgtEl>
                                        <p:attrNameLst>
                                          <p:attrName>style.visibility</p:attrName>
                                        </p:attrNameLst>
                                      </p:cBhvr>
                                      <p:to>
                                        <p:strVal val="visible"/>
                                      </p:to>
                                    </p:set>
                                    <p:animEffect transition="in" filter="dissolve">
                                      <p:cBhvr>
                                        <p:cTn id="233" dur="500"/>
                                        <p:tgtEl>
                                          <p:spTgt spid="35"/>
                                        </p:tgtEl>
                                      </p:cBhvr>
                                    </p:animEffect>
                                  </p:childTnLst>
                                </p:cTn>
                              </p:par>
                            </p:childTnLst>
                          </p:cTn>
                        </p:par>
                      </p:childTnLst>
                    </p:cTn>
                  </p:par>
                  <p:par>
                    <p:cTn id="234" fill="hold">
                      <p:stCondLst>
                        <p:cond delay="indefinite"/>
                      </p:stCondLst>
                      <p:childTnLst>
                        <p:par>
                          <p:cTn id="235" fill="hold">
                            <p:stCondLst>
                              <p:cond delay="0"/>
                            </p:stCondLst>
                            <p:childTnLst>
                              <p:par>
                                <p:cTn id="236" presetID="1" presetClass="entr" presetSubtype="0" fill="hold" grpId="0" nodeType="clickEffect">
                                  <p:stCondLst>
                                    <p:cond delay="0"/>
                                  </p:stCondLst>
                                  <p:childTnLst>
                                    <p:set>
                                      <p:cBhvr>
                                        <p:cTn id="237" dur="1" fill="hold">
                                          <p:stCondLst>
                                            <p:cond delay="0"/>
                                          </p:stCondLst>
                                        </p:cTn>
                                        <p:tgtEl>
                                          <p:spTgt spid="34"/>
                                        </p:tgtEl>
                                        <p:attrNameLst>
                                          <p:attrName>style.visibility</p:attrName>
                                        </p:attrNameLst>
                                      </p:cBhvr>
                                      <p:to>
                                        <p:strVal val="visible"/>
                                      </p:to>
                                    </p:set>
                                  </p:childTnLst>
                                </p:cTn>
                              </p:par>
                            </p:childTnLst>
                          </p:cTn>
                        </p:par>
                      </p:childTnLst>
                    </p:cTn>
                  </p:par>
                  <p:par>
                    <p:cTn id="238" fill="hold">
                      <p:stCondLst>
                        <p:cond delay="indefinite"/>
                      </p:stCondLst>
                      <p:childTnLst>
                        <p:par>
                          <p:cTn id="239" fill="hold">
                            <p:stCondLst>
                              <p:cond delay="0"/>
                            </p:stCondLst>
                            <p:childTnLst>
                              <p:par>
                                <p:cTn id="240" presetID="9" presetClass="entr" presetSubtype="0" fill="hold" nodeType="clickEffect">
                                  <p:stCondLst>
                                    <p:cond delay="0"/>
                                  </p:stCondLst>
                                  <p:childTnLst>
                                    <p:set>
                                      <p:cBhvr>
                                        <p:cTn id="241" dur="1" fill="hold">
                                          <p:stCondLst>
                                            <p:cond delay="0"/>
                                          </p:stCondLst>
                                        </p:cTn>
                                        <p:tgtEl>
                                          <p:spTgt spid="46"/>
                                        </p:tgtEl>
                                        <p:attrNameLst>
                                          <p:attrName>style.visibility</p:attrName>
                                        </p:attrNameLst>
                                      </p:cBhvr>
                                      <p:to>
                                        <p:strVal val="visible"/>
                                      </p:to>
                                    </p:set>
                                    <p:animEffect transition="in" filter="dissolve">
                                      <p:cBhvr>
                                        <p:cTn id="242" dur="500"/>
                                        <p:tgtEl>
                                          <p:spTgt spid="46"/>
                                        </p:tgtEl>
                                      </p:cBhvr>
                                    </p:animEffect>
                                  </p:childTnLst>
                                </p:cTn>
                              </p:par>
                            </p:childTnLst>
                          </p:cTn>
                        </p:par>
                      </p:childTnLst>
                    </p:cTn>
                  </p:par>
                  <p:par>
                    <p:cTn id="243" fill="hold">
                      <p:stCondLst>
                        <p:cond delay="indefinite"/>
                      </p:stCondLst>
                      <p:childTnLst>
                        <p:par>
                          <p:cTn id="244" fill="hold">
                            <p:stCondLst>
                              <p:cond delay="0"/>
                            </p:stCondLst>
                            <p:childTnLst>
                              <p:par>
                                <p:cTn id="245" presetID="9" presetClass="entr" presetSubtype="0" fill="hold" nodeType="clickEffect">
                                  <p:stCondLst>
                                    <p:cond delay="0"/>
                                  </p:stCondLst>
                                  <p:childTnLst>
                                    <p:set>
                                      <p:cBhvr>
                                        <p:cTn id="246" dur="1" fill="hold">
                                          <p:stCondLst>
                                            <p:cond delay="0"/>
                                          </p:stCondLst>
                                        </p:cTn>
                                        <p:tgtEl>
                                          <p:spTgt spid="200"/>
                                        </p:tgtEl>
                                        <p:attrNameLst>
                                          <p:attrName>style.visibility</p:attrName>
                                        </p:attrNameLst>
                                      </p:cBhvr>
                                      <p:to>
                                        <p:strVal val="visible"/>
                                      </p:to>
                                    </p:set>
                                    <p:animEffect transition="in" filter="dissolve">
                                      <p:cBhvr>
                                        <p:cTn id="247" dur="500"/>
                                        <p:tgtEl>
                                          <p:spTgt spid="200"/>
                                        </p:tgtEl>
                                      </p:cBhvr>
                                    </p:animEffect>
                                  </p:childTnLst>
                                </p:cTn>
                              </p:par>
                            </p:childTnLst>
                          </p:cTn>
                        </p:par>
                      </p:childTnLst>
                    </p:cTn>
                  </p:par>
                  <p:par>
                    <p:cTn id="248" fill="hold">
                      <p:stCondLst>
                        <p:cond delay="indefinite"/>
                      </p:stCondLst>
                      <p:childTnLst>
                        <p:par>
                          <p:cTn id="249" fill="hold">
                            <p:stCondLst>
                              <p:cond delay="0"/>
                            </p:stCondLst>
                            <p:childTnLst>
                              <p:par>
                                <p:cTn id="250" presetID="9" presetClass="entr" presetSubtype="0" fill="hold" nodeType="clickEffect">
                                  <p:stCondLst>
                                    <p:cond delay="0"/>
                                  </p:stCondLst>
                                  <p:childTnLst>
                                    <p:set>
                                      <p:cBhvr>
                                        <p:cTn id="251" dur="1" fill="hold">
                                          <p:stCondLst>
                                            <p:cond delay="0"/>
                                          </p:stCondLst>
                                        </p:cTn>
                                        <p:tgtEl>
                                          <p:spTgt spid="201"/>
                                        </p:tgtEl>
                                        <p:attrNameLst>
                                          <p:attrName>style.visibility</p:attrName>
                                        </p:attrNameLst>
                                      </p:cBhvr>
                                      <p:to>
                                        <p:strVal val="visible"/>
                                      </p:to>
                                    </p:set>
                                    <p:animEffect transition="in" filter="dissolve">
                                      <p:cBhvr>
                                        <p:cTn id="252" dur="500"/>
                                        <p:tgtEl>
                                          <p:spTgt spid="201"/>
                                        </p:tgtEl>
                                      </p:cBhvr>
                                    </p:animEffect>
                                  </p:childTnLst>
                                </p:cTn>
                              </p:par>
                            </p:childTnLst>
                          </p:cTn>
                        </p:par>
                      </p:childTnLst>
                    </p:cTn>
                  </p:par>
                  <p:par>
                    <p:cTn id="253" fill="hold">
                      <p:stCondLst>
                        <p:cond delay="indefinite"/>
                      </p:stCondLst>
                      <p:childTnLst>
                        <p:par>
                          <p:cTn id="254" fill="hold">
                            <p:stCondLst>
                              <p:cond delay="0"/>
                            </p:stCondLst>
                            <p:childTnLst>
                              <p:par>
                                <p:cTn id="255" presetID="9" presetClass="entr" presetSubtype="0" fill="hold" nodeType="clickEffect">
                                  <p:stCondLst>
                                    <p:cond delay="0"/>
                                  </p:stCondLst>
                                  <p:childTnLst>
                                    <p:set>
                                      <p:cBhvr>
                                        <p:cTn id="256" dur="1" fill="hold">
                                          <p:stCondLst>
                                            <p:cond delay="0"/>
                                          </p:stCondLst>
                                        </p:cTn>
                                        <p:tgtEl>
                                          <p:spTgt spid="49"/>
                                        </p:tgtEl>
                                        <p:attrNameLst>
                                          <p:attrName>style.visibility</p:attrName>
                                        </p:attrNameLst>
                                      </p:cBhvr>
                                      <p:to>
                                        <p:strVal val="visible"/>
                                      </p:to>
                                    </p:set>
                                    <p:animEffect transition="in" filter="dissolve">
                                      <p:cBhvr>
                                        <p:cTn id="257" dur="500"/>
                                        <p:tgtEl>
                                          <p:spTgt spid="49"/>
                                        </p:tgtEl>
                                      </p:cBhvr>
                                    </p:animEffect>
                                  </p:childTnLst>
                                </p:cTn>
                              </p:par>
                            </p:childTnLst>
                          </p:cTn>
                        </p:par>
                        <p:par>
                          <p:cTn id="258" fill="hold">
                            <p:stCondLst>
                              <p:cond delay="500"/>
                            </p:stCondLst>
                            <p:childTnLst>
                              <p:par>
                                <p:cTn id="259" presetID="9" presetClass="entr" presetSubtype="0" fill="hold" nodeType="afterEffect">
                                  <p:stCondLst>
                                    <p:cond delay="0"/>
                                  </p:stCondLst>
                                  <p:childTnLst>
                                    <p:set>
                                      <p:cBhvr>
                                        <p:cTn id="260" dur="1" fill="hold">
                                          <p:stCondLst>
                                            <p:cond delay="0"/>
                                          </p:stCondLst>
                                        </p:cTn>
                                        <p:tgtEl>
                                          <p:spTgt spid="54"/>
                                        </p:tgtEl>
                                        <p:attrNameLst>
                                          <p:attrName>style.visibility</p:attrName>
                                        </p:attrNameLst>
                                      </p:cBhvr>
                                      <p:to>
                                        <p:strVal val="visible"/>
                                      </p:to>
                                    </p:set>
                                    <p:animEffect transition="in" filter="dissolve">
                                      <p:cBhvr>
                                        <p:cTn id="261" dur="1000"/>
                                        <p:tgtEl>
                                          <p:spTgt spid="54"/>
                                        </p:tgtEl>
                                      </p:cBhvr>
                                    </p:animEffect>
                                  </p:childTnLst>
                                </p:cTn>
                              </p:par>
                            </p:childTnLst>
                          </p:cTn>
                        </p:par>
                        <p:par>
                          <p:cTn id="262" fill="hold">
                            <p:stCondLst>
                              <p:cond delay="1500"/>
                            </p:stCondLst>
                            <p:childTnLst>
                              <p:par>
                                <p:cTn id="263" presetID="9" presetClass="entr" presetSubtype="0" fill="hold" nodeType="afterEffect">
                                  <p:stCondLst>
                                    <p:cond delay="0"/>
                                  </p:stCondLst>
                                  <p:childTnLst>
                                    <p:set>
                                      <p:cBhvr>
                                        <p:cTn id="264" dur="1" fill="hold">
                                          <p:stCondLst>
                                            <p:cond delay="0"/>
                                          </p:stCondLst>
                                        </p:cTn>
                                        <p:tgtEl>
                                          <p:spTgt spid="55"/>
                                        </p:tgtEl>
                                        <p:attrNameLst>
                                          <p:attrName>style.visibility</p:attrName>
                                        </p:attrNameLst>
                                      </p:cBhvr>
                                      <p:to>
                                        <p:strVal val="visible"/>
                                      </p:to>
                                    </p:set>
                                    <p:animEffect transition="in" filter="dissolve">
                                      <p:cBhvr>
                                        <p:cTn id="265" dur="1000"/>
                                        <p:tgtEl>
                                          <p:spTgt spid="55"/>
                                        </p:tgtEl>
                                      </p:cBhvr>
                                    </p:animEffect>
                                  </p:childTnLst>
                                </p:cTn>
                              </p:par>
                            </p:childTnLst>
                          </p:cTn>
                        </p:par>
                        <p:par>
                          <p:cTn id="266" fill="hold">
                            <p:stCondLst>
                              <p:cond delay="2500"/>
                            </p:stCondLst>
                            <p:childTnLst>
                              <p:par>
                                <p:cTn id="267" presetID="9" presetClass="entr" presetSubtype="0" fill="hold" nodeType="afterEffect">
                                  <p:stCondLst>
                                    <p:cond delay="0"/>
                                  </p:stCondLst>
                                  <p:childTnLst>
                                    <p:set>
                                      <p:cBhvr>
                                        <p:cTn id="268" dur="1" fill="hold">
                                          <p:stCondLst>
                                            <p:cond delay="0"/>
                                          </p:stCondLst>
                                        </p:cTn>
                                        <p:tgtEl>
                                          <p:spTgt spid="58"/>
                                        </p:tgtEl>
                                        <p:attrNameLst>
                                          <p:attrName>style.visibility</p:attrName>
                                        </p:attrNameLst>
                                      </p:cBhvr>
                                      <p:to>
                                        <p:strVal val="visible"/>
                                      </p:to>
                                    </p:set>
                                    <p:animEffect transition="in" filter="dissolve">
                                      <p:cBhvr>
                                        <p:cTn id="269" dur="1000"/>
                                        <p:tgtEl>
                                          <p:spTgt spid="58"/>
                                        </p:tgtEl>
                                      </p:cBhvr>
                                    </p:animEffect>
                                  </p:childTnLst>
                                </p:cTn>
                              </p:par>
                            </p:childTnLst>
                          </p:cTn>
                        </p:par>
                        <p:par>
                          <p:cTn id="270" fill="hold">
                            <p:stCondLst>
                              <p:cond delay="3500"/>
                            </p:stCondLst>
                            <p:childTnLst>
                              <p:par>
                                <p:cTn id="271" presetID="9" presetClass="entr" presetSubtype="0" fill="hold" nodeType="afterEffect">
                                  <p:stCondLst>
                                    <p:cond delay="0"/>
                                  </p:stCondLst>
                                  <p:childTnLst>
                                    <p:set>
                                      <p:cBhvr>
                                        <p:cTn id="272" dur="1" fill="hold">
                                          <p:stCondLst>
                                            <p:cond delay="0"/>
                                          </p:stCondLst>
                                        </p:cTn>
                                        <p:tgtEl>
                                          <p:spTgt spid="66"/>
                                        </p:tgtEl>
                                        <p:attrNameLst>
                                          <p:attrName>style.visibility</p:attrName>
                                        </p:attrNameLst>
                                      </p:cBhvr>
                                      <p:to>
                                        <p:strVal val="visible"/>
                                      </p:to>
                                    </p:set>
                                    <p:animEffect transition="in" filter="dissolve">
                                      <p:cBhvr>
                                        <p:cTn id="273" dur="1000"/>
                                        <p:tgtEl>
                                          <p:spTgt spid="66"/>
                                        </p:tgtEl>
                                      </p:cBhvr>
                                    </p:animEffect>
                                  </p:childTnLst>
                                </p:cTn>
                              </p:par>
                            </p:childTnLst>
                          </p:cTn>
                        </p:par>
                        <p:par>
                          <p:cTn id="274" fill="hold">
                            <p:stCondLst>
                              <p:cond delay="4500"/>
                            </p:stCondLst>
                            <p:childTnLst>
                              <p:par>
                                <p:cTn id="275" presetID="9" presetClass="exit" presetSubtype="0" fill="hold" grpId="1" nodeType="afterEffect">
                                  <p:stCondLst>
                                    <p:cond delay="0"/>
                                  </p:stCondLst>
                                  <p:childTnLst>
                                    <p:animEffect transition="out" filter="dissolve">
                                      <p:cBhvr>
                                        <p:cTn id="276" dur="500"/>
                                        <p:tgtEl>
                                          <p:spTgt spid="19"/>
                                        </p:tgtEl>
                                      </p:cBhvr>
                                    </p:animEffect>
                                    <p:set>
                                      <p:cBhvr>
                                        <p:cTn id="277" dur="1" fill="hold">
                                          <p:stCondLst>
                                            <p:cond delay="499"/>
                                          </p:stCondLst>
                                        </p:cTn>
                                        <p:tgtEl>
                                          <p:spTgt spid="19"/>
                                        </p:tgtEl>
                                        <p:attrNameLst>
                                          <p:attrName>style.visibility</p:attrName>
                                        </p:attrNameLst>
                                      </p:cBhvr>
                                      <p:to>
                                        <p:strVal val="hidden"/>
                                      </p:to>
                                    </p:set>
                                  </p:childTnLst>
                                </p:cTn>
                              </p:par>
                              <p:par>
                                <p:cTn id="278" presetID="9" presetClass="entr" presetSubtype="0" fill="hold" grpId="0" nodeType="withEffect">
                                  <p:stCondLst>
                                    <p:cond delay="0"/>
                                  </p:stCondLst>
                                  <p:childTnLst>
                                    <p:set>
                                      <p:cBhvr>
                                        <p:cTn id="279" dur="1" fill="hold">
                                          <p:stCondLst>
                                            <p:cond delay="0"/>
                                          </p:stCondLst>
                                        </p:cTn>
                                        <p:tgtEl>
                                          <p:spTgt spid="45"/>
                                        </p:tgtEl>
                                        <p:attrNameLst>
                                          <p:attrName>style.visibility</p:attrName>
                                        </p:attrNameLst>
                                      </p:cBhvr>
                                      <p:to>
                                        <p:strVal val="visible"/>
                                      </p:to>
                                    </p:set>
                                    <p:animEffect transition="in" filter="dissolve">
                                      <p:cBhvr>
                                        <p:cTn id="280" dur="500"/>
                                        <p:tgtEl>
                                          <p:spTgt spid="45"/>
                                        </p:tgtEl>
                                      </p:cBhvr>
                                    </p:animEffect>
                                  </p:childTnLst>
                                </p:cTn>
                              </p:par>
                            </p:childTnLst>
                          </p:cTn>
                        </p:par>
                      </p:childTnLst>
                    </p:cTn>
                  </p:par>
                  <p:par>
                    <p:cTn id="281" fill="hold">
                      <p:stCondLst>
                        <p:cond delay="indefinite"/>
                      </p:stCondLst>
                      <p:childTnLst>
                        <p:par>
                          <p:cTn id="282" fill="hold">
                            <p:stCondLst>
                              <p:cond delay="0"/>
                            </p:stCondLst>
                            <p:childTnLst>
                              <p:par>
                                <p:cTn id="283" presetID="2" presetClass="entr" presetSubtype="1" fill="hold" nodeType="clickEffect">
                                  <p:stCondLst>
                                    <p:cond delay="0"/>
                                  </p:stCondLst>
                                  <p:childTnLst>
                                    <p:set>
                                      <p:cBhvr>
                                        <p:cTn id="284" dur="1" fill="hold">
                                          <p:stCondLst>
                                            <p:cond delay="0"/>
                                          </p:stCondLst>
                                        </p:cTn>
                                        <p:tgtEl>
                                          <p:spTgt spid="107"/>
                                        </p:tgtEl>
                                        <p:attrNameLst>
                                          <p:attrName>style.visibility</p:attrName>
                                        </p:attrNameLst>
                                      </p:cBhvr>
                                      <p:to>
                                        <p:strVal val="visible"/>
                                      </p:to>
                                    </p:set>
                                    <p:anim calcmode="lin" valueType="num">
                                      <p:cBhvr additive="base">
                                        <p:cTn id="285" dur="1000" fill="hold"/>
                                        <p:tgtEl>
                                          <p:spTgt spid="107"/>
                                        </p:tgtEl>
                                        <p:attrNameLst>
                                          <p:attrName>ppt_x</p:attrName>
                                        </p:attrNameLst>
                                      </p:cBhvr>
                                      <p:tavLst>
                                        <p:tav tm="0">
                                          <p:val>
                                            <p:strVal val="#ppt_x"/>
                                          </p:val>
                                        </p:tav>
                                        <p:tav tm="100000">
                                          <p:val>
                                            <p:strVal val="#ppt_x"/>
                                          </p:val>
                                        </p:tav>
                                      </p:tavLst>
                                    </p:anim>
                                    <p:anim calcmode="lin" valueType="num">
                                      <p:cBhvr additive="base">
                                        <p:cTn id="286" dur="1000" fill="hold"/>
                                        <p:tgtEl>
                                          <p:spTgt spid="107"/>
                                        </p:tgtEl>
                                        <p:attrNameLst>
                                          <p:attrName>ppt_y</p:attrName>
                                        </p:attrNameLst>
                                      </p:cBhvr>
                                      <p:tavLst>
                                        <p:tav tm="0">
                                          <p:val>
                                            <p:strVal val="0-#ppt_h/2"/>
                                          </p:val>
                                        </p:tav>
                                        <p:tav tm="100000">
                                          <p:val>
                                            <p:strVal val="#ppt_y"/>
                                          </p:val>
                                        </p:tav>
                                      </p:tavLst>
                                    </p:anim>
                                  </p:childTnLst>
                                </p:cTn>
                              </p:par>
                            </p:childTnLst>
                          </p:cTn>
                        </p:par>
                      </p:childTnLst>
                    </p:cTn>
                  </p:par>
                  <p:par>
                    <p:cTn id="287" fill="hold">
                      <p:stCondLst>
                        <p:cond delay="indefinite"/>
                      </p:stCondLst>
                      <p:childTnLst>
                        <p:par>
                          <p:cTn id="288" fill="hold">
                            <p:stCondLst>
                              <p:cond delay="0"/>
                            </p:stCondLst>
                            <p:childTnLst>
                              <p:par>
                                <p:cTn id="289" presetID="2" presetClass="entr" presetSubtype="4" fill="hold" nodeType="clickEffect">
                                  <p:stCondLst>
                                    <p:cond delay="0"/>
                                  </p:stCondLst>
                                  <p:childTnLst>
                                    <p:set>
                                      <p:cBhvr>
                                        <p:cTn id="290" dur="1" fill="hold">
                                          <p:stCondLst>
                                            <p:cond delay="0"/>
                                          </p:stCondLst>
                                        </p:cTn>
                                        <p:tgtEl>
                                          <p:spTgt spid="210"/>
                                        </p:tgtEl>
                                        <p:attrNameLst>
                                          <p:attrName>style.visibility</p:attrName>
                                        </p:attrNameLst>
                                      </p:cBhvr>
                                      <p:to>
                                        <p:strVal val="visible"/>
                                      </p:to>
                                    </p:set>
                                    <p:anim calcmode="lin" valueType="num">
                                      <p:cBhvr additive="base">
                                        <p:cTn id="291" dur="1000" fill="hold"/>
                                        <p:tgtEl>
                                          <p:spTgt spid="210"/>
                                        </p:tgtEl>
                                        <p:attrNameLst>
                                          <p:attrName>ppt_x</p:attrName>
                                        </p:attrNameLst>
                                      </p:cBhvr>
                                      <p:tavLst>
                                        <p:tav tm="0">
                                          <p:val>
                                            <p:strVal val="#ppt_x"/>
                                          </p:val>
                                        </p:tav>
                                        <p:tav tm="100000">
                                          <p:val>
                                            <p:strVal val="#ppt_x"/>
                                          </p:val>
                                        </p:tav>
                                      </p:tavLst>
                                    </p:anim>
                                    <p:anim calcmode="lin" valueType="num">
                                      <p:cBhvr additive="base">
                                        <p:cTn id="292" dur="1000" fill="hold"/>
                                        <p:tgtEl>
                                          <p:spTgt spid="210"/>
                                        </p:tgtEl>
                                        <p:attrNameLst>
                                          <p:attrName>ppt_y</p:attrName>
                                        </p:attrNameLst>
                                      </p:cBhvr>
                                      <p:tavLst>
                                        <p:tav tm="0">
                                          <p:val>
                                            <p:strVal val="1+#ppt_h/2"/>
                                          </p:val>
                                        </p:tav>
                                        <p:tav tm="100000">
                                          <p:val>
                                            <p:strVal val="#ppt_y"/>
                                          </p:val>
                                        </p:tav>
                                      </p:tavLst>
                                    </p:anim>
                                  </p:childTnLst>
                                </p:cTn>
                              </p:par>
                            </p:childTnLst>
                          </p:cTn>
                        </p:par>
                      </p:childTnLst>
                    </p:cTn>
                  </p:par>
                  <p:par>
                    <p:cTn id="293" fill="hold">
                      <p:stCondLst>
                        <p:cond delay="indefinite"/>
                      </p:stCondLst>
                      <p:childTnLst>
                        <p:par>
                          <p:cTn id="294" fill="hold">
                            <p:stCondLst>
                              <p:cond delay="0"/>
                            </p:stCondLst>
                            <p:childTnLst>
                              <p:par>
                                <p:cTn id="295" presetID="2" presetClass="entr" presetSubtype="8" fill="hold" nodeType="clickEffect">
                                  <p:stCondLst>
                                    <p:cond delay="0"/>
                                  </p:stCondLst>
                                  <p:childTnLst>
                                    <p:set>
                                      <p:cBhvr>
                                        <p:cTn id="296" dur="1" fill="hold">
                                          <p:stCondLst>
                                            <p:cond delay="0"/>
                                          </p:stCondLst>
                                        </p:cTn>
                                        <p:tgtEl>
                                          <p:spTgt spid="110"/>
                                        </p:tgtEl>
                                        <p:attrNameLst>
                                          <p:attrName>style.visibility</p:attrName>
                                        </p:attrNameLst>
                                      </p:cBhvr>
                                      <p:to>
                                        <p:strVal val="visible"/>
                                      </p:to>
                                    </p:set>
                                    <p:anim calcmode="lin" valueType="num">
                                      <p:cBhvr additive="base">
                                        <p:cTn id="297" dur="2000" fill="hold"/>
                                        <p:tgtEl>
                                          <p:spTgt spid="110"/>
                                        </p:tgtEl>
                                        <p:attrNameLst>
                                          <p:attrName>ppt_x</p:attrName>
                                        </p:attrNameLst>
                                      </p:cBhvr>
                                      <p:tavLst>
                                        <p:tav tm="0">
                                          <p:val>
                                            <p:strVal val="0-#ppt_w/2"/>
                                          </p:val>
                                        </p:tav>
                                        <p:tav tm="100000">
                                          <p:val>
                                            <p:strVal val="#ppt_x"/>
                                          </p:val>
                                        </p:tav>
                                      </p:tavLst>
                                    </p:anim>
                                    <p:anim calcmode="lin" valueType="num">
                                      <p:cBhvr additive="base">
                                        <p:cTn id="298" dur="2000" fill="hold"/>
                                        <p:tgtEl>
                                          <p:spTgt spid="110"/>
                                        </p:tgtEl>
                                        <p:attrNameLst>
                                          <p:attrName>ppt_y</p:attrName>
                                        </p:attrNameLst>
                                      </p:cBhvr>
                                      <p:tavLst>
                                        <p:tav tm="0">
                                          <p:val>
                                            <p:strVal val="#ppt_y"/>
                                          </p:val>
                                        </p:tav>
                                        <p:tav tm="100000">
                                          <p:val>
                                            <p:strVal val="#ppt_y"/>
                                          </p:val>
                                        </p:tav>
                                      </p:tavLst>
                                    </p:anim>
                                  </p:childTnLst>
                                </p:cTn>
                              </p:par>
                            </p:childTnLst>
                          </p:cTn>
                        </p:par>
                      </p:childTnLst>
                    </p:cTn>
                  </p:par>
                  <p:par>
                    <p:cTn id="299" fill="hold">
                      <p:stCondLst>
                        <p:cond delay="indefinite"/>
                      </p:stCondLst>
                      <p:childTnLst>
                        <p:par>
                          <p:cTn id="300" fill="hold">
                            <p:stCondLst>
                              <p:cond delay="0"/>
                            </p:stCondLst>
                            <p:childTnLst>
                              <p:par>
                                <p:cTn id="301" presetID="9" presetClass="entr" presetSubtype="0" fill="hold" nodeType="clickEffect">
                                  <p:stCondLst>
                                    <p:cond delay="0"/>
                                  </p:stCondLst>
                                  <p:childTnLst>
                                    <p:set>
                                      <p:cBhvr>
                                        <p:cTn id="302" dur="1" fill="hold">
                                          <p:stCondLst>
                                            <p:cond delay="0"/>
                                          </p:stCondLst>
                                        </p:cTn>
                                        <p:tgtEl>
                                          <p:spTgt spid="207"/>
                                        </p:tgtEl>
                                        <p:attrNameLst>
                                          <p:attrName>style.visibility</p:attrName>
                                        </p:attrNameLst>
                                      </p:cBhvr>
                                      <p:to>
                                        <p:strVal val="visible"/>
                                      </p:to>
                                    </p:set>
                                    <p:animEffect transition="in" filter="dissolve">
                                      <p:cBhvr>
                                        <p:cTn id="303" dur="2000"/>
                                        <p:tgtEl>
                                          <p:spTgt spid="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64" grpId="0"/>
      <p:bldP spid="78" grpId="0"/>
      <p:bldP spid="79" grpId="0"/>
      <p:bldP spid="79" grpId="1"/>
      <p:bldP spid="80" grpId="0"/>
      <p:bldP spid="133" grpId="0"/>
      <p:bldP spid="132" grpId="0" animBg="1"/>
      <p:bldP spid="134" grpId="0"/>
      <p:bldP spid="137" grpId="0"/>
      <p:bldP spid="137" grpId="1"/>
      <p:bldP spid="170" grpId="0"/>
      <p:bldP spid="170" grpId="1"/>
      <p:bldP spid="182" grpId="0"/>
      <p:bldP spid="183" grpId="0"/>
      <p:bldP spid="184" grpId="0"/>
      <p:bldP spid="185" grpId="0"/>
      <p:bldP spid="186" grpId="0"/>
      <p:bldP spid="187" grpId="0"/>
      <p:bldP spid="188" grpId="0"/>
      <p:bldP spid="189" grpId="0"/>
      <p:bldP spid="190" grpId="0"/>
      <p:bldP spid="205" grpId="0"/>
      <p:bldP spid="206" grpId="0"/>
      <p:bldP spid="19" grpId="0"/>
      <p:bldP spid="19" grpId="1"/>
      <p:bldP spid="24" grpId="0"/>
      <p:bldP spid="198" grpId="0"/>
      <p:bldP spid="34" grpId="0"/>
      <p:bldP spid="4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1844DDE-030F-804C-93E4-58363A95C9A3}"/>
              </a:ext>
            </a:extLst>
          </p:cNvPr>
          <p:cNvSpPr>
            <a:spLocks noGrp="1"/>
          </p:cNvSpPr>
          <p:nvPr>
            <p:ph type="body" sz="quarter" idx="15"/>
          </p:nvPr>
        </p:nvSpPr>
        <p:spPr/>
        <p:txBody>
          <a:bodyPr/>
          <a:lstStyle/>
          <a:p>
            <a:pPr algn="ctr"/>
            <a:r>
              <a:rPr lang="en-US" dirty="0"/>
              <a:t>MQTT Adoption</a:t>
            </a:r>
          </a:p>
        </p:txBody>
      </p:sp>
      <p:pic>
        <p:nvPicPr>
          <p:cNvPr id="3" name="Google Shape;1151;p141" descr="Image result for eclipse iot protocol survey protocol">
            <a:extLst>
              <a:ext uri="{FF2B5EF4-FFF2-40B4-BE49-F238E27FC236}">
                <a16:creationId xmlns:a16="http://schemas.microsoft.com/office/drawing/2014/main" id="{8B05DA64-0D07-CF4A-B00C-D94C94DA4E2E}"/>
              </a:ext>
            </a:extLst>
          </p:cNvPr>
          <p:cNvPicPr preferRelativeResize="0"/>
          <p:nvPr/>
        </p:nvPicPr>
        <p:blipFill rotWithShape="1">
          <a:blip r:embed="rId3">
            <a:alphaModFix/>
          </a:blip>
          <a:srcRect/>
          <a:stretch/>
        </p:blipFill>
        <p:spPr>
          <a:xfrm>
            <a:off x="1582279" y="1300989"/>
            <a:ext cx="9027441" cy="4988051"/>
          </a:xfrm>
          <a:prstGeom prst="rect">
            <a:avLst/>
          </a:prstGeom>
          <a:noFill/>
          <a:ln>
            <a:noFill/>
          </a:ln>
        </p:spPr>
      </p:pic>
      <p:pic>
        <p:nvPicPr>
          <p:cNvPr id="4" name="Picture 3" descr="A close up of a sign&#10;&#10;Description generated with very high confidence">
            <a:extLst>
              <a:ext uri="{FF2B5EF4-FFF2-40B4-BE49-F238E27FC236}">
                <a16:creationId xmlns:a16="http://schemas.microsoft.com/office/drawing/2014/main" id="{8E0848B8-6F7B-6C42-872B-1A50E1F22026}"/>
              </a:ext>
            </a:extLst>
          </p:cNvPr>
          <p:cNvPicPr>
            <a:picLocks noChangeAspect="1"/>
          </p:cNvPicPr>
          <p:nvPr/>
        </p:nvPicPr>
        <p:blipFill>
          <a:blip r:embed="rId4"/>
          <a:stretch>
            <a:fillRect/>
          </a:stretch>
        </p:blipFill>
        <p:spPr>
          <a:xfrm>
            <a:off x="106097" y="6530161"/>
            <a:ext cx="1202560" cy="239253"/>
          </a:xfrm>
          <a:prstGeom prst="rect">
            <a:avLst/>
          </a:prstGeom>
        </p:spPr>
      </p:pic>
    </p:spTree>
    <p:extLst>
      <p:ext uri="{BB962C8B-B14F-4D97-AF65-F5344CB8AC3E}">
        <p14:creationId xmlns:p14="http://schemas.microsoft.com/office/powerpoint/2010/main" val="1374213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1844DDE-030F-804C-93E4-58363A95C9A3}"/>
              </a:ext>
            </a:extLst>
          </p:cNvPr>
          <p:cNvSpPr>
            <a:spLocks noGrp="1"/>
          </p:cNvSpPr>
          <p:nvPr>
            <p:ph type="body" sz="quarter" idx="15"/>
          </p:nvPr>
        </p:nvSpPr>
        <p:spPr/>
        <p:txBody>
          <a:bodyPr/>
          <a:lstStyle/>
          <a:p>
            <a:pPr algn="ctr"/>
            <a:r>
              <a:rPr lang="en-US" dirty="0"/>
              <a:t>MQTT Awareness</a:t>
            </a:r>
          </a:p>
        </p:txBody>
      </p:sp>
      <p:pic>
        <p:nvPicPr>
          <p:cNvPr id="4" name="Picture 3" descr="A close up of a sign&#10;&#10;Description generated with very high confidence">
            <a:extLst>
              <a:ext uri="{FF2B5EF4-FFF2-40B4-BE49-F238E27FC236}">
                <a16:creationId xmlns:a16="http://schemas.microsoft.com/office/drawing/2014/main" id="{0FDB7078-9427-554F-9699-473AAA09DB0A}"/>
              </a:ext>
            </a:extLst>
          </p:cNvPr>
          <p:cNvPicPr>
            <a:picLocks noChangeAspect="1"/>
          </p:cNvPicPr>
          <p:nvPr/>
        </p:nvPicPr>
        <p:blipFill>
          <a:blip r:embed="rId3"/>
          <a:stretch>
            <a:fillRect/>
          </a:stretch>
        </p:blipFill>
        <p:spPr>
          <a:xfrm>
            <a:off x="106097" y="6530161"/>
            <a:ext cx="1202560" cy="239253"/>
          </a:xfrm>
          <a:prstGeom prst="rect">
            <a:avLst/>
          </a:prstGeom>
        </p:spPr>
      </p:pic>
      <p:pic>
        <p:nvPicPr>
          <p:cNvPr id="6" name="Picture 5">
            <a:extLst>
              <a:ext uri="{FF2B5EF4-FFF2-40B4-BE49-F238E27FC236}">
                <a16:creationId xmlns:a16="http://schemas.microsoft.com/office/drawing/2014/main" id="{B5564C0E-9E19-204A-9D9A-80876617579F}"/>
              </a:ext>
            </a:extLst>
          </p:cNvPr>
          <p:cNvPicPr>
            <a:picLocks noChangeAspect="1"/>
          </p:cNvPicPr>
          <p:nvPr/>
        </p:nvPicPr>
        <p:blipFill>
          <a:blip r:embed="rId4"/>
          <a:stretch>
            <a:fillRect/>
          </a:stretch>
        </p:blipFill>
        <p:spPr>
          <a:xfrm>
            <a:off x="1570652" y="1084574"/>
            <a:ext cx="9050695" cy="5773426"/>
          </a:xfrm>
          <a:prstGeom prst="rect">
            <a:avLst/>
          </a:prstGeom>
        </p:spPr>
      </p:pic>
      <p:cxnSp>
        <p:nvCxnSpPr>
          <p:cNvPr id="8" name="Straight Arrow Connector 7">
            <a:extLst>
              <a:ext uri="{FF2B5EF4-FFF2-40B4-BE49-F238E27FC236}">
                <a16:creationId xmlns:a16="http://schemas.microsoft.com/office/drawing/2014/main" id="{51D3CC7F-E04B-1644-B542-7158F6D6559E}"/>
              </a:ext>
            </a:extLst>
          </p:cNvPr>
          <p:cNvCxnSpPr>
            <a:cxnSpLocks/>
          </p:cNvCxnSpPr>
          <p:nvPr/>
        </p:nvCxnSpPr>
        <p:spPr>
          <a:xfrm flipH="1" flipV="1">
            <a:off x="8274942" y="5463730"/>
            <a:ext cx="891729" cy="3933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02875A83-674D-8F44-8D93-F615119250AF}"/>
              </a:ext>
            </a:extLst>
          </p:cNvPr>
          <p:cNvSpPr txBox="1"/>
          <p:nvPr/>
        </p:nvSpPr>
        <p:spPr>
          <a:xfrm>
            <a:off x="9053316" y="5626206"/>
            <a:ext cx="1420721" cy="461665"/>
          </a:xfrm>
          <a:prstGeom prst="rect">
            <a:avLst/>
          </a:prstGeom>
        </p:spPr>
        <p:txBody>
          <a:bodyPr wrap="square" rtlCol="0" anchor="ctr">
            <a:spAutoFit/>
          </a:bodyPr>
          <a:lstStyle/>
          <a:p>
            <a:pPr algn="ctr"/>
            <a:r>
              <a:rPr lang="en-US" sz="1200" dirty="0">
                <a:solidFill>
                  <a:srgbClr val="75C8A9"/>
                </a:solidFill>
              </a:rPr>
              <a:t>Cirrus ICC 2015 MQTT Demo </a:t>
            </a:r>
          </a:p>
        </p:txBody>
      </p:sp>
    </p:spTree>
    <p:extLst>
      <p:ext uri="{BB962C8B-B14F-4D97-AF65-F5344CB8AC3E}">
        <p14:creationId xmlns:p14="http://schemas.microsoft.com/office/powerpoint/2010/main" val="2431883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1+#ppt_w/2"/>
                                          </p:val>
                                        </p:tav>
                                        <p:tav tm="100000">
                                          <p:val>
                                            <p:strVal val="#ppt_x"/>
                                          </p:val>
                                        </p:tav>
                                      </p:tavLst>
                                    </p:anim>
                                    <p:anim calcmode="lin" valueType="num">
                                      <p:cBhvr additive="base">
                                        <p:cTn id="8" dur="20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1+#ppt_w/2"/>
                                          </p:val>
                                        </p:tav>
                                        <p:tav tm="100000">
                                          <p:val>
                                            <p:strVal val="#ppt_x"/>
                                          </p:val>
                                        </p:tav>
                                      </p:tavLst>
                                    </p:anim>
                                    <p:anim calcmode="lin" valueType="num">
                                      <p:cBhvr additive="base">
                                        <p:cTn id="12" dur="2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1844DDE-030F-804C-93E4-58363A95C9A3}"/>
              </a:ext>
            </a:extLst>
          </p:cNvPr>
          <p:cNvSpPr>
            <a:spLocks noGrp="1"/>
          </p:cNvSpPr>
          <p:nvPr>
            <p:ph type="body" sz="quarter" idx="15"/>
          </p:nvPr>
        </p:nvSpPr>
        <p:spPr/>
        <p:txBody>
          <a:bodyPr/>
          <a:lstStyle/>
          <a:p>
            <a:pPr algn="ctr"/>
            <a:r>
              <a:rPr lang="en-US" sz="3200" dirty="0"/>
              <a:t>Digital Transformation with MQTT and Sparkplug B</a:t>
            </a:r>
          </a:p>
        </p:txBody>
      </p:sp>
      <p:sp>
        <p:nvSpPr>
          <p:cNvPr id="4" name="Content Placeholder 1">
            <a:extLst>
              <a:ext uri="{FF2B5EF4-FFF2-40B4-BE49-F238E27FC236}">
                <a16:creationId xmlns:a16="http://schemas.microsoft.com/office/drawing/2014/main" id="{A5A6A650-7DC6-FA4E-8199-F5E88102E978}"/>
              </a:ext>
            </a:extLst>
          </p:cNvPr>
          <p:cNvSpPr txBox="1">
            <a:spLocks/>
          </p:cNvSpPr>
          <p:nvPr/>
        </p:nvSpPr>
        <p:spPr>
          <a:xfrm>
            <a:off x="402413" y="1392393"/>
            <a:ext cx="6568750" cy="4749380"/>
          </a:xfrm>
          <a:prstGeom prst="rect">
            <a:avLst/>
          </a:prstGeom>
        </p:spPr>
        <p:txBody>
          <a:bodyPr>
            <a:normAutofit fontScale="62500" lnSpcReduction="20000"/>
          </a:bodyPr>
          <a:lstStyle>
            <a:lvl1pPr marL="228560" indent="-228560" algn="l" defTabSz="914240" rtl="0" eaLnBrk="1" latinLnBrk="0" hangingPunct="1">
              <a:lnSpc>
                <a:spcPct val="90000"/>
              </a:lnSpc>
              <a:spcBef>
                <a:spcPts val="1000"/>
              </a:spcBef>
              <a:buFont typeface="Arial" panose="020B0604020202020204" pitchFamily="34" charset="0"/>
              <a:buChar char="•"/>
              <a:defRPr sz="2800" kern="1200">
                <a:solidFill>
                  <a:srgbClr val="156D97"/>
                </a:solidFill>
                <a:latin typeface="Myriad Pro"/>
                <a:ea typeface="+mn-ea"/>
                <a:cs typeface="+mn-cs"/>
              </a:defRPr>
            </a:lvl1pPr>
            <a:lvl2pPr marL="685680" indent="-228560" algn="l" defTabSz="91424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yriad Pro"/>
                <a:ea typeface="+mn-ea"/>
                <a:cs typeface="+mn-cs"/>
              </a:defRPr>
            </a:lvl2pPr>
            <a:lvl3pPr marL="1142800" indent="-228560" algn="l" defTabSz="914240" rtl="0" eaLnBrk="1" latinLnBrk="0" hangingPunct="1">
              <a:lnSpc>
                <a:spcPct val="90000"/>
              </a:lnSpc>
              <a:spcBef>
                <a:spcPts val="500"/>
              </a:spcBef>
              <a:buFont typeface="Arial" panose="020B0604020202020204" pitchFamily="34" charset="0"/>
              <a:buChar char="•"/>
              <a:defRPr sz="2000" kern="1200">
                <a:solidFill>
                  <a:srgbClr val="156D97"/>
                </a:solidFill>
                <a:latin typeface="Myriad Pro"/>
                <a:ea typeface="+mn-ea"/>
                <a:cs typeface="+mn-cs"/>
              </a:defRPr>
            </a:lvl3pPr>
            <a:lvl4pPr marL="1599920" indent="-228560" algn="l" defTabSz="914240" rtl="0" eaLnBrk="1" latinLnBrk="0" hangingPunct="1">
              <a:lnSpc>
                <a:spcPct val="90000"/>
              </a:lnSpc>
              <a:spcBef>
                <a:spcPts val="500"/>
              </a:spcBef>
              <a:buFont typeface="Arial" panose="020B0604020202020204" pitchFamily="34" charset="0"/>
              <a:buChar char="•"/>
              <a:defRPr sz="1900" kern="1200">
                <a:solidFill>
                  <a:schemeClr val="tx1">
                    <a:lumMod val="50000"/>
                    <a:lumOff val="50000"/>
                  </a:schemeClr>
                </a:solidFill>
                <a:latin typeface="Myriad Pro"/>
                <a:ea typeface="+mn-ea"/>
                <a:cs typeface="+mn-cs"/>
              </a:defRPr>
            </a:lvl4pPr>
            <a:lvl5pPr marL="2057040" indent="-228560" algn="l" defTabSz="914240" rtl="0" eaLnBrk="1" latinLnBrk="0" hangingPunct="1">
              <a:lnSpc>
                <a:spcPct val="90000"/>
              </a:lnSpc>
              <a:spcBef>
                <a:spcPts val="500"/>
              </a:spcBef>
              <a:buFont typeface="Arial" panose="020B0604020202020204" pitchFamily="34" charset="0"/>
              <a:buChar char="•"/>
              <a:defRPr sz="1900" kern="1200">
                <a:solidFill>
                  <a:srgbClr val="156D97"/>
                </a:solidFill>
                <a:latin typeface="Myriad Pro"/>
                <a:ea typeface="+mn-ea"/>
                <a:cs typeface="+mn-cs"/>
              </a:defRPr>
            </a:lvl5pPr>
            <a:lvl6pPr marL="2514160" indent="-228560" algn="l" defTabSz="91424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280" indent="-228560" algn="l" defTabSz="91424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400" indent="-228560" algn="l" defTabSz="91424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5520" indent="-228560" algn="l" defTabSz="914240"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r>
              <a:rPr lang="en-US" dirty="0"/>
              <a:t>MQTT</a:t>
            </a:r>
          </a:p>
          <a:p>
            <a:pPr lvl="1"/>
            <a:r>
              <a:rPr lang="en-US" dirty="0"/>
              <a:t>Simple</a:t>
            </a:r>
          </a:p>
          <a:p>
            <a:pPr lvl="1"/>
            <a:r>
              <a:rPr lang="en-US" dirty="0"/>
              <a:t>Decouples – One to Many relationship</a:t>
            </a:r>
          </a:p>
          <a:p>
            <a:pPr lvl="1"/>
            <a:r>
              <a:rPr lang="en-US" dirty="0"/>
              <a:t>Extremely bandwidth efficient </a:t>
            </a:r>
          </a:p>
          <a:p>
            <a:pPr lvl="1"/>
            <a:r>
              <a:rPr lang="en-US" dirty="0"/>
              <a:t>Security with Standard TCP/IP and more:</a:t>
            </a:r>
          </a:p>
          <a:p>
            <a:pPr lvl="2"/>
            <a:r>
              <a:rPr lang="en-US" dirty="0"/>
              <a:t>Edge Initiated Connection – No Open Ports</a:t>
            </a:r>
          </a:p>
          <a:p>
            <a:pPr lvl="2"/>
            <a:r>
              <a:rPr lang="en-US" dirty="0"/>
              <a:t>TLS with CA Certification</a:t>
            </a:r>
          </a:p>
          <a:p>
            <a:pPr lvl="2"/>
            <a:r>
              <a:rPr lang="en-US" dirty="0"/>
              <a:t>Username and Password authentication to MQTT Server</a:t>
            </a:r>
          </a:p>
          <a:p>
            <a:pPr lvl="2"/>
            <a:r>
              <a:rPr lang="en-US" dirty="0"/>
              <a:t>MQTT Server Access Control List </a:t>
            </a:r>
          </a:p>
          <a:p>
            <a:pPr lvl="1"/>
            <a:r>
              <a:rPr lang="en-US" dirty="0"/>
              <a:t>Open Standard – OASIS, ISO/IEC. Most used IIoT Transport</a:t>
            </a:r>
          </a:p>
          <a:p>
            <a:pPr lvl="1"/>
            <a:r>
              <a:rPr lang="en-US" dirty="0"/>
              <a:t>MQTT Client easily implemented from Sensors to Devices to Applications</a:t>
            </a:r>
          </a:p>
          <a:p>
            <a:pPr marL="457120" lvl="1" indent="0">
              <a:buFont typeface="Arial" panose="020B0604020202020204" pitchFamily="34" charset="0"/>
              <a:buNone/>
            </a:pPr>
            <a:endParaRPr lang="en-US" dirty="0"/>
          </a:p>
          <a:p>
            <a:r>
              <a:rPr lang="en-US" dirty="0"/>
              <a:t>Sparkplug B</a:t>
            </a:r>
          </a:p>
          <a:p>
            <a:pPr lvl="1"/>
            <a:r>
              <a:rPr lang="en-US" dirty="0"/>
              <a:t>Open Standard – Eclipse TAHU </a:t>
            </a:r>
          </a:p>
          <a:p>
            <a:pPr lvl="1"/>
            <a:r>
              <a:rPr lang="en-US" dirty="0"/>
              <a:t>Report by Exception – Bandwidth Efficient </a:t>
            </a:r>
          </a:p>
          <a:p>
            <a:pPr lvl="1"/>
            <a:r>
              <a:rPr lang="en-US" dirty="0"/>
              <a:t>Provides Tag Meta Data </a:t>
            </a:r>
          </a:p>
          <a:p>
            <a:pPr lvl="1"/>
            <a:r>
              <a:rPr lang="en-US" dirty="0"/>
              <a:t>Supports Stateful Connectivity for Control </a:t>
            </a:r>
          </a:p>
          <a:p>
            <a:pPr lvl="1"/>
            <a:r>
              <a:rPr lang="en-US" dirty="0"/>
              <a:t>Supports Auto-Discovery </a:t>
            </a:r>
          </a:p>
          <a:p>
            <a:pPr lvl="1"/>
            <a:r>
              <a:rPr lang="en-US" dirty="0"/>
              <a:t>Source of Truth of Data at the Edge</a:t>
            </a:r>
          </a:p>
          <a:p>
            <a:pPr lvl="1"/>
            <a:r>
              <a:rPr lang="en-US" dirty="0"/>
              <a:t>Store &amp; Forward  </a:t>
            </a:r>
          </a:p>
          <a:p>
            <a:pPr marL="457120" lvl="1" indent="0">
              <a:buFont typeface="Arial" panose="020B0604020202020204" pitchFamily="34" charset="0"/>
              <a:buNone/>
            </a:pPr>
            <a:endParaRPr lang="en-US" dirty="0"/>
          </a:p>
          <a:p>
            <a:pPr marL="0" indent="0">
              <a:buFont typeface="Arial" panose="020B0604020202020204" pitchFamily="34" charset="0"/>
              <a:buNone/>
            </a:pPr>
            <a:endParaRPr lang="en-US" dirty="0"/>
          </a:p>
        </p:txBody>
      </p:sp>
      <p:sp>
        <p:nvSpPr>
          <p:cNvPr id="2" name="TextBox 1">
            <a:extLst>
              <a:ext uri="{FF2B5EF4-FFF2-40B4-BE49-F238E27FC236}">
                <a16:creationId xmlns:a16="http://schemas.microsoft.com/office/drawing/2014/main" id="{60CB767A-9676-8840-8970-A43318837573}"/>
              </a:ext>
            </a:extLst>
          </p:cNvPr>
          <p:cNvSpPr txBox="1"/>
          <p:nvPr/>
        </p:nvSpPr>
        <p:spPr>
          <a:xfrm>
            <a:off x="7895304" y="2159236"/>
            <a:ext cx="3342968" cy="523220"/>
          </a:xfrm>
          <a:prstGeom prst="rect">
            <a:avLst/>
          </a:prstGeom>
        </p:spPr>
        <p:txBody>
          <a:bodyPr wrap="square" rtlCol="0" anchor="ctr">
            <a:spAutoFit/>
          </a:bodyPr>
          <a:lstStyle/>
          <a:p>
            <a:pPr algn="ctr"/>
            <a:r>
              <a:rPr lang="en-US" sz="2800" b="1" dirty="0">
                <a:solidFill>
                  <a:srgbClr val="92D050"/>
                </a:solidFill>
              </a:rPr>
              <a:t>HTML/HTTP</a:t>
            </a:r>
          </a:p>
        </p:txBody>
      </p:sp>
      <p:sp>
        <p:nvSpPr>
          <p:cNvPr id="11" name="TextBox 10">
            <a:extLst>
              <a:ext uri="{FF2B5EF4-FFF2-40B4-BE49-F238E27FC236}">
                <a16:creationId xmlns:a16="http://schemas.microsoft.com/office/drawing/2014/main" id="{626083D5-E3F9-894B-BEC9-9D0CF7D3545F}"/>
              </a:ext>
            </a:extLst>
          </p:cNvPr>
          <p:cNvSpPr txBox="1"/>
          <p:nvPr/>
        </p:nvSpPr>
        <p:spPr>
          <a:xfrm>
            <a:off x="7757652" y="4698764"/>
            <a:ext cx="3932903" cy="523220"/>
          </a:xfrm>
          <a:prstGeom prst="rect">
            <a:avLst/>
          </a:prstGeom>
        </p:spPr>
        <p:txBody>
          <a:bodyPr wrap="square" rtlCol="0" anchor="ctr">
            <a:spAutoFit/>
          </a:bodyPr>
          <a:lstStyle/>
          <a:p>
            <a:pPr algn="ctr"/>
            <a:r>
              <a:rPr lang="en-US" sz="2800" b="1" dirty="0">
                <a:solidFill>
                  <a:srgbClr val="0070C0"/>
                </a:solidFill>
              </a:rPr>
              <a:t>MQTT/Sparkplug</a:t>
            </a:r>
          </a:p>
        </p:txBody>
      </p:sp>
      <p:pic>
        <p:nvPicPr>
          <p:cNvPr id="6" name="Picture 5" descr="A close up of a sign&#10;&#10;Description generated with very high confidence">
            <a:extLst>
              <a:ext uri="{FF2B5EF4-FFF2-40B4-BE49-F238E27FC236}">
                <a16:creationId xmlns:a16="http://schemas.microsoft.com/office/drawing/2014/main" id="{92CE3BA1-6AC8-A049-874F-11B9DBA909AE}"/>
              </a:ext>
            </a:extLst>
          </p:cNvPr>
          <p:cNvPicPr>
            <a:picLocks noChangeAspect="1"/>
          </p:cNvPicPr>
          <p:nvPr/>
        </p:nvPicPr>
        <p:blipFill>
          <a:blip r:embed="rId3"/>
          <a:stretch>
            <a:fillRect/>
          </a:stretch>
        </p:blipFill>
        <p:spPr>
          <a:xfrm>
            <a:off x="106097" y="6530161"/>
            <a:ext cx="1202560" cy="239253"/>
          </a:xfrm>
          <a:prstGeom prst="rect">
            <a:avLst/>
          </a:prstGeom>
        </p:spPr>
      </p:pic>
    </p:spTree>
    <p:extLst>
      <p:ext uri="{BB962C8B-B14F-4D97-AF65-F5344CB8AC3E}">
        <p14:creationId xmlns:p14="http://schemas.microsoft.com/office/powerpoint/2010/main" val="4277755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1000" fill="hold"/>
                                        <p:tgtEl>
                                          <p:spTgt spid="11"/>
                                        </p:tgtEl>
                                        <p:attrNameLst>
                                          <p:attrName>ppt_x</p:attrName>
                                        </p:attrNameLst>
                                      </p:cBhvr>
                                      <p:tavLst>
                                        <p:tav tm="0">
                                          <p:val>
                                            <p:strVal val="1+#ppt_w/2"/>
                                          </p:val>
                                        </p:tav>
                                        <p:tav tm="100000">
                                          <p:val>
                                            <p:strVal val="#ppt_x"/>
                                          </p:val>
                                        </p:tav>
                                      </p:tavLst>
                                    </p:anim>
                                    <p:anim calcmode="lin" valueType="num">
                                      <p:cBhvr additive="base">
                                        <p:cTn id="14"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EC2C05C-A418-5E48-9EBA-7D852B75F5FD}"/>
              </a:ext>
            </a:extLst>
          </p:cNvPr>
          <p:cNvSpPr>
            <a:spLocks noGrp="1"/>
          </p:cNvSpPr>
          <p:nvPr>
            <p:ph type="body" sz="quarter" idx="15"/>
          </p:nvPr>
        </p:nvSpPr>
        <p:spPr/>
        <p:txBody>
          <a:bodyPr/>
          <a:lstStyle/>
          <a:p>
            <a:pPr algn="ctr"/>
            <a:r>
              <a:rPr lang="en-US" dirty="0"/>
              <a:t>Ecosystems for the Outcome Economy</a:t>
            </a:r>
          </a:p>
        </p:txBody>
      </p:sp>
      <p:sp>
        <p:nvSpPr>
          <p:cNvPr id="6" name="Content Placeholder 1">
            <a:extLst>
              <a:ext uri="{FF2B5EF4-FFF2-40B4-BE49-F238E27FC236}">
                <a16:creationId xmlns:a16="http://schemas.microsoft.com/office/drawing/2014/main" id="{8689595D-1DBD-9D48-8CBA-64605DE2A057}"/>
              </a:ext>
            </a:extLst>
          </p:cNvPr>
          <p:cNvSpPr txBox="1">
            <a:spLocks/>
          </p:cNvSpPr>
          <p:nvPr/>
        </p:nvSpPr>
        <p:spPr>
          <a:xfrm>
            <a:off x="599768" y="2012648"/>
            <a:ext cx="11071122" cy="2667702"/>
          </a:xfrm>
          <a:prstGeom prst="rect">
            <a:avLst/>
          </a:prstGeom>
        </p:spPr>
        <p:txBody>
          <a:bodyPr>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400" b="1" dirty="0"/>
              <a:t>“For industrial businesses ecosystems are unavoidable.”</a:t>
            </a:r>
          </a:p>
          <a:p>
            <a:pPr marL="0" indent="0">
              <a:buNone/>
            </a:pPr>
            <a:endParaRPr lang="en-US" sz="2400" dirty="0"/>
          </a:p>
          <a:p>
            <a:pPr marL="0" indent="0">
              <a:buNone/>
            </a:pPr>
            <a:endParaRPr lang="en-US" sz="2400" dirty="0"/>
          </a:p>
          <a:p>
            <a:pPr marL="0" indent="0" algn="ctr">
              <a:lnSpc>
                <a:spcPct val="120000"/>
              </a:lnSpc>
              <a:spcAft>
                <a:spcPts val="600"/>
              </a:spcAft>
              <a:buNone/>
            </a:pPr>
            <a:r>
              <a:rPr lang="en-US" sz="4200" dirty="0"/>
              <a:t>“They should first and foremost aim to create these as parts of viable networks of partners with the shared aim of developing new products and services targeted at outcome focused customers.”</a:t>
            </a:r>
          </a:p>
          <a:p>
            <a:endParaRPr lang="en-US" sz="2400" dirty="0"/>
          </a:p>
          <a:p>
            <a:pPr marL="0" indent="0" algn="ctr">
              <a:buNone/>
            </a:pPr>
            <a:r>
              <a:rPr lang="en-US" sz="2900" dirty="0"/>
              <a:t>Industry X.0</a:t>
            </a:r>
          </a:p>
          <a:p>
            <a:pPr marL="0" indent="0" algn="ctr">
              <a:buNone/>
            </a:pPr>
            <a:r>
              <a:rPr lang="en-US" sz="2100" dirty="0"/>
              <a:t>Pages 243-244</a:t>
            </a:r>
          </a:p>
        </p:txBody>
      </p:sp>
      <p:pic>
        <p:nvPicPr>
          <p:cNvPr id="7" name="Picture 6" descr="A close up of a sign&#10;&#10;Description generated with very high confidence">
            <a:extLst>
              <a:ext uri="{FF2B5EF4-FFF2-40B4-BE49-F238E27FC236}">
                <a16:creationId xmlns:a16="http://schemas.microsoft.com/office/drawing/2014/main" id="{D338395C-F65A-5148-8E89-68AD2B4C4F50}"/>
              </a:ext>
            </a:extLst>
          </p:cNvPr>
          <p:cNvPicPr>
            <a:picLocks noChangeAspect="1"/>
          </p:cNvPicPr>
          <p:nvPr/>
        </p:nvPicPr>
        <p:blipFill>
          <a:blip r:embed="rId3"/>
          <a:stretch>
            <a:fillRect/>
          </a:stretch>
        </p:blipFill>
        <p:spPr>
          <a:xfrm>
            <a:off x="106097" y="6530161"/>
            <a:ext cx="1202560" cy="239253"/>
          </a:xfrm>
          <a:prstGeom prst="rect">
            <a:avLst/>
          </a:prstGeom>
        </p:spPr>
      </p:pic>
    </p:spTree>
    <p:extLst>
      <p:ext uri="{BB962C8B-B14F-4D97-AF65-F5344CB8AC3E}">
        <p14:creationId xmlns:p14="http://schemas.microsoft.com/office/powerpoint/2010/main" val="2063999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1844DDE-030F-804C-93E4-58363A95C9A3}"/>
              </a:ext>
            </a:extLst>
          </p:cNvPr>
          <p:cNvSpPr>
            <a:spLocks noGrp="1"/>
          </p:cNvSpPr>
          <p:nvPr>
            <p:ph type="body" sz="quarter" idx="15"/>
          </p:nvPr>
        </p:nvSpPr>
        <p:spPr/>
        <p:txBody>
          <a:bodyPr/>
          <a:lstStyle/>
          <a:p>
            <a:pPr algn="ctr"/>
            <a:r>
              <a:rPr lang="en-US" sz="3600" dirty="0"/>
              <a:t>Digital Transformation Requires an Ecosystem!</a:t>
            </a:r>
          </a:p>
        </p:txBody>
      </p:sp>
      <p:sp>
        <p:nvSpPr>
          <p:cNvPr id="2" name="TextBox 1">
            <a:extLst>
              <a:ext uri="{FF2B5EF4-FFF2-40B4-BE49-F238E27FC236}">
                <a16:creationId xmlns:a16="http://schemas.microsoft.com/office/drawing/2014/main" id="{34D07766-9EBE-7243-83B2-3605464FB8DC}"/>
              </a:ext>
            </a:extLst>
          </p:cNvPr>
          <p:cNvSpPr txBox="1"/>
          <p:nvPr/>
        </p:nvSpPr>
        <p:spPr>
          <a:xfrm>
            <a:off x="3488416" y="3030157"/>
            <a:ext cx="5780691" cy="2416046"/>
          </a:xfrm>
          <a:prstGeom prst="rect">
            <a:avLst/>
          </a:prstGeom>
        </p:spPr>
        <p:txBody>
          <a:bodyPr wrap="square" rtlCol="0" anchor="ctr">
            <a:spAutoFit/>
          </a:bodyPr>
          <a:lstStyle/>
          <a:p>
            <a:pPr algn="ctr"/>
            <a:endParaRPr lang="en-US" b="1" dirty="0"/>
          </a:p>
          <a:p>
            <a:pPr marL="285750" indent="-285750">
              <a:spcAft>
                <a:spcPts val="600"/>
              </a:spcAft>
              <a:buFont typeface="Wingdings" pitchFamily="2" charset="2"/>
              <a:buChar char="Ø"/>
            </a:pPr>
            <a:r>
              <a:rPr lang="en-US" dirty="0"/>
              <a:t>End Customer Involvement!</a:t>
            </a:r>
          </a:p>
          <a:p>
            <a:pPr marL="285750" indent="-285750">
              <a:spcAft>
                <a:spcPts val="600"/>
              </a:spcAft>
              <a:buFont typeface="Wingdings" pitchFamily="2" charset="2"/>
              <a:buChar char="Ø"/>
            </a:pPr>
            <a:r>
              <a:rPr lang="en-US" dirty="0"/>
              <a:t>Platform Providers</a:t>
            </a:r>
          </a:p>
          <a:p>
            <a:pPr marL="285750" indent="-285750">
              <a:spcAft>
                <a:spcPts val="600"/>
              </a:spcAft>
              <a:buFont typeface="Wingdings" pitchFamily="2" charset="2"/>
              <a:buChar char="Ø"/>
            </a:pPr>
            <a:r>
              <a:rPr lang="en-US" dirty="0"/>
              <a:t>Solution Providers</a:t>
            </a:r>
          </a:p>
          <a:p>
            <a:pPr marL="285750" indent="-285750">
              <a:spcAft>
                <a:spcPts val="600"/>
              </a:spcAft>
              <a:buFont typeface="Wingdings" pitchFamily="2" charset="2"/>
              <a:buChar char="Ø"/>
            </a:pPr>
            <a:r>
              <a:rPr lang="en-US" dirty="0"/>
              <a:t>Device OEMs</a:t>
            </a:r>
          </a:p>
          <a:p>
            <a:pPr marL="285750" indent="-285750">
              <a:spcAft>
                <a:spcPts val="600"/>
              </a:spcAft>
              <a:buFont typeface="Wingdings" pitchFamily="2" charset="2"/>
              <a:buChar char="Ø"/>
            </a:pPr>
            <a:r>
              <a:rPr lang="en-US" dirty="0"/>
              <a:t>Integrators</a:t>
            </a:r>
          </a:p>
          <a:p>
            <a:pPr marL="285750" indent="-285750">
              <a:spcAft>
                <a:spcPts val="600"/>
              </a:spcAft>
              <a:buFont typeface="Wingdings" pitchFamily="2" charset="2"/>
              <a:buChar char="Ø"/>
            </a:pPr>
            <a:r>
              <a:rPr lang="en-US" dirty="0"/>
              <a:t>Software Centric Standards Organizations</a:t>
            </a:r>
            <a:endParaRPr lang="en-US" sz="2000" dirty="0"/>
          </a:p>
        </p:txBody>
      </p:sp>
      <p:sp>
        <p:nvSpPr>
          <p:cNvPr id="3" name="TextBox 2">
            <a:extLst>
              <a:ext uri="{FF2B5EF4-FFF2-40B4-BE49-F238E27FC236}">
                <a16:creationId xmlns:a16="http://schemas.microsoft.com/office/drawing/2014/main" id="{3AD90E6F-815D-194C-A822-072787A66C87}"/>
              </a:ext>
            </a:extLst>
          </p:cNvPr>
          <p:cNvSpPr txBox="1"/>
          <p:nvPr/>
        </p:nvSpPr>
        <p:spPr>
          <a:xfrm>
            <a:off x="-66511" y="2126123"/>
            <a:ext cx="12191999" cy="400110"/>
          </a:xfrm>
          <a:prstGeom prst="rect">
            <a:avLst/>
          </a:prstGeom>
        </p:spPr>
        <p:txBody>
          <a:bodyPr wrap="square" rtlCol="0" anchor="ctr">
            <a:spAutoFit/>
          </a:bodyPr>
          <a:lstStyle/>
          <a:p>
            <a:pPr algn="ctr"/>
            <a:r>
              <a:rPr lang="en-US" sz="2000" b="1" dirty="0"/>
              <a:t>No single company is going to provide a complete Digital Transformation solution!</a:t>
            </a:r>
          </a:p>
        </p:txBody>
      </p:sp>
      <p:pic>
        <p:nvPicPr>
          <p:cNvPr id="6" name="Picture 5" descr="A close up of a sign&#10;&#10;Description generated with very high confidence">
            <a:extLst>
              <a:ext uri="{FF2B5EF4-FFF2-40B4-BE49-F238E27FC236}">
                <a16:creationId xmlns:a16="http://schemas.microsoft.com/office/drawing/2014/main" id="{064E49D8-EFFC-9649-AB8F-E97EA3BE9C07}"/>
              </a:ext>
            </a:extLst>
          </p:cNvPr>
          <p:cNvPicPr>
            <a:picLocks noChangeAspect="1"/>
          </p:cNvPicPr>
          <p:nvPr/>
        </p:nvPicPr>
        <p:blipFill>
          <a:blip r:embed="rId2"/>
          <a:stretch>
            <a:fillRect/>
          </a:stretch>
        </p:blipFill>
        <p:spPr>
          <a:xfrm>
            <a:off x="106097" y="6530161"/>
            <a:ext cx="1202560" cy="239253"/>
          </a:xfrm>
          <a:prstGeom prst="rect">
            <a:avLst/>
          </a:prstGeom>
        </p:spPr>
      </p:pic>
    </p:spTree>
    <p:extLst>
      <p:ext uri="{BB962C8B-B14F-4D97-AF65-F5344CB8AC3E}">
        <p14:creationId xmlns:p14="http://schemas.microsoft.com/office/powerpoint/2010/main" val="1476700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EE38D75-9D19-4940-9FF1-BDE54BCD52F5}"/>
              </a:ext>
            </a:extLst>
          </p:cNvPr>
          <p:cNvSpPr>
            <a:spLocks noGrp="1"/>
          </p:cNvSpPr>
          <p:nvPr>
            <p:ph type="body" sz="quarter" idx="15"/>
          </p:nvPr>
        </p:nvSpPr>
        <p:spPr/>
        <p:txBody>
          <a:bodyPr/>
          <a:lstStyle/>
          <a:p>
            <a:pPr algn="ctr"/>
            <a:r>
              <a:rPr lang="en-US" dirty="0"/>
              <a:t>End Customer Involvement</a:t>
            </a:r>
          </a:p>
        </p:txBody>
      </p:sp>
      <p:pic>
        <p:nvPicPr>
          <p:cNvPr id="6" name="Picture 5">
            <a:extLst>
              <a:ext uri="{FF2B5EF4-FFF2-40B4-BE49-F238E27FC236}">
                <a16:creationId xmlns:a16="http://schemas.microsoft.com/office/drawing/2014/main" id="{B6B2ACA8-9C5D-BE48-B2DB-73D8AD116AD8}"/>
              </a:ext>
            </a:extLst>
          </p:cNvPr>
          <p:cNvPicPr>
            <a:picLocks noChangeAspect="1"/>
          </p:cNvPicPr>
          <p:nvPr/>
        </p:nvPicPr>
        <p:blipFill>
          <a:blip r:embed="rId2"/>
          <a:stretch>
            <a:fillRect/>
          </a:stretch>
        </p:blipFill>
        <p:spPr>
          <a:xfrm>
            <a:off x="106097" y="1147902"/>
            <a:ext cx="4900801" cy="2914687"/>
          </a:xfrm>
          <a:prstGeom prst="rect">
            <a:avLst/>
          </a:prstGeom>
        </p:spPr>
      </p:pic>
      <p:pic>
        <p:nvPicPr>
          <p:cNvPr id="7" name="Picture 6">
            <a:extLst>
              <a:ext uri="{FF2B5EF4-FFF2-40B4-BE49-F238E27FC236}">
                <a16:creationId xmlns:a16="http://schemas.microsoft.com/office/drawing/2014/main" id="{63ACE85D-E25B-7E47-9620-5F4FA07AF669}"/>
              </a:ext>
            </a:extLst>
          </p:cNvPr>
          <p:cNvPicPr>
            <a:picLocks noChangeAspect="1"/>
          </p:cNvPicPr>
          <p:nvPr/>
        </p:nvPicPr>
        <p:blipFill>
          <a:blip r:embed="rId3"/>
          <a:stretch>
            <a:fillRect/>
          </a:stretch>
        </p:blipFill>
        <p:spPr>
          <a:xfrm>
            <a:off x="6634975" y="1112670"/>
            <a:ext cx="5523571" cy="2969799"/>
          </a:xfrm>
          <a:prstGeom prst="rect">
            <a:avLst/>
          </a:prstGeom>
        </p:spPr>
      </p:pic>
      <p:pic>
        <p:nvPicPr>
          <p:cNvPr id="8" name="Picture 7" descr="A close up of a sign&#10;&#10;Description generated with very high confidence">
            <a:extLst>
              <a:ext uri="{FF2B5EF4-FFF2-40B4-BE49-F238E27FC236}">
                <a16:creationId xmlns:a16="http://schemas.microsoft.com/office/drawing/2014/main" id="{13714C37-77FB-7645-A5FC-26C97AD6F50C}"/>
              </a:ext>
            </a:extLst>
          </p:cNvPr>
          <p:cNvPicPr>
            <a:picLocks noChangeAspect="1"/>
          </p:cNvPicPr>
          <p:nvPr/>
        </p:nvPicPr>
        <p:blipFill>
          <a:blip r:embed="rId4"/>
          <a:stretch>
            <a:fillRect/>
          </a:stretch>
        </p:blipFill>
        <p:spPr>
          <a:xfrm>
            <a:off x="106097" y="6530161"/>
            <a:ext cx="1202560" cy="239253"/>
          </a:xfrm>
          <a:prstGeom prst="rect">
            <a:avLst/>
          </a:prstGeom>
        </p:spPr>
      </p:pic>
      <p:pic>
        <p:nvPicPr>
          <p:cNvPr id="2" name="Picture 1">
            <a:extLst>
              <a:ext uri="{FF2B5EF4-FFF2-40B4-BE49-F238E27FC236}">
                <a16:creationId xmlns:a16="http://schemas.microsoft.com/office/drawing/2014/main" id="{32ABB0F8-55F6-C24F-86C2-ADD0C6F79433}"/>
              </a:ext>
            </a:extLst>
          </p:cNvPr>
          <p:cNvPicPr>
            <a:picLocks noChangeAspect="1"/>
          </p:cNvPicPr>
          <p:nvPr/>
        </p:nvPicPr>
        <p:blipFill>
          <a:blip r:embed="rId5"/>
          <a:stretch>
            <a:fillRect/>
          </a:stretch>
        </p:blipFill>
        <p:spPr>
          <a:xfrm>
            <a:off x="4057109" y="4056725"/>
            <a:ext cx="3459178" cy="2712689"/>
          </a:xfrm>
          <a:prstGeom prst="rect">
            <a:avLst/>
          </a:prstGeom>
        </p:spPr>
      </p:pic>
      <p:pic>
        <p:nvPicPr>
          <p:cNvPr id="9" name="Picture 8">
            <a:extLst>
              <a:ext uri="{FF2B5EF4-FFF2-40B4-BE49-F238E27FC236}">
                <a16:creationId xmlns:a16="http://schemas.microsoft.com/office/drawing/2014/main" id="{A9920BB5-55DE-5A4B-8E94-74ABBEC4DC84}"/>
              </a:ext>
            </a:extLst>
          </p:cNvPr>
          <p:cNvPicPr>
            <a:picLocks noChangeAspect="1"/>
          </p:cNvPicPr>
          <p:nvPr/>
        </p:nvPicPr>
        <p:blipFill>
          <a:blip r:embed="rId6"/>
          <a:stretch>
            <a:fillRect/>
          </a:stretch>
        </p:blipFill>
        <p:spPr>
          <a:xfrm>
            <a:off x="807930" y="4335529"/>
            <a:ext cx="2800162" cy="882051"/>
          </a:xfrm>
          <a:prstGeom prst="rect">
            <a:avLst/>
          </a:prstGeom>
        </p:spPr>
      </p:pic>
      <p:sp>
        <p:nvSpPr>
          <p:cNvPr id="10" name="TextBox 9">
            <a:extLst>
              <a:ext uri="{FF2B5EF4-FFF2-40B4-BE49-F238E27FC236}">
                <a16:creationId xmlns:a16="http://schemas.microsoft.com/office/drawing/2014/main" id="{83BFAA65-E985-3248-80C1-B2D16C42177C}"/>
              </a:ext>
            </a:extLst>
          </p:cNvPr>
          <p:cNvSpPr txBox="1"/>
          <p:nvPr/>
        </p:nvSpPr>
        <p:spPr>
          <a:xfrm>
            <a:off x="206989" y="5289095"/>
            <a:ext cx="3850120" cy="584775"/>
          </a:xfrm>
          <a:prstGeom prst="rect">
            <a:avLst/>
          </a:prstGeom>
        </p:spPr>
        <p:txBody>
          <a:bodyPr wrap="square" rtlCol="0" anchor="ctr">
            <a:spAutoFit/>
          </a:bodyPr>
          <a:lstStyle/>
          <a:p>
            <a:pPr algn="ctr"/>
            <a:r>
              <a:rPr lang="en-US" sz="1600" b="1" dirty="0">
                <a:solidFill>
                  <a:srgbClr val="0070C0"/>
                </a:solidFill>
              </a:rPr>
              <a:t>MQTT Sparkplug Specification and Implementation</a:t>
            </a:r>
          </a:p>
        </p:txBody>
      </p:sp>
    </p:spTree>
    <p:extLst>
      <p:ext uri="{BB962C8B-B14F-4D97-AF65-F5344CB8AC3E}">
        <p14:creationId xmlns:p14="http://schemas.microsoft.com/office/powerpoint/2010/main" val="21296343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6570162-A11B-0544-AA46-ADB68E799299}"/>
              </a:ext>
            </a:extLst>
          </p:cNvPr>
          <p:cNvPicPr>
            <a:picLocks noChangeAspect="1"/>
          </p:cNvPicPr>
          <p:nvPr/>
        </p:nvPicPr>
        <p:blipFill>
          <a:blip r:embed="rId2"/>
          <a:stretch>
            <a:fillRect/>
          </a:stretch>
        </p:blipFill>
        <p:spPr>
          <a:xfrm>
            <a:off x="1021249" y="1079653"/>
            <a:ext cx="10315109" cy="5137329"/>
          </a:xfrm>
          <a:prstGeom prst="rect">
            <a:avLst/>
          </a:prstGeom>
          <a:solidFill>
            <a:schemeClr val="bg1">
              <a:lumMod val="75000"/>
            </a:schemeClr>
          </a:solidFill>
        </p:spPr>
      </p:pic>
      <p:sp>
        <p:nvSpPr>
          <p:cNvPr id="5" name="Text Placeholder 4">
            <a:extLst>
              <a:ext uri="{FF2B5EF4-FFF2-40B4-BE49-F238E27FC236}">
                <a16:creationId xmlns:a16="http://schemas.microsoft.com/office/drawing/2014/main" id="{91844DDE-030F-804C-93E4-58363A95C9A3}"/>
              </a:ext>
            </a:extLst>
          </p:cNvPr>
          <p:cNvSpPr>
            <a:spLocks noGrp="1"/>
          </p:cNvSpPr>
          <p:nvPr>
            <p:ph type="body" sz="quarter" idx="15"/>
          </p:nvPr>
        </p:nvSpPr>
        <p:spPr/>
        <p:txBody>
          <a:bodyPr/>
          <a:lstStyle/>
          <a:p>
            <a:pPr algn="ctr"/>
            <a:r>
              <a:rPr lang="en-US" sz="3600" dirty="0"/>
              <a:t>Platform, Solution, and OEM Device Providers</a:t>
            </a:r>
          </a:p>
        </p:txBody>
      </p:sp>
      <p:pic>
        <p:nvPicPr>
          <p:cNvPr id="6" name="Picture 5" descr="A close up of a sign&#10;&#10;Description generated with very high confidence">
            <a:extLst>
              <a:ext uri="{FF2B5EF4-FFF2-40B4-BE49-F238E27FC236}">
                <a16:creationId xmlns:a16="http://schemas.microsoft.com/office/drawing/2014/main" id="{2BCF90C0-D0C4-E44D-8396-BA32B87F3908}"/>
              </a:ext>
            </a:extLst>
          </p:cNvPr>
          <p:cNvPicPr>
            <a:picLocks noChangeAspect="1"/>
          </p:cNvPicPr>
          <p:nvPr/>
        </p:nvPicPr>
        <p:blipFill>
          <a:blip r:embed="rId3"/>
          <a:stretch>
            <a:fillRect/>
          </a:stretch>
        </p:blipFill>
        <p:spPr>
          <a:xfrm>
            <a:off x="106097" y="6530161"/>
            <a:ext cx="1202560" cy="239253"/>
          </a:xfrm>
          <a:prstGeom prst="rect">
            <a:avLst/>
          </a:prstGeom>
        </p:spPr>
      </p:pic>
    </p:spTree>
    <p:extLst>
      <p:ext uri="{BB962C8B-B14F-4D97-AF65-F5344CB8AC3E}">
        <p14:creationId xmlns:p14="http://schemas.microsoft.com/office/powerpoint/2010/main" val="2381490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1844DDE-030F-804C-93E4-58363A95C9A3}"/>
              </a:ext>
            </a:extLst>
          </p:cNvPr>
          <p:cNvSpPr>
            <a:spLocks noGrp="1"/>
          </p:cNvSpPr>
          <p:nvPr>
            <p:ph type="body" sz="quarter" idx="15"/>
          </p:nvPr>
        </p:nvSpPr>
        <p:spPr/>
        <p:txBody>
          <a:bodyPr/>
          <a:lstStyle/>
          <a:p>
            <a:pPr algn="ctr"/>
            <a:r>
              <a:rPr lang="en-US" sz="3600" dirty="0"/>
              <a:t>Platform, Solution, and OEM Device Providers</a:t>
            </a:r>
          </a:p>
        </p:txBody>
      </p:sp>
      <p:pic>
        <p:nvPicPr>
          <p:cNvPr id="6" name="Picture 5" descr="A close up of a sign&#10;&#10;Description generated with very high confidence">
            <a:extLst>
              <a:ext uri="{FF2B5EF4-FFF2-40B4-BE49-F238E27FC236}">
                <a16:creationId xmlns:a16="http://schemas.microsoft.com/office/drawing/2014/main" id="{2BCF90C0-D0C4-E44D-8396-BA32B87F3908}"/>
              </a:ext>
            </a:extLst>
          </p:cNvPr>
          <p:cNvPicPr>
            <a:picLocks noChangeAspect="1"/>
          </p:cNvPicPr>
          <p:nvPr/>
        </p:nvPicPr>
        <p:blipFill>
          <a:blip r:embed="rId3"/>
          <a:stretch>
            <a:fillRect/>
          </a:stretch>
        </p:blipFill>
        <p:spPr>
          <a:xfrm>
            <a:off x="106097" y="6530161"/>
            <a:ext cx="1202560" cy="239253"/>
          </a:xfrm>
          <a:prstGeom prst="rect">
            <a:avLst/>
          </a:prstGeom>
        </p:spPr>
      </p:pic>
      <p:pic>
        <p:nvPicPr>
          <p:cNvPr id="2" name="Picture 1">
            <a:extLst>
              <a:ext uri="{FF2B5EF4-FFF2-40B4-BE49-F238E27FC236}">
                <a16:creationId xmlns:a16="http://schemas.microsoft.com/office/drawing/2014/main" id="{C6163391-4908-7447-9792-655036F031D1}"/>
              </a:ext>
            </a:extLst>
          </p:cNvPr>
          <p:cNvPicPr>
            <a:picLocks noChangeAspect="1"/>
          </p:cNvPicPr>
          <p:nvPr/>
        </p:nvPicPr>
        <p:blipFill>
          <a:blip r:embed="rId4"/>
          <a:stretch>
            <a:fillRect/>
          </a:stretch>
        </p:blipFill>
        <p:spPr>
          <a:xfrm>
            <a:off x="372710" y="1206375"/>
            <a:ext cx="4247412" cy="5209293"/>
          </a:xfrm>
          <a:prstGeom prst="rect">
            <a:avLst/>
          </a:prstGeom>
        </p:spPr>
      </p:pic>
      <p:pic>
        <p:nvPicPr>
          <p:cNvPr id="3" name="Picture 2">
            <a:extLst>
              <a:ext uri="{FF2B5EF4-FFF2-40B4-BE49-F238E27FC236}">
                <a16:creationId xmlns:a16="http://schemas.microsoft.com/office/drawing/2014/main" id="{FBCFFBFD-8FA1-A949-ACFD-767B4978CEE4}"/>
              </a:ext>
            </a:extLst>
          </p:cNvPr>
          <p:cNvPicPr>
            <a:picLocks noChangeAspect="1"/>
          </p:cNvPicPr>
          <p:nvPr/>
        </p:nvPicPr>
        <p:blipFill>
          <a:blip r:embed="rId5"/>
          <a:stretch>
            <a:fillRect/>
          </a:stretch>
        </p:blipFill>
        <p:spPr>
          <a:xfrm>
            <a:off x="5193013" y="1944806"/>
            <a:ext cx="6537995" cy="3555904"/>
          </a:xfrm>
          <a:prstGeom prst="rect">
            <a:avLst/>
          </a:prstGeom>
        </p:spPr>
      </p:pic>
    </p:spTree>
    <p:extLst>
      <p:ext uri="{BB962C8B-B14F-4D97-AF65-F5344CB8AC3E}">
        <p14:creationId xmlns:p14="http://schemas.microsoft.com/office/powerpoint/2010/main" val="1474789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1844DDE-030F-804C-93E4-58363A95C9A3}"/>
              </a:ext>
            </a:extLst>
          </p:cNvPr>
          <p:cNvSpPr>
            <a:spLocks noGrp="1"/>
          </p:cNvSpPr>
          <p:nvPr>
            <p:ph type="body" sz="quarter" idx="15"/>
          </p:nvPr>
        </p:nvSpPr>
        <p:spPr/>
        <p:txBody>
          <a:bodyPr/>
          <a:lstStyle/>
          <a:p>
            <a:pPr algn="ctr"/>
            <a:r>
              <a:rPr lang="en-US" dirty="0"/>
              <a:t>Eclipse Foundation</a:t>
            </a:r>
          </a:p>
        </p:txBody>
      </p:sp>
      <p:pic>
        <p:nvPicPr>
          <p:cNvPr id="4" name="Picture 3" descr="A close up of a sign&#10;&#10;Description generated with very high confidence">
            <a:extLst>
              <a:ext uri="{FF2B5EF4-FFF2-40B4-BE49-F238E27FC236}">
                <a16:creationId xmlns:a16="http://schemas.microsoft.com/office/drawing/2014/main" id="{76E42895-ADD6-8140-9682-6D586128BEFC}"/>
              </a:ext>
            </a:extLst>
          </p:cNvPr>
          <p:cNvPicPr>
            <a:picLocks noChangeAspect="1"/>
          </p:cNvPicPr>
          <p:nvPr/>
        </p:nvPicPr>
        <p:blipFill>
          <a:blip r:embed="rId3"/>
          <a:stretch>
            <a:fillRect/>
          </a:stretch>
        </p:blipFill>
        <p:spPr>
          <a:xfrm>
            <a:off x="106097" y="6530161"/>
            <a:ext cx="1202560" cy="239253"/>
          </a:xfrm>
          <a:prstGeom prst="rect">
            <a:avLst/>
          </a:prstGeom>
        </p:spPr>
      </p:pic>
      <p:pic>
        <p:nvPicPr>
          <p:cNvPr id="2" name="Picture 1">
            <a:extLst>
              <a:ext uri="{FF2B5EF4-FFF2-40B4-BE49-F238E27FC236}">
                <a16:creationId xmlns:a16="http://schemas.microsoft.com/office/drawing/2014/main" id="{77835BBF-417F-3449-AE16-EC25764C0D89}"/>
              </a:ext>
            </a:extLst>
          </p:cNvPr>
          <p:cNvPicPr>
            <a:picLocks noChangeAspect="1"/>
          </p:cNvPicPr>
          <p:nvPr/>
        </p:nvPicPr>
        <p:blipFill>
          <a:blip r:embed="rId4"/>
          <a:stretch>
            <a:fillRect/>
          </a:stretch>
        </p:blipFill>
        <p:spPr>
          <a:xfrm>
            <a:off x="4518576" y="1124318"/>
            <a:ext cx="2396102" cy="1301928"/>
          </a:xfrm>
          <a:prstGeom prst="rect">
            <a:avLst/>
          </a:prstGeom>
          <a:ln w="28575">
            <a:solidFill>
              <a:srgbClr val="78D275"/>
            </a:solidFill>
          </a:ln>
        </p:spPr>
      </p:pic>
      <p:grpSp>
        <p:nvGrpSpPr>
          <p:cNvPr id="10" name="Group 9">
            <a:extLst>
              <a:ext uri="{FF2B5EF4-FFF2-40B4-BE49-F238E27FC236}">
                <a16:creationId xmlns:a16="http://schemas.microsoft.com/office/drawing/2014/main" id="{836481D0-601E-9E41-BE45-1A6BC046FD7A}"/>
              </a:ext>
            </a:extLst>
          </p:cNvPr>
          <p:cNvGrpSpPr/>
          <p:nvPr/>
        </p:nvGrpSpPr>
        <p:grpSpPr>
          <a:xfrm>
            <a:off x="310721" y="3140910"/>
            <a:ext cx="2909977" cy="1563097"/>
            <a:chOff x="310721" y="3140910"/>
            <a:chExt cx="2909977" cy="1563097"/>
          </a:xfrm>
        </p:grpSpPr>
        <p:pic>
          <p:nvPicPr>
            <p:cNvPr id="6" name="Picture 5">
              <a:extLst>
                <a:ext uri="{FF2B5EF4-FFF2-40B4-BE49-F238E27FC236}">
                  <a16:creationId xmlns:a16="http://schemas.microsoft.com/office/drawing/2014/main" id="{B8053CE0-4A98-044B-8888-49046FAFB920}"/>
                </a:ext>
              </a:extLst>
            </p:cNvPr>
            <p:cNvPicPr>
              <a:picLocks noChangeAspect="1"/>
            </p:cNvPicPr>
            <p:nvPr/>
          </p:nvPicPr>
          <p:blipFill>
            <a:blip r:embed="rId5"/>
            <a:stretch>
              <a:fillRect/>
            </a:stretch>
          </p:blipFill>
          <p:spPr>
            <a:xfrm>
              <a:off x="707377" y="3140910"/>
              <a:ext cx="2116667" cy="666750"/>
            </a:xfrm>
            <a:prstGeom prst="rect">
              <a:avLst/>
            </a:prstGeom>
          </p:spPr>
        </p:pic>
        <p:sp>
          <p:nvSpPr>
            <p:cNvPr id="9" name="TextBox 8">
              <a:extLst>
                <a:ext uri="{FF2B5EF4-FFF2-40B4-BE49-F238E27FC236}">
                  <a16:creationId xmlns:a16="http://schemas.microsoft.com/office/drawing/2014/main" id="{8160BE94-CE05-C04E-8182-D9AF52C9AB91}"/>
                </a:ext>
              </a:extLst>
            </p:cNvPr>
            <p:cNvSpPr txBox="1"/>
            <p:nvPr/>
          </p:nvSpPr>
          <p:spPr>
            <a:xfrm>
              <a:off x="310721" y="4365453"/>
              <a:ext cx="2909977" cy="338554"/>
            </a:xfrm>
            <a:prstGeom prst="rect">
              <a:avLst/>
            </a:prstGeom>
          </p:spPr>
          <p:txBody>
            <a:bodyPr wrap="square" rtlCol="0" anchor="ctr">
              <a:spAutoFit/>
            </a:bodyPr>
            <a:lstStyle/>
            <a:p>
              <a:pPr algn="ctr"/>
              <a:r>
                <a:rPr lang="en-US" sz="1600" b="1" dirty="0">
                  <a:solidFill>
                    <a:srgbClr val="0070C0"/>
                  </a:solidFill>
                </a:rPr>
                <a:t>MQTT Implementation</a:t>
              </a:r>
            </a:p>
          </p:txBody>
        </p:sp>
      </p:grpSp>
      <p:grpSp>
        <p:nvGrpSpPr>
          <p:cNvPr id="13" name="Group 12">
            <a:extLst>
              <a:ext uri="{FF2B5EF4-FFF2-40B4-BE49-F238E27FC236}">
                <a16:creationId xmlns:a16="http://schemas.microsoft.com/office/drawing/2014/main" id="{80C841C3-AE77-EB44-974C-26FF61515C73}"/>
              </a:ext>
            </a:extLst>
          </p:cNvPr>
          <p:cNvGrpSpPr/>
          <p:nvPr/>
        </p:nvGrpSpPr>
        <p:grpSpPr>
          <a:xfrm>
            <a:off x="4135736" y="2725584"/>
            <a:ext cx="3083943" cy="1978423"/>
            <a:chOff x="4024226" y="2725584"/>
            <a:chExt cx="3083943" cy="1978423"/>
          </a:xfrm>
        </p:grpSpPr>
        <p:pic>
          <p:nvPicPr>
            <p:cNvPr id="7" name="Picture 6">
              <a:extLst>
                <a:ext uri="{FF2B5EF4-FFF2-40B4-BE49-F238E27FC236}">
                  <a16:creationId xmlns:a16="http://schemas.microsoft.com/office/drawing/2014/main" id="{C86C1A33-2624-A845-B252-6B6D67CF0219}"/>
                </a:ext>
              </a:extLst>
            </p:cNvPr>
            <p:cNvPicPr>
              <a:picLocks noChangeAspect="1"/>
            </p:cNvPicPr>
            <p:nvPr/>
          </p:nvPicPr>
          <p:blipFill>
            <a:blip r:embed="rId6"/>
            <a:stretch>
              <a:fillRect/>
            </a:stretch>
          </p:blipFill>
          <p:spPr>
            <a:xfrm>
              <a:off x="4050821" y="2725584"/>
              <a:ext cx="2994804" cy="1497402"/>
            </a:xfrm>
            <a:prstGeom prst="rect">
              <a:avLst/>
            </a:prstGeom>
          </p:spPr>
        </p:pic>
        <p:sp>
          <p:nvSpPr>
            <p:cNvPr id="11" name="TextBox 10">
              <a:extLst>
                <a:ext uri="{FF2B5EF4-FFF2-40B4-BE49-F238E27FC236}">
                  <a16:creationId xmlns:a16="http://schemas.microsoft.com/office/drawing/2014/main" id="{74CEC30F-BA58-6641-A1E8-CB0DA7E1E6A9}"/>
                </a:ext>
              </a:extLst>
            </p:cNvPr>
            <p:cNvSpPr txBox="1"/>
            <p:nvPr/>
          </p:nvSpPr>
          <p:spPr>
            <a:xfrm>
              <a:off x="4024226" y="4365453"/>
              <a:ext cx="3083943" cy="338554"/>
            </a:xfrm>
            <a:prstGeom prst="rect">
              <a:avLst/>
            </a:prstGeom>
          </p:spPr>
          <p:txBody>
            <a:bodyPr wrap="square" rtlCol="0" anchor="ctr">
              <a:spAutoFit/>
            </a:bodyPr>
            <a:lstStyle/>
            <a:p>
              <a:pPr algn="ctr"/>
              <a:r>
                <a:rPr lang="en-US" sz="1600" b="1" dirty="0">
                  <a:solidFill>
                    <a:srgbClr val="0070C0"/>
                  </a:solidFill>
                </a:rPr>
                <a:t>OPC UA Implementation</a:t>
              </a:r>
            </a:p>
          </p:txBody>
        </p:sp>
      </p:grpSp>
      <p:grpSp>
        <p:nvGrpSpPr>
          <p:cNvPr id="16" name="Group 15">
            <a:extLst>
              <a:ext uri="{FF2B5EF4-FFF2-40B4-BE49-F238E27FC236}">
                <a16:creationId xmlns:a16="http://schemas.microsoft.com/office/drawing/2014/main" id="{6679067E-CD34-5246-BB75-58416AB8C7DC}"/>
              </a:ext>
            </a:extLst>
          </p:cNvPr>
          <p:cNvGrpSpPr/>
          <p:nvPr/>
        </p:nvGrpSpPr>
        <p:grpSpPr>
          <a:xfrm>
            <a:off x="8272402" y="3033260"/>
            <a:ext cx="3635436" cy="1793858"/>
            <a:chOff x="8272402" y="3033260"/>
            <a:chExt cx="3635436" cy="1793858"/>
          </a:xfrm>
        </p:grpSpPr>
        <p:pic>
          <p:nvPicPr>
            <p:cNvPr id="8" name="Picture 7">
              <a:extLst>
                <a:ext uri="{FF2B5EF4-FFF2-40B4-BE49-F238E27FC236}">
                  <a16:creationId xmlns:a16="http://schemas.microsoft.com/office/drawing/2014/main" id="{2EE87089-1104-7A4E-A553-1BFF14F4C234}"/>
                </a:ext>
              </a:extLst>
            </p:cNvPr>
            <p:cNvPicPr>
              <a:picLocks noChangeAspect="1"/>
            </p:cNvPicPr>
            <p:nvPr/>
          </p:nvPicPr>
          <p:blipFill>
            <a:blip r:embed="rId7"/>
            <a:stretch>
              <a:fillRect/>
            </a:stretch>
          </p:blipFill>
          <p:spPr>
            <a:xfrm>
              <a:off x="8684461" y="3033260"/>
              <a:ext cx="2800162" cy="882051"/>
            </a:xfrm>
            <a:prstGeom prst="rect">
              <a:avLst/>
            </a:prstGeom>
          </p:spPr>
        </p:pic>
        <p:sp>
          <p:nvSpPr>
            <p:cNvPr id="12" name="TextBox 11">
              <a:extLst>
                <a:ext uri="{FF2B5EF4-FFF2-40B4-BE49-F238E27FC236}">
                  <a16:creationId xmlns:a16="http://schemas.microsoft.com/office/drawing/2014/main" id="{6987C2DD-DF84-7348-A6CB-AA64ADDF4EB7}"/>
                </a:ext>
              </a:extLst>
            </p:cNvPr>
            <p:cNvSpPr txBox="1"/>
            <p:nvPr/>
          </p:nvSpPr>
          <p:spPr>
            <a:xfrm>
              <a:off x="8272402" y="4242343"/>
              <a:ext cx="3635436" cy="584775"/>
            </a:xfrm>
            <a:prstGeom prst="rect">
              <a:avLst/>
            </a:prstGeom>
          </p:spPr>
          <p:txBody>
            <a:bodyPr wrap="square" rtlCol="0" anchor="ctr">
              <a:spAutoFit/>
            </a:bodyPr>
            <a:lstStyle/>
            <a:p>
              <a:pPr algn="ctr"/>
              <a:r>
                <a:rPr lang="en-US" sz="1600" b="1" dirty="0">
                  <a:solidFill>
                    <a:srgbClr val="0070C0"/>
                  </a:solidFill>
                </a:rPr>
                <a:t>MQTT Sparkplug Specification and Implementation</a:t>
              </a:r>
            </a:p>
          </p:txBody>
        </p:sp>
      </p:grpSp>
      <p:grpSp>
        <p:nvGrpSpPr>
          <p:cNvPr id="17" name="Group 16">
            <a:extLst>
              <a:ext uri="{FF2B5EF4-FFF2-40B4-BE49-F238E27FC236}">
                <a16:creationId xmlns:a16="http://schemas.microsoft.com/office/drawing/2014/main" id="{B2ECFED2-1101-BD4A-A3FC-2C08CB1B920F}"/>
              </a:ext>
            </a:extLst>
          </p:cNvPr>
          <p:cNvGrpSpPr/>
          <p:nvPr/>
        </p:nvGrpSpPr>
        <p:grpSpPr>
          <a:xfrm>
            <a:off x="1023743" y="5050180"/>
            <a:ext cx="9385766" cy="1383041"/>
            <a:chOff x="1023743" y="5050180"/>
            <a:chExt cx="9385766" cy="1383041"/>
          </a:xfrm>
        </p:grpSpPr>
        <p:sp>
          <p:nvSpPr>
            <p:cNvPr id="3" name="Rectangle 2">
              <a:extLst>
                <a:ext uri="{FF2B5EF4-FFF2-40B4-BE49-F238E27FC236}">
                  <a16:creationId xmlns:a16="http://schemas.microsoft.com/office/drawing/2014/main" id="{427F420D-A75E-C842-82BD-96B035788482}"/>
                </a:ext>
              </a:extLst>
            </p:cNvPr>
            <p:cNvSpPr/>
            <p:nvPr/>
          </p:nvSpPr>
          <p:spPr>
            <a:xfrm>
              <a:off x="3653337" y="5050180"/>
              <a:ext cx="4126579" cy="369332"/>
            </a:xfrm>
            <a:prstGeom prst="rect">
              <a:avLst/>
            </a:prstGeom>
          </p:spPr>
          <p:txBody>
            <a:bodyPr wrap="none">
              <a:spAutoFit/>
            </a:bodyPr>
            <a:lstStyle/>
            <a:p>
              <a:r>
                <a:rPr lang="en-US" dirty="0">
                  <a:solidFill>
                    <a:srgbClr val="78D275"/>
                  </a:solidFill>
                  <a:hlinkClick r:id="rId8">
                    <a:extLst>
                      <a:ext uri="{A12FA001-AC4F-418D-AE19-62706E023703}">
                        <ahyp:hlinkClr xmlns:ahyp="http://schemas.microsoft.com/office/drawing/2018/hyperlinkcolor" val="tx"/>
                      </a:ext>
                    </a:extLst>
                  </a:hlinkClick>
                </a:rPr>
                <a:t>https://www.eclipse.org/projects/</a:t>
              </a:r>
              <a:endParaRPr lang="en-US" dirty="0">
                <a:solidFill>
                  <a:srgbClr val="78D275"/>
                </a:solidFill>
              </a:endParaRPr>
            </a:p>
          </p:txBody>
        </p:sp>
        <p:sp>
          <p:nvSpPr>
            <p:cNvPr id="14" name="Rectangle 13">
              <a:extLst>
                <a:ext uri="{FF2B5EF4-FFF2-40B4-BE49-F238E27FC236}">
                  <a16:creationId xmlns:a16="http://schemas.microsoft.com/office/drawing/2014/main" id="{EDA65E60-74EE-9D40-B5B0-4BE86E2AF019}"/>
                </a:ext>
              </a:extLst>
            </p:cNvPr>
            <p:cNvSpPr/>
            <p:nvPr/>
          </p:nvSpPr>
          <p:spPr>
            <a:xfrm>
              <a:off x="2204249" y="6125444"/>
              <a:ext cx="7650480" cy="307777"/>
            </a:xfrm>
            <a:prstGeom prst="rect">
              <a:avLst/>
            </a:prstGeom>
          </p:spPr>
          <p:txBody>
            <a:bodyPr wrap="square">
              <a:spAutoFit/>
            </a:bodyPr>
            <a:lstStyle/>
            <a:p>
              <a:pPr algn="ctr"/>
              <a:r>
                <a:rPr lang="en-US" sz="1400" dirty="0">
                  <a:solidFill>
                    <a:srgbClr val="78D275"/>
                  </a:solidFill>
                  <a:hlinkClick r:id="rId9">
                    <a:extLst>
                      <a:ext uri="{A12FA001-AC4F-418D-AE19-62706E023703}">
                        <ahyp:hlinkClr xmlns:ahyp="http://schemas.microsoft.com/office/drawing/2018/hyperlinkcolor" val="tx"/>
                      </a:ext>
                    </a:extLst>
                  </a:hlinkClick>
                </a:rPr>
                <a:t>https://accounts.eclipse.org/mailing-list/sparkplug-wg</a:t>
              </a:r>
              <a:endParaRPr lang="en-US" sz="1400" dirty="0">
                <a:solidFill>
                  <a:srgbClr val="78D275"/>
                </a:solidFill>
              </a:endParaRPr>
            </a:p>
          </p:txBody>
        </p:sp>
        <p:sp>
          <p:nvSpPr>
            <p:cNvPr id="15" name="Rectangle 14">
              <a:extLst>
                <a:ext uri="{FF2B5EF4-FFF2-40B4-BE49-F238E27FC236}">
                  <a16:creationId xmlns:a16="http://schemas.microsoft.com/office/drawing/2014/main" id="{15F7304E-9151-8B45-8EDD-69D097B5A2B7}"/>
                </a:ext>
              </a:extLst>
            </p:cNvPr>
            <p:cNvSpPr/>
            <p:nvPr/>
          </p:nvSpPr>
          <p:spPr>
            <a:xfrm>
              <a:off x="1023743" y="5733682"/>
              <a:ext cx="9385766" cy="307777"/>
            </a:xfrm>
            <a:prstGeom prst="rect">
              <a:avLst/>
            </a:prstGeom>
          </p:spPr>
          <p:txBody>
            <a:bodyPr wrap="square">
              <a:spAutoFit/>
            </a:bodyPr>
            <a:lstStyle/>
            <a:p>
              <a:pPr algn="ctr"/>
              <a:r>
                <a:rPr lang="en-US" sz="1400" dirty="0">
                  <a:solidFill>
                    <a:srgbClr val="78D275"/>
                  </a:solidFill>
                  <a:hlinkClick r:id="rId10">
                    <a:extLst>
                      <a:ext uri="{A12FA001-AC4F-418D-AE19-62706E023703}">
                        <ahyp:hlinkClr xmlns:ahyp="http://schemas.microsoft.com/office/drawing/2018/hyperlinkcolor" val="tx"/>
                      </a:ext>
                    </a:extLst>
                  </a:hlinkClick>
                </a:rPr>
                <a:t>https://www.eclipse.org/org/workinggroups/eclipse_sparkplug_charter.php</a:t>
              </a:r>
              <a:endParaRPr lang="en-US" sz="1400" dirty="0">
                <a:solidFill>
                  <a:srgbClr val="78D275"/>
                </a:solidFill>
              </a:endParaRPr>
            </a:p>
          </p:txBody>
        </p:sp>
      </p:grpSp>
    </p:spTree>
    <p:extLst>
      <p:ext uri="{BB962C8B-B14F-4D97-AF65-F5344CB8AC3E}">
        <p14:creationId xmlns:p14="http://schemas.microsoft.com/office/powerpoint/2010/main" val="1322500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dissolv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dissolv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dissolve">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6573F345-5F75-C949-9596-83BC23C70466}"/>
              </a:ext>
            </a:extLst>
          </p:cNvPr>
          <p:cNvSpPr txBox="1">
            <a:spLocks/>
          </p:cNvSpPr>
          <p:nvPr/>
        </p:nvSpPr>
        <p:spPr>
          <a:xfrm>
            <a:off x="126211" y="177732"/>
            <a:ext cx="11756698" cy="6667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4400" b="1" i="0" kern="1200">
                <a:solidFill>
                  <a:schemeClr val="tx1"/>
                </a:solidFill>
                <a:latin typeface="Consolas" panose="020B0609020204030204" pitchFamily="49" charset="0"/>
                <a:ea typeface="+mn-ea"/>
                <a:cs typeface="Consolas" panose="020B0609020204030204" pitchFamily="49"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Digital Transformation</a:t>
            </a:r>
          </a:p>
        </p:txBody>
      </p:sp>
      <p:sp>
        <p:nvSpPr>
          <p:cNvPr id="7" name="Google Shape;249;p42">
            <a:extLst>
              <a:ext uri="{FF2B5EF4-FFF2-40B4-BE49-F238E27FC236}">
                <a16:creationId xmlns:a16="http://schemas.microsoft.com/office/drawing/2014/main" id="{A0984423-2AED-9A46-A1A4-1CC2EC7FDB4E}"/>
              </a:ext>
            </a:extLst>
          </p:cNvPr>
          <p:cNvSpPr/>
          <p:nvPr/>
        </p:nvSpPr>
        <p:spPr>
          <a:xfrm>
            <a:off x="2358078" y="2115118"/>
            <a:ext cx="8289601" cy="2627764"/>
          </a:xfrm>
          <a:prstGeom prst="rect">
            <a:avLst/>
          </a:prstGeom>
          <a:noFill/>
          <a:ln>
            <a:noFill/>
          </a:ln>
        </p:spPr>
        <p:txBody>
          <a:bodyPr spcFirstLastPara="1" wrap="square" lIns="91425" tIns="45700" rIns="91425" bIns="45700" anchor="t" anchorCtr="0">
            <a:noAutofit/>
          </a:bodyPr>
          <a:lstStyle/>
          <a:p>
            <a:pPr marL="380989" marR="0" lvl="0" indent="-393689" algn="l" rtl="0">
              <a:lnSpc>
                <a:spcPct val="150000"/>
              </a:lnSpc>
              <a:spcBef>
                <a:spcPts val="0"/>
              </a:spcBef>
              <a:spcAft>
                <a:spcPts val="0"/>
              </a:spcAft>
              <a:buClr>
                <a:srgbClr val="39464B"/>
              </a:buClr>
              <a:buSzPts val="1800"/>
              <a:buChar char="•"/>
            </a:pPr>
            <a:r>
              <a:rPr lang="en-US" sz="2000" dirty="0">
                <a:solidFill>
                  <a:srgbClr val="39464B"/>
                </a:solidFill>
              </a:rPr>
              <a:t>How long is it going to take to transform?</a:t>
            </a:r>
            <a:endParaRPr sz="2000" dirty="0">
              <a:solidFill>
                <a:srgbClr val="39464B"/>
              </a:solidFill>
            </a:endParaRPr>
          </a:p>
          <a:p>
            <a:pPr marL="380989" marR="0" lvl="0" indent="-393689" algn="l" rtl="0">
              <a:lnSpc>
                <a:spcPct val="150000"/>
              </a:lnSpc>
              <a:spcBef>
                <a:spcPts val="0"/>
              </a:spcBef>
              <a:spcAft>
                <a:spcPts val="0"/>
              </a:spcAft>
              <a:buClr>
                <a:srgbClr val="39464B"/>
              </a:buClr>
              <a:buSzPts val="1800"/>
              <a:buChar char="•"/>
            </a:pPr>
            <a:r>
              <a:rPr lang="en-US" sz="2000" dirty="0">
                <a:solidFill>
                  <a:srgbClr val="39464B"/>
                </a:solidFill>
              </a:rPr>
              <a:t>How well are organizations confronting digital disruption? </a:t>
            </a:r>
            <a:endParaRPr sz="2000" dirty="0">
              <a:solidFill>
                <a:srgbClr val="39464B"/>
              </a:solidFill>
            </a:endParaRPr>
          </a:p>
          <a:p>
            <a:pPr marL="380989" marR="0" lvl="0" indent="-393689" algn="l" rtl="0">
              <a:lnSpc>
                <a:spcPct val="150000"/>
              </a:lnSpc>
              <a:spcBef>
                <a:spcPts val="0"/>
              </a:spcBef>
              <a:spcAft>
                <a:spcPts val="0"/>
              </a:spcAft>
              <a:buClr>
                <a:srgbClr val="39464B"/>
              </a:buClr>
              <a:buSzPts val="1800"/>
              <a:buChar char="•"/>
            </a:pPr>
            <a:r>
              <a:rPr lang="en-US" sz="2000" dirty="0">
                <a:solidFill>
                  <a:srgbClr val="39464B"/>
                </a:solidFill>
              </a:rPr>
              <a:t>Here are some interesting statistics ...</a:t>
            </a:r>
            <a:endParaRPr sz="2000" dirty="0">
              <a:solidFill>
                <a:srgbClr val="39464B"/>
              </a:solidFill>
            </a:endParaRPr>
          </a:p>
        </p:txBody>
      </p:sp>
      <p:pic>
        <p:nvPicPr>
          <p:cNvPr id="4" name="Picture 3" descr="A close up of a sign&#10;&#10;Description generated with very high confidence">
            <a:extLst>
              <a:ext uri="{FF2B5EF4-FFF2-40B4-BE49-F238E27FC236}">
                <a16:creationId xmlns:a16="http://schemas.microsoft.com/office/drawing/2014/main" id="{E72C172E-8C37-EE4C-AB85-0F1BCF2B2B0B}"/>
              </a:ext>
            </a:extLst>
          </p:cNvPr>
          <p:cNvPicPr>
            <a:picLocks noChangeAspect="1"/>
          </p:cNvPicPr>
          <p:nvPr/>
        </p:nvPicPr>
        <p:blipFill>
          <a:blip r:embed="rId2"/>
          <a:stretch>
            <a:fillRect/>
          </a:stretch>
        </p:blipFill>
        <p:spPr>
          <a:xfrm>
            <a:off x="106097" y="6530161"/>
            <a:ext cx="1202560" cy="239253"/>
          </a:xfrm>
          <a:prstGeom prst="rect">
            <a:avLst/>
          </a:prstGeom>
        </p:spPr>
      </p:pic>
    </p:spTree>
    <p:extLst>
      <p:ext uri="{BB962C8B-B14F-4D97-AF65-F5344CB8AC3E}">
        <p14:creationId xmlns:p14="http://schemas.microsoft.com/office/powerpoint/2010/main" val="3756715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2784816-DA39-784F-BFC9-EB4BD94B4C92}"/>
              </a:ext>
            </a:extLst>
          </p:cNvPr>
          <p:cNvSpPr>
            <a:spLocks noGrp="1"/>
          </p:cNvSpPr>
          <p:nvPr>
            <p:ph type="body" sz="quarter" idx="15"/>
          </p:nvPr>
        </p:nvSpPr>
        <p:spPr/>
        <p:txBody>
          <a:bodyPr/>
          <a:lstStyle/>
          <a:p>
            <a:pPr algn="ctr"/>
            <a:r>
              <a:rPr lang="en-US" dirty="0"/>
              <a:t>Digital Transformation</a:t>
            </a:r>
          </a:p>
          <a:p>
            <a:pPr algn="ctr"/>
            <a:endParaRPr lang="en-US" dirty="0"/>
          </a:p>
        </p:txBody>
      </p:sp>
      <p:sp>
        <p:nvSpPr>
          <p:cNvPr id="6" name="Google Shape;257;p43">
            <a:extLst>
              <a:ext uri="{FF2B5EF4-FFF2-40B4-BE49-F238E27FC236}">
                <a16:creationId xmlns:a16="http://schemas.microsoft.com/office/drawing/2014/main" id="{CB90ADF2-9900-5247-9161-C4BF2CACCFF1}"/>
              </a:ext>
            </a:extLst>
          </p:cNvPr>
          <p:cNvSpPr/>
          <p:nvPr/>
        </p:nvSpPr>
        <p:spPr>
          <a:xfrm>
            <a:off x="-9450" y="3670079"/>
            <a:ext cx="12210899" cy="1474800"/>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1800" dirty="0">
                <a:solidFill>
                  <a:srgbClr val="354959"/>
                </a:solidFill>
              </a:rPr>
              <a:t>of business leaders expect the IIoT to disrupt their </a:t>
            </a:r>
            <a:br>
              <a:rPr lang="en-US" sz="1800" dirty="0">
                <a:solidFill>
                  <a:srgbClr val="354959"/>
                </a:solidFill>
              </a:rPr>
            </a:br>
            <a:r>
              <a:rPr lang="en-US" sz="1800" dirty="0">
                <a:solidFill>
                  <a:srgbClr val="354959"/>
                </a:solidFill>
              </a:rPr>
              <a:t>operating models within the next 5 years.</a:t>
            </a:r>
            <a:endParaRPr dirty="0"/>
          </a:p>
          <a:p>
            <a:pPr marL="0" marR="0" lvl="0" indent="0" algn="ctr" rtl="0">
              <a:lnSpc>
                <a:spcPct val="250000"/>
              </a:lnSpc>
              <a:spcBef>
                <a:spcPts val="100"/>
              </a:spcBef>
              <a:spcAft>
                <a:spcPts val="0"/>
              </a:spcAft>
              <a:buNone/>
            </a:pPr>
            <a:r>
              <a:rPr lang="en-US" sz="1400" i="1" dirty="0">
                <a:solidFill>
                  <a:srgbClr val="FFC000"/>
                </a:solidFill>
              </a:rPr>
              <a:t>- World Economic Forum</a:t>
            </a:r>
            <a:endParaRPr dirty="0">
              <a:solidFill>
                <a:srgbClr val="FFC000"/>
              </a:solidFill>
            </a:endParaRPr>
          </a:p>
        </p:txBody>
      </p:sp>
      <p:sp>
        <p:nvSpPr>
          <p:cNvPr id="7" name="Google Shape;258;p43">
            <a:extLst>
              <a:ext uri="{FF2B5EF4-FFF2-40B4-BE49-F238E27FC236}">
                <a16:creationId xmlns:a16="http://schemas.microsoft.com/office/drawing/2014/main" id="{D4A72AA9-7BF2-6B4D-88AB-97198F0CF1A1}"/>
              </a:ext>
            </a:extLst>
          </p:cNvPr>
          <p:cNvSpPr/>
          <p:nvPr/>
        </p:nvSpPr>
        <p:spPr>
          <a:xfrm>
            <a:off x="42892" y="2041297"/>
            <a:ext cx="12140800" cy="1899758"/>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8000" b="1" dirty="0">
                <a:solidFill>
                  <a:srgbClr val="FFC000"/>
                </a:solidFill>
              </a:rPr>
              <a:t>84%</a:t>
            </a:r>
            <a:endParaRPr dirty="0">
              <a:solidFill>
                <a:srgbClr val="FFC000"/>
              </a:solidFill>
            </a:endParaRPr>
          </a:p>
        </p:txBody>
      </p:sp>
      <p:pic>
        <p:nvPicPr>
          <p:cNvPr id="8" name="Picture 7" descr="A close up of a sign&#10;&#10;Description generated with very high confidence">
            <a:extLst>
              <a:ext uri="{FF2B5EF4-FFF2-40B4-BE49-F238E27FC236}">
                <a16:creationId xmlns:a16="http://schemas.microsoft.com/office/drawing/2014/main" id="{1B248E21-B52F-954B-85C5-20E74482E9DD}"/>
              </a:ext>
            </a:extLst>
          </p:cNvPr>
          <p:cNvPicPr>
            <a:picLocks noChangeAspect="1"/>
          </p:cNvPicPr>
          <p:nvPr/>
        </p:nvPicPr>
        <p:blipFill>
          <a:blip r:embed="rId2"/>
          <a:stretch>
            <a:fillRect/>
          </a:stretch>
        </p:blipFill>
        <p:spPr>
          <a:xfrm>
            <a:off x="106097" y="6530161"/>
            <a:ext cx="1202560" cy="239253"/>
          </a:xfrm>
          <a:prstGeom prst="rect">
            <a:avLst/>
          </a:prstGeom>
        </p:spPr>
      </p:pic>
    </p:spTree>
    <p:extLst>
      <p:ext uri="{BB962C8B-B14F-4D97-AF65-F5344CB8AC3E}">
        <p14:creationId xmlns:p14="http://schemas.microsoft.com/office/powerpoint/2010/main" val="2575503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9935E508-321E-664A-8EE9-E44A4B3B0268}"/>
              </a:ext>
            </a:extLst>
          </p:cNvPr>
          <p:cNvSpPr txBox="1">
            <a:spLocks/>
          </p:cNvSpPr>
          <p:nvPr/>
        </p:nvSpPr>
        <p:spPr>
          <a:xfrm>
            <a:off x="217651" y="177732"/>
            <a:ext cx="11756698" cy="6667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4400" b="1" i="0" kern="1200">
                <a:solidFill>
                  <a:schemeClr val="tx1"/>
                </a:solidFill>
                <a:latin typeface="Consolas" panose="020B0609020204030204" pitchFamily="49" charset="0"/>
                <a:ea typeface="+mn-ea"/>
                <a:cs typeface="Consolas" panose="020B0609020204030204" pitchFamily="49"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Digital Transformation</a:t>
            </a:r>
          </a:p>
        </p:txBody>
      </p:sp>
      <p:sp>
        <p:nvSpPr>
          <p:cNvPr id="6" name="Google Shape;266;p44">
            <a:extLst>
              <a:ext uri="{FF2B5EF4-FFF2-40B4-BE49-F238E27FC236}">
                <a16:creationId xmlns:a16="http://schemas.microsoft.com/office/drawing/2014/main" id="{74D3708C-D5FB-1248-A8AF-2CAF06ABA146}"/>
              </a:ext>
            </a:extLst>
          </p:cNvPr>
          <p:cNvSpPr/>
          <p:nvPr/>
        </p:nvSpPr>
        <p:spPr>
          <a:xfrm>
            <a:off x="0" y="3507519"/>
            <a:ext cx="12210899" cy="1474800"/>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1800" dirty="0">
                <a:solidFill>
                  <a:srgbClr val="354959"/>
                </a:solidFill>
              </a:rPr>
              <a:t>of these leaders </a:t>
            </a:r>
            <a:br>
              <a:rPr lang="en-US" sz="1800" dirty="0">
                <a:solidFill>
                  <a:srgbClr val="354959"/>
                </a:solidFill>
              </a:rPr>
            </a:br>
            <a:r>
              <a:rPr lang="en-US" sz="1800" dirty="0">
                <a:solidFill>
                  <a:srgbClr val="354959"/>
                </a:solidFill>
              </a:rPr>
              <a:t>have a comprehensive IIoT strategy.</a:t>
            </a:r>
            <a:endParaRPr dirty="0"/>
          </a:p>
          <a:p>
            <a:pPr marL="0" marR="0" lvl="0" indent="0" algn="ctr" rtl="0">
              <a:lnSpc>
                <a:spcPct val="250000"/>
              </a:lnSpc>
              <a:spcBef>
                <a:spcPts val="100"/>
              </a:spcBef>
              <a:spcAft>
                <a:spcPts val="0"/>
              </a:spcAft>
              <a:buNone/>
            </a:pPr>
            <a:r>
              <a:rPr lang="en-US" sz="1400" i="1" dirty="0">
                <a:solidFill>
                  <a:srgbClr val="FFC000"/>
                </a:solidFill>
              </a:rPr>
              <a:t>- World Economic Forum</a:t>
            </a:r>
            <a:endParaRPr dirty="0">
              <a:solidFill>
                <a:srgbClr val="FFC000"/>
              </a:solidFill>
            </a:endParaRPr>
          </a:p>
        </p:txBody>
      </p:sp>
      <p:sp>
        <p:nvSpPr>
          <p:cNvPr id="7" name="Google Shape;258;p43">
            <a:extLst>
              <a:ext uri="{FF2B5EF4-FFF2-40B4-BE49-F238E27FC236}">
                <a16:creationId xmlns:a16="http://schemas.microsoft.com/office/drawing/2014/main" id="{93266176-7F8F-2043-88A4-9E82F51514ED}"/>
              </a:ext>
            </a:extLst>
          </p:cNvPr>
          <p:cNvSpPr/>
          <p:nvPr/>
        </p:nvSpPr>
        <p:spPr>
          <a:xfrm>
            <a:off x="52342" y="1878737"/>
            <a:ext cx="12140800" cy="1899758"/>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8000" b="1" dirty="0">
                <a:solidFill>
                  <a:srgbClr val="FFC000"/>
                </a:solidFill>
              </a:rPr>
              <a:t>7%</a:t>
            </a:r>
            <a:endParaRPr dirty="0">
              <a:solidFill>
                <a:srgbClr val="FFC000"/>
              </a:solidFill>
            </a:endParaRPr>
          </a:p>
        </p:txBody>
      </p:sp>
      <p:pic>
        <p:nvPicPr>
          <p:cNvPr id="2" name="Picture 1">
            <a:extLst>
              <a:ext uri="{FF2B5EF4-FFF2-40B4-BE49-F238E27FC236}">
                <a16:creationId xmlns:a16="http://schemas.microsoft.com/office/drawing/2014/main" id="{8DA38B2C-CD7C-A044-BA5D-8B95E7F62FA5}"/>
              </a:ext>
            </a:extLst>
          </p:cNvPr>
          <p:cNvPicPr>
            <a:picLocks noChangeAspect="1"/>
          </p:cNvPicPr>
          <p:nvPr/>
        </p:nvPicPr>
        <p:blipFill>
          <a:blip r:embed="rId2"/>
          <a:stretch>
            <a:fillRect/>
          </a:stretch>
        </p:blipFill>
        <p:spPr>
          <a:xfrm>
            <a:off x="0" y="0"/>
            <a:ext cx="12192000" cy="6858000"/>
          </a:xfrm>
          <a:prstGeom prst="rect">
            <a:avLst/>
          </a:prstGeom>
        </p:spPr>
      </p:pic>
      <p:pic>
        <p:nvPicPr>
          <p:cNvPr id="8" name="Picture 7" descr="A close up of a sign&#10;&#10;Description generated with very high confidence">
            <a:extLst>
              <a:ext uri="{FF2B5EF4-FFF2-40B4-BE49-F238E27FC236}">
                <a16:creationId xmlns:a16="http://schemas.microsoft.com/office/drawing/2014/main" id="{27D0BCD0-19B7-2048-8164-E0DA6F002C48}"/>
              </a:ext>
            </a:extLst>
          </p:cNvPr>
          <p:cNvPicPr>
            <a:picLocks noChangeAspect="1"/>
          </p:cNvPicPr>
          <p:nvPr/>
        </p:nvPicPr>
        <p:blipFill>
          <a:blip r:embed="rId3"/>
          <a:stretch>
            <a:fillRect/>
          </a:stretch>
        </p:blipFill>
        <p:spPr>
          <a:xfrm>
            <a:off x="106097" y="6530161"/>
            <a:ext cx="1202560" cy="239253"/>
          </a:xfrm>
          <a:prstGeom prst="rect">
            <a:avLst/>
          </a:prstGeom>
        </p:spPr>
      </p:pic>
    </p:spTree>
    <p:extLst>
      <p:ext uri="{BB962C8B-B14F-4D97-AF65-F5344CB8AC3E}">
        <p14:creationId xmlns:p14="http://schemas.microsoft.com/office/powerpoint/2010/main" val="39667917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83D38CE0-68DD-AB42-B84A-EC83FDBB0FB2}"/>
              </a:ext>
            </a:extLst>
          </p:cNvPr>
          <p:cNvSpPr txBox="1">
            <a:spLocks/>
          </p:cNvSpPr>
          <p:nvPr/>
        </p:nvSpPr>
        <p:spPr>
          <a:xfrm>
            <a:off x="110500" y="177732"/>
            <a:ext cx="11756698" cy="6667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4400" b="1" i="0" kern="1200">
                <a:solidFill>
                  <a:schemeClr val="tx1"/>
                </a:solidFill>
                <a:latin typeface="Consolas" panose="020B0609020204030204" pitchFamily="49" charset="0"/>
                <a:ea typeface="+mn-ea"/>
                <a:cs typeface="Consolas" panose="020B0609020204030204" pitchFamily="49"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t>Digital Transformation</a:t>
            </a:r>
            <a:endParaRPr lang="en-US" dirty="0"/>
          </a:p>
        </p:txBody>
      </p:sp>
      <p:sp>
        <p:nvSpPr>
          <p:cNvPr id="6" name="Google Shape;275;p45">
            <a:extLst>
              <a:ext uri="{FF2B5EF4-FFF2-40B4-BE49-F238E27FC236}">
                <a16:creationId xmlns:a16="http://schemas.microsoft.com/office/drawing/2014/main" id="{FF3EC0A4-8CE8-6C44-827B-6AD064BC804B}"/>
              </a:ext>
            </a:extLst>
          </p:cNvPr>
          <p:cNvSpPr/>
          <p:nvPr/>
        </p:nvSpPr>
        <p:spPr>
          <a:xfrm>
            <a:off x="1797179" y="3842799"/>
            <a:ext cx="9145200" cy="1474800"/>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1800" dirty="0">
                <a:solidFill>
                  <a:srgbClr val="354959"/>
                </a:solidFill>
              </a:rPr>
              <a:t>of these leaders </a:t>
            </a:r>
            <a:br>
              <a:rPr lang="en-US" sz="1800" dirty="0">
                <a:solidFill>
                  <a:srgbClr val="354959"/>
                </a:solidFill>
              </a:rPr>
            </a:br>
            <a:r>
              <a:rPr lang="en-US" sz="1800" dirty="0">
                <a:solidFill>
                  <a:srgbClr val="354959"/>
                </a:solidFill>
              </a:rPr>
              <a:t>admit to having none at all.</a:t>
            </a:r>
            <a:endParaRPr dirty="0"/>
          </a:p>
          <a:p>
            <a:pPr marL="0" marR="0" lvl="0" indent="0" algn="ctr" rtl="0">
              <a:lnSpc>
                <a:spcPct val="250000"/>
              </a:lnSpc>
              <a:spcBef>
                <a:spcPts val="100"/>
              </a:spcBef>
              <a:spcAft>
                <a:spcPts val="0"/>
              </a:spcAft>
              <a:buNone/>
            </a:pPr>
            <a:r>
              <a:rPr lang="en-US" sz="1400" i="1" dirty="0">
                <a:solidFill>
                  <a:srgbClr val="FFC000"/>
                </a:solidFill>
              </a:rPr>
              <a:t>- World Economic Forum</a:t>
            </a:r>
            <a:endParaRPr dirty="0">
              <a:solidFill>
                <a:srgbClr val="FFC000"/>
              </a:solidFill>
            </a:endParaRPr>
          </a:p>
        </p:txBody>
      </p:sp>
      <p:sp>
        <p:nvSpPr>
          <p:cNvPr id="7" name="Google Shape;258;p43">
            <a:extLst>
              <a:ext uri="{FF2B5EF4-FFF2-40B4-BE49-F238E27FC236}">
                <a16:creationId xmlns:a16="http://schemas.microsoft.com/office/drawing/2014/main" id="{DBB9567C-ED72-714F-A876-344022662261}"/>
              </a:ext>
            </a:extLst>
          </p:cNvPr>
          <p:cNvSpPr/>
          <p:nvPr/>
        </p:nvSpPr>
        <p:spPr>
          <a:xfrm>
            <a:off x="1849520" y="2214017"/>
            <a:ext cx="9092700" cy="1899758"/>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8000" b="1" dirty="0">
                <a:solidFill>
                  <a:srgbClr val="FFC000"/>
                </a:solidFill>
              </a:rPr>
              <a:t>73%</a:t>
            </a:r>
            <a:endParaRPr dirty="0">
              <a:solidFill>
                <a:srgbClr val="FFC000"/>
              </a:solidFill>
            </a:endParaRPr>
          </a:p>
        </p:txBody>
      </p:sp>
      <p:pic>
        <p:nvPicPr>
          <p:cNvPr id="5" name="Picture 4" descr="A close up of a sign&#10;&#10;Description generated with very high confidence">
            <a:extLst>
              <a:ext uri="{FF2B5EF4-FFF2-40B4-BE49-F238E27FC236}">
                <a16:creationId xmlns:a16="http://schemas.microsoft.com/office/drawing/2014/main" id="{F18D7FD7-F657-6346-865E-5CF7A4B93777}"/>
              </a:ext>
            </a:extLst>
          </p:cNvPr>
          <p:cNvPicPr>
            <a:picLocks noChangeAspect="1"/>
          </p:cNvPicPr>
          <p:nvPr/>
        </p:nvPicPr>
        <p:blipFill>
          <a:blip r:embed="rId2"/>
          <a:stretch>
            <a:fillRect/>
          </a:stretch>
        </p:blipFill>
        <p:spPr>
          <a:xfrm>
            <a:off x="106097" y="6530161"/>
            <a:ext cx="1202560" cy="239253"/>
          </a:xfrm>
          <a:prstGeom prst="rect">
            <a:avLst/>
          </a:prstGeom>
        </p:spPr>
      </p:pic>
    </p:spTree>
    <p:extLst>
      <p:ext uri="{BB962C8B-B14F-4D97-AF65-F5344CB8AC3E}">
        <p14:creationId xmlns:p14="http://schemas.microsoft.com/office/powerpoint/2010/main" val="195759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83D38CE0-68DD-AB42-B84A-EC83FDBB0FB2}"/>
              </a:ext>
            </a:extLst>
          </p:cNvPr>
          <p:cNvSpPr txBox="1">
            <a:spLocks/>
          </p:cNvSpPr>
          <p:nvPr/>
        </p:nvSpPr>
        <p:spPr>
          <a:xfrm>
            <a:off x="110500" y="177732"/>
            <a:ext cx="11756698" cy="6667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4400" b="1" i="0" kern="1200">
                <a:solidFill>
                  <a:schemeClr val="tx1"/>
                </a:solidFill>
                <a:latin typeface="Consolas" panose="020B0609020204030204" pitchFamily="49" charset="0"/>
                <a:ea typeface="+mn-ea"/>
                <a:cs typeface="Consolas" panose="020B0609020204030204" pitchFamily="49"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t>Digital Transformation</a:t>
            </a:r>
            <a:endParaRPr lang="en-US" dirty="0"/>
          </a:p>
        </p:txBody>
      </p:sp>
      <p:pic>
        <p:nvPicPr>
          <p:cNvPr id="5" name="Google Shape;284;p46">
            <a:extLst>
              <a:ext uri="{FF2B5EF4-FFF2-40B4-BE49-F238E27FC236}">
                <a16:creationId xmlns:a16="http://schemas.microsoft.com/office/drawing/2014/main" id="{437C1F80-B69C-9446-A782-F8E1C58E9363}"/>
              </a:ext>
            </a:extLst>
          </p:cNvPr>
          <p:cNvPicPr preferRelativeResize="0"/>
          <p:nvPr/>
        </p:nvPicPr>
        <p:blipFill rotWithShape="1">
          <a:blip r:embed="rId2">
            <a:alphaModFix/>
          </a:blip>
          <a:srcRect/>
          <a:stretch/>
        </p:blipFill>
        <p:spPr>
          <a:xfrm>
            <a:off x="5031146" y="2716111"/>
            <a:ext cx="1842946" cy="1565457"/>
          </a:xfrm>
          <a:prstGeom prst="rect">
            <a:avLst/>
          </a:prstGeom>
          <a:noFill/>
          <a:ln>
            <a:noFill/>
          </a:ln>
        </p:spPr>
      </p:pic>
      <p:sp>
        <p:nvSpPr>
          <p:cNvPr id="8" name="Google Shape;285;p46">
            <a:extLst>
              <a:ext uri="{FF2B5EF4-FFF2-40B4-BE49-F238E27FC236}">
                <a16:creationId xmlns:a16="http://schemas.microsoft.com/office/drawing/2014/main" id="{69C3EDB0-8318-2544-AA64-35B2FD923910}"/>
              </a:ext>
            </a:extLst>
          </p:cNvPr>
          <p:cNvSpPr/>
          <p:nvPr/>
        </p:nvSpPr>
        <p:spPr>
          <a:xfrm>
            <a:off x="1380619" y="4354997"/>
            <a:ext cx="9145200" cy="473100"/>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1800">
                <a:solidFill>
                  <a:srgbClr val="354959"/>
                </a:solidFill>
              </a:rPr>
              <a:t>We’ve Got A Problem</a:t>
            </a:r>
            <a:endParaRPr sz="1400" i="1">
              <a:solidFill>
                <a:schemeClr val="accent4"/>
              </a:solidFill>
            </a:endParaRPr>
          </a:p>
        </p:txBody>
      </p:sp>
      <p:pic>
        <p:nvPicPr>
          <p:cNvPr id="6" name="Picture 5" descr="A close up of a sign&#10;&#10;Description generated with very high confidence">
            <a:extLst>
              <a:ext uri="{FF2B5EF4-FFF2-40B4-BE49-F238E27FC236}">
                <a16:creationId xmlns:a16="http://schemas.microsoft.com/office/drawing/2014/main" id="{69507AF1-C9D3-2542-A221-9284B68035E9}"/>
              </a:ext>
            </a:extLst>
          </p:cNvPr>
          <p:cNvPicPr>
            <a:picLocks noChangeAspect="1"/>
          </p:cNvPicPr>
          <p:nvPr/>
        </p:nvPicPr>
        <p:blipFill>
          <a:blip r:embed="rId3"/>
          <a:stretch>
            <a:fillRect/>
          </a:stretch>
        </p:blipFill>
        <p:spPr>
          <a:xfrm>
            <a:off x="106097" y="6530161"/>
            <a:ext cx="1202560" cy="239253"/>
          </a:xfrm>
          <a:prstGeom prst="rect">
            <a:avLst/>
          </a:prstGeom>
        </p:spPr>
      </p:pic>
    </p:spTree>
    <p:extLst>
      <p:ext uri="{BB962C8B-B14F-4D97-AF65-F5344CB8AC3E}">
        <p14:creationId xmlns:p14="http://schemas.microsoft.com/office/powerpoint/2010/main" val="24862770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83D38CE0-68DD-AB42-B84A-EC83FDBB0FB2}"/>
              </a:ext>
            </a:extLst>
          </p:cNvPr>
          <p:cNvSpPr txBox="1">
            <a:spLocks/>
          </p:cNvSpPr>
          <p:nvPr/>
        </p:nvSpPr>
        <p:spPr>
          <a:xfrm>
            <a:off x="110500" y="177732"/>
            <a:ext cx="11756698" cy="6667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4400" b="1" i="0" kern="1200">
                <a:solidFill>
                  <a:schemeClr val="tx1"/>
                </a:solidFill>
                <a:latin typeface="Consolas" panose="020B0609020204030204" pitchFamily="49" charset="0"/>
                <a:ea typeface="+mn-ea"/>
                <a:cs typeface="Consolas" panose="020B0609020204030204" pitchFamily="49"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The Dilemma of Getting Started</a:t>
            </a:r>
          </a:p>
        </p:txBody>
      </p:sp>
      <p:pic>
        <p:nvPicPr>
          <p:cNvPr id="6" name="Google Shape;328;p51">
            <a:extLst>
              <a:ext uri="{FF2B5EF4-FFF2-40B4-BE49-F238E27FC236}">
                <a16:creationId xmlns:a16="http://schemas.microsoft.com/office/drawing/2014/main" id="{977BAAF7-323B-4C48-9A6B-99D08D87C64D}"/>
              </a:ext>
            </a:extLst>
          </p:cNvPr>
          <p:cNvPicPr preferRelativeResize="0"/>
          <p:nvPr/>
        </p:nvPicPr>
        <p:blipFill>
          <a:blip r:embed="rId2">
            <a:alphaModFix/>
          </a:blip>
          <a:stretch>
            <a:fillRect/>
          </a:stretch>
        </p:blipFill>
        <p:spPr>
          <a:xfrm>
            <a:off x="1416849" y="1231402"/>
            <a:ext cx="9144000" cy="5143500"/>
          </a:xfrm>
          <a:prstGeom prst="rect">
            <a:avLst/>
          </a:prstGeom>
          <a:noFill/>
          <a:ln>
            <a:noFill/>
          </a:ln>
        </p:spPr>
      </p:pic>
      <p:pic>
        <p:nvPicPr>
          <p:cNvPr id="4" name="Picture 3" descr="A close up of a sign&#10;&#10;Description generated with very high confidence">
            <a:extLst>
              <a:ext uri="{FF2B5EF4-FFF2-40B4-BE49-F238E27FC236}">
                <a16:creationId xmlns:a16="http://schemas.microsoft.com/office/drawing/2014/main" id="{75C037CF-969D-0E40-8ABA-B5B70ADB9862}"/>
              </a:ext>
            </a:extLst>
          </p:cNvPr>
          <p:cNvPicPr>
            <a:picLocks noChangeAspect="1"/>
          </p:cNvPicPr>
          <p:nvPr/>
        </p:nvPicPr>
        <p:blipFill>
          <a:blip r:embed="rId3"/>
          <a:stretch>
            <a:fillRect/>
          </a:stretch>
        </p:blipFill>
        <p:spPr>
          <a:xfrm>
            <a:off x="106097" y="6530161"/>
            <a:ext cx="1202560" cy="239253"/>
          </a:xfrm>
          <a:prstGeom prst="rect">
            <a:avLst/>
          </a:prstGeom>
        </p:spPr>
      </p:pic>
    </p:spTree>
    <p:extLst>
      <p:ext uri="{BB962C8B-B14F-4D97-AF65-F5344CB8AC3E}">
        <p14:creationId xmlns:p14="http://schemas.microsoft.com/office/powerpoint/2010/main" val="2781706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1844DDE-030F-804C-93E4-58363A95C9A3}"/>
              </a:ext>
            </a:extLst>
          </p:cNvPr>
          <p:cNvSpPr>
            <a:spLocks noGrp="1"/>
          </p:cNvSpPr>
          <p:nvPr>
            <p:ph type="body" sz="quarter" idx="15"/>
          </p:nvPr>
        </p:nvSpPr>
        <p:spPr>
          <a:xfrm>
            <a:off x="0" y="208212"/>
            <a:ext cx="12192000" cy="666750"/>
          </a:xfrm>
        </p:spPr>
        <p:txBody>
          <a:bodyPr/>
          <a:lstStyle/>
          <a:p>
            <a:pPr algn="ctr"/>
            <a:r>
              <a:rPr lang="en-US" sz="2800" dirty="0"/>
              <a:t>The “Proposition” of Industrial Digital Transformation</a:t>
            </a:r>
          </a:p>
        </p:txBody>
      </p:sp>
      <p:pic>
        <p:nvPicPr>
          <p:cNvPr id="3" name="Picture 2">
            <a:extLst>
              <a:ext uri="{FF2B5EF4-FFF2-40B4-BE49-F238E27FC236}">
                <a16:creationId xmlns:a16="http://schemas.microsoft.com/office/drawing/2014/main" id="{AE3604F0-163F-514A-B1C2-D832F49C6639}"/>
              </a:ext>
            </a:extLst>
          </p:cNvPr>
          <p:cNvPicPr>
            <a:picLocks noChangeAspect="1"/>
          </p:cNvPicPr>
          <p:nvPr/>
        </p:nvPicPr>
        <p:blipFill>
          <a:blip r:embed="rId3"/>
          <a:stretch>
            <a:fillRect/>
          </a:stretch>
        </p:blipFill>
        <p:spPr>
          <a:xfrm>
            <a:off x="3125284" y="1551510"/>
            <a:ext cx="6350281" cy="3686941"/>
          </a:xfrm>
          <a:prstGeom prst="rect">
            <a:avLst/>
          </a:prstGeom>
        </p:spPr>
      </p:pic>
      <p:sp>
        <p:nvSpPr>
          <p:cNvPr id="6" name="TextBox 5">
            <a:extLst>
              <a:ext uri="{FF2B5EF4-FFF2-40B4-BE49-F238E27FC236}">
                <a16:creationId xmlns:a16="http://schemas.microsoft.com/office/drawing/2014/main" id="{28BD40B4-6CD2-3446-A87D-ACF2D48E67B6}"/>
              </a:ext>
            </a:extLst>
          </p:cNvPr>
          <p:cNvSpPr txBox="1"/>
          <p:nvPr/>
        </p:nvSpPr>
        <p:spPr>
          <a:xfrm>
            <a:off x="5012643" y="1100400"/>
            <a:ext cx="2575034" cy="400110"/>
          </a:xfrm>
          <a:prstGeom prst="rect">
            <a:avLst/>
          </a:prstGeom>
          <a:noFill/>
        </p:spPr>
        <p:txBody>
          <a:bodyPr wrap="square" rtlCol="0">
            <a:spAutoFit/>
          </a:bodyPr>
          <a:lstStyle/>
          <a:p>
            <a:r>
              <a:rPr lang="en-US" sz="2000" b="1" dirty="0">
                <a:solidFill>
                  <a:srgbClr val="C8DA2E"/>
                </a:solidFill>
              </a:rPr>
              <a:t>The Proposition</a:t>
            </a:r>
          </a:p>
        </p:txBody>
      </p:sp>
      <p:sp>
        <p:nvSpPr>
          <p:cNvPr id="8" name="Rectangle 7">
            <a:extLst>
              <a:ext uri="{FF2B5EF4-FFF2-40B4-BE49-F238E27FC236}">
                <a16:creationId xmlns:a16="http://schemas.microsoft.com/office/drawing/2014/main" id="{49E8E786-9C7C-A048-BBD0-556E26402782}"/>
              </a:ext>
            </a:extLst>
          </p:cNvPr>
          <p:cNvSpPr/>
          <p:nvPr/>
        </p:nvSpPr>
        <p:spPr>
          <a:xfrm>
            <a:off x="3953893" y="5210855"/>
            <a:ext cx="4065339" cy="400110"/>
          </a:xfrm>
          <a:prstGeom prst="rect">
            <a:avLst/>
          </a:prstGeom>
        </p:spPr>
        <p:txBody>
          <a:bodyPr wrap="square">
            <a:spAutoFit/>
          </a:bodyPr>
          <a:lstStyle/>
          <a:p>
            <a:pPr algn="ctr"/>
            <a:r>
              <a:rPr lang="en-US" sz="2000" dirty="0">
                <a:solidFill>
                  <a:srgbClr val="156D97"/>
                </a:solidFill>
              </a:rPr>
              <a:t>IT/Cloud Tooling and Services</a:t>
            </a:r>
          </a:p>
        </p:txBody>
      </p:sp>
      <p:pic>
        <p:nvPicPr>
          <p:cNvPr id="27" name="Picture 26" descr="A close up of a sign&#10;&#10;Description generated with very high confidence">
            <a:extLst>
              <a:ext uri="{FF2B5EF4-FFF2-40B4-BE49-F238E27FC236}">
                <a16:creationId xmlns:a16="http://schemas.microsoft.com/office/drawing/2014/main" id="{4AD62C9D-4323-E84D-875E-AB3F92065ECC}"/>
              </a:ext>
            </a:extLst>
          </p:cNvPr>
          <p:cNvPicPr>
            <a:picLocks noChangeAspect="1"/>
          </p:cNvPicPr>
          <p:nvPr/>
        </p:nvPicPr>
        <p:blipFill>
          <a:blip r:embed="rId4"/>
          <a:stretch>
            <a:fillRect/>
          </a:stretch>
        </p:blipFill>
        <p:spPr>
          <a:xfrm>
            <a:off x="106097" y="6530161"/>
            <a:ext cx="1202560" cy="239253"/>
          </a:xfrm>
          <a:prstGeom prst="rect">
            <a:avLst/>
          </a:prstGeom>
        </p:spPr>
      </p:pic>
      <p:grpSp>
        <p:nvGrpSpPr>
          <p:cNvPr id="10" name="Group 9">
            <a:extLst>
              <a:ext uri="{FF2B5EF4-FFF2-40B4-BE49-F238E27FC236}">
                <a16:creationId xmlns:a16="http://schemas.microsoft.com/office/drawing/2014/main" id="{F7E34C3F-083D-B44A-9E2A-EFE1D58CAF6D}"/>
              </a:ext>
            </a:extLst>
          </p:cNvPr>
          <p:cNvGrpSpPr/>
          <p:nvPr/>
        </p:nvGrpSpPr>
        <p:grpSpPr>
          <a:xfrm>
            <a:off x="7799862" y="5210855"/>
            <a:ext cx="457660" cy="1291710"/>
            <a:chOff x="7799862" y="5210855"/>
            <a:chExt cx="457660" cy="1291710"/>
          </a:xfrm>
        </p:grpSpPr>
        <p:sp>
          <p:nvSpPr>
            <p:cNvPr id="4" name="Cylinder 6">
              <a:extLst>
                <a:ext uri="{FF2B5EF4-FFF2-40B4-BE49-F238E27FC236}">
                  <a16:creationId xmlns:a16="http://schemas.microsoft.com/office/drawing/2014/main" id="{33661326-60BF-AB4D-855B-BBEF8451A433}"/>
                </a:ext>
              </a:extLst>
            </p:cNvPr>
            <p:cNvSpPr/>
            <p:nvPr/>
          </p:nvSpPr>
          <p:spPr>
            <a:xfrm>
              <a:off x="7799862" y="6102938"/>
              <a:ext cx="457660" cy="399627"/>
            </a:xfrm>
            <a:prstGeom prst="can">
              <a:avLst/>
            </a:prstGeom>
            <a:solidFill>
              <a:srgbClr val="156D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OT</a:t>
              </a:r>
            </a:p>
            <a:p>
              <a:pPr algn="ctr"/>
              <a:r>
                <a:rPr lang="en-US" sz="800" dirty="0"/>
                <a:t>Data</a:t>
              </a:r>
            </a:p>
          </p:txBody>
        </p:sp>
        <p:cxnSp>
          <p:nvCxnSpPr>
            <p:cNvPr id="11" name="Straight Arrow Connector 10">
              <a:extLst>
                <a:ext uri="{FF2B5EF4-FFF2-40B4-BE49-F238E27FC236}">
                  <a16:creationId xmlns:a16="http://schemas.microsoft.com/office/drawing/2014/main" id="{801DE6C7-669E-C24C-9070-D74E8D67FA70}"/>
                </a:ext>
              </a:extLst>
            </p:cNvPr>
            <p:cNvCxnSpPr>
              <a:cxnSpLocks/>
              <a:endCxn id="4" idx="1"/>
            </p:cNvCxnSpPr>
            <p:nvPr/>
          </p:nvCxnSpPr>
          <p:spPr>
            <a:xfrm>
              <a:off x="8019232" y="5210855"/>
              <a:ext cx="9460" cy="89208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7379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4FFD398-6D0F-6143-99AF-FC51AC352760}"/>
              </a:ext>
            </a:extLst>
          </p:cNvPr>
          <p:cNvSpPr>
            <a:spLocks noGrp="1"/>
          </p:cNvSpPr>
          <p:nvPr>
            <p:ph type="body" sz="quarter" idx="15"/>
          </p:nvPr>
        </p:nvSpPr>
        <p:spPr/>
        <p:txBody>
          <a:bodyPr/>
          <a:lstStyle/>
          <a:p>
            <a:endParaRPr lang="en-US" dirty="0"/>
          </a:p>
        </p:txBody>
      </p:sp>
      <p:pic>
        <p:nvPicPr>
          <p:cNvPr id="7" name="Picture 6" descr="A close up of a sign&#10;&#10;Description generated with very high confidence">
            <a:extLst>
              <a:ext uri="{FF2B5EF4-FFF2-40B4-BE49-F238E27FC236}">
                <a16:creationId xmlns:a16="http://schemas.microsoft.com/office/drawing/2014/main" id="{03F95E93-2CAF-1F43-BD73-F7C776AEFBD5}"/>
              </a:ext>
            </a:extLst>
          </p:cNvPr>
          <p:cNvPicPr>
            <a:picLocks noChangeAspect="1"/>
          </p:cNvPicPr>
          <p:nvPr/>
        </p:nvPicPr>
        <p:blipFill>
          <a:blip r:embed="rId3"/>
          <a:stretch>
            <a:fillRect/>
          </a:stretch>
        </p:blipFill>
        <p:spPr>
          <a:xfrm>
            <a:off x="106097" y="6530161"/>
            <a:ext cx="1202560" cy="239253"/>
          </a:xfrm>
          <a:prstGeom prst="rect">
            <a:avLst/>
          </a:prstGeom>
        </p:spPr>
      </p:pic>
      <p:sp>
        <p:nvSpPr>
          <p:cNvPr id="2" name="Rectangle 1">
            <a:extLst>
              <a:ext uri="{FF2B5EF4-FFF2-40B4-BE49-F238E27FC236}">
                <a16:creationId xmlns:a16="http://schemas.microsoft.com/office/drawing/2014/main" id="{921C6DE5-B745-0A4E-B605-AEFDBE34B092}"/>
              </a:ext>
            </a:extLst>
          </p:cNvPr>
          <p:cNvSpPr/>
          <p:nvPr/>
        </p:nvSpPr>
        <p:spPr>
          <a:xfrm>
            <a:off x="-3175" y="0"/>
            <a:ext cx="12192000" cy="11986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oogle Shape;347;p40">
            <a:extLst>
              <a:ext uri="{FF2B5EF4-FFF2-40B4-BE49-F238E27FC236}">
                <a16:creationId xmlns:a16="http://schemas.microsoft.com/office/drawing/2014/main" id="{0480847A-8A10-1C47-9232-31E0F61C490B}"/>
              </a:ext>
            </a:extLst>
          </p:cNvPr>
          <p:cNvPicPr preferRelativeResize="0"/>
          <p:nvPr/>
        </p:nvPicPr>
        <p:blipFill rotWithShape="1">
          <a:blip r:embed="rId4">
            <a:alphaModFix/>
          </a:blip>
          <a:srcRect t="19302" b="10095"/>
          <a:stretch/>
        </p:blipFill>
        <p:spPr>
          <a:xfrm>
            <a:off x="-3175" y="0"/>
            <a:ext cx="12929466" cy="6858000"/>
          </a:xfrm>
          <a:prstGeom prst="rect">
            <a:avLst/>
          </a:prstGeom>
          <a:noFill/>
          <a:ln>
            <a:noFill/>
          </a:ln>
        </p:spPr>
      </p:pic>
    </p:spTree>
    <p:extLst>
      <p:ext uri="{BB962C8B-B14F-4D97-AF65-F5344CB8AC3E}">
        <p14:creationId xmlns:p14="http://schemas.microsoft.com/office/powerpoint/2010/main" val="3746097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1844DDE-030F-804C-93E4-58363A95C9A3}"/>
              </a:ext>
            </a:extLst>
          </p:cNvPr>
          <p:cNvSpPr>
            <a:spLocks noGrp="1"/>
          </p:cNvSpPr>
          <p:nvPr>
            <p:ph type="body" sz="quarter" idx="15"/>
          </p:nvPr>
        </p:nvSpPr>
        <p:spPr>
          <a:xfrm>
            <a:off x="0" y="208212"/>
            <a:ext cx="12192000" cy="666750"/>
          </a:xfrm>
        </p:spPr>
        <p:txBody>
          <a:bodyPr/>
          <a:lstStyle/>
          <a:p>
            <a:pPr algn="ctr"/>
            <a:r>
              <a:rPr lang="en-US" sz="2800" dirty="0"/>
              <a:t>Versus the “Reality” Industrial Digital Transformation</a:t>
            </a:r>
          </a:p>
        </p:txBody>
      </p:sp>
      <p:sp>
        <p:nvSpPr>
          <p:cNvPr id="7" name="TextBox 6">
            <a:extLst>
              <a:ext uri="{FF2B5EF4-FFF2-40B4-BE49-F238E27FC236}">
                <a16:creationId xmlns:a16="http://schemas.microsoft.com/office/drawing/2014/main" id="{4309ED6D-3442-D044-8B07-6F46FC1F5874}"/>
              </a:ext>
            </a:extLst>
          </p:cNvPr>
          <p:cNvSpPr txBox="1"/>
          <p:nvPr/>
        </p:nvSpPr>
        <p:spPr>
          <a:xfrm>
            <a:off x="2421865" y="1067686"/>
            <a:ext cx="1846555" cy="400110"/>
          </a:xfrm>
          <a:prstGeom prst="rect">
            <a:avLst/>
          </a:prstGeom>
          <a:noFill/>
        </p:spPr>
        <p:txBody>
          <a:bodyPr wrap="square" rtlCol="0">
            <a:spAutoFit/>
          </a:bodyPr>
          <a:lstStyle/>
          <a:p>
            <a:r>
              <a:rPr lang="en-US" sz="2000" b="1" dirty="0">
                <a:solidFill>
                  <a:srgbClr val="C2D933"/>
                </a:solidFill>
              </a:rPr>
              <a:t>The Reality</a:t>
            </a:r>
          </a:p>
        </p:txBody>
      </p:sp>
      <p:grpSp>
        <p:nvGrpSpPr>
          <p:cNvPr id="2" name="Group 1">
            <a:extLst>
              <a:ext uri="{FF2B5EF4-FFF2-40B4-BE49-F238E27FC236}">
                <a16:creationId xmlns:a16="http://schemas.microsoft.com/office/drawing/2014/main" id="{0229AECE-C32E-2744-86BF-BD6FA40DDF50}"/>
              </a:ext>
            </a:extLst>
          </p:cNvPr>
          <p:cNvGrpSpPr/>
          <p:nvPr/>
        </p:nvGrpSpPr>
        <p:grpSpPr>
          <a:xfrm>
            <a:off x="2222250" y="1467796"/>
            <a:ext cx="2162115" cy="1189620"/>
            <a:chOff x="2222250" y="1467796"/>
            <a:chExt cx="2162115" cy="1189620"/>
          </a:xfrm>
        </p:grpSpPr>
        <p:cxnSp>
          <p:nvCxnSpPr>
            <p:cNvPr id="10" name="Straight Arrow Connector 9">
              <a:extLst>
                <a:ext uri="{FF2B5EF4-FFF2-40B4-BE49-F238E27FC236}">
                  <a16:creationId xmlns:a16="http://schemas.microsoft.com/office/drawing/2014/main" id="{77EEB96F-EE5D-2A4E-97CF-EFCCD9016B61}"/>
                </a:ext>
              </a:extLst>
            </p:cNvPr>
            <p:cNvCxnSpPr>
              <a:cxnSpLocks/>
            </p:cNvCxnSpPr>
            <p:nvPr/>
          </p:nvCxnSpPr>
          <p:spPr>
            <a:xfrm>
              <a:off x="3303308" y="2223051"/>
              <a:ext cx="0" cy="434365"/>
            </a:xfrm>
            <a:prstGeom prst="straightConnector1">
              <a:avLst/>
            </a:prstGeom>
            <a:ln w="38100">
              <a:solidFill>
                <a:srgbClr val="156D97"/>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C07DA142-71B6-764A-97CF-81886A0B7C48}"/>
                </a:ext>
              </a:extLst>
            </p:cNvPr>
            <p:cNvGrpSpPr/>
            <p:nvPr/>
          </p:nvGrpSpPr>
          <p:grpSpPr>
            <a:xfrm>
              <a:off x="2222250" y="1467796"/>
              <a:ext cx="2162115" cy="750918"/>
              <a:chOff x="6878048" y="3267288"/>
              <a:chExt cx="2254400" cy="904042"/>
            </a:xfrm>
          </p:grpSpPr>
          <p:pic>
            <p:nvPicPr>
              <p:cNvPr id="12" name="Picture 11">
                <a:extLst>
                  <a:ext uri="{FF2B5EF4-FFF2-40B4-BE49-F238E27FC236}">
                    <a16:creationId xmlns:a16="http://schemas.microsoft.com/office/drawing/2014/main" id="{BEDCF176-7372-8443-9A1B-13DF7FE7F517}"/>
                  </a:ext>
                </a:extLst>
              </p:cNvPr>
              <p:cNvPicPr>
                <a:picLocks noChangeAspect="1"/>
              </p:cNvPicPr>
              <p:nvPr/>
            </p:nvPicPr>
            <p:blipFill>
              <a:blip r:embed="rId3"/>
              <a:stretch>
                <a:fillRect/>
              </a:stretch>
            </p:blipFill>
            <p:spPr>
              <a:xfrm>
                <a:off x="7141496" y="3267288"/>
                <a:ext cx="1680195" cy="904042"/>
              </a:xfrm>
              <a:prstGeom prst="rect">
                <a:avLst/>
              </a:prstGeom>
            </p:spPr>
          </p:pic>
          <p:sp>
            <p:nvSpPr>
              <p:cNvPr id="13" name="Rectangle 12">
                <a:extLst>
                  <a:ext uri="{FF2B5EF4-FFF2-40B4-BE49-F238E27FC236}">
                    <a16:creationId xmlns:a16="http://schemas.microsoft.com/office/drawing/2014/main" id="{E51E4FE8-5B49-1747-9BFC-83A5C0DD4CAD}"/>
                  </a:ext>
                </a:extLst>
              </p:cNvPr>
              <p:cNvSpPr/>
              <p:nvPr/>
            </p:nvSpPr>
            <p:spPr>
              <a:xfrm>
                <a:off x="6878048" y="3795229"/>
                <a:ext cx="2254400" cy="276999"/>
              </a:xfrm>
              <a:prstGeom prst="rect">
                <a:avLst/>
              </a:prstGeom>
            </p:spPr>
            <p:txBody>
              <a:bodyPr wrap="square">
                <a:spAutoFit/>
              </a:bodyPr>
              <a:lstStyle/>
              <a:p>
                <a:pPr algn="ctr"/>
                <a:r>
                  <a:rPr lang="en-US" sz="1200" dirty="0">
                    <a:solidFill>
                      <a:srgbClr val="156D97"/>
                    </a:solidFill>
                  </a:rPr>
                  <a:t>IT/Cloud Tooling</a:t>
                </a:r>
              </a:p>
            </p:txBody>
          </p:sp>
        </p:grpSp>
      </p:grpSp>
      <p:grpSp>
        <p:nvGrpSpPr>
          <p:cNvPr id="14" name="Group 13">
            <a:extLst>
              <a:ext uri="{FF2B5EF4-FFF2-40B4-BE49-F238E27FC236}">
                <a16:creationId xmlns:a16="http://schemas.microsoft.com/office/drawing/2014/main" id="{8117C1E8-DDA0-844D-8AAC-EF38DDC18DE4}"/>
              </a:ext>
            </a:extLst>
          </p:cNvPr>
          <p:cNvGrpSpPr/>
          <p:nvPr/>
        </p:nvGrpSpPr>
        <p:grpSpPr>
          <a:xfrm>
            <a:off x="569368" y="2657416"/>
            <a:ext cx="5167194" cy="4111816"/>
            <a:chOff x="6364531" y="3036473"/>
            <a:chExt cx="4337681" cy="3380114"/>
          </a:xfrm>
        </p:grpSpPr>
        <p:sp>
          <p:nvSpPr>
            <p:cNvPr id="15" name="Oval 14">
              <a:extLst>
                <a:ext uri="{FF2B5EF4-FFF2-40B4-BE49-F238E27FC236}">
                  <a16:creationId xmlns:a16="http://schemas.microsoft.com/office/drawing/2014/main" id="{6C8E7915-AA05-4648-8AA8-FA8DFD613EB4}"/>
                </a:ext>
              </a:extLst>
            </p:cNvPr>
            <p:cNvSpPr/>
            <p:nvPr/>
          </p:nvSpPr>
          <p:spPr>
            <a:xfrm>
              <a:off x="6364531" y="3036473"/>
              <a:ext cx="4337681" cy="3380114"/>
            </a:xfrm>
            <a:prstGeom prst="ellipse">
              <a:avLst/>
            </a:prstGeom>
            <a:solidFill>
              <a:schemeClr val="bg1">
                <a:lumMod val="95000"/>
              </a:schemeClr>
            </a:solidFill>
            <a:ln w="28575">
              <a:solidFill>
                <a:srgbClr val="156D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p>
          </p:txBody>
        </p:sp>
        <p:pic>
          <p:nvPicPr>
            <p:cNvPr id="16" name="Picture 15">
              <a:extLst>
                <a:ext uri="{FF2B5EF4-FFF2-40B4-BE49-F238E27FC236}">
                  <a16:creationId xmlns:a16="http://schemas.microsoft.com/office/drawing/2014/main" id="{D7391461-6286-234F-981B-F018B4BD4053}"/>
                </a:ext>
              </a:extLst>
            </p:cNvPr>
            <p:cNvPicPr>
              <a:picLocks noChangeAspect="1"/>
            </p:cNvPicPr>
            <p:nvPr/>
          </p:nvPicPr>
          <p:blipFill>
            <a:blip r:embed="rId4"/>
            <a:stretch>
              <a:fillRect/>
            </a:stretch>
          </p:blipFill>
          <p:spPr>
            <a:xfrm>
              <a:off x="8008573" y="5468068"/>
              <a:ext cx="651006" cy="559743"/>
            </a:xfrm>
            <a:prstGeom prst="rect">
              <a:avLst/>
            </a:prstGeom>
          </p:spPr>
        </p:pic>
        <p:pic>
          <p:nvPicPr>
            <p:cNvPr id="17" name="Picture 16">
              <a:extLst>
                <a:ext uri="{FF2B5EF4-FFF2-40B4-BE49-F238E27FC236}">
                  <a16:creationId xmlns:a16="http://schemas.microsoft.com/office/drawing/2014/main" id="{FD404B05-0B34-0947-8A21-442C09EF99F4}"/>
                </a:ext>
              </a:extLst>
            </p:cNvPr>
            <p:cNvPicPr>
              <a:picLocks noChangeAspect="1"/>
            </p:cNvPicPr>
            <p:nvPr/>
          </p:nvPicPr>
          <p:blipFill>
            <a:blip r:embed="rId5"/>
            <a:stretch>
              <a:fillRect/>
            </a:stretch>
          </p:blipFill>
          <p:spPr>
            <a:xfrm>
              <a:off x="6633499" y="4534499"/>
              <a:ext cx="602332" cy="413723"/>
            </a:xfrm>
            <a:prstGeom prst="rect">
              <a:avLst/>
            </a:prstGeom>
          </p:spPr>
        </p:pic>
        <p:pic>
          <p:nvPicPr>
            <p:cNvPr id="18" name="Picture 17">
              <a:extLst>
                <a:ext uri="{FF2B5EF4-FFF2-40B4-BE49-F238E27FC236}">
                  <a16:creationId xmlns:a16="http://schemas.microsoft.com/office/drawing/2014/main" id="{A363E7F3-8FCA-2849-AA8A-F9D869D612F6}"/>
                </a:ext>
              </a:extLst>
            </p:cNvPr>
            <p:cNvPicPr>
              <a:picLocks noChangeAspect="1"/>
            </p:cNvPicPr>
            <p:nvPr/>
          </p:nvPicPr>
          <p:blipFill>
            <a:blip r:embed="rId6"/>
            <a:stretch>
              <a:fillRect/>
            </a:stretch>
          </p:blipFill>
          <p:spPr>
            <a:xfrm>
              <a:off x="7949223" y="3201525"/>
              <a:ext cx="745310" cy="593206"/>
            </a:xfrm>
            <a:prstGeom prst="rect">
              <a:avLst/>
            </a:prstGeom>
          </p:spPr>
        </p:pic>
        <p:pic>
          <p:nvPicPr>
            <p:cNvPr id="19" name="Picture 18">
              <a:extLst>
                <a:ext uri="{FF2B5EF4-FFF2-40B4-BE49-F238E27FC236}">
                  <a16:creationId xmlns:a16="http://schemas.microsoft.com/office/drawing/2014/main" id="{48A19919-80CB-DB41-91D7-880080EC024B}"/>
                </a:ext>
              </a:extLst>
            </p:cNvPr>
            <p:cNvPicPr>
              <a:picLocks noChangeAspect="1"/>
            </p:cNvPicPr>
            <p:nvPr/>
          </p:nvPicPr>
          <p:blipFill>
            <a:blip r:embed="rId7"/>
            <a:stretch>
              <a:fillRect/>
            </a:stretch>
          </p:blipFill>
          <p:spPr>
            <a:xfrm>
              <a:off x="9587335" y="3918858"/>
              <a:ext cx="790941" cy="447186"/>
            </a:xfrm>
            <a:prstGeom prst="rect">
              <a:avLst/>
            </a:prstGeom>
          </p:spPr>
        </p:pic>
        <p:pic>
          <p:nvPicPr>
            <p:cNvPr id="20" name="Picture 19">
              <a:extLst>
                <a:ext uri="{FF2B5EF4-FFF2-40B4-BE49-F238E27FC236}">
                  <a16:creationId xmlns:a16="http://schemas.microsoft.com/office/drawing/2014/main" id="{74D4DC50-0656-7347-8AE3-FA7360D7FB28}"/>
                </a:ext>
              </a:extLst>
            </p:cNvPr>
            <p:cNvPicPr>
              <a:picLocks noChangeAspect="1"/>
            </p:cNvPicPr>
            <p:nvPr/>
          </p:nvPicPr>
          <p:blipFill>
            <a:blip r:embed="rId8"/>
            <a:stretch>
              <a:fillRect/>
            </a:stretch>
          </p:blipFill>
          <p:spPr>
            <a:xfrm flipH="1">
              <a:off x="7073997" y="3533405"/>
              <a:ext cx="538415" cy="711847"/>
            </a:xfrm>
            <a:prstGeom prst="rect">
              <a:avLst/>
            </a:prstGeom>
          </p:spPr>
        </p:pic>
        <p:pic>
          <p:nvPicPr>
            <p:cNvPr id="21" name="Picture 20">
              <a:extLst>
                <a:ext uri="{FF2B5EF4-FFF2-40B4-BE49-F238E27FC236}">
                  <a16:creationId xmlns:a16="http://schemas.microsoft.com/office/drawing/2014/main" id="{49D775CB-83EC-FC49-8EF2-C676B1EE86F9}"/>
                </a:ext>
              </a:extLst>
            </p:cNvPr>
            <p:cNvPicPr>
              <a:picLocks noChangeAspect="1"/>
            </p:cNvPicPr>
            <p:nvPr/>
          </p:nvPicPr>
          <p:blipFill>
            <a:blip r:embed="rId9"/>
            <a:stretch>
              <a:fillRect/>
            </a:stretch>
          </p:blipFill>
          <p:spPr>
            <a:xfrm>
              <a:off x="8822355" y="3201525"/>
              <a:ext cx="667830" cy="866196"/>
            </a:xfrm>
            <a:prstGeom prst="rect">
              <a:avLst/>
            </a:prstGeom>
          </p:spPr>
        </p:pic>
        <p:pic>
          <p:nvPicPr>
            <p:cNvPr id="22" name="Picture 21">
              <a:extLst>
                <a:ext uri="{FF2B5EF4-FFF2-40B4-BE49-F238E27FC236}">
                  <a16:creationId xmlns:a16="http://schemas.microsoft.com/office/drawing/2014/main" id="{382872B2-FBC0-1544-9FDA-EC7FD3EEFBB8}"/>
                </a:ext>
              </a:extLst>
            </p:cNvPr>
            <p:cNvPicPr>
              <a:picLocks noChangeAspect="1"/>
            </p:cNvPicPr>
            <p:nvPr/>
          </p:nvPicPr>
          <p:blipFill>
            <a:blip r:embed="rId10"/>
            <a:stretch>
              <a:fillRect/>
            </a:stretch>
          </p:blipFill>
          <p:spPr>
            <a:xfrm>
              <a:off x="7013658" y="4982488"/>
              <a:ext cx="632753" cy="711847"/>
            </a:xfrm>
            <a:prstGeom prst="rect">
              <a:avLst/>
            </a:prstGeom>
          </p:spPr>
        </p:pic>
        <p:pic>
          <p:nvPicPr>
            <p:cNvPr id="23" name="Picture 22">
              <a:extLst>
                <a:ext uri="{FF2B5EF4-FFF2-40B4-BE49-F238E27FC236}">
                  <a16:creationId xmlns:a16="http://schemas.microsoft.com/office/drawing/2014/main" id="{1492A161-B086-4649-AAB2-6BD429145F50}"/>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0000" b="90000" l="10000" r="90000">
                          <a14:foregroundMark x1="83871" y1="32031" x2="83871" y2="32031"/>
                        </a14:backgroundRemoval>
                      </a14:imgEffect>
                    </a14:imgLayer>
                  </a14:imgProps>
                </a:ext>
                <a:ext uri="{28A0092B-C50C-407E-A947-70E740481C1C}">
                  <a14:useLocalDpi xmlns:a14="http://schemas.microsoft.com/office/drawing/2010/main" val="0"/>
                </a:ext>
              </a:extLst>
            </a:blip>
            <a:stretch>
              <a:fillRect/>
            </a:stretch>
          </p:blipFill>
          <p:spPr>
            <a:xfrm>
              <a:off x="8854997" y="5574630"/>
              <a:ext cx="570904" cy="583196"/>
            </a:xfrm>
            <a:prstGeom prst="rect">
              <a:avLst/>
            </a:prstGeom>
          </p:spPr>
        </p:pic>
        <p:pic>
          <p:nvPicPr>
            <p:cNvPr id="24" name="Picture 23">
              <a:extLst>
                <a:ext uri="{FF2B5EF4-FFF2-40B4-BE49-F238E27FC236}">
                  <a16:creationId xmlns:a16="http://schemas.microsoft.com/office/drawing/2014/main" id="{09D74664-61F6-6B46-842E-D2A99EEDF434}"/>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8333" b="90000" l="9434" r="89623">
                          <a14:foregroundMark x1="54717" y1="8333" x2="54717" y2="8333"/>
                          <a14:foregroundMark x1="20755" y1="83333" x2="20755" y2="83333"/>
                        </a14:backgroundRemoval>
                      </a14:imgEffect>
                    </a14:imgLayer>
                  </a14:imgProps>
                </a:ext>
                <a:ext uri="{28A0092B-C50C-407E-A947-70E740481C1C}">
                  <a14:useLocalDpi xmlns:a14="http://schemas.microsoft.com/office/drawing/2010/main" val="0"/>
                </a:ext>
              </a:extLst>
            </a:blip>
            <a:stretch>
              <a:fillRect/>
            </a:stretch>
          </p:blipFill>
          <p:spPr>
            <a:xfrm>
              <a:off x="9878038" y="4599950"/>
              <a:ext cx="467526" cy="523774"/>
            </a:xfrm>
            <a:prstGeom prst="rect">
              <a:avLst/>
            </a:prstGeom>
          </p:spPr>
        </p:pic>
        <p:pic>
          <p:nvPicPr>
            <p:cNvPr id="25" name="Picture 24">
              <a:extLst>
                <a:ext uri="{FF2B5EF4-FFF2-40B4-BE49-F238E27FC236}">
                  <a16:creationId xmlns:a16="http://schemas.microsoft.com/office/drawing/2014/main" id="{2341BF6F-CE3A-6847-B7CB-A1F49AC89EED}"/>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9420" b="89855" l="9821" r="91071">
                          <a14:foregroundMark x1="71429" y1="27536" x2="71429" y2="27536"/>
                          <a14:foregroundMark x1="73214" y1="15942" x2="73214" y2="15942"/>
                          <a14:foregroundMark x1="74107" y1="13043" x2="74107" y2="13043"/>
                          <a14:foregroundMark x1="22321" y1="62319" x2="22321" y2="62319"/>
                          <a14:foregroundMark x1="17857" y1="61594" x2="17857" y2="61594"/>
                          <a14:foregroundMark x1="91071" y1="63768" x2="91071" y2="63768"/>
                          <a14:foregroundMark x1="68750" y1="43478" x2="68750" y2="43478"/>
                        </a14:backgroundRemoval>
                      </a14:imgEffect>
                    </a14:imgLayer>
                  </a14:imgProps>
                </a:ext>
              </a:extLst>
            </a:blip>
            <a:stretch>
              <a:fillRect/>
            </a:stretch>
          </p:blipFill>
          <p:spPr>
            <a:xfrm>
              <a:off x="9400279" y="5097247"/>
              <a:ext cx="601912" cy="741642"/>
            </a:xfrm>
            <a:prstGeom prst="rect">
              <a:avLst/>
            </a:prstGeom>
          </p:spPr>
        </p:pic>
        <p:sp>
          <p:nvSpPr>
            <p:cNvPr id="26" name="Cylinder 27">
              <a:extLst>
                <a:ext uri="{FF2B5EF4-FFF2-40B4-BE49-F238E27FC236}">
                  <a16:creationId xmlns:a16="http://schemas.microsoft.com/office/drawing/2014/main" id="{2670D802-4F06-3E49-9805-3D25B16AB0BC}"/>
                </a:ext>
              </a:extLst>
            </p:cNvPr>
            <p:cNvSpPr/>
            <p:nvPr/>
          </p:nvSpPr>
          <p:spPr>
            <a:xfrm>
              <a:off x="8008573" y="4126560"/>
              <a:ext cx="1202181" cy="1175080"/>
            </a:xfrm>
            <a:prstGeom prst="can">
              <a:avLst/>
            </a:prstGeom>
            <a:solidFill>
              <a:srgbClr val="156D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OT</a:t>
              </a:r>
            </a:p>
            <a:p>
              <a:pPr algn="ctr"/>
              <a:r>
                <a:rPr lang="en-US" sz="1400" b="1" dirty="0"/>
                <a:t>Data</a:t>
              </a:r>
            </a:p>
          </p:txBody>
        </p:sp>
      </p:grpSp>
      <p:pic>
        <p:nvPicPr>
          <p:cNvPr id="27" name="Picture 26" descr="A close up of a sign&#10;&#10;Description generated with very high confidence">
            <a:extLst>
              <a:ext uri="{FF2B5EF4-FFF2-40B4-BE49-F238E27FC236}">
                <a16:creationId xmlns:a16="http://schemas.microsoft.com/office/drawing/2014/main" id="{B1487104-464C-234A-9050-3DC5354F1DAA}"/>
              </a:ext>
            </a:extLst>
          </p:cNvPr>
          <p:cNvPicPr>
            <a:picLocks noChangeAspect="1"/>
          </p:cNvPicPr>
          <p:nvPr/>
        </p:nvPicPr>
        <p:blipFill>
          <a:blip r:embed="rId17"/>
          <a:stretch>
            <a:fillRect/>
          </a:stretch>
        </p:blipFill>
        <p:spPr>
          <a:xfrm>
            <a:off x="106097" y="6530161"/>
            <a:ext cx="1202560" cy="239253"/>
          </a:xfrm>
          <a:prstGeom prst="rect">
            <a:avLst/>
          </a:prstGeom>
        </p:spPr>
      </p:pic>
      <p:sp>
        <p:nvSpPr>
          <p:cNvPr id="28" name="Rectangle 27">
            <a:extLst>
              <a:ext uri="{FF2B5EF4-FFF2-40B4-BE49-F238E27FC236}">
                <a16:creationId xmlns:a16="http://schemas.microsoft.com/office/drawing/2014/main" id="{F0178188-FD5C-A54E-A72C-B0A33B0A8E60}"/>
              </a:ext>
            </a:extLst>
          </p:cNvPr>
          <p:cNvSpPr/>
          <p:nvPr/>
        </p:nvSpPr>
        <p:spPr>
          <a:xfrm>
            <a:off x="5989226" y="1951672"/>
            <a:ext cx="5912646" cy="1477328"/>
          </a:xfrm>
          <a:prstGeom prst="rect">
            <a:avLst/>
          </a:prstGeom>
        </p:spPr>
        <p:txBody>
          <a:bodyPr wrap="square">
            <a:spAutoFit/>
          </a:bodyPr>
          <a:lstStyle/>
          <a:p>
            <a:pPr algn="ctr"/>
            <a:r>
              <a:rPr lang="en-US" b="1" i="1" dirty="0">
                <a:solidFill>
                  <a:srgbClr val="528FB3"/>
                </a:solidFill>
              </a:rPr>
              <a:t>“Ignition based Digital Transformation uniquely addresses the fundamental issue that current OT infrastructures simply are not conducive to the requirements of Digital Transformation.”</a:t>
            </a:r>
            <a:endParaRPr lang="en-US" sz="1600" dirty="0">
              <a:solidFill>
                <a:srgbClr val="528FB3"/>
              </a:solidFill>
            </a:endParaRPr>
          </a:p>
        </p:txBody>
      </p:sp>
      <p:sp>
        <p:nvSpPr>
          <p:cNvPr id="29" name="Rectangle 28">
            <a:extLst>
              <a:ext uri="{FF2B5EF4-FFF2-40B4-BE49-F238E27FC236}">
                <a16:creationId xmlns:a16="http://schemas.microsoft.com/office/drawing/2014/main" id="{A9E71C0C-D0A2-064F-A20E-7501DF1F9054}"/>
              </a:ext>
            </a:extLst>
          </p:cNvPr>
          <p:cNvSpPr/>
          <p:nvPr/>
        </p:nvSpPr>
        <p:spPr>
          <a:xfrm>
            <a:off x="6199833" y="4371824"/>
            <a:ext cx="5341912" cy="830997"/>
          </a:xfrm>
          <a:prstGeom prst="rect">
            <a:avLst/>
          </a:prstGeom>
        </p:spPr>
        <p:txBody>
          <a:bodyPr wrap="square">
            <a:spAutoFit/>
          </a:bodyPr>
          <a:lstStyle/>
          <a:p>
            <a:pPr algn="ctr"/>
            <a:r>
              <a:rPr lang="en-US" sz="1600" b="1" i="1" dirty="0">
                <a:solidFill>
                  <a:srgbClr val="528FB3"/>
                </a:solidFill>
              </a:rPr>
              <a:t>Decouple, Provide a “Single Source of Truth, Create a Superior OT solution. Then start on your Digital Transformation journey!</a:t>
            </a:r>
            <a:endParaRPr lang="en-US" sz="1600" dirty="0"/>
          </a:p>
        </p:txBody>
      </p:sp>
    </p:spTree>
    <p:extLst>
      <p:ext uri="{BB962C8B-B14F-4D97-AF65-F5344CB8AC3E}">
        <p14:creationId xmlns:p14="http://schemas.microsoft.com/office/powerpoint/2010/main" val="3723195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iterate type="wd">
                                    <p:tmPct val="10000"/>
                                  </p:iterate>
                                  <p:childTnLst>
                                    <p:set>
                                      <p:cBhvr>
                                        <p:cTn id="11" dur="1" fill="hold">
                                          <p:stCondLst>
                                            <p:cond delay="0"/>
                                          </p:stCondLst>
                                        </p:cTn>
                                        <p:tgtEl>
                                          <p:spTgt spid="28"/>
                                        </p:tgtEl>
                                        <p:attrNameLst>
                                          <p:attrName>style.visibility</p:attrName>
                                        </p:attrNameLst>
                                      </p:cBhvr>
                                      <p:to>
                                        <p:strVal val="visible"/>
                                      </p:to>
                                    </p:set>
                                    <p:animEffect transition="in" filter="dissolve">
                                      <p:cBhvr>
                                        <p:cTn id="12" dur="10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1844DDE-030F-804C-93E4-58363A95C9A3}"/>
              </a:ext>
            </a:extLst>
          </p:cNvPr>
          <p:cNvSpPr>
            <a:spLocks noGrp="1"/>
          </p:cNvSpPr>
          <p:nvPr>
            <p:ph type="body" sz="quarter" idx="15"/>
          </p:nvPr>
        </p:nvSpPr>
        <p:spPr/>
        <p:txBody>
          <a:bodyPr/>
          <a:lstStyle/>
          <a:p>
            <a:pPr algn="ctr"/>
            <a:r>
              <a:rPr lang="en-US" sz="2800" dirty="0"/>
              <a:t>Digital Transformation meets The Brownfield World</a:t>
            </a:r>
          </a:p>
        </p:txBody>
      </p:sp>
      <p:sp>
        <p:nvSpPr>
          <p:cNvPr id="8" name="Google Shape;284;p33">
            <a:extLst>
              <a:ext uri="{FF2B5EF4-FFF2-40B4-BE49-F238E27FC236}">
                <a16:creationId xmlns:a16="http://schemas.microsoft.com/office/drawing/2014/main" id="{A976666F-9BDC-A447-95AC-4A4BA9C45D68}"/>
              </a:ext>
            </a:extLst>
          </p:cNvPr>
          <p:cNvSpPr txBox="1"/>
          <p:nvPr/>
        </p:nvSpPr>
        <p:spPr>
          <a:xfrm>
            <a:off x="98460" y="1433531"/>
            <a:ext cx="6098654" cy="5062924"/>
          </a:xfrm>
          <a:prstGeom prst="rect">
            <a:avLst/>
          </a:prstGeom>
          <a:noFill/>
          <a:ln>
            <a:noFill/>
          </a:ln>
        </p:spPr>
        <p:txBody>
          <a:bodyPr spcFirstLastPara="1" wrap="square" lIns="91425" tIns="45700" rIns="91425" bIns="45700" anchor="t" anchorCtr="0">
            <a:noAutofit/>
          </a:bodyPr>
          <a:lstStyle/>
          <a:p>
            <a:pPr marL="342900" indent="-342900">
              <a:buClr>
                <a:srgbClr val="7F7F7F"/>
              </a:buClr>
              <a:buSzPts val="1900"/>
              <a:buFont typeface="Arial"/>
              <a:buChar char="•"/>
            </a:pPr>
            <a:r>
              <a:rPr lang="en-US" sz="1900" dirty="0">
                <a:solidFill>
                  <a:srgbClr val="7F7F7F"/>
                </a:solidFill>
                <a:latin typeface="PT Sans"/>
                <a:ea typeface="PT Sans"/>
                <a:cs typeface="PT Sans"/>
                <a:sym typeface="PT Sans"/>
              </a:rPr>
              <a:t>The majority of Digital Transformation will be with the Brownfield World for a decade or more</a:t>
            </a:r>
            <a:endParaRPr dirty="0"/>
          </a:p>
          <a:p>
            <a:pPr marL="342900" indent="-342900">
              <a:buClr>
                <a:srgbClr val="7F7F7F"/>
              </a:buClr>
              <a:buSzPts val="1900"/>
              <a:buFont typeface="Arial"/>
              <a:buChar char="•"/>
            </a:pPr>
            <a:r>
              <a:rPr lang="en-US" sz="1900" dirty="0">
                <a:solidFill>
                  <a:srgbClr val="7F7F7F"/>
                </a:solidFill>
                <a:latin typeface="PT Sans"/>
                <a:ea typeface="PT Sans"/>
                <a:cs typeface="PT Sans"/>
                <a:sym typeface="PT Sans"/>
              </a:rPr>
              <a:t>Connecting to Legacy Protocols</a:t>
            </a:r>
            <a:endParaRPr dirty="0"/>
          </a:p>
          <a:p>
            <a:pPr marL="342900" indent="-342900">
              <a:buClr>
                <a:srgbClr val="7F7F7F"/>
              </a:buClr>
              <a:buSzPts val="1900"/>
              <a:buFont typeface="Arial"/>
              <a:buChar char="•"/>
            </a:pPr>
            <a:r>
              <a:rPr lang="en-US" sz="1900" dirty="0">
                <a:solidFill>
                  <a:srgbClr val="7F7F7F"/>
                </a:solidFill>
                <a:latin typeface="PT Sans"/>
                <a:ea typeface="PT Sans"/>
                <a:cs typeface="PT Sans"/>
                <a:sym typeface="PT Sans"/>
              </a:rPr>
              <a:t>Register Based Data using Poll/Response Protocols</a:t>
            </a:r>
            <a:endParaRPr dirty="0"/>
          </a:p>
          <a:p>
            <a:pPr marL="342900" indent="-342900">
              <a:buClr>
                <a:srgbClr val="7F7F7F"/>
              </a:buClr>
              <a:buSzPts val="1900"/>
              <a:buFont typeface="Arial"/>
              <a:buChar char="•"/>
            </a:pPr>
            <a:r>
              <a:rPr lang="en-US" sz="1900" dirty="0">
                <a:solidFill>
                  <a:srgbClr val="7F7F7F"/>
                </a:solidFill>
                <a:latin typeface="PT Sans"/>
                <a:ea typeface="PT Sans"/>
                <a:cs typeface="PT Sans"/>
                <a:sym typeface="PT Sans"/>
              </a:rPr>
              <a:t>Data will have little context</a:t>
            </a:r>
            <a:endParaRPr dirty="0"/>
          </a:p>
          <a:p>
            <a:endParaRPr sz="1900" dirty="0">
              <a:solidFill>
                <a:schemeClr val="dk1"/>
              </a:solidFill>
              <a:latin typeface="PT Sans"/>
              <a:ea typeface="PT Sans"/>
              <a:cs typeface="PT Sans"/>
              <a:sym typeface="PT Sans"/>
            </a:endParaRPr>
          </a:p>
          <a:p>
            <a:endParaRPr sz="1900" dirty="0">
              <a:solidFill>
                <a:schemeClr val="dk1"/>
              </a:solidFill>
              <a:latin typeface="PT Sans"/>
              <a:ea typeface="PT Sans"/>
              <a:cs typeface="PT Sans"/>
              <a:sym typeface="PT Sans"/>
            </a:endParaRPr>
          </a:p>
          <a:p>
            <a:endParaRPr sz="1900" dirty="0">
              <a:solidFill>
                <a:schemeClr val="dk1"/>
              </a:solidFill>
              <a:latin typeface="PT Sans"/>
              <a:ea typeface="PT Sans"/>
              <a:cs typeface="PT Sans"/>
              <a:sym typeface="PT Sans"/>
            </a:endParaRPr>
          </a:p>
          <a:p>
            <a:endParaRPr sz="1900" dirty="0">
              <a:solidFill>
                <a:schemeClr val="dk1"/>
              </a:solidFill>
              <a:latin typeface="PT Sans"/>
              <a:ea typeface="PT Sans"/>
              <a:cs typeface="PT Sans"/>
              <a:sym typeface="PT Sans"/>
            </a:endParaRPr>
          </a:p>
          <a:p>
            <a:endParaRPr sz="1900" dirty="0">
              <a:solidFill>
                <a:schemeClr val="dk1"/>
              </a:solidFill>
              <a:latin typeface="PT Sans"/>
              <a:ea typeface="PT Sans"/>
              <a:cs typeface="PT Sans"/>
              <a:sym typeface="PT Sans"/>
            </a:endParaRPr>
          </a:p>
          <a:p>
            <a:endParaRPr sz="1900" dirty="0">
              <a:solidFill>
                <a:schemeClr val="dk1"/>
              </a:solidFill>
              <a:latin typeface="PT Sans"/>
              <a:ea typeface="PT Sans"/>
              <a:cs typeface="PT Sans"/>
              <a:sym typeface="PT Sans"/>
            </a:endParaRPr>
          </a:p>
          <a:p>
            <a:endParaRPr sz="1900" dirty="0">
              <a:solidFill>
                <a:schemeClr val="dk1"/>
              </a:solidFill>
              <a:latin typeface="PT Sans"/>
              <a:ea typeface="PT Sans"/>
              <a:cs typeface="PT Sans"/>
              <a:sym typeface="PT Sans"/>
            </a:endParaRPr>
          </a:p>
          <a:p>
            <a:r>
              <a:rPr lang="en-US" sz="1900" dirty="0">
                <a:solidFill>
                  <a:srgbClr val="7F7F7F"/>
                </a:solidFill>
                <a:latin typeface="PT Sans"/>
                <a:ea typeface="PT Sans"/>
                <a:cs typeface="PT Sans"/>
                <a:sym typeface="PT Sans"/>
              </a:rPr>
              <a:t>OT Data is not easily </a:t>
            </a:r>
            <a:r>
              <a:rPr lang="en-US" sz="1900" b="1" dirty="0">
                <a:solidFill>
                  <a:srgbClr val="156D97"/>
                </a:solidFill>
                <a:latin typeface="PT Sans"/>
                <a:ea typeface="PT Sans"/>
                <a:cs typeface="PT Sans"/>
                <a:sym typeface="PT Sans"/>
              </a:rPr>
              <a:t>IT Consumable </a:t>
            </a:r>
            <a:r>
              <a:rPr lang="en-US" sz="1900" dirty="0">
                <a:solidFill>
                  <a:srgbClr val="7F7F7F"/>
                </a:solidFill>
                <a:latin typeface="PT Sans"/>
                <a:ea typeface="PT Sans"/>
                <a:cs typeface="PT Sans"/>
                <a:sym typeface="PT Sans"/>
              </a:rPr>
              <a:t>and must be addressed holistically. Most try custom software at the edge increasing the costs and complexity of and eroding any ROI.  Requires cost effective tools on platforms not custom code.</a:t>
            </a:r>
            <a:endParaRPr sz="1900" dirty="0">
              <a:solidFill>
                <a:schemeClr val="dk1"/>
              </a:solidFill>
              <a:latin typeface="PT Sans"/>
              <a:ea typeface="PT Sans"/>
              <a:cs typeface="PT Sans"/>
              <a:sym typeface="PT Sans"/>
            </a:endParaRPr>
          </a:p>
        </p:txBody>
      </p:sp>
      <p:sp>
        <p:nvSpPr>
          <p:cNvPr id="9" name="Google Shape;285;p33">
            <a:extLst>
              <a:ext uri="{FF2B5EF4-FFF2-40B4-BE49-F238E27FC236}">
                <a16:creationId xmlns:a16="http://schemas.microsoft.com/office/drawing/2014/main" id="{26CE7087-5EBD-9747-8466-A8703D91B422}"/>
              </a:ext>
            </a:extLst>
          </p:cNvPr>
          <p:cNvSpPr txBox="1"/>
          <p:nvPr/>
        </p:nvSpPr>
        <p:spPr>
          <a:xfrm>
            <a:off x="646810" y="3069771"/>
            <a:ext cx="5130427" cy="1586994"/>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algn="ctr"/>
            <a:r>
              <a:rPr lang="en-US" sz="1900" b="1" dirty="0">
                <a:solidFill>
                  <a:srgbClr val="156D97"/>
                </a:solidFill>
                <a:latin typeface="PT Sans"/>
                <a:ea typeface="PT Sans"/>
                <a:cs typeface="PT Sans"/>
                <a:sym typeface="PT Sans"/>
              </a:rPr>
              <a:t>Modbus Address 40,027 = 1256</a:t>
            </a:r>
            <a:endParaRPr dirty="0"/>
          </a:p>
          <a:p>
            <a:pPr algn="ctr"/>
            <a:r>
              <a:rPr lang="en-US" sz="1400" dirty="0">
                <a:solidFill>
                  <a:schemeClr val="dk1"/>
                </a:solidFill>
                <a:latin typeface="PT Sans"/>
                <a:ea typeface="PT Sans"/>
                <a:cs typeface="PT Sans"/>
                <a:sym typeface="PT Sans"/>
              </a:rPr>
              <a:t>What does 1256 represent?</a:t>
            </a:r>
            <a:endParaRPr sz="2000" dirty="0"/>
          </a:p>
          <a:p>
            <a:pPr algn="ctr"/>
            <a:r>
              <a:rPr lang="en-US" sz="1400" dirty="0">
                <a:solidFill>
                  <a:schemeClr val="dk1"/>
                </a:solidFill>
                <a:latin typeface="PT Sans"/>
                <a:ea typeface="PT Sans"/>
                <a:cs typeface="PT Sans"/>
                <a:sym typeface="PT Sans"/>
              </a:rPr>
              <a:t>Is it a raw value or scaled?</a:t>
            </a:r>
            <a:endParaRPr sz="2000" dirty="0"/>
          </a:p>
          <a:p>
            <a:pPr algn="ctr"/>
            <a:r>
              <a:rPr lang="en-US" sz="1400" dirty="0">
                <a:solidFill>
                  <a:schemeClr val="dk1"/>
                </a:solidFill>
                <a:latin typeface="PT Sans"/>
                <a:ea typeface="PT Sans"/>
                <a:cs typeface="PT Sans"/>
                <a:sym typeface="PT Sans"/>
              </a:rPr>
              <a:t>What are the engineering units?</a:t>
            </a:r>
            <a:endParaRPr sz="2000" dirty="0"/>
          </a:p>
          <a:p>
            <a:pPr algn="ctr"/>
            <a:r>
              <a:rPr lang="en-US" sz="1400" dirty="0">
                <a:solidFill>
                  <a:schemeClr val="dk1"/>
                </a:solidFill>
                <a:latin typeface="PT Sans"/>
                <a:ea typeface="PT Sans"/>
                <a:cs typeface="PT Sans"/>
                <a:sym typeface="PT Sans"/>
              </a:rPr>
              <a:t>What is the engineering range?</a:t>
            </a:r>
            <a:endParaRPr sz="2000" dirty="0"/>
          </a:p>
          <a:p>
            <a:pPr algn="ctr"/>
            <a:r>
              <a:rPr lang="en-US" sz="1400" dirty="0">
                <a:solidFill>
                  <a:schemeClr val="dk1"/>
                </a:solidFill>
                <a:latin typeface="PT Sans"/>
                <a:ea typeface="PT Sans"/>
                <a:cs typeface="PT Sans"/>
                <a:sym typeface="PT Sans"/>
              </a:rPr>
              <a:t>What Tag Name does 40,027 represent?</a:t>
            </a:r>
            <a:endParaRPr sz="2000" dirty="0"/>
          </a:p>
        </p:txBody>
      </p:sp>
      <p:pic>
        <p:nvPicPr>
          <p:cNvPr id="10" name="Google Shape;287;p33" descr="IMG_1633.jpg">
            <a:extLst>
              <a:ext uri="{FF2B5EF4-FFF2-40B4-BE49-F238E27FC236}">
                <a16:creationId xmlns:a16="http://schemas.microsoft.com/office/drawing/2014/main" id="{94B7FCB4-318E-D641-A982-E707422A63B6}"/>
              </a:ext>
            </a:extLst>
          </p:cNvPr>
          <p:cNvPicPr preferRelativeResize="0"/>
          <p:nvPr/>
        </p:nvPicPr>
        <p:blipFill rotWithShape="1">
          <a:blip r:embed="rId2">
            <a:alphaModFix/>
          </a:blip>
          <a:srcRect/>
          <a:stretch/>
        </p:blipFill>
        <p:spPr>
          <a:xfrm>
            <a:off x="6205957" y="1755362"/>
            <a:ext cx="5887583" cy="4416838"/>
          </a:xfrm>
          <a:prstGeom prst="rect">
            <a:avLst/>
          </a:prstGeom>
          <a:noFill/>
          <a:ln>
            <a:noFill/>
          </a:ln>
        </p:spPr>
      </p:pic>
      <p:sp>
        <p:nvSpPr>
          <p:cNvPr id="11" name="Google Shape;288;p33">
            <a:extLst>
              <a:ext uri="{FF2B5EF4-FFF2-40B4-BE49-F238E27FC236}">
                <a16:creationId xmlns:a16="http://schemas.microsoft.com/office/drawing/2014/main" id="{BA68C510-C262-C04B-96F4-1EAD87273C2B}"/>
              </a:ext>
            </a:extLst>
          </p:cNvPr>
          <p:cNvSpPr txBox="1"/>
          <p:nvPr/>
        </p:nvSpPr>
        <p:spPr>
          <a:xfrm>
            <a:off x="7337034" y="1171921"/>
            <a:ext cx="4020331" cy="523220"/>
          </a:xfrm>
          <a:prstGeom prst="rect">
            <a:avLst/>
          </a:prstGeom>
          <a:noFill/>
          <a:ln>
            <a:noFill/>
          </a:ln>
        </p:spPr>
        <p:txBody>
          <a:bodyPr spcFirstLastPara="1" wrap="square" lIns="91425" tIns="45700" rIns="91425" bIns="45700" anchor="t" anchorCtr="0">
            <a:noAutofit/>
          </a:bodyPr>
          <a:lstStyle/>
          <a:p>
            <a:r>
              <a:rPr lang="en-US" sz="2800">
                <a:solidFill>
                  <a:schemeClr val="dk1"/>
                </a:solidFill>
                <a:latin typeface="Calibri"/>
                <a:ea typeface="Calibri"/>
                <a:cs typeface="Calibri"/>
                <a:sym typeface="Calibri"/>
              </a:rPr>
              <a:t>Brownfield Data Producer </a:t>
            </a:r>
            <a:endParaRPr/>
          </a:p>
        </p:txBody>
      </p:sp>
      <p:pic>
        <p:nvPicPr>
          <p:cNvPr id="3" name="Picture 2">
            <a:extLst>
              <a:ext uri="{FF2B5EF4-FFF2-40B4-BE49-F238E27FC236}">
                <a16:creationId xmlns:a16="http://schemas.microsoft.com/office/drawing/2014/main" id="{BE456EC2-CD7A-664F-B96B-E43933365F62}"/>
              </a:ext>
            </a:extLst>
          </p:cNvPr>
          <p:cNvPicPr>
            <a:picLocks noChangeAspect="1"/>
          </p:cNvPicPr>
          <p:nvPr/>
        </p:nvPicPr>
        <p:blipFill>
          <a:blip r:embed="rId3"/>
          <a:stretch>
            <a:fillRect/>
          </a:stretch>
        </p:blipFill>
        <p:spPr>
          <a:xfrm>
            <a:off x="0" y="0"/>
            <a:ext cx="12192000" cy="6858000"/>
          </a:xfrm>
          <a:prstGeom prst="rect">
            <a:avLst/>
          </a:prstGeom>
        </p:spPr>
      </p:pic>
      <p:pic>
        <p:nvPicPr>
          <p:cNvPr id="12" name="Picture 11" descr="A close up of a sign&#10;&#10;Description generated with very high confidence">
            <a:extLst>
              <a:ext uri="{FF2B5EF4-FFF2-40B4-BE49-F238E27FC236}">
                <a16:creationId xmlns:a16="http://schemas.microsoft.com/office/drawing/2014/main" id="{A1C4A61E-69FB-334C-968F-0888097DA3BE}"/>
              </a:ext>
            </a:extLst>
          </p:cNvPr>
          <p:cNvPicPr>
            <a:picLocks noChangeAspect="1"/>
          </p:cNvPicPr>
          <p:nvPr/>
        </p:nvPicPr>
        <p:blipFill>
          <a:blip r:embed="rId4"/>
          <a:stretch>
            <a:fillRect/>
          </a:stretch>
        </p:blipFill>
        <p:spPr>
          <a:xfrm>
            <a:off x="106097" y="6530161"/>
            <a:ext cx="1202560" cy="239253"/>
          </a:xfrm>
          <a:prstGeom prst="rect">
            <a:avLst/>
          </a:prstGeom>
        </p:spPr>
      </p:pic>
    </p:spTree>
    <p:extLst>
      <p:ext uri="{BB962C8B-B14F-4D97-AF65-F5344CB8AC3E}">
        <p14:creationId xmlns:p14="http://schemas.microsoft.com/office/powerpoint/2010/main" val="15829034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1844DDE-030F-804C-93E4-58363A95C9A3}"/>
              </a:ext>
            </a:extLst>
          </p:cNvPr>
          <p:cNvSpPr>
            <a:spLocks noGrp="1"/>
          </p:cNvSpPr>
          <p:nvPr>
            <p:ph type="body" sz="quarter" idx="15"/>
          </p:nvPr>
        </p:nvSpPr>
        <p:spPr/>
        <p:txBody>
          <a:bodyPr/>
          <a:lstStyle/>
          <a:p>
            <a:pPr algn="ctr"/>
            <a:r>
              <a:rPr lang="en-US" sz="2800" dirty="0"/>
              <a:t>Edge Computing – Why/Where/When?</a:t>
            </a:r>
          </a:p>
        </p:txBody>
      </p:sp>
      <p:pic>
        <p:nvPicPr>
          <p:cNvPr id="4" name="Picture 3" descr="A close up of a sign&#10;&#10;Description generated with very high confidence">
            <a:extLst>
              <a:ext uri="{FF2B5EF4-FFF2-40B4-BE49-F238E27FC236}">
                <a16:creationId xmlns:a16="http://schemas.microsoft.com/office/drawing/2014/main" id="{20466B26-474A-CF49-89CA-9AAFD2416763}"/>
              </a:ext>
            </a:extLst>
          </p:cNvPr>
          <p:cNvPicPr>
            <a:picLocks noChangeAspect="1"/>
          </p:cNvPicPr>
          <p:nvPr/>
        </p:nvPicPr>
        <p:blipFill>
          <a:blip r:embed="rId3"/>
          <a:stretch>
            <a:fillRect/>
          </a:stretch>
        </p:blipFill>
        <p:spPr>
          <a:xfrm>
            <a:off x="106097" y="6530161"/>
            <a:ext cx="1202560" cy="239253"/>
          </a:xfrm>
          <a:prstGeom prst="rect">
            <a:avLst/>
          </a:prstGeom>
        </p:spPr>
      </p:pic>
      <p:pic>
        <p:nvPicPr>
          <p:cNvPr id="6" name="Picture 5" descr="Screen Shot 2019-01-16 at 12.35.24 PM.png">
            <a:extLst>
              <a:ext uri="{FF2B5EF4-FFF2-40B4-BE49-F238E27FC236}">
                <a16:creationId xmlns:a16="http://schemas.microsoft.com/office/drawing/2014/main" id="{A012B25A-AD1F-334D-B4FE-EFDB8FA114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8112" y="1187762"/>
            <a:ext cx="9002753" cy="5029599"/>
          </a:xfrm>
          <a:prstGeom prst="rect">
            <a:avLst/>
          </a:prstGeom>
          <a:ln>
            <a:solidFill>
              <a:srgbClr val="000000"/>
            </a:solidFill>
          </a:ln>
        </p:spPr>
      </p:pic>
    </p:spTree>
    <p:extLst>
      <p:ext uri="{BB962C8B-B14F-4D97-AF65-F5344CB8AC3E}">
        <p14:creationId xmlns:p14="http://schemas.microsoft.com/office/powerpoint/2010/main" val="18985673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1844DDE-030F-804C-93E4-58363A95C9A3}"/>
              </a:ext>
            </a:extLst>
          </p:cNvPr>
          <p:cNvSpPr>
            <a:spLocks noGrp="1"/>
          </p:cNvSpPr>
          <p:nvPr>
            <p:ph type="body" sz="quarter" idx="15"/>
          </p:nvPr>
        </p:nvSpPr>
        <p:spPr/>
        <p:txBody>
          <a:bodyPr/>
          <a:lstStyle/>
          <a:p>
            <a:pPr algn="ctr"/>
            <a:r>
              <a:rPr lang="en-US" sz="2800" dirty="0"/>
              <a:t>OT Edge vs. IT Edge</a:t>
            </a:r>
          </a:p>
        </p:txBody>
      </p:sp>
      <p:pic>
        <p:nvPicPr>
          <p:cNvPr id="9" name="Picture 8" descr="A close up of a sign&#10;&#10;Description generated with very high confidence">
            <a:extLst>
              <a:ext uri="{FF2B5EF4-FFF2-40B4-BE49-F238E27FC236}">
                <a16:creationId xmlns:a16="http://schemas.microsoft.com/office/drawing/2014/main" id="{71ADDAB3-6A58-C448-9605-213B9ED82D82}"/>
              </a:ext>
            </a:extLst>
          </p:cNvPr>
          <p:cNvPicPr>
            <a:picLocks noChangeAspect="1"/>
          </p:cNvPicPr>
          <p:nvPr/>
        </p:nvPicPr>
        <p:blipFill>
          <a:blip r:embed="rId3"/>
          <a:stretch>
            <a:fillRect/>
          </a:stretch>
        </p:blipFill>
        <p:spPr>
          <a:xfrm>
            <a:off x="106097" y="6530161"/>
            <a:ext cx="1202560" cy="239253"/>
          </a:xfrm>
          <a:prstGeom prst="rect">
            <a:avLst/>
          </a:prstGeom>
        </p:spPr>
      </p:pic>
      <p:sp>
        <p:nvSpPr>
          <p:cNvPr id="10" name="Text Placeholder 4">
            <a:extLst>
              <a:ext uri="{FF2B5EF4-FFF2-40B4-BE49-F238E27FC236}">
                <a16:creationId xmlns:a16="http://schemas.microsoft.com/office/drawing/2014/main" id="{8DA8D544-205A-ED42-8913-4BEB7BE1AC43}"/>
              </a:ext>
            </a:extLst>
          </p:cNvPr>
          <p:cNvSpPr txBox="1">
            <a:spLocks/>
          </p:cNvSpPr>
          <p:nvPr/>
        </p:nvSpPr>
        <p:spPr>
          <a:xfrm>
            <a:off x="151140" y="208212"/>
            <a:ext cx="11756698" cy="6667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4400" b="1" i="0" kern="1200">
                <a:solidFill>
                  <a:schemeClr val="tx1"/>
                </a:solidFill>
                <a:latin typeface="Consolas" panose="020B0609020204030204" pitchFamily="49" charset="0"/>
                <a:ea typeface="+mn-ea"/>
                <a:cs typeface="Consolas" panose="020B0609020204030204" pitchFamily="49"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800" dirty="0"/>
              <a:t>OT Edge and IT Edge</a:t>
            </a:r>
          </a:p>
        </p:txBody>
      </p:sp>
      <p:grpSp>
        <p:nvGrpSpPr>
          <p:cNvPr id="6" name="Group 5">
            <a:extLst>
              <a:ext uri="{FF2B5EF4-FFF2-40B4-BE49-F238E27FC236}">
                <a16:creationId xmlns:a16="http://schemas.microsoft.com/office/drawing/2014/main" id="{FF703343-EFF0-B94F-9E7B-8F75321FDD4F}"/>
              </a:ext>
            </a:extLst>
          </p:cNvPr>
          <p:cNvGrpSpPr/>
          <p:nvPr/>
        </p:nvGrpSpPr>
        <p:grpSpPr>
          <a:xfrm>
            <a:off x="3478710" y="3513710"/>
            <a:ext cx="1954111" cy="996099"/>
            <a:chOff x="3478710" y="3513710"/>
            <a:chExt cx="1954111" cy="996099"/>
          </a:xfrm>
        </p:grpSpPr>
        <p:sp>
          <p:nvSpPr>
            <p:cNvPr id="21" name="Cylinder 27">
              <a:extLst>
                <a:ext uri="{FF2B5EF4-FFF2-40B4-BE49-F238E27FC236}">
                  <a16:creationId xmlns:a16="http://schemas.microsoft.com/office/drawing/2014/main" id="{887341A2-C3A6-DD45-9593-43E2B7414246}"/>
                </a:ext>
              </a:extLst>
            </p:cNvPr>
            <p:cNvSpPr/>
            <p:nvPr/>
          </p:nvSpPr>
          <p:spPr>
            <a:xfrm>
              <a:off x="4558005" y="3513710"/>
              <a:ext cx="874816" cy="996099"/>
            </a:xfrm>
            <a:prstGeom prst="can">
              <a:avLst/>
            </a:prstGeom>
            <a:solidFill>
              <a:srgbClr val="156D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OT</a:t>
              </a:r>
            </a:p>
            <a:p>
              <a:pPr algn="ctr"/>
              <a:r>
                <a:rPr lang="en-US" sz="1400" b="1" dirty="0"/>
                <a:t>Data</a:t>
              </a:r>
            </a:p>
          </p:txBody>
        </p:sp>
        <p:cxnSp>
          <p:nvCxnSpPr>
            <p:cNvPr id="24" name="Straight Arrow Connector 23">
              <a:extLst>
                <a:ext uri="{FF2B5EF4-FFF2-40B4-BE49-F238E27FC236}">
                  <a16:creationId xmlns:a16="http://schemas.microsoft.com/office/drawing/2014/main" id="{0315D1D5-CE7D-294C-9482-82D77F16B6AB}"/>
                </a:ext>
              </a:extLst>
            </p:cNvPr>
            <p:cNvCxnSpPr>
              <a:cxnSpLocks/>
              <a:stCxn id="12" idx="3"/>
              <a:endCxn id="21" idx="2"/>
            </p:cNvCxnSpPr>
            <p:nvPr/>
          </p:nvCxnSpPr>
          <p:spPr>
            <a:xfrm>
              <a:off x="3478710" y="4011760"/>
              <a:ext cx="1079295"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9" name="TextBox 28">
            <a:extLst>
              <a:ext uri="{FF2B5EF4-FFF2-40B4-BE49-F238E27FC236}">
                <a16:creationId xmlns:a16="http://schemas.microsoft.com/office/drawing/2014/main" id="{51E9EDE3-C646-A64C-B7C0-B9674AD0AA53}"/>
              </a:ext>
            </a:extLst>
          </p:cNvPr>
          <p:cNvSpPr txBox="1"/>
          <p:nvPr/>
        </p:nvSpPr>
        <p:spPr>
          <a:xfrm>
            <a:off x="3809730" y="3617744"/>
            <a:ext cx="500457" cy="707886"/>
          </a:xfrm>
          <a:prstGeom prst="rect">
            <a:avLst/>
          </a:prstGeom>
        </p:spPr>
        <p:txBody>
          <a:bodyPr wrap="none" rtlCol="0" anchor="ctr">
            <a:spAutoFit/>
          </a:bodyPr>
          <a:lstStyle/>
          <a:p>
            <a:pPr algn="ctr"/>
            <a:r>
              <a:rPr lang="en-US" sz="4000" b="1" dirty="0">
                <a:solidFill>
                  <a:srgbClr val="0070C0"/>
                </a:solidFill>
              </a:rPr>
              <a:t>?</a:t>
            </a:r>
          </a:p>
        </p:txBody>
      </p:sp>
      <p:cxnSp>
        <p:nvCxnSpPr>
          <p:cNvPr id="31" name="Straight Arrow Connector 30">
            <a:extLst>
              <a:ext uri="{FF2B5EF4-FFF2-40B4-BE49-F238E27FC236}">
                <a16:creationId xmlns:a16="http://schemas.microsoft.com/office/drawing/2014/main" id="{2B64466B-C92A-7443-82D0-8A4B0B270704}"/>
              </a:ext>
            </a:extLst>
          </p:cNvPr>
          <p:cNvCxnSpPr>
            <a:cxnSpLocks/>
            <a:stCxn id="21" idx="4"/>
          </p:cNvCxnSpPr>
          <p:nvPr/>
        </p:nvCxnSpPr>
        <p:spPr>
          <a:xfrm>
            <a:off x="5432821" y="4011760"/>
            <a:ext cx="889529" cy="0"/>
          </a:xfrm>
          <a:prstGeom prst="straightConnector1">
            <a:avLst/>
          </a:prstGeom>
          <a:ln w="38100">
            <a:solidFill>
              <a:srgbClr val="78D275"/>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468A6648-927C-0B43-9AD3-7EA01435AC8B}"/>
              </a:ext>
            </a:extLst>
          </p:cNvPr>
          <p:cNvGrpSpPr/>
          <p:nvPr/>
        </p:nvGrpSpPr>
        <p:grpSpPr>
          <a:xfrm>
            <a:off x="6322350" y="1052760"/>
            <a:ext cx="5851389" cy="5166472"/>
            <a:chOff x="6322350" y="1052760"/>
            <a:chExt cx="5851389" cy="5166472"/>
          </a:xfrm>
        </p:grpSpPr>
        <p:pic>
          <p:nvPicPr>
            <p:cNvPr id="27" name="Picture 26">
              <a:extLst>
                <a:ext uri="{FF2B5EF4-FFF2-40B4-BE49-F238E27FC236}">
                  <a16:creationId xmlns:a16="http://schemas.microsoft.com/office/drawing/2014/main" id="{7B86852E-F80D-AE42-9F5D-3B83E0FF37AD}"/>
                </a:ext>
              </a:extLst>
            </p:cNvPr>
            <p:cNvPicPr>
              <a:picLocks noChangeAspect="1"/>
            </p:cNvPicPr>
            <p:nvPr/>
          </p:nvPicPr>
          <p:blipFill>
            <a:blip r:embed="rId4"/>
            <a:stretch>
              <a:fillRect/>
            </a:stretch>
          </p:blipFill>
          <p:spPr>
            <a:xfrm>
              <a:off x="9895139" y="1052760"/>
              <a:ext cx="1379430" cy="599207"/>
            </a:xfrm>
            <a:prstGeom prst="rect">
              <a:avLst/>
            </a:prstGeom>
          </p:spPr>
        </p:pic>
        <p:grpSp>
          <p:nvGrpSpPr>
            <p:cNvPr id="4" name="Group 3">
              <a:extLst>
                <a:ext uri="{FF2B5EF4-FFF2-40B4-BE49-F238E27FC236}">
                  <a16:creationId xmlns:a16="http://schemas.microsoft.com/office/drawing/2014/main" id="{2DB0AA2E-FC6B-0A49-9771-E4CA385E2E91}"/>
                </a:ext>
              </a:extLst>
            </p:cNvPr>
            <p:cNvGrpSpPr/>
            <p:nvPr/>
          </p:nvGrpSpPr>
          <p:grpSpPr>
            <a:xfrm>
              <a:off x="6322350" y="1145889"/>
              <a:ext cx="5851389" cy="5073343"/>
              <a:chOff x="6322350" y="1145889"/>
              <a:chExt cx="5851389" cy="5073343"/>
            </a:xfrm>
          </p:grpSpPr>
          <p:sp>
            <p:nvSpPr>
              <p:cNvPr id="22" name="TextBox 21">
                <a:extLst>
                  <a:ext uri="{FF2B5EF4-FFF2-40B4-BE49-F238E27FC236}">
                    <a16:creationId xmlns:a16="http://schemas.microsoft.com/office/drawing/2014/main" id="{3F4E6056-D7DA-CD4F-818C-34D0E6D15247}"/>
                  </a:ext>
                </a:extLst>
              </p:cNvPr>
              <p:cNvSpPr txBox="1"/>
              <p:nvPr/>
            </p:nvSpPr>
            <p:spPr>
              <a:xfrm>
                <a:off x="7923587" y="5696012"/>
                <a:ext cx="2963071" cy="523220"/>
              </a:xfrm>
              <a:prstGeom prst="rect">
                <a:avLst/>
              </a:prstGeom>
            </p:spPr>
            <p:txBody>
              <a:bodyPr wrap="square" rtlCol="0" anchor="ctr">
                <a:spAutoFit/>
              </a:bodyPr>
              <a:lstStyle/>
              <a:p>
                <a:pPr algn="ctr"/>
                <a:r>
                  <a:rPr lang="en-US" sz="1400" dirty="0">
                    <a:solidFill>
                      <a:srgbClr val="0070C0"/>
                    </a:solidFill>
                  </a:rPr>
                  <a:t>OT Edge provides:</a:t>
                </a:r>
              </a:p>
              <a:p>
                <a:pPr algn="ctr"/>
                <a:r>
                  <a:rPr lang="en-US" sz="1400" b="1" dirty="0">
                    <a:solidFill>
                      <a:srgbClr val="0070C0"/>
                    </a:solidFill>
                  </a:rPr>
                  <a:t> “Tools on Platforms”</a:t>
                </a:r>
              </a:p>
            </p:txBody>
          </p:sp>
          <p:pic>
            <p:nvPicPr>
              <p:cNvPr id="28" name="Picture 27">
                <a:extLst>
                  <a:ext uri="{FF2B5EF4-FFF2-40B4-BE49-F238E27FC236}">
                    <a16:creationId xmlns:a16="http://schemas.microsoft.com/office/drawing/2014/main" id="{A250BF85-D289-F742-BACB-B3D73F526F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5457" y="1145889"/>
                <a:ext cx="1949666" cy="519910"/>
              </a:xfrm>
              <a:prstGeom prst="rect">
                <a:avLst/>
              </a:prstGeom>
            </p:spPr>
          </p:pic>
          <p:sp>
            <p:nvSpPr>
              <p:cNvPr id="30" name="Rounded Rectangle 29">
                <a:extLst>
                  <a:ext uri="{FF2B5EF4-FFF2-40B4-BE49-F238E27FC236}">
                    <a16:creationId xmlns:a16="http://schemas.microsoft.com/office/drawing/2014/main" id="{C4478B51-8DBA-5B48-A660-64BE35D3E100}"/>
                  </a:ext>
                </a:extLst>
              </p:cNvPr>
              <p:cNvSpPr/>
              <p:nvPr/>
            </p:nvSpPr>
            <p:spPr>
              <a:xfrm>
                <a:off x="6322350" y="1697684"/>
                <a:ext cx="5851389" cy="3952611"/>
              </a:xfrm>
              <a:prstGeom prst="roundRect">
                <a:avLst>
                  <a:gd name="adj" fmla="val 8080"/>
                </a:avLst>
              </a:prstGeom>
              <a:noFill/>
              <a:ln w="38100">
                <a:solidFill>
                  <a:srgbClr val="78D2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a:extLst>
                  <a:ext uri="{FF2B5EF4-FFF2-40B4-BE49-F238E27FC236}">
                    <a16:creationId xmlns:a16="http://schemas.microsoft.com/office/drawing/2014/main" id="{DC9B3A8F-9B1C-524A-9A77-8196C2E116B7}"/>
                  </a:ext>
                </a:extLst>
              </p:cNvPr>
              <p:cNvPicPr>
                <a:picLocks noChangeAspect="1"/>
              </p:cNvPicPr>
              <p:nvPr/>
            </p:nvPicPr>
            <p:blipFill>
              <a:blip r:embed="rId6"/>
              <a:stretch>
                <a:fillRect/>
              </a:stretch>
            </p:blipFill>
            <p:spPr>
              <a:xfrm>
                <a:off x="6452234" y="1901092"/>
                <a:ext cx="2788419" cy="3536128"/>
              </a:xfrm>
              <a:prstGeom prst="rect">
                <a:avLst/>
              </a:prstGeom>
            </p:spPr>
          </p:pic>
          <p:pic>
            <p:nvPicPr>
              <p:cNvPr id="42" name="Picture 41">
                <a:extLst>
                  <a:ext uri="{FF2B5EF4-FFF2-40B4-BE49-F238E27FC236}">
                    <a16:creationId xmlns:a16="http://schemas.microsoft.com/office/drawing/2014/main" id="{459792FA-2186-AF41-89CB-D92A9434F418}"/>
                  </a:ext>
                </a:extLst>
              </p:cNvPr>
              <p:cNvPicPr>
                <a:picLocks noChangeAspect="1"/>
              </p:cNvPicPr>
              <p:nvPr/>
            </p:nvPicPr>
            <p:blipFill>
              <a:blip r:embed="rId7"/>
              <a:stretch>
                <a:fillRect/>
              </a:stretch>
            </p:blipFill>
            <p:spPr>
              <a:xfrm>
                <a:off x="9278717" y="1921076"/>
                <a:ext cx="2745832" cy="3486047"/>
              </a:xfrm>
              <a:prstGeom prst="rect">
                <a:avLst/>
              </a:prstGeom>
            </p:spPr>
          </p:pic>
        </p:grpSp>
      </p:grpSp>
      <p:cxnSp>
        <p:nvCxnSpPr>
          <p:cNvPr id="46" name="Straight Arrow Connector 45">
            <a:extLst>
              <a:ext uri="{FF2B5EF4-FFF2-40B4-BE49-F238E27FC236}">
                <a16:creationId xmlns:a16="http://schemas.microsoft.com/office/drawing/2014/main" id="{0AE86A6E-87A9-8641-8E82-4EE4F307279F}"/>
              </a:ext>
            </a:extLst>
          </p:cNvPr>
          <p:cNvCxnSpPr>
            <a:cxnSpLocks/>
          </p:cNvCxnSpPr>
          <p:nvPr/>
        </p:nvCxnSpPr>
        <p:spPr>
          <a:xfrm flipH="1" flipV="1">
            <a:off x="3478711" y="3286118"/>
            <a:ext cx="2843639" cy="203"/>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E1B7C4C6-9A72-4B40-976C-4FA4E5AD9CA6}"/>
              </a:ext>
            </a:extLst>
          </p:cNvPr>
          <p:cNvGrpSpPr/>
          <p:nvPr/>
        </p:nvGrpSpPr>
        <p:grpSpPr>
          <a:xfrm>
            <a:off x="243967" y="1113436"/>
            <a:ext cx="3698152" cy="5162711"/>
            <a:chOff x="243967" y="1113436"/>
            <a:chExt cx="3698152" cy="5162711"/>
          </a:xfrm>
        </p:grpSpPr>
        <p:sp>
          <p:nvSpPr>
            <p:cNvPr id="16" name="TextBox 15">
              <a:extLst>
                <a:ext uri="{FF2B5EF4-FFF2-40B4-BE49-F238E27FC236}">
                  <a16:creationId xmlns:a16="http://schemas.microsoft.com/office/drawing/2014/main" id="{A6F6F3B1-6B39-7A4E-A4D7-A06C5E506932}"/>
                </a:ext>
              </a:extLst>
            </p:cNvPr>
            <p:cNvSpPr txBox="1"/>
            <p:nvPr/>
          </p:nvSpPr>
          <p:spPr>
            <a:xfrm>
              <a:off x="243967" y="5752927"/>
              <a:ext cx="3698152" cy="523220"/>
            </a:xfrm>
            <a:prstGeom prst="rect">
              <a:avLst/>
            </a:prstGeom>
          </p:spPr>
          <p:txBody>
            <a:bodyPr wrap="square" rtlCol="0" anchor="ctr">
              <a:spAutoFit/>
            </a:bodyPr>
            <a:lstStyle/>
            <a:p>
              <a:pPr algn="ctr"/>
              <a:r>
                <a:rPr lang="en-US" sz="1400" dirty="0">
                  <a:solidFill>
                    <a:srgbClr val="0070C0"/>
                  </a:solidFill>
                </a:rPr>
                <a:t>IT Edge requires:</a:t>
              </a:r>
            </a:p>
            <a:p>
              <a:pPr algn="ctr"/>
              <a:r>
                <a:rPr lang="en-US" sz="1400" b="1" dirty="0">
                  <a:solidFill>
                    <a:srgbClr val="0070C0"/>
                  </a:solidFill>
                </a:rPr>
                <a:t> “Coding on Operating Systems”</a:t>
              </a:r>
            </a:p>
          </p:txBody>
        </p:sp>
        <p:grpSp>
          <p:nvGrpSpPr>
            <p:cNvPr id="7" name="Group 6">
              <a:extLst>
                <a:ext uri="{FF2B5EF4-FFF2-40B4-BE49-F238E27FC236}">
                  <a16:creationId xmlns:a16="http://schemas.microsoft.com/office/drawing/2014/main" id="{F6BD79FF-9C2A-5745-A50B-698A99EE513B}"/>
                </a:ext>
              </a:extLst>
            </p:cNvPr>
            <p:cNvGrpSpPr/>
            <p:nvPr/>
          </p:nvGrpSpPr>
          <p:grpSpPr>
            <a:xfrm>
              <a:off x="707377" y="1113436"/>
              <a:ext cx="2771333" cy="4273703"/>
              <a:chOff x="707377" y="1113436"/>
              <a:chExt cx="2771333" cy="4273703"/>
            </a:xfrm>
          </p:grpSpPr>
          <p:grpSp>
            <p:nvGrpSpPr>
              <p:cNvPr id="23" name="Group 22">
                <a:extLst>
                  <a:ext uri="{FF2B5EF4-FFF2-40B4-BE49-F238E27FC236}">
                    <a16:creationId xmlns:a16="http://schemas.microsoft.com/office/drawing/2014/main" id="{1CF7AE06-C8A9-E34B-B6B1-89B6C6495FC1}"/>
                  </a:ext>
                </a:extLst>
              </p:cNvPr>
              <p:cNvGrpSpPr/>
              <p:nvPr/>
            </p:nvGrpSpPr>
            <p:grpSpPr>
              <a:xfrm>
                <a:off x="707377" y="1113436"/>
                <a:ext cx="2771333" cy="4273703"/>
                <a:chOff x="219153" y="1025548"/>
                <a:chExt cx="2771333" cy="4273703"/>
              </a:xfrm>
            </p:grpSpPr>
            <p:sp>
              <p:nvSpPr>
                <p:cNvPr id="3" name="TextBox 2">
                  <a:extLst>
                    <a:ext uri="{FF2B5EF4-FFF2-40B4-BE49-F238E27FC236}">
                      <a16:creationId xmlns:a16="http://schemas.microsoft.com/office/drawing/2014/main" id="{216915E1-F368-BA42-9FD0-E6AB4D73E028}"/>
                    </a:ext>
                  </a:extLst>
                </p:cNvPr>
                <p:cNvSpPr txBox="1"/>
                <p:nvPr/>
              </p:nvSpPr>
              <p:spPr>
                <a:xfrm>
                  <a:off x="709105" y="3306299"/>
                  <a:ext cx="2134738" cy="1738938"/>
                </a:xfrm>
                <a:prstGeom prst="rect">
                  <a:avLst/>
                </a:prstGeom>
              </p:spPr>
              <p:txBody>
                <a:bodyPr wrap="square" rtlCol="0" anchor="ctr">
                  <a:spAutoFit/>
                </a:bodyPr>
                <a:lstStyle/>
                <a:p>
                  <a:pPr marL="171450" indent="-171450">
                    <a:spcAft>
                      <a:spcPts val="600"/>
                    </a:spcAft>
                    <a:buFont typeface="Wingdings" pitchFamily="2" charset="2"/>
                    <a:buChar char="Ø"/>
                  </a:pPr>
                  <a:r>
                    <a:rPr lang="en-US" sz="1100" b="1" dirty="0">
                      <a:solidFill>
                        <a:srgbClr val="0070C0"/>
                      </a:solidFill>
                    </a:rPr>
                    <a:t>C</a:t>
                  </a:r>
                </a:p>
                <a:p>
                  <a:pPr marL="171450" indent="-171450">
                    <a:spcAft>
                      <a:spcPts val="600"/>
                    </a:spcAft>
                    <a:buFont typeface="Wingdings" pitchFamily="2" charset="2"/>
                    <a:buChar char="Ø"/>
                  </a:pPr>
                  <a:r>
                    <a:rPr lang="en-US" sz="1100" b="1" dirty="0">
                      <a:solidFill>
                        <a:srgbClr val="0070C0"/>
                      </a:solidFill>
                    </a:rPr>
                    <a:t>C#</a:t>
                  </a:r>
                </a:p>
                <a:p>
                  <a:pPr marL="171450" indent="-171450">
                    <a:spcAft>
                      <a:spcPts val="600"/>
                    </a:spcAft>
                    <a:buFont typeface="Wingdings" pitchFamily="2" charset="2"/>
                    <a:buChar char="Ø"/>
                  </a:pPr>
                  <a:r>
                    <a:rPr lang="en-US" sz="1100" b="1" dirty="0">
                      <a:solidFill>
                        <a:srgbClr val="0070C0"/>
                      </a:solidFill>
                    </a:rPr>
                    <a:t>Python</a:t>
                  </a:r>
                </a:p>
                <a:p>
                  <a:pPr marL="171450" indent="-171450">
                    <a:spcAft>
                      <a:spcPts val="600"/>
                    </a:spcAft>
                    <a:buFont typeface="Wingdings" pitchFamily="2" charset="2"/>
                    <a:buChar char="Ø"/>
                  </a:pPr>
                  <a:r>
                    <a:rPr lang="en-US" sz="1100" b="1" dirty="0">
                      <a:solidFill>
                        <a:srgbClr val="0070C0"/>
                      </a:solidFill>
                    </a:rPr>
                    <a:t>Java</a:t>
                  </a:r>
                </a:p>
                <a:p>
                  <a:pPr marL="171450" indent="-171450">
                    <a:spcAft>
                      <a:spcPts val="600"/>
                    </a:spcAft>
                    <a:buFont typeface="Wingdings" pitchFamily="2" charset="2"/>
                    <a:buChar char="Ø"/>
                  </a:pPr>
                  <a:r>
                    <a:rPr lang="en-US" sz="1100" b="1" dirty="0">
                      <a:solidFill>
                        <a:srgbClr val="0070C0"/>
                      </a:solidFill>
                    </a:rPr>
                    <a:t>JavaScript</a:t>
                  </a:r>
                </a:p>
                <a:p>
                  <a:pPr marL="171450" indent="-171450">
                    <a:spcAft>
                      <a:spcPts val="600"/>
                    </a:spcAft>
                    <a:buFont typeface="Wingdings" pitchFamily="2" charset="2"/>
                    <a:buChar char="Ø"/>
                  </a:pPr>
                  <a:r>
                    <a:rPr lang="en-US" sz="1100" b="1" dirty="0">
                      <a:solidFill>
                        <a:srgbClr val="0070C0"/>
                      </a:solidFill>
                    </a:rPr>
                    <a:t>Google Go</a:t>
                  </a:r>
                </a:p>
                <a:p>
                  <a:pPr marL="171450" indent="-171450">
                    <a:spcAft>
                      <a:spcPts val="600"/>
                    </a:spcAft>
                    <a:buFont typeface="Wingdings" pitchFamily="2" charset="2"/>
                    <a:buChar char="Ø"/>
                  </a:pPr>
                  <a:r>
                    <a:rPr lang="en-US" sz="1100" b="1" dirty="0">
                      <a:solidFill>
                        <a:srgbClr val="0070C0"/>
                      </a:solidFill>
                    </a:rPr>
                    <a:t>”Pythonic/SQL-</a:t>
                  </a:r>
                  <a:r>
                    <a:rPr lang="en-US" sz="1100" b="1" dirty="0" err="1">
                      <a:solidFill>
                        <a:srgbClr val="0070C0"/>
                      </a:solidFill>
                    </a:rPr>
                    <a:t>ish</a:t>
                  </a:r>
                  <a:r>
                    <a:rPr lang="en-US" sz="1100" b="1" dirty="0">
                      <a:solidFill>
                        <a:srgbClr val="0070C0"/>
                      </a:solidFill>
                    </a:rPr>
                    <a:t>”</a:t>
                  </a:r>
                </a:p>
              </p:txBody>
            </p:sp>
            <p:sp>
              <p:nvSpPr>
                <p:cNvPr id="12" name="Rounded Rectangle 11">
                  <a:extLst>
                    <a:ext uri="{FF2B5EF4-FFF2-40B4-BE49-F238E27FC236}">
                      <a16:creationId xmlns:a16="http://schemas.microsoft.com/office/drawing/2014/main" id="{9D2BB094-540E-4A4C-9C10-88FEE7E81212}"/>
                    </a:ext>
                  </a:extLst>
                </p:cNvPr>
                <p:cNvSpPr/>
                <p:nvPr/>
              </p:nvSpPr>
              <p:spPr>
                <a:xfrm>
                  <a:off x="219153" y="2548493"/>
                  <a:ext cx="2771333" cy="2750758"/>
                </a:xfrm>
                <a:prstGeom prst="roundRect">
                  <a:avLst/>
                </a:prstGeom>
                <a:noFill/>
                <a:ln w="38100">
                  <a:solidFill>
                    <a:srgbClr val="F8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3CB30EB2-BAFA-CB43-93DE-0E7B06162409}"/>
                    </a:ext>
                  </a:extLst>
                </p:cNvPr>
                <p:cNvPicPr>
                  <a:picLocks noChangeAspect="1"/>
                </p:cNvPicPr>
                <p:nvPr/>
              </p:nvPicPr>
              <p:blipFill>
                <a:blip r:embed="rId8"/>
                <a:stretch>
                  <a:fillRect/>
                </a:stretch>
              </p:blipFill>
              <p:spPr>
                <a:xfrm>
                  <a:off x="654477" y="2281284"/>
                  <a:ext cx="494566" cy="481078"/>
                </a:xfrm>
                <a:prstGeom prst="rect">
                  <a:avLst/>
                </a:prstGeom>
              </p:spPr>
            </p:pic>
            <p:pic>
              <p:nvPicPr>
                <p:cNvPr id="15" name="Picture 14">
                  <a:extLst>
                    <a:ext uri="{FF2B5EF4-FFF2-40B4-BE49-F238E27FC236}">
                      <a16:creationId xmlns:a16="http://schemas.microsoft.com/office/drawing/2014/main" id="{CC93FF56-205C-514F-AE37-20EB489A5F29}"/>
                    </a:ext>
                  </a:extLst>
                </p:cNvPr>
                <p:cNvPicPr>
                  <a:picLocks noChangeAspect="1"/>
                </p:cNvPicPr>
                <p:nvPr/>
              </p:nvPicPr>
              <p:blipFill>
                <a:blip r:embed="rId9"/>
                <a:stretch>
                  <a:fillRect/>
                </a:stretch>
              </p:blipFill>
              <p:spPr>
                <a:xfrm flipH="1">
                  <a:off x="920608" y="1025548"/>
                  <a:ext cx="1379430" cy="666750"/>
                </a:xfrm>
                <a:prstGeom prst="rect">
                  <a:avLst/>
                </a:prstGeom>
                <a:noFill/>
                <a:ln>
                  <a:noFill/>
                </a:ln>
              </p:spPr>
            </p:pic>
            <p:sp>
              <p:nvSpPr>
                <p:cNvPr id="17" name="Rounded Rectangle 16">
                  <a:extLst>
                    <a:ext uri="{FF2B5EF4-FFF2-40B4-BE49-F238E27FC236}">
                      <a16:creationId xmlns:a16="http://schemas.microsoft.com/office/drawing/2014/main" id="{7553F076-1FC4-F846-B6DA-639801DF995C}"/>
                    </a:ext>
                  </a:extLst>
                </p:cNvPr>
                <p:cNvSpPr/>
                <p:nvPr/>
              </p:nvSpPr>
              <p:spPr>
                <a:xfrm>
                  <a:off x="628601" y="3254706"/>
                  <a:ext cx="2045591" cy="1860758"/>
                </a:xfrm>
                <a:prstGeom prst="roundRect">
                  <a:avLst/>
                </a:prstGeom>
                <a:noFill/>
                <a:ln w="38100">
                  <a:solidFill>
                    <a:srgbClr val="F8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4DEA7A5E-6C43-DF4E-88DA-180BAC64D6FB}"/>
                    </a:ext>
                  </a:extLst>
                </p:cNvPr>
                <p:cNvSpPr/>
                <p:nvPr/>
              </p:nvSpPr>
              <p:spPr>
                <a:xfrm>
                  <a:off x="847962" y="2781268"/>
                  <a:ext cx="1054450" cy="417165"/>
                </a:xfrm>
                <a:prstGeom prst="roundRect">
                  <a:avLst/>
                </a:prstGeom>
                <a:noFill/>
                <a:ln w="38100">
                  <a:solidFill>
                    <a:srgbClr val="F8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0070C0"/>
                      </a:solidFill>
                    </a:rPr>
                    <a:t>APIs</a:t>
                  </a:r>
                </a:p>
              </p:txBody>
            </p:sp>
            <p:cxnSp>
              <p:nvCxnSpPr>
                <p:cNvPr id="20" name="Straight Arrow Connector 19">
                  <a:extLst>
                    <a:ext uri="{FF2B5EF4-FFF2-40B4-BE49-F238E27FC236}">
                      <a16:creationId xmlns:a16="http://schemas.microsoft.com/office/drawing/2014/main" id="{7DE2FD91-9604-7C48-A83C-20A0D7216019}"/>
                    </a:ext>
                  </a:extLst>
                </p:cNvPr>
                <p:cNvCxnSpPr>
                  <a:cxnSpLocks/>
                  <a:stCxn id="15" idx="2"/>
                  <a:endCxn id="12" idx="0"/>
                </p:cNvCxnSpPr>
                <p:nvPr/>
              </p:nvCxnSpPr>
              <p:spPr>
                <a:xfrm flipH="1">
                  <a:off x="1604820" y="1692298"/>
                  <a:ext cx="5503" cy="85619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5" name="Rectangle 24">
                <a:extLst>
                  <a:ext uri="{FF2B5EF4-FFF2-40B4-BE49-F238E27FC236}">
                    <a16:creationId xmlns:a16="http://schemas.microsoft.com/office/drawing/2014/main" id="{4E66B077-849D-014B-BF58-9638FC2665D3}"/>
                  </a:ext>
                </a:extLst>
              </p:cNvPr>
              <p:cNvSpPr/>
              <p:nvPr/>
            </p:nvSpPr>
            <p:spPr>
              <a:xfrm>
                <a:off x="1408832" y="1460201"/>
                <a:ext cx="1379430" cy="261610"/>
              </a:xfrm>
              <a:prstGeom prst="rect">
                <a:avLst/>
              </a:prstGeom>
            </p:spPr>
            <p:txBody>
              <a:bodyPr wrap="square">
                <a:spAutoFit/>
              </a:bodyPr>
              <a:lstStyle/>
              <a:p>
                <a:pPr algn="ctr"/>
                <a:r>
                  <a:rPr lang="en-US" sz="1100" dirty="0">
                    <a:solidFill>
                      <a:srgbClr val="156D97"/>
                    </a:solidFill>
                  </a:rPr>
                  <a:t>IT/Cloud Tooling</a:t>
                </a:r>
              </a:p>
            </p:txBody>
          </p:sp>
        </p:grpSp>
      </p:grpSp>
    </p:spTree>
    <p:extLst>
      <p:ext uri="{BB962C8B-B14F-4D97-AF65-F5344CB8AC3E}">
        <p14:creationId xmlns:p14="http://schemas.microsoft.com/office/powerpoint/2010/main" val="992636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xit" presetSubtype="0" fill="hold" grpId="1" nodeType="clickEffect">
                                  <p:stCondLst>
                                    <p:cond delay="0"/>
                                  </p:stCondLst>
                                  <p:childTnLst>
                                    <p:animEffect transition="out" filter="dissolve">
                                      <p:cBhvr>
                                        <p:cTn id="10" dur="1000"/>
                                        <p:tgtEl>
                                          <p:spTgt spid="5">
                                            <p:txEl>
                                              <p:pRg st="0" end="0"/>
                                            </p:txEl>
                                          </p:spTgt>
                                        </p:tgtEl>
                                      </p:cBhvr>
                                    </p:animEffect>
                                    <p:set>
                                      <p:cBhvr>
                                        <p:cTn id="11" dur="1" fill="hold">
                                          <p:stCondLst>
                                            <p:cond delay="999"/>
                                          </p:stCondLst>
                                        </p:cTn>
                                        <p:tgtEl>
                                          <p:spTgt spid="5">
                                            <p:txEl>
                                              <p:pRg st="0" end="0"/>
                                            </p:txEl>
                                          </p:spTgt>
                                        </p:tgtEl>
                                        <p:attrNameLst>
                                          <p:attrName>style.visibility</p:attrName>
                                        </p:attrNameLst>
                                      </p:cBhvr>
                                      <p:to>
                                        <p:strVal val="hidden"/>
                                      </p:to>
                                    </p:set>
                                  </p:childTnLst>
                                </p:cTn>
                              </p:par>
                              <p:par>
                                <p:cTn id="12" presetID="9"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dissolve">
                                      <p:cBhvr>
                                        <p:cTn id="14" dur="10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dissolve">
                                      <p:cBhvr>
                                        <p:cTn id="27" dur="10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1"/>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5" grpId="1" build="p"/>
      <p:bldP spid="10" grpId="0"/>
      <p:bldP spid="2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1844DDE-030F-804C-93E4-58363A95C9A3}"/>
              </a:ext>
            </a:extLst>
          </p:cNvPr>
          <p:cNvSpPr>
            <a:spLocks noGrp="1"/>
          </p:cNvSpPr>
          <p:nvPr>
            <p:ph type="body" sz="quarter" idx="15"/>
          </p:nvPr>
        </p:nvSpPr>
        <p:spPr/>
        <p:txBody>
          <a:bodyPr/>
          <a:lstStyle/>
          <a:p>
            <a:pPr algn="ctr"/>
            <a:r>
              <a:rPr lang="en-US" dirty="0"/>
              <a:t>Solution Architectures – Hub &amp; Spoke</a:t>
            </a:r>
          </a:p>
        </p:txBody>
      </p:sp>
      <p:grpSp>
        <p:nvGrpSpPr>
          <p:cNvPr id="77" name="Group 76">
            <a:extLst>
              <a:ext uri="{FF2B5EF4-FFF2-40B4-BE49-F238E27FC236}">
                <a16:creationId xmlns:a16="http://schemas.microsoft.com/office/drawing/2014/main" id="{ABF6ADC7-F19B-E745-ABB2-E172474E6BD9}"/>
              </a:ext>
            </a:extLst>
          </p:cNvPr>
          <p:cNvGrpSpPr/>
          <p:nvPr/>
        </p:nvGrpSpPr>
        <p:grpSpPr>
          <a:xfrm>
            <a:off x="409453" y="2720449"/>
            <a:ext cx="2712376" cy="1558276"/>
            <a:chOff x="4343030" y="1963909"/>
            <a:chExt cx="2332066" cy="1213621"/>
          </a:xfrm>
        </p:grpSpPr>
        <p:pic>
          <p:nvPicPr>
            <p:cNvPr id="78" name="Picture 77">
              <a:extLst>
                <a:ext uri="{FF2B5EF4-FFF2-40B4-BE49-F238E27FC236}">
                  <a16:creationId xmlns:a16="http://schemas.microsoft.com/office/drawing/2014/main" id="{F0DE57F1-77BB-F343-A173-657B93B1E699}"/>
                </a:ext>
              </a:extLst>
            </p:cNvPr>
            <p:cNvPicPr>
              <a:picLocks noChangeAspect="1"/>
            </p:cNvPicPr>
            <p:nvPr/>
          </p:nvPicPr>
          <p:blipFill>
            <a:blip r:embed="rId2"/>
            <a:stretch>
              <a:fillRect/>
            </a:stretch>
          </p:blipFill>
          <p:spPr>
            <a:xfrm flipH="1">
              <a:off x="4343030" y="2037478"/>
              <a:ext cx="2332066" cy="1140052"/>
            </a:xfrm>
            <a:prstGeom prst="rect">
              <a:avLst/>
            </a:prstGeom>
          </p:spPr>
        </p:pic>
        <p:pic>
          <p:nvPicPr>
            <p:cNvPr id="79" name="Picture 78">
              <a:extLst>
                <a:ext uri="{FF2B5EF4-FFF2-40B4-BE49-F238E27FC236}">
                  <a16:creationId xmlns:a16="http://schemas.microsoft.com/office/drawing/2014/main" id="{61A338DB-B034-F747-9CD6-12954A40354A}"/>
                </a:ext>
              </a:extLst>
            </p:cNvPr>
            <p:cNvPicPr>
              <a:picLocks noChangeAspect="1"/>
            </p:cNvPicPr>
            <p:nvPr/>
          </p:nvPicPr>
          <p:blipFill>
            <a:blip r:embed="rId3"/>
            <a:stretch>
              <a:fillRect/>
            </a:stretch>
          </p:blipFill>
          <p:spPr>
            <a:xfrm>
              <a:off x="4483187" y="2723374"/>
              <a:ext cx="461430" cy="276858"/>
            </a:xfrm>
            <a:prstGeom prst="rect">
              <a:avLst/>
            </a:prstGeom>
          </p:spPr>
        </p:pic>
        <p:pic>
          <p:nvPicPr>
            <p:cNvPr id="80" name="Picture 79" descr="Image result for watson">
              <a:extLst>
                <a:ext uri="{FF2B5EF4-FFF2-40B4-BE49-F238E27FC236}">
                  <a16:creationId xmlns:a16="http://schemas.microsoft.com/office/drawing/2014/main" id="{D0FB028F-6467-A949-A933-AD0520D1E77F}"/>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foregroundMark x1="26667" y1="32889" x2="26667" y2="32889"/>
                          <a14:foregroundMark x1="36889" y1="24889" x2="36889" y2="24889"/>
                          <a14:foregroundMark x1="50222" y1="20889" x2="50222" y2="20889"/>
                          <a14:foregroundMark x1="63111" y1="24000" x2="63111" y2="24000"/>
                          <a14:foregroundMark x1="74222" y1="32889" x2="74222" y2="32889"/>
                          <a14:foregroundMark x1="74222" y1="74222" x2="74222" y2="74222"/>
                          <a14:foregroundMark x1="75556" y1="74222" x2="75556" y2="74222"/>
                          <a14:foregroundMark x1="71556" y1="76889" x2="71556" y2="76889"/>
                          <a14:foregroundMark x1="62222" y1="75556" x2="62222" y2="75556"/>
                          <a14:foregroundMark x1="56444" y1="76000" x2="56444" y2="76000"/>
                          <a14:foregroundMark x1="51556" y1="76000" x2="51556" y2="76000"/>
                          <a14:foregroundMark x1="44889" y1="77333" x2="44889" y2="77333"/>
                          <a14:foregroundMark x1="34667" y1="75556" x2="34667" y2="75556"/>
                          <a14:foregroundMark x1="30667" y1="74667" x2="30667" y2="74667"/>
                          <a14:foregroundMark x1="30667" y1="72444" x2="30667" y2="72444"/>
                          <a14:foregroundMark x1="35111" y1="73333" x2="35111" y2="73333"/>
                          <a14:foregroundMark x1="34667" y1="75111" x2="34667" y2="75111"/>
                          <a14:foregroundMark x1="36000" y1="72444" x2="36000" y2="72444"/>
                          <a14:foregroundMark x1="20444" y1="72444" x2="20444" y2="72444"/>
                          <a14:foregroundMark x1="21778" y1="72889" x2="21778" y2="72889"/>
                          <a14:foregroundMark x1="20889" y1="77778" x2="20889" y2="77778"/>
                          <a14:foregroundMark x1="21333" y1="75111" x2="21333" y2="75111"/>
                          <a14:foregroundMark x1="36444" y1="78667" x2="36444" y2="78667"/>
                          <a14:foregroundMark x1="33333" y1="78222" x2="33333" y2="78222"/>
                          <a14:foregroundMark x1="37778" y1="79111" x2="37778" y2="79111"/>
                          <a14:foregroundMark x1="32444" y1="74222" x2="32444" y2="74222"/>
                          <a14:foregroundMark x1="29333" y1="72000" x2="29333" y2="72000"/>
                          <a14:foregroundMark x1="24444" y1="72444" x2="24444" y2="72444"/>
                          <a14:foregroundMark x1="27111" y1="72000" x2="27111" y2="72000"/>
                          <a14:foregroundMark x1="20889" y1="74222" x2="20889" y2="74222"/>
                        </a14:backgroundRemoval>
                      </a14:imgEffect>
                    </a14:imgLayer>
                  </a14:imgProps>
                </a:ext>
                <a:ext uri="{28A0092B-C50C-407E-A947-70E740481C1C}">
                  <a14:useLocalDpi xmlns:a14="http://schemas.microsoft.com/office/drawing/2010/main" val="0"/>
                </a:ext>
              </a:extLst>
            </a:blip>
            <a:srcRect/>
            <a:stretch>
              <a:fillRect/>
            </a:stretch>
          </p:blipFill>
          <p:spPr bwMode="auto">
            <a:xfrm>
              <a:off x="4899315" y="1963909"/>
              <a:ext cx="784839" cy="784839"/>
            </a:xfrm>
            <a:prstGeom prst="rect">
              <a:avLst/>
            </a:prstGeom>
            <a:noFill/>
            <a:extLst>
              <a:ext uri="{909E8E84-426E-40dd-AFC4-6F175D3DCCD1}">
                <a14:hiddenFill xmlns="" xmlns:a14="http://schemas.microsoft.com/office/drawing/2010/main">
                  <a:solidFill>
                    <a:srgbClr val="FFFFFF"/>
                  </a:solidFill>
                </a14:hiddenFill>
              </a:ext>
            </a:extLst>
          </p:spPr>
        </p:pic>
        <p:pic>
          <p:nvPicPr>
            <p:cNvPr id="81" name="Picture 4" descr="Image result for Azure">
              <a:extLst>
                <a:ext uri="{FF2B5EF4-FFF2-40B4-BE49-F238E27FC236}">
                  <a16:creationId xmlns:a16="http://schemas.microsoft.com/office/drawing/2014/main" id="{4B7A7265-197F-D846-BBF5-75E3CBE91D4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98300" y="2719507"/>
              <a:ext cx="986758" cy="330615"/>
            </a:xfrm>
            <a:prstGeom prst="rect">
              <a:avLst/>
            </a:prstGeom>
            <a:noFill/>
            <a:extLst>
              <a:ext uri="{909E8E84-426E-40dd-AFC4-6F175D3DCCD1}">
                <a14:hiddenFill xmlns="" xmlns:a14="http://schemas.microsoft.com/office/drawing/2010/main">
                  <a:solidFill>
                    <a:srgbClr val="FFFFFF"/>
                  </a:solidFill>
                </a14:hiddenFill>
              </a:ext>
            </a:extLst>
          </p:spPr>
        </p:pic>
        <p:pic>
          <p:nvPicPr>
            <p:cNvPr id="82" name="Picture 81">
              <a:extLst>
                <a:ext uri="{FF2B5EF4-FFF2-40B4-BE49-F238E27FC236}">
                  <a16:creationId xmlns:a16="http://schemas.microsoft.com/office/drawing/2014/main" id="{674FF933-DEC5-E440-8713-785845B5D399}"/>
                </a:ext>
              </a:extLst>
            </p:cNvPr>
            <p:cNvPicPr>
              <a:picLocks noChangeAspect="1"/>
            </p:cNvPicPr>
            <p:nvPr/>
          </p:nvPicPr>
          <p:blipFill>
            <a:blip r:embed="rId7"/>
            <a:stretch>
              <a:fillRect/>
            </a:stretch>
          </p:blipFill>
          <p:spPr>
            <a:xfrm>
              <a:off x="4970196" y="2642897"/>
              <a:ext cx="644486" cy="415798"/>
            </a:xfrm>
            <a:prstGeom prst="rect">
              <a:avLst/>
            </a:prstGeom>
          </p:spPr>
        </p:pic>
      </p:grpSp>
      <p:pic>
        <p:nvPicPr>
          <p:cNvPr id="93" name="Picture 92">
            <a:extLst>
              <a:ext uri="{FF2B5EF4-FFF2-40B4-BE49-F238E27FC236}">
                <a16:creationId xmlns:a16="http://schemas.microsoft.com/office/drawing/2014/main" id="{CFF2C40D-7785-1C40-8792-8980A4335F9E}"/>
              </a:ext>
            </a:extLst>
          </p:cNvPr>
          <p:cNvPicPr>
            <a:picLocks noChangeAspect="1"/>
          </p:cNvPicPr>
          <p:nvPr/>
        </p:nvPicPr>
        <p:blipFill>
          <a:blip r:embed="rId8"/>
          <a:stretch>
            <a:fillRect/>
          </a:stretch>
        </p:blipFill>
        <p:spPr>
          <a:xfrm>
            <a:off x="4126834" y="3100673"/>
            <a:ext cx="771716" cy="1094170"/>
          </a:xfrm>
          <a:prstGeom prst="rect">
            <a:avLst/>
          </a:prstGeom>
        </p:spPr>
      </p:pic>
      <p:sp>
        <p:nvSpPr>
          <p:cNvPr id="94" name="TextBox 93">
            <a:extLst>
              <a:ext uri="{FF2B5EF4-FFF2-40B4-BE49-F238E27FC236}">
                <a16:creationId xmlns:a16="http://schemas.microsoft.com/office/drawing/2014/main" id="{7C9588C8-A6DF-E84E-A29A-EC641CC7B527}"/>
              </a:ext>
            </a:extLst>
          </p:cNvPr>
          <p:cNvSpPr txBox="1"/>
          <p:nvPr/>
        </p:nvSpPr>
        <p:spPr>
          <a:xfrm>
            <a:off x="6012849" y="2619914"/>
            <a:ext cx="1263075" cy="415498"/>
          </a:xfrm>
          <a:prstGeom prst="rect">
            <a:avLst/>
          </a:prstGeom>
          <a:noFill/>
        </p:spPr>
        <p:txBody>
          <a:bodyPr wrap="square" rtlCol="0">
            <a:spAutoFit/>
          </a:bodyPr>
          <a:lstStyle/>
          <a:p>
            <a:pPr algn="ctr"/>
            <a:r>
              <a:rPr lang="en-US" sz="1050" dirty="0">
                <a:solidFill>
                  <a:srgbClr val="156D97"/>
                </a:solidFill>
              </a:rPr>
              <a:t>MQTT Server</a:t>
            </a:r>
          </a:p>
          <a:p>
            <a:pPr algn="ctr"/>
            <a:r>
              <a:rPr lang="en-US" sz="1050" dirty="0">
                <a:solidFill>
                  <a:srgbClr val="156D97"/>
                </a:solidFill>
              </a:rPr>
              <a:t>Infrastructure</a:t>
            </a:r>
          </a:p>
        </p:txBody>
      </p:sp>
      <p:pic>
        <p:nvPicPr>
          <p:cNvPr id="95" name="Picture 94">
            <a:extLst>
              <a:ext uri="{FF2B5EF4-FFF2-40B4-BE49-F238E27FC236}">
                <a16:creationId xmlns:a16="http://schemas.microsoft.com/office/drawing/2014/main" id="{6F861CB8-534A-A74D-95AA-3A4575956F83}"/>
              </a:ext>
            </a:extLst>
          </p:cNvPr>
          <p:cNvPicPr>
            <a:picLocks noChangeAspect="1"/>
          </p:cNvPicPr>
          <p:nvPr/>
        </p:nvPicPr>
        <p:blipFill>
          <a:blip r:embed="rId9"/>
          <a:stretch>
            <a:fillRect/>
          </a:stretch>
        </p:blipFill>
        <p:spPr>
          <a:xfrm>
            <a:off x="3525790" y="2693973"/>
            <a:ext cx="1162785" cy="505096"/>
          </a:xfrm>
          <a:prstGeom prst="rect">
            <a:avLst/>
          </a:prstGeom>
        </p:spPr>
      </p:pic>
      <p:grpSp>
        <p:nvGrpSpPr>
          <p:cNvPr id="96" name="Group 95">
            <a:extLst>
              <a:ext uri="{FF2B5EF4-FFF2-40B4-BE49-F238E27FC236}">
                <a16:creationId xmlns:a16="http://schemas.microsoft.com/office/drawing/2014/main" id="{8D64F5EA-5FD6-9B42-887E-5EA5AA69F1D0}"/>
              </a:ext>
            </a:extLst>
          </p:cNvPr>
          <p:cNvGrpSpPr/>
          <p:nvPr/>
        </p:nvGrpSpPr>
        <p:grpSpPr>
          <a:xfrm>
            <a:off x="6243797" y="3185570"/>
            <a:ext cx="1086791" cy="1106079"/>
            <a:chOff x="3802746" y="2952030"/>
            <a:chExt cx="1086791" cy="1106079"/>
          </a:xfrm>
        </p:grpSpPr>
        <p:sp>
          <p:nvSpPr>
            <p:cNvPr id="97" name="Oval 96">
              <a:extLst>
                <a:ext uri="{FF2B5EF4-FFF2-40B4-BE49-F238E27FC236}">
                  <a16:creationId xmlns:a16="http://schemas.microsoft.com/office/drawing/2014/main" id="{CF258FE1-5EE3-B042-92C3-5B376E4D8D50}"/>
                </a:ext>
              </a:extLst>
            </p:cNvPr>
            <p:cNvSpPr/>
            <p:nvPr/>
          </p:nvSpPr>
          <p:spPr>
            <a:xfrm>
              <a:off x="3802746" y="2952030"/>
              <a:ext cx="1086791" cy="1106079"/>
            </a:xfrm>
            <a:prstGeom prst="ellipse">
              <a:avLst/>
            </a:prstGeom>
            <a:solidFill>
              <a:schemeClr val="bg1"/>
            </a:solidFill>
            <a:ln w="19050">
              <a:solidFill>
                <a:srgbClr val="156D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8" name="Picture 97">
              <a:extLst>
                <a:ext uri="{FF2B5EF4-FFF2-40B4-BE49-F238E27FC236}">
                  <a16:creationId xmlns:a16="http://schemas.microsoft.com/office/drawing/2014/main" id="{FC875EF0-C76D-6548-8F20-4D050D8D70CE}"/>
                </a:ext>
              </a:extLst>
            </p:cNvPr>
            <p:cNvPicPr>
              <a:picLocks noChangeAspect="1"/>
            </p:cNvPicPr>
            <p:nvPr/>
          </p:nvPicPr>
          <p:blipFill>
            <a:blip r:embed="rId10"/>
            <a:stretch>
              <a:fillRect/>
            </a:stretch>
          </p:blipFill>
          <p:spPr>
            <a:xfrm>
              <a:off x="3889005" y="3210311"/>
              <a:ext cx="881223" cy="574549"/>
            </a:xfrm>
            <a:prstGeom prst="rect">
              <a:avLst/>
            </a:prstGeom>
          </p:spPr>
        </p:pic>
      </p:grpSp>
      <p:grpSp>
        <p:nvGrpSpPr>
          <p:cNvPr id="100" name="Group 99">
            <a:extLst>
              <a:ext uri="{FF2B5EF4-FFF2-40B4-BE49-F238E27FC236}">
                <a16:creationId xmlns:a16="http://schemas.microsoft.com/office/drawing/2014/main" id="{48C4D1B5-8E27-F643-A6D4-53DD51E7798A}"/>
              </a:ext>
            </a:extLst>
          </p:cNvPr>
          <p:cNvGrpSpPr/>
          <p:nvPr/>
        </p:nvGrpSpPr>
        <p:grpSpPr>
          <a:xfrm>
            <a:off x="4642294" y="3443851"/>
            <a:ext cx="1012074" cy="1046708"/>
            <a:chOff x="4434953" y="3063548"/>
            <a:chExt cx="1012074" cy="1046708"/>
          </a:xfrm>
        </p:grpSpPr>
        <p:pic>
          <p:nvPicPr>
            <p:cNvPr id="101" name="Graphic 10">
              <a:extLst>
                <a:ext uri="{FF2B5EF4-FFF2-40B4-BE49-F238E27FC236}">
                  <a16:creationId xmlns:a16="http://schemas.microsoft.com/office/drawing/2014/main" id="{CE5BAD3C-D95B-834C-9267-349C56BBC75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691209" y="3063548"/>
              <a:ext cx="542246" cy="606955"/>
            </a:xfrm>
            <a:prstGeom prst="rect">
              <a:avLst/>
            </a:prstGeom>
          </p:spPr>
        </p:pic>
        <p:sp>
          <p:nvSpPr>
            <p:cNvPr id="102" name="TextBox 101">
              <a:extLst>
                <a:ext uri="{FF2B5EF4-FFF2-40B4-BE49-F238E27FC236}">
                  <a16:creationId xmlns:a16="http://schemas.microsoft.com/office/drawing/2014/main" id="{8FBAF99E-2DA4-CF47-BED5-10BDE4FB8C2A}"/>
                </a:ext>
              </a:extLst>
            </p:cNvPr>
            <p:cNvSpPr txBox="1"/>
            <p:nvPr/>
          </p:nvSpPr>
          <p:spPr>
            <a:xfrm>
              <a:off x="4434953" y="3694758"/>
              <a:ext cx="1012074" cy="415498"/>
            </a:xfrm>
            <a:prstGeom prst="rect">
              <a:avLst/>
            </a:prstGeom>
            <a:noFill/>
          </p:spPr>
          <p:txBody>
            <a:bodyPr wrap="square" rtlCol="0">
              <a:spAutoFit/>
            </a:bodyPr>
            <a:lstStyle/>
            <a:p>
              <a:pPr algn="ctr"/>
              <a:r>
                <a:rPr lang="en-US" sz="1050" dirty="0">
                  <a:solidFill>
                    <a:srgbClr val="156D97"/>
                  </a:solidFill>
                </a:rPr>
                <a:t>MQTT</a:t>
              </a:r>
            </a:p>
            <a:p>
              <a:pPr algn="ctr"/>
              <a:r>
                <a:rPr lang="en-US" sz="1050" dirty="0">
                  <a:solidFill>
                    <a:srgbClr val="156D97"/>
                  </a:solidFill>
                </a:rPr>
                <a:t>Engine</a:t>
              </a:r>
            </a:p>
          </p:txBody>
        </p:sp>
      </p:grpSp>
      <p:sp>
        <p:nvSpPr>
          <p:cNvPr id="103" name="TextBox 102">
            <a:extLst>
              <a:ext uri="{FF2B5EF4-FFF2-40B4-BE49-F238E27FC236}">
                <a16:creationId xmlns:a16="http://schemas.microsoft.com/office/drawing/2014/main" id="{4D0E6C93-0C50-1D48-A3A6-EFFFA0B17FF8}"/>
              </a:ext>
            </a:extLst>
          </p:cNvPr>
          <p:cNvSpPr txBox="1"/>
          <p:nvPr/>
        </p:nvSpPr>
        <p:spPr>
          <a:xfrm>
            <a:off x="3376024" y="4194843"/>
            <a:ext cx="1012074" cy="415498"/>
          </a:xfrm>
          <a:prstGeom prst="rect">
            <a:avLst/>
          </a:prstGeom>
          <a:noFill/>
        </p:spPr>
        <p:txBody>
          <a:bodyPr wrap="square" rtlCol="0">
            <a:spAutoFit/>
          </a:bodyPr>
          <a:lstStyle/>
          <a:p>
            <a:pPr algn="ctr"/>
            <a:r>
              <a:rPr lang="en-US" sz="1050" dirty="0">
                <a:solidFill>
                  <a:srgbClr val="156D97"/>
                </a:solidFill>
              </a:rPr>
              <a:t>Cloud</a:t>
            </a:r>
          </a:p>
          <a:p>
            <a:pPr algn="ctr"/>
            <a:r>
              <a:rPr lang="en-US" sz="1050" dirty="0">
                <a:solidFill>
                  <a:srgbClr val="156D97"/>
                </a:solidFill>
              </a:rPr>
              <a:t>Injectors</a:t>
            </a:r>
          </a:p>
        </p:txBody>
      </p:sp>
      <p:cxnSp>
        <p:nvCxnSpPr>
          <p:cNvPr id="110" name="Straight Arrow Connector 109">
            <a:extLst>
              <a:ext uri="{FF2B5EF4-FFF2-40B4-BE49-F238E27FC236}">
                <a16:creationId xmlns:a16="http://schemas.microsoft.com/office/drawing/2014/main" id="{925857BA-0B64-B640-B201-EC5CAA5EDA07}"/>
              </a:ext>
            </a:extLst>
          </p:cNvPr>
          <p:cNvCxnSpPr>
            <a:cxnSpLocks/>
            <a:stCxn id="101" idx="3"/>
            <a:endCxn id="97" idx="2"/>
          </p:cNvCxnSpPr>
          <p:nvPr/>
        </p:nvCxnSpPr>
        <p:spPr>
          <a:xfrm flipV="1">
            <a:off x="5440796" y="3738610"/>
            <a:ext cx="803001" cy="8719"/>
          </a:xfrm>
          <a:prstGeom prst="straightConnector1">
            <a:avLst/>
          </a:prstGeom>
          <a:ln w="28575">
            <a:solidFill>
              <a:srgbClr val="156D97"/>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3" name="Straight Arrow Connector 122">
            <a:extLst>
              <a:ext uri="{FF2B5EF4-FFF2-40B4-BE49-F238E27FC236}">
                <a16:creationId xmlns:a16="http://schemas.microsoft.com/office/drawing/2014/main" id="{5A841CFD-F1BE-F447-9B98-DCD87C75C90E}"/>
              </a:ext>
            </a:extLst>
          </p:cNvPr>
          <p:cNvCxnSpPr>
            <a:cxnSpLocks/>
          </p:cNvCxnSpPr>
          <p:nvPr/>
        </p:nvCxnSpPr>
        <p:spPr>
          <a:xfrm flipH="1">
            <a:off x="3200655" y="3901455"/>
            <a:ext cx="391315" cy="0"/>
          </a:xfrm>
          <a:prstGeom prst="straightConnector1">
            <a:avLst/>
          </a:prstGeom>
          <a:ln w="28575">
            <a:solidFill>
              <a:srgbClr val="156D97"/>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25" name="Picture 124">
            <a:extLst>
              <a:ext uri="{FF2B5EF4-FFF2-40B4-BE49-F238E27FC236}">
                <a16:creationId xmlns:a16="http://schemas.microsoft.com/office/drawing/2014/main" id="{4D277A60-E80E-8742-A100-E90193714B17}"/>
              </a:ext>
            </a:extLst>
          </p:cNvPr>
          <p:cNvPicPr>
            <a:picLocks noChangeAspect="1"/>
          </p:cNvPicPr>
          <p:nvPr/>
        </p:nvPicPr>
        <p:blipFill>
          <a:blip r:embed="rId13"/>
          <a:stretch>
            <a:fillRect/>
          </a:stretch>
        </p:blipFill>
        <p:spPr>
          <a:xfrm>
            <a:off x="3612336" y="3602390"/>
            <a:ext cx="514498" cy="592453"/>
          </a:xfrm>
          <a:prstGeom prst="rect">
            <a:avLst/>
          </a:prstGeom>
        </p:spPr>
      </p:pic>
      <p:pic>
        <p:nvPicPr>
          <p:cNvPr id="126" name="Picture 125" descr="A close up of a sign&#10;&#10;Description generated with very high confidence">
            <a:extLst>
              <a:ext uri="{FF2B5EF4-FFF2-40B4-BE49-F238E27FC236}">
                <a16:creationId xmlns:a16="http://schemas.microsoft.com/office/drawing/2014/main" id="{CD90A22C-A461-DF4E-A03A-1808E3F02422}"/>
              </a:ext>
            </a:extLst>
          </p:cNvPr>
          <p:cNvPicPr>
            <a:picLocks noChangeAspect="1"/>
          </p:cNvPicPr>
          <p:nvPr/>
        </p:nvPicPr>
        <p:blipFill>
          <a:blip r:embed="rId14"/>
          <a:stretch>
            <a:fillRect/>
          </a:stretch>
        </p:blipFill>
        <p:spPr>
          <a:xfrm>
            <a:off x="106097" y="6530161"/>
            <a:ext cx="1202560" cy="239253"/>
          </a:xfrm>
          <a:prstGeom prst="rect">
            <a:avLst/>
          </a:prstGeom>
        </p:spPr>
      </p:pic>
      <p:grpSp>
        <p:nvGrpSpPr>
          <p:cNvPr id="26" name="Group 25">
            <a:extLst>
              <a:ext uri="{FF2B5EF4-FFF2-40B4-BE49-F238E27FC236}">
                <a16:creationId xmlns:a16="http://schemas.microsoft.com/office/drawing/2014/main" id="{D508C0B9-0F6D-6046-BDE7-23E21A0BBBC3}"/>
              </a:ext>
            </a:extLst>
          </p:cNvPr>
          <p:cNvGrpSpPr/>
          <p:nvPr/>
        </p:nvGrpSpPr>
        <p:grpSpPr>
          <a:xfrm>
            <a:off x="6927925" y="4278725"/>
            <a:ext cx="2633491" cy="2313304"/>
            <a:chOff x="6927925" y="4278725"/>
            <a:chExt cx="2633491" cy="2313304"/>
          </a:xfrm>
        </p:grpSpPr>
        <p:sp>
          <p:nvSpPr>
            <p:cNvPr id="124" name="TextBox 123">
              <a:extLst>
                <a:ext uri="{FF2B5EF4-FFF2-40B4-BE49-F238E27FC236}">
                  <a16:creationId xmlns:a16="http://schemas.microsoft.com/office/drawing/2014/main" id="{FAA397AB-AB0A-C54F-83FE-897E57D29F23}"/>
                </a:ext>
              </a:extLst>
            </p:cNvPr>
            <p:cNvSpPr txBox="1"/>
            <p:nvPr/>
          </p:nvSpPr>
          <p:spPr>
            <a:xfrm>
              <a:off x="7362016" y="5044152"/>
              <a:ext cx="1213131" cy="415498"/>
            </a:xfrm>
            <a:prstGeom prst="rect">
              <a:avLst/>
            </a:prstGeom>
            <a:noFill/>
          </p:spPr>
          <p:txBody>
            <a:bodyPr wrap="square" rtlCol="0">
              <a:spAutoFit/>
            </a:bodyPr>
            <a:lstStyle/>
            <a:p>
              <a:pPr algn="ctr"/>
              <a:r>
                <a:rPr lang="en-US" sz="1050" dirty="0">
                  <a:solidFill>
                    <a:srgbClr val="156D97"/>
                  </a:solidFill>
                </a:rPr>
                <a:t>MQTT Transmission</a:t>
              </a:r>
            </a:p>
          </p:txBody>
        </p:sp>
        <p:grpSp>
          <p:nvGrpSpPr>
            <p:cNvPr id="21" name="Group 20">
              <a:extLst>
                <a:ext uri="{FF2B5EF4-FFF2-40B4-BE49-F238E27FC236}">
                  <a16:creationId xmlns:a16="http://schemas.microsoft.com/office/drawing/2014/main" id="{93A62F0F-7574-8D45-A1A6-199E101ECB7B}"/>
                </a:ext>
              </a:extLst>
            </p:cNvPr>
            <p:cNvGrpSpPr/>
            <p:nvPr/>
          </p:nvGrpSpPr>
          <p:grpSpPr>
            <a:xfrm>
              <a:off x="6927925" y="4278725"/>
              <a:ext cx="2633491" cy="2313304"/>
              <a:chOff x="6927925" y="4278725"/>
              <a:chExt cx="2633491" cy="2313304"/>
            </a:xfrm>
          </p:grpSpPr>
          <p:grpSp>
            <p:nvGrpSpPr>
              <p:cNvPr id="83" name="Group 82">
                <a:extLst>
                  <a:ext uri="{FF2B5EF4-FFF2-40B4-BE49-F238E27FC236}">
                    <a16:creationId xmlns:a16="http://schemas.microsoft.com/office/drawing/2014/main" id="{53FBEEBD-D6F1-6449-8FBE-52094864E70F}"/>
                  </a:ext>
                </a:extLst>
              </p:cNvPr>
              <p:cNvGrpSpPr/>
              <p:nvPr/>
            </p:nvGrpSpPr>
            <p:grpSpPr>
              <a:xfrm>
                <a:off x="7501846" y="5555606"/>
                <a:ext cx="2059570" cy="1036423"/>
                <a:chOff x="6770691" y="4392551"/>
                <a:chExt cx="2059570" cy="1036423"/>
              </a:xfrm>
            </p:grpSpPr>
            <p:pic>
              <p:nvPicPr>
                <p:cNvPr id="84" name="Picture 83">
                  <a:extLst>
                    <a:ext uri="{FF2B5EF4-FFF2-40B4-BE49-F238E27FC236}">
                      <a16:creationId xmlns:a16="http://schemas.microsoft.com/office/drawing/2014/main" id="{9749C4B2-FF7B-FE4E-8FF2-EC0A8BFF41BB}"/>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817883" y="5003092"/>
                  <a:ext cx="1173602" cy="281010"/>
                </a:xfrm>
                <a:prstGeom prst="rect">
                  <a:avLst/>
                </a:prstGeom>
              </p:spPr>
            </p:pic>
            <p:cxnSp>
              <p:nvCxnSpPr>
                <p:cNvPr id="85" name="Straight Connector 84">
                  <a:extLst>
                    <a:ext uri="{FF2B5EF4-FFF2-40B4-BE49-F238E27FC236}">
                      <a16:creationId xmlns:a16="http://schemas.microsoft.com/office/drawing/2014/main" id="{F49144A2-93DC-B845-8FE6-2312644B7447}"/>
                    </a:ext>
                  </a:extLst>
                </p:cNvPr>
                <p:cNvCxnSpPr>
                  <a:cxnSpLocks/>
                </p:cNvCxnSpPr>
                <p:nvPr/>
              </p:nvCxnSpPr>
              <p:spPr>
                <a:xfrm flipV="1">
                  <a:off x="7623191" y="4613730"/>
                  <a:ext cx="368293" cy="17656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664AF06E-1B56-A44B-8CF8-FCFDE471C681}"/>
                    </a:ext>
                  </a:extLst>
                </p:cNvPr>
                <p:cNvCxnSpPr>
                  <a:cxnSpLocks/>
                </p:cNvCxnSpPr>
                <p:nvPr/>
              </p:nvCxnSpPr>
              <p:spPr>
                <a:xfrm>
                  <a:off x="7623191" y="4817891"/>
                  <a:ext cx="416075" cy="92872"/>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C69CDC7C-2121-E347-A327-70DE85D43F73}"/>
                    </a:ext>
                  </a:extLst>
                </p:cNvPr>
                <p:cNvGrpSpPr/>
                <p:nvPr/>
              </p:nvGrpSpPr>
              <p:grpSpPr>
                <a:xfrm>
                  <a:off x="7991484" y="4392551"/>
                  <a:ext cx="838777" cy="1036423"/>
                  <a:chOff x="6237441" y="4630385"/>
                  <a:chExt cx="838777" cy="1036423"/>
                </a:xfrm>
              </p:grpSpPr>
              <p:sp>
                <p:nvSpPr>
                  <p:cNvPr id="89" name="TextBox 88">
                    <a:extLst>
                      <a:ext uri="{FF2B5EF4-FFF2-40B4-BE49-F238E27FC236}">
                        <a16:creationId xmlns:a16="http://schemas.microsoft.com/office/drawing/2014/main" id="{D639CCC6-E699-6045-AE5E-59BD620DBCAB}"/>
                      </a:ext>
                    </a:extLst>
                  </p:cNvPr>
                  <p:cNvSpPr txBox="1"/>
                  <p:nvPr/>
                </p:nvSpPr>
                <p:spPr>
                  <a:xfrm>
                    <a:off x="6293631" y="5412892"/>
                    <a:ext cx="782587" cy="253916"/>
                  </a:xfrm>
                  <a:prstGeom prst="rect">
                    <a:avLst/>
                  </a:prstGeom>
                  <a:noFill/>
                </p:spPr>
                <p:txBody>
                  <a:bodyPr wrap="none" rtlCol="0">
                    <a:spAutoFit/>
                  </a:bodyPr>
                  <a:lstStyle/>
                  <a:p>
                    <a:r>
                      <a:rPr lang="en-US" sz="1050" dirty="0">
                        <a:solidFill>
                          <a:srgbClr val="156D97"/>
                        </a:solidFill>
                      </a:rPr>
                      <a:t>PLCs/RTUs</a:t>
                    </a:r>
                  </a:p>
                </p:txBody>
              </p:sp>
              <p:pic>
                <p:nvPicPr>
                  <p:cNvPr id="90" name="Picture 89">
                    <a:extLst>
                      <a:ext uri="{FF2B5EF4-FFF2-40B4-BE49-F238E27FC236}">
                        <a16:creationId xmlns:a16="http://schemas.microsoft.com/office/drawing/2014/main" id="{A33DE24A-DC83-B54C-89CC-9DD8556C17B0}"/>
                      </a:ext>
                    </a:extLst>
                  </p:cNvPr>
                  <p:cNvPicPr>
                    <a:picLocks noChangeAspect="1"/>
                  </p:cNvPicPr>
                  <p:nvPr/>
                </p:nvPicPr>
                <p:blipFill>
                  <a:blip r:embed="rId16">
                    <a:clrChange>
                      <a:clrFrom>
                        <a:srgbClr val="FFFFFF"/>
                      </a:clrFrom>
                      <a:clrTo>
                        <a:srgbClr val="FFFFFF">
                          <a:alpha val="0"/>
                        </a:srgbClr>
                      </a:clrTo>
                    </a:clrChange>
                  </a:blip>
                  <a:stretch>
                    <a:fillRect/>
                  </a:stretch>
                </p:blipFill>
                <p:spPr>
                  <a:xfrm flipH="1">
                    <a:off x="6237441" y="4630385"/>
                    <a:ext cx="529175" cy="554732"/>
                  </a:xfrm>
                  <a:prstGeom prst="rect">
                    <a:avLst/>
                  </a:prstGeom>
                </p:spPr>
              </p:pic>
              <p:pic>
                <p:nvPicPr>
                  <p:cNvPr id="91" name="Picture 90">
                    <a:extLst>
                      <a:ext uri="{FF2B5EF4-FFF2-40B4-BE49-F238E27FC236}">
                        <a16:creationId xmlns:a16="http://schemas.microsoft.com/office/drawing/2014/main" id="{933FB59F-AC95-6F4E-BD88-C87E417447A9}"/>
                      </a:ext>
                    </a:extLst>
                  </p:cNvPr>
                  <p:cNvPicPr>
                    <a:picLocks noChangeAspect="1"/>
                  </p:cNvPicPr>
                  <p:nvPr/>
                </p:nvPicPr>
                <p:blipFill>
                  <a:blip r:embed="rId16">
                    <a:clrChange>
                      <a:clrFrom>
                        <a:srgbClr val="FFFFFF"/>
                      </a:clrFrom>
                      <a:clrTo>
                        <a:srgbClr val="FFFFFF">
                          <a:alpha val="0"/>
                        </a:srgbClr>
                      </a:clrTo>
                    </a:clrChange>
                  </a:blip>
                  <a:stretch>
                    <a:fillRect/>
                  </a:stretch>
                </p:blipFill>
                <p:spPr>
                  <a:xfrm flipH="1">
                    <a:off x="6282144" y="4882874"/>
                    <a:ext cx="529175" cy="554732"/>
                  </a:xfrm>
                  <a:prstGeom prst="rect">
                    <a:avLst/>
                  </a:prstGeom>
                </p:spPr>
              </p:pic>
            </p:grpSp>
            <p:pic>
              <p:nvPicPr>
                <p:cNvPr id="88" name="Picture 87" descr="A circuit board&#10;&#10;Description automatically generated">
                  <a:extLst>
                    <a:ext uri="{FF2B5EF4-FFF2-40B4-BE49-F238E27FC236}">
                      <a16:creationId xmlns:a16="http://schemas.microsoft.com/office/drawing/2014/main" id="{A4159BC9-0ADF-F34B-AEB9-1FB71CA0C50E}"/>
                    </a:ext>
                  </a:extLst>
                </p:cNvPr>
                <p:cNvPicPr>
                  <a:picLocks noChangeAspect="1"/>
                </p:cNvPicPr>
                <p:nvPr/>
              </p:nvPicPr>
              <p:blipFill>
                <a:blip r:embed="rId17"/>
                <a:stretch>
                  <a:fillRect/>
                </a:stretch>
              </p:blipFill>
              <p:spPr>
                <a:xfrm>
                  <a:off x="6770691" y="4613730"/>
                  <a:ext cx="852500" cy="407069"/>
                </a:xfrm>
                <a:prstGeom prst="rect">
                  <a:avLst/>
                </a:prstGeom>
              </p:spPr>
            </p:pic>
          </p:grpSp>
          <p:pic>
            <p:nvPicPr>
              <p:cNvPr id="108" name="Picture 107">
                <a:extLst>
                  <a:ext uri="{FF2B5EF4-FFF2-40B4-BE49-F238E27FC236}">
                    <a16:creationId xmlns:a16="http://schemas.microsoft.com/office/drawing/2014/main" id="{362F4B95-B49E-6C4F-98CA-DDF42F14EA15}"/>
                  </a:ext>
                </a:extLst>
              </p:cNvPr>
              <p:cNvPicPr>
                <a:picLocks noChangeAspect="1"/>
              </p:cNvPicPr>
              <p:nvPr/>
            </p:nvPicPr>
            <p:blipFill>
              <a:blip r:embed="rId18"/>
              <a:stretch>
                <a:fillRect/>
              </a:stretch>
            </p:blipFill>
            <p:spPr>
              <a:xfrm>
                <a:off x="7109594" y="5348441"/>
                <a:ext cx="553168" cy="639317"/>
              </a:xfrm>
              <a:prstGeom prst="rect">
                <a:avLst/>
              </a:prstGeom>
            </p:spPr>
          </p:pic>
          <p:cxnSp>
            <p:nvCxnSpPr>
              <p:cNvPr id="4" name="Straight Arrow Connector 3">
                <a:extLst>
                  <a:ext uri="{FF2B5EF4-FFF2-40B4-BE49-F238E27FC236}">
                    <a16:creationId xmlns:a16="http://schemas.microsoft.com/office/drawing/2014/main" id="{2E28DDC4-2702-4C40-BABE-193403E8E4D4}"/>
                  </a:ext>
                </a:extLst>
              </p:cNvPr>
              <p:cNvCxnSpPr>
                <a:cxnSpLocks/>
              </p:cNvCxnSpPr>
              <p:nvPr/>
            </p:nvCxnSpPr>
            <p:spPr>
              <a:xfrm flipH="1" flipV="1">
                <a:off x="6927925" y="4278725"/>
                <a:ext cx="347589" cy="115430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grpSp>
      <p:grpSp>
        <p:nvGrpSpPr>
          <p:cNvPr id="24" name="Group 23">
            <a:extLst>
              <a:ext uri="{FF2B5EF4-FFF2-40B4-BE49-F238E27FC236}">
                <a16:creationId xmlns:a16="http://schemas.microsoft.com/office/drawing/2014/main" id="{BDD4B03B-A7E5-E642-95AF-6DAB11234F23}"/>
              </a:ext>
            </a:extLst>
          </p:cNvPr>
          <p:cNvGrpSpPr/>
          <p:nvPr/>
        </p:nvGrpSpPr>
        <p:grpSpPr>
          <a:xfrm>
            <a:off x="7330588" y="2936097"/>
            <a:ext cx="4414166" cy="978321"/>
            <a:chOff x="7330588" y="2936097"/>
            <a:chExt cx="4414166" cy="978321"/>
          </a:xfrm>
        </p:grpSpPr>
        <p:pic>
          <p:nvPicPr>
            <p:cNvPr id="58" name="Picture 57">
              <a:extLst>
                <a:ext uri="{FF2B5EF4-FFF2-40B4-BE49-F238E27FC236}">
                  <a16:creationId xmlns:a16="http://schemas.microsoft.com/office/drawing/2014/main" id="{02E405BA-4E75-1F42-BA26-4501728B8EFE}"/>
                </a:ext>
              </a:extLst>
            </p:cNvPr>
            <p:cNvPicPr>
              <a:picLocks noChangeAspect="1"/>
            </p:cNvPicPr>
            <p:nvPr/>
          </p:nvPicPr>
          <p:blipFill>
            <a:blip r:embed="rId8"/>
            <a:stretch>
              <a:fillRect/>
            </a:stretch>
          </p:blipFill>
          <p:spPr>
            <a:xfrm>
              <a:off x="9899679" y="2985333"/>
              <a:ext cx="628758" cy="891479"/>
            </a:xfrm>
            <a:prstGeom prst="rect">
              <a:avLst/>
            </a:prstGeom>
          </p:spPr>
        </p:pic>
        <p:cxnSp>
          <p:nvCxnSpPr>
            <p:cNvPr id="62" name="Straight Connector 61">
              <a:extLst>
                <a:ext uri="{FF2B5EF4-FFF2-40B4-BE49-F238E27FC236}">
                  <a16:creationId xmlns:a16="http://schemas.microsoft.com/office/drawing/2014/main" id="{B3D48FF7-5CF3-9E4D-908C-E105CD19001E}"/>
                </a:ext>
              </a:extLst>
            </p:cNvPr>
            <p:cNvCxnSpPr>
              <a:cxnSpLocks/>
            </p:cNvCxnSpPr>
            <p:nvPr/>
          </p:nvCxnSpPr>
          <p:spPr>
            <a:xfrm>
              <a:off x="10530216" y="3343223"/>
              <a:ext cx="389413"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66" name="Group 65">
              <a:extLst>
                <a:ext uri="{FF2B5EF4-FFF2-40B4-BE49-F238E27FC236}">
                  <a16:creationId xmlns:a16="http://schemas.microsoft.com/office/drawing/2014/main" id="{31916B33-3D6E-1C49-8C3C-C168363DD35B}"/>
                </a:ext>
              </a:extLst>
            </p:cNvPr>
            <p:cNvGrpSpPr/>
            <p:nvPr/>
          </p:nvGrpSpPr>
          <p:grpSpPr>
            <a:xfrm>
              <a:off x="10724923" y="2936097"/>
              <a:ext cx="1019831" cy="905952"/>
              <a:chOff x="10521723" y="2616783"/>
              <a:chExt cx="1019831" cy="905952"/>
            </a:xfrm>
          </p:grpSpPr>
          <p:pic>
            <p:nvPicPr>
              <p:cNvPr id="67" name="Picture 66">
                <a:extLst>
                  <a:ext uri="{FF2B5EF4-FFF2-40B4-BE49-F238E27FC236}">
                    <a16:creationId xmlns:a16="http://schemas.microsoft.com/office/drawing/2014/main" id="{DC9DDDA6-2E94-6147-B15C-03EC571343BC}"/>
                  </a:ext>
                </a:extLst>
              </p:cNvPr>
              <p:cNvPicPr>
                <a:picLocks noChangeAspect="1"/>
              </p:cNvPicPr>
              <p:nvPr/>
            </p:nvPicPr>
            <p:blipFill>
              <a:blip r:embed="rId19">
                <a:extLst>
                  <a:ext uri="{BEBA8EAE-BF5A-486C-A8C5-ECC9F3942E4B}">
                    <a14:imgProps xmlns:a14="http://schemas.microsoft.com/office/drawing/2010/main">
                      <a14:imgLayer r:embed="rId20">
                        <a14:imgEffect>
                          <a14:backgroundRemoval t="4787" b="95745" l="5021" r="94561">
                            <a14:foregroundMark x1="42678" y1="63298" x2="42678" y2="63298"/>
                            <a14:foregroundMark x1="54812" y1="60638" x2="54812" y2="60638"/>
                            <a14:foregroundMark x1="69456" y1="59043" x2="69456" y2="59043"/>
                            <a14:foregroundMark x1="78243" y1="63830" x2="78243" y2="63830"/>
                            <a14:foregroundMark x1="84937" y1="71809" x2="84937" y2="71809"/>
                            <a14:foregroundMark x1="72803" y1="74468" x2="72803" y2="74468"/>
                            <a14:foregroundMark x1="56067" y1="72872" x2="56067" y2="72872"/>
                            <a14:foregroundMark x1="48117" y1="72872" x2="48117" y2="72872"/>
                            <a14:foregroundMark x1="41004" y1="71809" x2="41004" y2="71809"/>
                            <a14:foregroundMark x1="31799" y1="66489" x2="31799" y2="66489"/>
                            <a14:foregroundMark x1="34310" y1="55851" x2="34310" y2="55851"/>
                            <a14:foregroundMark x1="61925" y1="52128" x2="61925" y2="52128"/>
                            <a14:foregroundMark x1="74477" y1="53191" x2="74477" y2="53191"/>
                            <a14:foregroundMark x1="83682" y1="42021" x2="83682" y2="42021"/>
                            <a14:foregroundMark x1="92050" y1="44149" x2="92050" y2="44149"/>
                            <a14:foregroundMark x1="71967" y1="43617" x2="71967" y2="43617"/>
                            <a14:foregroundMark x1="79916" y1="54255" x2="79916" y2="54255"/>
                            <a14:foregroundMark x1="84937" y1="60638" x2="84937" y2="60638"/>
                            <a14:foregroundMark x1="92050" y1="81383" x2="92050" y2="81383"/>
                            <a14:foregroundMark x1="94979" y1="82979" x2="94979" y2="82979"/>
                            <a14:foregroundMark x1="74059" y1="66489" x2="74059" y2="66489"/>
                            <a14:foregroundMark x1="69874" y1="72872" x2="69874" y2="72872"/>
                            <a14:foregroundMark x1="62343" y1="72872" x2="62343" y2="72872"/>
                            <a14:foregroundMark x1="79079" y1="73404" x2="79079" y2="73404"/>
                            <a14:foregroundMark x1="67364" y1="64362" x2="67364" y2="64362"/>
                            <a14:foregroundMark x1="44351" y1="57447" x2="44351" y2="57447"/>
                            <a14:foregroundMark x1="37238" y1="55851" x2="37238" y2="55851"/>
                            <a14:foregroundMark x1="41841" y1="56383" x2="41841" y2="56383"/>
                            <a14:foregroundMark x1="39749" y1="63830" x2="39749" y2="63830"/>
                            <a14:foregroundMark x1="35983" y1="65426" x2="35983" y2="65426"/>
                            <a14:foregroundMark x1="35146" y1="43617" x2="35146" y2="43617"/>
                            <a14:foregroundMark x1="45188" y1="42553" x2="45188" y2="42553"/>
                            <a14:foregroundMark x1="57741" y1="45213" x2="57741" y2="45213"/>
                            <a14:foregroundMark x1="66109" y1="44681" x2="66109" y2="44681"/>
                            <a14:foregroundMark x1="83682" y1="76596" x2="83682" y2="76596"/>
                            <a14:foregroundMark x1="89540" y1="75532" x2="89540" y2="75532"/>
                            <a14:foregroundMark x1="91632" y1="54787" x2="91632" y2="54787"/>
                            <a14:foregroundMark x1="38912" y1="75532" x2="38912" y2="75532"/>
                            <a14:foregroundMark x1="11297" y1="65957" x2="11297" y2="65957"/>
                            <a14:foregroundMark x1="10879" y1="61702" x2="10879" y2="61702"/>
                            <a14:foregroundMark x1="23849" y1="60106" x2="23849" y2="60106"/>
                            <a14:foregroundMark x1="26778" y1="42553" x2="26778" y2="42553"/>
                            <a14:foregroundMark x1="30544" y1="20745" x2="30544" y2="20745"/>
                            <a14:foregroundMark x1="18828" y1="27128" x2="18828" y2="27128"/>
                            <a14:foregroundMark x1="8368" y1="34043" x2="8368" y2="34043"/>
                            <a14:foregroundMark x1="8368" y1="34043" x2="8368" y2="34043"/>
                            <a14:foregroundMark x1="5021" y1="29255" x2="5021" y2="29255"/>
                            <a14:foregroundMark x1="13389" y1="86170" x2="13389" y2="86170"/>
                            <a14:foregroundMark x1="14226" y1="82979" x2="14226" y2="82979"/>
                            <a14:foregroundMark x1="14226" y1="79255" x2="14226" y2="79255"/>
                            <a14:foregroundMark x1="9205" y1="79255" x2="9205" y2="79255"/>
                            <a14:foregroundMark x1="7113" y1="88830" x2="7113" y2="88830"/>
                            <a14:foregroundMark x1="22176" y1="95745" x2="22176" y2="95745"/>
                            <a14:foregroundMark x1="43515" y1="32979" x2="43515" y2="32979"/>
                            <a14:foregroundMark x1="49372" y1="28723" x2="49372" y2="28723"/>
                            <a14:foregroundMark x1="12971" y1="65426" x2="12971" y2="65426"/>
                            <a14:foregroundMark x1="76151" y1="42553" x2="76151" y2="42553"/>
                            <a14:foregroundMark x1="25523" y1="17553" x2="25523" y2="17553"/>
                            <a14:foregroundMark x1="35146" y1="4787" x2="35146" y2="4787"/>
                            <a14:foregroundMark x1="87029" y1="40957" x2="87029" y2="40957"/>
                          </a14:backgroundRemoval>
                        </a14:imgEffect>
                      </a14:imgLayer>
                    </a14:imgProps>
                  </a:ext>
                </a:extLst>
              </a:blip>
              <a:stretch>
                <a:fillRect/>
              </a:stretch>
            </p:blipFill>
            <p:spPr>
              <a:xfrm>
                <a:off x="10679155" y="2616783"/>
                <a:ext cx="862399" cy="678373"/>
              </a:xfrm>
              <a:prstGeom prst="rect">
                <a:avLst/>
              </a:prstGeom>
            </p:spPr>
          </p:pic>
          <p:sp>
            <p:nvSpPr>
              <p:cNvPr id="68" name="TextBox 67">
                <a:extLst>
                  <a:ext uri="{FF2B5EF4-FFF2-40B4-BE49-F238E27FC236}">
                    <a16:creationId xmlns:a16="http://schemas.microsoft.com/office/drawing/2014/main" id="{CD1B8FD9-64F4-6D4F-96B0-0E5A754C015A}"/>
                  </a:ext>
                </a:extLst>
              </p:cNvPr>
              <p:cNvSpPr txBox="1"/>
              <p:nvPr/>
            </p:nvSpPr>
            <p:spPr>
              <a:xfrm>
                <a:off x="10521723" y="3268819"/>
                <a:ext cx="1019831" cy="253916"/>
              </a:xfrm>
              <a:prstGeom prst="rect">
                <a:avLst/>
              </a:prstGeom>
              <a:noFill/>
            </p:spPr>
            <p:txBody>
              <a:bodyPr wrap="none" rtlCol="0">
                <a:spAutoFit/>
              </a:bodyPr>
              <a:lstStyle/>
              <a:p>
                <a:r>
                  <a:rPr lang="en-US" sz="1050" b="1" dirty="0">
                    <a:solidFill>
                      <a:srgbClr val="156D97"/>
                    </a:solidFill>
                  </a:rPr>
                  <a:t>OPC-UA Server</a:t>
                </a:r>
              </a:p>
            </p:txBody>
          </p:sp>
        </p:grpSp>
        <p:pic>
          <p:nvPicPr>
            <p:cNvPr id="105" name="Picture 104">
              <a:extLst>
                <a:ext uri="{FF2B5EF4-FFF2-40B4-BE49-F238E27FC236}">
                  <a16:creationId xmlns:a16="http://schemas.microsoft.com/office/drawing/2014/main" id="{45F5DCCB-55EF-CC46-B2AD-DDFB4ED8E544}"/>
                </a:ext>
              </a:extLst>
            </p:cNvPr>
            <p:cNvPicPr>
              <a:picLocks noChangeAspect="1"/>
            </p:cNvPicPr>
            <p:nvPr/>
          </p:nvPicPr>
          <p:blipFill>
            <a:blip r:embed="rId18"/>
            <a:stretch>
              <a:fillRect/>
            </a:stretch>
          </p:blipFill>
          <p:spPr>
            <a:xfrm>
              <a:off x="9338569" y="3275101"/>
              <a:ext cx="553168" cy="639317"/>
            </a:xfrm>
            <a:prstGeom prst="rect">
              <a:avLst/>
            </a:prstGeom>
          </p:spPr>
        </p:pic>
        <p:cxnSp>
          <p:nvCxnSpPr>
            <p:cNvPr id="134" name="Straight Arrow Connector 133">
              <a:extLst>
                <a:ext uri="{FF2B5EF4-FFF2-40B4-BE49-F238E27FC236}">
                  <a16:creationId xmlns:a16="http://schemas.microsoft.com/office/drawing/2014/main" id="{FC7ADBF5-CDC8-FD43-9A49-B9FB59D7D60D}"/>
                </a:ext>
              </a:extLst>
            </p:cNvPr>
            <p:cNvCxnSpPr>
              <a:cxnSpLocks/>
              <a:stCxn id="97" idx="6"/>
              <a:endCxn id="105" idx="1"/>
            </p:cNvCxnSpPr>
            <p:nvPr/>
          </p:nvCxnSpPr>
          <p:spPr>
            <a:xfrm flipV="1">
              <a:off x="7330588" y="3594760"/>
              <a:ext cx="2007981" cy="14385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6B03D340-2EE4-3048-B2CB-8CB9BF0BC987}"/>
              </a:ext>
            </a:extLst>
          </p:cNvPr>
          <p:cNvGrpSpPr/>
          <p:nvPr/>
        </p:nvGrpSpPr>
        <p:grpSpPr>
          <a:xfrm>
            <a:off x="7258040" y="1850166"/>
            <a:ext cx="4176600" cy="1611454"/>
            <a:chOff x="7258040" y="1850166"/>
            <a:chExt cx="4176600" cy="1611454"/>
          </a:xfrm>
        </p:grpSpPr>
        <p:pic>
          <p:nvPicPr>
            <p:cNvPr id="74" name="Picture 73">
              <a:extLst>
                <a:ext uri="{FF2B5EF4-FFF2-40B4-BE49-F238E27FC236}">
                  <a16:creationId xmlns:a16="http://schemas.microsoft.com/office/drawing/2014/main" id="{372811E7-2C33-4841-8A65-5400681CFEAF}"/>
                </a:ext>
              </a:extLst>
            </p:cNvPr>
            <p:cNvPicPr>
              <a:picLocks noChangeAspect="1"/>
            </p:cNvPicPr>
            <p:nvPr/>
          </p:nvPicPr>
          <p:blipFill>
            <a:blip r:embed="rId8"/>
            <a:stretch>
              <a:fillRect/>
            </a:stretch>
          </p:blipFill>
          <p:spPr>
            <a:xfrm>
              <a:off x="9585300" y="1977662"/>
              <a:ext cx="628758" cy="891479"/>
            </a:xfrm>
            <a:prstGeom prst="rect">
              <a:avLst/>
            </a:prstGeom>
          </p:spPr>
        </p:pic>
        <p:cxnSp>
          <p:nvCxnSpPr>
            <p:cNvPr id="75" name="Straight Connector 74">
              <a:extLst>
                <a:ext uri="{FF2B5EF4-FFF2-40B4-BE49-F238E27FC236}">
                  <a16:creationId xmlns:a16="http://schemas.microsoft.com/office/drawing/2014/main" id="{DD561245-F462-9749-A225-0B43DD793BAA}"/>
                </a:ext>
              </a:extLst>
            </p:cNvPr>
            <p:cNvCxnSpPr>
              <a:cxnSpLocks/>
            </p:cNvCxnSpPr>
            <p:nvPr/>
          </p:nvCxnSpPr>
          <p:spPr>
            <a:xfrm>
              <a:off x="10214058" y="2328755"/>
              <a:ext cx="37298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4" name="Picture 103">
              <a:extLst>
                <a:ext uri="{FF2B5EF4-FFF2-40B4-BE49-F238E27FC236}">
                  <a16:creationId xmlns:a16="http://schemas.microsoft.com/office/drawing/2014/main" id="{C7CC4D6A-FC95-1044-9B2D-B8410E171A18}"/>
                </a:ext>
              </a:extLst>
            </p:cNvPr>
            <p:cNvPicPr>
              <a:picLocks noChangeAspect="1"/>
            </p:cNvPicPr>
            <p:nvPr/>
          </p:nvPicPr>
          <p:blipFill>
            <a:blip r:embed="rId18"/>
            <a:stretch>
              <a:fillRect/>
            </a:stretch>
          </p:blipFill>
          <p:spPr>
            <a:xfrm>
              <a:off x="9026839" y="2285747"/>
              <a:ext cx="553168" cy="639317"/>
            </a:xfrm>
            <a:prstGeom prst="rect">
              <a:avLst/>
            </a:prstGeom>
          </p:spPr>
        </p:pic>
        <p:grpSp>
          <p:nvGrpSpPr>
            <p:cNvPr id="120" name="Group 119">
              <a:extLst>
                <a:ext uri="{FF2B5EF4-FFF2-40B4-BE49-F238E27FC236}">
                  <a16:creationId xmlns:a16="http://schemas.microsoft.com/office/drawing/2014/main" id="{F3FC5EF9-890D-E04A-A8A1-4448283309CB}"/>
                </a:ext>
              </a:extLst>
            </p:cNvPr>
            <p:cNvGrpSpPr/>
            <p:nvPr/>
          </p:nvGrpSpPr>
          <p:grpSpPr>
            <a:xfrm>
              <a:off x="10393970" y="1850166"/>
              <a:ext cx="1040670" cy="873039"/>
              <a:chOff x="8813435" y="840199"/>
              <a:chExt cx="1040670" cy="873039"/>
            </a:xfrm>
          </p:grpSpPr>
          <p:pic>
            <p:nvPicPr>
              <p:cNvPr id="121" name="Picture 120">
                <a:extLst>
                  <a:ext uri="{FF2B5EF4-FFF2-40B4-BE49-F238E27FC236}">
                    <a16:creationId xmlns:a16="http://schemas.microsoft.com/office/drawing/2014/main" id="{9650235E-A855-2945-9E90-141CFEDC97D1}"/>
                  </a:ext>
                </a:extLst>
              </p:cNvPr>
              <p:cNvPicPr>
                <a:picLocks noChangeAspect="1"/>
              </p:cNvPicPr>
              <p:nvPr/>
            </p:nvPicPr>
            <p:blipFill>
              <a:blip r:embed="rId21"/>
              <a:stretch>
                <a:fillRect/>
              </a:stretch>
            </p:blipFill>
            <p:spPr>
              <a:xfrm>
                <a:off x="9007180" y="840199"/>
                <a:ext cx="725807" cy="624058"/>
              </a:xfrm>
              <a:prstGeom prst="rect">
                <a:avLst/>
              </a:prstGeom>
            </p:spPr>
          </p:pic>
          <p:sp>
            <p:nvSpPr>
              <p:cNvPr id="122" name="TextBox 121">
                <a:extLst>
                  <a:ext uri="{FF2B5EF4-FFF2-40B4-BE49-F238E27FC236}">
                    <a16:creationId xmlns:a16="http://schemas.microsoft.com/office/drawing/2014/main" id="{D5BE86D2-955B-9746-BBF4-F5E2F2DC3C6A}"/>
                  </a:ext>
                </a:extLst>
              </p:cNvPr>
              <p:cNvSpPr txBox="1"/>
              <p:nvPr/>
            </p:nvSpPr>
            <p:spPr>
              <a:xfrm>
                <a:off x="8813435" y="1459322"/>
                <a:ext cx="1040670" cy="253916"/>
              </a:xfrm>
              <a:prstGeom prst="rect">
                <a:avLst/>
              </a:prstGeom>
              <a:noFill/>
            </p:spPr>
            <p:txBody>
              <a:bodyPr wrap="none" rtlCol="0">
                <a:spAutoFit/>
              </a:bodyPr>
              <a:lstStyle/>
              <a:p>
                <a:r>
                  <a:rPr lang="en-US" sz="1050" b="1" dirty="0">
                    <a:solidFill>
                      <a:srgbClr val="156D97"/>
                    </a:solidFill>
                  </a:rPr>
                  <a:t>Factory/SCADA</a:t>
                </a:r>
              </a:p>
            </p:txBody>
          </p:sp>
        </p:grpSp>
        <p:cxnSp>
          <p:nvCxnSpPr>
            <p:cNvPr id="135" name="Straight Arrow Connector 134">
              <a:extLst>
                <a:ext uri="{FF2B5EF4-FFF2-40B4-BE49-F238E27FC236}">
                  <a16:creationId xmlns:a16="http://schemas.microsoft.com/office/drawing/2014/main" id="{69CF3904-0FC6-8947-998A-92001AB7C470}"/>
                </a:ext>
              </a:extLst>
            </p:cNvPr>
            <p:cNvCxnSpPr>
              <a:cxnSpLocks/>
              <a:endCxn id="104" idx="1"/>
            </p:cNvCxnSpPr>
            <p:nvPr/>
          </p:nvCxnSpPr>
          <p:spPr>
            <a:xfrm flipV="1">
              <a:off x="7258040" y="2605406"/>
              <a:ext cx="1768799" cy="85621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4412F9EE-605E-0543-AC79-4E07C6243C24}"/>
              </a:ext>
            </a:extLst>
          </p:cNvPr>
          <p:cNvGrpSpPr/>
          <p:nvPr/>
        </p:nvGrpSpPr>
        <p:grpSpPr>
          <a:xfrm>
            <a:off x="7045884" y="1159513"/>
            <a:ext cx="3011421" cy="2080927"/>
            <a:chOff x="7045884" y="1159513"/>
            <a:chExt cx="3011421" cy="2080927"/>
          </a:xfrm>
        </p:grpSpPr>
        <p:pic>
          <p:nvPicPr>
            <p:cNvPr id="56" name="Picture 55">
              <a:extLst>
                <a:ext uri="{FF2B5EF4-FFF2-40B4-BE49-F238E27FC236}">
                  <a16:creationId xmlns:a16="http://schemas.microsoft.com/office/drawing/2014/main" id="{CC2CE1DC-1BB6-4348-9CFB-1A992EAF6349}"/>
                </a:ext>
              </a:extLst>
            </p:cNvPr>
            <p:cNvPicPr>
              <a:picLocks noChangeAspect="1"/>
            </p:cNvPicPr>
            <p:nvPr/>
          </p:nvPicPr>
          <p:blipFill>
            <a:blip r:embed="rId8"/>
            <a:stretch>
              <a:fillRect/>
            </a:stretch>
          </p:blipFill>
          <p:spPr>
            <a:xfrm>
              <a:off x="8155138" y="1285041"/>
              <a:ext cx="628758" cy="891479"/>
            </a:xfrm>
            <a:prstGeom prst="rect">
              <a:avLst/>
            </a:prstGeom>
          </p:spPr>
        </p:pic>
        <p:cxnSp>
          <p:nvCxnSpPr>
            <p:cNvPr id="60" name="Straight Connector 59">
              <a:extLst>
                <a:ext uri="{FF2B5EF4-FFF2-40B4-BE49-F238E27FC236}">
                  <a16:creationId xmlns:a16="http://schemas.microsoft.com/office/drawing/2014/main" id="{F3FE4FA9-2591-3E48-8C9E-337CC7529B65}"/>
                </a:ext>
              </a:extLst>
            </p:cNvPr>
            <p:cNvCxnSpPr>
              <a:cxnSpLocks/>
            </p:cNvCxnSpPr>
            <p:nvPr/>
          </p:nvCxnSpPr>
          <p:spPr>
            <a:xfrm>
              <a:off x="8788812" y="1721391"/>
              <a:ext cx="465839"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63" name="Group 62">
              <a:extLst>
                <a:ext uri="{FF2B5EF4-FFF2-40B4-BE49-F238E27FC236}">
                  <a16:creationId xmlns:a16="http://schemas.microsoft.com/office/drawing/2014/main" id="{93F9B0DA-3819-0C47-ACB5-D0F55C81A631}"/>
                </a:ext>
              </a:extLst>
            </p:cNvPr>
            <p:cNvGrpSpPr/>
            <p:nvPr/>
          </p:nvGrpSpPr>
          <p:grpSpPr>
            <a:xfrm>
              <a:off x="9016635" y="1159513"/>
              <a:ext cx="1040670" cy="873039"/>
              <a:chOff x="8813435" y="840199"/>
              <a:chExt cx="1040670" cy="873039"/>
            </a:xfrm>
          </p:grpSpPr>
          <p:pic>
            <p:nvPicPr>
              <p:cNvPr id="64" name="Picture 63">
                <a:extLst>
                  <a:ext uri="{FF2B5EF4-FFF2-40B4-BE49-F238E27FC236}">
                    <a16:creationId xmlns:a16="http://schemas.microsoft.com/office/drawing/2014/main" id="{88B1C1B0-E67E-B043-8D33-E9A921953C71}"/>
                  </a:ext>
                </a:extLst>
              </p:cNvPr>
              <p:cNvPicPr>
                <a:picLocks noChangeAspect="1"/>
              </p:cNvPicPr>
              <p:nvPr/>
            </p:nvPicPr>
            <p:blipFill>
              <a:blip r:embed="rId21"/>
              <a:stretch>
                <a:fillRect/>
              </a:stretch>
            </p:blipFill>
            <p:spPr>
              <a:xfrm>
                <a:off x="9007180" y="840199"/>
                <a:ext cx="725807" cy="624058"/>
              </a:xfrm>
              <a:prstGeom prst="rect">
                <a:avLst/>
              </a:prstGeom>
            </p:spPr>
          </p:pic>
          <p:sp>
            <p:nvSpPr>
              <p:cNvPr id="65" name="TextBox 64">
                <a:extLst>
                  <a:ext uri="{FF2B5EF4-FFF2-40B4-BE49-F238E27FC236}">
                    <a16:creationId xmlns:a16="http://schemas.microsoft.com/office/drawing/2014/main" id="{CAA6C78E-5341-1347-A7F2-38F15F8B41DE}"/>
                  </a:ext>
                </a:extLst>
              </p:cNvPr>
              <p:cNvSpPr txBox="1"/>
              <p:nvPr/>
            </p:nvSpPr>
            <p:spPr>
              <a:xfrm>
                <a:off x="8813435" y="1459322"/>
                <a:ext cx="1040670" cy="253916"/>
              </a:xfrm>
              <a:prstGeom prst="rect">
                <a:avLst/>
              </a:prstGeom>
              <a:noFill/>
            </p:spPr>
            <p:txBody>
              <a:bodyPr wrap="none" rtlCol="0">
                <a:spAutoFit/>
              </a:bodyPr>
              <a:lstStyle/>
              <a:p>
                <a:r>
                  <a:rPr lang="en-US" sz="1050" b="1" dirty="0">
                    <a:solidFill>
                      <a:srgbClr val="156D97"/>
                    </a:solidFill>
                  </a:rPr>
                  <a:t>Factory/SCADA</a:t>
                </a:r>
              </a:p>
            </p:txBody>
          </p:sp>
        </p:grpSp>
        <p:pic>
          <p:nvPicPr>
            <p:cNvPr id="99" name="Picture 98">
              <a:extLst>
                <a:ext uri="{FF2B5EF4-FFF2-40B4-BE49-F238E27FC236}">
                  <a16:creationId xmlns:a16="http://schemas.microsoft.com/office/drawing/2014/main" id="{82E2D3D9-3200-CB43-8161-ABCD35A2F180}"/>
                </a:ext>
              </a:extLst>
            </p:cNvPr>
            <p:cNvPicPr>
              <a:picLocks noChangeAspect="1"/>
            </p:cNvPicPr>
            <p:nvPr/>
          </p:nvPicPr>
          <p:blipFill>
            <a:blip r:embed="rId18"/>
            <a:stretch>
              <a:fillRect/>
            </a:stretch>
          </p:blipFill>
          <p:spPr>
            <a:xfrm>
              <a:off x="7601970" y="1604986"/>
              <a:ext cx="553168" cy="639317"/>
            </a:xfrm>
            <a:prstGeom prst="rect">
              <a:avLst/>
            </a:prstGeom>
          </p:spPr>
        </p:pic>
        <p:cxnSp>
          <p:nvCxnSpPr>
            <p:cNvPr id="136" name="Straight Arrow Connector 135">
              <a:extLst>
                <a:ext uri="{FF2B5EF4-FFF2-40B4-BE49-F238E27FC236}">
                  <a16:creationId xmlns:a16="http://schemas.microsoft.com/office/drawing/2014/main" id="{4A5E7213-A849-0243-9EBD-908D614FCDE6}"/>
                </a:ext>
              </a:extLst>
            </p:cNvPr>
            <p:cNvCxnSpPr>
              <a:cxnSpLocks/>
            </p:cNvCxnSpPr>
            <p:nvPr/>
          </p:nvCxnSpPr>
          <p:spPr>
            <a:xfrm flipV="1">
              <a:off x="7045884" y="2125167"/>
              <a:ext cx="692062" cy="111527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5CD526DD-8EF7-B94E-9956-BCA086A902AA}"/>
              </a:ext>
            </a:extLst>
          </p:cNvPr>
          <p:cNvGrpSpPr/>
          <p:nvPr/>
        </p:nvGrpSpPr>
        <p:grpSpPr>
          <a:xfrm>
            <a:off x="7171431" y="4129667"/>
            <a:ext cx="4669007" cy="2068939"/>
            <a:chOff x="7171431" y="4129667"/>
            <a:chExt cx="4669007" cy="2068939"/>
          </a:xfrm>
        </p:grpSpPr>
        <p:pic>
          <p:nvPicPr>
            <p:cNvPr id="107" name="Picture 106">
              <a:extLst>
                <a:ext uri="{FF2B5EF4-FFF2-40B4-BE49-F238E27FC236}">
                  <a16:creationId xmlns:a16="http://schemas.microsoft.com/office/drawing/2014/main" id="{F96450EC-38EC-4E4E-B83F-6B204F2F3367}"/>
                </a:ext>
              </a:extLst>
            </p:cNvPr>
            <p:cNvPicPr>
              <a:picLocks noChangeAspect="1"/>
            </p:cNvPicPr>
            <p:nvPr/>
          </p:nvPicPr>
          <p:blipFill>
            <a:blip r:embed="rId18"/>
            <a:stretch>
              <a:fillRect/>
            </a:stretch>
          </p:blipFill>
          <p:spPr>
            <a:xfrm>
              <a:off x="9383019" y="5168778"/>
              <a:ext cx="553168" cy="639317"/>
            </a:xfrm>
            <a:prstGeom prst="rect">
              <a:avLst/>
            </a:prstGeom>
          </p:spPr>
        </p:pic>
        <p:grpSp>
          <p:nvGrpSpPr>
            <p:cNvPr id="111" name="Group 110">
              <a:extLst>
                <a:ext uri="{FF2B5EF4-FFF2-40B4-BE49-F238E27FC236}">
                  <a16:creationId xmlns:a16="http://schemas.microsoft.com/office/drawing/2014/main" id="{B0F5E349-FD56-3143-B3FB-02BB1528AFA5}"/>
                </a:ext>
              </a:extLst>
            </p:cNvPr>
            <p:cNvGrpSpPr/>
            <p:nvPr/>
          </p:nvGrpSpPr>
          <p:grpSpPr>
            <a:xfrm>
              <a:off x="9799861" y="5180537"/>
              <a:ext cx="2040577" cy="1018069"/>
              <a:chOff x="8976700" y="4981918"/>
              <a:chExt cx="2040577" cy="1018069"/>
            </a:xfrm>
          </p:grpSpPr>
          <p:pic>
            <p:nvPicPr>
              <p:cNvPr id="112" name="Picture 111">
                <a:extLst>
                  <a:ext uri="{FF2B5EF4-FFF2-40B4-BE49-F238E27FC236}">
                    <a16:creationId xmlns:a16="http://schemas.microsoft.com/office/drawing/2014/main" id="{4EB5A836-5FFB-8742-8F36-C127709FC39D}"/>
                  </a:ext>
                </a:extLst>
              </p:cNvPr>
              <p:cNvPicPr>
                <a:picLocks noChangeAspect="1"/>
              </p:cNvPicPr>
              <p:nvPr/>
            </p:nvPicPr>
            <p:blipFill>
              <a:blip r:embed="rId22">
                <a:extLst>
                  <a:ext uri="{BEBA8EAE-BF5A-486C-A8C5-ECC9F3942E4B}">
                    <a14:imgProps xmlns:a14="http://schemas.microsoft.com/office/drawing/2010/main">
                      <a14:imgLayer r:embed="rId23">
                        <a14:imgEffect>
                          <a14:backgroundRemoval t="9968" b="89711" l="9750" r="91750">
                            <a14:foregroundMark x1="9750" y1="55627" x2="9750" y2="55627"/>
                            <a14:foregroundMark x1="91750" y1="75563" x2="91750" y2="75563"/>
                          </a14:backgroundRemoval>
                        </a14:imgEffect>
                      </a14:imgLayer>
                    </a14:imgProps>
                  </a:ext>
                </a:extLst>
              </a:blip>
              <a:stretch>
                <a:fillRect/>
              </a:stretch>
            </p:blipFill>
            <p:spPr>
              <a:xfrm>
                <a:off x="9030000" y="5065761"/>
                <a:ext cx="859689" cy="668408"/>
              </a:xfrm>
              <a:prstGeom prst="rect">
                <a:avLst/>
              </a:prstGeom>
            </p:spPr>
          </p:pic>
          <p:cxnSp>
            <p:nvCxnSpPr>
              <p:cNvPr id="113" name="Straight Connector 112">
                <a:extLst>
                  <a:ext uri="{FF2B5EF4-FFF2-40B4-BE49-F238E27FC236}">
                    <a16:creationId xmlns:a16="http://schemas.microsoft.com/office/drawing/2014/main" id="{E64067B8-00D7-2449-81D1-A9764FCE64C4}"/>
                  </a:ext>
                </a:extLst>
              </p:cNvPr>
              <p:cNvCxnSpPr>
                <a:cxnSpLocks/>
              </p:cNvCxnSpPr>
              <p:nvPr/>
            </p:nvCxnSpPr>
            <p:spPr>
              <a:xfrm flipV="1">
                <a:off x="9835439" y="5236292"/>
                <a:ext cx="469902" cy="251369"/>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99A2542F-3F5D-7344-A4A6-CAB1C962BBB3}"/>
                  </a:ext>
                </a:extLst>
              </p:cNvPr>
              <p:cNvCxnSpPr>
                <a:cxnSpLocks/>
              </p:cNvCxnSpPr>
              <p:nvPr/>
            </p:nvCxnSpPr>
            <p:spPr>
              <a:xfrm>
                <a:off x="9825725" y="5487661"/>
                <a:ext cx="530049" cy="7911"/>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15" name="Group 114">
                <a:extLst>
                  <a:ext uri="{FF2B5EF4-FFF2-40B4-BE49-F238E27FC236}">
                    <a16:creationId xmlns:a16="http://schemas.microsoft.com/office/drawing/2014/main" id="{4070E669-2381-854D-87FD-A4BA84CA5239}"/>
                  </a:ext>
                </a:extLst>
              </p:cNvPr>
              <p:cNvGrpSpPr/>
              <p:nvPr/>
            </p:nvGrpSpPr>
            <p:grpSpPr>
              <a:xfrm>
                <a:off x="10234690" y="4981918"/>
                <a:ext cx="782587" cy="1011485"/>
                <a:chOff x="9274427" y="5027797"/>
                <a:chExt cx="782587" cy="1011485"/>
              </a:xfrm>
            </p:grpSpPr>
            <p:sp>
              <p:nvSpPr>
                <p:cNvPr id="117" name="TextBox 116">
                  <a:extLst>
                    <a:ext uri="{FF2B5EF4-FFF2-40B4-BE49-F238E27FC236}">
                      <a16:creationId xmlns:a16="http://schemas.microsoft.com/office/drawing/2014/main" id="{641F3F22-2B45-A94B-BDB9-89B0FE4A8C34}"/>
                    </a:ext>
                  </a:extLst>
                </p:cNvPr>
                <p:cNvSpPr txBox="1"/>
                <p:nvPr/>
              </p:nvSpPr>
              <p:spPr>
                <a:xfrm>
                  <a:off x="9274427" y="5785366"/>
                  <a:ext cx="782587" cy="253916"/>
                </a:xfrm>
                <a:prstGeom prst="rect">
                  <a:avLst/>
                </a:prstGeom>
                <a:noFill/>
              </p:spPr>
              <p:txBody>
                <a:bodyPr wrap="none" rtlCol="0">
                  <a:spAutoFit/>
                </a:bodyPr>
                <a:lstStyle/>
                <a:p>
                  <a:r>
                    <a:rPr lang="en-US" sz="1050" dirty="0">
                      <a:solidFill>
                        <a:srgbClr val="156D97"/>
                      </a:solidFill>
                    </a:rPr>
                    <a:t>PLCs/RTUs</a:t>
                  </a:r>
                </a:p>
              </p:txBody>
            </p:sp>
            <p:pic>
              <p:nvPicPr>
                <p:cNvPr id="118" name="Picture 117">
                  <a:extLst>
                    <a:ext uri="{FF2B5EF4-FFF2-40B4-BE49-F238E27FC236}">
                      <a16:creationId xmlns:a16="http://schemas.microsoft.com/office/drawing/2014/main" id="{7A301F00-3C5A-C84F-B46A-D05242012F49}"/>
                    </a:ext>
                  </a:extLst>
                </p:cNvPr>
                <p:cNvPicPr>
                  <a:picLocks noChangeAspect="1"/>
                </p:cNvPicPr>
                <p:nvPr/>
              </p:nvPicPr>
              <p:blipFill>
                <a:blip r:embed="rId16">
                  <a:clrChange>
                    <a:clrFrom>
                      <a:srgbClr val="FFFFFF"/>
                    </a:clrFrom>
                    <a:clrTo>
                      <a:srgbClr val="FFFFFF">
                        <a:alpha val="0"/>
                      </a:srgbClr>
                    </a:clrTo>
                  </a:clrChange>
                </a:blip>
                <a:stretch>
                  <a:fillRect/>
                </a:stretch>
              </p:blipFill>
              <p:spPr>
                <a:xfrm flipH="1">
                  <a:off x="9334025" y="5027797"/>
                  <a:ext cx="529175" cy="554732"/>
                </a:xfrm>
                <a:prstGeom prst="rect">
                  <a:avLst/>
                </a:prstGeom>
              </p:spPr>
            </p:pic>
            <p:pic>
              <p:nvPicPr>
                <p:cNvPr id="119" name="Picture 118">
                  <a:extLst>
                    <a:ext uri="{FF2B5EF4-FFF2-40B4-BE49-F238E27FC236}">
                      <a16:creationId xmlns:a16="http://schemas.microsoft.com/office/drawing/2014/main" id="{0821C2AA-C244-7F4B-87EF-CA58D71EAA4F}"/>
                    </a:ext>
                  </a:extLst>
                </p:cNvPr>
                <p:cNvPicPr>
                  <a:picLocks noChangeAspect="1"/>
                </p:cNvPicPr>
                <p:nvPr/>
              </p:nvPicPr>
              <p:blipFill>
                <a:blip r:embed="rId16">
                  <a:clrChange>
                    <a:clrFrom>
                      <a:srgbClr val="FFFFFF"/>
                    </a:clrFrom>
                    <a:clrTo>
                      <a:srgbClr val="FFFFFF">
                        <a:alpha val="0"/>
                      </a:srgbClr>
                    </a:clrTo>
                  </a:clrChange>
                </a:blip>
                <a:stretch>
                  <a:fillRect/>
                </a:stretch>
              </p:blipFill>
              <p:spPr>
                <a:xfrm flipH="1">
                  <a:off x="9378728" y="5280286"/>
                  <a:ext cx="529175" cy="554732"/>
                </a:xfrm>
                <a:prstGeom prst="rect">
                  <a:avLst/>
                </a:prstGeom>
              </p:spPr>
            </p:pic>
          </p:grpSp>
          <p:pic>
            <p:nvPicPr>
              <p:cNvPr id="116" name="Picture 115">
                <a:extLst>
                  <a:ext uri="{FF2B5EF4-FFF2-40B4-BE49-F238E27FC236}">
                    <a16:creationId xmlns:a16="http://schemas.microsoft.com/office/drawing/2014/main" id="{36B43485-9A36-7142-BF57-F8589CAA296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976700" y="5718977"/>
                <a:ext cx="1173602" cy="281010"/>
              </a:xfrm>
              <a:prstGeom prst="rect">
                <a:avLst/>
              </a:prstGeom>
            </p:spPr>
          </p:pic>
        </p:grpSp>
        <p:cxnSp>
          <p:nvCxnSpPr>
            <p:cNvPr id="137" name="Straight Arrow Connector 136">
              <a:extLst>
                <a:ext uri="{FF2B5EF4-FFF2-40B4-BE49-F238E27FC236}">
                  <a16:creationId xmlns:a16="http://schemas.microsoft.com/office/drawing/2014/main" id="{BEA4A3BA-FCAE-E548-92E5-46CE0F9F49C1}"/>
                </a:ext>
              </a:extLst>
            </p:cNvPr>
            <p:cNvCxnSpPr>
              <a:cxnSpLocks/>
              <a:stCxn id="107" idx="1"/>
              <a:endCxn id="97" idx="5"/>
            </p:cNvCxnSpPr>
            <p:nvPr/>
          </p:nvCxnSpPr>
          <p:spPr>
            <a:xfrm flipH="1" flipV="1">
              <a:off x="7171431" y="4129667"/>
              <a:ext cx="2211588" cy="135877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92785459-A962-0840-840D-522A7F66462E}"/>
              </a:ext>
            </a:extLst>
          </p:cNvPr>
          <p:cNvGrpSpPr/>
          <p:nvPr/>
        </p:nvGrpSpPr>
        <p:grpSpPr>
          <a:xfrm>
            <a:off x="7281965" y="3842049"/>
            <a:ext cx="4591582" cy="1099779"/>
            <a:chOff x="7281965" y="3842049"/>
            <a:chExt cx="4591582" cy="1099779"/>
          </a:xfrm>
        </p:grpSpPr>
        <p:pic>
          <p:nvPicPr>
            <p:cNvPr id="57" name="Picture 56">
              <a:extLst>
                <a:ext uri="{FF2B5EF4-FFF2-40B4-BE49-F238E27FC236}">
                  <a16:creationId xmlns:a16="http://schemas.microsoft.com/office/drawing/2014/main" id="{1D296AB0-8DF6-E04E-8833-1ACD88175561}"/>
                </a:ext>
              </a:extLst>
            </p:cNvPr>
            <p:cNvPicPr>
              <a:picLocks noChangeAspect="1"/>
            </p:cNvPicPr>
            <p:nvPr/>
          </p:nvPicPr>
          <p:blipFill>
            <a:blip r:embed="rId8"/>
            <a:stretch>
              <a:fillRect/>
            </a:stretch>
          </p:blipFill>
          <p:spPr>
            <a:xfrm>
              <a:off x="9782699" y="4000812"/>
              <a:ext cx="628758" cy="891479"/>
            </a:xfrm>
            <a:prstGeom prst="rect">
              <a:avLst/>
            </a:prstGeom>
          </p:spPr>
        </p:pic>
        <p:cxnSp>
          <p:nvCxnSpPr>
            <p:cNvPr id="61" name="Straight Connector 60">
              <a:extLst>
                <a:ext uri="{FF2B5EF4-FFF2-40B4-BE49-F238E27FC236}">
                  <a16:creationId xmlns:a16="http://schemas.microsoft.com/office/drawing/2014/main" id="{619BBF81-3A3E-214E-BD96-E2300A07C39E}"/>
                </a:ext>
              </a:extLst>
            </p:cNvPr>
            <p:cNvCxnSpPr>
              <a:cxnSpLocks/>
            </p:cNvCxnSpPr>
            <p:nvPr/>
          </p:nvCxnSpPr>
          <p:spPr>
            <a:xfrm>
              <a:off x="10411457" y="4302511"/>
              <a:ext cx="508172"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69" name="Group 68">
              <a:extLst>
                <a:ext uri="{FF2B5EF4-FFF2-40B4-BE49-F238E27FC236}">
                  <a16:creationId xmlns:a16="http://schemas.microsoft.com/office/drawing/2014/main" id="{91FB9266-7982-3547-B107-9D2E12804277}"/>
                </a:ext>
              </a:extLst>
            </p:cNvPr>
            <p:cNvGrpSpPr/>
            <p:nvPr/>
          </p:nvGrpSpPr>
          <p:grpSpPr>
            <a:xfrm>
              <a:off x="10753497" y="3842049"/>
              <a:ext cx="1120050" cy="1021013"/>
              <a:chOff x="10550297" y="3522735"/>
              <a:chExt cx="1120050" cy="1021013"/>
            </a:xfrm>
          </p:grpSpPr>
          <p:pic>
            <p:nvPicPr>
              <p:cNvPr id="70" name="Picture 4">
                <a:extLst>
                  <a:ext uri="{FF2B5EF4-FFF2-40B4-BE49-F238E27FC236}">
                    <a16:creationId xmlns:a16="http://schemas.microsoft.com/office/drawing/2014/main" id="{42637B84-B8F9-1542-9357-8C68FAC2F947}"/>
                  </a:ext>
                </a:extLst>
              </p:cNvPr>
              <p:cNvPicPr>
                <a:picLocks noChangeAspect="1" noChangeArrowheads="1"/>
              </p:cNvPicPr>
              <p:nvPr/>
            </p:nvPicPr>
            <p:blipFill>
              <a:blip r:embed="rId24">
                <a:extLst>
                  <a:ext uri="{BEBA8EAE-BF5A-486C-A8C5-ECC9F3942E4B}">
                    <a14:imgProps xmlns:a14="http://schemas.microsoft.com/office/drawing/2010/main">
                      <a14:imgLayer r:embed="rId25">
                        <a14:imgEffect>
                          <a14:backgroundRemoval t="7752" b="87597" l="0" r="96899">
                            <a14:foregroundMark x1="6202" y1="25581" x2="6202" y2="25581"/>
                            <a14:foregroundMark x1="1550" y1="25581" x2="1550" y2="25581"/>
                            <a14:foregroundMark x1="41085" y1="51938" x2="41085" y2="51938"/>
                            <a14:foregroundMark x1="32558" y1="75194" x2="32558" y2="75194"/>
                            <a14:foregroundMark x1="85271" y1="71318" x2="85271" y2="71318"/>
                            <a14:foregroundMark x1="88372" y1="66667" x2="88372" y2="66667"/>
                            <a14:foregroundMark x1="88372" y1="54264" x2="88372" y2="54264"/>
                            <a14:foregroundMark x1="84496" y1="47287" x2="84496" y2="47287"/>
                            <a14:foregroundMark x1="93798" y1="41085" x2="93798" y2="41085"/>
                            <a14:foregroundMark x1="67442" y1="13953" x2="67442" y2="13953"/>
                            <a14:foregroundMark x1="96899" y1="14729" x2="96899" y2="14729"/>
                            <a14:foregroundMark x1="81395" y1="63566" x2="81395" y2="63566"/>
                            <a14:foregroundMark x1="86822" y1="33333" x2="86822" y2="33333"/>
                            <a14:foregroundMark x1="81395" y1="32558" x2="81395" y2="32558"/>
                            <a14:foregroundMark x1="80620" y1="27132" x2="80620" y2="27132"/>
                          </a14:backgroundRemoval>
                        </a14:imgEffect>
                      </a14:imgLayer>
                    </a14:imgProps>
                  </a:ext>
                  <a:ext uri="{28A0092B-C50C-407E-A947-70E740481C1C}">
                    <a14:useLocalDpi xmlns:a14="http://schemas.microsoft.com/office/drawing/2010/main" val="0"/>
                  </a:ext>
                </a:extLst>
              </a:blip>
              <a:srcRect/>
              <a:stretch>
                <a:fillRect/>
              </a:stretch>
            </p:blipFill>
            <p:spPr bwMode="auto">
              <a:xfrm>
                <a:off x="10711105" y="3522735"/>
                <a:ext cx="805521" cy="805521"/>
              </a:xfrm>
              <a:prstGeom prst="rect">
                <a:avLst/>
              </a:prstGeom>
              <a:noFill/>
              <a:extLst>
                <a:ext uri="{909E8E84-426E-40dd-AFC4-6F175D3DCCD1}">
                  <a14:hiddenFill xmlns="" xmlns:a14="http://schemas.microsoft.com/office/drawing/2010/main">
                    <a:solidFill>
                      <a:srgbClr val="FFFFFF"/>
                    </a:solidFill>
                  </a14:hiddenFill>
                </a:ext>
              </a:extLst>
            </p:spPr>
          </p:pic>
          <p:sp>
            <p:nvSpPr>
              <p:cNvPr id="71" name="TextBox 70">
                <a:extLst>
                  <a:ext uri="{FF2B5EF4-FFF2-40B4-BE49-F238E27FC236}">
                    <a16:creationId xmlns:a16="http://schemas.microsoft.com/office/drawing/2014/main" id="{0C8D487C-7ABD-9746-9A02-E3214C5136C3}"/>
                  </a:ext>
                </a:extLst>
              </p:cNvPr>
              <p:cNvSpPr txBox="1"/>
              <p:nvPr/>
            </p:nvSpPr>
            <p:spPr>
              <a:xfrm>
                <a:off x="10550297" y="4266749"/>
                <a:ext cx="1120050" cy="276999"/>
              </a:xfrm>
              <a:prstGeom prst="rect">
                <a:avLst/>
              </a:prstGeom>
              <a:noFill/>
            </p:spPr>
            <p:txBody>
              <a:bodyPr wrap="none" rtlCol="0">
                <a:spAutoFit/>
              </a:bodyPr>
              <a:lstStyle/>
              <a:p>
                <a:r>
                  <a:rPr lang="en-US" sz="1200" dirty="0">
                    <a:solidFill>
                      <a:srgbClr val="156D97"/>
                    </a:solidFill>
                  </a:rPr>
                  <a:t>Existing SCADA</a:t>
                </a:r>
              </a:p>
            </p:txBody>
          </p:sp>
        </p:grpSp>
        <p:pic>
          <p:nvPicPr>
            <p:cNvPr id="106" name="Picture 105">
              <a:extLst>
                <a:ext uri="{FF2B5EF4-FFF2-40B4-BE49-F238E27FC236}">
                  <a16:creationId xmlns:a16="http://schemas.microsoft.com/office/drawing/2014/main" id="{8038CFE8-17B3-1046-85B3-7DD51D7DFD99}"/>
                </a:ext>
              </a:extLst>
            </p:cNvPr>
            <p:cNvPicPr>
              <a:picLocks noChangeAspect="1"/>
            </p:cNvPicPr>
            <p:nvPr/>
          </p:nvPicPr>
          <p:blipFill>
            <a:blip r:embed="rId18"/>
            <a:stretch>
              <a:fillRect/>
            </a:stretch>
          </p:blipFill>
          <p:spPr>
            <a:xfrm>
              <a:off x="9223080" y="4302511"/>
              <a:ext cx="553168" cy="639317"/>
            </a:xfrm>
            <a:prstGeom prst="rect">
              <a:avLst/>
            </a:prstGeom>
          </p:spPr>
        </p:pic>
        <p:cxnSp>
          <p:nvCxnSpPr>
            <p:cNvPr id="138" name="Straight Arrow Connector 137">
              <a:extLst>
                <a:ext uri="{FF2B5EF4-FFF2-40B4-BE49-F238E27FC236}">
                  <a16:creationId xmlns:a16="http://schemas.microsoft.com/office/drawing/2014/main" id="{91ABF2F4-37B4-494E-9E1A-37C9063730AF}"/>
                </a:ext>
              </a:extLst>
            </p:cNvPr>
            <p:cNvCxnSpPr>
              <a:cxnSpLocks/>
              <a:endCxn id="106" idx="1"/>
            </p:cNvCxnSpPr>
            <p:nvPr/>
          </p:nvCxnSpPr>
          <p:spPr>
            <a:xfrm>
              <a:off x="7281965" y="3932955"/>
              <a:ext cx="1941115" cy="68921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7D59F6B5-ED9F-204F-9E98-E781D0338C26}"/>
              </a:ext>
            </a:extLst>
          </p:cNvPr>
          <p:cNvGrpSpPr/>
          <p:nvPr/>
        </p:nvGrpSpPr>
        <p:grpSpPr>
          <a:xfrm>
            <a:off x="5498357" y="4259405"/>
            <a:ext cx="1035802" cy="2111481"/>
            <a:chOff x="5498357" y="4259405"/>
            <a:chExt cx="1035802" cy="2111481"/>
          </a:xfrm>
        </p:grpSpPr>
        <p:pic>
          <p:nvPicPr>
            <p:cNvPr id="130" name="Picture 129" descr="Screen Shot 2017-09-07 at 5.31.07 PM.png">
              <a:extLst>
                <a:ext uri="{FF2B5EF4-FFF2-40B4-BE49-F238E27FC236}">
                  <a16:creationId xmlns:a16="http://schemas.microsoft.com/office/drawing/2014/main" id="{E39EC11E-6278-8D4E-9E4D-879BA12AE309}"/>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5498357" y="6000425"/>
              <a:ext cx="907556" cy="370461"/>
            </a:xfrm>
            <a:prstGeom prst="rect">
              <a:avLst/>
            </a:prstGeom>
          </p:spPr>
        </p:pic>
        <p:cxnSp>
          <p:nvCxnSpPr>
            <p:cNvPr id="6" name="Straight Arrow Connector 5">
              <a:extLst>
                <a:ext uri="{FF2B5EF4-FFF2-40B4-BE49-F238E27FC236}">
                  <a16:creationId xmlns:a16="http://schemas.microsoft.com/office/drawing/2014/main" id="{438EE0E0-7B95-0244-A687-8C8003C8824F}"/>
                </a:ext>
              </a:extLst>
            </p:cNvPr>
            <p:cNvCxnSpPr>
              <a:cxnSpLocks/>
              <a:stCxn id="130" idx="0"/>
            </p:cNvCxnSpPr>
            <p:nvPr/>
          </p:nvCxnSpPr>
          <p:spPr>
            <a:xfrm flipV="1">
              <a:off x="5952135" y="4259405"/>
              <a:ext cx="582024" cy="174102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996636A7-5414-224D-A807-329792FE51FD}"/>
              </a:ext>
            </a:extLst>
          </p:cNvPr>
          <p:cNvGrpSpPr/>
          <p:nvPr/>
        </p:nvGrpSpPr>
        <p:grpSpPr>
          <a:xfrm>
            <a:off x="6344076" y="4291649"/>
            <a:ext cx="749200" cy="2012316"/>
            <a:chOff x="6344076" y="4291649"/>
            <a:chExt cx="749200" cy="2012316"/>
          </a:xfrm>
        </p:grpSpPr>
        <p:pic>
          <p:nvPicPr>
            <p:cNvPr id="132" name="Picture 131">
              <a:extLst>
                <a:ext uri="{FF2B5EF4-FFF2-40B4-BE49-F238E27FC236}">
                  <a16:creationId xmlns:a16="http://schemas.microsoft.com/office/drawing/2014/main" id="{50CD9BFF-6F3B-6A44-9CEA-85B478F401FB}"/>
                </a:ext>
              </a:extLst>
            </p:cNvPr>
            <p:cNvPicPr>
              <a:picLocks noChangeAspect="1"/>
            </p:cNvPicPr>
            <p:nvPr/>
          </p:nvPicPr>
          <p:blipFill>
            <a:blip r:embed="rId27"/>
            <a:stretch>
              <a:fillRect/>
            </a:stretch>
          </p:blipFill>
          <p:spPr>
            <a:xfrm>
              <a:off x="6344076" y="6056068"/>
              <a:ext cx="749200" cy="247897"/>
            </a:xfrm>
            <a:prstGeom prst="rect">
              <a:avLst/>
            </a:prstGeom>
          </p:spPr>
        </p:pic>
        <p:cxnSp>
          <p:nvCxnSpPr>
            <p:cNvPr id="92" name="Straight Arrow Connector 91">
              <a:extLst>
                <a:ext uri="{FF2B5EF4-FFF2-40B4-BE49-F238E27FC236}">
                  <a16:creationId xmlns:a16="http://schemas.microsoft.com/office/drawing/2014/main" id="{8FB23489-F5C2-5242-A694-053C4B049F0F}"/>
                </a:ext>
              </a:extLst>
            </p:cNvPr>
            <p:cNvCxnSpPr>
              <a:cxnSpLocks/>
              <a:stCxn id="132" idx="0"/>
              <a:endCxn id="97" idx="4"/>
            </p:cNvCxnSpPr>
            <p:nvPr/>
          </p:nvCxnSpPr>
          <p:spPr>
            <a:xfrm flipV="1">
              <a:off x="6718676" y="4291649"/>
              <a:ext cx="68517" cy="176441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D1CB3201-EC8F-6340-9ACA-36AB25C83885}"/>
              </a:ext>
            </a:extLst>
          </p:cNvPr>
          <p:cNvGrpSpPr/>
          <p:nvPr/>
        </p:nvGrpSpPr>
        <p:grpSpPr>
          <a:xfrm>
            <a:off x="4800607" y="4129667"/>
            <a:ext cx="1602347" cy="1986205"/>
            <a:chOff x="4800607" y="4129667"/>
            <a:chExt cx="1602347" cy="1986205"/>
          </a:xfrm>
        </p:grpSpPr>
        <p:pic>
          <p:nvPicPr>
            <p:cNvPr id="129" name="Picture 128">
              <a:extLst>
                <a:ext uri="{FF2B5EF4-FFF2-40B4-BE49-F238E27FC236}">
                  <a16:creationId xmlns:a16="http://schemas.microsoft.com/office/drawing/2014/main" id="{B87BA8C7-6A0D-2A42-8FD0-0AD15CDABD48}"/>
                </a:ext>
              </a:extLst>
            </p:cNvPr>
            <p:cNvPicPr>
              <a:picLocks noChangeAspect="1"/>
            </p:cNvPicPr>
            <p:nvPr/>
          </p:nvPicPr>
          <p:blipFill>
            <a:blip r:embed="rId28"/>
            <a:stretch>
              <a:fillRect/>
            </a:stretch>
          </p:blipFill>
          <p:spPr>
            <a:xfrm>
              <a:off x="4800607" y="5808095"/>
              <a:ext cx="623653" cy="307777"/>
            </a:xfrm>
            <a:prstGeom prst="rect">
              <a:avLst/>
            </a:prstGeom>
          </p:spPr>
        </p:pic>
        <p:cxnSp>
          <p:nvCxnSpPr>
            <p:cNvPr id="109" name="Straight Arrow Connector 108">
              <a:extLst>
                <a:ext uri="{FF2B5EF4-FFF2-40B4-BE49-F238E27FC236}">
                  <a16:creationId xmlns:a16="http://schemas.microsoft.com/office/drawing/2014/main" id="{620EE6F1-A929-0749-9340-E2166FCA841A}"/>
                </a:ext>
              </a:extLst>
            </p:cNvPr>
            <p:cNvCxnSpPr>
              <a:cxnSpLocks/>
              <a:stCxn id="129" idx="3"/>
              <a:endCxn id="97" idx="3"/>
            </p:cNvCxnSpPr>
            <p:nvPr/>
          </p:nvCxnSpPr>
          <p:spPr>
            <a:xfrm flipV="1">
              <a:off x="5424260" y="4129667"/>
              <a:ext cx="978694" cy="183231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4CBD7DD7-471C-A64C-A7F7-A733B28173A3}"/>
              </a:ext>
            </a:extLst>
          </p:cNvPr>
          <p:cNvGrpSpPr/>
          <p:nvPr/>
        </p:nvGrpSpPr>
        <p:grpSpPr>
          <a:xfrm>
            <a:off x="4018064" y="4058572"/>
            <a:ext cx="2293768" cy="1551479"/>
            <a:chOff x="4018064" y="4058572"/>
            <a:chExt cx="2293768" cy="1551479"/>
          </a:xfrm>
        </p:grpSpPr>
        <p:sp>
          <p:nvSpPr>
            <p:cNvPr id="127" name="TextBox 126">
              <a:extLst>
                <a:ext uri="{FF2B5EF4-FFF2-40B4-BE49-F238E27FC236}">
                  <a16:creationId xmlns:a16="http://schemas.microsoft.com/office/drawing/2014/main" id="{2A376087-A478-A044-9788-349F27BED2FE}"/>
                </a:ext>
              </a:extLst>
            </p:cNvPr>
            <p:cNvSpPr txBox="1"/>
            <p:nvPr/>
          </p:nvSpPr>
          <p:spPr>
            <a:xfrm>
              <a:off x="4018064" y="5348441"/>
              <a:ext cx="1112738" cy="261610"/>
            </a:xfrm>
            <a:prstGeom prst="rect">
              <a:avLst/>
            </a:prstGeom>
          </p:spPr>
          <p:txBody>
            <a:bodyPr wrap="square" rtlCol="0" anchor="ctr">
              <a:spAutoFit/>
            </a:bodyPr>
            <a:lstStyle/>
            <a:p>
              <a:pPr algn="ctr"/>
              <a:r>
                <a:rPr lang="en-US" sz="1100" b="1" dirty="0">
                  <a:solidFill>
                    <a:schemeClr val="accent2">
                      <a:lumMod val="75000"/>
                    </a:schemeClr>
                  </a:solidFill>
                </a:rPr>
                <a:t>SparkMQ</a:t>
              </a:r>
            </a:p>
          </p:txBody>
        </p:sp>
        <p:cxnSp>
          <p:nvCxnSpPr>
            <p:cNvPr id="131" name="Straight Arrow Connector 130">
              <a:extLst>
                <a:ext uri="{FF2B5EF4-FFF2-40B4-BE49-F238E27FC236}">
                  <a16:creationId xmlns:a16="http://schemas.microsoft.com/office/drawing/2014/main" id="{1DF9B831-05E0-594F-AF20-683D483AD8D4}"/>
                </a:ext>
              </a:extLst>
            </p:cNvPr>
            <p:cNvCxnSpPr>
              <a:cxnSpLocks/>
            </p:cNvCxnSpPr>
            <p:nvPr/>
          </p:nvCxnSpPr>
          <p:spPr>
            <a:xfrm flipV="1">
              <a:off x="4956571" y="4058572"/>
              <a:ext cx="1355261" cy="142067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ACF2EF2F-04CC-AF4D-A4F7-2EE06E63D4D8}"/>
              </a:ext>
            </a:extLst>
          </p:cNvPr>
          <p:cNvGrpSpPr/>
          <p:nvPr/>
        </p:nvGrpSpPr>
        <p:grpSpPr>
          <a:xfrm>
            <a:off x="3973789" y="3927767"/>
            <a:ext cx="2275904" cy="1106029"/>
            <a:chOff x="3973789" y="3927767"/>
            <a:chExt cx="2275904" cy="1106029"/>
          </a:xfrm>
        </p:grpSpPr>
        <p:pic>
          <p:nvPicPr>
            <p:cNvPr id="128" name="Picture 127">
              <a:extLst>
                <a:ext uri="{FF2B5EF4-FFF2-40B4-BE49-F238E27FC236}">
                  <a16:creationId xmlns:a16="http://schemas.microsoft.com/office/drawing/2014/main" id="{625CD5C4-8453-9349-A011-A8DCA432CFE5}"/>
                </a:ext>
              </a:extLst>
            </p:cNvPr>
            <p:cNvPicPr>
              <a:picLocks noChangeAspect="1"/>
            </p:cNvPicPr>
            <p:nvPr/>
          </p:nvPicPr>
          <p:blipFill>
            <a:blip r:embed="rId29"/>
            <a:stretch>
              <a:fillRect/>
            </a:stretch>
          </p:blipFill>
          <p:spPr>
            <a:xfrm>
              <a:off x="3973789" y="4726020"/>
              <a:ext cx="944659" cy="307776"/>
            </a:xfrm>
            <a:prstGeom prst="rect">
              <a:avLst/>
            </a:prstGeom>
          </p:spPr>
        </p:pic>
        <p:cxnSp>
          <p:nvCxnSpPr>
            <p:cNvPr id="133" name="Straight Arrow Connector 132">
              <a:extLst>
                <a:ext uri="{FF2B5EF4-FFF2-40B4-BE49-F238E27FC236}">
                  <a16:creationId xmlns:a16="http://schemas.microsoft.com/office/drawing/2014/main" id="{EA357A89-F3FE-FA48-9E54-ED9D3BD7B5FD}"/>
                </a:ext>
              </a:extLst>
            </p:cNvPr>
            <p:cNvCxnSpPr>
              <a:cxnSpLocks/>
              <a:stCxn id="128" idx="3"/>
            </p:cNvCxnSpPr>
            <p:nvPr/>
          </p:nvCxnSpPr>
          <p:spPr>
            <a:xfrm flipV="1">
              <a:off x="4918448" y="3927767"/>
              <a:ext cx="1331245" cy="95214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33775B6F-387B-F947-837A-9ADA98EAD380}"/>
              </a:ext>
            </a:extLst>
          </p:cNvPr>
          <p:cNvGrpSpPr/>
          <p:nvPr/>
        </p:nvGrpSpPr>
        <p:grpSpPr>
          <a:xfrm>
            <a:off x="4760900" y="1624371"/>
            <a:ext cx="1569156" cy="1763837"/>
            <a:chOff x="4760900" y="1624371"/>
            <a:chExt cx="1569156" cy="1763837"/>
          </a:xfrm>
        </p:grpSpPr>
        <p:pic>
          <p:nvPicPr>
            <p:cNvPr id="2" name="Picture 1">
              <a:extLst>
                <a:ext uri="{FF2B5EF4-FFF2-40B4-BE49-F238E27FC236}">
                  <a16:creationId xmlns:a16="http://schemas.microsoft.com/office/drawing/2014/main" id="{E3778B71-2DDA-C848-9798-F66F8065ED35}"/>
                </a:ext>
              </a:extLst>
            </p:cNvPr>
            <p:cNvPicPr>
              <a:picLocks noChangeAspect="1"/>
            </p:cNvPicPr>
            <p:nvPr/>
          </p:nvPicPr>
          <p:blipFill>
            <a:blip r:embed="rId30"/>
            <a:stretch>
              <a:fillRect/>
            </a:stretch>
          </p:blipFill>
          <p:spPr>
            <a:xfrm>
              <a:off x="4760900" y="1624371"/>
              <a:ext cx="756679" cy="669847"/>
            </a:xfrm>
            <a:prstGeom prst="rect">
              <a:avLst/>
            </a:prstGeom>
          </p:spPr>
        </p:pic>
        <p:cxnSp>
          <p:nvCxnSpPr>
            <p:cNvPr id="38" name="Straight Arrow Connector 37">
              <a:extLst>
                <a:ext uri="{FF2B5EF4-FFF2-40B4-BE49-F238E27FC236}">
                  <a16:creationId xmlns:a16="http://schemas.microsoft.com/office/drawing/2014/main" id="{844429EA-4A1A-0441-BDB0-D7271D1B17DA}"/>
                </a:ext>
              </a:extLst>
            </p:cNvPr>
            <p:cNvCxnSpPr>
              <a:cxnSpLocks/>
              <a:stCxn id="2" idx="2"/>
            </p:cNvCxnSpPr>
            <p:nvPr/>
          </p:nvCxnSpPr>
          <p:spPr>
            <a:xfrm>
              <a:off x="5139240" y="2294218"/>
              <a:ext cx="1190816" cy="109399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3" name="Group 42">
            <a:extLst>
              <a:ext uri="{FF2B5EF4-FFF2-40B4-BE49-F238E27FC236}">
                <a16:creationId xmlns:a16="http://schemas.microsoft.com/office/drawing/2014/main" id="{8BD774BD-322E-8B4C-9B3B-3D8A262056F7}"/>
              </a:ext>
            </a:extLst>
          </p:cNvPr>
          <p:cNvGrpSpPr/>
          <p:nvPr/>
        </p:nvGrpSpPr>
        <p:grpSpPr>
          <a:xfrm>
            <a:off x="4763171" y="1559285"/>
            <a:ext cx="1555812" cy="1824497"/>
            <a:chOff x="4454021" y="1514299"/>
            <a:chExt cx="1555812" cy="1824497"/>
          </a:xfrm>
        </p:grpSpPr>
        <p:pic>
          <p:nvPicPr>
            <p:cNvPr id="139" name="Picture 138">
              <a:extLst>
                <a:ext uri="{FF2B5EF4-FFF2-40B4-BE49-F238E27FC236}">
                  <a16:creationId xmlns:a16="http://schemas.microsoft.com/office/drawing/2014/main" id="{E6F562D9-404E-2641-9940-90A5D3C258E9}"/>
                </a:ext>
              </a:extLst>
            </p:cNvPr>
            <p:cNvPicPr>
              <a:picLocks noChangeAspect="1"/>
            </p:cNvPicPr>
            <p:nvPr/>
          </p:nvPicPr>
          <p:blipFill>
            <a:blip r:embed="rId9"/>
            <a:stretch>
              <a:fillRect/>
            </a:stretch>
          </p:blipFill>
          <p:spPr>
            <a:xfrm>
              <a:off x="4454021" y="1514299"/>
              <a:ext cx="1431303" cy="621740"/>
            </a:xfrm>
            <a:prstGeom prst="rect">
              <a:avLst/>
            </a:prstGeom>
          </p:spPr>
        </p:pic>
        <p:cxnSp>
          <p:nvCxnSpPr>
            <p:cNvPr id="42" name="Straight Arrow Connector 41">
              <a:extLst>
                <a:ext uri="{FF2B5EF4-FFF2-40B4-BE49-F238E27FC236}">
                  <a16:creationId xmlns:a16="http://schemas.microsoft.com/office/drawing/2014/main" id="{ADF397A6-DAE9-594A-B1DA-0FF2E7B0144C}"/>
                </a:ext>
              </a:extLst>
            </p:cNvPr>
            <p:cNvCxnSpPr>
              <a:cxnSpLocks/>
            </p:cNvCxnSpPr>
            <p:nvPr/>
          </p:nvCxnSpPr>
          <p:spPr>
            <a:xfrm>
              <a:off x="5169673" y="2147773"/>
              <a:ext cx="840160" cy="119102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9" name="Group 48">
            <a:extLst>
              <a:ext uri="{FF2B5EF4-FFF2-40B4-BE49-F238E27FC236}">
                <a16:creationId xmlns:a16="http://schemas.microsoft.com/office/drawing/2014/main" id="{DE8E9EFA-629A-0B48-B461-61D737B0501F}"/>
              </a:ext>
            </a:extLst>
          </p:cNvPr>
          <p:cNvGrpSpPr/>
          <p:nvPr/>
        </p:nvGrpSpPr>
        <p:grpSpPr>
          <a:xfrm>
            <a:off x="1319331" y="1716206"/>
            <a:ext cx="3369244" cy="522912"/>
            <a:chOff x="1319331" y="1716206"/>
            <a:chExt cx="3369244" cy="522912"/>
          </a:xfrm>
        </p:grpSpPr>
        <p:sp>
          <p:nvSpPr>
            <p:cNvPr id="44" name="Rounded Rectangle 43">
              <a:extLst>
                <a:ext uri="{FF2B5EF4-FFF2-40B4-BE49-F238E27FC236}">
                  <a16:creationId xmlns:a16="http://schemas.microsoft.com/office/drawing/2014/main" id="{8B658BE8-AE8A-C348-B3A7-FA65A1DAD361}"/>
                </a:ext>
              </a:extLst>
            </p:cNvPr>
            <p:cNvSpPr/>
            <p:nvPr/>
          </p:nvSpPr>
          <p:spPr>
            <a:xfrm>
              <a:off x="1319331" y="1716206"/>
              <a:ext cx="2216800" cy="522912"/>
            </a:xfrm>
            <a:prstGeom prst="roundRect">
              <a:avLst>
                <a:gd name="adj" fmla="val 50000"/>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03F07E"/>
                  </a:solidFill>
                </a:rPr>
                <a:t>Enterprise Service Bus (ESB</a:t>
              </a:r>
            </a:p>
          </p:txBody>
        </p:sp>
        <p:cxnSp>
          <p:nvCxnSpPr>
            <p:cNvPr id="46" name="Straight Arrow Connector 45">
              <a:extLst>
                <a:ext uri="{FF2B5EF4-FFF2-40B4-BE49-F238E27FC236}">
                  <a16:creationId xmlns:a16="http://schemas.microsoft.com/office/drawing/2014/main" id="{E7FB0DFD-35FC-3448-8CC8-38BC617F9937}"/>
                </a:ext>
              </a:extLst>
            </p:cNvPr>
            <p:cNvCxnSpPr>
              <a:cxnSpLocks/>
              <a:stCxn id="44" idx="3"/>
            </p:cNvCxnSpPr>
            <p:nvPr/>
          </p:nvCxnSpPr>
          <p:spPr>
            <a:xfrm>
              <a:off x="3536131" y="1977662"/>
              <a:ext cx="1152444"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28915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nodeType="click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dissolve">
                                      <p:cBhvr>
                                        <p:cTn id="59" dur="500"/>
                                        <p:tgtEl>
                                          <p:spTgt spid="40"/>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nodeType="click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dissolve">
                                      <p:cBhvr>
                                        <p:cTn id="64" dur="500"/>
                                        <p:tgtEl>
                                          <p:spTgt spid="49"/>
                                        </p:tgtEl>
                                      </p:cBhvr>
                                    </p:animEffect>
                                  </p:childTnLst>
                                </p:cTn>
                              </p:par>
                            </p:childTnLst>
                          </p:cTn>
                        </p:par>
                      </p:childTnLst>
                    </p:cTn>
                  </p:par>
                  <p:par>
                    <p:cTn id="65" fill="hold">
                      <p:stCondLst>
                        <p:cond delay="indefinite"/>
                      </p:stCondLst>
                      <p:childTnLst>
                        <p:par>
                          <p:cTn id="66" fill="hold">
                            <p:stCondLst>
                              <p:cond delay="0"/>
                            </p:stCondLst>
                            <p:childTnLst>
                              <p:par>
                                <p:cTn id="67" presetID="9" presetClass="exit" presetSubtype="0" fill="hold" nodeType="clickEffect">
                                  <p:stCondLst>
                                    <p:cond delay="0"/>
                                  </p:stCondLst>
                                  <p:childTnLst>
                                    <p:animEffect transition="out" filter="dissolve">
                                      <p:cBhvr>
                                        <p:cTn id="68" dur="3000"/>
                                        <p:tgtEl>
                                          <p:spTgt spid="40"/>
                                        </p:tgtEl>
                                      </p:cBhvr>
                                    </p:animEffect>
                                    <p:set>
                                      <p:cBhvr>
                                        <p:cTn id="69" dur="1" fill="hold">
                                          <p:stCondLst>
                                            <p:cond delay="2999"/>
                                          </p:stCondLst>
                                        </p:cTn>
                                        <p:tgtEl>
                                          <p:spTgt spid="40"/>
                                        </p:tgtEl>
                                        <p:attrNameLst>
                                          <p:attrName>style.visibility</p:attrName>
                                        </p:attrNameLst>
                                      </p:cBhvr>
                                      <p:to>
                                        <p:strVal val="hidden"/>
                                      </p:to>
                                    </p:set>
                                  </p:childTnLst>
                                </p:cTn>
                              </p:par>
                              <p:par>
                                <p:cTn id="70" presetID="9" presetClass="entr" presetSubtype="0" fill="hold" nodeType="with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dissolve">
                                      <p:cBhvr>
                                        <p:cTn id="72" dur="3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1844DDE-030F-804C-93E4-58363A95C9A3}"/>
              </a:ext>
            </a:extLst>
          </p:cNvPr>
          <p:cNvSpPr>
            <a:spLocks noGrp="1"/>
          </p:cNvSpPr>
          <p:nvPr>
            <p:ph type="body" sz="quarter" idx="15"/>
          </p:nvPr>
        </p:nvSpPr>
        <p:spPr/>
        <p:txBody>
          <a:bodyPr/>
          <a:lstStyle/>
          <a:p>
            <a:pPr algn="ctr"/>
            <a:r>
              <a:rPr lang="en-US" dirty="0"/>
              <a:t>Solution Architectures - Edge</a:t>
            </a:r>
          </a:p>
        </p:txBody>
      </p:sp>
      <p:grpSp>
        <p:nvGrpSpPr>
          <p:cNvPr id="2" name="Group 1">
            <a:extLst>
              <a:ext uri="{FF2B5EF4-FFF2-40B4-BE49-F238E27FC236}">
                <a16:creationId xmlns:a16="http://schemas.microsoft.com/office/drawing/2014/main" id="{B8ACFC02-F614-714C-8350-0F709602527B}"/>
              </a:ext>
            </a:extLst>
          </p:cNvPr>
          <p:cNvGrpSpPr/>
          <p:nvPr/>
        </p:nvGrpSpPr>
        <p:grpSpPr>
          <a:xfrm>
            <a:off x="6238422" y="1383307"/>
            <a:ext cx="5411615" cy="1733003"/>
            <a:chOff x="6238422" y="1383307"/>
            <a:chExt cx="5411615" cy="1733003"/>
          </a:xfrm>
        </p:grpSpPr>
        <p:cxnSp>
          <p:nvCxnSpPr>
            <p:cNvPr id="7" name="Straight Arrow Connector 6">
              <a:extLst>
                <a:ext uri="{FF2B5EF4-FFF2-40B4-BE49-F238E27FC236}">
                  <a16:creationId xmlns:a16="http://schemas.microsoft.com/office/drawing/2014/main" id="{C265A2CE-CC58-4844-ADAF-97E8378F3CCD}"/>
                </a:ext>
              </a:extLst>
            </p:cNvPr>
            <p:cNvCxnSpPr>
              <a:cxnSpLocks/>
            </p:cNvCxnSpPr>
            <p:nvPr/>
          </p:nvCxnSpPr>
          <p:spPr>
            <a:xfrm flipH="1">
              <a:off x="8349453" y="2810458"/>
              <a:ext cx="2396561" cy="1"/>
            </a:xfrm>
            <a:prstGeom prst="straightConnector1">
              <a:avLst/>
            </a:prstGeom>
            <a:ln w="28575">
              <a:solidFill>
                <a:srgbClr val="156D97"/>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13336AD-9261-234B-ADA5-C564AF391C39}"/>
                </a:ext>
              </a:extLst>
            </p:cNvPr>
            <p:cNvPicPr>
              <a:picLocks noChangeAspect="1"/>
            </p:cNvPicPr>
            <p:nvPr/>
          </p:nvPicPr>
          <p:blipFill>
            <a:blip r:embed="rId2"/>
            <a:stretch>
              <a:fillRect/>
            </a:stretch>
          </p:blipFill>
          <p:spPr>
            <a:xfrm>
              <a:off x="9318715" y="2148007"/>
              <a:ext cx="628758" cy="891479"/>
            </a:xfrm>
            <a:prstGeom prst="rect">
              <a:avLst/>
            </a:prstGeom>
          </p:spPr>
        </p:pic>
        <p:pic>
          <p:nvPicPr>
            <p:cNvPr id="16" name="Picture 15">
              <a:extLst>
                <a:ext uri="{FF2B5EF4-FFF2-40B4-BE49-F238E27FC236}">
                  <a16:creationId xmlns:a16="http://schemas.microsoft.com/office/drawing/2014/main" id="{9284180A-EFA5-1D47-A99E-989240F4D26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787" b="95745" l="5021" r="94561">
                          <a14:foregroundMark x1="42678" y1="63298" x2="42678" y2="63298"/>
                          <a14:foregroundMark x1="54812" y1="60638" x2="54812" y2="60638"/>
                          <a14:foregroundMark x1="69456" y1="59043" x2="69456" y2="59043"/>
                          <a14:foregroundMark x1="78243" y1="63830" x2="78243" y2="63830"/>
                          <a14:foregroundMark x1="84937" y1="71809" x2="84937" y2="71809"/>
                          <a14:foregroundMark x1="72803" y1="74468" x2="72803" y2="74468"/>
                          <a14:foregroundMark x1="56067" y1="72872" x2="56067" y2="72872"/>
                          <a14:foregroundMark x1="48117" y1="72872" x2="48117" y2="72872"/>
                          <a14:foregroundMark x1="41004" y1="71809" x2="41004" y2="71809"/>
                          <a14:foregroundMark x1="31799" y1="66489" x2="31799" y2="66489"/>
                          <a14:foregroundMark x1="34310" y1="55851" x2="34310" y2="55851"/>
                          <a14:foregroundMark x1="61925" y1="52128" x2="61925" y2="52128"/>
                          <a14:foregroundMark x1="74477" y1="53191" x2="74477" y2="53191"/>
                          <a14:foregroundMark x1="83682" y1="42021" x2="83682" y2="42021"/>
                          <a14:foregroundMark x1="92050" y1="44149" x2="92050" y2="44149"/>
                          <a14:foregroundMark x1="71967" y1="43617" x2="71967" y2="43617"/>
                          <a14:foregroundMark x1="79916" y1="54255" x2="79916" y2="54255"/>
                          <a14:foregroundMark x1="84937" y1="60638" x2="84937" y2="60638"/>
                          <a14:foregroundMark x1="92050" y1="81383" x2="92050" y2="81383"/>
                          <a14:foregroundMark x1="94979" y1="82979" x2="94979" y2="82979"/>
                          <a14:foregroundMark x1="74059" y1="66489" x2="74059" y2="66489"/>
                          <a14:foregroundMark x1="69874" y1="72872" x2="69874" y2="72872"/>
                          <a14:foregroundMark x1="62343" y1="72872" x2="62343" y2="72872"/>
                          <a14:foregroundMark x1="79079" y1="73404" x2="79079" y2="73404"/>
                          <a14:foregroundMark x1="67364" y1="64362" x2="67364" y2="64362"/>
                          <a14:foregroundMark x1="44351" y1="57447" x2="44351" y2="57447"/>
                          <a14:foregroundMark x1="37238" y1="55851" x2="37238" y2="55851"/>
                          <a14:foregroundMark x1="41841" y1="56383" x2="41841" y2="56383"/>
                          <a14:foregroundMark x1="39749" y1="63830" x2="39749" y2="63830"/>
                          <a14:foregroundMark x1="35983" y1="65426" x2="35983" y2="65426"/>
                          <a14:foregroundMark x1="35146" y1="43617" x2="35146" y2="43617"/>
                          <a14:foregroundMark x1="45188" y1="42553" x2="45188" y2="42553"/>
                          <a14:foregroundMark x1="57741" y1="45213" x2="57741" y2="45213"/>
                          <a14:foregroundMark x1="66109" y1="44681" x2="66109" y2="44681"/>
                          <a14:foregroundMark x1="83682" y1="76596" x2="83682" y2="76596"/>
                          <a14:foregroundMark x1="89540" y1="75532" x2="89540" y2="75532"/>
                          <a14:foregroundMark x1="91632" y1="54787" x2="91632" y2="54787"/>
                          <a14:foregroundMark x1="38912" y1="75532" x2="38912" y2="75532"/>
                          <a14:foregroundMark x1="11297" y1="65957" x2="11297" y2="65957"/>
                          <a14:foregroundMark x1="10879" y1="61702" x2="10879" y2="61702"/>
                          <a14:foregroundMark x1="23849" y1="60106" x2="23849" y2="60106"/>
                          <a14:foregroundMark x1="26778" y1="42553" x2="26778" y2="42553"/>
                          <a14:foregroundMark x1="30544" y1="20745" x2="30544" y2="20745"/>
                          <a14:foregroundMark x1="18828" y1="27128" x2="18828" y2="27128"/>
                          <a14:foregroundMark x1="8368" y1="34043" x2="8368" y2="34043"/>
                          <a14:foregroundMark x1="8368" y1="34043" x2="8368" y2="34043"/>
                          <a14:foregroundMark x1="5021" y1="29255" x2="5021" y2="29255"/>
                          <a14:foregroundMark x1="13389" y1="86170" x2="13389" y2="86170"/>
                          <a14:foregroundMark x1="14226" y1="82979" x2="14226" y2="82979"/>
                          <a14:foregroundMark x1="14226" y1="79255" x2="14226" y2="79255"/>
                          <a14:foregroundMark x1="9205" y1="79255" x2="9205" y2="79255"/>
                          <a14:foregroundMark x1="7113" y1="88830" x2="7113" y2="88830"/>
                          <a14:foregroundMark x1="22176" y1="95745" x2="22176" y2="95745"/>
                          <a14:foregroundMark x1="43515" y1="32979" x2="43515" y2="32979"/>
                          <a14:foregroundMark x1="49372" y1="28723" x2="49372" y2="28723"/>
                          <a14:foregroundMark x1="12971" y1="65426" x2="12971" y2="65426"/>
                          <a14:foregroundMark x1="76151" y1="42553" x2="76151" y2="42553"/>
                          <a14:foregroundMark x1="25523" y1="17553" x2="25523" y2="17553"/>
                          <a14:foregroundMark x1="35146" y1="4787" x2="35146" y2="4787"/>
                          <a14:foregroundMark x1="87029" y1="40957" x2="87029" y2="40957"/>
                        </a14:backgroundRemoval>
                      </a14:imgEffect>
                    </a14:imgLayer>
                  </a14:imgProps>
                </a:ext>
              </a:extLst>
            </a:blip>
            <a:stretch>
              <a:fillRect/>
            </a:stretch>
          </p:blipFill>
          <p:spPr>
            <a:xfrm>
              <a:off x="10787638" y="2250253"/>
              <a:ext cx="862399" cy="678373"/>
            </a:xfrm>
            <a:prstGeom prst="rect">
              <a:avLst/>
            </a:prstGeom>
          </p:spPr>
        </p:pic>
        <p:sp>
          <p:nvSpPr>
            <p:cNvPr id="26" name="TextBox 25">
              <a:extLst>
                <a:ext uri="{FF2B5EF4-FFF2-40B4-BE49-F238E27FC236}">
                  <a16:creationId xmlns:a16="http://schemas.microsoft.com/office/drawing/2014/main" id="{203EE820-8F2A-0346-9DC1-E2C5ECD98402}"/>
                </a:ext>
              </a:extLst>
            </p:cNvPr>
            <p:cNvSpPr txBox="1"/>
            <p:nvPr/>
          </p:nvSpPr>
          <p:spPr>
            <a:xfrm>
              <a:off x="6447527" y="1383307"/>
              <a:ext cx="1738617" cy="400110"/>
            </a:xfrm>
            <a:prstGeom prst="rect">
              <a:avLst/>
            </a:prstGeom>
            <a:noFill/>
          </p:spPr>
          <p:txBody>
            <a:bodyPr wrap="none" rtlCol="0">
              <a:spAutoFit/>
            </a:bodyPr>
            <a:lstStyle/>
            <a:p>
              <a:r>
                <a:rPr lang="en-US" sz="2000" dirty="0">
                  <a:solidFill>
                    <a:srgbClr val="156D97"/>
                  </a:solidFill>
                </a:rPr>
                <a:t>OPC-UA Server</a:t>
              </a:r>
            </a:p>
          </p:txBody>
        </p:sp>
        <p:grpSp>
          <p:nvGrpSpPr>
            <p:cNvPr id="46" name="Group 45">
              <a:extLst>
                <a:ext uri="{FF2B5EF4-FFF2-40B4-BE49-F238E27FC236}">
                  <a16:creationId xmlns:a16="http://schemas.microsoft.com/office/drawing/2014/main" id="{0AE017D5-1FBF-414A-B0FC-549F56B763BA}"/>
                </a:ext>
              </a:extLst>
            </p:cNvPr>
            <p:cNvGrpSpPr/>
            <p:nvPr/>
          </p:nvGrpSpPr>
          <p:grpSpPr>
            <a:xfrm>
              <a:off x="6238422" y="1899434"/>
              <a:ext cx="1977689" cy="1140052"/>
              <a:chOff x="4343030" y="1963909"/>
              <a:chExt cx="2332066" cy="1213621"/>
            </a:xfrm>
          </p:grpSpPr>
          <p:pic>
            <p:nvPicPr>
              <p:cNvPr id="47" name="Picture 46">
                <a:extLst>
                  <a:ext uri="{FF2B5EF4-FFF2-40B4-BE49-F238E27FC236}">
                    <a16:creationId xmlns:a16="http://schemas.microsoft.com/office/drawing/2014/main" id="{5ADAE135-2EBE-9C4A-87D8-DA55C57774BB}"/>
                  </a:ext>
                </a:extLst>
              </p:cNvPr>
              <p:cNvPicPr>
                <a:picLocks noChangeAspect="1"/>
              </p:cNvPicPr>
              <p:nvPr/>
            </p:nvPicPr>
            <p:blipFill>
              <a:blip r:embed="rId5"/>
              <a:stretch>
                <a:fillRect/>
              </a:stretch>
            </p:blipFill>
            <p:spPr>
              <a:xfrm flipH="1">
                <a:off x="4343030" y="2037478"/>
                <a:ext cx="2332066" cy="1140052"/>
              </a:xfrm>
              <a:prstGeom prst="rect">
                <a:avLst/>
              </a:prstGeom>
            </p:spPr>
          </p:pic>
          <p:pic>
            <p:nvPicPr>
              <p:cNvPr id="48" name="Picture 47">
                <a:extLst>
                  <a:ext uri="{FF2B5EF4-FFF2-40B4-BE49-F238E27FC236}">
                    <a16:creationId xmlns:a16="http://schemas.microsoft.com/office/drawing/2014/main" id="{C10C284D-C890-6D45-869E-2347E5516A8D}"/>
                  </a:ext>
                </a:extLst>
              </p:cNvPr>
              <p:cNvPicPr>
                <a:picLocks noChangeAspect="1"/>
              </p:cNvPicPr>
              <p:nvPr/>
            </p:nvPicPr>
            <p:blipFill>
              <a:blip r:embed="rId6"/>
              <a:stretch>
                <a:fillRect/>
              </a:stretch>
            </p:blipFill>
            <p:spPr>
              <a:xfrm>
                <a:off x="4483187" y="2723374"/>
                <a:ext cx="461430" cy="276858"/>
              </a:xfrm>
              <a:prstGeom prst="rect">
                <a:avLst/>
              </a:prstGeom>
            </p:spPr>
          </p:pic>
          <p:pic>
            <p:nvPicPr>
              <p:cNvPr id="49" name="Picture 48" descr="Image result for watson">
                <a:extLst>
                  <a:ext uri="{FF2B5EF4-FFF2-40B4-BE49-F238E27FC236}">
                    <a16:creationId xmlns:a16="http://schemas.microsoft.com/office/drawing/2014/main" id="{F470C427-8427-824A-9C72-1A9F838B980C}"/>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0000">
                            <a14:foregroundMark x1="26667" y1="32889" x2="26667" y2="32889"/>
                            <a14:foregroundMark x1="36889" y1="24889" x2="36889" y2="24889"/>
                            <a14:foregroundMark x1="50222" y1="20889" x2="50222" y2="20889"/>
                            <a14:foregroundMark x1="63111" y1="24000" x2="63111" y2="24000"/>
                            <a14:foregroundMark x1="74222" y1="32889" x2="74222" y2="32889"/>
                            <a14:foregroundMark x1="74222" y1="74222" x2="74222" y2="74222"/>
                            <a14:foregroundMark x1="75556" y1="74222" x2="75556" y2="74222"/>
                            <a14:foregroundMark x1="71556" y1="76889" x2="71556" y2="76889"/>
                            <a14:foregroundMark x1="62222" y1="75556" x2="62222" y2="75556"/>
                            <a14:foregroundMark x1="56444" y1="76000" x2="56444" y2="76000"/>
                            <a14:foregroundMark x1="51556" y1="76000" x2="51556" y2="76000"/>
                            <a14:foregroundMark x1="44889" y1="77333" x2="44889" y2="77333"/>
                            <a14:foregroundMark x1="34667" y1="75556" x2="34667" y2="75556"/>
                            <a14:foregroundMark x1="30667" y1="74667" x2="30667" y2="74667"/>
                            <a14:foregroundMark x1="30667" y1="72444" x2="30667" y2="72444"/>
                            <a14:foregroundMark x1="35111" y1="73333" x2="35111" y2="73333"/>
                            <a14:foregroundMark x1="34667" y1="75111" x2="34667" y2="75111"/>
                            <a14:foregroundMark x1="36000" y1="72444" x2="36000" y2="72444"/>
                            <a14:foregroundMark x1="20444" y1="72444" x2="20444" y2="72444"/>
                            <a14:foregroundMark x1="21778" y1="72889" x2="21778" y2="72889"/>
                            <a14:foregroundMark x1="20889" y1="77778" x2="20889" y2="77778"/>
                            <a14:foregroundMark x1="21333" y1="75111" x2="21333" y2="75111"/>
                            <a14:foregroundMark x1="36444" y1="78667" x2="36444" y2="78667"/>
                            <a14:foregroundMark x1="33333" y1="78222" x2="33333" y2="78222"/>
                            <a14:foregroundMark x1="37778" y1="79111" x2="37778" y2="79111"/>
                            <a14:foregroundMark x1="32444" y1="74222" x2="32444" y2="74222"/>
                            <a14:foregroundMark x1="29333" y1="72000" x2="29333" y2="72000"/>
                            <a14:foregroundMark x1="24444" y1="72444" x2="24444" y2="72444"/>
                            <a14:foregroundMark x1="27111" y1="72000" x2="27111" y2="72000"/>
                            <a14:foregroundMark x1="20889" y1="74222" x2="20889" y2="74222"/>
                          </a14:backgroundRemoval>
                        </a14:imgEffect>
                      </a14:imgLayer>
                    </a14:imgProps>
                  </a:ext>
                  <a:ext uri="{28A0092B-C50C-407E-A947-70E740481C1C}">
                    <a14:useLocalDpi xmlns:a14="http://schemas.microsoft.com/office/drawing/2010/main" val="0"/>
                  </a:ext>
                </a:extLst>
              </a:blip>
              <a:srcRect/>
              <a:stretch>
                <a:fillRect/>
              </a:stretch>
            </p:blipFill>
            <p:spPr bwMode="auto">
              <a:xfrm>
                <a:off x="4899315" y="1963909"/>
                <a:ext cx="784839" cy="784839"/>
              </a:xfrm>
              <a:prstGeom prst="rect">
                <a:avLst/>
              </a:prstGeom>
              <a:noFill/>
              <a:extLst>
                <a:ext uri="{909E8E84-426E-40dd-AFC4-6F175D3DCCD1}">
                  <a14:hiddenFill xmlns="" xmlns:a14="http://schemas.microsoft.com/office/drawing/2010/main">
                    <a:solidFill>
                      <a:srgbClr val="FFFFFF"/>
                    </a:solidFill>
                  </a14:hiddenFill>
                </a:ext>
              </a:extLst>
            </p:spPr>
          </p:pic>
          <p:pic>
            <p:nvPicPr>
              <p:cNvPr id="50" name="Picture 4" descr="Image result for Azure">
                <a:extLst>
                  <a:ext uri="{FF2B5EF4-FFF2-40B4-BE49-F238E27FC236}">
                    <a16:creationId xmlns:a16="http://schemas.microsoft.com/office/drawing/2014/main" id="{D6EF6538-0077-DC42-BA48-FD16105D7D6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98300" y="2719507"/>
                <a:ext cx="986758" cy="330615"/>
              </a:xfrm>
              <a:prstGeom prst="rect">
                <a:avLst/>
              </a:prstGeom>
              <a:noFill/>
              <a:extLst>
                <a:ext uri="{909E8E84-426E-40dd-AFC4-6F175D3DCCD1}">
                  <a14:hiddenFill xmlns="" xmlns:a14="http://schemas.microsoft.com/office/drawing/2010/main">
                    <a:solidFill>
                      <a:srgbClr val="FFFFFF"/>
                    </a:solidFill>
                  </a14:hiddenFill>
                </a:ext>
              </a:extLst>
            </p:spPr>
          </p:pic>
          <p:pic>
            <p:nvPicPr>
              <p:cNvPr id="51" name="Picture 50">
                <a:extLst>
                  <a:ext uri="{FF2B5EF4-FFF2-40B4-BE49-F238E27FC236}">
                    <a16:creationId xmlns:a16="http://schemas.microsoft.com/office/drawing/2014/main" id="{0790EF5A-F345-A546-A305-823D63B55EC5}"/>
                  </a:ext>
                </a:extLst>
              </p:cNvPr>
              <p:cNvPicPr>
                <a:picLocks noChangeAspect="1"/>
              </p:cNvPicPr>
              <p:nvPr/>
            </p:nvPicPr>
            <p:blipFill>
              <a:blip r:embed="rId10"/>
              <a:stretch>
                <a:fillRect/>
              </a:stretch>
            </p:blipFill>
            <p:spPr>
              <a:xfrm>
                <a:off x="4970196" y="2642897"/>
                <a:ext cx="644486" cy="415798"/>
              </a:xfrm>
              <a:prstGeom prst="rect">
                <a:avLst/>
              </a:prstGeom>
            </p:spPr>
          </p:pic>
        </p:grpSp>
        <p:pic>
          <p:nvPicPr>
            <p:cNvPr id="52" name="Picture 51">
              <a:extLst>
                <a:ext uri="{FF2B5EF4-FFF2-40B4-BE49-F238E27FC236}">
                  <a16:creationId xmlns:a16="http://schemas.microsoft.com/office/drawing/2014/main" id="{676C5419-2BA5-4F42-B154-D7A55D1B09DF}"/>
                </a:ext>
              </a:extLst>
            </p:cNvPr>
            <p:cNvPicPr>
              <a:picLocks noChangeAspect="1"/>
            </p:cNvPicPr>
            <p:nvPr/>
          </p:nvPicPr>
          <p:blipFill>
            <a:blip r:embed="rId11"/>
            <a:stretch>
              <a:fillRect/>
            </a:stretch>
          </p:blipFill>
          <p:spPr>
            <a:xfrm>
              <a:off x="8732660" y="2441458"/>
              <a:ext cx="586055" cy="674852"/>
            </a:xfrm>
            <a:prstGeom prst="rect">
              <a:avLst/>
            </a:prstGeom>
          </p:spPr>
        </p:pic>
      </p:grpSp>
      <p:grpSp>
        <p:nvGrpSpPr>
          <p:cNvPr id="57" name="Group 56">
            <a:extLst>
              <a:ext uri="{FF2B5EF4-FFF2-40B4-BE49-F238E27FC236}">
                <a16:creationId xmlns:a16="http://schemas.microsoft.com/office/drawing/2014/main" id="{AFCE0710-DB49-E640-8907-65193D14C32C}"/>
              </a:ext>
            </a:extLst>
          </p:cNvPr>
          <p:cNvGrpSpPr/>
          <p:nvPr/>
        </p:nvGrpSpPr>
        <p:grpSpPr>
          <a:xfrm>
            <a:off x="471561" y="1333442"/>
            <a:ext cx="5435175" cy="2108957"/>
            <a:chOff x="6238422" y="3955215"/>
            <a:chExt cx="5435175" cy="2108957"/>
          </a:xfrm>
        </p:grpSpPr>
        <p:cxnSp>
          <p:nvCxnSpPr>
            <p:cNvPr id="6" name="Straight Arrow Connector 5">
              <a:extLst>
                <a:ext uri="{FF2B5EF4-FFF2-40B4-BE49-F238E27FC236}">
                  <a16:creationId xmlns:a16="http://schemas.microsoft.com/office/drawing/2014/main" id="{83A2C7DD-7820-CB41-9A61-7315B86FEC9A}"/>
                </a:ext>
              </a:extLst>
            </p:cNvPr>
            <p:cNvCxnSpPr>
              <a:cxnSpLocks/>
              <a:stCxn id="53" idx="1"/>
            </p:cNvCxnSpPr>
            <p:nvPr/>
          </p:nvCxnSpPr>
          <p:spPr>
            <a:xfrm flipH="1">
              <a:off x="8237803" y="5438914"/>
              <a:ext cx="902508" cy="0"/>
            </a:xfrm>
            <a:prstGeom prst="straightConnector1">
              <a:avLst/>
            </a:prstGeom>
            <a:ln w="28575">
              <a:solidFill>
                <a:srgbClr val="156D97"/>
              </a:solidFill>
              <a:tailEnd type="triangle"/>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D2909764-9A53-B441-9A86-932ABDE1E700}"/>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9968" b="89711" l="9750" r="91750">
                          <a14:foregroundMark x1="9750" y1="55627" x2="9750" y2="55627"/>
                          <a14:foregroundMark x1="91750" y1="75563" x2="91750" y2="75563"/>
                        </a14:backgroundRemoval>
                      </a14:imgEffect>
                    </a14:imgLayer>
                  </a14:imgProps>
                </a:ext>
              </a:extLst>
            </a:blip>
            <a:stretch>
              <a:fillRect/>
            </a:stretch>
          </p:blipFill>
          <p:spPr>
            <a:xfrm>
              <a:off x="9672309" y="5068823"/>
              <a:ext cx="859689" cy="668408"/>
            </a:xfrm>
            <a:prstGeom prst="rect">
              <a:avLst/>
            </a:prstGeom>
          </p:spPr>
        </p:pic>
        <p:pic>
          <p:nvPicPr>
            <p:cNvPr id="18" name="Picture 17">
              <a:extLst>
                <a:ext uri="{FF2B5EF4-FFF2-40B4-BE49-F238E27FC236}">
                  <a16:creationId xmlns:a16="http://schemas.microsoft.com/office/drawing/2014/main" id="{29ADBE69-3030-CD4D-83A8-178506836DD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449055" y="5753624"/>
              <a:ext cx="1296959" cy="310547"/>
            </a:xfrm>
            <a:prstGeom prst="rect">
              <a:avLst/>
            </a:prstGeom>
          </p:spPr>
        </p:pic>
        <p:cxnSp>
          <p:nvCxnSpPr>
            <p:cNvPr id="19" name="Straight Connector 18">
              <a:extLst>
                <a:ext uri="{FF2B5EF4-FFF2-40B4-BE49-F238E27FC236}">
                  <a16:creationId xmlns:a16="http://schemas.microsoft.com/office/drawing/2014/main" id="{CED201CB-45C5-AF4B-B5CA-FA8B8DE43D5E}"/>
                </a:ext>
              </a:extLst>
            </p:cNvPr>
            <p:cNvCxnSpPr>
              <a:cxnSpLocks/>
            </p:cNvCxnSpPr>
            <p:nvPr/>
          </p:nvCxnSpPr>
          <p:spPr>
            <a:xfrm flipV="1">
              <a:off x="10496716" y="5203366"/>
              <a:ext cx="498595" cy="249801"/>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2A45A4F-FD83-4F4B-8A1C-4F757D5443EC}"/>
                </a:ext>
              </a:extLst>
            </p:cNvPr>
            <p:cNvCxnSpPr>
              <a:cxnSpLocks/>
              <a:endCxn id="24" idx="3"/>
            </p:cNvCxnSpPr>
            <p:nvPr/>
          </p:nvCxnSpPr>
          <p:spPr>
            <a:xfrm>
              <a:off x="10496716" y="5453167"/>
              <a:ext cx="498595" cy="129375"/>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20D49EF3-060A-8A4B-8CA0-B7DA5E158DB8}"/>
                </a:ext>
              </a:extLst>
            </p:cNvPr>
            <p:cNvGrpSpPr/>
            <p:nvPr/>
          </p:nvGrpSpPr>
          <p:grpSpPr>
            <a:xfrm>
              <a:off x="10891010" y="5052687"/>
              <a:ext cx="782587" cy="1011485"/>
              <a:chOff x="10843550" y="4687860"/>
              <a:chExt cx="782587" cy="1011485"/>
            </a:xfrm>
          </p:grpSpPr>
          <p:sp>
            <p:nvSpPr>
              <p:cNvPr id="22" name="TextBox 21">
                <a:extLst>
                  <a:ext uri="{FF2B5EF4-FFF2-40B4-BE49-F238E27FC236}">
                    <a16:creationId xmlns:a16="http://schemas.microsoft.com/office/drawing/2014/main" id="{63CF0517-93A2-BA43-988B-D6026ED39084}"/>
                  </a:ext>
                </a:extLst>
              </p:cNvPr>
              <p:cNvSpPr txBox="1"/>
              <p:nvPr/>
            </p:nvSpPr>
            <p:spPr>
              <a:xfrm>
                <a:off x="10843550" y="5445429"/>
                <a:ext cx="782587" cy="253916"/>
              </a:xfrm>
              <a:prstGeom prst="rect">
                <a:avLst/>
              </a:prstGeom>
              <a:noFill/>
            </p:spPr>
            <p:txBody>
              <a:bodyPr wrap="none" rtlCol="0">
                <a:spAutoFit/>
              </a:bodyPr>
              <a:lstStyle/>
              <a:p>
                <a:r>
                  <a:rPr lang="en-US" sz="1050" dirty="0">
                    <a:solidFill>
                      <a:srgbClr val="156D97"/>
                    </a:solidFill>
                  </a:rPr>
                  <a:t>PLCs/RTUs</a:t>
                </a:r>
              </a:p>
            </p:txBody>
          </p:sp>
          <p:pic>
            <p:nvPicPr>
              <p:cNvPr id="23" name="Picture 22">
                <a:extLst>
                  <a:ext uri="{FF2B5EF4-FFF2-40B4-BE49-F238E27FC236}">
                    <a16:creationId xmlns:a16="http://schemas.microsoft.com/office/drawing/2014/main" id="{D8F6F22D-A7A8-A741-9E00-7D28BD1ABF2C}"/>
                  </a:ext>
                </a:extLst>
              </p:cNvPr>
              <p:cNvPicPr>
                <a:picLocks noChangeAspect="1"/>
              </p:cNvPicPr>
              <p:nvPr/>
            </p:nvPicPr>
            <p:blipFill>
              <a:blip r:embed="rId15">
                <a:clrChange>
                  <a:clrFrom>
                    <a:srgbClr val="FFFFFF"/>
                  </a:clrFrom>
                  <a:clrTo>
                    <a:srgbClr val="FFFFFF">
                      <a:alpha val="0"/>
                    </a:srgbClr>
                  </a:clrTo>
                </a:clrChange>
              </a:blip>
              <a:stretch>
                <a:fillRect/>
              </a:stretch>
            </p:blipFill>
            <p:spPr>
              <a:xfrm flipH="1">
                <a:off x="10903148" y="4687860"/>
                <a:ext cx="529175" cy="554732"/>
              </a:xfrm>
              <a:prstGeom prst="rect">
                <a:avLst/>
              </a:prstGeom>
            </p:spPr>
          </p:pic>
          <p:pic>
            <p:nvPicPr>
              <p:cNvPr id="24" name="Picture 23">
                <a:extLst>
                  <a:ext uri="{FF2B5EF4-FFF2-40B4-BE49-F238E27FC236}">
                    <a16:creationId xmlns:a16="http://schemas.microsoft.com/office/drawing/2014/main" id="{3D00DB99-F629-2341-8464-A61C1F7B191B}"/>
                  </a:ext>
                </a:extLst>
              </p:cNvPr>
              <p:cNvPicPr>
                <a:picLocks noChangeAspect="1"/>
              </p:cNvPicPr>
              <p:nvPr/>
            </p:nvPicPr>
            <p:blipFill>
              <a:blip r:embed="rId15">
                <a:clrChange>
                  <a:clrFrom>
                    <a:srgbClr val="FFFFFF"/>
                  </a:clrFrom>
                  <a:clrTo>
                    <a:srgbClr val="FFFFFF">
                      <a:alpha val="0"/>
                    </a:srgbClr>
                  </a:clrTo>
                </a:clrChange>
              </a:blip>
              <a:stretch>
                <a:fillRect/>
              </a:stretch>
            </p:blipFill>
            <p:spPr>
              <a:xfrm flipH="1">
                <a:off x="10947851" y="4940349"/>
                <a:ext cx="529175" cy="554732"/>
              </a:xfrm>
              <a:prstGeom prst="rect">
                <a:avLst/>
              </a:prstGeom>
            </p:spPr>
          </p:pic>
        </p:grpSp>
        <p:sp>
          <p:nvSpPr>
            <p:cNvPr id="27" name="TextBox 26">
              <a:extLst>
                <a:ext uri="{FF2B5EF4-FFF2-40B4-BE49-F238E27FC236}">
                  <a16:creationId xmlns:a16="http://schemas.microsoft.com/office/drawing/2014/main" id="{F5C30FB2-C70D-CE4A-980A-CD212441172C}"/>
                </a:ext>
              </a:extLst>
            </p:cNvPr>
            <p:cNvSpPr txBox="1"/>
            <p:nvPr/>
          </p:nvSpPr>
          <p:spPr>
            <a:xfrm>
              <a:off x="6547779" y="3955215"/>
              <a:ext cx="1538113" cy="400110"/>
            </a:xfrm>
            <a:prstGeom prst="rect">
              <a:avLst/>
            </a:prstGeom>
            <a:noFill/>
          </p:spPr>
          <p:txBody>
            <a:bodyPr wrap="none" rtlCol="0">
              <a:spAutoFit/>
            </a:bodyPr>
            <a:lstStyle/>
            <a:p>
              <a:r>
                <a:rPr lang="en-US" sz="2000" dirty="0">
                  <a:solidFill>
                    <a:srgbClr val="156D97"/>
                  </a:solidFill>
                </a:rPr>
                <a:t>Ignition Edge</a:t>
              </a:r>
            </a:p>
          </p:txBody>
        </p:sp>
        <p:grpSp>
          <p:nvGrpSpPr>
            <p:cNvPr id="40" name="Group 39">
              <a:extLst>
                <a:ext uri="{FF2B5EF4-FFF2-40B4-BE49-F238E27FC236}">
                  <a16:creationId xmlns:a16="http://schemas.microsoft.com/office/drawing/2014/main" id="{27A552D5-05F0-DC40-BEA4-EC7B442D7F32}"/>
                </a:ext>
              </a:extLst>
            </p:cNvPr>
            <p:cNvGrpSpPr/>
            <p:nvPr/>
          </p:nvGrpSpPr>
          <p:grpSpPr>
            <a:xfrm>
              <a:off x="6238422" y="4537947"/>
              <a:ext cx="1977689" cy="1140052"/>
              <a:chOff x="4343030" y="1963909"/>
              <a:chExt cx="2332066" cy="1213621"/>
            </a:xfrm>
          </p:grpSpPr>
          <p:pic>
            <p:nvPicPr>
              <p:cNvPr id="41" name="Picture 40">
                <a:extLst>
                  <a:ext uri="{FF2B5EF4-FFF2-40B4-BE49-F238E27FC236}">
                    <a16:creationId xmlns:a16="http://schemas.microsoft.com/office/drawing/2014/main" id="{8A3951DE-329B-1E42-91B0-37DC34011AF7}"/>
                  </a:ext>
                </a:extLst>
              </p:cNvPr>
              <p:cNvPicPr>
                <a:picLocks noChangeAspect="1"/>
              </p:cNvPicPr>
              <p:nvPr/>
            </p:nvPicPr>
            <p:blipFill>
              <a:blip r:embed="rId5"/>
              <a:stretch>
                <a:fillRect/>
              </a:stretch>
            </p:blipFill>
            <p:spPr>
              <a:xfrm flipH="1">
                <a:off x="4343030" y="2037478"/>
                <a:ext cx="2332066" cy="1140052"/>
              </a:xfrm>
              <a:prstGeom prst="rect">
                <a:avLst/>
              </a:prstGeom>
            </p:spPr>
          </p:pic>
          <p:pic>
            <p:nvPicPr>
              <p:cNvPr id="42" name="Picture 41">
                <a:extLst>
                  <a:ext uri="{FF2B5EF4-FFF2-40B4-BE49-F238E27FC236}">
                    <a16:creationId xmlns:a16="http://schemas.microsoft.com/office/drawing/2014/main" id="{5B624945-1BE7-3D4C-8364-3F4233168CF8}"/>
                  </a:ext>
                </a:extLst>
              </p:cNvPr>
              <p:cNvPicPr>
                <a:picLocks noChangeAspect="1"/>
              </p:cNvPicPr>
              <p:nvPr/>
            </p:nvPicPr>
            <p:blipFill>
              <a:blip r:embed="rId6"/>
              <a:stretch>
                <a:fillRect/>
              </a:stretch>
            </p:blipFill>
            <p:spPr>
              <a:xfrm>
                <a:off x="4483187" y="2723374"/>
                <a:ext cx="461430" cy="276858"/>
              </a:xfrm>
              <a:prstGeom prst="rect">
                <a:avLst/>
              </a:prstGeom>
            </p:spPr>
          </p:pic>
          <p:pic>
            <p:nvPicPr>
              <p:cNvPr id="43" name="Picture 42" descr="Image result for watson">
                <a:extLst>
                  <a:ext uri="{FF2B5EF4-FFF2-40B4-BE49-F238E27FC236}">
                    <a16:creationId xmlns:a16="http://schemas.microsoft.com/office/drawing/2014/main" id="{F482BD63-A74D-274A-BAF1-08161945ADF2}"/>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0000">
                            <a14:foregroundMark x1="26667" y1="32889" x2="26667" y2="32889"/>
                            <a14:foregroundMark x1="36889" y1="24889" x2="36889" y2="24889"/>
                            <a14:foregroundMark x1="50222" y1="20889" x2="50222" y2="20889"/>
                            <a14:foregroundMark x1="63111" y1="24000" x2="63111" y2="24000"/>
                            <a14:foregroundMark x1="74222" y1="32889" x2="74222" y2="32889"/>
                            <a14:foregroundMark x1="74222" y1="74222" x2="74222" y2="74222"/>
                            <a14:foregroundMark x1="75556" y1="74222" x2="75556" y2="74222"/>
                            <a14:foregroundMark x1="71556" y1="76889" x2="71556" y2="76889"/>
                            <a14:foregroundMark x1="62222" y1="75556" x2="62222" y2="75556"/>
                            <a14:foregroundMark x1="56444" y1="76000" x2="56444" y2="76000"/>
                            <a14:foregroundMark x1="51556" y1="76000" x2="51556" y2="76000"/>
                            <a14:foregroundMark x1="44889" y1="77333" x2="44889" y2="77333"/>
                            <a14:foregroundMark x1="34667" y1="75556" x2="34667" y2="75556"/>
                            <a14:foregroundMark x1="30667" y1="74667" x2="30667" y2="74667"/>
                            <a14:foregroundMark x1="30667" y1="72444" x2="30667" y2="72444"/>
                            <a14:foregroundMark x1="35111" y1="73333" x2="35111" y2="73333"/>
                            <a14:foregroundMark x1="34667" y1="75111" x2="34667" y2="75111"/>
                            <a14:foregroundMark x1="36000" y1="72444" x2="36000" y2="72444"/>
                            <a14:foregroundMark x1="20444" y1="72444" x2="20444" y2="72444"/>
                            <a14:foregroundMark x1="21778" y1="72889" x2="21778" y2="72889"/>
                            <a14:foregroundMark x1="20889" y1="77778" x2="20889" y2="77778"/>
                            <a14:foregroundMark x1="21333" y1="75111" x2="21333" y2="75111"/>
                            <a14:foregroundMark x1="36444" y1="78667" x2="36444" y2="78667"/>
                            <a14:foregroundMark x1="33333" y1="78222" x2="33333" y2="78222"/>
                            <a14:foregroundMark x1="37778" y1="79111" x2="37778" y2="79111"/>
                            <a14:foregroundMark x1="32444" y1="74222" x2="32444" y2="74222"/>
                            <a14:foregroundMark x1="29333" y1="72000" x2="29333" y2="72000"/>
                            <a14:foregroundMark x1="24444" y1="72444" x2="24444" y2="72444"/>
                            <a14:foregroundMark x1="27111" y1="72000" x2="27111" y2="72000"/>
                            <a14:foregroundMark x1="20889" y1="74222" x2="20889" y2="74222"/>
                          </a14:backgroundRemoval>
                        </a14:imgEffect>
                      </a14:imgLayer>
                    </a14:imgProps>
                  </a:ext>
                  <a:ext uri="{28A0092B-C50C-407E-A947-70E740481C1C}">
                    <a14:useLocalDpi xmlns:a14="http://schemas.microsoft.com/office/drawing/2010/main" val="0"/>
                  </a:ext>
                </a:extLst>
              </a:blip>
              <a:srcRect/>
              <a:stretch>
                <a:fillRect/>
              </a:stretch>
            </p:blipFill>
            <p:spPr bwMode="auto">
              <a:xfrm>
                <a:off x="4899315" y="1963909"/>
                <a:ext cx="784839" cy="784839"/>
              </a:xfrm>
              <a:prstGeom prst="rect">
                <a:avLst/>
              </a:prstGeom>
              <a:noFill/>
              <a:extLst>
                <a:ext uri="{909E8E84-426E-40dd-AFC4-6F175D3DCCD1}">
                  <a14:hiddenFill xmlns="" xmlns:a14="http://schemas.microsoft.com/office/drawing/2010/main">
                    <a:solidFill>
                      <a:srgbClr val="FFFFFF"/>
                    </a:solidFill>
                  </a14:hiddenFill>
                </a:ext>
              </a:extLst>
            </p:spPr>
          </p:pic>
          <p:pic>
            <p:nvPicPr>
              <p:cNvPr id="44" name="Picture 4" descr="Image result for Azure">
                <a:extLst>
                  <a:ext uri="{FF2B5EF4-FFF2-40B4-BE49-F238E27FC236}">
                    <a16:creationId xmlns:a16="http://schemas.microsoft.com/office/drawing/2014/main" id="{A2AB9028-2BC5-2747-8B61-532CE34AB72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98300" y="2719507"/>
                <a:ext cx="986758" cy="330615"/>
              </a:xfrm>
              <a:prstGeom prst="rect">
                <a:avLst/>
              </a:prstGeom>
              <a:noFill/>
              <a:extLst>
                <a:ext uri="{909E8E84-426E-40dd-AFC4-6F175D3DCCD1}">
                  <a14:hiddenFill xmlns="" xmlns:a14="http://schemas.microsoft.com/office/drawing/2010/main">
                    <a:solidFill>
                      <a:srgbClr val="FFFFFF"/>
                    </a:solidFill>
                  </a14:hiddenFill>
                </a:ext>
              </a:extLst>
            </p:spPr>
          </p:pic>
          <p:pic>
            <p:nvPicPr>
              <p:cNvPr id="45" name="Picture 44">
                <a:extLst>
                  <a:ext uri="{FF2B5EF4-FFF2-40B4-BE49-F238E27FC236}">
                    <a16:creationId xmlns:a16="http://schemas.microsoft.com/office/drawing/2014/main" id="{77CF9C95-A21B-E747-AF4D-395935738CC5}"/>
                  </a:ext>
                </a:extLst>
              </p:cNvPr>
              <p:cNvPicPr>
                <a:picLocks noChangeAspect="1"/>
              </p:cNvPicPr>
              <p:nvPr/>
            </p:nvPicPr>
            <p:blipFill>
              <a:blip r:embed="rId10"/>
              <a:stretch>
                <a:fillRect/>
              </a:stretch>
            </p:blipFill>
            <p:spPr>
              <a:xfrm>
                <a:off x="4970196" y="2642897"/>
                <a:ext cx="644486" cy="415798"/>
              </a:xfrm>
              <a:prstGeom prst="rect">
                <a:avLst/>
              </a:prstGeom>
            </p:spPr>
          </p:pic>
        </p:grpSp>
        <p:pic>
          <p:nvPicPr>
            <p:cNvPr id="53" name="Picture 52">
              <a:extLst>
                <a:ext uri="{FF2B5EF4-FFF2-40B4-BE49-F238E27FC236}">
                  <a16:creationId xmlns:a16="http://schemas.microsoft.com/office/drawing/2014/main" id="{038F3059-AEF8-974A-BFF1-69B7D61BDD7F}"/>
                </a:ext>
              </a:extLst>
            </p:cNvPr>
            <p:cNvPicPr>
              <a:picLocks noChangeAspect="1"/>
            </p:cNvPicPr>
            <p:nvPr/>
          </p:nvPicPr>
          <p:blipFill>
            <a:blip r:embed="rId11"/>
            <a:stretch>
              <a:fillRect/>
            </a:stretch>
          </p:blipFill>
          <p:spPr>
            <a:xfrm>
              <a:off x="9140311" y="5101488"/>
              <a:ext cx="586055" cy="674852"/>
            </a:xfrm>
            <a:prstGeom prst="rect">
              <a:avLst/>
            </a:prstGeom>
          </p:spPr>
        </p:pic>
      </p:grpSp>
      <p:grpSp>
        <p:nvGrpSpPr>
          <p:cNvPr id="4" name="Group 3">
            <a:extLst>
              <a:ext uri="{FF2B5EF4-FFF2-40B4-BE49-F238E27FC236}">
                <a16:creationId xmlns:a16="http://schemas.microsoft.com/office/drawing/2014/main" id="{DB843E71-2AD6-9643-92FC-4F681439D2A7}"/>
              </a:ext>
            </a:extLst>
          </p:cNvPr>
          <p:cNvGrpSpPr/>
          <p:nvPr/>
        </p:nvGrpSpPr>
        <p:grpSpPr>
          <a:xfrm>
            <a:off x="471561" y="3955215"/>
            <a:ext cx="5008503" cy="1843559"/>
            <a:chOff x="471561" y="3955215"/>
            <a:chExt cx="5008503" cy="1843559"/>
          </a:xfrm>
        </p:grpSpPr>
        <p:cxnSp>
          <p:nvCxnSpPr>
            <p:cNvPr id="8" name="Straight Arrow Connector 7">
              <a:extLst>
                <a:ext uri="{FF2B5EF4-FFF2-40B4-BE49-F238E27FC236}">
                  <a16:creationId xmlns:a16="http://schemas.microsoft.com/office/drawing/2014/main" id="{15802BC7-8BCD-0B4C-9720-E08F7677D2B8}"/>
                </a:ext>
              </a:extLst>
            </p:cNvPr>
            <p:cNvCxnSpPr>
              <a:cxnSpLocks/>
            </p:cNvCxnSpPr>
            <p:nvPr/>
          </p:nvCxnSpPr>
          <p:spPr>
            <a:xfrm flipH="1">
              <a:off x="2475984" y="5363257"/>
              <a:ext cx="2160102" cy="44540"/>
            </a:xfrm>
            <a:prstGeom prst="straightConnector1">
              <a:avLst/>
            </a:prstGeom>
            <a:ln w="28575">
              <a:solidFill>
                <a:srgbClr val="156D97"/>
              </a:solidFill>
              <a:tailEnd type="triangle"/>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C6C748B5-F7DF-E14B-BE14-DF65FBA8ED0B}"/>
                </a:ext>
              </a:extLst>
            </p:cNvPr>
            <p:cNvPicPr>
              <a:picLocks noChangeAspect="1"/>
            </p:cNvPicPr>
            <p:nvPr/>
          </p:nvPicPr>
          <p:blipFill>
            <a:blip r:embed="rId2"/>
            <a:stretch>
              <a:fillRect/>
            </a:stretch>
          </p:blipFill>
          <p:spPr>
            <a:xfrm>
              <a:off x="3517655" y="4807356"/>
              <a:ext cx="628758" cy="891479"/>
            </a:xfrm>
            <a:prstGeom prst="rect">
              <a:avLst/>
            </a:prstGeom>
          </p:spPr>
        </p:pic>
        <p:pic>
          <p:nvPicPr>
            <p:cNvPr id="15" name="Picture 4">
              <a:extLst>
                <a:ext uri="{FF2B5EF4-FFF2-40B4-BE49-F238E27FC236}">
                  <a16:creationId xmlns:a16="http://schemas.microsoft.com/office/drawing/2014/main" id="{FBD0FDD7-2FC0-7445-BA4D-2A56D49355ED}"/>
                </a:ext>
              </a:extLst>
            </p:cNvPr>
            <p:cNvPicPr>
              <a:picLocks noChangeAspect="1" noChangeArrowheads="1"/>
            </p:cNvPicPr>
            <p:nvPr/>
          </p:nvPicPr>
          <p:blipFill>
            <a:blip r:embed="rId16">
              <a:extLst>
                <a:ext uri="{BEBA8EAE-BF5A-486C-A8C5-ECC9F3942E4B}">
                  <a14:imgProps xmlns:a14="http://schemas.microsoft.com/office/drawing/2010/main">
                    <a14:imgLayer r:embed="rId17">
                      <a14:imgEffect>
                        <a14:backgroundRemoval t="7752" b="87597" l="0" r="96899">
                          <a14:foregroundMark x1="6202" y1="25581" x2="6202" y2="25581"/>
                          <a14:foregroundMark x1="1550" y1="25581" x2="1550" y2="25581"/>
                          <a14:foregroundMark x1="41085" y1="51938" x2="41085" y2="51938"/>
                          <a14:foregroundMark x1="32558" y1="75194" x2="32558" y2="75194"/>
                          <a14:foregroundMark x1="85271" y1="71318" x2="85271" y2="71318"/>
                          <a14:foregroundMark x1="88372" y1="66667" x2="88372" y2="66667"/>
                          <a14:foregroundMark x1="88372" y1="54264" x2="88372" y2="54264"/>
                          <a14:foregroundMark x1="84496" y1="47287" x2="84496" y2="47287"/>
                          <a14:foregroundMark x1="93798" y1="41085" x2="93798" y2="41085"/>
                          <a14:foregroundMark x1="67442" y1="13953" x2="67442" y2="13953"/>
                          <a14:foregroundMark x1="96899" y1="14729" x2="96899" y2="14729"/>
                          <a14:foregroundMark x1="81395" y1="63566" x2="81395" y2="63566"/>
                          <a14:foregroundMark x1="86822" y1="33333" x2="86822" y2="33333"/>
                          <a14:foregroundMark x1="81395" y1="32558" x2="81395" y2="32558"/>
                          <a14:foregroundMark x1="80620" y1="27132" x2="80620" y2="27132"/>
                        </a14:backgroundRemoval>
                      </a14:imgEffect>
                    </a14:imgLayer>
                  </a14:imgProps>
                </a:ext>
                <a:ext uri="{28A0092B-C50C-407E-A947-70E740481C1C}">
                  <a14:useLocalDpi xmlns:a14="http://schemas.microsoft.com/office/drawing/2010/main" val="0"/>
                </a:ext>
              </a:extLst>
            </a:blip>
            <a:srcRect/>
            <a:stretch>
              <a:fillRect/>
            </a:stretch>
          </p:blipFill>
          <p:spPr bwMode="auto">
            <a:xfrm>
              <a:off x="4674543" y="4993253"/>
              <a:ext cx="805521" cy="805521"/>
            </a:xfrm>
            <a:prstGeom prst="rect">
              <a:avLst/>
            </a:prstGeom>
            <a:noFill/>
            <a:extLst>
              <a:ext uri="{909E8E84-426E-40dd-AFC4-6F175D3DCCD1}">
                <a14:hiddenFill xmlns=""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581CDAE3-6A3C-4445-8E4C-52C759B72C6D}"/>
                </a:ext>
              </a:extLst>
            </p:cNvPr>
            <p:cNvSpPr txBox="1"/>
            <p:nvPr/>
          </p:nvSpPr>
          <p:spPr>
            <a:xfrm>
              <a:off x="617153" y="3955215"/>
              <a:ext cx="1742528" cy="400110"/>
            </a:xfrm>
            <a:prstGeom prst="rect">
              <a:avLst/>
            </a:prstGeom>
            <a:noFill/>
          </p:spPr>
          <p:txBody>
            <a:bodyPr wrap="none" rtlCol="0">
              <a:spAutoFit/>
            </a:bodyPr>
            <a:lstStyle/>
            <a:p>
              <a:r>
                <a:rPr lang="en-US" sz="2000" dirty="0">
                  <a:solidFill>
                    <a:srgbClr val="156D97"/>
                  </a:solidFill>
                </a:rPr>
                <a:t>Existing SCADA</a:t>
              </a:r>
            </a:p>
          </p:txBody>
        </p:sp>
        <p:grpSp>
          <p:nvGrpSpPr>
            <p:cNvPr id="34" name="Group 33">
              <a:extLst>
                <a:ext uri="{FF2B5EF4-FFF2-40B4-BE49-F238E27FC236}">
                  <a16:creationId xmlns:a16="http://schemas.microsoft.com/office/drawing/2014/main" id="{CC1A627A-9822-8E47-A109-7B6898A11734}"/>
                </a:ext>
              </a:extLst>
            </p:cNvPr>
            <p:cNvGrpSpPr/>
            <p:nvPr/>
          </p:nvGrpSpPr>
          <p:grpSpPr>
            <a:xfrm>
              <a:off x="471561" y="4451850"/>
              <a:ext cx="1977689" cy="1140052"/>
              <a:chOff x="4343030" y="1963909"/>
              <a:chExt cx="2332066" cy="1213621"/>
            </a:xfrm>
          </p:grpSpPr>
          <p:pic>
            <p:nvPicPr>
              <p:cNvPr id="35" name="Picture 34">
                <a:extLst>
                  <a:ext uri="{FF2B5EF4-FFF2-40B4-BE49-F238E27FC236}">
                    <a16:creationId xmlns:a16="http://schemas.microsoft.com/office/drawing/2014/main" id="{490BFA85-3864-6149-A1EF-3D82DC916A61}"/>
                  </a:ext>
                </a:extLst>
              </p:cNvPr>
              <p:cNvPicPr>
                <a:picLocks noChangeAspect="1"/>
              </p:cNvPicPr>
              <p:nvPr/>
            </p:nvPicPr>
            <p:blipFill>
              <a:blip r:embed="rId5"/>
              <a:stretch>
                <a:fillRect/>
              </a:stretch>
            </p:blipFill>
            <p:spPr>
              <a:xfrm flipH="1">
                <a:off x="4343030" y="2037478"/>
                <a:ext cx="2332066" cy="1140052"/>
              </a:xfrm>
              <a:prstGeom prst="rect">
                <a:avLst/>
              </a:prstGeom>
            </p:spPr>
          </p:pic>
          <p:pic>
            <p:nvPicPr>
              <p:cNvPr id="36" name="Picture 35">
                <a:extLst>
                  <a:ext uri="{FF2B5EF4-FFF2-40B4-BE49-F238E27FC236}">
                    <a16:creationId xmlns:a16="http://schemas.microsoft.com/office/drawing/2014/main" id="{9B1C854B-5A6B-A94B-AF94-5DA9A8B9C429}"/>
                  </a:ext>
                </a:extLst>
              </p:cNvPr>
              <p:cNvPicPr>
                <a:picLocks noChangeAspect="1"/>
              </p:cNvPicPr>
              <p:nvPr/>
            </p:nvPicPr>
            <p:blipFill>
              <a:blip r:embed="rId6"/>
              <a:stretch>
                <a:fillRect/>
              </a:stretch>
            </p:blipFill>
            <p:spPr>
              <a:xfrm>
                <a:off x="4483187" y="2723374"/>
                <a:ext cx="461430" cy="276858"/>
              </a:xfrm>
              <a:prstGeom prst="rect">
                <a:avLst/>
              </a:prstGeom>
            </p:spPr>
          </p:pic>
          <p:pic>
            <p:nvPicPr>
              <p:cNvPr id="37" name="Picture 36" descr="Image result for watson">
                <a:extLst>
                  <a:ext uri="{FF2B5EF4-FFF2-40B4-BE49-F238E27FC236}">
                    <a16:creationId xmlns:a16="http://schemas.microsoft.com/office/drawing/2014/main" id="{07F7DAF8-5390-864C-BFDA-551F1CA75464}"/>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0000">
                            <a14:foregroundMark x1="26667" y1="32889" x2="26667" y2="32889"/>
                            <a14:foregroundMark x1="36889" y1="24889" x2="36889" y2="24889"/>
                            <a14:foregroundMark x1="50222" y1="20889" x2="50222" y2="20889"/>
                            <a14:foregroundMark x1="63111" y1="24000" x2="63111" y2="24000"/>
                            <a14:foregroundMark x1="74222" y1="32889" x2="74222" y2="32889"/>
                            <a14:foregroundMark x1="74222" y1="74222" x2="74222" y2="74222"/>
                            <a14:foregroundMark x1="75556" y1="74222" x2="75556" y2="74222"/>
                            <a14:foregroundMark x1="71556" y1="76889" x2="71556" y2="76889"/>
                            <a14:foregroundMark x1="62222" y1="75556" x2="62222" y2="75556"/>
                            <a14:foregroundMark x1="56444" y1="76000" x2="56444" y2="76000"/>
                            <a14:foregroundMark x1="51556" y1="76000" x2="51556" y2="76000"/>
                            <a14:foregroundMark x1="44889" y1="77333" x2="44889" y2="77333"/>
                            <a14:foregroundMark x1="34667" y1="75556" x2="34667" y2="75556"/>
                            <a14:foregroundMark x1="30667" y1="74667" x2="30667" y2="74667"/>
                            <a14:foregroundMark x1="30667" y1="72444" x2="30667" y2="72444"/>
                            <a14:foregroundMark x1="35111" y1="73333" x2="35111" y2="73333"/>
                            <a14:foregroundMark x1="34667" y1="75111" x2="34667" y2="75111"/>
                            <a14:foregroundMark x1="36000" y1="72444" x2="36000" y2="72444"/>
                            <a14:foregroundMark x1="20444" y1="72444" x2="20444" y2="72444"/>
                            <a14:foregroundMark x1="21778" y1="72889" x2="21778" y2="72889"/>
                            <a14:foregroundMark x1="20889" y1="77778" x2="20889" y2="77778"/>
                            <a14:foregroundMark x1="21333" y1="75111" x2="21333" y2="75111"/>
                            <a14:foregroundMark x1="36444" y1="78667" x2="36444" y2="78667"/>
                            <a14:foregroundMark x1="33333" y1="78222" x2="33333" y2="78222"/>
                            <a14:foregroundMark x1="37778" y1="79111" x2="37778" y2="79111"/>
                            <a14:foregroundMark x1="32444" y1="74222" x2="32444" y2="74222"/>
                            <a14:foregroundMark x1="29333" y1="72000" x2="29333" y2="72000"/>
                            <a14:foregroundMark x1="24444" y1="72444" x2="24444" y2="72444"/>
                            <a14:foregroundMark x1="27111" y1="72000" x2="27111" y2="72000"/>
                            <a14:foregroundMark x1="20889" y1="74222" x2="20889" y2="74222"/>
                          </a14:backgroundRemoval>
                        </a14:imgEffect>
                      </a14:imgLayer>
                    </a14:imgProps>
                  </a:ext>
                  <a:ext uri="{28A0092B-C50C-407E-A947-70E740481C1C}">
                    <a14:useLocalDpi xmlns:a14="http://schemas.microsoft.com/office/drawing/2010/main" val="0"/>
                  </a:ext>
                </a:extLst>
              </a:blip>
              <a:srcRect/>
              <a:stretch>
                <a:fillRect/>
              </a:stretch>
            </p:blipFill>
            <p:spPr bwMode="auto">
              <a:xfrm>
                <a:off x="4899315" y="1963909"/>
                <a:ext cx="784839" cy="784839"/>
              </a:xfrm>
              <a:prstGeom prst="rect">
                <a:avLst/>
              </a:prstGeom>
              <a:noFill/>
              <a:extLst>
                <a:ext uri="{909E8E84-426E-40dd-AFC4-6F175D3DCCD1}">
                  <a14:hiddenFill xmlns="" xmlns:a14="http://schemas.microsoft.com/office/drawing/2010/main">
                    <a:solidFill>
                      <a:srgbClr val="FFFFFF"/>
                    </a:solidFill>
                  </a14:hiddenFill>
                </a:ext>
              </a:extLst>
            </p:spPr>
          </p:pic>
          <p:pic>
            <p:nvPicPr>
              <p:cNvPr id="38" name="Picture 4" descr="Image result for Azure">
                <a:extLst>
                  <a:ext uri="{FF2B5EF4-FFF2-40B4-BE49-F238E27FC236}">
                    <a16:creationId xmlns:a16="http://schemas.microsoft.com/office/drawing/2014/main" id="{2FEB926F-10C6-924C-9A3C-51103A55548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98300" y="2719507"/>
                <a:ext cx="986758" cy="330615"/>
              </a:xfrm>
              <a:prstGeom prst="rect">
                <a:avLst/>
              </a:prstGeom>
              <a:noFill/>
              <a:extLst>
                <a:ext uri="{909E8E84-426E-40dd-AFC4-6F175D3DCCD1}">
                  <a14:hiddenFill xmlns="" xmlns:a14="http://schemas.microsoft.com/office/drawing/2010/main">
                    <a:solidFill>
                      <a:srgbClr val="FFFFFF"/>
                    </a:solidFill>
                  </a14:hiddenFill>
                </a:ext>
              </a:extLst>
            </p:spPr>
          </p:pic>
          <p:pic>
            <p:nvPicPr>
              <p:cNvPr id="39" name="Picture 38">
                <a:extLst>
                  <a:ext uri="{FF2B5EF4-FFF2-40B4-BE49-F238E27FC236}">
                    <a16:creationId xmlns:a16="http://schemas.microsoft.com/office/drawing/2014/main" id="{FAA1DDAB-8C49-224D-A043-CB7363C47EC9}"/>
                  </a:ext>
                </a:extLst>
              </p:cNvPr>
              <p:cNvPicPr>
                <a:picLocks noChangeAspect="1"/>
              </p:cNvPicPr>
              <p:nvPr/>
            </p:nvPicPr>
            <p:blipFill>
              <a:blip r:embed="rId10"/>
              <a:stretch>
                <a:fillRect/>
              </a:stretch>
            </p:blipFill>
            <p:spPr>
              <a:xfrm>
                <a:off x="4970196" y="2642897"/>
                <a:ext cx="644486" cy="415798"/>
              </a:xfrm>
              <a:prstGeom prst="rect">
                <a:avLst/>
              </a:prstGeom>
            </p:spPr>
          </p:pic>
        </p:grpSp>
        <p:pic>
          <p:nvPicPr>
            <p:cNvPr id="54" name="Picture 53">
              <a:extLst>
                <a:ext uri="{FF2B5EF4-FFF2-40B4-BE49-F238E27FC236}">
                  <a16:creationId xmlns:a16="http://schemas.microsoft.com/office/drawing/2014/main" id="{D122AC97-1915-8745-B2A4-19F7281EFD4D}"/>
                </a:ext>
              </a:extLst>
            </p:cNvPr>
            <p:cNvPicPr>
              <a:picLocks noChangeAspect="1"/>
            </p:cNvPicPr>
            <p:nvPr/>
          </p:nvPicPr>
          <p:blipFill>
            <a:blip r:embed="rId11"/>
            <a:stretch>
              <a:fillRect/>
            </a:stretch>
          </p:blipFill>
          <p:spPr>
            <a:xfrm>
              <a:off x="2931600" y="5087926"/>
              <a:ext cx="586055" cy="674852"/>
            </a:xfrm>
            <a:prstGeom prst="rect">
              <a:avLst/>
            </a:prstGeom>
          </p:spPr>
        </p:pic>
      </p:grpSp>
      <p:grpSp>
        <p:nvGrpSpPr>
          <p:cNvPr id="3" name="Group 2">
            <a:extLst>
              <a:ext uri="{FF2B5EF4-FFF2-40B4-BE49-F238E27FC236}">
                <a16:creationId xmlns:a16="http://schemas.microsoft.com/office/drawing/2014/main" id="{2B7BEF82-A007-454D-859D-5653A34ACFC8}"/>
              </a:ext>
            </a:extLst>
          </p:cNvPr>
          <p:cNvGrpSpPr/>
          <p:nvPr/>
        </p:nvGrpSpPr>
        <p:grpSpPr>
          <a:xfrm>
            <a:off x="6241775" y="3956416"/>
            <a:ext cx="4981770" cy="1742419"/>
            <a:chOff x="498294" y="1383307"/>
            <a:chExt cx="4981770" cy="1742419"/>
          </a:xfrm>
        </p:grpSpPr>
        <p:cxnSp>
          <p:nvCxnSpPr>
            <p:cNvPr id="9" name="Straight Arrow Connector 8">
              <a:extLst>
                <a:ext uri="{FF2B5EF4-FFF2-40B4-BE49-F238E27FC236}">
                  <a16:creationId xmlns:a16="http://schemas.microsoft.com/office/drawing/2014/main" id="{4FE896CB-A34F-8549-BB29-8F7E85895EC6}"/>
                </a:ext>
              </a:extLst>
            </p:cNvPr>
            <p:cNvCxnSpPr>
              <a:cxnSpLocks/>
            </p:cNvCxnSpPr>
            <p:nvPr/>
          </p:nvCxnSpPr>
          <p:spPr>
            <a:xfrm flipH="1">
              <a:off x="2573870" y="2810458"/>
              <a:ext cx="2180387" cy="0"/>
            </a:xfrm>
            <a:prstGeom prst="straightConnector1">
              <a:avLst/>
            </a:prstGeom>
            <a:ln w="28575">
              <a:solidFill>
                <a:srgbClr val="156D97"/>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091B03B-278B-BC40-9365-70F92A6469F1}"/>
                </a:ext>
              </a:extLst>
            </p:cNvPr>
            <p:cNvSpPr txBox="1"/>
            <p:nvPr/>
          </p:nvSpPr>
          <p:spPr>
            <a:xfrm>
              <a:off x="617153" y="1383307"/>
              <a:ext cx="2521909" cy="400110"/>
            </a:xfrm>
            <a:prstGeom prst="rect">
              <a:avLst/>
            </a:prstGeom>
            <a:noFill/>
          </p:spPr>
          <p:txBody>
            <a:bodyPr wrap="none" rtlCol="0">
              <a:spAutoFit/>
            </a:bodyPr>
            <a:lstStyle/>
            <a:p>
              <a:r>
                <a:rPr lang="en-US" sz="2000" dirty="0">
                  <a:solidFill>
                    <a:srgbClr val="156D97"/>
                  </a:solidFill>
                </a:rPr>
                <a:t>Factory Floor / SCADA</a:t>
              </a:r>
            </a:p>
          </p:txBody>
        </p:sp>
        <p:pic>
          <p:nvPicPr>
            <p:cNvPr id="11" name="Picture 10">
              <a:extLst>
                <a:ext uri="{FF2B5EF4-FFF2-40B4-BE49-F238E27FC236}">
                  <a16:creationId xmlns:a16="http://schemas.microsoft.com/office/drawing/2014/main" id="{DA38B196-1EC2-4A4F-A92B-56A5D9790605}"/>
                </a:ext>
              </a:extLst>
            </p:cNvPr>
            <p:cNvPicPr>
              <a:picLocks noChangeAspect="1"/>
            </p:cNvPicPr>
            <p:nvPr/>
          </p:nvPicPr>
          <p:blipFill>
            <a:blip r:embed="rId2"/>
            <a:stretch>
              <a:fillRect/>
            </a:stretch>
          </p:blipFill>
          <p:spPr>
            <a:xfrm>
              <a:off x="3564175" y="2181831"/>
              <a:ext cx="628758" cy="891479"/>
            </a:xfrm>
            <a:prstGeom prst="rect">
              <a:avLst/>
            </a:prstGeom>
          </p:spPr>
        </p:pic>
        <p:pic>
          <p:nvPicPr>
            <p:cNvPr id="12" name="Picture 11">
              <a:extLst>
                <a:ext uri="{FF2B5EF4-FFF2-40B4-BE49-F238E27FC236}">
                  <a16:creationId xmlns:a16="http://schemas.microsoft.com/office/drawing/2014/main" id="{5BD6FBB4-DAE1-F040-8416-772CF7CFCBDB}"/>
                </a:ext>
              </a:extLst>
            </p:cNvPr>
            <p:cNvPicPr>
              <a:picLocks noChangeAspect="1"/>
            </p:cNvPicPr>
            <p:nvPr/>
          </p:nvPicPr>
          <p:blipFill>
            <a:blip r:embed="rId18"/>
            <a:stretch>
              <a:fillRect/>
            </a:stretch>
          </p:blipFill>
          <p:spPr>
            <a:xfrm>
              <a:off x="4754257" y="2284266"/>
              <a:ext cx="725807" cy="624058"/>
            </a:xfrm>
            <a:prstGeom prst="rect">
              <a:avLst/>
            </a:prstGeom>
          </p:spPr>
        </p:pic>
        <p:grpSp>
          <p:nvGrpSpPr>
            <p:cNvPr id="28" name="Group 27">
              <a:extLst>
                <a:ext uri="{FF2B5EF4-FFF2-40B4-BE49-F238E27FC236}">
                  <a16:creationId xmlns:a16="http://schemas.microsoft.com/office/drawing/2014/main" id="{FF41554E-4347-0041-8E4A-048BCAEE8C6E}"/>
                </a:ext>
              </a:extLst>
            </p:cNvPr>
            <p:cNvGrpSpPr/>
            <p:nvPr/>
          </p:nvGrpSpPr>
          <p:grpSpPr>
            <a:xfrm>
              <a:off x="498294" y="1945760"/>
              <a:ext cx="1977689" cy="1140052"/>
              <a:chOff x="4343030" y="1963909"/>
              <a:chExt cx="2332066" cy="1213621"/>
            </a:xfrm>
          </p:grpSpPr>
          <p:pic>
            <p:nvPicPr>
              <p:cNvPr id="29" name="Picture 28">
                <a:extLst>
                  <a:ext uri="{FF2B5EF4-FFF2-40B4-BE49-F238E27FC236}">
                    <a16:creationId xmlns:a16="http://schemas.microsoft.com/office/drawing/2014/main" id="{3A1C1B71-0F7C-C743-95B0-C99F36F515ED}"/>
                  </a:ext>
                </a:extLst>
              </p:cNvPr>
              <p:cNvPicPr>
                <a:picLocks noChangeAspect="1"/>
              </p:cNvPicPr>
              <p:nvPr/>
            </p:nvPicPr>
            <p:blipFill>
              <a:blip r:embed="rId5"/>
              <a:stretch>
                <a:fillRect/>
              </a:stretch>
            </p:blipFill>
            <p:spPr>
              <a:xfrm flipH="1">
                <a:off x="4343030" y="2037478"/>
                <a:ext cx="2332066" cy="1140052"/>
              </a:xfrm>
              <a:prstGeom prst="rect">
                <a:avLst/>
              </a:prstGeom>
            </p:spPr>
          </p:pic>
          <p:pic>
            <p:nvPicPr>
              <p:cNvPr id="30" name="Picture 29">
                <a:extLst>
                  <a:ext uri="{FF2B5EF4-FFF2-40B4-BE49-F238E27FC236}">
                    <a16:creationId xmlns:a16="http://schemas.microsoft.com/office/drawing/2014/main" id="{47EBB762-5088-C14F-BCB1-89D93255F25D}"/>
                  </a:ext>
                </a:extLst>
              </p:cNvPr>
              <p:cNvPicPr>
                <a:picLocks noChangeAspect="1"/>
              </p:cNvPicPr>
              <p:nvPr/>
            </p:nvPicPr>
            <p:blipFill>
              <a:blip r:embed="rId6"/>
              <a:stretch>
                <a:fillRect/>
              </a:stretch>
            </p:blipFill>
            <p:spPr>
              <a:xfrm>
                <a:off x="4483187" y="2723374"/>
                <a:ext cx="461430" cy="276858"/>
              </a:xfrm>
              <a:prstGeom prst="rect">
                <a:avLst/>
              </a:prstGeom>
            </p:spPr>
          </p:pic>
          <p:pic>
            <p:nvPicPr>
              <p:cNvPr id="31" name="Picture 30" descr="Image result for watson">
                <a:extLst>
                  <a:ext uri="{FF2B5EF4-FFF2-40B4-BE49-F238E27FC236}">
                    <a16:creationId xmlns:a16="http://schemas.microsoft.com/office/drawing/2014/main" id="{DF008AD2-F584-FC45-B3EA-4465959A3FED}"/>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0000">
                            <a14:foregroundMark x1="26667" y1="32889" x2="26667" y2="32889"/>
                            <a14:foregroundMark x1="36889" y1="24889" x2="36889" y2="24889"/>
                            <a14:foregroundMark x1="50222" y1="20889" x2="50222" y2="20889"/>
                            <a14:foregroundMark x1="63111" y1="24000" x2="63111" y2="24000"/>
                            <a14:foregroundMark x1="74222" y1="32889" x2="74222" y2="32889"/>
                            <a14:foregroundMark x1="74222" y1="74222" x2="74222" y2="74222"/>
                            <a14:foregroundMark x1="75556" y1="74222" x2="75556" y2="74222"/>
                            <a14:foregroundMark x1="71556" y1="76889" x2="71556" y2="76889"/>
                            <a14:foregroundMark x1="62222" y1="75556" x2="62222" y2="75556"/>
                            <a14:foregroundMark x1="56444" y1="76000" x2="56444" y2="76000"/>
                            <a14:foregroundMark x1="51556" y1="76000" x2="51556" y2="76000"/>
                            <a14:foregroundMark x1="44889" y1="77333" x2="44889" y2="77333"/>
                            <a14:foregroundMark x1="34667" y1="75556" x2="34667" y2="75556"/>
                            <a14:foregroundMark x1="30667" y1="74667" x2="30667" y2="74667"/>
                            <a14:foregroundMark x1="30667" y1="72444" x2="30667" y2="72444"/>
                            <a14:foregroundMark x1="35111" y1="73333" x2="35111" y2="73333"/>
                            <a14:foregroundMark x1="34667" y1="75111" x2="34667" y2="75111"/>
                            <a14:foregroundMark x1="36000" y1="72444" x2="36000" y2="72444"/>
                            <a14:foregroundMark x1="20444" y1="72444" x2="20444" y2="72444"/>
                            <a14:foregroundMark x1="21778" y1="72889" x2="21778" y2="72889"/>
                            <a14:foregroundMark x1="20889" y1="77778" x2="20889" y2="77778"/>
                            <a14:foregroundMark x1="21333" y1="75111" x2="21333" y2="75111"/>
                            <a14:foregroundMark x1="36444" y1="78667" x2="36444" y2="78667"/>
                            <a14:foregroundMark x1="33333" y1="78222" x2="33333" y2="78222"/>
                            <a14:foregroundMark x1="37778" y1="79111" x2="37778" y2="79111"/>
                            <a14:foregroundMark x1="32444" y1="74222" x2="32444" y2="74222"/>
                            <a14:foregroundMark x1="29333" y1="72000" x2="29333" y2="72000"/>
                            <a14:foregroundMark x1="24444" y1="72444" x2="24444" y2="72444"/>
                            <a14:foregroundMark x1="27111" y1="72000" x2="27111" y2="72000"/>
                            <a14:foregroundMark x1="20889" y1="74222" x2="20889" y2="74222"/>
                          </a14:backgroundRemoval>
                        </a14:imgEffect>
                      </a14:imgLayer>
                    </a14:imgProps>
                  </a:ext>
                  <a:ext uri="{28A0092B-C50C-407E-A947-70E740481C1C}">
                    <a14:useLocalDpi xmlns:a14="http://schemas.microsoft.com/office/drawing/2010/main" val="0"/>
                  </a:ext>
                </a:extLst>
              </a:blip>
              <a:srcRect/>
              <a:stretch>
                <a:fillRect/>
              </a:stretch>
            </p:blipFill>
            <p:spPr bwMode="auto">
              <a:xfrm>
                <a:off x="4899315" y="1963909"/>
                <a:ext cx="784839" cy="784839"/>
              </a:xfrm>
              <a:prstGeom prst="rect">
                <a:avLst/>
              </a:prstGeom>
              <a:noFill/>
              <a:extLst>
                <a:ext uri="{909E8E84-426E-40dd-AFC4-6F175D3DCCD1}">
                  <a14:hiddenFill xmlns="" xmlns:a14="http://schemas.microsoft.com/office/drawing/2010/main">
                    <a:solidFill>
                      <a:srgbClr val="FFFFFF"/>
                    </a:solidFill>
                  </a14:hiddenFill>
                </a:ext>
              </a:extLst>
            </p:spPr>
          </p:pic>
          <p:pic>
            <p:nvPicPr>
              <p:cNvPr id="32" name="Picture 4" descr="Image result for Azure">
                <a:extLst>
                  <a:ext uri="{FF2B5EF4-FFF2-40B4-BE49-F238E27FC236}">
                    <a16:creationId xmlns:a16="http://schemas.microsoft.com/office/drawing/2014/main" id="{2A0C93E8-284E-E746-AF97-0E71D95A720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98300" y="2719507"/>
                <a:ext cx="986758" cy="330615"/>
              </a:xfrm>
              <a:prstGeom prst="rect">
                <a:avLst/>
              </a:prstGeom>
              <a:noFill/>
              <a:extLst>
                <a:ext uri="{909E8E84-426E-40dd-AFC4-6F175D3DCCD1}">
                  <a14:hiddenFill xmlns="" xmlns:a14="http://schemas.microsoft.com/office/drawing/2010/main">
                    <a:solidFill>
                      <a:srgbClr val="FFFFFF"/>
                    </a:solidFill>
                  </a14:hiddenFill>
                </a:ext>
              </a:extLst>
            </p:spPr>
          </p:pic>
          <p:pic>
            <p:nvPicPr>
              <p:cNvPr id="33" name="Picture 32">
                <a:extLst>
                  <a:ext uri="{FF2B5EF4-FFF2-40B4-BE49-F238E27FC236}">
                    <a16:creationId xmlns:a16="http://schemas.microsoft.com/office/drawing/2014/main" id="{004CF24B-FCCB-544F-8568-31F48C82454B}"/>
                  </a:ext>
                </a:extLst>
              </p:cNvPr>
              <p:cNvPicPr>
                <a:picLocks noChangeAspect="1"/>
              </p:cNvPicPr>
              <p:nvPr/>
            </p:nvPicPr>
            <p:blipFill>
              <a:blip r:embed="rId10"/>
              <a:stretch>
                <a:fillRect/>
              </a:stretch>
            </p:blipFill>
            <p:spPr>
              <a:xfrm>
                <a:off x="4970196" y="2642897"/>
                <a:ext cx="644486" cy="415798"/>
              </a:xfrm>
              <a:prstGeom prst="rect">
                <a:avLst/>
              </a:prstGeom>
            </p:spPr>
          </p:pic>
        </p:grpSp>
        <p:pic>
          <p:nvPicPr>
            <p:cNvPr id="55" name="Picture 54">
              <a:extLst>
                <a:ext uri="{FF2B5EF4-FFF2-40B4-BE49-F238E27FC236}">
                  <a16:creationId xmlns:a16="http://schemas.microsoft.com/office/drawing/2014/main" id="{FD6EF598-A07A-1A44-899A-70EA3DF0EB88}"/>
                </a:ext>
              </a:extLst>
            </p:cNvPr>
            <p:cNvPicPr>
              <a:picLocks noChangeAspect="1"/>
            </p:cNvPicPr>
            <p:nvPr/>
          </p:nvPicPr>
          <p:blipFill>
            <a:blip r:embed="rId11"/>
            <a:stretch>
              <a:fillRect/>
            </a:stretch>
          </p:blipFill>
          <p:spPr>
            <a:xfrm>
              <a:off x="2984470" y="2450874"/>
              <a:ext cx="586055" cy="674852"/>
            </a:xfrm>
            <a:prstGeom prst="rect">
              <a:avLst/>
            </a:prstGeom>
          </p:spPr>
        </p:pic>
      </p:grpSp>
      <p:pic>
        <p:nvPicPr>
          <p:cNvPr id="56" name="Picture 55" descr="A close up of a sign&#10;&#10;Description generated with very high confidence">
            <a:extLst>
              <a:ext uri="{FF2B5EF4-FFF2-40B4-BE49-F238E27FC236}">
                <a16:creationId xmlns:a16="http://schemas.microsoft.com/office/drawing/2014/main" id="{7487A709-6E6F-E340-AAB6-DE1F68D28DFF}"/>
              </a:ext>
            </a:extLst>
          </p:cNvPr>
          <p:cNvPicPr>
            <a:picLocks noChangeAspect="1"/>
          </p:cNvPicPr>
          <p:nvPr/>
        </p:nvPicPr>
        <p:blipFill>
          <a:blip r:embed="rId19"/>
          <a:stretch>
            <a:fillRect/>
          </a:stretch>
        </p:blipFill>
        <p:spPr>
          <a:xfrm>
            <a:off x="106097" y="6530161"/>
            <a:ext cx="1202560" cy="239253"/>
          </a:xfrm>
          <a:prstGeom prst="rect">
            <a:avLst/>
          </a:prstGeom>
        </p:spPr>
      </p:pic>
    </p:spTree>
    <p:extLst>
      <p:ext uri="{BB962C8B-B14F-4D97-AF65-F5344CB8AC3E}">
        <p14:creationId xmlns:p14="http://schemas.microsoft.com/office/powerpoint/2010/main" val="4114347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1844DDE-030F-804C-93E4-58363A95C9A3}"/>
              </a:ext>
            </a:extLst>
          </p:cNvPr>
          <p:cNvSpPr>
            <a:spLocks noGrp="1"/>
          </p:cNvSpPr>
          <p:nvPr>
            <p:ph type="body" sz="quarter" idx="15"/>
          </p:nvPr>
        </p:nvSpPr>
        <p:spPr/>
        <p:txBody>
          <a:bodyPr/>
          <a:lstStyle/>
          <a:p>
            <a:pPr algn="ctr"/>
            <a:r>
              <a:rPr lang="en-US" sz="3600" dirty="0"/>
              <a:t>EFM Solution Topology</a:t>
            </a:r>
          </a:p>
        </p:txBody>
      </p:sp>
      <p:cxnSp>
        <p:nvCxnSpPr>
          <p:cNvPr id="126" name="Straight Connector 125">
            <a:extLst>
              <a:ext uri="{FF2B5EF4-FFF2-40B4-BE49-F238E27FC236}">
                <a16:creationId xmlns:a16="http://schemas.microsoft.com/office/drawing/2014/main" id="{FBFEE4AD-44FC-574A-A37D-DA5D1ACC72B2}"/>
              </a:ext>
            </a:extLst>
          </p:cNvPr>
          <p:cNvCxnSpPr>
            <a:cxnSpLocks/>
            <a:stCxn id="133" idx="3"/>
          </p:cNvCxnSpPr>
          <p:nvPr/>
        </p:nvCxnSpPr>
        <p:spPr>
          <a:xfrm flipV="1">
            <a:off x="2398106" y="2954006"/>
            <a:ext cx="921323" cy="346779"/>
          </a:xfrm>
          <a:prstGeom prst="line">
            <a:avLst/>
          </a:prstGeom>
          <a:ln>
            <a:solidFill>
              <a:srgbClr val="156D97"/>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D22A16C9-54A6-5D4E-B4A4-2AA0136AAE81}"/>
              </a:ext>
            </a:extLst>
          </p:cNvPr>
          <p:cNvCxnSpPr>
            <a:cxnSpLocks/>
            <a:endCxn id="162" idx="1"/>
          </p:cNvCxnSpPr>
          <p:nvPr/>
        </p:nvCxnSpPr>
        <p:spPr>
          <a:xfrm>
            <a:off x="7207007" y="3563442"/>
            <a:ext cx="1483258" cy="1119767"/>
          </a:xfrm>
          <a:prstGeom prst="line">
            <a:avLst/>
          </a:prstGeom>
          <a:ln>
            <a:solidFill>
              <a:srgbClr val="156D97"/>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F4DD1732-294D-8E4F-B183-62AAF6197583}"/>
              </a:ext>
            </a:extLst>
          </p:cNvPr>
          <p:cNvCxnSpPr>
            <a:cxnSpLocks/>
          </p:cNvCxnSpPr>
          <p:nvPr/>
        </p:nvCxnSpPr>
        <p:spPr>
          <a:xfrm flipV="1">
            <a:off x="7361927" y="3366788"/>
            <a:ext cx="1353989" cy="8774"/>
          </a:xfrm>
          <a:prstGeom prst="line">
            <a:avLst/>
          </a:prstGeom>
          <a:ln>
            <a:solidFill>
              <a:srgbClr val="156D97"/>
            </a:solidFill>
          </a:ln>
        </p:spPr>
        <p:style>
          <a:lnRef idx="1">
            <a:schemeClr val="accent1"/>
          </a:lnRef>
          <a:fillRef idx="0">
            <a:schemeClr val="accent1"/>
          </a:fillRef>
          <a:effectRef idx="0">
            <a:schemeClr val="accent1"/>
          </a:effectRef>
          <a:fontRef idx="minor">
            <a:schemeClr val="tx1"/>
          </a:fontRef>
        </p:style>
      </p:cxnSp>
      <p:pic>
        <p:nvPicPr>
          <p:cNvPr id="129" name="Graphic 128">
            <a:extLst>
              <a:ext uri="{FF2B5EF4-FFF2-40B4-BE49-F238E27FC236}">
                <a16:creationId xmlns:a16="http://schemas.microsoft.com/office/drawing/2014/main" id="{D57AA4F2-8473-8E4E-B09B-D1F66E2C9AB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2110" y="2150512"/>
            <a:ext cx="1238250" cy="733425"/>
          </a:xfrm>
          <a:prstGeom prst="rect">
            <a:avLst/>
          </a:prstGeom>
        </p:spPr>
      </p:pic>
      <p:pic>
        <p:nvPicPr>
          <p:cNvPr id="130" name="Graphic 129">
            <a:extLst>
              <a:ext uri="{FF2B5EF4-FFF2-40B4-BE49-F238E27FC236}">
                <a16:creationId xmlns:a16="http://schemas.microsoft.com/office/drawing/2014/main" id="{AF39015A-CA5E-814D-85A2-064E632335E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48386" y="3858443"/>
            <a:ext cx="1238250" cy="733425"/>
          </a:xfrm>
          <a:prstGeom prst="rect">
            <a:avLst/>
          </a:prstGeom>
        </p:spPr>
      </p:pic>
      <p:pic>
        <p:nvPicPr>
          <p:cNvPr id="131" name="Graphic 130">
            <a:extLst>
              <a:ext uri="{FF2B5EF4-FFF2-40B4-BE49-F238E27FC236}">
                <a16:creationId xmlns:a16="http://schemas.microsoft.com/office/drawing/2014/main" id="{B8824158-5799-7B4A-97E5-4466EF396A4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93515" y="2080827"/>
            <a:ext cx="1168650" cy="508109"/>
          </a:xfrm>
          <a:prstGeom prst="rect">
            <a:avLst/>
          </a:prstGeom>
        </p:spPr>
      </p:pic>
      <p:pic>
        <p:nvPicPr>
          <p:cNvPr id="132" name="Graphic 131">
            <a:extLst>
              <a:ext uri="{FF2B5EF4-FFF2-40B4-BE49-F238E27FC236}">
                <a16:creationId xmlns:a16="http://schemas.microsoft.com/office/drawing/2014/main" id="{CE7DDC0B-2EFA-D846-B495-6B2B06AC45D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336729" y="2166552"/>
            <a:ext cx="1552903" cy="415956"/>
          </a:xfrm>
          <a:prstGeom prst="rect">
            <a:avLst/>
          </a:prstGeom>
        </p:spPr>
      </p:pic>
      <p:pic>
        <p:nvPicPr>
          <p:cNvPr id="133" name="Graphic 132">
            <a:extLst>
              <a:ext uri="{FF2B5EF4-FFF2-40B4-BE49-F238E27FC236}">
                <a16:creationId xmlns:a16="http://schemas.microsoft.com/office/drawing/2014/main" id="{F72A73E4-B1BC-9A4E-9B72-AD88BD7A308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756647" y="2926601"/>
            <a:ext cx="641459" cy="748368"/>
          </a:xfrm>
          <a:prstGeom prst="rect">
            <a:avLst/>
          </a:prstGeom>
        </p:spPr>
      </p:pic>
      <p:pic>
        <p:nvPicPr>
          <p:cNvPr id="134" name="Graphic 133">
            <a:extLst>
              <a:ext uri="{FF2B5EF4-FFF2-40B4-BE49-F238E27FC236}">
                <a16:creationId xmlns:a16="http://schemas.microsoft.com/office/drawing/2014/main" id="{91B51DE5-62F1-F34C-B1B1-5DA93DF0C8F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127605" y="2926601"/>
            <a:ext cx="690561" cy="785813"/>
          </a:xfrm>
          <a:prstGeom prst="rect">
            <a:avLst/>
          </a:prstGeom>
        </p:spPr>
      </p:pic>
      <p:pic>
        <p:nvPicPr>
          <p:cNvPr id="135" name="Graphic 134">
            <a:extLst>
              <a:ext uri="{FF2B5EF4-FFF2-40B4-BE49-F238E27FC236}">
                <a16:creationId xmlns:a16="http://schemas.microsoft.com/office/drawing/2014/main" id="{9597F3F5-A003-9943-AC46-89A1A31415B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705656" y="2917578"/>
            <a:ext cx="680085" cy="793433"/>
          </a:xfrm>
          <a:prstGeom prst="rect">
            <a:avLst/>
          </a:prstGeom>
        </p:spPr>
      </p:pic>
      <p:pic>
        <p:nvPicPr>
          <p:cNvPr id="136" name="Graphic 135">
            <a:extLst>
              <a:ext uri="{FF2B5EF4-FFF2-40B4-BE49-F238E27FC236}">
                <a16:creationId xmlns:a16="http://schemas.microsoft.com/office/drawing/2014/main" id="{044798CB-DF43-314B-B803-9543275D582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882091" y="4498826"/>
            <a:ext cx="1060164" cy="450569"/>
          </a:xfrm>
          <a:prstGeom prst="rect">
            <a:avLst/>
          </a:prstGeom>
        </p:spPr>
      </p:pic>
      <p:grpSp>
        <p:nvGrpSpPr>
          <p:cNvPr id="137" name="Group 136">
            <a:extLst>
              <a:ext uri="{FF2B5EF4-FFF2-40B4-BE49-F238E27FC236}">
                <a16:creationId xmlns:a16="http://schemas.microsoft.com/office/drawing/2014/main" id="{83895523-A242-3B48-AE6D-750EA78419A5}"/>
              </a:ext>
            </a:extLst>
          </p:cNvPr>
          <p:cNvGrpSpPr/>
          <p:nvPr/>
        </p:nvGrpSpPr>
        <p:grpSpPr>
          <a:xfrm>
            <a:off x="5284971" y="2864502"/>
            <a:ext cx="873767" cy="870807"/>
            <a:chOff x="5392374" y="2841113"/>
            <a:chExt cx="873767" cy="870807"/>
          </a:xfrm>
        </p:grpSpPr>
        <p:sp>
          <p:nvSpPr>
            <p:cNvPr id="138" name="Oval 137">
              <a:extLst>
                <a:ext uri="{FF2B5EF4-FFF2-40B4-BE49-F238E27FC236}">
                  <a16:creationId xmlns:a16="http://schemas.microsoft.com/office/drawing/2014/main" id="{04E486FB-50F1-8140-BEE8-E4EEB6D3618C}"/>
                </a:ext>
              </a:extLst>
            </p:cNvPr>
            <p:cNvSpPr/>
            <p:nvPr/>
          </p:nvSpPr>
          <p:spPr>
            <a:xfrm>
              <a:off x="5392374" y="2924113"/>
              <a:ext cx="846792" cy="787807"/>
            </a:xfrm>
            <a:prstGeom prst="ellipse">
              <a:avLst/>
            </a:prstGeom>
            <a:solidFill>
              <a:srgbClr val="FFFFFF"/>
            </a:solidFill>
            <a:ln>
              <a:solidFill>
                <a:srgbClr val="15598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139" name="Picture 138" descr="chariot_logo_v1.0_stripe.png">
              <a:extLst>
                <a:ext uri="{FF2B5EF4-FFF2-40B4-BE49-F238E27FC236}">
                  <a16:creationId xmlns:a16="http://schemas.microsoft.com/office/drawing/2014/main" id="{01223D51-7D24-9540-AD22-DB92D6171DA8}"/>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408290" y="2841113"/>
              <a:ext cx="857851" cy="832347"/>
            </a:xfrm>
            <a:prstGeom prst="rect">
              <a:avLst/>
            </a:prstGeom>
          </p:spPr>
        </p:pic>
      </p:grpSp>
      <p:pic>
        <p:nvPicPr>
          <p:cNvPr id="140" name="Graphic 139">
            <a:extLst>
              <a:ext uri="{FF2B5EF4-FFF2-40B4-BE49-F238E27FC236}">
                <a16:creationId xmlns:a16="http://schemas.microsoft.com/office/drawing/2014/main" id="{A1146ADF-DA9D-9940-9F08-7C278883511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79906" y="1228358"/>
            <a:ext cx="1168650" cy="508109"/>
          </a:xfrm>
          <a:prstGeom prst="rect">
            <a:avLst/>
          </a:prstGeom>
        </p:spPr>
      </p:pic>
      <p:sp>
        <p:nvSpPr>
          <p:cNvPr id="141" name="Cylinder 35">
            <a:extLst>
              <a:ext uri="{FF2B5EF4-FFF2-40B4-BE49-F238E27FC236}">
                <a16:creationId xmlns:a16="http://schemas.microsoft.com/office/drawing/2014/main" id="{BDD9D93B-63CA-134B-856D-CFFC8774EB34}"/>
              </a:ext>
            </a:extLst>
          </p:cNvPr>
          <p:cNvSpPr/>
          <p:nvPr/>
        </p:nvSpPr>
        <p:spPr>
          <a:xfrm>
            <a:off x="10421889" y="3021665"/>
            <a:ext cx="728967" cy="661075"/>
          </a:xfrm>
          <a:prstGeom prst="can">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rgbClr val="156D97"/>
                </a:solidFill>
              </a:rPr>
              <a:t>SQL Database</a:t>
            </a:r>
          </a:p>
        </p:txBody>
      </p:sp>
      <p:sp>
        <p:nvSpPr>
          <p:cNvPr id="142" name="Flowchart: Multidocument 38">
            <a:extLst>
              <a:ext uri="{FF2B5EF4-FFF2-40B4-BE49-F238E27FC236}">
                <a16:creationId xmlns:a16="http://schemas.microsoft.com/office/drawing/2014/main" id="{2D4301DC-44AD-0A48-9DFE-EFEFE0E5FC0E}"/>
              </a:ext>
            </a:extLst>
          </p:cNvPr>
          <p:cNvSpPr/>
          <p:nvPr/>
        </p:nvSpPr>
        <p:spPr>
          <a:xfrm>
            <a:off x="9949128" y="4449476"/>
            <a:ext cx="752824" cy="555930"/>
          </a:xfrm>
          <a:prstGeom prst="flowChartMultidocument">
            <a:avLst/>
          </a:prstGeom>
          <a:solidFill>
            <a:srgbClr val="156D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 dirty="0"/>
              <a:t>Transaction Queue</a:t>
            </a:r>
          </a:p>
        </p:txBody>
      </p:sp>
      <p:cxnSp>
        <p:nvCxnSpPr>
          <p:cNvPr id="143" name="Straight Connector 142">
            <a:extLst>
              <a:ext uri="{FF2B5EF4-FFF2-40B4-BE49-F238E27FC236}">
                <a16:creationId xmlns:a16="http://schemas.microsoft.com/office/drawing/2014/main" id="{B1434991-81C2-7A4C-BAE2-9EC17BD23E4E}"/>
              </a:ext>
            </a:extLst>
          </p:cNvPr>
          <p:cNvCxnSpPr>
            <a:cxnSpLocks/>
          </p:cNvCxnSpPr>
          <p:nvPr/>
        </p:nvCxnSpPr>
        <p:spPr>
          <a:xfrm>
            <a:off x="4816706" y="3358114"/>
            <a:ext cx="468265" cy="0"/>
          </a:xfrm>
          <a:prstGeom prst="line">
            <a:avLst/>
          </a:prstGeom>
          <a:ln>
            <a:solidFill>
              <a:srgbClr val="156D97"/>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8B9AF84D-A52E-BA4F-9874-4D462C7BD5C4}"/>
              </a:ext>
            </a:extLst>
          </p:cNvPr>
          <p:cNvCxnSpPr>
            <a:cxnSpLocks/>
          </p:cNvCxnSpPr>
          <p:nvPr/>
        </p:nvCxnSpPr>
        <p:spPr>
          <a:xfrm flipV="1">
            <a:off x="6131763" y="3376701"/>
            <a:ext cx="528257" cy="1"/>
          </a:xfrm>
          <a:prstGeom prst="line">
            <a:avLst/>
          </a:prstGeom>
          <a:ln>
            <a:solidFill>
              <a:srgbClr val="156D97"/>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5A8AFB53-D8D3-C34D-B0FB-2C3CACC3DCE2}"/>
              </a:ext>
            </a:extLst>
          </p:cNvPr>
          <p:cNvCxnSpPr>
            <a:cxnSpLocks/>
          </p:cNvCxnSpPr>
          <p:nvPr/>
        </p:nvCxnSpPr>
        <p:spPr>
          <a:xfrm>
            <a:off x="9374734" y="4736000"/>
            <a:ext cx="568226" cy="0"/>
          </a:xfrm>
          <a:prstGeom prst="line">
            <a:avLst/>
          </a:prstGeom>
          <a:ln>
            <a:solidFill>
              <a:srgbClr val="156D97"/>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3AB8F33E-444D-904B-B18B-369BFB3C5B18}"/>
              </a:ext>
            </a:extLst>
          </p:cNvPr>
          <p:cNvCxnSpPr>
            <a:cxnSpLocks/>
            <a:stCxn id="133" idx="3"/>
          </p:cNvCxnSpPr>
          <p:nvPr/>
        </p:nvCxnSpPr>
        <p:spPr>
          <a:xfrm>
            <a:off x="2398106" y="3300785"/>
            <a:ext cx="630730" cy="409203"/>
          </a:xfrm>
          <a:prstGeom prst="line">
            <a:avLst/>
          </a:prstGeom>
          <a:ln>
            <a:solidFill>
              <a:srgbClr val="156D97"/>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B553B6A8-6027-EF44-B191-77D1A6AB69CC}"/>
              </a:ext>
            </a:extLst>
          </p:cNvPr>
          <p:cNvCxnSpPr>
            <a:cxnSpLocks/>
            <a:endCxn id="134" idx="1"/>
          </p:cNvCxnSpPr>
          <p:nvPr/>
        </p:nvCxnSpPr>
        <p:spPr>
          <a:xfrm flipV="1">
            <a:off x="3414599" y="3319508"/>
            <a:ext cx="713006" cy="395242"/>
          </a:xfrm>
          <a:prstGeom prst="line">
            <a:avLst/>
          </a:prstGeom>
          <a:ln>
            <a:solidFill>
              <a:srgbClr val="156D97"/>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46224EED-54D4-E54D-8B25-A97928E1BB24}"/>
              </a:ext>
            </a:extLst>
          </p:cNvPr>
          <p:cNvCxnSpPr>
            <a:cxnSpLocks/>
          </p:cNvCxnSpPr>
          <p:nvPr/>
        </p:nvCxnSpPr>
        <p:spPr>
          <a:xfrm>
            <a:off x="1269269" y="2638798"/>
            <a:ext cx="637921" cy="386608"/>
          </a:xfrm>
          <a:prstGeom prst="line">
            <a:avLst/>
          </a:prstGeom>
          <a:ln>
            <a:solidFill>
              <a:srgbClr val="156D97"/>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99523FAE-984A-D547-8B36-19E994C2C2AE}"/>
              </a:ext>
            </a:extLst>
          </p:cNvPr>
          <p:cNvCxnSpPr>
            <a:cxnSpLocks/>
          </p:cNvCxnSpPr>
          <p:nvPr/>
        </p:nvCxnSpPr>
        <p:spPr>
          <a:xfrm flipV="1">
            <a:off x="1303657" y="3563442"/>
            <a:ext cx="566860" cy="443988"/>
          </a:xfrm>
          <a:prstGeom prst="line">
            <a:avLst/>
          </a:prstGeom>
          <a:ln>
            <a:solidFill>
              <a:srgbClr val="156D97"/>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50DCA195-FFF8-A34A-B514-AA76805F7720}"/>
              </a:ext>
            </a:extLst>
          </p:cNvPr>
          <p:cNvCxnSpPr>
            <a:cxnSpLocks/>
            <a:stCxn id="134" idx="1"/>
          </p:cNvCxnSpPr>
          <p:nvPr/>
        </p:nvCxnSpPr>
        <p:spPr>
          <a:xfrm flipH="1" flipV="1">
            <a:off x="3319429" y="2954006"/>
            <a:ext cx="808176" cy="365502"/>
          </a:xfrm>
          <a:prstGeom prst="line">
            <a:avLst/>
          </a:prstGeom>
          <a:ln>
            <a:solidFill>
              <a:srgbClr val="156D97"/>
            </a:solidFill>
          </a:ln>
        </p:spPr>
        <p:style>
          <a:lnRef idx="1">
            <a:schemeClr val="accent1"/>
          </a:lnRef>
          <a:fillRef idx="0">
            <a:schemeClr val="accent1"/>
          </a:fillRef>
          <a:effectRef idx="0">
            <a:schemeClr val="accent1"/>
          </a:effectRef>
          <a:fontRef idx="minor">
            <a:schemeClr val="tx1"/>
          </a:fontRef>
        </p:style>
      </p:cxnSp>
      <p:sp>
        <p:nvSpPr>
          <p:cNvPr id="151" name="Rectangle: Rounded Corners 5">
            <a:extLst>
              <a:ext uri="{FF2B5EF4-FFF2-40B4-BE49-F238E27FC236}">
                <a16:creationId xmlns:a16="http://schemas.microsoft.com/office/drawing/2014/main" id="{4455F687-651C-EA4F-B025-A888DCB0A070}"/>
              </a:ext>
            </a:extLst>
          </p:cNvPr>
          <p:cNvSpPr/>
          <p:nvPr/>
        </p:nvSpPr>
        <p:spPr>
          <a:xfrm>
            <a:off x="1616805" y="2604922"/>
            <a:ext cx="3315297" cy="1608083"/>
          </a:xfrm>
          <a:prstGeom prst="roundRect">
            <a:avLst/>
          </a:prstGeom>
          <a:noFill/>
          <a:ln>
            <a:solidFill>
              <a:srgbClr val="156D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TextBox 151">
            <a:extLst>
              <a:ext uri="{FF2B5EF4-FFF2-40B4-BE49-F238E27FC236}">
                <a16:creationId xmlns:a16="http://schemas.microsoft.com/office/drawing/2014/main" id="{19EDE0C1-FDAB-104A-99FC-4855539F0001}"/>
              </a:ext>
            </a:extLst>
          </p:cNvPr>
          <p:cNvSpPr txBox="1"/>
          <p:nvPr/>
        </p:nvSpPr>
        <p:spPr>
          <a:xfrm>
            <a:off x="5188547" y="3708826"/>
            <a:ext cx="1128150" cy="261610"/>
          </a:xfrm>
          <a:prstGeom prst="rect">
            <a:avLst/>
          </a:prstGeom>
          <a:noFill/>
        </p:spPr>
        <p:txBody>
          <a:bodyPr wrap="square" rtlCol="0">
            <a:spAutoFit/>
          </a:bodyPr>
          <a:lstStyle/>
          <a:p>
            <a:pPr algn="ctr"/>
            <a:r>
              <a:rPr lang="en-US" sz="1100" dirty="0">
                <a:solidFill>
                  <a:srgbClr val="156D97"/>
                </a:solidFill>
              </a:rPr>
              <a:t>MQTT Server</a:t>
            </a:r>
          </a:p>
        </p:txBody>
      </p:sp>
      <p:sp>
        <p:nvSpPr>
          <p:cNvPr id="153" name="TextBox 152">
            <a:extLst>
              <a:ext uri="{FF2B5EF4-FFF2-40B4-BE49-F238E27FC236}">
                <a16:creationId xmlns:a16="http://schemas.microsoft.com/office/drawing/2014/main" id="{29FCFA52-2538-9648-B77C-2FCBA2DE639E}"/>
              </a:ext>
            </a:extLst>
          </p:cNvPr>
          <p:cNvSpPr txBox="1"/>
          <p:nvPr/>
        </p:nvSpPr>
        <p:spPr>
          <a:xfrm>
            <a:off x="10750331" y="4976555"/>
            <a:ext cx="1323974" cy="261610"/>
          </a:xfrm>
          <a:prstGeom prst="rect">
            <a:avLst/>
          </a:prstGeom>
          <a:noFill/>
        </p:spPr>
        <p:txBody>
          <a:bodyPr wrap="square" rtlCol="0">
            <a:spAutoFit/>
          </a:bodyPr>
          <a:lstStyle/>
          <a:p>
            <a:pPr algn="ctr"/>
            <a:r>
              <a:rPr lang="en-US" sz="1100" dirty="0">
                <a:solidFill>
                  <a:srgbClr val="156D97"/>
                </a:solidFill>
              </a:rPr>
              <a:t>Flow Measurement</a:t>
            </a:r>
          </a:p>
        </p:txBody>
      </p:sp>
      <p:sp>
        <p:nvSpPr>
          <p:cNvPr id="154" name="TextBox 153">
            <a:extLst>
              <a:ext uri="{FF2B5EF4-FFF2-40B4-BE49-F238E27FC236}">
                <a16:creationId xmlns:a16="http://schemas.microsoft.com/office/drawing/2014/main" id="{9EBFCBDC-D753-2D46-AE09-7F7348F90B68}"/>
              </a:ext>
            </a:extLst>
          </p:cNvPr>
          <p:cNvSpPr txBox="1"/>
          <p:nvPr/>
        </p:nvSpPr>
        <p:spPr>
          <a:xfrm>
            <a:off x="8534414" y="3701769"/>
            <a:ext cx="1035829" cy="246221"/>
          </a:xfrm>
          <a:prstGeom prst="rect">
            <a:avLst/>
          </a:prstGeom>
          <a:noFill/>
        </p:spPr>
        <p:txBody>
          <a:bodyPr wrap="square" rtlCol="0">
            <a:spAutoFit/>
          </a:bodyPr>
          <a:lstStyle/>
          <a:p>
            <a:pPr algn="ctr"/>
            <a:r>
              <a:rPr lang="en-US" sz="1000" dirty="0">
                <a:solidFill>
                  <a:srgbClr val="156D97"/>
                </a:solidFill>
              </a:rPr>
              <a:t>MQTT Recorder</a:t>
            </a:r>
          </a:p>
        </p:txBody>
      </p:sp>
      <p:sp>
        <p:nvSpPr>
          <p:cNvPr id="155" name="TextBox 154">
            <a:extLst>
              <a:ext uri="{FF2B5EF4-FFF2-40B4-BE49-F238E27FC236}">
                <a16:creationId xmlns:a16="http://schemas.microsoft.com/office/drawing/2014/main" id="{8D02C5DE-08E5-EA43-A05E-8DE7EBF7B705}"/>
              </a:ext>
            </a:extLst>
          </p:cNvPr>
          <p:cNvSpPr txBox="1"/>
          <p:nvPr/>
        </p:nvSpPr>
        <p:spPr>
          <a:xfrm>
            <a:off x="6576523" y="3727538"/>
            <a:ext cx="739669" cy="430887"/>
          </a:xfrm>
          <a:prstGeom prst="rect">
            <a:avLst/>
          </a:prstGeom>
          <a:noFill/>
        </p:spPr>
        <p:txBody>
          <a:bodyPr wrap="square" rtlCol="0">
            <a:spAutoFit/>
          </a:bodyPr>
          <a:lstStyle/>
          <a:p>
            <a:pPr algn="ctr"/>
            <a:r>
              <a:rPr lang="en-US" sz="1100" dirty="0">
                <a:solidFill>
                  <a:srgbClr val="156D97"/>
                </a:solidFill>
              </a:rPr>
              <a:t>MQTT Engine</a:t>
            </a:r>
          </a:p>
        </p:txBody>
      </p:sp>
      <p:sp>
        <p:nvSpPr>
          <p:cNvPr id="156" name="TextBox 155">
            <a:extLst>
              <a:ext uri="{FF2B5EF4-FFF2-40B4-BE49-F238E27FC236}">
                <a16:creationId xmlns:a16="http://schemas.microsoft.com/office/drawing/2014/main" id="{DC1AE172-4D78-0240-B6D7-F7B252B8B252}"/>
              </a:ext>
            </a:extLst>
          </p:cNvPr>
          <p:cNvSpPr txBox="1"/>
          <p:nvPr/>
        </p:nvSpPr>
        <p:spPr>
          <a:xfrm>
            <a:off x="3834558" y="3665612"/>
            <a:ext cx="1128983" cy="415498"/>
          </a:xfrm>
          <a:prstGeom prst="rect">
            <a:avLst/>
          </a:prstGeom>
          <a:noFill/>
        </p:spPr>
        <p:txBody>
          <a:bodyPr wrap="square" rtlCol="0">
            <a:spAutoFit/>
          </a:bodyPr>
          <a:lstStyle/>
          <a:p>
            <a:pPr algn="ctr"/>
            <a:r>
              <a:rPr lang="en-US" sz="1050" dirty="0">
                <a:solidFill>
                  <a:srgbClr val="156D97"/>
                </a:solidFill>
              </a:rPr>
              <a:t>MQTT Transmission</a:t>
            </a:r>
          </a:p>
        </p:txBody>
      </p:sp>
      <p:sp>
        <p:nvSpPr>
          <p:cNvPr id="157" name="TextBox 156">
            <a:extLst>
              <a:ext uri="{FF2B5EF4-FFF2-40B4-BE49-F238E27FC236}">
                <a16:creationId xmlns:a16="http://schemas.microsoft.com/office/drawing/2014/main" id="{C5843C13-81ED-B441-9465-E32B144C932C}"/>
              </a:ext>
            </a:extLst>
          </p:cNvPr>
          <p:cNvSpPr txBox="1"/>
          <p:nvPr/>
        </p:nvSpPr>
        <p:spPr>
          <a:xfrm>
            <a:off x="2912155" y="2295525"/>
            <a:ext cx="371475" cy="261610"/>
          </a:xfrm>
          <a:prstGeom prst="rect">
            <a:avLst/>
          </a:prstGeom>
          <a:noFill/>
        </p:spPr>
        <p:txBody>
          <a:bodyPr wrap="square" rtlCol="0">
            <a:spAutoFit/>
          </a:bodyPr>
          <a:lstStyle/>
          <a:p>
            <a:r>
              <a:rPr lang="en-US" sz="1100" dirty="0">
                <a:solidFill>
                  <a:srgbClr val="156D97"/>
                </a:solidFill>
              </a:rPr>
              <a:t>Or</a:t>
            </a:r>
          </a:p>
        </p:txBody>
      </p:sp>
      <p:pic>
        <p:nvPicPr>
          <p:cNvPr id="158" name="Graphic 157">
            <a:extLst>
              <a:ext uri="{FF2B5EF4-FFF2-40B4-BE49-F238E27FC236}">
                <a16:creationId xmlns:a16="http://schemas.microsoft.com/office/drawing/2014/main" id="{0F28D10F-14C2-1448-AFEB-399FD277D25C}"/>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6660020" y="2927842"/>
            <a:ext cx="691647" cy="790454"/>
          </a:xfrm>
          <a:prstGeom prst="rect">
            <a:avLst/>
          </a:prstGeom>
        </p:spPr>
      </p:pic>
      <p:sp>
        <p:nvSpPr>
          <p:cNvPr id="159" name="Rectangle: Rounded Corners 45">
            <a:extLst>
              <a:ext uri="{FF2B5EF4-FFF2-40B4-BE49-F238E27FC236}">
                <a16:creationId xmlns:a16="http://schemas.microsoft.com/office/drawing/2014/main" id="{62EFE2BC-C69C-8F47-8373-BD6567F0BF5B}"/>
              </a:ext>
            </a:extLst>
          </p:cNvPr>
          <p:cNvSpPr/>
          <p:nvPr/>
        </p:nvSpPr>
        <p:spPr>
          <a:xfrm>
            <a:off x="6586841" y="1762189"/>
            <a:ext cx="3207053" cy="3602506"/>
          </a:xfrm>
          <a:prstGeom prst="roundRect">
            <a:avLst/>
          </a:prstGeom>
          <a:noFill/>
          <a:ln>
            <a:solidFill>
              <a:srgbClr val="156D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TextBox 159">
            <a:extLst>
              <a:ext uri="{FF2B5EF4-FFF2-40B4-BE49-F238E27FC236}">
                <a16:creationId xmlns:a16="http://schemas.microsoft.com/office/drawing/2014/main" id="{5D7B9394-8DA0-294E-AE6E-0D6EEB5B2C07}"/>
              </a:ext>
            </a:extLst>
          </p:cNvPr>
          <p:cNvSpPr txBox="1"/>
          <p:nvPr/>
        </p:nvSpPr>
        <p:spPr>
          <a:xfrm>
            <a:off x="219075" y="3124200"/>
            <a:ext cx="989577" cy="600164"/>
          </a:xfrm>
          <a:prstGeom prst="rect">
            <a:avLst/>
          </a:prstGeom>
          <a:noFill/>
        </p:spPr>
        <p:txBody>
          <a:bodyPr wrap="square" rtlCol="0">
            <a:spAutoFit/>
          </a:bodyPr>
          <a:lstStyle/>
          <a:p>
            <a:pPr algn="ctr"/>
            <a:r>
              <a:rPr lang="en-US" sz="1100" dirty="0">
                <a:solidFill>
                  <a:srgbClr val="156D97"/>
                </a:solidFill>
              </a:rPr>
              <a:t>Electronic Flow Meters</a:t>
            </a:r>
          </a:p>
        </p:txBody>
      </p:sp>
      <p:cxnSp>
        <p:nvCxnSpPr>
          <p:cNvPr id="161" name="Straight Connector 160">
            <a:extLst>
              <a:ext uri="{FF2B5EF4-FFF2-40B4-BE49-F238E27FC236}">
                <a16:creationId xmlns:a16="http://schemas.microsoft.com/office/drawing/2014/main" id="{0D993564-BF18-AC40-864E-035864441853}"/>
              </a:ext>
            </a:extLst>
          </p:cNvPr>
          <p:cNvCxnSpPr>
            <a:cxnSpLocks/>
          </p:cNvCxnSpPr>
          <p:nvPr/>
        </p:nvCxnSpPr>
        <p:spPr>
          <a:xfrm>
            <a:off x="9374734" y="2319888"/>
            <a:ext cx="1039326" cy="753187"/>
          </a:xfrm>
          <a:prstGeom prst="line">
            <a:avLst/>
          </a:prstGeom>
          <a:ln>
            <a:solidFill>
              <a:srgbClr val="156D97"/>
            </a:solidFill>
            <a:prstDash val="dash"/>
          </a:ln>
        </p:spPr>
        <p:style>
          <a:lnRef idx="1">
            <a:schemeClr val="accent1"/>
          </a:lnRef>
          <a:fillRef idx="0">
            <a:schemeClr val="accent1"/>
          </a:fillRef>
          <a:effectRef idx="0">
            <a:schemeClr val="accent1"/>
          </a:effectRef>
          <a:fontRef idx="minor">
            <a:schemeClr val="tx1"/>
          </a:fontRef>
        </p:style>
      </p:cxnSp>
      <p:pic>
        <p:nvPicPr>
          <p:cNvPr id="162" name="Picture 161">
            <a:extLst>
              <a:ext uri="{FF2B5EF4-FFF2-40B4-BE49-F238E27FC236}">
                <a16:creationId xmlns:a16="http://schemas.microsoft.com/office/drawing/2014/main" id="{CE803ADA-5679-7D48-8169-4473FE2539A5}"/>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690265" y="4286217"/>
            <a:ext cx="684469" cy="793983"/>
          </a:xfrm>
          <a:prstGeom prst="rect">
            <a:avLst/>
          </a:prstGeom>
        </p:spPr>
      </p:pic>
      <p:sp>
        <p:nvSpPr>
          <p:cNvPr id="163" name="Rectangle 162">
            <a:extLst>
              <a:ext uri="{FF2B5EF4-FFF2-40B4-BE49-F238E27FC236}">
                <a16:creationId xmlns:a16="http://schemas.microsoft.com/office/drawing/2014/main" id="{8D42D65B-FE1F-8C44-8556-F638F7696716}"/>
              </a:ext>
            </a:extLst>
          </p:cNvPr>
          <p:cNvSpPr/>
          <p:nvPr/>
        </p:nvSpPr>
        <p:spPr>
          <a:xfrm>
            <a:off x="7509480" y="2086734"/>
            <a:ext cx="837900" cy="383698"/>
          </a:xfrm>
          <a:prstGeom prst="rect">
            <a:avLst/>
          </a:prstGeom>
          <a:solidFill>
            <a:schemeClr val="bg1">
              <a:lumMod val="95000"/>
            </a:schemeClr>
          </a:solidFill>
          <a:ln w="19050">
            <a:solidFill>
              <a:srgbClr val="156D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156D97"/>
                </a:solidFill>
              </a:rPr>
              <a:t>Real Time</a:t>
            </a:r>
          </a:p>
          <a:p>
            <a:pPr algn="ctr"/>
            <a:r>
              <a:rPr lang="en-US" sz="1000" dirty="0">
                <a:solidFill>
                  <a:srgbClr val="156D97"/>
                </a:solidFill>
              </a:rPr>
              <a:t>Tags</a:t>
            </a:r>
          </a:p>
        </p:txBody>
      </p:sp>
      <p:sp>
        <p:nvSpPr>
          <p:cNvPr id="164" name="Rectangle 163">
            <a:extLst>
              <a:ext uri="{FF2B5EF4-FFF2-40B4-BE49-F238E27FC236}">
                <a16:creationId xmlns:a16="http://schemas.microsoft.com/office/drawing/2014/main" id="{511C7973-8CC4-A949-B58E-A17D671961AB}"/>
              </a:ext>
            </a:extLst>
          </p:cNvPr>
          <p:cNvSpPr/>
          <p:nvPr/>
        </p:nvSpPr>
        <p:spPr>
          <a:xfrm>
            <a:off x="2824829" y="3678927"/>
            <a:ext cx="837900" cy="383698"/>
          </a:xfrm>
          <a:prstGeom prst="rect">
            <a:avLst/>
          </a:prstGeom>
          <a:solidFill>
            <a:schemeClr val="bg1">
              <a:lumMod val="95000"/>
            </a:schemeClr>
          </a:solidFill>
          <a:ln w="19050">
            <a:solidFill>
              <a:srgbClr val="156D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156D97"/>
                </a:solidFill>
              </a:rPr>
              <a:t>Real Time</a:t>
            </a:r>
          </a:p>
          <a:p>
            <a:pPr algn="ctr"/>
            <a:r>
              <a:rPr lang="en-US" sz="1000" dirty="0">
                <a:solidFill>
                  <a:srgbClr val="156D97"/>
                </a:solidFill>
              </a:rPr>
              <a:t>Tags</a:t>
            </a:r>
          </a:p>
        </p:txBody>
      </p:sp>
      <p:sp>
        <p:nvSpPr>
          <p:cNvPr id="165" name="TextBox 164">
            <a:extLst>
              <a:ext uri="{FF2B5EF4-FFF2-40B4-BE49-F238E27FC236}">
                <a16:creationId xmlns:a16="http://schemas.microsoft.com/office/drawing/2014/main" id="{B4A3F1AF-A665-464A-A2C6-D07193248D3C}"/>
              </a:ext>
            </a:extLst>
          </p:cNvPr>
          <p:cNvSpPr txBox="1"/>
          <p:nvPr/>
        </p:nvSpPr>
        <p:spPr>
          <a:xfrm>
            <a:off x="8509457" y="5042081"/>
            <a:ext cx="1035829" cy="246221"/>
          </a:xfrm>
          <a:prstGeom prst="rect">
            <a:avLst/>
          </a:prstGeom>
          <a:noFill/>
        </p:spPr>
        <p:txBody>
          <a:bodyPr wrap="square" rtlCol="0">
            <a:spAutoFit/>
          </a:bodyPr>
          <a:lstStyle/>
          <a:p>
            <a:pPr algn="ctr"/>
            <a:r>
              <a:rPr lang="en-US" sz="1000" dirty="0">
                <a:solidFill>
                  <a:srgbClr val="156D97"/>
                </a:solidFill>
              </a:rPr>
              <a:t>Export</a:t>
            </a:r>
          </a:p>
        </p:txBody>
      </p:sp>
      <p:grpSp>
        <p:nvGrpSpPr>
          <p:cNvPr id="166" name="Group 165">
            <a:extLst>
              <a:ext uri="{FF2B5EF4-FFF2-40B4-BE49-F238E27FC236}">
                <a16:creationId xmlns:a16="http://schemas.microsoft.com/office/drawing/2014/main" id="{C306889B-D031-1244-B442-8868B9571351}"/>
              </a:ext>
            </a:extLst>
          </p:cNvPr>
          <p:cNvGrpSpPr/>
          <p:nvPr/>
        </p:nvGrpSpPr>
        <p:grpSpPr>
          <a:xfrm>
            <a:off x="8644871" y="1950083"/>
            <a:ext cx="729863" cy="651611"/>
            <a:chOff x="9320445" y="2057680"/>
            <a:chExt cx="729863" cy="651611"/>
          </a:xfrm>
        </p:grpSpPr>
        <p:sp>
          <p:nvSpPr>
            <p:cNvPr id="167" name="Oval 166">
              <a:extLst>
                <a:ext uri="{FF2B5EF4-FFF2-40B4-BE49-F238E27FC236}">
                  <a16:creationId xmlns:a16="http://schemas.microsoft.com/office/drawing/2014/main" id="{19394B22-0D5B-334B-9284-A1C98DEE96FB}"/>
                </a:ext>
              </a:extLst>
            </p:cNvPr>
            <p:cNvSpPr/>
            <p:nvPr/>
          </p:nvSpPr>
          <p:spPr>
            <a:xfrm>
              <a:off x="9362915" y="2057680"/>
              <a:ext cx="687393" cy="651611"/>
            </a:xfrm>
            <a:prstGeom prst="ellipse">
              <a:avLst/>
            </a:prstGeom>
            <a:solidFill>
              <a:schemeClr val="bg1">
                <a:lumMod val="95000"/>
              </a:schemeClr>
            </a:solidFill>
            <a:ln>
              <a:solidFill>
                <a:srgbClr val="156D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dirty="0">
                <a:solidFill>
                  <a:srgbClr val="156D97"/>
                </a:solidFill>
              </a:endParaRPr>
            </a:p>
          </p:txBody>
        </p:sp>
        <p:sp>
          <p:nvSpPr>
            <p:cNvPr id="168" name="TextBox 167">
              <a:extLst>
                <a:ext uri="{FF2B5EF4-FFF2-40B4-BE49-F238E27FC236}">
                  <a16:creationId xmlns:a16="http://schemas.microsoft.com/office/drawing/2014/main" id="{01998D13-BAEC-5E48-83A5-36CEF97E3710}"/>
                </a:ext>
              </a:extLst>
            </p:cNvPr>
            <p:cNvSpPr txBox="1"/>
            <p:nvPr/>
          </p:nvSpPr>
          <p:spPr>
            <a:xfrm>
              <a:off x="9320445" y="2198819"/>
              <a:ext cx="729863" cy="369332"/>
            </a:xfrm>
            <a:prstGeom prst="rect">
              <a:avLst/>
            </a:prstGeom>
            <a:noFill/>
          </p:spPr>
          <p:txBody>
            <a:bodyPr wrap="square" rtlCol="0">
              <a:spAutoFit/>
            </a:bodyPr>
            <a:lstStyle/>
            <a:p>
              <a:pPr algn="ctr"/>
              <a:r>
                <a:rPr lang="en-US" sz="900" b="1" dirty="0">
                  <a:solidFill>
                    <a:srgbClr val="156D97"/>
                  </a:solidFill>
                </a:rPr>
                <a:t>Tag</a:t>
              </a:r>
            </a:p>
            <a:p>
              <a:pPr algn="ctr"/>
              <a:r>
                <a:rPr lang="en-US" sz="900" b="1" dirty="0">
                  <a:solidFill>
                    <a:srgbClr val="156D97"/>
                  </a:solidFill>
                </a:rPr>
                <a:t>Provider</a:t>
              </a:r>
            </a:p>
          </p:txBody>
        </p:sp>
      </p:grpSp>
      <p:cxnSp>
        <p:nvCxnSpPr>
          <p:cNvPr id="169" name="Straight Connector 168">
            <a:extLst>
              <a:ext uri="{FF2B5EF4-FFF2-40B4-BE49-F238E27FC236}">
                <a16:creationId xmlns:a16="http://schemas.microsoft.com/office/drawing/2014/main" id="{E0864080-3941-D34E-95FA-B15A6A49FCBB}"/>
              </a:ext>
            </a:extLst>
          </p:cNvPr>
          <p:cNvCxnSpPr>
            <a:cxnSpLocks/>
          </p:cNvCxnSpPr>
          <p:nvPr/>
        </p:nvCxnSpPr>
        <p:spPr>
          <a:xfrm flipV="1">
            <a:off x="7130726" y="2286139"/>
            <a:ext cx="368431" cy="750616"/>
          </a:xfrm>
          <a:prstGeom prst="line">
            <a:avLst/>
          </a:prstGeom>
          <a:ln>
            <a:solidFill>
              <a:srgbClr val="156D97"/>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8FB0B6C5-2C98-4A42-9008-3B8527DC8E04}"/>
              </a:ext>
            </a:extLst>
          </p:cNvPr>
          <p:cNvCxnSpPr>
            <a:cxnSpLocks/>
          </p:cNvCxnSpPr>
          <p:nvPr/>
        </p:nvCxnSpPr>
        <p:spPr>
          <a:xfrm>
            <a:off x="8344663" y="2272697"/>
            <a:ext cx="343941" cy="515"/>
          </a:xfrm>
          <a:prstGeom prst="line">
            <a:avLst/>
          </a:prstGeom>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CB54B125-1088-3D45-826C-CFD4B97F3824}"/>
              </a:ext>
            </a:extLst>
          </p:cNvPr>
          <p:cNvCxnSpPr>
            <a:cxnSpLocks/>
          </p:cNvCxnSpPr>
          <p:nvPr/>
        </p:nvCxnSpPr>
        <p:spPr>
          <a:xfrm>
            <a:off x="10631395" y="4727441"/>
            <a:ext cx="250696" cy="0"/>
          </a:xfrm>
          <a:prstGeom prst="line">
            <a:avLst/>
          </a:prstGeom>
          <a:ln>
            <a:solidFill>
              <a:srgbClr val="156D97"/>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856369D6-7630-294A-9A1E-DDD361BD7112}"/>
              </a:ext>
            </a:extLst>
          </p:cNvPr>
          <p:cNvCxnSpPr>
            <a:cxnSpLocks/>
            <a:endCxn id="141" idx="2"/>
          </p:cNvCxnSpPr>
          <p:nvPr/>
        </p:nvCxnSpPr>
        <p:spPr>
          <a:xfrm>
            <a:off x="9374734" y="3352202"/>
            <a:ext cx="1047155" cy="1"/>
          </a:xfrm>
          <a:prstGeom prst="line">
            <a:avLst/>
          </a:prstGeom>
          <a:ln>
            <a:solidFill>
              <a:srgbClr val="156D97"/>
            </a:solidFill>
          </a:ln>
        </p:spPr>
        <p:style>
          <a:lnRef idx="1">
            <a:schemeClr val="accent1"/>
          </a:lnRef>
          <a:fillRef idx="0">
            <a:schemeClr val="accent1"/>
          </a:fillRef>
          <a:effectRef idx="0">
            <a:schemeClr val="accent1"/>
          </a:effectRef>
          <a:fontRef idx="minor">
            <a:schemeClr val="tx1"/>
          </a:fontRef>
        </p:style>
      </p:cxnSp>
      <p:grpSp>
        <p:nvGrpSpPr>
          <p:cNvPr id="173" name="Group 172">
            <a:extLst>
              <a:ext uri="{FF2B5EF4-FFF2-40B4-BE49-F238E27FC236}">
                <a16:creationId xmlns:a16="http://schemas.microsoft.com/office/drawing/2014/main" id="{5C880C64-56A5-A149-AC7C-6023C0708D15}"/>
              </a:ext>
            </a:extLst>
          </p:cNvPr>
          <p:cNvGrpSpPr/>
          <p:nvPr/>
        </p:nvGrpSpPr>
        <p:grpSpPr>
          <a:xfrm>
            <a:off x="7580281" y="3078596"/>
            <a:ext cx="1172745" cy="718863"/>
            <a:chOff x="7580281" y="3078596"/>
            <a:chExt cx="1172745" cy="718863"/>
          </a:xfrm>
        </p:grpSpPr>
        <p:sp>
          <p:nvSpPr>
            <p:cNvPr id="174" name="Oval 173">
              <a:extLst>
                <a:ext uri="{FF2B5EF4-FFF2-40B4-BE49-F238E27FC236}">
                  <a16:creationId xmlns:a16="http://schemas.microsoft.com/office/drawing/2014/main" id="{D5DA570B-DE6A-0742-9818-7AB0FA1CD2A4}"/>
                </a:ext>
              </a:extLst>
            </p:cNvPr>
            <p:cNvSpPr/>
            <p:nvPr/>
          </p:nvSpPr>
          <p:spPr>
            <a:xfrm>
              <a:off x="7580281" y="3078596"/>
              <a:ext cx="717222" cy="203528"/>
            </a:xfrm>
            <a:prstGeom prst="ellipse">
              <a:avLst/>
            </a:prstGeom>
            <a:solidFill>
              <a:srgbClr val="156D97"/>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dirty="0"/>
                <a:t>Alarms</a:t>
              </a:r>
            </a:p>
          </p:txBody>
        </p:sp>
        <p:sp>
          <p:nvSpPr>
            <p:cNvPr id="175" name="Oval 174">
              <a:extLst>
                <a:ext uri="{FF2B5EF4-FFF2-40B4-BE49-F238E27FC236}">
                  <a16:creationId xmlns:a16="http://schemas.microsoft.com/office/drawing/2014/main" id="{E9DFB8B1-93C5-3D42-9C92-95CC672ABD63}"/>
                </a:ext>
              </a:extLst>
            </p:cNvPr>
            <p:cNvSpPr/>
            <p:nvPr/>
          </p:nvSpPr>
          <p:spPr>
            <a:xfrm>
              <a:off x="7725675" y="3244072"/>
              <a:ext cx="719630" cy="206376"/>
            </a:xfrm>
            <a:prstGeom prst="ellipse">
              <a:avLst/>
            </a:prstGeom>
            <a:solidFill>
              <a:srgbClr val="156D97"/>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dirty="0"/>
                <a:t>Events</a:t>
              </a:r>
            </a:p>
          </p:txBody>
        </p:sp>
        <p:sp>
          <p:nvSpPr>
            <p:cNvPr id="176" name="Oval 175">
              <a:extLst>
                <a:ext uri="{FF2B5EF4-FFF2-40B4-BE49-F238E27FC236}">
                  <a16:creationId xmlns:a16="http://schemas.microsoft.com/office/drawing/2014/main" id="{AEBC791A-E069-7542-9731-AAE2913B1184}"/>
                </a:ext>
              </a:extLst>
            </p:cNvPr>
            <p:cNvSpPr/>
            <p:nvPr/>
          </p:nvSpPr>
          <p:spPr>
            <a:xfrm>
              <a:off x="7875494" y="3416503"/>
              <a:ext cx="739120" cy="209221"/>
            </a:xfrm>
            <a:prstGeom prst="ellipse">
              <a:avLst/>
            </a:prstGeom>
            <a:solidFill>
              <a:srgbClr val="156D97"/>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dirty="0"/>
                <a:t>History</a:t>
              </a:r>
            </a:p>
          </p:txBody>
        </p:sp>
        <p:sp>
          <p:nvSpPr>
            <p:cNvPr id="177" name="Oval 176">
              <a:extLst>
                <a:ext uri="{FF2B5EF4-FFF2-40B4-BE49-F238E27FC236}">
                  <a16:creationId xmlns:a16="http://schemas.microsoft.com/office/drawing/2014/main" id="{BD135945-8313-774E-8252-13474B9432CA}"/>
                </a:ext>
              </a:extLst>
            </p:cNvPr>
            <p:cNvSpPr/>
            <p:nvPr/>
          </p:nvSpPr>
          <p:spPr>
            <a:xfrm>
              <a:off x="8013906" y="3588238"/>
              <a:ext cx="739120" cy="209221"/>
            </a:xfrm>
            <a:prstGeom prst="ellipse">
              <a:avLst/>
            </a:prstGeom>
            <a:solidFill>
              <a:srgbClr val="156D97"/>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dirty="0"/>
                <a:t>Config</a:t>
              </a:r>
            </a:p>
          </p:txBody>
        </p:sp>
      </p:grpSp>
      <p:grpSp>
        <p:nvGrpSpPr>
          <p:cNvPr id="178" name="Group 177">
            <a:extLst>
              <a:ext uri="{FF2B5EF4-FFF2-40B4-BE49-F238E27FC236}">
                <a16:creationId xmlns:a16="http://schemas.microsoft.com/office/drawing/2014/main" id="{F1717E4C-5D99-D049-B666-E7C36CDE1BFC}"/>
              </a:ext>
            </a:extLst>
          </p:cNvPr>
          <p:cNvGrpSpPr/>
          <p:nvPr/>
        </p:nvGrpSpPr>
        <p:grpSpPr>
          <a:xfrm>
            <a:off x="7393740" y="3774028"/>
            <a:ext cx="1172745" cy="718863"/>
            <a:chOff x="7580281" y="3078596"/>
            <a:chExt cx="1172745" cy="718863"/>
          </a:xfrm>
        </p:grpSpPr>
        <p:sp>
          <p:nvSpPr>
            <p:cNvPr id="179" name="Oval 178">
              <a:extLst>
                <a:ext uri="{FF2B5EF4-FFF2-40B4-BE49-F238E27FC236}">
                  <a16:creationId xmlns:a16="http://schemas.microsoft.com/office/drawing/2014/main" id="{75338506-294C-964A-A32B-0E9221658569}"/>
                </a:ext>
              </a:extLst>
            </p:cNvPr>
            <p:cNvSpPr/>
            <p:nvPr/>
          </p:nvSpPr>
          <p:spPr>
            <a:xfrm>
              <a:off x="7580281" y="3078596"/>
              <a:ext cx="717222" cy="203528"/>
            </a:xfrm>
            <a:prstGeom prst="ellipse">
              <a:avLst/>
            </a:prstGeom>
            <a:solidFill>
              <a:srgbClr val="156D97"/>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dirty="0"/>
                <a:t>Alarms</a:t>
              </a:r>
            </a:p>
          </p:txBody>
        </p:sp>
        <p:sp>
          <p:nvSpPr>
            <p:cNvPr id="180" name="Oval 179">
              <a:extLst>
                <a:ext uri="{FF2B5EF4-FFF2-40B4-BE49-F238E27FC236}">
                  <a16:creationId xmlns:a16="http://schemas.microsoft.com/office/drawing/2014/main" id="{31B77155-EB2F-F74A-B759-441E068DD296}"/>
                </a:ext>
              </a:extLst>
            </p:cNvPr>
            <p:cNvSpPr/>
            <p:nvPr/>
          </p:nvSpPr>
          <p:spPr>
            <a:xfrm>
              <a:off x="7725675" y="3244072"/>
              <a:ext cx="719630" cy="206376"/>
            </a:xfrm>
            <a:prstGeom prst="ellipse">
              <a:avLst/>
            </a:prstGeom>
            <a:solidFill>
              <a:srgbClr val="156D97"/>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dirty="0"/>
                <a:t>Events</a:t>
              </a:r>
            </a:p>
          </p:txBody>
        </p:sp>
        <p:sp>
          <p:nvSpPr>
            <p:cNvPr id="181" name="Oval 180">
              <a:extLst>
                <a:ext uri="{FF2B5EF4-FFF2-40B4-BE49-F238E27FC236}">
                  <a16:creationId xmlns:a16="http://schemas.microsoft.com/office/drawing/2014/main" id="{007148C6-6E00-2F48-8E0C-9520FDE99B59}"/>
                </a:ext>
              </a:extLst>
            </p:cNvPr>
            <p:cNvSpPr/>
            <p:nvPr/>
          </p:nvSpPr>
          <p:spPr>
            <a:xfrm>
              <a:off x="7875494" y="3416503"/>
              <a:ext cx="739120" cy="209221"/>
            </a:xfrm>
            <a:prstGeom prst="ellipse">
              <a:avLst/>
            </a:prstGeom>
            <a:solidFill>
              <a:srgbClr val="156D97"/>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dirty="0"/>
                <a:t>History</a:t>
              </a:r>
            </a:p>
          </p:txBody>
        </p:sp>
        <p:sp>
          <p:nvSpPr>
            <p:cNvPr id="182" name="Oval 181">
              <a:extLst>
                <a:ext uri="{FF2B5EF4-FFF2-40B4-BE49-F238E27FC236}">
                  <a16:creationId xmlns:a16="http://schemas.microsoft.com/office/drawing/2014/main" id="{37487934-B4F8-174A-885B-4DD6703E9248}"/>
                </a:ext>
              </a:extLst>
            </p:cNvPr>
            <p:cNvSpPr/>
            <p:nvPr/>
          </p:nvSpPr>
          <p:spPr>
            <a:xfrm>
              <a:off x="8013906" y="3588238"/>
              <a:ext cx="739120" cy="209221"/>
            </a:xfrm>
            <a:prstGeom prst="ellipse">
              <a:avLst/>
            </a:prstGeom>
            <a:solidFill>
              <a:srgbClr val="156D97"/>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dirty="0"/>
                <a:t>Config</a:t>
              </a:r>
            </a:p>
          </p:txBody>
        </p:sp>
      </p:grpSp>
      <p:grpSp>
        <p:nvGrpSpPr>
          <p:cNvPr id="183" name="Group 182">
            <a:extLst>
              <a:ext uri="{FF2B5EF4-FFF2-40B4-BE49-F238E27FC236}">
                <a16:creationId xmlns:a16="http://schemas.microsoft.com/office/drawing/2014/main" id="{8C8A6A72-A8B8-B34E-B72E-77C8CC5E200A}"/>
              </a:ext>
            </a:extLst>
          </p:cNvPr>
          <p:cNvGrpSpPr/>
          <p:nvPr/>
        </p:nvGrpSpPr>
        <p:grpSpPr>
          <a:xfrm>
            <a:off x="2727321" y="2662233"/>
            <a:ext cx="1172745" cy="718863"/>
            <a:chOff x="7580281" y="3078596"/>
            <a:chExt cx="1172745" cy="718863"/>
          </a:xfrm>
        </p:grpSpPr>
        <p:sp>
          <p:nvSpPr>
            <p:cNvPr id="184" name="Oval 183">
              <a:extLst>
                <a:ext uri="{FF2B5EF4-FFF2-40B4-BE49-F238E27FC236}">
                  <a16:creationId xmlns:a16="http://schemas.microsoft.com/office/drawing/2014/main" id="{64ED209D-84F1-9044-BEAA-F8DCE4EFEB21}"/>
                </a:ext>
              </a:extLst>
            </p:cNvPr>
            <p:cNvSpPr/>
            <p:nvPr/>
          </p:nvSpPr>
          <p:spPr>
            <a:xfrm>
              <a:off x="7580281" y="3078596"/>
              <a:ext cx="717222" cy="203528"/>
            </a:xfrm>
            <a:prstGeom prst="ellipse">
              <a:avLst/>
            </a:prstGeom>
            <a:solidFill>
              <a:srgbClr val="156D97"/>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dirty="0"/>
                <a:t>Alarms</a:t>
              </a:r>
            </a:p>
          </p:txBody>
        </p:sp>
        <p:sp>
          <p:nvSpPr>
            <p:cNvPr id="185" name="Oval 184">
              <a:extLst>
                <a:ext uri="{FF2B5EF4-FFF2-40B4-BE49-F238E27FC236}">
                  <a16:creationId xmlns:a16="http://schemas.microsoft.com/office/drawing/2014/main" id="{AD4A8C9D-EB4A-0946-AAB5-DED97D0E2365}"/>
                </a:ext>
              </a:extLst>
            </p:cNvPr>
            <p:cNvSpPr/>
            <p:nvPr/>
          </p:nvSpPr>
          <p:spPr>
            <a:xfrm>
              <a:off x="7725675" y="3244072"/>
              <a:ext cx="719630" cy="206376"/>
            </a:xfrm>
            <a:prstGeom prst="ellipse">
              <a:avLst/>
            </a:prstGeom>
            <a:solidFill>
              <a:srgbClr val="156D97"/>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dirty="0"/>
                <a:t>Events</a:t>
              </a:r>
            </a:p>
          </p:txBody>
        </p:sp>
        <p:sp>
          <p:nvSpPr>
            <p:cNvPr id="186" name="Oval 185">
              <a:extLst>
                <a:ext uri="{FF2B5EF4-FFF2-40B4-BE49-F238E27FC236}">
                  <a16:creationId xmlns:a16="http://schemas.microsoft.com/office/drawing/2014/main" id="{B2A9016F-D54C-3347-AE43-7110D6BEB789}"/>
                </a:ext>
              </a:extLst>
            </p:cNvPr>
            <p:cNvSpPr/>
            <p:nvPr/>
          </p:nvSpPr>
          <p:spPr>
            <a:xfrm>
              <a:off x="7875494" y="3416503"/>
              <a:ext cx="739120" cy="209221"/>
            </a:xfrm>
            <a:prstGeom prst="ellipse">
              <a:avLst/>
            </a:prstGeom>
            <a:solidFill>
              <a:srgbClr val="156D97"/>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dirty="0"/>
                <a:t>History</a:t>
              </a:r>
            </a:p>
          </p:txBody>
        </p:sp>
        <p:sp>
          <p:nvSpPr>
            <p:cNvPr id="187" name="Oval 186">
              <a:extLst>
                <a:ext uri="{FF2B5EF4-FFF2-40B4-BE49-F238E27FC236}">
                  <a16:creationId xmlns:a16="http://schemas.microsoft.com/office/drawing/2014/main" id="{ED5F8339-7CF3-494B-A7BF-88BF0B633196}"/>
                </a:ext>
              </a:extLst>
            </p:cNvPr>
            <p:cNvSpPr/>
            <p:nvPr/>
          </p:nvSpPr>
          <p:spPr>
            <a:xfrm>
              <a:off x="8013906" y="3588238"/>
              <a:ext cx="739120" cy="209221"/>
            </a:xfrm>
            <a:prstGeom prst="ellipse">
              <a:avLst/>
            </a:prstGeom>
            <a:solidFill>
              <a:srgbClr val="156D97"/>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dirty="0"/>
                <a:t>Config</a:t>
              </a:r>
            </a:p>
          </p:txBody>
        </p:sp>
      </p:grpSp>
      <p:sp>
        <p:nvSpPr>
          <p:cNvPr id="188" name="TextBox 187">
            <a:extLst>
              <a:ext uri="{FF2B5EF4-FFF2-40B4-BE49-F238E27FC236}">
                <a16:creationId xmlns:a16="http://schemas.microsoft.com/office/drawing/2014/main" id="{B0B53C5F-3B85-9B4F-98BF-50B3A7385758}"/>
              </a:ext>
            </a:extLst>
          </p:cNvPr>
          <p:cNvSpPr txBox="1"/>
          <p:nvPr/>
        </p:nvSpPr>
        <p:spPr>
          <a:xfrm>
            <a:off x="10257069" y="3698368"/>
            <a:ext cx="1128150" cy="430887"/>
          </a:xfrm>
          <a:prstGeom prst="rect">
            <a:avLst/>
          </a:prstGeom>
          <a:noFill/>
        </p:spPr>
        <p:txBody>
          <a:bodyPr wrap="square" rtlCol="0">
            <a:spAutoFit/>
          </a:bodyPr>
          <a:lstStyle/>
          <a:p>
            <a:pPr algn="ctr"/>
            <a:r>
              <a:rPr lang="en-US" sz="1100" dirty="0">
                <a:solidFill>
                  <a:srgbClr val="156D97"/>
                </a:solidFill>
              </a:rPr>
              <a:t>Ignition Tag Historian</a:t>
            </a:r>
          </a:p>
        </p:txBody>
      </p:sp>
      <p:pic>
        <p:nvPicPr>
          <p:cNvPr id="66" name="Picture 65" descr="A close up of a sign&#10;&#10;Description generated with very high confidence">
            <a:extLst>
              <a:ext uri="{FF2B5EF4-FFF2-40B4-BE49-F238E27FC236}">
                <a16:creationId xmlns:a16="http://schemas.microsoft.com/office/drawing/2014/main" id="{9D9A24B1-56D3-2443-8FD2-4973900D4F7F}"/>
              </a:ext>
            </a:extLst>
          </p:cNvPr>
          <p:cNvPicPr>
            <a:picLocks noChangeAspect="1"/>
          </p:cNvPicPr>
          <p:nvPr/>
        </p:nvPicPr>
        <p:blipFill>
          <a:blip r:embed="rId20"/>
          <a:stretch>
            <a:fillRect/>
          </a:stretch>
        </p:blipFill>
        <p:spPr>
          <a:xfrm>
            <a:off x="106097" y="6530161"/>
            <a:ext cx="1202560" cy="239253"/>
          </a:xfrm>
          <a:prstGeom prst="rect">
            <a:avLst/>
          </a:prstGeom>
        </p:spPr>
      </p:pic>
    </p:spTree>
    <p:extLst>
      <p:ext uri="{BB962C8B-B14F-4D97-AF65-F5344CB8AC3E}">
        <p14:creationId xmlns:p14="http://schemas.microsoft.com/office/powerpoint/2010/main" val="36841891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1844DDE-030F-804C-93E4-58363A95C9A3}"/>
              </a:ext>
            </a:extLst>
          </p:cNvPr>
          <p:cNvSpPr>
            <a:spLocks noGrp="1"/>
          </p:cNvSpPr>
          <p:nvPr>
            <p:ph type="body" sz="quarter" idx="15"/>
          </p:nvPr>
        </p:nvSpPr>
        <p:spPr/>
        <p:txBody>
          <a:bodyPr/>
          <a:lstStyle/>
          <a:p>
            <a:pPr algn="ctr"/>
            <a:r>
              <a:rPr lang="en-US" sz="3600" dirty="0"/>
              <a:t>Transparent Access to Data</a:t>
            </a:r>
          </a:p>
        </p:txBody>
      </p:sp>
      <p:pic>
        <p:nvPicPr>
          <p:cNvPr id="3" name="Picture 2">
            <a:extLst>
              <a:ext uri="{FF2B5EF4-FFF2-40B4-BE49-F238E27FC236}">
                <a16:creationId xmlns:a16="http://schemas.microsoft.com/office/drawing/2014/main" id="{F456A1FD-2E3B-E747-B63B-FD352FE21613}"/>
              </a:ext>
            </a:extLst>
          </p:cNvPr>
          <p:cNvPicPr>
            <a:picLocks noChangeAspect="1"/>
          </p:cNvPicPr>
          <p:nvPr/>
        </p:nvPicPr>
        <p:blipFill>
          <a:blip r:embed="rId3"/>
          <a:stretch>
            <a:fillRect/>
          </a:stretch>
        </p:blipFill>
        <p:spPr>
          <a:xfrm>
            <a:off x="2821193" y="1106073"/>
            <a:ext cx="7044167" cy="5751927"/>
          </a:xfrm>
          <a:prstGeom prst="rect">
            <a:avLst/>
          </a:prstGeom>
        </p:spPr>
      </p:pic>
      <p:pic>
        <p:nvPicPr>
          <p:cNvPr id="4" name="Picture 3" descr="A close up of a sign&#10;&#10;Description generated with very high confidence">
            <a:extLst>
              <a:ext uri="{FF2B5EF4-FFF2-40B4-BE49-F238E27FC236}">
                <a16:creationId xmlns:a16="http://schemas.microsoft.com/office/drawing/2014/main" id="{2C2F8C17-7601-874A-8A44-1E6FB5B9C9D2}"/>
              </a:ext>
            </a:extLst>
          </p:cNvPr>
          <p:cNvPicPr>
            <a:picLocks noChangeAspect="1"/>
          </p:cNvPicPr>
          <p:nvPr/>
        </p:nvPicPr>
        <p:blipFill>
          <a:blip r:embed="rId4"/>
          <a:stretch>
            <a:fillRect/>
          </a:stretch>
        </p:blipFill>
        <p:spPr>
          <a:xfrm>
            <a:off x="106097" y="6530161"/>
            <a:ext cx="1202560" cy="239253"/>
          </a:xfrm>
          <a:prstGeom prst="rect">
            <a:avLst/>
          </a:prstGeom>
        </p:spPr>
      </p:pic>
    </p:spTree>
    <p:extLst>
      <p:ext uri="{BB962C8B-B14F-4D97-AF65-F5344CB8AC3E}">
        <p14:creationId xmlns:p14="http://schemas.microsoft.com/office/powerpoint/2010/main" val="21470187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11AAB82-16C1-DB44-85D7-B56CCF0072B0}"/>
              </a:ext>
            </a:extLst>
          </p:cNvPr>
          <p:cNvSpPr>
            <a:spLocks noGrp="1"/>
          </p:cNvSpPr>
          <p:nvPr>
            <p:ph type="body" sz="quarter" idx="15"/>
          </p:nvPr>
        </p:nvSpPr>
        <p:spPr/>
        <p:txBody>
          <a:bodyPr/>
          <a:lstStyle/>
          <a:p>
            <a:pPr algn="ctr"/>
            <a:r>
              <a:rPr lang="en-US" dirty="0"/>
              <a:t>Digital Transformation</a:t>
            </a:r>
          </a:p>
        </p:txBody>
      </p:sp>
      <p:pic>
        <p:nvPicPr>
          <p:cNvPr id="6" name="Picture 5" descr="A close up of a sign&#10;&#10;Description generated with very high confidence">
            <a:extLst>
              <a:ext uri="{FF2B5EF4-FFF2-40B4-BE49-F238E27FC236}">
                <a16:creationId xmlns:a16="http://schemas.microsoft.com/office/drawing/2014/main" id="{80378955-1BF1-C647-BDC6-07D955119E82}"/>
              </a:ext>
            </a:extLst>
          </p:cNvPr>
          <p:cNvPicPr>
            <a:picLocks noChangeAspect="1"/>
          </p:cNvPicPr>
          <p:nvPr/>
        </p:nvPicPr>
        <p:blipFill>
          <a:blip r:embed="rId3"/>
          <a:stretch>
            <a:fillRect/>
          </a:stretch>
        </p:blipFill>
        <p:spPr>
          <a:xfrm>
            <a:off x="106097" y="6530161"/>
            <a:ext cx="1202560" cy="239253"/>
          </a:xfrm>
          <a:prstGeom prst="rect">
            <a:avLst/>
          </a:prstGeom>
        </p:spPr>
      </p:pic>
      <p:sp>
        <p:nvSpPr>
          <p:cNvPr id="7" name="Rectangle 6">
            <a:extLst>
              <a:ext uri="{FF2B5EF4-FFF2-40B4-BE49-F238E27FC236}">
                <a16:creationId xmlns:a16="http://schemas.microsoft.com/office/drawing/2014/main" id="{7588B682-2B6C-5F4A-9E25-18C4E12DF8C0}"/>
              </a:ext>
            </a:extLst>
          </p:cNvPr>
          <p:cNvSpPr/>
          <p:nvPr/>
        </p:nvSpPr>
        <p:spPr>
          <a:xfrm>
            <a:off x="1411228" y="1539200"/>
            <a:ext cx="10069550" cy="2308324"/>
          </a:xfrm>
          <a:prstGeom prst="rect">
            <a:avLst/>
          </a:prstGeom>
        </p:spPr>
        <p:txBody>
          <a:bodyPr wrap="square">
            <a:spAutoFit/>
          </a:bodyPr>
          <a:lstStyle/>
          <a:p>
            <a:pPr algn="ctr"/>
            <a:r>
              <a:rPr lang="en-US" sz="2400" b="1" i="1" dirty="0">
                <a:solidFill>
                  <a:srgbClr val="528FB3"/>
                </a:solidFill>
              </a:rPr>
              <a:t>“Inductive Automation provides the tools, technology and ecosystem required to modernize existing OT infrastructures, resulting in not only superior OT solutions, but in an infrastructure that is now ready to address your Digital Transformation requirements, whatever they may be now or in the future"</a:t>
            </a:r>
            <a:endParaRPr lang="en-US" sz="2400" dirty="0"/>
          </a:p>
        </p:txBody>
      </p:sp>
      <p:pic>
        <p:nvPicPr>
          <p:cNvPr id="8" name="Google Shape;347;p40">
            <a:extLst>
              <a:ext uri="{FF2B5EF4-FFF2-40B4-BE49-F238E27FC236}">
                <a16:creationId xmlns:a16="http://schemas.microsoft.com/office/drawing/2014/main" id="{5C4CB88A-B4DA-F442-B1EC-5C0B7FC44C9A}"/>
              </a:ext>
            </a:extLst>
          </p:cNvPr>
          <p:cNvPicPr preferRelativeResize="0"/>
          <p:nvPr/>
        </p:nvPicPr>
        <p:blipFill rotWithShape="1">
          <a:blip r:embed="rId4">
            <a:alphaModFix/>
          </a:blip>
          <a:srcRect t="19302" b="10095"/>
          <a:stretch/>
        </p:blipFill>
        <p:spPr>
          <a:xfrm>
            <a:off x="4509679" y="4499182"/>
            <a:ext cx="3872648" cy="1929161"/>
          </a:xfrm>
          <a:prstGeom prst="rect">
            <a:avLst/>
          </a:prstGeom>
          <a:noFill/>
          <a:ln>
            <a:noFill/>
          </a:ln>
        </p:spPr>
      </p:pic>
    </p:spTree>
    <p:extLst>
      <p:ext uri="{BB962C8B-B14F-4D97-AF65-F5344CB8AC3E}">
        <p14:creationId xmlns:p14="http://schemas.microsoft.com/office/powerpoint/2010/main" val="2090672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3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1844DDE-030F-804C-93E4-58363A95C9A3}"/>
              </a:ext>
            </a:extLst>
          </p:cNvPr>
          <p:cNvSpPr>
            <a:spLocks noGrp="1"/>
          </p:cNvSpPr>
          <p:nvPr>
            <p:ph type="body" sz="quarter" idx="15"/>
          </p:nvPr>
        </p:nvSpPr>
        <p:spPr/>
        <p:txBody>
          <a:bodyPr/>
          <a:lstStyle/>
          <a:p>
            <a:pPr algn="ctr"/>
            <a:r>
              <a:rPr lang="en-US" sz="3600" dirty="0"/>
              <a:t>BTW - This all works for Greenfield as well!</a:t>
            </a:r>
          </a:p>
        </p:txBody>
      </p:sp>
      <p:sp>
        <p:nvSpPr>
          <p:cNvPr id="2" name="TextBox 1">
            <a:extLst>
              <a:ext uri="{FF2B5EF4-FFF2-40B4-BE49-F238E27FC236}">
                <a16:creationId xmlns:a16="http://schemas.microsoft.com/office/drawing/2014/main" id="{8A1C2385-2602-7148-B90D-A85473C47B6A}"/>
              </a:ext>
            </a:extLst>
          </p:cNvPr>
          <p:cNvSpPr txBox="1"/>
          <p:nvPr/>
        </p:nvSpPr>
        <p:spPr>
          <a:xfrm>
            <a:off x="1233576" y="2261335"/>
            <a:ext cx="9782355" cy="1569660"/>
          </a:xfrm>
          <a:prstGeom prst="rect">
            <a:avLst/>
          </a:prstGeom>
        </p:spPr>
        <p:txBody>
          <a:bodyPr wrap="square" rtlCol="0" anchor="ctr">
            <a:spAutoFit/>
          </a:bodyPr>
          <a:lstStyle/>
          <a:p>
            <a:pPr algn="ctr"/>
            <a:r>
              <a:rPr lang="en-US" sz="2400" b="1" dirty="0"/>
              <a:t>Don’t miss the excellent projects from ARB Midstream and Streamline Chemicals around how they utilized Ignition EDGE, MQTT, and the Ignition Platform for some amazing Greenfield projects!</a:t>
            </a:r>
          </a:p>
        </p:txBody>
      </p:sp>
      <p:pic>
        <p:nvPicPr>
          <p:cNvPr id="4" name="Picture 3" descr="A close up of a sign&#10;&#10;Description generated with very high confidence">
            <a:extLst>
              <a:ext uri="{FF2B5EF4-FFF2-40B4-BE49-F238E27FC236}">
                <a16:creationId xmlns:a16="http://schemas.microsoft.com/office/drawing/2014/main" id="{B50EB5AF-41BA-D043-94FE-40675EA9F360}"/>
              </a:ext>
            </a:extLst>
          </p:cNvPr>
          <p:cNvPicPr>
            <a:picLocks noChangeAspect="1"/>
          </p:cNvPicPr>
          <p:nvPr/>
        </p:nvPicPr>
        <p:blipFill>
          <a:blip r:embed="rId2"/>
          <a:stretch>
            <a:fillRect/>
          </a:stretch>
        </p:blipFill>
        <p:spPr>
          <a:xfrm>
            <a:off x="106097" y="6530161"/>
            <a:ext cx="1202560" cy="239253"/>
          </a:xfrm>
          <a:prstGeom prst="rect">
            <a:avLst/>
          </a:prstGeom>
        </p:spPr>
      </p:pic>
    </p:spTree>
    <p:extLst>
      <p:ext uri="{BB962C8B-B14F-4D97-AF65-F5344CB8AC3E}">
        <p14:creationId xmlns:p14="http://schemas.microsoft.com/office/powerpoint/2010/main" val="20970994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56017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66949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81341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DF685F94-2D9E-46C9-9CDE-B521DD385BDB}"/>
              </a:ext>
            </a:extLst>
          </p:cNvPr>
          <p:cNvGrpSpPr/>
          <p:nvPr/>
        </p:nvGrpSpPr>
        <p:grpSpPr>
          <a:xfrm>
            <a:off x="3076880" y="4716793"/>
            <a:ext cx="962655" cy="1373342"/>
            <a:chOff x="3076880" y="4716793"/>
            <a:chExt cx="962655" cy="1373342"/>
          </a:xfrm>
        </p:grpSpPr>
        <p:sp>
          <p:nvSpPr>
            <p:cNvPr id="5" name="Rectangle 4">
              <a:extLst>
                <a:ext uri="{FF2B5EF4-FFF2-40B4-BE49-F238E27FC236}">
                  <a16:creationId xmlns:a16="http://schemas.microsoft.com/office/drawing/2014/main" id="{376DF485-0A07-482D-AEA3-900BF5E02B0D}"/>
                </a:ext>
              </a:extLst>
            </p:cNvPr>
            <p:cNvSpPr/>
            <p:nvPr/>
          </p:nvSpPr>
          <p:spPr>
            <a:xfrm>
              <a:off x="3076880" y="5695412"/>
              <a:ext cx="962655" cy="394723"/>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MQTT</a:t>
              </a:r>
            </a:p>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Transmission</a:t>
              </a:r>
            </a:p>
          </p:txBody>
        </p:sp>
        <p:pic>
          <p:nvPicPr>
            <p:cNvPr id="11" name="Picture 10">
              <a:extLst>
                <a:ext uri="{FF2B5EF4-FFF2-40B4-BE49-F238E27FC236}">
                  <a16:creationId xmlns:a16="http://schemas.microsoft.com/office/drawing/2014/main" id="{DD464A47-20A2-4631-82FF-3C629581CBBF}"/>
                </a:ext>
              </a:extLst>
            </p:cNvPr>
            <p:cNvPicPr>
              <a:picLocks noChangeAspect="1"/>
            </p:cNvPicPr>
            <p:nvPr/>
          </p:nvPicPr>
          <p:blipFill>
            <a:blip r:embed="rId3"/>
            <a:stretch>
              <a:fillRect/>
            </a:stretch>
          </p:blipFill>
          <p:spPr>
            <a:xfrm>
              <a:off x="3214306" y="4716793"/>
              <a:ext cx="686047" cy="792890"/>
            </a:xfrm>
            <a:prstGeom prst="rect">
              <a:avLst/>
            </a:prstGeom>
          </p:spPr>
        </p:pic>
      </p:grpSp>
      <p:grpSp>
        <p:nvGrpSpPr>
          <p:cNvPr id="27" name="Group 26">
            <a:extLst>
              <a:ext uri="{FF2B5EF4-FFF2-40B4-BE49-F238E27FC236}">
                <a16:creationId xmlns:a16="http://schemas.microsoft.com/office/drawing/2014/main" id="{928A62BD-D57C-48D4-803B-9172B531DC8A}"/>
              </a:ext>
            </a:extLst>
          </p:cNvPr>
          <p:cNvGrpSpPr/>
          <p:nvPr/>
        </p:nvGrpSpPr>
        <p:grpSpPr>
          <a:xfrm>
            <a:off x="8249337" y="4716793"/>
            <a:ext cx="786699" cy="1373342"/>
            <a:chOff x="8249337" y="4716793"/>
            <a:chExt cx="786699" cy="1373342"/>
          </a:xfrm>
        </p:grpSpPr>
        <p:sp>
          <p:nvSpPr>
            <p:cNvPr id="8" name="Rectangle 7">
              <a:extLst>
                <a:ext uri="{FF2B5EF4-FFF2-40B4-BE49-F238E27FC236}">
                  <a16:creationId xmlns:a16="http://schemas.microsoft.com/office/drawing/2014/main" id="{A01DCBF1-9646-4000-AD21-9A4EA6960DF6}"/>
                </a:ext>
              </a:extLst>
            </p:cNvPr>
            <p:cNvSpPr/>
            <p:nvPr/>
          </p:nvSpPr>
          <p:spPr>
            <a:xfrm>
              <a:off x="8249337" y="5695412"/>
              <a:ext cx="786699" cy="394723"/>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Azure</a:t>
              </a:r>
            </a:p>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Injector</a:t>
              </a:r>
            </a:p>
          </p:txBody>
        </p:sp>
        <p:pic>
          <p:nvPicPr>
            <p:cNvPr id="13" name="Picture 12">
              <a:extLst>
                <a:ext uri="{FF2B5EF4-FFF2-40B4-BE49-F238E27FC236}">
                  <a16:creationId xmlns:a16="http://schemas.microsoft.com/office/drawing/2014/main" id="{F97A72CC-CFC0-4CDE-B007-B26A996E3028}"/>
                </a:ext>
              </a:extLst>
            </p:cNvPr>
            <p:cNvPicPr>
              <a:picLocks noChangeAspect="1"/>
            </p:cNvPicPr>
            <p:nvPr/>
          </p:nvPicPr>
          <p:blipFill>
            <a:blip r:embed="rId4"/>
            <a:stretch>
              <a:fillRect/>
            </a:stretch>
          </p:blipFill>
          <p:spPr>
            <a:xfrm>
              <a:off x="8295877" y="4716793"/>
              <a:ext cx="686047" cy="792890"/>
            </a:xfrm>
            <a:prstGeom prst="rect">
              <a:avLst/>
            </a:prstGeom>
          </p:spPr>
        </p:pic>
      </p:grpSp>
      <p:grpSp>
        <p:nvGrpSpPr>
          <p:cNvPr id="22" name="Group 21">
            <a:extLst>
              <a:ext uri="{FF2B5EF4-FFF2-40B4-BE49-F238E27FC236}">
                <a16:creationId xmlns:a16="http://schemas.microsoft.com/office/drawing/2014/main" id="{778151E3-5D26-49B1-88A9-E269F6A5C9C2}"/>
              </a:ext>
            </a:extLst>
          </p:cNvPr>
          <p:cNvGrpSpPr/>
          <p:nvPr/>
        </p:nvGrpSpPr>
        <p:grpSpPr>
          <a:xfrm>
            <a:off x="1894993" y="4716793"/>
            <a:ext cx="786698" cy="1373342"/>
            <a:chOff x="1894993" y="4716793"/>
            <a:chExt cx="786698" cy="1373342"/>
          </a:xfrm>
        </p:grpSpPr>
        <p:sp>
          <p:nvSpPr>
            <p:cNvPr id="4" name="Rectangle 3">
              <a:extLst>
                <a:ext uri="{FF2B5EF4-FFF2-40B4-BE49-F238E27FC236}">
                  <a16:creationId xmlns:a16="http://schemas.microsoft.com/office/drawing/2014/main" id="{4EB07805-BB8C-4002-B56F-1401EE0570E0}"/>
                </a:ext>
              </a:extLst>
            </p:cNvPr>
            <p:cNvSpPr/>
            <p:nvPr/>
          </p:nvSpPr>
          <p:spPr>
            <a:xfrm>
              <a:off x="1894993" y="5695412"/>
              <a:ext cx="786698" cy="394723"/>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MQTT</a:t>
              </a:r>
            </a:p>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Distributor</a:t>
              </a:r>
            </a:p>
          </p:txBody>
        </p:sp>
        <p:pic>
          <p:nvPicPr>
            <p:cNvPr id="14" name="Picture 13">
              <a:extLst>
                <a:ext uri="{FF2B5EF4-FFF2-40B4-BE49-F238E27FC236}">
                  <a16:creationId xmlns:a16="http://schemas.microsoft.com/office/drawing/2014/main" id="{F0C09EA9-EF84-4E20-9741-AC84A56AC65D}"/>
                </a:ext>
              </a:extLst>
            </p:cNvPr>
            <p:cNvPicPr>
              <a:picLocks noChangeAspect="1"/>
            </p:cNvPicPr>
            <p:nvPr/>
          </p:nvPicPr>
          <p:blipFill>
            <a:blip r:embed="rId5"/>
            <a:stretch>
              <a:fillRect/>
            </a:stretch>
          </p:blipFill>
          <p:spPr>
            <a:xfrm>
              <a:off x="1945319" y="4716793"/>
              <a:ext cx="686047" cy="792890"/>
            </a:xfrm>
            <a:prstGeom prst="rect">
              <a:avLst/>
            </a:prstGeom>
          </p:spPr>
        </p:pic>
      </p:grpSp>
      <p:grpSp>
        <p:nvGrpSpPr>
          <p:cNvPr id="29" name="Group 28">
            <a:extLst>
              <a:ext uri="{FF2B5EF4-FFF2-40B4-BE49-F238E27FC236}">
                <a16:creationId xmlns:a16="http://schemas.microsoft.com/office/drawing/2014/main" id="{6C683A03-B045-4ABB-BFA8-E38AF5A15E10}"/>
              </a:ext>
            </a:extLst>
          </p:cNvPr>
          <p:cNvGrpSpPr/>
          <p:nvPr/>
        </p:nvGrpSpPr>
        <p:grpSpPr>
          <a:xfrm>
            <a:off x="10783525" y="4716793"/>
            <a:ext cx="786699" cy="1373342"/>
            <a:chOff x="10783525" y="4716793"/>
            <a:chExt cx="786699" cy="1373342"/>
          </a:xfrm>
        </p:grpSpPr>
        <p:sp>
          <p:nvSpPr>
            <p:cNvPr id="6" name="Rectangle 5">
              <a:extLst>
                <a:ext uri="{FF2B5EF4-FFF2-40B4-BE49-F238E27FC236}">
                  <a16:creationId xmlns:a16="http://schemas.microsoft.com/office/drawing/2014/main" id="{211B4AB7-F71E-431B-B100-9B91CB673238}"/>
                </a:ext>
              </a:extLst>
            </p:cNvPr>
            <p:cNvSpPr/>
            <p:nvPr/>
          </p:nvSpPr>
          <p:spPr>
            <a:xfrm>
              <a:off x="10783525" y="5695412"/>
              <a:ext cx="786699" cy="394723"/>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ROC/ABB</a:t>
              </a:r>
            </a:p>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EFM</a:t>
              </a:r>
            </a:p>
          </p:txBody>
        </p:sp>
        <p:pic>
          <p:nvPicPr>
            <p:cNvPr id="15" name="Picture 14">
              <a:extLst>
                <a:ext uri="{FF2B5EF4-FFF2-40B4-BE49-F238E27FC236}">
                  <a16:creationId xmlns:a16="http://schemas.microsoft.com/office/drawing/2014/main" id="{3F4C22C9-66F8-43AA-AE6B-FC451AEA9A43}"/>
                </a:ext>
              </a:extLst>
            </p:cNvPr>
            <p:cNvPicPr>
              <a:picLocks noChangeAspect="1"/>
            </p:cNvPicPr>
            <p:nvPr/>
          </p:nvPicPr>
          <p:blipFill>
            <a:blip r:embed="rId6"/>
            <a:stretch>
              <a:fillRect/>
            </a:stretch>
          </p:blipFill>
          <p:spPr>
            <a:xfrm>
              <a:off x="10833852" y="4716793"/>
              <a:ext cx="686047" cy="792890"/>
            </a:xfrm>
            <a:prstGeom prst="rect">
              <a:avLst/>
            </a:prstGeom>
          </p:spPr>
        </p:pic>
      </p:grpSp>
      <p:grpSp>
        <p:nvGrpSpPr>
          <p:cNvPr id="21" name="Group 20">
            <a:extLst>
              <a:ext uri="{FF2B5EF4-FFF2-40B4-BE49-F238E27FC236}">
                <a16:creationId xmlns:a16="http://schemas.microsoft.com/office/drawing/2014/main" id="{45B241F9-0F60-43B2-9974-F9488FA4F0CC}"/>
              </a:ext>
            </a:extLst>
          </p:cNvPr>
          <p:cNvGrpSpPr/>
          <p:nvPr/>
        </p:nvGrpSpPr>
        <p:grpSpPr>
          <a:xfrm>
            <a:off x="621776" y="4716793"/>
            <a:ext cx="786698" cy="1373342"/>
            <a:chOff x="621776" y="4716793"/>
            <a:chExt cx="786698" cy="1373342"/>
          </a:xfrm>
        </p:grpSpPr>
        <p:sp>
          <p:nvSpPr>
            <p:cNvPr id="3" name="Rectangle 2">
              <a:extLst>
                <a:ext uri="{FF2B5EF4-FFF2-40B4-BE49-F238E27FC236}">
                  <a16:creationId xmlns:a16="http://schemas.microsoft.com/office/drawing/2014/main" id="{FD4F6660-F578-49ED-A8D1-934D7B57D420}"/>
                </a:ext>
              </a:extLst>
            </p:cNvPr>
            <p:cNvSpPr/>
            <p:nvPr/>
          </p:nvSpPr>
          <p:spPr>
            <a:xfrm>
              <a:off x="621776" y="5695412"/>
              <a:ext cx="786698" cy="394723"/>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MQTT</a:t>
              </a:r>
            </a:p>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Engine</a:t>
              </a:r>
            </a:p>
          </p:txBody>
        </p:sp>
        <p:pic>
          <p:nvPicPr>
            <p:cNvPr id="16" name="Picture 15">
              <a:extLst>
                <a:ext uri="{FF2B5EF4-FFF2-40B4-BE49-F238E27FC236}">
                  <a16:creationId xmlns:a16="http://schemas.microsoft.com/office/drawing/2014/main" id="{4E7075CF-8580-42BF-8CA4-B401245157AF}"/>
                </a:ext>
              </a:extLst>
            </p:cNvPr>
            <p:cNvPicPr>
              <a:picLocks noChangeAspect="1"/>
            </p:cNvPicPr>
            <p:nvPr/>
          </p:nvPicPr>
          <p:blipFill>
            <a:blip r:embed="rId7"/>
            <a:stretch>
              <a:fillRect/>
            </a:stretch>
          </p:blipFill>
          <p:spPr>
            <a:xfrm>
              <a:off x="676332" y="4716793"/>
              <a:ext cx="686047" cy="792890"/>
            </a:xfrm>
            <a:prstGeom prst="rect">
              <a:avLst/>
            </a:prstGeom>
          </p:spPr>
        </p:pic>
      </p:grpSp>
      <p:grpSp>
        <p:nvGrpSpPr>
          <p:cNvPr id="25" name="Group 24">
            <a:extLst>
              <a:ext uri="{FF2B5EF4-FFF2-40B4-BE49-F238E27FC236}">
                <a16:creationId xmlns:a16="http://schemas.microsoft.com/office/drawing/2014/main" id="{F0CA61DE-2369-440E-9DD9-64858B5C29EB}"/>
              </a:ext>
            </a:extLst>
          </p:cNvPr>
          <p:cNvGrpSpPr/>
          <p:nvPr/>
        </p:nvGrpSpPr>
        <p:grpSpPr>
          <a:xfrm>
            <a:off x="5707941" y="4716793"/>
            <a:ext cx="786702" cy="1449517"/>
            <a:chOff x="5707941" y="4716793"/>
            <a:chExt cx="786702" cy="1449517"/>
          </a:xfrm>
        </p:grpSpPr>
        <p:sp>
          <p:nvSpPr>
            <p:cNvPr id="7" name="Rectangle 6">
              <a:extLst>
                <a:ext uri="{FF2B5EF4-FFF2-40B4-BE49-F238E27FC236}">
                  <a16:creationId xmlns:a16="http://schemas.microsoft.com/office/drawing/2014/main" id="{DB47ACC0-69E9-4386-8F8A-BBD1F5982316}"/>
                </a:ext>
              </a:extLst>
            </p:cNvPr>
            <p:cNvSpPr/>
            <p:nvPr/>
          </p:nvSpPr>
          <p:spPr>
            <a:xfrm>
              <a:off x="5707941" y="5619237"/>
              <a:ext cx="786702" cy="547073"/>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IBM Watson</a:t>
              </a:r>
            </a:p>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Injector</a:t>
              </a:r>
            </a:p>
          </p:txBody>
        </p:sp>
        <p:pic>
          <p:nvPicPr>
            <p:cNvPr id="18" name="Picture 17">
              <a:extLst>
                <a:ext uri="{FF2B5EF4-FFF2-40B4-BE49-F238E27FC236}">
                  <a16:creationId xmlns:a16="http://schemas.microsoft.com/office/drawing/2014/main" id="{5687B121-B3E4-4347-99C3-52F9ECEFB398}"/>
                </a:ext>
              </a:extLst>
            </p:cNvPr>
            <p:cNvPicPr>
              <a:picLocks noChangeAspect="1"/>
            </p:cNvPicPr>
            <p:nvPr/>
          </p:nvPicPr>
          <p:blipFill>
            <a:blip r:embed="rId8"/>
            <a:stretch>
              <a:fillRect/>
            </a:stretch>
          </p:blipFill>
          <p:spPr>
            <a:xfrm>
              <a:off x="5757903" y="4716793"/>
              <a:ext cx="686047" cy="792890"/>
            </a:xfrm>
            <a:prstGeom prst="rect">
              <a:avLst/>
            </a:prstGeom>
          </p:spPr>
        </p:pic>
      </p:grpSp>
      <p:grpSp>
        <p:nvGrpSpPr>
          <p:cNvPr id="24" name="Group 23">
            <a:extLst>
              <a:ext uri="{FF2B5EF4-FFF2-40B4-BE49-F238E27FC236}">
                <a16:creationId xmlns:a16="http://schemas.microsoft.com/office/drawing/2014/main" id="{37F0F4FA-67E5-4436-8FA7-BA1C5215153F}"/>
              </a:ext>
            </a:extLst>
          </p:cNvPr>
          <p:cNvGrpSpPr/>
          <p:nvPr/>
        </p:nvGrpSpPr>
        <p:grpSpPr>
          <a:xfrm>
            <a:off x="4436388" y="4713982"/>
            <a:ext cx="786699" cy="1376153"/>
            <a:chOff x="4436388" y="4713982"/>
            <a:chExt cx="786699" cy="1376153"/>
          </a:xfrm>
        </p:grpSpPr>
        <p:sp>
          <p:nvSpPr>
            <p:cNvPr id="10" name="Rectangle 9">
              <a:extLst>
                <a:ext uri="{FF2B5EF4-FFF2-40B4-BE49-F238E27FC236}">
                  <a16:creationId xmlns:a16="http://schemas.microsoft.com/office/drawing/2014/main" id="{EF07E585-88B6-4D43-BD25-B2AF0184673E}"/>
                </a:ext>
              </a:extLst>
            </p:cNvPr>
            <p:cNvSpPr/>
            <p:nvPr/>
          </p:nvSpPr>
          <p:spPr>
            <a:xfrm>
              <a:off x="4436388" y="5695412"/>
              <a:ext cx="786699" cy="394723"/>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MQTT</a:t>
              </a:r>
            </a:p>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Recorder</a:t>
              </a:r>
            </a:p>
          </p:txBody>
        </p:sp>
        <p:pic>
          <p:nvPicPr>
            <p:cNvPr id="19" name="Picture 18">
              <a:extLst>
                <a:ext uri="{FF2B5EF4-FFF2-40B4-BE49-F238E27FC236}">
                  <a16:creationId xmlns:a16="http://schemas.microsoft.com/office/drawing/2014/main" id="{A89F417E-147B-44AC-825E-4C0F9A0CA614}"/>
                </a:ext>
              </a:extLst>
            </p:cNvPr>
            <p:cNvPicPr>
              <a:picLocks noChangeAspect="1"/>
            </p:cNvPicPr>
            <p:nvPr/>
          </p:nvPicPr>
          <p:blipFill>
            <a:blip r:embed="rId9"/>
            <a:stretch>
              <a:fillRect/>
            </a:stretch>
          </p:blipFill>
          <p:spPr>
            <a:xfrm>
              <a:off x="4483293" y="4713982"/>
              <a:ext cx="691670" cy="798513"/>
            </a:xfrm>
            <a:prstGeom prst="rect">
              <a:avLst/>
            </a:prstGeom>
          </p:spPr>
        </p:pic>
      </p:grpSp>
      <p:grpSp>
        <p:nvGrpSpPr>
          <p:cNvPr id="26" name="Group 25">
            <a:extLst>
              <a:ext uri="{FF2B5EF4-FFF2-40B4-BE49-F238E27FC236}">
                <a16:creationId xmlns:a16="http://schemas.microsoft.com/office/drawing/2014/main" id="{D4F31D70-6ADF-4B04-A2AF-AC530D77D3C2}"/>
              </a:ext>
            </a:extLst>
          </p:cNvPr>
          <p:cNvGrpSpPr/>
          <p:nvPr/>
        </p:nvGrpSpPr>
        <p:grpSpPr>
          <a:xfrm>
            <a:off x="7022454" y="4716793"/>
            <a:ext cx="786702" cy="1444740"/>
            <a:chOff x="7022454" y="4716793"/>
            <a:chExt cx="786702" cy="1444740"/>
          </a:xfrm>
        </p:grpSpPr>
        <p:pic>
          <p:nvPicPr>
            <p:cNvPr id="17" name="Picture 16">
              <a:extLst>
                <a:ext uri="{FF2B5EF4-FFF2-40B4-BE49-F238E27FC236}">
                  <a16:creationId xmlns:a16="http://schemas.microsoft.com/office/drawing/2014/main" id="{6DD59411-7E42-4335-8FF2-ACAA92B3F92F}"/>
                </a:ext>
              </a:extLst>
            </p:cNvPr>
            <p:cNvPicPr>
              <a:picLocks noChangeAspect="1"/>
            </p:cNvPicPr>
            <p:nvPr/>
          </p:nvPicPr>
          <p:blipFill>
            <a:blip r:embed="rId10"/>
            <a:stretch>
              <a:fillRect/>
            </a:stretch>
          </p:blipFill>
          <p:spPr>
            <a:xfrm>
              <a:off x="7026890" y="4716793"/>
              <a:ext cx="686047" cy="792890"/>
            </a:xfrm>
            <a:prstGeom prst="rect">
              <a:avLst/>
            </a:prstGeom>
          </p:spPr>
        </p:pic>
        <p:sp>
          <p:nvSpPr>
            <p:cNvPr id="20" name="Rectangle 19">
              <a:extLst>
                <a:ext uri="{FF2B5EF4-FFF2-40B4-BE49-F238E27FC236}">
                  <a16:creationId xmlns:a16="http://schemas.microsoft.com/office/drawing/2014/main" id="{F9B0B4F0-55AE-444B-935A-6ADD027844F5}"/>
                </a:ext>
              </a:extLst>
            </p:cNvPr>
            <p:cNvSpPr/>
            <p:nvPr/>
          </p:nvSpPr>
          <p:spPr>
            <a:xfrm>
              <a:off x="7022454" y="5624014"/>
              <a:ext cx="786702" cy="537519"/>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lang="en-US" sz="900" b="1" dirty="0">
                  <a:solidFill>
                    <a:srgbClr val="156D97"/>
                  </a:solidFill>
                  <a:latin typeface="Arial" panose="020B0604020202020204" pitchFamily="34" charset="0"/>
                  <a:ea typeface="Trebuchet MS"/>
                  <a:cs typeface="Arial" panose="020B0604020202020204" pitchFamily="34" charset="0"/>
                  <a:sym typeface="Trebuchet MS"/>
                </a:rPr>
                <a:t>Google Cloud</a:t>
              </a:r>
              <a:endPar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endParaRPr>
            </a:p>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Injector</a:t>
              </a:r>
            </a:p>
          </p:txBody>
        </p:sp>
      </p:grpSp>
      <p:grpSp>
        <p:nvGrpSpPr>
          <p:cNvPr id="28" name="Group 27">
            <a:extLst>
              <a:ext uri="{FF2B5EF4-FFF2-40B4-BE49-F238E27FC236}">
                <a16:creationId xmlns:a16="http://schemas.microsoft.com/office/drawing/2014/main" id="{67FE0E84-254D-4FE6-A6DA-FC10729B10F4}"/>
              </a:ext>
            </a:extLst>
          </p:cNvPr>
          <p:cNvGrpSpPr/>
          <p:nvPr/>
        </p:nvGrpSpPr>
        <p:grpSpPr>
          <a:xfrm>
            <a:off x="9542372" y="4716793"/>
            <a:ext cx="786698" cy="1373342"/>
            <a:chOff x="9542372" y="4716793"/>
            <a:chExt cx="786698" cy="1373342"/>
          </a:xfrm>
        </p:grpSpPr>
        <p:sp>
          <p:nvSpPr>
            <p:cNvPr id="9" name="Rectangle 8">
              <a:extLst>
                <a:ext uri="{FF2B5EF4-FFF2-40B4-BE49-F238E27FC236}">
                  <a16:creationId xmlns:a16="http://schemas.microsoft.com/office/drawing/2014/main" id="{5A10A8E2-B566-45AD-BDEE-ACBC105AE4FE}"/>
                </a:ext>
              </a:extLst>
            </p:cNvPr>
            <p:cNvSpPr/>
            <p:nvPr/>
          </p:nvSpPr>
          <p:spPr>
            <a:xfrm>
              <a:off x="9542372" y="5695412"/>
              <a:ext cx="786698" cy="394723"/>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AWS</a:t>
              </a:r>
            </a:p>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Injector</a:t>
              </a:r>
            </a:p>
          </p:txBody>
        </p:sp>
        <p:pic>
          <p:nvPicPr>
            <p:cNvPr id="12" name="Picture 11">
              <a:extLst>
                <a:ext uri="{FF2B5EF4-FFF2-40B4-BE49-F238E27FC236}">
                  <a16:creationId xmlns:a16="http://schemas.microsoft.com/office/drawing/2014/main" id="{05CFFF24-1DF7-4B6E-9004-38E90029D3F6}"/>
                </a:ext>
              </a:extLst>
            </p:cNvPr>
            <p:cNvPicPr>
              <a:picLocks noChangeAspect="1"/>
            </p:cNvPicPr>
            <p:nvPr/>
          </p:nvPicPr>
          <p:blipFill>
            <a:blip r:embed="rId11"/>
            <a:stretch>
              <a:fillRect/>
            </a:stretch>
          </p:blipFill>
          <p:spPr>
            <a:xfrm>
              <a:off x="9564864" y="4716793"/>
              <a:ext cx="686047" cy="792890"/>
            </a:xfrm>
            <a:prstGeom prst="rect">
              <a:avLst/>
            </a:prstGeom>
          </p:spPr>
        </p:pic>
      </p:grpSp>
      <p:grpSp>
        <p:nvGrpSpPr>
          <p:cNvPr id="30" name="Group 29">
            <a:extLst>
              <a:ext uri="{FF2B5EF4-FFF2-40B4-BE49-F238E27FC236}">
                <a16:creationId xmlns:a16="http://schemas.microsoft.com/office/drawing/2014/main" id="{10D4EE0B-6350-407E-B4A6-E4DDA987F037}"/>
              </a:ext>
            </a:extLst>
          </p:cNvPr>
          <p:cNvGrpSpPr/>
          <p:nvPr/>
        </p:nvGrpSpPr>
        <p:grpSpPr>
          <a:xfrm>
            <a:off x="188846" y="3271120"/>
            <a:ext cx="1558194" cy="1175994"/>
            <a:chOff x="8392637" y="4580828"/>
            <a:chExt cx="2077052" cy="1567993"/>
          </a:xfrm>
        </p:grpSpPr>
        <p:pic>
          <p:nvPicPr>
            <p:cNvPr id="31" name="Picture 30" descr="chariot_logo_v1.0_stripe.png">
              <a:extLst>
                <a:ext uri="{FF2B5EF4-FFF2-40B4-BE49-F238E27FC236}">
                  <a16:creationId xmlns:a16="http://schemas.microsoft.com/office/drawing/2014/main" id="{18425DCB-9E4A-495E-92A2-47EC3F82D4A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703601" y="4580828"/>
              <a:ext cx="1455124" cy="1455125"/>
            </a:xfrm>
            <a:prstGeom prst="rect">
              <a:avLst/>
            </a:prstGeom>
          </p:spPr>
        </p:pic>
        <p:sp>
          <p:nvSpPr>
            <p:cNvPr id="32" name="Rectangle 31">
              <a:extLst>
                <a:ext uri="{FF2B5EF4-FFF2-40B4-BE49-F238E27FC236}">
                  <a16:creationId xmlns:a16="http://schemas.microsoft.com/office/drawing/2014/main" id="{AD4C5079-160B-43EE-A076-8333209F3DC3}"/>
                </a:ext>
              </a:extLst>
            </p:cNvPr>
            <p:cNvSpPr/>
            <p:nvPr/>
          </p:nvSpPr>
          <p:spPr>
            <a:xfrm>
              <a:off x="8392637" y="5838393"/>
              <a:ext cx="2077052" cy="310428"/>
            </a:xfrm>
            <a:prstGeom prst="rect">
              <a:avLst/>
            </a:prstGeom>
          </p:spPr>
          <p:txBody>
            <a:bodyPr wrap="square">
              <a:spAutoFit/>
            </a:bodyPr>
            <a:lstStyle/>
            <a:p>
              <a:pPr marL="0" marR="0" lvl="0" indent="0" algn="ctr" defTabSz="342785" rtl="0" eaLnBrk="1" fontAlgn="auto" latinLnBrk="0" hangingPunct="1">
                <a:lnSpc>
                  <a:spcPct val="110000"/>
                </a:lnSpc>
                <a:spcBef>
                  <a:spcPts val="0"/>
                </a:spcBef>
                <a:spcAft>
                  <a:spcPts val="0"/>
                </a:spcAft>
                <a:buClrTx/>
                <a:buSzPct val="25000"/>
                <a:buFontTx/>
                <a:buNone/>
                <a:tabLst/>
                <a:defRPr/>
              </a:pPr>
              <a:r>
                <a:rPr kumimoji="0" lang="en-US" sz="900" b="1" i="0" u="none" strike="noStrike" kern="1200" cap="none" spc="0" normalizeH="0" baseline="0" noProof="0" dirty="0">
                  <a:ln>
                    <a:noFill/>
                  </a:ln>
                  <a:solidFill>
                    <a:srgbClr val="156D97"/>
                  </a:solidFill>
                  <a:effectLst/>
                  <a:uLnTx/>
                  <a:uFillTx/>
                  <a:latin typeface="Arial" panose="020B0604020202020204" pitchFamily="34" charset="0"/>
                  <a:ea typeface="Trebuchet MS"/>
                  <a:cs typeface="Arial" panose="020B0604020202020204" pitchFamily="34" charset="0"/>
                  <a:sym typeface="Trebuchet MS"/>
                </a:rPr>
                <a:t>Standalone MQTT Server</a:t>
              </a:r>
            </a:p>
          </p:txBody>
        </p:sp>
      </p:grpSp>
      <p:pic>
        <p:nvPicPr>
          <p:cNvPr id="33" name="Picture 32">
            <a:extLst>
              <a:ext uri="{FF2B5EF4-FFF2-40B4-BE49-F238E27FC236}">
                <a16:creationId xmlns:a16="http://schemas.microsoft.com/office/drawing/2014/main" id="{8DA13428-F4F2-4413-9465-82A2D230BC07}"/>
              </a:ext>
            </a:extLst>
          </p:cNvPr>
          <p:cNvPicPr>
            <a:picLocks noChangeAspect="1"/>
          </p:cNvPicPr>
          <p:nvPr/>
        </p:nvPicPr>
        <p:blipFill>
          <a:blip r:embed="rId13"/>
          <a:stretch>
            <a:fillRect/>
          </a:stretch>
        </p:blipFill>
        <p:spPr>
          <a:xfrm>
            <a:off x="3105091" y="3478302"/>
            <a:ext cx="1181248" cy="787500"/>
          </a:xfrm>
          <a:prstGeom prst="rect">
            <a:avLst/>
          </a:prstGeom>
        </p:spPr>
      </p:pic>
      <p:pic>
        <p:nvPicPr>
          <p:cNvPr id="34" name="Picture 33">
            <a:extLst>
              <a:ext uri="{FF2B5EF4-FFF2-40B4-BE49-F238E27FC236}">
                <a16:creationId xmlns:a16="http://schemas.microsoft.com/office/drawing/2014/main" id="{09DD885C-703C-4C9D-8081-CD0081157ED6}"/>
              </a:ext>
            </a:extLst>
          </p:cNvPr>
          <p:cNvPicPr>
            <a:picLocks noChangeAspect="1"/>
          </p:cNvPicPr>
          <p:nvPr/>
        </p:nvPicPr>
        <p:blipFill>
          <a:blip r:embed="rId14"/>
          <a:stretch>
            <a:fillRect/>
          </a:stretch>
        </p:blipFill>
        <p:spPr>
          <a:xfrm>
            <a:off x="4538026" y="3275727"/>
            <a:ext cx="768163" cy="1097375"/>
          </a:xfrm>
          <a:prstGeom prst="rect">
            <a:avLst/>
          </a:prstGeom>
        </p:spPr>
      </p:pic>
      <p:pic>
        <p:nvPicPr>
          <p:cNvPr id="37" name="Picture 4" descr="Image result for Azure">
            <a:extLst>
              <a:ext uri="{FF2B5EF4-FFF2-40B4-BE49-F238E27FC236}">
                <a16:creationId xmlns:a16="http://schemas.microsoft.com/office/drawing/2014/main" id="{84C6B80B-AC7E-4A15-B632-E29ED09E9E3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998847" y="3472248"/>
            <a:ext cx="1707529" cy="572110"/>
          </a:xfrm>
          <a:prstGeom prst="rect">
            <a:avLst/>
          </a:prstGeom>
          <a:noFill/>
          <a:extLst>
            <a:ext uri="{909E8E84-426E-40dd-AFC4-6F175D3DCCD1}">
              <a14:hiddenFill xmlns:a14="http://schemas.microsoft.com/office/drawing/2010/main" xmlns="">
                <a:solidFill>
                  <a:srgbClr val="FFFFFF"/>
                </a:solidFill>
              </a14:hiddenFill>
            </a:ext>
          </a:extLst>
        </p:spPr>
      </p:pic>
      <p:pic>
        <p:nvPicPr>
          <p:cNvPr id="39" name="Picture 38">
            <a:extLst>
              <a:ext uri="{FF2B5EF4-FFF2-40B4-BE49-F238E27FC236}">
                <a16:creationId xmlns:a16="http://schemas.microsoft.com/office/drawing/2014/main" id="{8F6798C3-0FE6-471A-94B6-9B4659718526}"/>
              </a:ext>
            </a:extLst>
          </p:cNvPr>
          <p:cNvPicPr>
            <a:picLocks noChangeAspect="1"/>
          </p:cNvPicPr>
          <p:nvPr/>
        </p:nvPicPr>
        <p:blipFill>
          <a:blip r:embed="rId16"/>
          <a:stretch>
            <a:fillRect/>
          </a:stretch>
        </p:blipFill>
        <p:spPr>
          <a:xfrm>
            <a:off x="8607370" y="3459001"/>
            <a:ext cx="1188864" cy="767010"/>
          </a:xfrm>
          <a:prstGeom prst="rect">
            <a:avLst/>
          </a:prstGeom>
        </p:spPr>
      </p:pic>
      <p:pic>
        <p:nvPicPr>
          <p:cNvPr id="40" name="Picture 39">
            <a:extLst>
              <a:ext uri="{FF2B5EF4-FFF2-40B4-BE49-F238E27FC236}">
                <a16:creationId xmlns:a16="http://schemas.microsoft.com/office/drawing/2014/main" id="{BAAC8476-5B9B-4E1D-92F9-03BD54E2A7CF}"/>
              </a:ext>
            </a:extLst>
          </p:cNvPr>
          <p:cNvPicPr>
            <a:picLocks noChangeAspect="1"/>
          </p:cNvPicPr>
          <p:nvPr/>
        </p:nvPicPr>
        <p:blipFill>
          <a:blip r:embed="rId17"/>
          <a:stretch>
            <a:fillRect/>
          </a:stretch>
        </p:blipFill>
        <p:spPr>
          <a:xfrm>
            <a:off x="7335744" y="3627108"/>
            <a:ext cx="874602" cy="524762"/>
          </a:xfrm>
          <a:prstGeom prst="rect">
            <a:avLst/>
          </a:prstGeom>
        </p:spPr>
      </p:pic>
      <p:pic>
        <p:nvPicPr>
          <p:cNvPr id="44" name="Picture 43">
            <a:extLst>
              <a:ext uri="{FF2B5EF4-FFF2-40B4-BE49-F238E27FC236}">
                <a16:creationId xmlns:a16="http://schemas.microsoft.com/office/drawing/2014/main" id="{5139174E-207A-4D42-BC3C-AA828C9E4307}"/>
              </a:ext>
            </a:extLst>
          </p:cNvPr>
          <p:cNvPicPr>
            <a:picLocks noChangeAspect="1"/>
          </p:cNvPicPr>
          <p:nvPr/>
        </p:nvPicPr>
        <p:blipFill>
          <a:blip r:embed="rId18"/>
          <a:stretch>
            <a:fillRect/>
          </a:stretch>
        </p:blipFill>
        <p:spPr>
          <a:xfrm>
            <a:off x="468296" y="2052184"/>
            <a:ext cx="757956" cy="789870"/>
          </a:xfrm>
          <a:prstGeom prst="rect">
            <a:avLst/>
          </a:prstGeom>
        </p:spPr>
      </p:pic>
      <p:pic>
        <p:nvPicPr>
          <p:cNvPr id="45" name="Picture 44">
            <a:extLst>
              <a:ext uri="{FF2B5EF4-FFF2-40B4-BE49-F238E27FC236}">
                <a16:creationId xmlns:a16="http://schemas.microsoft.com/office/drawing/2014/main" id="{62ED0EF7-32E1-43F5-93D4-21D943E6848B}"/>
              </a:ext>
            </a:extLst>
          </p:cNvPr>
          <p:cNvPicPr>
            <a:picLocks noChangeAspect="1"/>
          </p:cNvPicPr>
          <p:nvPr/>
        </p:nvPicPr>
        <p:blipFill>
          <a:blip r:embed="rId19"/>
          <a:stretch>
            <a:fillRect/>
          </a:stretch>
        </p:blipFill>
        <p:spPr>
          <a:xfrm>
            <a:off x="3644990" y="2306811"/>
            <a:ext cx="1431303" cy="621740"/>
          </a:xfrm>
          <a:prstGeom prst="rect">
            <a:avLst/>
          </a:prstGeom>
        </p:spPr>
      </p:pic>
      <p:grpSp>
        <p:nvGrpSpPr>
          <p:cNvPr id="46" name="Group 45">
            <a:extLst>
              <a:ext uri="{FF2B5EF4-FFF2-40B4-BE49-F238E27FC236}">
                <a16:creationId xmlns:a16="http://schemas.microsoft.com/office/drawing/2014/main" id="{07CBC7CD-76F4-4F52-822D-37160963C0DD}"/>
              </a:ext>
            </a:extLst>
          </p:cNvPr>
          <p:cNvGrpSpPr/>
          <p:nvPr/>
        </p:nvGrpSpPr>
        <p:grpSpPr>
          <a:xfrm>
            <a:off x="10957777" y="2164454"/>
            <a:ext cx="379147" cy="1097785"/>
            <a:chOff x="5402485" y="1350613"/>
            <a:chExt cx="608444" cy="1664559"/>
          </a:xfrm>
        </p:grpSpPr>
        <p:pic>
          <p:nvPicPr>
            <p:cNvPr id="47" name="Picture 46">
              <a:extLst>
                <a:ext uri="{FF2B5EF4-FFF2-40B4-BE49-F238E27FC236}">
                  <a16:creationId xmlns:a16="http://schemas.microsoft.com/office/drawing/2014/main" id="{D4924A6D-015B-4836-B797-368DABE691A8}"/>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402485" y="1812009"/>
              <a:ext cx="608444" cy="1203163"/>
            </a:xfrm>
            <a:prstGeom prst="rect">
              <a:avLst/>
            </a:prstGeom>
          </p:spPr>
        </p:pic>
        <p:pic>
          <p:nvPicPr>
            <p:cNvPr id="48" name="Picture 47">
              <a:extLst>
                <a:ext uri="{FF2B5EF4-FFF2-40B4-BE49-F238E27FC236}">
                  <a16:creationId xmlns:a16="http://schemas.microsoft.com/office/drawing/2014/main" id="{B663F1C2-AE71-47B6-94F1-EC72F484F1E5}"/>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5686829" y="1350613"/>
              <a:ext cx="183046" cy="390498"/>
            </a:xfrm>
            <a:prstGeom prst="rect">
              <a:avLst/>
            </a:prstGeom>
          </p:spPr>
        </p:pic>
      </p:grpSp>
      <p:grpSp>
        <p:nvGrpSpPr>
          <p:cNvPr id="49" name="Group 48">
            <a:extLst>
              <a:ext uri="{FF2B5EF4-FFF2-40B4-BE49-F238E27FC236}">
                <a16:creationId xmlns:a16="http://schemas.microsoft.com/office/drawing/2014/main" id="{A3804FA5-54A9-4172-AE31-16DAA5E8206C}"/>
              </a:ext>
            </a:extLst>
          </p:cNvPr>
          <p:cNvGrpSpPr/>
          <p:nvPr/>
        </p:nvGrpSpPr>
        <p:grpSpPr>
          <a:xfrm>
            <a:off x="2148160" y="3459892"/>
            <a:ext cx="873766" cy="871602"/>
            <a:chOff x="4101864" y="2619438"/>
            <a:chExt cx="485608" cy="499248"/>
          </a:xfrm>
        </p:grpSpPr>
        <p:sp>
          <p:nvSpPr>
            <p:cNvPr id="50" name="Oval 49">
              <a:extLst>
                <a:ext uri="{FF2B5EF4-FFF2-40B4-BE49-F238E27FC236}">
                  <a16:creationId xmlns:a16="http://schemas.microsoft.com/office/drawing/2014/main" id="{C8BF1926-5300-40DE-B28E-36BA6D2C42DF}"/>
                </a:ext>
              </a:extLst>
            </p:cNvPr>
            <p:cNvSpPr/>
            <p:nvPr/>
          </p:nvSpPr>
          <p:spPr>
            <a:xfrm>
              <a:off x="4101864" y="2667435"/>
              <a:ext cx="470617" cy="451251"/>
            </a:xfrm>
            <a:prstGeom prst="ellipse">
              <a:avLst/>
            </a:prstGeom>
            <a:solidFill>
              <a:srgbClr val="FFFFFF"/>
            </a:solidFill>
            <a:ln>
              <a:solidFill>
                <a:srgbClr val="15598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51" name="Picture 50" descr="chariot_logo_v1.0_stripe.png">
              <a:extLst>
                <a:ext uri="{FF2B5EF4-FFF2-40B4-BE49-F238E27FC236}">
                  <a16:creationId xmlns:a16="http://schemas.microsoft.com/office/drawing/2014/main" id="{DDD3D6CE-583A-4056-8FB4-8EA2AE63D5F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110709" y="2619438"/>
              <a:ext cx="476763" cy="476763"/>
            </a:xfrm>
            <a:prstGeom prst="rect">
              <a:avLst/>
            </a:prstGeom>
          </p:spPr>
        </p:pic>
      </p:grpSp>
      <p:sp>
        <p:nvSpPr>
          <p:cNvPr id="52" name="TextBox 51">
            <a:extLst>
              <a:ext uri="{FF2B5EF4-FFF2-40B4-BE49-F238E27FC236}">
                <a16:creationId xmlns:a16="http://schemas.microsoft.com/office/drawing/2014/main" id="{1D9242AE-D048-43CA-B42F-4AF6CE0B9752}"/>
              </a:ext>
            </a:extLst>
          </p:cNvPr>
          <p:cNvSpPr txBox="1"/>
          <p:nvPr/>
        </p:nvSpPr>
        <p:spPr>
          <a:xfrm>
            <a:off x="5609967" y="2323070"/>
            <a:ext cx="1341831" cy="830997"/>
          </a:xfrm>
          <a:prstGeom prst="rect">
            <a:avLst/>
          </a:prstGeom>
          <a:noFill/>
        </p:spPr>
        <p:txBody>
          <a:bodyPr wrap="square" rtlCol="0">
            <a:spAutoFit/>
          </a:bodyPr>
          <a:lstStyle/>
          <a:p>
            <a:r>
              <a:rPr lang="en-US" dirty="0"/>
              <a:t>Store /</a:t>
            </a:r>
          </a:p>
          <a:p>
            <a:r>
              <a:rPr lang="en-US" dirty="0"/>
              <a:t>Forward</a:t>
            </a:r>
          </a:p>
        </p:txBody>
      </p:sp>
      <p:pic>
        <p:nvPicPr>
          <p:cNvPr id="54" name="Picture 53">
            <a:extLst>
              <a:ext uri="{FF2B5EF4-FFF2-40B4-BE49-F238E27FC236}">
                <a16:creationId xmlns:a16="http://schemas.microsoft.com/office/drawing/2014/main" id="{95332C63-FB54-41A5-A543-28B182A54187}"/>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7915508" y="1556434"/>
            <a:ext cx="2109736" cy="1714686"/>
          </a:xfrm>
          <a:prstGeom prst="rect">
            <a:avLst/>
          </a:prstGeom>
        </p:spPr>
      </p:pic>
      <p:pic>
        <p:nvPicPr>
          <p:cNvPr id="56" name="Picture 55">
            <a:extLst>
              <a:ext uri="{FF2B5EF4-FFF2-40B4-BE49-F238E27FC236}">
                <a16:creationId xmlns:a16="http://schemas.microsoft.com/office/drawing/2014/main" id="{C8B92679-7ABC-43A3-A90B-31D50C8C3BDB}"/>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551286" y="2038864"/>
            <a:ext cx="969491" cy="860560"/>
          </a:xfrm>
          <a:prstGeom prst="rect">
            <a:avLst/>
          </a:prstGeom>
        </p:spPr>
      </p:pic>
      <p:pic>
        <p:nvPicPr>
          <p:cNvPr id="58" name="Picture 57">
            <a:extLst>
              <a:ext uri="{FF2B5EF4-FFF2-40B4-BE49-F238E27FC236}">
                <a16:creationId xmlns:a16="http://schemas.microsoft.com/office/drawing/2014/main" id="{6CE46FD1-FEFA-412B-A63D-DA88125BFA2E}"/>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363972" y="1067671"/>
            <a:ext cx="1440115" cy="581585"/>
          </a:xfrm>
          <a:prstGeom prst="rect">
            <a:avLst/>
          </a:prstGeom>
        </p:spPr>
      </p:pic>
      <p:pic>
        <p:nvPicPr>
          <p:cNvPr id="1028" name="Picture 4" descr="Image result for sql database">
            <a:extLst>
              <a:ext uri="{FF2B5EF4-FFF2-40B4-BE49-F238E27FC236}">
                <a16:creationId xmlns:a16="http://schemas.microsoft.com/office/drawing/2014/main" id="{A9B468BB-A0C8-4B95-9E72-101F907806B7}"/>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454234" y="1050968"/>
            <a:ext cx="696740" cy="69674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2">
            <a:extLst>
              <a:ext uri="{FF2B5EF4-FFF2-40B4-BE49-F238E27FC236}">
                <a16:creationId xmlns:a16="http://schemas.microsoft.com/office/drawing/2014/main" id="{65FFC161-0AB2-CF4C-B902-2D62BF3E37BB}"/>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818630" y="194942"/>
            <a:ext cx="1949666" cy="519910"/>
          </a:xfrm>
          <a:prstGeom prst="rect">
            <a:avLst/>
          </a:prstGeom>
        </p:spPr>
      </p:pic>
      <p:grpSp>
        <p:nvGrpSpPr>
          <p:cNvPr id="55" name="Group 54">
            <a:extLst>
              <a:ext uri="{FF2B5EF4-FFF2-40B4-BE49-F238E27FC236}">
                <a16:creationId xmlns:a16="http://schemas.microsoft.com/office/drawing/2014/main" id="{741D758E-1CBE-934F-A1F4-0CF8A355D80F}"/>
              </a:ext>
            </a:extLst>
          </p:cNvPr>
          <p:cNvGrpSpPr/>
          <p:nvPr/>
        </p:nvGrpSpPr>
        <p:grpSpPr>
          <a:xfrm>
            <a:off x="4926222" y="660515"/>
            <a:ext cx="1517728" cy="780905"/>
            <a:chOff x="1094224" y="639106"/>
            <a:chExt cx="1517728" cy="780905"/>
          </a:xfrm>
        </p:grpSpPr>
        <p:pic>
          <p:nvPicPr>
            <p:cNvPr id="57" name="Picture 56">
              <a:extLst>
                <a:ext uri="{FF2B5EF4-FFF2-40B4-BE49-F238E27FC236}">
                  <a16:creationId xmlns:a16="http://schemas.microsoft.com/office/drawing/2014/main" id="{DAFE3480-8536-B648-A126-F6A60C41F647}"/>
                </a:ext>
              </a:extLst>
            </p:cNvPr>
            <p:cNvPicPr>
              <a:picLocks noChangeAspect="1"/>
            </p:cNvPicPr>
            <p:nvPr/>
          </p:nvPicPr>
          <p:blipFill>
            <a:blip r:embed="rId27"/>
            <a:stretch>
              <a:fillRect/>
            </a:stretch>
          </p:blipFill>
          <p:spPr>
            <a:xfrm flipH="1">
              <a:off x="1162506" y="639106"/>
              <a:ext cx="1449446" cy="780905"/>
            </a:xfrm>
            <a:prstGeom prst="rect">
              <a:avLst/>
            </a:prstGeom>
          </p:spPr>
        </p:pic>
        <p:sp>
          <p:nvSpPr>
            <p:cNvPr id="59" name="TextBox 58">
              <a:extLst>
                <a:ext uri="{FF2B5EF4-FFF2-40B4-BE49-F238E27FC236}">
                  <a16:creationId xmlns:a16="http://schemas.microsoft.com/office/drawing/2014/main" id="{7D517EC0-5EA5-9344-93A0-A1EB347BA54B}"/>
                </a:ext>
              </a:extLst>
            </p:cNvPr>
            <p:cNvSpPr txBox="1"/>
            <p:nvPr/>
          </p:nvSpPr>
          <p:spPr>
            <a:xfrm>
              <a:off x="1094224" y="953571"/>
              <a:ext cx="1367489" cy="430887"/>
            </a:xfrm>
            <a:prstGeom prst="rect">
              <a:avLst/>
            </a:prstGeom>
            <a:noFill/>
          </p:spPr>
          <p:txBody>
            <a:bodyPr wrap="square" rtlCol="0">
              <a:spAutoFit/>
            </a:bodyPr>
            <a:lstStyle/>
            <a:p>
              <a:pPr algn="ctr"/>
              <a:r>
                <a:rPr lang="en-US" sz="1100" dirty="0">
                  <a:solidFill>
                    <a:srgbClr val="156D97"/>
                  </a:solidFill>
                </a:rPr>
                <a:t>Cloud Services  and Analytics</a:t>
              </a:r>
            </a:p>
          </p:txBody>
        </p:sp>
      </p:grpSp>
      <p:pic>
        <p:nvPicPr>
          <p:cNvPr id="60" name="Picture 4" descr="Image result for Azure">
            <a:extLst>
              <a:ext uri="{FF2B5EF4-FFF2-40B4-BE49-F238E27FC236}">
                <a16:creationId xmlns:a16="http://schemas.microsoft.com/office/drawing/2014/main" id="{EB7E75D5-3EB3-B04D-AE33-79CE7D940F2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928613" y="592810"/>
            <a:ext cx="810783" cy="271654"/>
          </a:xfrm>
          <a:prstGeom prst="rect">
            <a:avLst/>
          </a:prstGeom>
          <a:noFill/>
          <a:extLst>
            <a:ext uri="{909E8E84-426E-40dd-AFC4-6F175D3DCCD1}">
              <a14:hiddenFill xmlns="" xmlns:a14="http://schemas.microsoft.com/office/drawing/2010/main">
                <a:solidFill>
                  <a:srgbClr val="FFFFFF"/>
                </a:solidFill>
              </a14:hiddenFill>
            </a:ext>
          </a:extLst>
        </p:spPr>
      </p:pic>
      <p:pic>
        <p:nvPicPr>
          <p:cNvPr id="61" name="Picture 60" descr="Image result for watson">
            <a:extLst>
              <a:ext uri="{FF2B5EF4-FFF2-40B4-BE49-F238E27FC236}">
                <a16:creationId xmlns:a16="http://schemas.microsoft.com/office/drawing/2014/main" id="{8EFF1006-E1D6-BB4C-B8D1-E44D01FE0F90}"/>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4202742" y="592810"/>
            <a:ext cx="784768" cy="784768"/>
          </a:xfrm>
          <a:prstGeom prst="rect">
            <a:avLst/>
          </a:prstGeom>
          <a:noFill/>
          <a:extLst>
            <a:ext uri="{909E8E84-426E-40dd-AFC4-6F175D3DCCD1}">
              <a14:hiddenFill xmlns="" xmlns:a14="http://schemas.microsoft.com/office/drawing/2010/main">
                <a:solidFill>
                  <a:srgbClr val="FFFFFF"/>
                </a:solidFill>
              </a14:hiddenFill>
            </a:ext>
          </a:extLst>
        </p:spPr>
      </p:pic>
      <p:pic>
        <p:nvPicPr>
          <p:cNvPr id="62" name="Picture 61">
            <a:extLst>
              <a:ext uri="{FF2B5EF4-FFF2-40B4-BE49-F238E27FC236}">
                <a16:creationId xmlns:a16="http://schemas.microsoft.com/office/drawing/2014/main" id="{C229A823-CE26-9D40-A18B-D3922243F021}"/>
              </a:ext>
            </a:extLst>
          </p:cNvPr>
          <p:cNvPicPr>
            <a:picLocks noChangeAspect="1"/>
          </p:cNvPicPr>
          <p:nvPr/>
        </p:nvPicPr>
        <p:blipFill>
          <a:blip r:embed="rId29"/>
          <a:stretch>
            <a:fillRect/>
          </a:stretch>
        </p:blipFill>
        <p:spPr>
          <a:xfrm>
            <a:off x="5172626" y="167896"/>
            <a:ext cx="713337" cy="460218"/>
          </a:xfrm>
          <a:prstGeom prst="rect">
            <a:avLst/>
          </a:prstGeom>
        </p:spPr>
      </p:pic>
      <p:pic>
        <p:nvPicPr>
          <p:cNvPr id="63" name="Picture 62">
            <a:extLst>
              <a:ext uri="{FF2B5EF4-FFF2-40B4-BE49-F238E27FC236}">
                <a16:creationId xmlns:a16="http://schemas.microsoft.com/office/drawing/2014/main" id="{5FFC2116-ED54-054E-9E0C-9DB5E0DF8FD4}"/>
              </a:ext>
            </a:extLst>
          </p:cNvPr>
          <p:cNvPicPr>
            <a:picLocks noChangeAspect="1"/>
          </p:cNvPicPr>
          <p:nvPr/>
        </p:nvPicPr>
        <p:blipFill>
          <a:blip r:embed="rId17"/>
          <a:stretch>
            <a:fillRect/>
          </a:stretch>
        </p:blipFill>
        <p:spPr>
          <a:xfrm>
            <a:off x="4592979" y="360716"/>
            <a:ext cx="523629" cy="314178"/>
          </a:xfrm>
          <a:prstGeom prst="rect">
            <a:avLst/>
          </a:prstGeom>
        </p:spPr>
      </p:pic>
      <p:pic>
        <p:nvPicPr>
          <p:cNvPr id="38" name="Picture 37" descr="Image result for watson">
            <a:extLst>
              <a:ext uri="{FF2B5EF4-FFF2-40B4-BE49-F238E27FC236}">
                <a16:creationId xmlns:a16="http://schemas.microsoft.com/office/drawing/2014/main" id="{239544CE-DA53-467D-8FA8-51F3CCEAE8C0}"/>
              </a:ext>
            </a:extLst>
          </p:cNvPr>
          <p:cNvPicPr>
            <a:picLocks noChangeAspect="1" noChangeArrowheads="1"/>
          </p:cNvPicPr>
          <p:nvPr/>
        </p:nvPicPr>
        <p:blipFill>
          <a:blip r:embed="rId30">
            <a:alphaModFix/>
            <a:extLst>
              <a:ext uri="{28A0092B-C50C-407E-A947-70E740481C1C}">
                <a14:useLocalDpi xmlns:a14="http://schemas.microsoft.com/office/drawing/2010/main" val="0"/>
              </a:ext>
            </a:extLst>
          </a:blip>
          <a:srcRect/>
          <a:stretch>
            <a:fillRect/>
          </a:stretch>
        </p:blipFill>
        <p:spPr bwMode="auto">
          <a:xfrm>
            <a:off x="5729926" y="3078264"/>
            <a:ext cx="1069983" cy="106998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64132060"/>
      </p:ext>
    </p:extLst>
  </p:cSld>
  <p:clrMapOvr>
    <a:masterClrMapping/>
  </p:clrMapOvr>
</p:sld>
</file>

<file path=ppt/theme/theme1.xml><?xml version="1.0" encoding="utf-8"?>
<a:theme xmlns:a="http://schemas.openxmlformats.org/drawingml/2006/main" name="Office Theme">
  <a:themeElements>
    <a:clrScheme name="ICC 2019">
      <a:dk1>
        <a:srgbClr val="000000"/>
      </a:dk1>
      <a:lt1>
        <a:srgbClr val="FFFFFF"/>
      </a:lt1>
      <a:dk2>
        <a:srgbClr val="4F5659"/>
      </a:dk2>
      <a:lt2>
        <a:srgbClr val="E7E6E6"/>
      </a:lt2>
      <a:accent1>
        <a:srgbClr val="4066B0"/>
      </a:accent1>
      <a:accent2>
        <a:srgbClr val="6DC6B3"/>
      </a:accent2>
      <a:accent3>
        <a:srgbClr val="C7D92B"/>
      </a:accent3>
      <a:accent4>
        <a:srgbClr val="EE3824"/>
      </a:accent4>
      <a:accent5>
        <a:srgbClr val="FFFFFF"/>
      </a:accent5>
      <a:accent6>
        <a:srgbClr val="FFFFFF"/>
      </a:accent6>
      <a:hlink>
        <a:srgbClr val="EE3824"/>
      </a:hlink>
      <a:folHlink>
        <a:srgbClr val="FFFFFF"/>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nchor="ctr"/>
      <a:lstStyle>
        <a:defPPr algn="ctr">
          <a:defRPr sz="7200" b="1" dirty="0" smtClean="0">
            <a:solidFill>
              <a:schemeClr val="bg1"/>
            </a:solidFill>
          </a:defRPr>
        </a:defPPr>
      </a:lstStyle>
    </a:txDef>
  </a:objectDefaults>
  <a:extraClrSchemeLst/>
  <a:extLst>
    <a:ext uri="{05A4C25C-085E-4340-85A3-A5531E510DB2}">
      <thm15:themeFamily xmlns:thm15="http://schemas.microsoft.com/office/thememl/2012/main" name="Community Slide Template" id="{E21AE2FD-2ECD-F548-8D81-17F770E186DC}" vid="{B36311E3-1D5F-9543-9AF6-3F3372A7D28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8315</TotalTime>
  <Words>1685</Words>
  <Application>Microsoft Office PowerPoint</Application>
  <PresentationFormat>Widescreen</PresentationFormat>
  <Paragraphs>371</Paragraphs>
  <Slides>37</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vt:lpstr>
      <vt:lpstr>Calibri</vt:lpstr>
      <vt:lpstr>Consolas</vt:lpstr>
      <vt:lpstr>Myriad Pro</vt:lpstr>
      <vt:lpstr>PT Sans</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Lastufka</dc:creator>
  <cp:lastModifiedBy>alison.duff@cirrus-link.com</cp:lastModifiedBy>
  <cp:revision>244</cp:revision>
  <dcterms:created xsi:type="dcterms:W3CDTF">2019-05-14T15:51:50Z</dcterms:created>
  <dcterms:modified xsi:type="dcterms:W3CDTF">2019-09-30T16:42:22Z</dcterms:modified>
</cp:coreProperties>
</file>