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63" r:id="rId2"/>
    <p:sldId id="408" r:id="rId3"/>
    <p:sldId id="312" r:id="rId4"/>
    <p:sldId id="313" r:id="rId5"/>
    <p:sldId id="314" r:id="rId6"/>
    <p:sldId id="385" r:id="rId7"/>
    <p:sldId id="386" r:id="rId8"/>
    <p:sldId id="394" r:id="rId9"/>
    <p:sldId id="395" r:id="rId10"/>
    <p:sldId id="396" r:id="rId11"/>
    <p:sldId id="397" r:id="rId12"/>
    <p:sldId id="398" r:id="rId13"/>
    <p:sldId id="399" r:id="rId14"/>
    <p:sldId id="400" r:id="rId15"/>
    <p:sldId id="401" r:id="rId16"/>
    <p:sldId id="402" r:id="rId17"/>
    <p:sldId id="315" r:id="rId18"/>
    <p:sldId id="409" r:id="rId19"/>
    <p:sldId id="410" r:id="rId20"/>
    <p:sldId id="403" r:id="rId21"/>
    <p:sldId id="404" r:id="rId22"/>
    <p:sldId id="405" r:id="rId23"/>
    <p:sldId id="316" r:id="rId24"/>
    <p:sldId id="317" r:id="rId25"/>
    <p:sldId id="406" r:id="rId26"/>
    <p:sldId id="40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703"/>
    <a:srgbClr val="042802"/>
    <a:srgbClr val="768208"/>
    <a:srgbClr val="2B345F"/>
    <a:srgbClr val="8590C7"/>
    <a:srgbClr val="6155F7"/>
    <a:srgbClr val="4E825F"/>
    <a:srgbClr val="5A765F"/>
    <a:srgbClr val="30A04B"/>
    <a:srgbClr val="ABDA7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104" d="100"/>
          <a:sy n="104" d="100"/>
        </p:scale>
        <p:origin x="-174" y="-84"/>
      </p:cViewPr>
      <p:guideLst>
        <p:guide orient="horz" pos="2160"/>
        <p:guide pos="2880"/>
      </p:guideLst>
    </p:cSldViewPr>
  </p:slideViewPr>
  <p:outlineViewPr>
    <p:cViewPr>
      <p:scale>
        <a:sx n="33" d="100"/>
        <a:sy n="33" d="100"/>
      </p:scale>
      <p:origin x="0" y="4433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CBBEE7-AB06-4147-A2F2-DBDB3C618E6A}" type="datetimeFigureOut">
              <a:rPr lang="en-US" smtClean="0"/>
              <a:pPr/>
              <a:t>10/18/2011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8FD0F3-ABEC-46A3-9DDB-37FB55FB7B9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C8FD0F3-ABEC-46A3-9DDB-37FB55FB7B95}"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8BAAA47-9E95-4348-9AE1-338BB1803344}" type="datetimeFigureOut">
              <a:rPr lang="en-US" smtClean="0"/>
              <a:pPr/>
              <a:t>10/18/2011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6B7F1DB-76A7-4BAF-8BF8-FFB8D7A71C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8BAAA47-9E95-4348-9AE1-338BB1803344}" type="datetimeFigureOut">
              <a:rPr lang="en-US" smtClean="0"/>
              <a:pPr/>
              <a:t>10/18/2011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6B7F1DB-76A7-4BAF-8BF8-FFB8D7A71CFE}"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6B7F1DB-76A7-4BAF-8BF8-FFB8D7A71C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8BAAA47-9E95-4348-9AE1-338BB1803344}" type="datetimeFigureOut">
              <a:rPr lang="en-US" smtClean="0"/>
              <a:pPr/>
              <a:t>10/18/2011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6B7F1DB-76A7-4BAF-8BF8-FFB8D7A71C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78000"/>
                <a:satMod val="220000"/>
              </a:schemeClr>
            </a:gs>
            <a:gs pos="100000">
              <a:schemeClr val="bg1">
                <a:shade val="35000"/>
                <a:satMod val="15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cap="small" dirty="0" smtClean="0"/>
              <a:t>Back to the Future:</a:t>
            </a:r>
            <a:br>
              <a:rPr lang="en-US" cap="small" dirty="0" smtClean="0"/>
            </a:br>
            <a:r>
              <a:rPr lang="en-US" cap="small" dirty="0" smtClean="0"/>
              <a:t>Prophecy</a:t>
            </a:r>
            <a:endParaRPr lang="en-US" cap="small" dirty="0"/>
          </a:p>
        </p:txBody>
      </p:sp>
      <p:sp>
        <p:nvSpPr>
          <p:cNvPr id="3" name="Text Placeholder 2"/>
          <p:cNvSpPr>
            <a:spLocks noGrp="1"/>
          </p:cNvSpPr>
          <p:nvPr>
            <p:ph type="body" idx="1"/>
          </p:nvPr>
        </p:nvSpPr>
        <p:spPr/>
        <p:txBody>
          <a:bodyPr/>
          <a:lstStyle/>
          <a:p>
            <a:r>
              <a:rPr lang="en-US" dirty="0" smtClean="0"/>
              <a:t>Chapter 7</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Chapter Outline</a:t>
            </a:r>
            <a:endParaRPr lang="en-US" dirty="0"/>
          </a:p>
        </p:txBody>
      </p:sp>
      <p:sp>
        <p:nvSpPr>
          <p:cNvPr id="3" name="Content Placeholder 2"/>
          <p:cNvSpPr>
            <a:spLocks noGrp="1"/>
          </p:cNvSpPr>
          <p:nvPr>
            <p:ph idx="1"/>
          </p:nvPr>
        </p:nvSpPr>
        <p:spPr/>
        <p:txBody>
          <a:bodyPr/>
          <a:lstStyle/>
          <a:p>
            <a:r>
              <a:rPr lang="en-US" dirty="0" smtClean="0"/>
              <a:t>The Nature of Prophecy</a:t>
            </a:r>
          </a:p>
          <a:p>
            <a:r>
              <a:rPr lang="en-US" dirty="0" smtClean="0"/>
              <a:t>Subgenres of Prophecy</a:t>
            </a:r>
          </a:p>
          <a:p>
            <a:r>
              <a:rPr lang="en-US" dirty="0" smtClean="0"/>
              <a:t>Prophecy Outside of the Old Testament Prophetic Books</a:t>
            </a:r>
          </a:p>
          <a:p>
            <a:r>
              <a:rPr lang="en-US" smtClean="0"/>
              <a:t>Sample Exegesis: Nahum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THE Nature of Prophecy</a:t>
            </a:r>
            <a:endParaRPr lang="en-US" dirty="0"/>
          </a:p>
        </p:txBody>
      </p:sp>
      <p:sp>
        <p:nvSpPr>
          <p:cNvPr id="3" name="Content Placeholder 2"/>
          <p:cNvSpPr>
            <a:spLocks noGrp="1"/>
          </p:cNvSpPr>
          <p:nvPr>
            <p:ph idx="1"/>
          </p:nvPr>
        </p:nvSpPr>
        <p:spPr/>
        <p:txBody>
          <a:bodyPr>
            <a:normAutofit/>
          </a:bodyPr>
          <a:lstStyle/>
          <a:p>
            <a:r>
              <a:rPr lang="en-US" dirty="0" smtClean="0"/>
              <a:t>Four major prophets:</a:t>
            </a:r>
          </a:p>
          <a:p>
            <a:pPr lvl="1"/>
            <a:r>
              <a:rPr lang="en-US" dirty="0" smtClean="0"/>
              <a:t>Isaiah, Jeremiah/Lamentations, Ezekiel, and Daniel</a:t>
            </a:r>
          </a:p>
          <a:p>
            <a:r>
              <a:rPr lang="en-US" dirty="0" smtClean="0"/>
              <a:t>Twelve so-called “Minor Prophets”:</a:t>
            </a:r>
          </a:p>
          <a:p>
            <a:pPr lvl="1"/>
            <a:r>
              <a:rPr lang="en-US" dirty="0" smtClean="0"/>
              <a:t>Hosea, Joel, Amos, Obadiah, Jonah, Micah, Nahum, Habakkuk, Zephaniah, Haggai, Zechariah, and Malachi.</a:t>
            </a:r>
          </a:p>
          <a:p>
            <a:r>
              <a:rPr lang="en-US" dirty="0" smtClean="0"/>
              <a:t>Though difficult to interpret, the realization that these prophets were real people sent by God to people in a real (albeit ancient) world gives us assurance that understanding their messages is a realizable goal</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a:bodyPr>
          <a:lstStyle/>
          <a:p>
            <a:r>
              <a:rPr lang="en-US" dirty="0" smtClean="0"/>
              <a:t>“Our identification of what we take to be the genre to which a particular text belongs raises certain expectations about how the contents of the writing are to be understood” (p. 342, citing </a:t>
            </a:r>
            <a:r>
              <a:rPr lang="en-US" dirty="0" err="1" smtClean="0"/>
              <a:t>Cotterell</a:t>
            </a:r>
            <a:r>
              <a:rPr lang="en-US" dirty="0" smtClean="0"/>
              <a:t> and Turner).</a:t>
            </a:r>
          </a:p>
          <a:p>
            <a:r>
              <a:rPr lang="en-US" dirty="0" smtClean="0"/>
              <a:t>The two most prominent subgenres of prophecy are those dealing with judgment and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Subgenres of Prophecy</a:t>
            </a:r>
            <a:endParaRPr lang="en-US" dirty="0"/>
          </a:p>
        </p:txBody>
      </p:sp>
      <p:sp>
        <p:nvSpPr>
          <p:cNvPr id="3" name="Content Placeholder 2"/>
          <p:cNvSpPr>
            <a:spLocks noGrp="1"/>
          </p:cNvSpPr>
          <p:nvPr>
            <p:ph idx="1"/>
          </p:nvPr>
        </p:nvSpPr>
        <p:spPr/>
        <p:txBody>
          <a:bodyPr/>
          <a:lstStyle/>
          <a:p>
            <a:r>
              <a:rPr lang="en-US" dirty="0" smtClean="0"/>
              <a:t>Instructional Accounts</a:t>
            </a:r>
          </a:p>
          <a:p>
            <a:pPr lvl="1"/>
            <a:r>
              <a:rPr lang="en-US" dirty="0" smtClean="0"/>
              <a:t>Disputations</a:t>
            </a:r>
          </a:p>
          <a:p>
            <a:pPr lvl="1"/>
            <a:r>
              <a:rPr lang="en-US" dirty="0" smtClean="0"/>
              <a:t>Exhortation/Warning Speeches</a:t>
            </a:r>
          </a:p>
          <a:p>
            <a:pPr lvl="1"/>
            <a:r>
              <a:rPr lang="en-US" dirty="0" smtClean="0"/>
              <a:t>Satire</a:t>
            </a:r>
          </a:p>
          <a:p>
            <a:pPr lvl="1"/>
            <a:r>
              <a:rPr lang="en-US" dirty="0" smtClean="0"/>
              <a:t>Wisdom Sayings</a:t>
            </a:r>
          </a:p>
          <a:p>
            <a:pPr lvl="1"/>
            <a:r>
              <a:rPr lang="en-US" dirty="0" smtClean="0"/>
              <a:t>Prophetic Narratives</a:t>
            </a:r>
          </a:p>
          <a:p>
            <a:r>
              <a:rPr lang="en-US" dirty="0" smtClean="0"/>
              <a:t>Miscellaneous Subgenres</a:t>
            </a:r>
          </a:p>
          <a:p>
            <a:pPr lvl="1"/>
            <a:r>
              <a:rPr lang="en-US" dirty="0" smtClean="0"/>
              <a:t>Vision/Dream Report</a:t>
            </a:r>
          </a:p>
          <a:p>
            <a:pPr lvl="1"/>
            <a:r>
              <a:rPr lang="en-US" dirty="0" smtClean="0"/>
              <a:t>Prophetic Hymns/Songs</a:t>
            </a:r>
          </a:p>
          <a:p>
            <a:pPr lvl="1"/>
            <a:r>
              <a:rPr lang="en-US" dirty="0" smtClean="0"/>
              <a:t>Prophetic Prayers</a:t>
            </a:r>
          </a:p>
          <a:p>
            <a:pPr lvl="1"/>
            <a:r>
              <a:rPr lang="en-US" dirty="0" smtClean="0"/>
              <a:t>Prophetic Letters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down)">
                                      <p:cBhvr>
                                        <p:cTn id="33" dur="500"/>
                                        <p:tgtEl>
                                          <p:spTgt spid="3">
                                            <p:txEl>
                                              <p:pRg st="8" end="8"/>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wipe(down)">
                                      <p:cBhvr>
                                        <p:cTn id="36" dur="500"/>
                                        <p:tgtEl>
                                          <p:spTgt spid="3">
                                            <p:txEl>
                                              <p:pRg st="9" end="9"/>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wipe(down)">
                                      <p:cBhvr>
                                        <p:cTn id="3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a:bodyPr>
          <a:lstStyle/>
          <a:p>
            <a:r>
              <a:rPr lang="en-US" dirty="0" smtClean="0"/>
              <a:t>Announcements of Judgment</a:t>
            </a:r>
          </a:p>
          <a:p>
            <a:pPr lvl="1"/>
            <a:r>
              <a:rPr lang="en-US" dirty="0" smtClean="0"/>
              <a:t>General Characteristics</a:t>
            </a:r>
          </a:p>
          <a:p>
            <a:pPr lvl="2"/>
            <a:r>
              <a:rPr lang="en-US" dirty="0" smtClean="0"/>
              <a:t>Accusation</a:t>
            </a:r>
          </a:p>
          <a:p>
            <a:pPr lvl="2"/>
            <a:r>
              <a:rPr lang="en-US" dirty="0" smtClean="0"/>
              <a:t>Announcement of a specific judgment</a:t>
            </a:r>
          </a:p>
          <a:p>
            <a:pPr lvl="2"/>
            <a:r>
              <a:rPr lang="en-US" dirty="0" smtClean="0"/>
              <a:t>May include a call to hear the announcement</a:t>
            </a:r>
          </a:p>
          <a:p>
            <a:pPr lvl="2"/>
            <a:r>
              <a:rPr lang="en-US" dirty="0" smtClean="0"/>
              <a:t>Prophetic messages can be boiled down to three basic points, each of which is important to the message of the prophets:</a:t>
            </a:r>
          </a:p>
          <a:p>
            <a:pPr lvl="3"/>
            <a:r>
              <a:rPr lang="en-US" dirty="0" smtClean="0"/>
              <a:t>You have broken the covenant; you had better repent!</a:t>
            </a:r>
          </a:p>
          <a:p>
            <a:pPr lvl="3"/>
            <a:r>
              <a:rPr lang="en-US" dirty="0" smtClean="0"/>
              <a:t>No repentance? Then judgment!</a:t>
            </a:r>
          </a:p>
          <a:p>
            <a:pPr lvl="3"/>
            <a:r>
              <a:rPr lang="en-US" dirty="0" smtClean="0"/>
              <a:t>Yet, there is hope beyond the judgment for a glorious, future restoration.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a:bodyPr>
          <a:lstStyle/>
          <a:p>
            <a:r>
              <a:rPr lang="en-US" dirty="0" smtClean="0"/>
              <a:t>Announcements of Judgment</a:t>
            </a:r>
          </a:p>
          <a:p>
            <a:pPr lvl="1"/>
            <a:r>
              <a:rPr lang="en-US" dirty="0" smtClean="0"/>
              <a:t>Woe Oracle</a:t>
            </a:r>
          </a:p>
          <a:p>
            <a:pPr lvl="2"/>
            <a:r>
              <a:rPr lang="en-US" dirty="0" smtClean="0"/>
              <a:t>Invective (pronouncement of woe)</a:t>
            </a:r>
          </a:p>
          <a:p>
            <a:pPr lvl="2"/>
            <a:r>
              <a:rPr lang="en-US" dirty="0" smtClean="0"/>
              <a:t>Threat (details of coming judgment)</a:t>
            </a:r>
          </a:p>
          <a:p>
            <a:pPr lvl="2"/>
            <a:r>
              <a:rPr lang="en-US" dirty="0" smtClean="0"/>
              <a:t>Criticism (the reason for the coming judgment)</a:t>
            </a:r>
          </a:p>
          <a:p>
            <a:pPr lvl="2"/>
            <a:r>
              <a:rPr lang="en-US" dirty="0" smtClean="0"/>
              <a:t>Example: </a:t>
            </a:r>
            <a:r>
              <a:rPr lang="en-US" dirty="0" smtClean="0"/>
              <a:t>Habakkuk 2:6–20 </a:t>
            </a:r>
          </a:p>
          <a:p>
            <a:pPr lvl="1"/>
            <a:r>
              <a:rPr lang="en-US" dirty="0" smtClean="0"/>
              <a:t>Lament</a:t>
            </a:r>
          </a:p>
          <a:p>
            <a:pPr lvl="2"/>
            <a:r>
              <a:rPr lang="en-US" dirty="0" smtClean="0"/>
              <a:t>Lament involves prayer to God and a statement of distress or mourning. Laments can also be found in the Psalms and wisdom literature.</a:t>
            </a:r>
          </a:p>
          <a:p>
            <a:pPr lvl="2"/>
            <a:r>
              <a:rPr lang="en-US" dirty="0" smtClean="0"/>
              <a:t>Example: </a:t>
            </a:r>
            <a:r>
              <a:rPr lang="en-US" dirty="0" smtClean="0"/>
              <a:t>Amos 5:1–17</a:t>
            </a:r>
          </a:p>
          <a:p>
            <a:pPr lvl="2"/>
            <a:r>
              <a:rPr lang="en-US" dirty="0" smtClean="0"/>
              <a:t>Example: </a:t>
            </a:r>
            <a:r>
              <a:rPr lang="en-US" dirty="0" smtClean="0"/>
              <a:t>Ezekiel 19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down)">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a:bodyPr>
          <a:lstStyle/>
          <a:p>
            <a:r>
              <a:rPr lang="en-US" dirty="0" smtClean="0"/>
              <a:t>Announcements of judgment</a:t>
            </a:r>
          </a:p>
          <a:p>
            <a:pPr lvl="1"/>
            <a:r>
              <a:rPr lang="en-US" dirty="0" smtClean="0"/>
              <a:t>Covenant Lawsuit</a:t>
            </a:r>
          </a:p>
          <a:p>
            <a:pPr lvl="2"/>
            <a:r>
              <a:rPr lang="en-US" dirty="0" smtClean="0"/>
              <a:t>God summons his people to appear before him for covenant violations. </a:t>
            </a:r>
          </a:p>
          <a:p>
            <a:pPr lvl="2"/>
            <a:r>
              <a:rPr lang="en-US" dirty="0" smtClean="0"/>
              <a:t>These announcements usually contain:</a:t>
            </a:r>
          </a:p>
          <a:p>
            <a:pPr lvl="3"/>
            <a:r>
              <a:rPr lang="en-US" dirty="0" smtClean="0"/>
              <a:t>Summoning of witnesses</a:t>
            </a:r>
          </a:p>
          <a:p>
            <a:pPr lvl="3"/>
            <a:r>
              <a:rPr lang="en-US" dirty="0" smtClean="0"/>
              <a:t>List of charges against the accused</a:t>
            </a:r>
          </a:p>
          <a:p>
            <a:pPr lvl="3"/>
            <a:r>
              <a:rPr lang="en-US" dirty="0" smtClean="0"/>
              <a:t>Announcement of punishment</a:t>
            </a:r>
          </a:p>
          <a:p>
            <a:pPr lvl="3"/>
            <a:r>
              <a:rPr lang="en-US" dirty="0" smtClean="0"/>
              <a:t>Example: </a:t>
            </a:r>
            <a:r>
              <a:rPr lang="en-US" dirty="0" smtClean="0"/>
              <a:t>Micah 6:1–6 </a:t>
            </a:r>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lnSpcReduction="10000"/>
          </a:bodyPr>
          <a:lstStyle/>
          <a:p>
            <a:r>
              <a:rPr lang="en-US" dirty="0" smtClean="0"/>
              <a:t>Salvation Oracles</a:t>
            </a:r>
          </a:p>
          <a:p>
            <a:pPr lvl="1"/>
            <a:r>
              <a:rPr lang="en-US" dirty="0" smtClean="0"/>
              <a:t>The Promise of Deliverance</a:t>
            </a:r>
          </a:p>
          <a:p>
            <a:pPr lvl="2"/>
            <a:r>
              <a:rPr lang="en-US" dirty="0" smtClean="0"/>
              <a:t>Salvation prophecies customarily deal with God’s deliverance after a time of experiencing his judgment.</a:t>
            </a:r>
          </a:p>
          <a:p>
            <a:pPr lvl="2"/>
            <a:r>
              <a:rPr lang="en-US" dirty="0" smtClean="0"/>
              <a:t>Frequently, you will detect a pattern of sin, judgment, repentance, and restoration.</a:t>
            </a:r>
          </a:p>
          <a:p>
            <a:pPr lvl="2"/>
            <a:r>
              <a:rPr lang="en-US" dirty="0" smtClean="0"/>
              <a:t>Particularly prominent is the exodus motif.</a:t>
            </a:r>
          </a:p>
          <a:p>
            <a:pPr lvl="1"/>
            <a:r>
              <a:rPr lang="en-US" dirty="0" smtClean="0"/>
              <a:t>Kingdom Oracles</a:t>
            </a:r>
          </a:p>
          <a:p>
            <a:pPr lvl="2"/>
            <a:r>
              <a:rPr lang="en-US" dirty="0" smtClean="0"/>
              <a:t>Deal with the establishment of Israel’s final kingdom.</a:t>
            </a:r>
          </a:p>
          <a:p>
            <a:pPr lvl="2"/>
            <a:r>
              <a:rPr lang="en-US" dirty="0" smtClean="0"/>
              <a:t>Also contain an announcement of universal judgment, often in a series of judgments.</a:t>
            </a:r>
          </a:p>
          <a:p>
            <a:pPr lvl="2"/>
            <a:r>
              <a:rPr lang="en-US" dirty="0" smtClean="0"/>
              <a:t>The last judgment completes the series and serves to prepare for the final era of blessing.</a:t>
            </a:r>
          </a:p>
          <a:p>
            <a:pPr lvl="2"/>
            <a:r>
              <a:rPr lang="en-US" dirty="0" smtClean="0"/>
              <a:t>Example: </a:t>
            </a:r>
            <a:r>
              <a:rPr lang="en-US" dirty="0" smtClean="0"/>
              <a:t>Joel 3:9–21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down)">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lstStyle/>
          <a:p>
            <a:r>
              <a:rPr lang="en-US" dirty="0" smtClean="0"/>
              <a:t>Salvation Oracles (cont’d)</a:t>
            </a:r>
          </a:p>
          <a:p>
            <a:pPr lvl="1"/>
            <a:r>
              <a:rPr lang="en-US" dirty="0" smtClean="0"/>
              <a:t>Apocalyptic</a:t>
            </a:r>
          </a:p>
          <a:p>
            <a:pPr lvl="2"/>
            <a:r>
              <a:rPr lang="en-US" dirty="0" smtClean="0"/>
              <a:t>Definition: </a:t>
            </a:r>
          </a:p>
          <a:p>
            <a:pPr lvl="3"/>
            <a:r>
              <a:rPr lang="en-US" dirty="0" smtClean="0"/>
              <a:t>a </a:t>
            </a:r>
            <a:r>
              <a:rPr lang="en-US" dirty="0" smtClean="0"/>
              <a:t>genre of revelatory literature </a:t>
            </a:r>
          </a:p>
          <a:p>
            <a:pPr lvl="3"/>
            <a:r>
              <a:rPr lang="en-US" dirty="0" smtClean="0"/>
              <a:t>with a narrative framework, </a:t>
            </a:r>
          </a:p>
          <a:p>
            <a:pPr lvl="3"/>
            <a:r>
              <a:rPr lang="en-US" dirty="0" smtClean="0"/>
              <a:t>in which a revelation is mediated </a:t>
            </a:r>
          </a:p>
          <a:p>
            <a:pPr lvl="3"/>
            <a:r>
              <a:rPr lang="en-US" dirty="0" smtClean="0"/>
              <a:t>by an otherworldly being </a:t>
            </a:r>
          </a:p>
          <a:p>
            <a:pPr lvl="3"/>
            <a:r>
              <a:rPr lang="en-US" dirty="0" smtClean="0"/>
              <a:t>to a human percipient, </a:t>
            </a:r>
          </a:p>
          <a:p>
            <a:pPr lvl="3"/>
            <a:r>
              <a:rPr lang="en-US" dirty="0" smtClean="0"/>
              <a:t>disclosing a transcendent reality </a:t>
            </a:r>
          </a:p>
          <a:p>
            <a:pPr lvl="3"/>
            <a:r>
              <a:rPr lang="en-US" dirty="0" smtClean="0"/>
              <a:t>which is both temporal insofar as it envisages eschatological salvation, </a:t>
            </a:r>
          </a:p>
          <a:p>
            <a:pPr lvl="3"/>
            <a:r>
              <a:rPr lang="en-US" dirty="0" smtClean="0"/>
              <a:t>and spatial insofar as it involves another, supernatural world</a:t>
            </a:r>
            <a:r>
              <a:rPr lang="en-US" dirty="0" smtClean="0"/>
              <a:t>.</a:t>
            </a:r>
            <a:endParaRPr lang="en-US" dirty="0" smtClean="0"/>
          </a:p>
          <a:p>
            <a:pPr lvl="3"/>
            <a:endParaRPr lang="en-US" dirty="0" smtClean="0"/>
          </a:p>
          <a:p>
            <a:pPr lvl="2"/>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down)">
                                      <p:cBhvr>
                                        <p:cTn id="33" dur="500"/>
                                        <p:tgtEl>
                                          <p:spTgt spid="3">
                                            <p:txEl>
                                              <p:pRg st="8" end="8"/>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wipe(down)">
                                      <p:cBhvr>
                                        <p:cTn id="36" dur="500"/>
                                        <p:tgtEl>
                                          <p:spTgt spid="3">
                                            <p:txEl>
                                              <p:pRg st="9" end="9"/>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wipe(down)">
                                      <p:cBhvr>
                                        <p:cTn id="3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Salvation Oracles (cont’d)</a:t>
            </a:r>
          </a:p>
          <a:p>
            <a:pPr lvl="1"/>
            <a:r>
              <a:rPr lang="en-US" dirty="0" smtClean="0"/>
              <a:t>Apocalyptic</a:t>
            </a:r>
          </a:p>
          <a:p>
            <a:pPr lvl="2"/>
            <a:r>
              <a:rPr lang="en-US" dirty="0" smtClean="0"/>
              <a:t>Features:</a:t>
            </a:r>
          </a:p>
          <a:p>
            <a:pPr lvl="3"/>
            <a:r>
              <a:rPr lang="en-US" dirty="0" smtClean="0"/>
              <a:t>This present world is evil and without hope, and can be remedied only by sovereign divine intervention.</a:t>
            </a:r>
          </a:p>
          <a:p>
            <a:pPr lvl="3"/>
            <a:r>
              <a:rPr lang="en-US" dirty="0" smtClean="0"/>
              <a:t>The issue of the ages is essentially a spiritual battle between good and evil.</a:t>
            </a:r>
          </a:p>
          <a:p>
            <a:pPr lvl="3"/>
            <a:r>
              <a:rPr lang="en-US" dirty="0" smtClean="0"/>
              <a:t>The Lord’s intervention will entail catastrophic events.</a:t>
            </a:r>
          </a:p>
          <a:p>
            <a:pPr lvl="3"/>
            <a:r>
              <a:rPr lang="en-US" dirty="0" smtClean="0"/>
              <a:t>Following the time of God’s universal judgment, a final new age of peace, prosperity, and righteousness will be ushered in.</a:t>
            </a:r>
          </a:p>
          <a:p>
            <a:pPr lvl="3"/>
            <a:r>
              <a:rPr lang="en-US" dirty="0" smtClean="0"/>
              <a:t>Apocalyptic literature customarily is presented via visions of the future and contains graphic images, fantastic other-worldly settings and scenes, and an abundant use of symbols, such as the use of numbers, colors, and animals.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lstStyle/>
          <a:p>
            <a:r>
              <a:rPr lang="en-US" dirty="0" smtClean="0"/>
              <a:t>Salvation Oracles (cont’d)</a:t>
            </a:r>
          </a:p>
          <a:p>
            <a:pPr lvl="1"/>
            <a:r>
              <a:rPr lang="en-US" dirty="0" smtClean="0"/>
              <a:t>Apocalyptic</a:t>
            </a:r>
          </a:p>
          <a:p>
            <a:pPr lvl="2"/>
            <a:r>
              <a:rPr lang="en-US" dirty="0" smtClean="0"/>
              <a:t>Examples from the OT include Isaiah 24–27; Ezekiel 38–39; Daniel 7; Joel 2:28–32; 3:9–17, and Zechariah 1–6; 12–14.</a:t>
            </a:r>
          </a:p>
          <a:p>
            <a:pPr lvl="2"/>
            <a:r>
              <a:rPr lang="en-US" dirty="0" smtClean="0"/>
              <a:t>Full blown apocalypses, however, do not occur until after the OT era.</a:t>
            </a:r>
          </a:p>
          <a:p>
            <a:pPr lvl="2"/>
            <a:r>
              <a:rPr lang="en-US" dirty="0" smtClean="0"/>
              <a:t>“Prophecy appears to have gradually merged into apocalyptic. Most of the essential features of the kind of apocalyptic literature which flourished from 200 B. C. to A. D. 100 have roots in the prophetic literature of the sixth and fifth centuries </a:t>
            </a:r>
            <a:r>
              <a:rPr lang="en-US" dirty="0" smtClean="0"/>
              <a:t>B.C</a:t>
            </a:r>
            <a:r>
              <a:rPr lang="en-US" dirty="0" smtClean="0"/>
              <a:t>. Apocalyptic is therefore an inner-Jewish development” (David </a:t>
            </a:r>
            <a:r>
              <a:rPr lang="en-US" dirty="0" err="1" smtClean="0"/>
              <a:t>Aune</a:t>
            </a:r>
            <a:r>
              <a:rPr lang="en-US" dirty="0" smtClean="0"/>
              <a:t>, </a:t>
            </a:r>
            <a:r>
              <a:rPr lang="en-US" i="1" dirty="0" smtClean="0"/>
              <a:t>Prophecy in Early Christianity and the Mediterranean World</a:t>
            </a:r>
            <a:r>
              <a:rPr lang="en-US" dirty="0" smtClean="0"/>
              <a:t>, 112).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lnSpcReduction="10000"/>
          </a:bodyPr>
          <a:lstStyle/>
          <a:p>
            <a:r>
              <a:rPr lang="en-US" dirty="0" smtClean="0"/>
              <a:t>Guidelines for interpreting apocalyptic</a:t>
            </a:r>
          </a:p>
          <a:p>
            <a:pPr marL="749808" lvl="1" indent="-457200">
              <a:buFont typeface="+mj-lt"/>
              <a:buAutoNum type="arabicPeriod"/>
            </a:pPr>
            <a:r>
              <a:rPr lang="en-US" dirty="0" smtClean="0"/>
              <a:t>Acquaint yourself with the characteristics of apocalyptic</a:t>
            </a:r>
          </a:p>
          <a:p>
            <a:pPr marL="749808" lvl="1" indent="-457200">
              <a:buFont typeface="+mj-lt"/>
              <a:buAutoNum type="arabicPeriod"/>
            </a:pPr>
            <a:r>
              <a:rPr lang="en-US" dirty="0" smtClean="0"/>
              <a:t>Note the setting of the passage both in its historical dimension and contextual orientation.</a:t>
            </a:r>
          </a:p>
          <a:p>
            <a:pPr marL="749808" lvl="1" indent="-457200">
              <a:buFont typeface="+mj-lt"/>
              <a:buAutoNum type="arabicPeriod"/>
            </a:pPr>
            <a:r>
              <a:rPr lang="en-US" dirty="0" smtClean="0"/>
              <a:t>Distinguish carefully the use of symbols, themes, and figures of speech from their standard literal sense.</a:t>
            </a:r>
          </a:p>
          <a:p>
            <a:pPr marL="749808" lvl="1" indent="-457200">
              <a:buFont typeface="+mj-lt"/>
              <a:buAutoNum type="arabicPeriod"/>
            </a:pPr>
            <a:r>
              <a:rPr lang="en-US" dirty="0" smtClean="0"/>
              <a:t>Determine the author’s purpose in using apocalyptic features.</a:t>
            </a:r>
          </a:p>
          <a:p>
            <a:pPr marL="749808" lvl="1" indent="-457200">
              <a:buFont typeface="+mj-lt"/>
              <a:buAutoNum type="arabicPeriod"/>
            </a:pPr>
            <a:r>
              <a:rPr lang="en-US" dirty="0" smtClean="0"/>
              <a:t>As with other types of prophecy, try to place yourself in the oral setting of those who first heard the message.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lstStyle/>
          <a:p>
            <a:r>
              <a:rPr lang="en-US" dirty="0" smtClean="0"/>
              <a:t>Guidelines for apocalyptic (cont’d)</a:t>
            </a:r>
          </a:p>
          <a:p>
            <a:pPr marL="749808" lvl="1" indent="-457200">
              <a:buFont typeface="+mj-lt"/>
              <a:buAutoNum type="arabicPeriod"/>
            </a:pPr>
            <a:r>
              <a:rPr lang="en-US" dirty="0" smtClean="0"/>
              <a:t>In teaching or preaching the passage to others, be sure to emphasize the spiritual content resident in its message, particularly in the ultimate resolution of divine teleology it presents.</a:t>
            </a:r>
          </a:p>
          <a:p>
            <a:pPr marL="749808" lvl="1" indent="-457200">
              <a:buFont typeface="+mj-lt"/>
              <a:buAutoNum type="arabicPeriod"/>
            </a:pPr>
            <a:r>
              <a:rPr lang="en-US" dirty="0" smtClean="0"/>
              <a:t>Above all, make the application of the passage relevant to the lives of those whom you are attempting to reach.</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lstStyle/>
          <a:p>
            <a:r>
              <a:rPr lang="en-US" dirty="0" smtClean="0"/>
              <a:t>Instructional Accounts</a:t>
            </a:r>
          </a:p>
          <a:p>
            <a:pPr lvl="1"/>
            <a:r>
              <a:rPr lang="en-US" dirty="0" smtClean="0"/>
              <a:t>Important Note:</a:t>
            </a:r>
          </a:p>
          <a:p>
            <a:pPr lvl="2"/>
            <a:r>
              <a:rPr lang="en-US" dirty="0" smtClean="0"/>
              <a:t>Prophetic speeches are not always one-dimensional. God’s prophet may weave two or more literary types together in achieving his purposes.</a:t>
            </a:r>
          </a:p>
          <a:p>
            <a:pPr lvl="1"/>
            <a:r>
              <a:rPr lang="en-US" dirty="0" smtClean="0"/>
              <a:t>Disputation</a:t>
            </a:r>
          </a:p>
          <a:p>
            <a:pPr lvl="2"/>
            <a:r>
              <a:rPr lang="en-US" dirty="0" smtClean="0"/>
              <a:t>Declaration</a:t>
            </a:r>
          </a:p>
          <a:p>
            <a:pPr lvl="2"/>
            <a:r>
              <a:rPr lang="en-US" dirty="0" smtClean="0"/>
              <a:t>Discussion</a:t>
            </a:r>
          </a:p>
          <a:p>
            <a:pPr lvl="2"/>
            <a:r>
              <a:rPr lang="en-US" dirty="0" smtClean="0"/>
              <a:t>Refutation</a:t>
            </a:r>
          </a:p>
          <a:p>
            <a:pPr lvl="2"/>
            <a:r>
              <a:rPr lang="en-US" dirty="0" smtClean="0"/>
              <a:t>Example: </a:t>
            </a:r>
            <a:r>
              <a:rPr lang="en-US" dirty="0" smtClean="0"/>
              <a:t>Malachi 1:6–7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Subgenres of Prophecy</a:t>
            </a:r>
            <a:endParaRPr lang="en-US" dirty="0"/>
          </a:p>
        </p:txBody>
      </p:sp>
      <p:sp>
        <p:nvSpPr>
          <p:cNvPr id="3" name="Content Placeholder 2"/>
          <p:cNvSpPr>
            <a:spLocks noGrp="1"/>
          </p:cNvSpPr>
          <p:nvPr>
            <p:ph idx="1"/>
          </p:nvPr>
        </p:nvSpPr>
        <p:spPr/>
        <p:txBody>
          <a:bodyPr>
            <a:normAutofit/>
          </a:bodyPr>
          <a:lstStyle/>
          <a:p>
            <a:r>
              <a:rPr lang="en-US" dirty="0" smtClean="0"/>
              <a:t>Exhortation Speeches</a:t>
            </a:r>
          </a:p>
          <a:p>
            <a:pPr lvl="1"/>
            <a:r>
              <a:rPr lang="en-US" dirty="0" smtClean="0"/>
              <a:t>Exhortation toward repentance or reform occurs. The hearers or readers are urged to follow the Lord and his standards. These instructional messages can be introduced with a call to hear the word of the Lord and contain motive, which encourages a favorable response. This motive may be positive  (reward) or negative (warning of consequences of the present lifestyle).</a:t>
            </a:r>
          </a:p>
          <a:p>
            <a:pPr lvl="1"/>
            <a:r>
              <a:rPr lang="en-US" dirty="0" smtClean="0"/>
              <a:t>Example: </a:t>
            </a:r>
            <a:r>
              <a:rPr lang="en-US" dirty="0" smtClean="0"/>
              <a:t>Isaiah 55:1–5</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Prophecy outside of the Old Testament Prophetic Books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the Old Testament</a:t>
            </a:r>
          </a:p>
          <a:p>
            <a:pPr lvl="1"/>
            <a:r>
              <a:rPr lang="en-US" dirty="0" smtClean="0"/>
              <a:t>In the Hebrew canon the books from Joshua to Kings are termed the Former Prophets. Accordingly, the interpreter may expect to find prophetic messages in the pages of these books.</a:t>
            </a:r>
          </a:p>
          <a:p>
            <a:pPr lvl="1"/>
            <a:r>
              <a:rPr lang="en-US" dirty="0" smtClean="0"/>
              <a:t>Here, we meet many prophets such as Nathan, Elijah, and Elisha.</a:t>
            </a:r>
          </a:p>
          <a:p>
            <a:pPr lvl="1"/>
            <a:r>
              <a:rPr lang="en-US" dirty="0" smtClean="0"/>
              <a:t>Prophecy was known even before the Former Prophets. In blessing his sons, Jacob prophesied their future. Paul appears to view the whole of the Hebrew Scriptures as “prophetic writings” (Rom. 1:1–2; 16:25–26; cf. Dan. 9:10).</a:t>
            </a:r>
          </a:p>
          <a:p>
            <a:pPr lvl="1"/>
            <a:r>
              <a:rPr lang="en-US" dirty="0" smtClean="0"/>
              <a:t>The oracles of Balaam are found in Numbers 23 and 24. </a:t>
            </a:r>
          </a:p>
          <a:p>
            <a:pPr lvl="1"/>
            <a:r>
              <a:rPr lang="en-US" dirty="0" smtClean="0"/>
              <a:t>In Deuteronomy 18, Moses delivered God’s promise to raise up a prophet who would speak the very words of the Lord (Deut. 18:15–18).</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239000" cy="1143000"/>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The Nature and Characteristics of Biblical Poetry</a:t>
            </a:r>
            <a:endParaRPr lang="en-US" dirty="0"/>
          </a:p>
        </p:txBody>
      </p:sp>
      <p:pic>
        <p:nvPicPr>
          <p:cNvPr id="1026" name="Picture 2" descr="DESCRIPTION: Donkey answering the phone for Balaam CAPTION: NO, I'M SORRY, BALAAM IS NOT IN AT THE MOMENT ... MAY I TAKE A MESSAGE?"/>
          <p:cNvPicPr>
            <a:picLocks noGrp="1" noChangeAspect="1" noChangeArrowheads="1"/>
          </p:cNvPicPr>
          <p:nvPr>
            <p:ph idx="1"/>
          </p:nvPr>
        </p:nvPicPr>
        <p:blipFill>
          <a:blip r:embed="rId3" cstate="print"/>
          <a:srcRect/>
          <a:stretch>
            <a:fillRect/>
          </a:stretch>
        </p:blipFill>
        <p:spPr bwMode="auto">
          <a:xfrm>
            <a:off x="609600" y="1831445"/>
            <a:ext cx="6934200" cy="47127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smtClean="0"/>
              <a:t>The Nature and Characteristics of Biblical Poetry </a:t>
            </a:r>
            <a:endParaRPr lang="en-US" dirty="0"/>
          </a:p>
        </p:txBody>
      </p:sp>
      <p:pic>
        <p:nvPicPr>
          <p:cNvPr id="3074" name="Picture 2" descr="DESCRIPTION: Balaam on the telephone CAPTION: YES THIS IS BALAAM, NO I WON'T ACCEPT A COLLECT CALL FROM 'DONKEY'"/>
          <p:cNvPicPr>
            <a:picLocks noGrp="1" noChangeAspect="1" noChangeArrowheads="1"/>
          </p:cNvPicPr>
          <p:nvPr>
            <p:ph idx="1"/>
          </p:nvPr>
        </p:nvPicPr>
        <p:blipFill>
          <a:blip r:embed="rId3" cstate="print"/>
          <a:srcRect/>
          <a:stretch>
            <a:fillRect/>
          </a:stretch>
        </p:blipFill>
        <p:spPr bwMode="auto">
          <a:xfrm>
            <a:off x="762000" y="1482989"/>
            <a:ext cx="6553200" cy="49178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Prophecy outside of the Old Testament Prophetic Books</a:t>
            </a:r>
            <a:endParaRPr lang="en-US" dirty="0"/>
          </a:p>
        </p:txBody>
      </p:sp>
      <p:sp>
        <p:nvSpPr>
          <p:cNvPr id="3" name="Content Placeholder 2"/>
          <p:cNvSpPr>
            <a:spLocks noGrp="1"/>
          </p:cNvSpPr>
          <p:nvPr>
            <p:ph idx="1"/>
          </p:nvPr>
        </p:nvSpPr>
        <p:spPr/>
        <p:txBody>
          <a:bodyPr>
            <a:normAutofit/>
          </a:bodyPr>
          <a:lstStyle/>
          <a:p>
            <a:r>
              <a:rPr lang="en-US" dirty="0" smtClean="0"/>
              <a:t>In the New Testament</a:t>
            </a:r>
          </a:p>
          <a:p>
            <a:pPr lvl="1"/>
            <a:r>
              <a:rPr lang="en-US" dirty="0" smtClean="0"/>
              <a:t>The literature of the New Testament mentions the existence and ministry of many prophets or persons engaging in prophetic ministry or conveying prophetic utterances.</a:t>
            </a:r>
          </a:p>
          <a:p>
            <a:pPr lvl="2"/>
            <a:r>
              <a:rPr lang="en-US" dirty="0" smtClean="0"/>
              <a:t>Elizabeth (Luke 1:41–45), Zechariah (Luke 1:67–69), Simeon (Luke 2:25–35), Anna (Luke 2:36–38), </a:t>
            </a:r>
            <a:r>
              <a:rPr lang="en-US" dirty="0" err="1" smtClean="0"/>
              <a:t>Agabus</a:t>
            </a:r>
            <a:r>
              <a:rPr lang="en-US" dirty="0" smtClean="0"/>
              <a:t> (Acts 11:27–28; 13:1; 21:10), Judas and Silas (Acts 15:32), and the daughters of Philip (Acts 21:9).</a:t>
            </a:r>
          </a:p>
          <a:p>
            <a:pPr lvl="1"/>
            <a:r>
              <a:rPr lang="en-US" dirty="0" smtClean="0"/>
              <a:t>Prophecy was considered an important gift in the early church (cf. 1 Cor. 12:28; Eph. 2:20; 3:5; 4:11).</a:t>
            </a:r>
          </a:p>
          <a:p>
            <a:pPr lvl="1"/>
            <a:r>
              <a:rPr lang="en-US" dirty="0" smtClean="0"/>
              <a:t>John the Baptist was recognized as a prophet by his contemporaries (Matt. 11:9; 14:5).</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Prophecy outside of the Old Testament Prophetic Books</a:t>
            </a:r>
            <a:endParaRPr lang="en-US" dirty="0"/>
          </a:p>
        </p:txBody>
      </p:sp>
      <p:sp>
        <p:nvSpPr>
          <p:cNvPr id="3" name="Content Placeholder 2"/>
          <p:cNvSpPr>
            <a:spLocks noGrp="1"/>
          </p:cNvSpPr>
          <p:nvPr>
            <p:ph idx="1"/>
          </p:nvPr>
        </p:nvSpPr>
        <p:spPr/>
        <p:txBody>
          <a:bodyPr>
            <a:normAutofit/>
          </a:bodyPr>
          <a:lstStyle/>
          <a:p>
            <a:r>
              <a:rPr lang="en-US" dirty="0" smtClean="0"/>
              <a:t>In the New Testament</a:t>
            </a:r>
          </a:p>
          <a:p>
            <a:pPr lvl="1"/>
            <a:r>
              <a:rPr lang="en-US" dirty="0" smtClean="0"/>
              <a:t>Jesus was the prophet </a:t>
            </a:r>
            <a:r>
              <a:rPr lang="en-US" i="1" dirty="0" smtClean="0"/>
              <a:t>par excellence </a:t>
            </a:r>
            <a:r>
              <a:rPr lang="en-US" dirty="0" smtClean="0"/>
              <a:t>(Matt. 21:10–11; John 6:14; 7:40, 52; Acts 3:19–23).</a:t>
            </a:r>
          </a:p>
          <a:p>
            <a:pPr lvl="1"/>
            <a:r>
              <a:rPr lang="en-US" dirty="0" smtClean="0"/>
              <a:t>The major theme in his prophetic pronouncements was his teaching concerning the kingdom.</a:t>
            </a:r>
          </a:p>
          <a:p>
            <a:pPr lvl="1"/>
            <a:r>
              <a:rPr lang="en-US" dirty="0" smtClean="0"/>
              <a:t>Although he did not claim to be a prophet, the apostle Paul also exercised the prophetic gift (e.g., 1 Cor. 14:37–38; 2 Cor. 12:9).</a:t>
            </a:r>
          </a:p>
          <a:p>
            <a:pPr lvl="1"/>
            <a:r>
              <a:rPr lang="en-US" dirty="0" smtClean="0"/>
              <a:t>In a sense, Paul’s whole ministry was much like that of the Old Testament prophets.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Prophecy outside of the Old Testament Prophetic Books</a:t>
            </a:r>
            <a:endParaRPr lang="en-US" dirty="0"/>
          </a:p>
        </p:txBody>
      </p:sp>
      <p:sp>
        <p:nvSpPr>
          <p:cNvPr id="3" name="Content Placeholder 2"/>
          <p:cNvSpPr>
            <a:spLocks noGrp="1"/>
          </p:cNvSpPr>
          <p:nvPr>
            <p:ph idx="1"/>
          </p:nvPr>
        </p:nvSpPr>
        <p:spPr/>
        <p:txBody>
          <a:bodyPr>
            <a:normAutofit lnSpcReduction="10000"/>
          </a:bodyPr>
          <a:lstStyle/>
          <a:p>
            <a:r>
              <a:rPr lang="en-US" dirty="0" smtClean="0"/>
              <a:t>Distinctions between OT and NT Prophecy</a:t>
            </a:r>
          </a:p>
          <a:p>
            <a:pPr lvl="1"/>
            <a:r>
              <a:rPr lang="en-US" dirty="0" smtClean="0"/>
              <a:t>(1) There is a more universal element in New Testament prophecy than in Old Testament prophecy.</a:t>
            </a:r>
          </a:p>
          <a:p>
            <a:pPr lvl="1"/>
            <a:r>
              <a:rPr lang="en-US" dirty="0" smtClean="0"/>
              <a:t>(2) Although we have noted common elements between Old Testament prophetic genres and New Testament prophecy, the latter tends to be far less structured. </a:t>
            </a:r>
          </a:p>
          <a:p>
            <a:pPr lvl="1"/>
            <a:r>
              <a:rPr lang="en-US" dirty="0" smtClean="0"/>
              <a:t>(3) Outside of the ministry of Jesus, New Testament prophetic speeches are more difficult to identify than their Old Testament counterparts. </a:t>
            </a:r>
          </a:p>
          <a:p>
            <a:pPr lvl="1"/>
            <a:r>
              <a:rPr lang="en-US" dirty="0" smtClean="0"/>
              <a:t>(4) You should pay close attention to discerning those Old Testament predictions that find their realization in New Testament prophecy and events.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Sample Exegesis: The book of Nahum</a:t>
            </a:r>
            <a:endParaRPr lang="en-US" dirty="0"/>
          </a:p>
        </p:txBody>
      </p:sp>
      <p:sp>
        <p:nvSpPr>
          <p:cNvPr id="3" name="Content Placeholder 2"/>
          <p:cNvSpPr>
            <a:spLocks noGrp="1"/>
          </p:cNvSpPr>
          <p:nvPr>
            <p:ph idx="1"/>
          </p:nvPr>
        </p:nvSpPr>
        <p:spPr/>
        <p:txBody>
          <a:bodyPr/>
          <a:lstStyle/>
          <a:p>
            <a:r>
              <a:rPr lang="en-US" dirty="0" smtClean="0"/>
              <a:t>History</a:t>
            </a:r>
          </a:p>
          <a:p>
            <a:r>
              <a:rPr lang="en-US" dirty="0" smtClean="0"/>
              <a:t>Literature</a:t>
            </a:r>
          </a:p>
          <a:p>
            <a:r>
              <a:rPr lang="en-US" dirty="0" smtClean="0"/>
              <a:t>Theology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Guidelines for Interpreting Prophecy</a:t>
            </a:r>
            <a:endParaRPr lang="en-US" dirty="0"/>
          </a:p>
        </p:txBody>
      </p:sp>
      <p:sp>
        <p:nvSpPr>
          <p:cNvPr id="3" name="Content Placeholder 2"/>
          <p:cNvSpPr>
            <a:spLocks noGrp="1"/>
          </p:cNvSpPr>
          <p:nvPr>
            <p:ph idx="1"/>
          </p:nvPr>
        </p:nvSpPr>
        <p:spPr/>
        <p:txBody>
          <a:bodyPr>
            <a:normAutofit fontScale="85000" lnSpcReduction="10000"/>
          </a:bodyPr>
          <a:lstStyle/>
          <a:p>
            <a:pPr marL="514350" lvl="0" indent="-514350">
              <a:buFont typeface="+mj-lt"/>
              <a:buAutoNum type="arabicPeriod"/>
            </a:pPr>
            <a:r>
              <a:rPr lang="en-US" dirty="0" smtClean="0"/>
              <a:t>Select and determine the boundaries of the prophecy.</a:t>
            </a:r>
          </a:p>
          <a:p>
            <a:pPr marL="514350" lvl="0" indent="-514350">
              <a:buFont typeface="+mj-lt"/>
              <a:buAutoNum type="arabicPeriod"/>
            </a:pPr>
            <a:r>
              <a:rPr lang="en-US" dirty="0" smtClean="0"/>
              <a:t>Understand the specific type of subgenre to which the passage belongs and apply its rules carefully.</a:t>
            </a:r>
          </a:p>
          <a:p>
            <a:pPr marL="514350" lvl="0" indent="-514350">
              <a:buFont typeface="+mj-lt"/>
              <a:buAutoNum type="arabicPeriod"/>
            </a:pPr>
            <a:r>
              <a:rPr lang="en-US" dirty="0" smtClean="0"/>
              <a:t>Investigate the historical and cultural contexts of the passage. For the New Testament, this involves correctly assessing both the relevant Old Testament and extrabiblical data.</a:t>
            </a:r>
          </a:p>
          <a:p>
            <a:pPr marL="514350" lvl="0" indent="-514350">
              <a:buFont typeface="+mj-lt"/>
              <a:buAutoNum type="arabicPeriod"/>
            </a:pPr>
            <a:r>
              <a:rPr lang="en-US" dirty="0" smtClean="0"/>
              <a:t>Interpret the passage carefully in accordance with sound grammatical exegesis.</a:t>
            </a:r>
          </a:p>
          <a:p>
            <a:pPr marL="514350" lvl="0" indent="-514350">
              <a:buFont typeface="+mj-lt"/>
              <a:buAutoNum type="arabicPeriod"/>
            </a:pPr>
            <a:r>
              <a:rPr lang="en-US" dirty="0" smtClean="0"/>
              <a:t>Observe the literary features of the passage, considering the prophet’s use of figurative language, imagery, motifs, themes, and symbols. Try to determine the meaning or emphasis that the figure is conveying.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Guidelines for Interpreting Prophecy</a:t>
            </a:r>
            <a:endParaRPr lang="en-US" dirty="0"/>
          </a:p>
        </p:txBody>
      </p:sp>
      <p:sp>
        <p:nvSpPr>
          <p:cNvPr id="3" name="Content Placeholder 2"/>
          <p:cNvSpPr>
            <a:spLocks noGrp="1"/>
          </p:cNvSpPr>
          <p:nvPr>
            <p:ph idx="1"/>
          </p:nvPr>
        </p:nvSpPr>
        <p:spPr/>
        <p:txBody>
          <a:bodyPr>
            <a:normAutofit fontScale="77500" lnSpcReduction="20000"/>
          </a:bodyPr>
          <a:lstStyle/>
          <a:p>
            <a:pPr marL="514350" lvl="0" indent="-514350">
              <a:buFont typeface="+mj-lt"/>
              <a:buAutoNum type="arabicPeriod" startAt="6"/>
            </a:pPr>
            <a:r>
              <a:rPr lang="en-US" dirty="0" smtClean="0"/>
              <a:t>Be sensitive to the theological truths conveyed by the passage. Note whether the prophet is building on previously revealed theological principles or is presenting new truths. Keep in mind that Jesus’ prophetic perspective was especially concerned with the Kingdom of God.</a:t>
            </a:r>
          </a:p>
          <a:p>
            <a:pPr marL="514350" lvl="0" indent="-514350">
              <a:buFont typeface="+mj-lt"/>
              <a:buAutoNum type="arabicPeriod" startAt="6"/>
            </a:pPr>
            <a:r>
              <a:rPr lang="en-US" dirty="0" smtClean="0"/>
              <a:t>Determine whether the prophecy applies to the prophet’s day or to a future time or both. Keep in mind the distinction between forth-telling and foretelling. Prophets were usually concerned primarily (though not necessarily exclusively) with conditions in their own day.</a:t>
            </a:r>
          </a:p>
          <a:p>
            <a:pPr marL="514350" lvl="0" indent="-514350">
              <a:buFont typeface="+mj-lt"/>
              <a:buAutoNum type="arabicPeriod" startAt="6"/>
            </a:pPr>
            <a:r>
              <a:rPr lang="en-US" dirty="0" smtClean="0"/>
              <a:t>Determine whether the prophecy’s future orientation looks to the near, short term, or to the more distant future, whether to the New Testament era or to the end of the age. Also seek to ascertain whether the prophecy as given was conditional or unconditional in nature.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Guidelines for Interpreting Prophecy</a:t>
            </a:r>
            <a:endParaRPr lang="en-US" dirty="0"/>
          </a:p>
        </p:txBody>
      </p:sp>
      <p:sp>
        <p:nvSpPr>
          <p:cNvPr id="3" name="Content Placeholder 2"/>
          <p:cNvSpPr>
            <a:spLocks noGrp="1"/>
          </p:cNvSpPr>
          <p:nvPr>
            <p:ph idx="1"/>
          </p:nvPr>
        </p:nvSpPr>
        <p:spPr/>
        <p:txBody>
          <a:bodyPr>
            <a:normAutofit lnSpcReduction="10000"/>
          </a:bodyPr>
          <a:lstStyle/>
          <a:p>
            <a:pPr marL="514350" lvl="0" indent="-514350">
              <a:buFont typeface="+mj-lt"/>
              <a:buAutoNum type="arabicPeriod" startAt="9"/>
            </a:pPr>
            <a:r>
              <a:rPr lang="en-US" dirty="0" smtClean="0"/>
              <a:t>In the case of the New Testament, remember that some prophecies were fulfilled in part but their fulfillment not exhausted in the New Testament era. Determine also whether the prophecy has been literally fulfilled or whether the New Testament writer was applying the prophecy in a non-literal manner.</a:t>
            </a:r>
            <a:endParaRPr lang="en-US" smtClean="0"/>
          </a:p>
          <a:p>
            <a:pPr marL="514350" lvl="0" indent="-514350">
              <a:buFont typeface="+mj-lt"/>
              <a:buAutoNum type="arabicPeriod" startAt="9"/>
            </a:pPr>
            <a:r>
              <a:rPr lang="en-US" smtClean="0"/>
              <a:t>Make </a:t>
            </a:r>
            <a:r>
              <a:rPr lang="en-US" dirty="0" smtClean="0"/>
              <a:t>judicious application of the prophecy to the modern situation. Be careful to ask how the prophecy impacts your spiritual life or the spiritual condition of your church or the church as a whole.</a:t>
            </a:r>
          </a:p>
          <a:p>
            <a:pPr lvl="0"/>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24810</TotalTime>
  <Words>1896</Words>
  <Application>Microsoft Office PowerPoint</Application>
  <PresentationFormat>On-screen Show (4:3)</PresentationFormat>
  <Paragraphs>191</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Opulent</vt:lpstr>
      <vt:lpstr>Back to the Future: Prophecy</vt:lpstr>
      <vt:lpstr>Chapter Outline</vt:lpstr>
      <vt:lpstr>THE Nature of Prophecy</vt:lpstr>
      <vt:lpstr>Subgenres of Prophecy</vt:lpstr>
      <vt:lpstr>Subgenres of Prophecy</vt:lpstr>
      <vt:lpstr>Subgenres of Prophecy</vt:lpstr>
      <vt:lpstr>Subgenres of prophecy</vt:lpstr>
      <vt:lpstr>Subgenres of Prophecy</vt:lpstr>
      <vt:lpstr>Subgenres of Prophecy</vt:lpstr>
      <vt:lpstr>Subgenres of Prophecy</vt:lpstr>
      <vt:lpstr>Subgenres of Prophecy</vt:lpstr>
      <vt:lpstr>Subgenres of Prophecy</vt:lpstr>
      <vt:lpstr>Subgenres of prophecy</vt:lpstr>
      <vt:lpstr>Subgenres of Prophecy</vt:lpstr>
      <vt:lpstr>Subgenres of Prophecy</vt:lpstr>
      <vt:lpstr>Subgenres of Prophecy</vt:lpstr>
      <vt:lpstr>Prophecy outside of the Old Testament Prophetic Books</vt:lpstr>
      <vt:lpstr>    The Nature and Characteristics of Biblical Poetry</vt:lpstr>
      <vt:lpstr>The Nature and Characteristics of Biblical Poetry </vt:lpstr>
      <vt:lpstr>Prophecy outside of the Old Testament Prophetic Books</vt:lpstr>
      <vt:lpstr>Prophecy outside of the Old Testament Prophetic Books</vt:lpstr>
      <vt:lpstr>Prophecy outside of the Old Testament Prophetic Books</vt:lpstr>
      <vt:lpstr>Sample Exegesis: The book of Nahum</vt:lpstr>
      <vt:lpstr>Guidelines for Interpreting Prophecy</vt:lpstr>
      <vt:lpstr>Guidelines for Interpreting Prophecy</vt:lpstr>
      <vt:lpstr>Guidelines for Interpreting Prophecy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Invitation to Biblical Interpretation</dc:title>
  <dc:creator>Mark Catlin</dc:creator>
  <cp:lastModifiedBy>Andreas Kostenberger</cp:lastModifiedBy>
  <cp:revision>175</cp:revision>
  <dcterms:created xsi:type="dcterms:W3CDTF">2011-01-28T20:19:11Z</dcterms:created>
  <dcterms:modified xsi:type="dcterms:W3CDTF">2011-10-18T16:20:06Z</dcterms:modified>
</cp:coreProperties>
</file>