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62" r:id="rId2"/>
    <p:sldId id="386" r:id="rId3"/>
    <p:sldId id="304" r:id="rId4"/>
    <p:sldId id="374" r:id="rId5"/>
    <p:sldId id="305" r:id="rId6"/>
    <p:sldId id="385" r:id="rId7"/>
    <p:sldId id="306" r:id="rId8"/>
    <p:sldId id="307" r:id="rId9"/>
    <p:sldId id="308" r:id="rId10"/>
    <p:sldId id="355" r:id="rId11"/>
    <p:sldId id="366" r:id="rId12"/>
    <p:sldId id="356" r:id="rId13"/>
    <p:sldId id="357" r:id="rId14"/>
    <p:sldId id="367" r:id="rId15"/>
    <p:sldId id="309" r:id="rId16"/>
    <p:sldId id="375" r:id="rId17"/>
    <p:sldId id="376" r:id="rId18"/>
    <p:sldId id="377" r:id="rId19"/>
    <p:sldId id="378" r:id="rId20"/>
    <p:sldId id="388" r:id="rId21"/>
    <p:sldId id="379" r:id="rId22"/>
    <p:sldId id="380" r:id="rId23"/>
    <p:sldId id="310" r:id="rId24"/>
    <p:sldId id="381" r:id="rId25"/>
    <p:sldId id="382" r:id="rId26"/>
    <p:sldId id="311" r:id="rId27"/>
    <p:sldId id="383" r:id="rId28"/>
    <p:sldId id="3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703"/>
    <a:srgbClr val="042802"/>
    <a:srgbClr val="768208"/>
    <a:srgbClr val="2B345F"/>
    <a:srgbClr val="8590C7"/>
    <a:srgbClr val="6155F7"/>
    <a:srgbClr val="4E825F"/>
    <a:srgbClr val="5A765F"/>
    <a:srgbClr val="30A04B"/>
    <a:srgbClr val="ABDA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0" autoAdjust="0"/>
    <p:restoredTop sz="94626" autoAdjust="0"/>
  </p:normalViewPr>
  <p:slideViewPr>
    <p:cSldViewPr>
      <p:cViewPr varScale="1">
        <p:scale>
          <a:sx n="121" d="100"/>
          <a:sy n="121" d="100"/>
        </p:scale>
        <p:origin x="1904" y="168"/>
      </p:cViewPr>
      <p:guideLst>
        <p:guide orient="horz" pos="2160"/>
        <p:guide pos="2880"/>
      </p:guideLst>
    </p:cSldViewPr>
  </p:slideViewPr>
  <p:outlineViewPr>
    <p:cViewPr>
      <p:scale>
        <a:sx n="33" d="100"/>
        <a:sy n="33" d="100"/>
      </p:scale>
      <p:origin x="0" y="4433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6FD3E-EE23-49F0-B84B-356AC8356391}" type="datetimeFigureOut">
              <a:rPr lang="en-US" smtClean="0"/>
              <a:pPr/>
              <a:t>4/9/20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FCAD83-64FE-43E1-8A29-5ECBB9065D8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10</a:t>
            </a:fld>
            <a:endParaRPr lang="en-US"/>
          </a:p>
        </p:txBody>
      </p:sp>
    </p:spTree>
    <p:extLst>
      <p:ext uri="{BB962C8B-B14F-4D97-AF65-F5344CB8AC3E}">
        <p14:creationId xmlns:p14="http://schemas.microsoft.com/office/powerpoint/2010/main" val="51974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11</a:t>
            </a:fld>
            <a:endParaRPr lang="en-US"/>
          </a:p>
        </p:txBody>
      </p:sp>
    </p:spTree>
    <p:extLst>
      <p:ext uri="{BB962C8B-B14F-4D97-AF65-F5344CB8AC3E}">
        <p14:creationId xmlns:p14="http://schemas.microsoft.com/office/powerpoint/2010/main" val="899310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12</a:t>
            </a:fld>
            <a:endParaRPr lang="en-US"/>
          </a:p>
        </p:txBody>
      </p:sp>
    </p:spTree>
    <p:extLst>
      <p:ext uri="{BB962C8B-B14F-4D97-AF65-F5344CB8AC3E}">
        <p14:creationId xmlns:p14="http://schemas.microsoft.com/office/powerpoint/2010/main" val="3397269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13</a:t>
            </a:fld>
            <a:endParaRPr lang="en-US"/>
          </a:p>
        </p:txBody>
      </p:sp>
    </p:spTree>
    <p:extLst>
      <p:ext uri="{BB962C8B-B14F-4D97-AF65-F5344CB8AC3E}">
        <p14:creationId xmlns:p14="http://schemas.microsoft.com/office/powerpoint/2010/main" val="4272533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14</a:t>
            </a:fld>
            <a:endParaRPr lang="en-US"/>
          </a:p>
        </p:txBody>
      </p:sp>
    </p:spTree>
    <p:extLst>
      <p:ext uri="{BB962C8B-B14F-4D97-AF65-F5344CB8AC3E}">
        <p14:creationId xmlns:p14="http://schemas.microsoft.com/office/powerpoint/2010/main" val="2482303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DFCAD83-64FE-43E1-8A29-5ECBB9065D83}"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8BAAA47-9E95-4348-9AE1-338BB1803344}" type="datetimeFigureOut">
              <a:rPr lang="en-US" smtClean="0"/>
              <a:pPr/>
              <a:t>4/9/20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6B7F1DB-76A7-4BAF-8BF8-FFB8D7A71C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86B7F1DB-76A7-4BAF-8BF8-FFB8D7A71C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8BAAA47-9E95-4348-9AE1-338BB1803344}" type="datetimeFigureOut">
              <a:rPr lang="en-US" smtClean="0"/>
              <a:pPr/>
              <a:t>4/9/20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8BAAA47-9E95-4348-9AE1-338BB1803344}" type="datetimeFigureOut">
              <a:rPr lang="en-US" smtClean="0"/>
              <a:pPr/>
              <a:t>4/9/20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8BAAA47-9E95-4348-9AE1-338BB1803344}" type="datetimeFigureOut">
              <a:rPr lang="en-US" smtClean="0"/>
              <a:pPr/>
              <a:t>4/9/20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6B7F1DB-76A7-4BAF-8BF8-FFB8D7A71C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8BAAA47-9E95-4348-9AE1-338BB1803344}" type="datetimeFigureOut">
              <a:rPr lang="en-US" smtClean="0"/>
              <a:pPr/>
              <a:t>4/9/20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6B7F1DB-76A7-4BAF-8BF8-FFB8D7A71C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78000"/>
                <a:satMod val="220000"/>
              </a:schemeClr>
            </a:gs>
            <a:gs pos="100000">
              <a:schemeClr val="bg1">
                <a:shade val="35000"/>
                <a:satMod val="15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cap="small" dirty="0"/>
              <a:t>A Word from the </a:t>
            </a:r>
            <a:r>
              <a:rPr lang="en-US" cap="small"/>
              <a:t>WisE: </a:t>
            </a:r>
            <a:r>
              <a:rPr lang="en-US" cap="small" dirty="0"/>
              <a:t>Poetry and Wisdom</a:t>
            </a:r>
          </a:p>
        </p:txBody>
      </p:sp>
      <p:sp>
        <p:nvSpPr>
          <p:cNvPr id="3" name="Text Placeholder 2"/>
          <p:cNvSpPr>
            <a:spLocks noGrp="1"/>
          </p:cNvSpPr>
          <p:nvPr>
            <p:ph type="body" idx="1"/>
          </p:nvPr>
        </p:nvSpPr>
        <p:spPr/>
        <p:txBody>
          <a:bodyPr/>
          <a:lstStyle/>
          <a:p>
            <a:r>
              <a:rPr lang="en-US" dirty="0"/>
              <a:t>Chapter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Chapter Outline</a:t>
            </a:r>
          </a:p>
        </p:txBody>
      </p:sp>
      <p:sp>
        <p:nvSpPr>
          <p:cNvPr id="3" name="Content Placeholder 2"/>
          <p:cNvSpPr>
            <a:spLocks noGrp="1"/>
          </p:cNvSpPr>
          <p:nvPr>
            <p:ph idx="1"/>
          </p:nvPr>
        </p:nvSpPr>
        <p:spPr/>
        <p:txBody>
          <a:bodyPr/>
          <a:lstStyle/>
          <a:p>
            <a:r>
              <a:rPr lang="en-US" dirty="0"/>
              <a:t>The Nature and Characteristics of Biblical Poetry</a:t>
            </a:r>
          </a:p>
          <a:p>
            <a:r>
              <a:rPr lang="en-US" dirty="0"/>
              <a:t>Poetry in the New Testament</a:t>
            </a:r>
          </a:p>
          <a:p>
            <a:r>
              <a:rPr lang="en-US" dirty="0"/>
              <a:t>Structural Devices in Biblical Poetry</a:t>
            </a:r>
          </a:p>
          <a:p>
            <a:r>
              <a:rPr lang="en-US" dirty="0"/>
              <a:t>Stylistic Devices in Biblical Poetry</a:t>
            </a:r>
          </a:p>
          <a:p>
            <a:r>
              <a:rPr lang="en-US" dirty="0"/>
              <a:t>Wisdom Literature</a:t>
            </a:r>
          </a:p>
          <a:p>
            <a:r>
              <a:rPr lang="en-US" dirty="0"/>
              <a:t>Sample Exegesis: The Book of Job</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239000" cy="1143000"/>
          </a:xfrm>
        </p:spPr>
        <p:txBody>
          <a:bodyPr>
            <a:normAutofit fontScale="90000"/>
          </a:bodyPr>
          <a:lstStyle/>
          <a:p>
            <a:pPr algn="ctr"/>
            <a:br>
              <a:rPr lang="en-US" dirty="0"/>
            </a:br>
            <a:br>
              <a:rPr lang="en-US" dirty="0"/>
            </a:br>
            <a:br>
              <a:rPr lang="en-US" dirty="0"/>
            </a:br>
            <a:br>
              <a:rPr lang="en-US" dirty="0"/>
            </a:br>
            <a:r>
              <a:rPr lang="en-US" dirty="0"/>
              <a:t>The Nature and Characteristics of Biblical Poetry</a:t>
            </a:r>
          </a:p>
        </p:txBody>
      </p:sp>
      <p:sp>
        <p:nvSpPr>
          <p:cNvPr id="3" name="Content Placeholder 2"/>
          <p:cNvSpPr>
            <a:spLocks noGrp="1"/>
          </p:cNvSpPr>
          <p:nvPr>
            <p:ph idx="1"/>
          </p:nvPr>
        </p:nvSpPr>
        <p:spPr>
          <a:xfrm>
            <a:off x="457200" y="1905000"/>
            <a:ext cx="7239000" cy="4953000"/>
          </a:xfrm>
        </p:spPr>
        <p:txBody>
          <a:bodyPr>
            <a:normAutofit fontScale="92500"/>
          </a:bodyPr>
          <a:lstStyle/>
          <a:p>
            <a:r>
              <a:rPr lang="en-US" dirty="0"/>
              <a:t>Poetry is built around individual lines, which commonly feature the heightened use of imagery and figurative speech. </a:t>
            </a:r>
          </a:p>
          <a:p>
            <a:r>
              <a:rPr lang="en-US" dirty="0"/>
              <a:t>Parallelism: The practice of  using similar language of approximately the same number of words and length, and containing a corresponding thought, phrase or idea over succeeding lines. </a:t>
            </a:r>
          </a:p>
          <a:p>
            <a:pPr lvl="1"/>
            <a:r>
              <a:rPr lang="en-US" dirty="0"/>
              <a:t>Similar Parallelism: provides closeness of thought and expression over parallel lines.</a:t>
            </a:r>
          </a:p>
          <a:p>
            <a:pPr lvl="1"/>
            <a:r>
              <a:rPr lang="en-US" dirty="0"/>
              <a:t>Antithetic Parallelism: displays a contrast between two parallel lines.</a:t>
            </a:r>
          </a:p>
          <a:p>
            <a:pPr lvl="1"/>
            <a:r>
              <a:rPr lang="en-US" dirty="0"/>
              <a:t>Progressive Parallelism: a succeeding line (or lines) supplements and/or completes the first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Biblical Poetry </a:t>
            </a:r>
          </a:p>
        </p:txBody>
      </p:sp>
      <p:sp>
        <p:nvSpPr>
          <p:cNvPr id="3" name="Content Placeholder 2"/>
          <p:cNvSpPr>
            <a:spLocks noGrp="1"/>
          </p:cNvSpPr>
          <p:nvPr>
            <p:ph idx="1"/>
          </p:nvPr>
        </p:nvSpPr>
        <p:spPr/>
        <p:txBody>
          <a:bodyPr>
            <a:normAutofit fontScale="92500" lnSpcReduction="20000"/>
          </a:bodyPr>
          <a:lstStyle/>
          <a:p>
            <a:r>
              <a:rPr lang="en-US" dirty="0"/>
              <a:t>Terseness</a:t>
            </a:r>
          </a:p>
          <a:p>
            <a:pPr lvl="1"/>
            <a:r>
              <a:rPr lang="en-US" dirty="0"/>
              <a:t>Poets have a way of stating their thoughts so concisely that the result is a polished and succinct presentation free of unnecessary details.</a:t>
            </a:r>
          </a:p>
          <a:p>
            <a:r>
              <a:rPr lang="en-US" dirty="0"/>
              <a:t>Concreteness</a:t>
            </a:r>
          </a:p>
          <a:p>
            <a:pPr lvl="1"/>
            <a:r>
              <a:rPr lang="en-US" dirty="0"/>
              <a:t>“Poetry allows the reader to see, taste, touch, smell, or hear the matters, which the poet portrays” (p. 279, citing Michael Travers).</a:t>
            </a:r>
          </a:p>
          <a:p>
            <a:r>
              <a:rPr lang="en-US" dirty="0"/>
              <a:t>Imagery</a:t>
            </a:r>
          </a:p>
          <a:p>
            <a:pPr lvl="1"/>
            <a:r>
              <a:rPr lang="en-US" dirty="0"/>
              <a:t>By using an image, a poet portrays reality or expresses it in more concrete terms that demand the interpreter’s careful attention and interaction.</a:t>
            </a:r>
          </a:p>
          <a:p>
            <a:pPr lvl="1"/>
            <a:r>
              <a:rPr lang="en-US" dirty="0"/>
              <a:t>“Imagery is a concise way of writing, because an image conveys not only information but also evokes an emotional response” (p. 281, citing Tremper Longman).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Poetry in the New </a:t>
            </a:r>
            <a:r>
              <a:rPr lang="en-US" dirty="0" err="1"/>
              <a:t>TEstament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New Testament authors were all Jewish by background. When it came to poetry, therefore, they would likely think in terms of Old Testament precedents.</a:t>
            </a:r>
          </a:p>
          <a:p>
            <a:r>
              <a:rPr lang="en-US" dirty="0"/>
              <a:t>For this reason the various parallel structures we have already noted can be encountered in the New Testament, whether (1) similar, (2) antithetic, or (3) progressive. </a:t>
            </a:r>
          </a:p>
          <a:p>
            <a:r>
              <a:rPr lang="en-US" dirty="0"/>
              <a:t>Poetry may also be seen in the </a:t>
            </a:r>
            <a:r>
              <a:rPr lang="en-US" dirty="0" err="1"/>
              <a:t>psalmic</a:t>
            </a:r>
            <a:r>
              <a:rPr lang="en-US" dirty="0"/>
              <a:t> praises clustered around the nativity (Luke 1:47–55, 67–79), in many of the sayings of the New Testament (1 Tim. 3:16), and in its hymns and songs (Luke 2:14; Rev. 11:15; 15:3). Some passages are recorded as poetry in the New Testament (e.g., Phil. 2:5–11).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Poetry in the New </a:t>
            </a:r>
            <a:r>
              <a:rPr lang="en-US" dirty="0" err="1"/>
              <a:t>TEstament</a:t>
            </a:r>
            <a:endParaRPr lang="en-US" dirty="0"/>
          </a:p>
        </p:txBody>
      </p:sp>
      <p:sp>
        <p:nvSpPr>
          <p:cNvPr id="3" name="Content Placeholder 2"/>
          <p:cNvSpPr>
            <a:spLocks noGrp="1"/>
          </p:cNvSpPr>
          <p:nvPr>
            <p:ph idx="1"/>
          </p:nvPr>
        </p:nvSpPr>
        <p:spPr/>
        <p:txBody>
          <a:bodyPr>
            <a:normAutofit/>
          </a:bodyPr>
          <a:lstStyle/>
          <a:p>
            <a:r>
              <a:rPr lang="en-US" dirty="0"/>
              <a:t>New Testament poetry likewise features terseness and concreteness.</a:t>
            </a:r>
          </a:p>
          <a:p>
            <a:r>
              <a:rPr lang="en-US" dirty="0"/>
              <a:t>Imagery may be found throughout the pages of the New Testament, especially in the sayings of Jesus.</a:t>
            </a:r>
          </a:p>
          <a:p>
            <a:r>
              <a:rPr lang="en-US" dirty="0"/>
              <a:t>By appreciating the poetic nature of relevant New Testament passages, the interpreter gains a new perspective. Even theological discourses become alive with new dramatic dimensions of structure, sight, sound, and stylistic sensitivity.</a:t>
            </a:r>
          </a:p>
          <a:p>
            <a:pPr lvl="1"/>
            <a:r>
              <a:rPr lang="en-US" dirty="0"/>
              <a:t>John 1:1–18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Structural Devices in Biblical Poetry</a:t>
            </a:r>
          </a:p>
        </p:txBody>
      </p:sp>
      <p:sp>
        <p:nvSpPr>
          <p:cNvPr id="3" name="Content Placeholder 2"/>
          <p:cNvSpPr>
            <a:spLocks noGrp="1"/>
          </p:cNvSpPr>
          <p:nvPr>
            <p:ph idx="1"/>
          </p:nvPr>
        </p:nvSpPr>
        <p:spPr/>
        <p:txBody>
          <a:bodyPr>
            <a:normAutofit fontScale="77500" lnSpcReduction="20000"/>
          </a:bodyPr>
          <a:lstStyle/>
          <a:p>
            <a:r>
              <a:rPr lang="en-US" dirty="0"/>
              <a:t>Building Blocks</a:t>
            </a:r>
          </a:p>
          <a:p>
            <a:pPr lvl="1"/>
            <a:r>
              <a:rPr lang="en-US" dirty="0"/>
              <a:t>Poetic structure begins with the individual line known as a stitch, </a:t>
            </a:r>
            <a:r>
              <a:rPr lang="en-US" dirty="0" err="1"/>
              <a:t>verset</a:t>
            </a:r>
            <a:r>
              <a:rPr lang="en-US" dirty="0"/>
              <a:t>, or colon. </a:t>
            </a:r>
          </a:p>
          <a:p>
            <a:r>
              <a:rPr lang="en-US" dirty="0"/>
              <a:t>Structural Indicators</a:t>
            </a:r>
          </a:p>
          <a:p>
            <a:pPr lvl="1"/>
            <a:r>
              <a:rPr lang="en-US" dirty="0"/>
              <a:t>Bookending</a:t>
            </a:r>
          </a:p>
          <a:p>
            <a:pPr lvl="2"/>
            <a:r>
              <a:rPr lang="en-US" dirty="0"/>
              <a:t>The technique of returning at the end of a unit to a theme, subject, or word(s) mentioned at the beginning of that section. </a:t>
            </a:r>
          </a:p>
          <a:p>
            <a:pPr lvl="1"/>
            <a:r>
              <a:rPr lang="en-US" dirty="0"/>
              <a:t>Stitching</a:t>
            </a:r>
          </a:p>
          <a:p>
            <a:pPr lvl="2"/>
            <a:r>
              <a:rPr lang="en-US" dirty="0"/>
              <a:t>The author’s practice of linking successive units or subunits of a poem by means of repeating a word, phrase, or idea. </a:t>
            </a:r>
          </a:p>
          <a:p>
            <a:r>
              <a:rPr lang="en-US" dirty="0"/>
              <a:t>Chiastic Structure</a:t>
            </a:r>
          </a:p>
          <a:p>
            <a:pPr lvl="1"/>
            <a:r>
              <a:rPr lang="en-US" dirty="0"/>
              <a:t>In chiastic structure, the second half of a composition takes up the same words, themes, or motifs as in the first half, but in reverse order. </a:t>
            </a:r>
          </a:p>
          <a:p>
            <a:r>
              <a:rPr lang="en-US" dirty="0"/>
              <a:t>Bi-fid Structure</a:t>
            </a:r>
          </a:p>
          <a:p>
            <a:pPr lvl="1"/>
            <a:r>
              <a:rPr lang="en-US" dirty="0"/>
              <a:t>The poet’s structuring of his material in two parts, each answering to the other in similar or corresponding fashion and in the same basic order.</a:t>
            </a:r>
          </a:p>
          <a:p>
            <a:pPr lvl="1"/>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Stylistic Devices in Biblical Poetry</a:t>
            </a:r>
          </a:p>
        </p:txBody>
      </p:sp>
      <p:sp>
        <p:nvSpPr>
          <p:cNvPr id="3" name="Content Placeholder 2"/>
          <p:cNvSpPr>
            <a:spLocks noGrp="1"/>
          </p:cNvSpPr>
          <p:nvPr>
            <p:ph idx="1"/>
          </p:nvPr>
        </p:nvSpPr>
        <p:spPr/>
        <p:txBody>
          <a:bodyPr/>
          <a:lstStyle/>
          <a:p>
            <a:r>
              <a:rPr lang="en-US" dirty="0"/>
              <a:t>Rhyme</a:t>
            </a:r>
          </a:p>
          <a:p>
            <a:r>
              <a:rPr lang="en-US" dirty="0"/>
              <a:t>Rhythm</a:t>
            </a:r>
          </a:p>
          <a:p>
            <a:r>
              <a:rPr lang="en-US" dirty="0"/>
              <a:t>Synonyms</a:t>
            </a:r>
          </a:p>
          <a:p>
            <a:r>
              <a:rPr lang="en-US" dirty="0"/>
              <a:t>Unusual word order</a:t>
            </a:r>
          </a:p>
          <a:p>
            <a:r>
              <a:rPr lang="en-US" dirty="0"/>
              <a:t>Allusion</a:t>
            </a:r>
          </a:p>
          <a:p>
            <a:r>
              <a:rPr lang="en-US" dirty="0"/>
              <a:t>Ellipsis</a:t>
            </a:r>
          </a:p>
          <a:p>
            <a:r>
              <a:rPr lang="en-US" dirty="0"/>
              <a:t>Fixed word pairs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Guidelines for Interpreting Biblical Poetry</a:t>
            </a:r>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dirty="0"/>
              <a:t>Note the author’s use of parallelism in accordance with the type employed.</a:t>
            </a:r>
          </a:p>
          <a:p>
            <a:pPr marL="514350" indent="-514350">
              <a:buFont typeface="+mj-lt"/>
              <a:buAutoNum type="arabicPeriod"/>
            </a:pPr>
            <a:r>
              <a:rPr lang="en-US" dirty="0"/>
              <a:t>In psalms and extended poetic pieces, read the entire passage.</a:t>
            </a:r>
          </a:p>
          <a:p>
            <a:pPr marL="514350" indent="-514350">
              <a:buFont typeface="+mj-lt"/>
              <a:buAutoNum type="arabicPeriod"/>
            </a:pPr>
            <a:r>
              <a:rPr lang="en-US" dirty="0"/>
              <a:t>Look for logical and formal structural devices.</a:t>
            </a:r>
          </a:p>
          <a:p>
            <a:pPr marL="514350" indent="-514350">
              <a:buFont typeface="+mj-lt"/>
              <a:buAutoNum type="arabicPeriod"/>
            </a:pPr>
            <a:r>
              <a:rPr lang="en-US" dirty="0"/>
              <a:t>Learn to appreciate the author’s use of imagery and figures of speech.</a:t>
            </a:r>
          </a:p>
          <a:p>
            <a:pPr marL="514350" indent="-514350">
              <a:buFont typeface="+mj-lt"/>
              <a:buAutoNum type="arabicPeriod"/>
            </a:pPr>
            <a:r>
              <a:rPr lang="en-US" dirty="0"/>
              <a:t>Look for the author’s unifying theme and consider carefully the flow of thought throughout the piece.</a:t>
            </a:r>
          </a:p>
          <a:p>
            <a:pPr marL="514350" indent="-514350">
              <a:buFont typeface="+mj-lt"/>
              <a:buAutoNum type="arabicPeriod"/>
            </a:pPr>
            <a:r>
              <a:rPr lang="en-US" dirty="0"/>
              <a:t>Using sound exegetical procedures relative to poetic medium, make proper application to the contemporary situation. Consider the impact of the author’s emphases to the spiritual life of the reader or hearer.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Types of Figures of Speech in the Bible</a:t>
            </a:r>
          </a:p>
        </p:txBody>
      </p:sp>
      <p:sp>
        <p:nvSpPr>
          <p:cNvPr id="3" name="Content Placeholder 2"/>
          <p:cNvSpPr>
            <a:spLocks noGrp="1"/>
          </p:cNvSpPr>
          <p:nvPr>
            <p:ph idx="1"/>
          </p:nvPr>
        </p:nvSpPr>
        <p:spPr/>
        <p:txBody>
          <a:bodyPr>
            <a:normAutofit fontScale="85000" lnSpcReduction="20000"/>
          </a:bodyPr>
          <a:lstStyle/>
          <a:p>
            <a:r>
              <a:rPr lang="en-US" dirty="0"/>
              <a:t>Anthropomorphism</a:t>
            </a:r>
          </a:p>
          <a:p>
            <a:pPr lvl="1"/>
            <a:r>
              <a:rPr lang="en-US" dirty="0"/>
              <a:t>Anthropomorphism is the ascription of human characteristics to God.</a:t>
            </a:r>
          </a:p>
          <a:p>
            <a:pPr lvl="2"/>
            <a:r>
              <a:rPr lang="en-US" dirty="0"/>
              <a:t>Psalm 34:15–16 </a:t>
            </a:r>
          </a:p>
          <a:p>
            <a:r>
              <a:rPr lang="en-US" dirty="0"/>
              <a:t>Euphemism</a:t>
            </a:r>
          </a:p>
          <a:p>
            <a:pPr lvl="1"/>
            <a:r>
              <a:rPr lang="en-US" dirty="0"/>
              <a:t>Euphemism is the substitution of a less offensive term for an offensive one.</a:t>
            </a:r>
          </a:p>
          <a:p>
            <a:pPr lvl="2"/>
            <a:r>
              <a:rPr lang="en-US" dirty="0"/>
              <a:t>1 Kings 18:27</a:t>
            </a:r>
          </a:p>
          <a:p>
            <a:r>
              <a:rPr lang="en-US" dirty="0" err="1"/>
              <a:t>Hypocatastasis</a:t>
            </a:r>
            <a:endParaRPr lang="en-US" dirty="0"/>
          </a:p>
          <a:p>
            <a:pPr lvl="1"/>
            <a:r>
              <a:rPr lang="en-US" dirty="0" err="1"/>
              <a:t>Hypocatastasis</a:t>
            </a:r>
            <a:r>
              <a:rPr lang="en-US" dirty="0"/>
              <a:t> is a device in which the comparison is implied by direct naming.</a:t>
            </a:r>
          </a:p>
          <a:p>
            <a:pPr lvl="2"/>
            <a:r>
              <a:rPr lang="en-US" dirty="0"/>
              <a:t>Nahum 2</a:t>
            </a:r>
          </a:p>
          <a:p>
            <a:r>
              <a:rPr lang="en-US" dirty="0"/>
              <a:t>Image</a:t>
            </a:r>
          </a:p>
          <a:p>
            <a:pPr lvl="1"/>
            <a:r>
              <a:rPr lang="en-US" dirty="0"/>
              <a:t>Image is a word picture that makes an abstract idea concrete and reified.</a:t>
            </a:r>
          </a:p>
          <a:p>
            <a:pPr lvl="2"/>
            <a:r>
              <a:rPr lang="en-US" dirty="0"/>
              <a:t>Revelation</a:t>
            </a:r>
          </a:p>
        </p:txBody>
      </p:sp>
    </p:spTree>
    <p:extLst>
      <p:ext uri="{BB962C8B-B14F-4D97-AF65-F5344CB8AC3E}">
        <p14:creationId xmlns:p14="http://schemas.microsoft.com/office/powerpoint/2010/main" val="211157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down)">
                                      <p:cBhvr>
                                        <p:cTn id="40" dur="500"/>
                                        <p:tgtEl>
                                          <p:spTgt spid="3">
                                            <p:txEl>
                                              <p:pRg st="9" end="9"/>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wipe(down)">
                                      <p:cBhvr>
                                        <p:cTn id="43" dur="500"/>
                                        <p:tgtEl>
                                          <p:spTgt spid="3">
                                            <p:txEl>
                                              <p:pRg st="10" end="10"/>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wipe(down)">
                                      <p:cBhvr>
                                        <p:cTn id="4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Types of Figures of Speech in the Bible</a:t>
            </a:r>
          </a:p>
        </p:txBody>
      </p:sp>
      <p:sp>
        <p:nvSpPr>
          <p:cNvPr id="3" name="Content Placeholder 2"/>
          <p:cNvSpPr>
            <a:spLocks noGrp="1"/>
          </p:cNvSpPr>
          <p:nvPr>
            <p:ph idx="1"/>
          </p:nvPr>
        </p:nvSpPr>
        <p:spPr/>
        <p:txBody>
          <a:bodyPr>
            <a:normAutofit/>
          </a:bodyPr>
          <a:lstStyle/>
          <a:p>
            <a:r>
              <a:rPr lang="en-US" dirty="0"/>
              <a:t>Metaphor</a:t>
            </a:r>
          </a:p>
          <a:p>
            <a:pPr lvl="1"/>
            <a:r>
              <a:rPr lang="en-US" dirty="0"/>
              <a:t>Metaphor is the imaginative identification of two distinct objects or ideas. </a:t>
            </a:r>
          </a:p>
          <a:p>
            <a:pPr lvl="2"/>
            <a:r>
              <a:rPr lang="en-US" dirty="0"/>
              <a:t>Psalm 84:11</a:t>
            </a:r>
          </a:p>
          <a:p>
            <a:r>
              <a:rPr lang="en-US" dirty="0"/>
              <a:t>Metonymy</a:t>
            </a:r>
          </a:p>
          <a:p>
            <a:pPr lvl="1"/>
            <a:r>
              <a:rPr lang="en-US" dirty="0"/>
              <a:t>Metonymy is the substitution of one word for another.</a:t>
            </a:r>
          </a:p>
          <a:p>
            <a:pPr lvl="2"/>
            <a:r>
              <a:rPr lang="en-US" dirty="0"/>
              <a:t>Psalm 45:6</a:t>
            </a:r>
          </a:p>
        </p:txBody>
      </p:sp>
    </p:spTree>
    <p:extLst>
      <p:ext uri="{BB962C8B-B14F-4D97-AF65-F5344CB8AC3E}">
        <p14:creationId xmlns:p14="http://schemas.microsoft.com/office/powerpoint/2010/main" val="371330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Exegesis: Psalm 18</a:t>
            </a:r>
          </a:p>
        </p:txBody>
      </p:sp>
      <p:sp>
        <p:nvSpPr>
          <p:cNvPr id="3" name="Content Placeholder 2"/>
          <p:cNvSpPr>
            <a:spLocks noGrp="1"/>
          </p:cNvSpPr>
          <p:nvPr>
            <p:ph idx="1"/>
          </p:nvPr>
        </p:nvSpPr>
        <p:spPr/>
        <p:txBody>
          <a:bodyPr/>
          <a:lstStyle/>
          <a:p>
            <a:r>
              <a:rPr lang="en-US" dirty="0"/>
              <a:t>History</a:t>
            </a:r>
          </a:p>
          <a:p>
            <a:r>
              <a:rPr lang="en-US" dirty="0"/>
              <a:t>Literature</a:t>
            </a:r>
          </a:p>
          <a:p>
            <a:r>
              <a:rPr lang="en-US" dirty="0"/>
              <a:t>Theology</a:t>
            </a:r>
          </a:p>
        </p:txBody>
      </p:sp>
    </p:spTree>
    <p:extLst>
      <p:ext uri="{BB962C8B-B14F-4D97-AF65-F5344CB8AC3E}">
        <p14:creationId xmlns:p14="http://schemas.microsoft.com/office/powerpoint/2010/main" val="3956492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Guidelines for Interpreting Figures of Speech in the Bible</a:t>
            </a:r>
          </a:p>
        </p:txBody>
      </p:sp>
      <p:sp>
        <p:nvSpPr>
          <p:cNvPr id="3" name="Content Placeholder 2"/>
          <p:cNvSpPr>
            <a:spLocks noGrp="1"/>
          </p:cNvSpPr>
          <p:nvPr>
            <p:ph idx="1"/>
          </p:nvPr>
        </p:nvSpPr>
        <p:spPr/>
        <p:txBody>
          <a:bodyPr>
            <a:normAutofit/>
          </a:bodyPr>
          <a:lstStyle/>
          <a:p>
            <a:pPr marL="514350" lvl="0" indent="-514350">
              <a:buFont typeface="+mj-lt"/>
              <a:buAutoNum type="arabicPeriod"/>
            </a:pPr>
            <a:r>
              <a:rPr lang="en-US" dirty="0"/>
              <a:t>Take the literal meaning of statements of comparison unless there are compelling reasons to interpret them figuratively.</a:t>
            </a:r>
          </a:p>
          <a:p>
            <a:pPr marL="514350" lvl="0" indent="-514350">
              <a:buFont typeface="+mj-lt"/>
              <a:buAutoNum type="arabicPeriod"/>
            </a:pPr>
            <a:r>
              <a:rPr lang="en-US" dirty="0"/>
              <a:t>Interpret each of the terms of the figure of speech (vehicle and tenor) before attempting to interpret what is intended by their figurative association.</a:t>
            </a:r>
          </a:p>
          <a:p>
            <a:pPr marL="514350" lvl="0" indent="-514350">
              <a:buFont typeface="+mj-lt"/>
              <a:buAutoNum type="arabicPeriod"/>
            </a:pPr>
            <a:r>
              <a:rPr lang="en-US" dirty="0"/>
              <a:t>Pay due attention to connotations, as well as denotations, of the terms involved in the figure of speech.</a:t>
            </a:r>
          </a:p>
        </p:txBody>
      </p:sp>
    </p:spTree>
    <p:extLst>
      <p:ext uri="{BB962C8B-B14F-4D97-AF65-F5344CB8AC3E}">
        <p14:creationId xmlns:p14="http://schemas.microsoft.com/office/powerpoint/2010/main" val="1993501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Guidelines for Interpreting Figures of Speech in the Bible</a:t>
            </a:r>
          </a:p>
        </p:txBody>
      </p:sp>
      <p:sp>
        <p:nvSpPr>
          <p:cNvPr id="3" name="Content Placeholder 2"/>
          <p:cNvSpPr>
            <a:spLocks noGrp="1"/>
          </p:cNvSpPr>
          <p:nvPr>
            <p:ph idx="1"/>
          </p:nvPr>
        </p:nvSpPr>
        <p:spPr/>
        <p:txBody>
          <a:bodyPr>
            <a:normAutofit/>
          </a:bodyPr>
          <a:lstStyle/>
          <a:p>
            <a:pPr marL="514350" lvl="0" indent="-514350">
              <a:buFont typeface="+mj-lt"/>
              <a:buAutoNum type="arabicPeriod" startAt="4"/>
            </a:pPr>
            <a:r>
              <a:rPr lang="en-US" dirty="0"/>
              <a:t>Read the figure of speech carefully for all of its import; do not “skim read” figures of speech in the Bible.</a:t>
            </a:r>
          </a:p>
          <a:p>
            <a:pPr marL="514350" lvl="0" indent="-514350">
              <a:buFont typeface="+mj-lt"/>
              <a:buAutoNum type="arabicPeriod" startAt="4"/>
            </a:pPr>
            <a:r>
              <a:rPr lang="en-US" dirty="0"/>
              <a:t>In cases where an explanatory propositional statement follows a figure of speech, interpret it in the light of the propositional statement. </a:t>
            </a:r>
            <a:endParaRPr lang="en-US"/>
          </a:p>
          <a:p>
            <a:pPr marL="514350" lvl="0" indent="-514350">
              <a:buFont typeface="+mj-lt"/>
              <a:buAutoNum type="arabicPeriod" startAt="4"/>
            </a:pPr>
            <a:r>
              <a:rPr lang="en-US"/>
              <a:t>Pay </a:t>
            </a:r>
            <a:r>
              <a:rPr lang="en-US" dirty="0"/>
              <a:t>careful attention to contexts—immediate and far, linguistic and historical—in the interpretation of figures of speech.</a:t>
            </a:r>
          </a:p>
        </p:txBody>
      </p:sp>
    </p:spTree>
    <p:extLst>
      <p:ext uri="{BB962C8B-B14F-4D97-AF65-F5344CB8AC3E}">
        <p14:creationId xmlns:p14="http://schemas.microsoft.com/office/powerpoint/2010/main" val="3962527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sp>
        <p:nvSpPr>
          <p:cNvPr id="3" name="Content Placeholder 2"/>
          <p:cNvSpPr>
            <a:spLocks noGrp="1"/>
          </p:cNvSpPr>
          <p:nvPr>
            <p:ph idx="1"/>
          </p:nvPr>
        </p:nvSpPr>
        <p:spPr/>
        <p:txBody>
          <a:bodyPr>
            <a:normAutofit/>
          </a:bodyPr>
          <a:lstStyle/>
          <a:p>
            <a:r>
              <a:rPr lang="en-US" dirty="0"/>
              <a:t>The Nature of Wisdom</a:t>
            </a:r>
          </a:p>
          <a:p>
            <a:pPr lvl="1"/>
            <a:r>
              <a:rPr lang="en-US" i="1" dirty="0" err="1"/>
              <a:t>Hokma</a:t>
            </a:r>
            <a:r>
              <a:rPr lang="en-US" dirty="0"/>
              <a:t> and </a:t>
            </a:r>
            <a:r>
              <a:rPr lang="en-US" i="1" dirty="0" err="1"/>
              <a:t>sophia</a:t>
            </a:r>
            <a:endParaRPr lang="en-US" i="1" dirty="0"/>
          </a:p>
          <a:p>
            <a:pPr lvl="1"/>
            <a:r>
              <a:rPr lang="en-US" dirty="0"/>
              <a:t>Biblical wisdom “sought in the first place, to provide guidance for living by propounding rules of moral order and, in the second place, to explore the meaning of life though reflection, speculation, and debate” (p. 308, citing R. B. Y. Scott).</a:t>
            </a:r>
          </a:p>
          <a:p>
            <a:pPr lvl="1"/>
            <a:r>
              <a:rPr lang="en-US" dirty="0"/>
              <a:t>The fear of the Lord as the beginning and goal of wisdom.</a:t>
            </a:r>
          </a:p>
          <a:p>
            <a:pPr lvl="1"/>
            <a:r>
              <a:rPr lang="en-US" dirty="0"/>
              <a:t>Wisdom literature employs many different literary techniques.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sp>
        <p:nvSpPr>
          <p:cNvPr id="3" name="Content Placeholder 2"/>
          <p:cNvSpPr>
            <a:spLocks noGrp="1"/>
          </p:cNvSpPr>
          <p:nvPr>
            <p:ph idx="1"/>
          </p:nvPr>
        </p:nvSpPr>
        <p:spPr/>
        <p:txBody>
          <a:bodyPr>
            <a:normAutofit/>
          </a:bodyPr>
          <a:lstStyle/>
          <a:p>
            <a:r>
              <a:rPr lang="en-US" dirty="0"/>
              <a:t>Proverbs</a:t>
            </a:r>
          </a:p>
          <a:p>
            <a:pPr lvl="1"/>
            <a:r>
              <a:rPr lang="en-US" dirty="0"/>
              <a:t>Proverbs are short memorable statements of the true state of things as perceived and learned by human observations over extended periods of experience. </a:t>
            </a:r>
          </a:p>
          <a:p>
            <a:pPr lvl="1"/>
            <a:r>
              <a:rPr lang="en-US" dirty="0"/>
              <a:t>In terms of the biblical Book of Proverbs, this refers to an </a:t>
            </a:r>
            <a:r>
              <a:rPr lang="en-US" dirty="0" err="1"/>
              <a:t>apophthegm</a:t>
            </a:r>
            <a:r>
              <a:rPr lang="en-US" dirty="0"/>
              <a:t> (a short, witty, and instructive saying) that has currency among those who fear the Lord.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sp>
        <p:nvSpPr>
          <p:cNvPr id="3" name="Content Placeholder 2"/>
          <p:cNvSpPr>
            <a:spLocks noGrp="1"/>
          </p:cNvSpPr>
          <p:nvPr>
            <p:ph idx="1"/>
          </p:nvPr>
        </p:nvSpPr>
        <p:spPr/>
        <p:txBody>
          <a:bodyPr>
            <a:normAutofit/>
          </a:bodyPr>
          <a:lstStyle/>
          <a:p>
            <a:r>
              <a:rPr lang="en-US" dirty="0"/>
              <a:t>Select Types of Proverbs</a:t>
            </a:r>
          </a:p>
          <a:p>
            <a:pPr lvl="1"/>
            <a:r>
              <a:rPr lang="en-US" dirty="0"/>
              <a:t>Descriptive proverbs</a:t>
            </a:r>
          </a:p>
          <a:p>
            <a:pPr lvl="1"/>
            <a:r>
              <a:rPr lang="en-US" dirty="0"/>
              <a:t>Prescriptive proverbs</a:t>
            </a:r>
          </a:p>
          <a:p>
            <a:pPr lvl="1"/>
            <a:r>
              <a:rPr lang="en-US" dirty="0"/>
              <a:t>Comparative proverbs</a:t>
            </a:r>
          </a:p>
          <a:p>
            <a:pPr lvl="1"/>
            <a:r>
              <a:rPr lang="en-US" dirty="0"/>
              <a:t>Contrastive proverbs</a:t>
            </a:r>
          </a:p>
          <a:p>
            <a:pPr lvl="1"/>
            <a:r>
              <a:rPr lang="en-US" dirty="0"/>
              <a:t>Conditional proverbs</a:t>
            </a:r>
          </a:p>
          <a:p>
            <a:pPr lvl="1"/>
            <a:r>
              <a:rPr lang="en-US" dirty="0"/>
              <a:t>Declarative proverbs</a:t>
            </a:r>
          </a:p>
          <a:p>
            <a:pPr lvl="1"/>
            <a:r>
              <a:rPr lang="en-US" dirty="0"/>
              <a:t>Instructional proverbs</a:t>
            </a:r>
          </a:p>
          <a:p>
            <a:pPr lvl="1"/>
            <a:r>
              <a:rPr lang="en-US" dirty="0"/>
              <a:t>Numerical proverbs</a:t>
            </a:r>
          </a:p>
          <a:p>
            <a:pPr lvl="1">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sp>
        <p:nvSpPr>
          <p:cNvPr id="3" name="Content Placeholder 2"/>
          <p:cNvSpPr>
            <a:spLocks noGrp="1"/>
          </p:cNvSpPr>
          <p:nvPr>
            <p:ph idx="1"/>
          </p:nvPr>
        </p:nvSpPr>
        <p:spPr/>
        <p:txBody>
          <a:bodyPr>
            <a:normAutofit fontScale="92500"/>
          </a:bodyPr>
          <a:lstStyle/>
          <a:p>
            <a:r>
              <a:rPr lang="en-US" dirty="0"/>
              <a:t>Ecclesiastes</a:t>
            </a:r>
          </a:p>
          <a:p>
            <a:pPr lvl="1"/>
            <a:r>
              <a:rPr lang="en-US" dirty="0"/>
              <a:t>Written for the most part as poetry, Ecclesiastes contains the usual features of poetry such as various types of parallelism as well as terseness, concreteness, figures of speech, and abundant imagery.</a:t>
            </a:r>
          </a:p>
          <a:p>
            <a:pPr lvl="1"/>
            <a:r>
              <a:rPr lang="en-US" dirty="0"/>
              <a:t>An unusual feature of Ecclesiastes is the author’s double approach in searching for ultimate reality.</a:t>
            </a:r>
          </a:p>
          <a:p>
            <a:pPr lvl="1"/>
            <a:r>
              <a:rPr lang="en-US" dirty="0"/>
              <a:t>Utilizing these poetic devices, “The writer of Ecclesiastes has set for himself the task of making us feel the emptiness of life under the sun and the attractiveness of a God-filled life that leads to contentment with one’s earthly lot” (p. 319, citing </a:t>
            </a:r>
            <a:r>
              <a:rPr lang="en-US" dirty="0" err="1"/>
              <a:t>Ryken</a:t>
            </a:r>
            <a:r>
              <a:rPr lang="en-US" dirty="0"/>
              <a:t>).</a:t>
            </a:r>
          </a:p>
          <a:p>
            <a:pPr lvl="1"/>
            <a:r>
              <a:rPr lang="en-US" dirty="0"/>
              <a:t>Utilizes repetition, such as “under the sun.”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pic>
        <p:nvPicPr>
          <p:cNvPr id="2050" name="Picture 5" descr="Reverend Fun cartoon"/>
          <p:cNvPicPr>
            <a:picLocks noGrp="1" noChangeAspect="1" noChangeArrowheads="1"/>
          </p:cNvPicPr>
          <p:nvPr>
            <p:ph idx="1"/>
          </p:nvPr>
        </p:nvPicPr>
        <p:blipFill>
          <a:blip r:embed="rId3" cstate="print"/>
          <a:srcRect/>
          <a:stretch>
            <a:fillRect/>
          </a:stretch>
        </p:blipFill>
        <p:spPr bwMode="auto">
          <a:xfrm>
            <a:off x="609601" y="1752600"/>
            <a:ext cx="6890876" cy="47244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sp>
        <p:nvSpPr>
          <p:cNvPr id="3" name="Content Placeholder 2"/>
          <p:cNvSpPr>
            <a:spLocks noGrp="1"/>
          </p:cNvSpPr>
          <p:nvPr>
            <p:ph idx="1"/>
          </p:nvPr>
        </p:nvSpPr>
        <p:spPr/>
        <p:txBody>
          <a:bodyPr>
            <a:normAutofit lnSpcReduction="10000"/>
          </a:bodyPr>
          <a:lstStyle/>
          <a:p>
            <a:r>
              <a:rPr lang="en-US" dirty="0"/>
              <a:t>Job</a:t>
            </a:r>
          </a:p>
          <a:p>
            <a:pPr lvl="1"/>
            <a:r>
              <a:rPr lang="en-US" dirty="0"/>
              <a:t>Job is written in poetry.</a:t>
            </a:r>
          </a:p>
          <a:p>
            <a:pPr lvl="1"/>
            <a:r>
              <a:rPr lang="en-US" dirty="0"/>
              <a:t>Job is concerned with the sufficiency of God. Can he be trusted for every situation in life?</a:t>
            </a:r>
          </a:p>
          <a:p>
            <a:pPr lvl="1"/>
            <a:r>
              <a:rPr lang="en-US" dirty="0"/>
              <a:t>Job is chiefly an example of disputation literature: “Specifically, we hear the lengthy disputation speeches in which the speakers debate the cause of Job’s suffering” (p. 320, citing Klein, Blomberg, and Hubbard).</a:t>
            </a:r>
          </a:p>
          <a:p>
            <a:pPr lvl="1"/>
            <a:r>
              <a:rPr lang="en-US" dirty="0"/>
              <a:t>Job includes </a:t>
            </a:r>
            <a:r>
              <a:rPr lang="en-US" dirty="0" err="1"/>
              <a:t>psalmic</a:t>
            </a:r>
            <a:r>
              <a:rPr lang="en-US" dirty="0"/>
              <a:t> materials, proverbs, satire, rhetorical questions, and widespread imagery.</a:t>
            </a:r>
          </a:p>
          <a:p>
            <a:pPr lvl="1"/>
            <a:r>
              <a:rPr lang="en-US" dirty="0"/>
              <a:t>Yet, Job is also a story with a setting, plot, and characterization.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sp>
        <p:nvSpPr>
          <p:cNvPr id="3" name="Content Placeholder 2"/>
          <p:cNvSpPr>
            <a:spLocks noGrp="1"/>
          </p:cNvSpPr>
          <p:nvPr>
            <p:ph idx="1"/>
          </p:nvPr>
        </p:nvSpPr>
        <p:spPr/>
        <p:txBody>
          <a:bodyPr/>
          <a:lstStyle/>
          <a:p>
            <a:r>
              <a:rPr lang="en-US" dirty="0"/>
              <a:t>Wisdom Elsewhere in the Old Testament</a:t>
            </a:r>
          </a:p>
          <a:p>
            <a:pPr lvl="1"/>
            <a:r>
              <a:rPr lang="en-US" dirty="0"/>
              <a:t>Blessings of the patriarchs</a:t>
            </a:r>
          </a:p>
          <a:p>
            <a:pPr lvl="1"/>
            <a:r>
              <a:rPr lang="en-US" dirty="0"/>
              <a:t>Historical books</a:t>
            </a:r>
          </a:p>
          <a:p>
            <a:pPr lvl="1"/>
            <a:r>
              <a:rPr lang="en-US" dirty="0"/>
              <a:t>Prophetic books</a:t>
            </a:r>
          </a:p>
          <a:p>
            <a:pPr lvl="1"/>
            <a:r>
              <a:rPr lang="en-US" dirty="0"/>
              <a:t>Wisdom Psalms</a:t>
            </a:r>
          </a:p>
          <a:p>
            <a:pPr lvl="2"/>
            <a:r>
              <a:rPr lang="en-US" dirty="0"/>
              <a:t>Declarative</a:t>
            </a:r>
          </a:p>
          <a:p>
            <a:pPr lvl="2"/>
            <a:r>
              <a:rPr lang="en-US" dirty="0"/>
              <a:t>Hortatory</a:t>
            </a:r>
          </a:p>
          <a:p>
            <a:pPr lvl="2"/>
            <a:r>
              <a:rPr lang="en-US" dirty="0"/>
              <a:t>Reflective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Wisdom Literature</a:t>
            </a:r>
          </a:p>
        </p:txBody>
      </p:sp>
      <p:sp>
        <p:nvSpPr>
          <p:cNvPr id="3" name="Content Placeholder 2"/>
          <p:cNvSpPr>
            <a:spLocks noGrp="1"/>
          </p:cNvSpPr>
          <p:nvPr>
            <p:ph idx="1"/>
          </p:nvPr>
        </p:nvSpPr>
        <p:spPr/>
        <p:txBody>
          <a:bodyPr/>
          <a:lstStyle/>
          <a:p>
            <a:r>
              <a:rPr lang="en-US" dirty="0"/>
              <a:t>Wisdom in the New Testament</a:t>
            </a:r>
          </a:p>
          <a:p>
            <a:pPr lvl="1"/>
            <a:r>
              <a:rPr lang="en-US" dirty="0"/>
              <a:t>Jesus as wisdom teacher par excellence</a:t>
            </a:r>
          </a:p>
          <a:p>
            <a:pPr lvl="1"/>
            <a:r>
              <a:rPr lang="en-US" dirty="0"/>
              <a:t>Wisdom literature in teachings, parables, aphorisms of the epistles, especially James</a:t>
            </a:r>
          </a:p>
          <a:p>
            <a:pPr lv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Sample Exegesis: The Book of Job</a:t>
            </a:r>
          </a:p>
        </p:txBody>
      </p:sp>
      <p:sp>
        <p:nvSpPr>
          <p:cNvPr id="3" name="Content Placeholder 2"/>
          <p:cNvSpPr>
            <a:spLocks noGrp="1"/>
          </p:cNvSpPr>
          <p:nvPr>
            <p:ph idx="1"/>
          </p:nvPr>
        </p:nvSpPr>
        <p:spPr/>
        <p:txBody>
          <a:bodyPr/>
          <a:lstStyle/>
          <a:p>
            <a:r>
              <a:rPr lang="en-US" dirty="0"/>
              <a:t>Author’s basic purpose and central themes</a:t>
            </a:r>
          </a:p>
          <a:p>
            <a:pPr lvl="1"/>
            <a:r>
              <a:rPr lang="en-US" dirty="0"/>
              <a:t>Pain and suffering</a:t>
            </a:r>
          </a:p>
          <a:p>
            <a:pPr lvl="1"/>
            <a:r>
              <a:rPr lang="en-US" dirty="0"/>
              <a:t>Problem of evil</a:t>
            </a:r>
          </a:p>
          <a:p>
            <a:pPr lvl="1"/>
            <a:r>
              <a:rPr lang="en-US" dirty="0"/>
              <a:t>Issues of justice and injustice</a:t>
            </a:r>
          </a:p>
          <a:p>
            <a:pPr lvl="1"/>
            <a:r>
              <a:rPr lang="en-US" dirty="0"/>
              <a:t>Limitations of human wisdom</a:t>
            </a:r>
          </a:p>
          <a:p>
            <a:r>
              <a:rPr lang="en-US" dirty="0"/>
              <a:t>Overall message</a:t>
            </a:r>
          </a:p>
          <a:p>
            <a:pPr lvl="1"/>
            <a:r>
              <a:rPr lang="en-US" dirty="0"/>
              <a:t>The sovereign God is sufficient for all of life’s circumstances.</a:t>
            </a:r>
          </a:p>
          <a:p>
            <a:pPr lv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Sample Exegesis</a:t>
            </a:r>
          </a:p>
        </p:txBody>
      </p:sp>
      <p:sp>
        <p:nvSpPr>
          <p:cNvPr id="3" name="Content Placeholder 2"/>
          <p:cNvSpPr>
            <a:spLocks noGrp="1"/>
          </p:cNvSpPr>
          <p:nvPr>
            <p:ph idx="1"/>
          </p:nvPr>
        </p:nvSpPr>
        <p:spPr/>
        <p:txBody>
          <a:bodyPr/>
          <a:lstStyle/>
          <a:p>
            <a:r>
              <a:rPr lang="en-US" dirty="0"/>
              <a:t>History</a:t>
            </a:r>
          </a:p>
          <a:p>
            <a:pPr lvl="1"/>
            <a:r>
              <a:rPr lang="en-US" dirty="0"/>
              <a:t>The story is set in the patriarchal period.</a:t>
            </a:r>
          </a:p>
          <a:p>
            <a:pPr lvl="1"/>
            <a:r>
              <a:rPr lang="en-US" dirty="0"/>
              <a:t>Geographically, the action takes place in the land of </a:t>
            </a:r>
            <a:r>
              <a:rPr lang="en-US" dirty="0" err="1"/>
              <a:t>Uz</a:t>
            </a:r>
            <a:r>
              <a:rPr lang="en-US" dirty="0"/>
              <a:t>, best associated with the northern Arabian Peninsula and the land of Edom.</a:t>
            </a:r>
          </a:p>
          <a:p>
            <a:r>
              <a:rPr lang="en-US" dirty="0"/>
              <a:t>Literature</a:t>
            </a:r>
          </a:p>
          <a:p>
            <a:pPr lvl="1"/>
            <a:r>
              <a:rPr lang="en-US" dirty="0"/>
              <a:t>Plot</a:t>
            </a:r>
          </a:p>
          <a:p>
            <a:pPr lvl="1"/>
            <a:r>
              <a:rPr lang="en-US" dirty="0"/>
              <a:t>Denouement</a:t>
            </a:r>
          </a:p>
          <a:p>
            <a:pPr lvl="1"/>
            <a:r>
              <a:rPr lang="en-US" dirty="0"/>
              <a:t>Resolution</a:t>
            </a:r>
          </a:p>
          <a:p>
            <a:pPr lvl="1"/>
            <a:r>
              <a:rPr lang="en-US" dirty="0"/>
              <a:t>Characterization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ipe(down)">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Sample Exegesis</a:t>
            </a:r>
          </a:p>
        </p:txBody>
      </p:sp>
      <p:sp>
        <p:nvSpPr>
          <p:cNvPr id="3" name="Content Placeholder 2"/>
          <p:cNvSpPr>
            <a:spLocks noGrp="1"/>
          </p:cNvSpPr>
          <p:nvPr>
            <p:ph idx="1"/>
          </p:nvPr>
        </p:nvSpPr>
        <p:spPr/>
        <p:txBody>
          <a:bodyPr/>
          <a:lstStyle/>
          <a:p>
            <a:r>
              <a:rPr lang="en-US" dirty="0"/>
              <a:t>Basic lesson</a:t>
            </a:r>
          </a:p>
          <a:p>
            <a:pPr lvl="1"/>
            <a:r>
              <a:rPr lang="en-US" dirty="0"/>
              <a:t>The wise person will surrender to the sovereign, holy, and wise Lord of the universe and find him sufficient for all of life’s needs. </a:t>
            </a:r>
          </a:p>
          <a:p>
            <a:r>
              <a:rPr lang="en-US" dirty="0"/>
              <a:t>Theology</a:t>
            </a:r>
          </a:p>
          <a:p>
            <a:pPr lvl="1"/>
            <a:r>
              <a:rPr lang="en-US" dirty="0"/>
              <a:t>If we see things from God’s point of view and put our trust in him, we will find him sufficient in all of life’s trials.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Interpreting Wisdom Literature</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a:t>Determine the central purpose of any wisdom piece.</a:t>
            </a:r>
          </a:p>
          <a:p>
            <a:pPr marL="514350" indent="-514350">
              <a:buFont typeface="+mj-lt"/>
              <a:buAutoNum type="arabicPeriod"/>
            </a:pPr>
            <a:r>
              <a:rPr lang="en-US" dirty="0"/>
              <a:t>In Proverbs, note the type involved and the specific advice for godly living it is teaching.</a:t>
            </a:r>
          </a:p>
          <a:p>
            <a:pPr marL="514350" indent="-514350">
              <a:buFont typeface="+mj-lt"/>
              <a:buAutoNum type="arabicPeriod"/>
            </a:pPr>
            <a:r>
              <a:rPr lang="en-US" dirty="0"/>
              <a:t>Evaluate the general maxims of Proverbs in the light of the proverb’s ancient setting as well as in comparison with other scriptural teachings.</a:t>
            </a:r>
          </a:p>
          <a:p>
            <a:pPr marL="514350" indent="-514350">
              <a:buFont typeface="+mj-lt"/>
              <a:buAutoNum type="arabicPeriod"/>
            </a:pPr>
            <a:r>
              <a:rPr lang="en-US" dirty="0"/>
              <a:t>Remember that proverbs are designed to be general guidelines and are not always applicable to every situation and circumstance.</a:t>
            </a:r>
          </a:p>
          <a:p>
            <a:pPr marL="514350" indent="-514350">
              <a:buFont typeface="+mj-lt"/>
              <a:buAutoNum type="arabicPeriod"/>
            </a:pPr>
            <a:r>
              <a:rPr lang="en-US" dirty="0"/>
              <a:t>Where instruction is the proverb’s chief goal, take seriously the truths and moral standards it is teaching.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Interpreting Wisdom Literature</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startAt="6"/>
            </a:pPr>
            <a:r>
              <a:rPr lang="en-US" dirty="0"/>
              <a:t>When interacting with Ecclesiastes, the interpreter should take careful note of both the positive and negative teachings of the book, balancing each in the light of the book’s central purpose.</a:t>
            </a:r>
          </a:p>
          <a:p>
            <a:pPr marL="514350" indent="-514350">
              <a:buFont typeface="+mj-lt"/>
              <a:buAutoNum type="arabicPeriod" startAt="6"/>
            </a:pPr>
            <a:r>
              <a:rPr lang="en-US" dirty="0"/>
              <a:t>In Job, the interpreter must come to grips with the central message of the book and evaluate the contribution of each part to the book’s ultimate purpose.</a:t>
            </a:r>
          </a:p>
          <a:p>
            <a:pPr marL="514350" indent="-514350">
              <a:buFont typeface="+mj-lt"/>
              <a:buAutoNum type="arabicPeriod" startAt="6"/>
            </a:pPr>
            <a:r>
              <a:rPr lang="en-US" dirty="0"/>
              <a:t>In Job, the interpreter should be careful to apply the rules of interpretation relative to storytelling such as setting, plot, and characterization. He should seek to determine what lessons are to be learned form the standpoint of each portion in the dialogue.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Interpreting Wisdom Literature</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9"/>
            </a:pPr>
            <a:r>
              <a:rPr lang="en-US" dirty="0"/>
              <a:t>The interpreter should be alert to occurrences of wisdom throughout the pages of the Bible. Especially to be noted are the teachings of Jesus. One should pay close attention to the theological and moral truths embedded in his teaching as crucial for the development of Christian character and conduct.</a:t>
            </a:r>
          </a:p>
          <a:p>
            <a:pPr marL="514350" indent="-514350">
              <a:buFont typeface="+mj-lt"/>
              <a:buAutoNum type="arabicPeriod" startAt="9"/>
            </a:pPr>
            <a:r>
              <a:rPr lang="en-US" dirty="0"/>
              <a:t>In every wisdom piece of literature, determine the chief goal of the instruction. Be careful to evaluate it in the light of the total scriptural revelation in order that proper application of its truths and moral lessons may be applied properly to contemporary living.</a:t>
            </a:r>
          </a:p>
          <a:p>
            <a:pPr marL="514350" indent="-514350">
              <a:buFont typeface="+mj-lt"/>
              <a:buAutoNum type="arabicPeriod" startAt="9"/>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26052</TotalTime>
  <Words>1934</Words>
  <Application>Microsoft Macintosh PowerPoint</Application>
  <PresentationFormat>On-screen Show (4:3)</PresentationFormat>
  <Paragraphs>201</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Calibri</vt:lpstr>
      <vt:lpstr>Constantia</vt:lpstr>
      <vt:lpstr>Wingdings</vt:lpstr>
      <vt:lpstr>Wingdings 2</vt:lpstr>
      <vt:lpstr>Opulent</vt:lpstr>
      <vt:lpstr>A Word from the WisE: Poetry and Wisdom</vt:lpstr>
      <vt:lpstr>Chapter Outline</vt:lpstr>
      <vt:lpstr>    The Nature and Characteristics of Biblical Poetry</vt:lpstr>
      <vt:lpstr>The Nature and Characteristics of Biblical Poetry </vt:lpstr>
      <vt:lpstr>Poetry in the New TEstament</vt:lpstr>
      <vt:lpstr>Poetry in the New TEstament</vt:lpstr>
      <vt:lpstr>Structural Devices in Biblical Poetry</vt:lpstr>
      <vt:lpstr>Stylistic Devices in Biblical Poetry</vt:lpstr>
      <vt:lpstr>Guidelines for Interpreting Biblical Poetry</vt:lpstr>
      <vt:lpstr>Types of Figures of Speech in the Bible</vt:lpstr>
      <vt:lpstr>Types of Figures of Speech in the Bible</vt:lpstr>
      <vt:lpstr>Sample Exegesis: Psalm 18</vt:lpstr>
      <vt:lpstr>Guidelines for Interpreting Figures of Speech in the Bible</vt:lpstr>
      <vt:lpstr>Guidelines for Interpreting Figures of Speech in the Bible</vt:lpstr>
      <vt:lpstr>Wisdom Literature</vt:lpstr>
      <vt:lpstr>Wisdom Literature</vt:lpstr>
      <vt:lpstr>Wisdom Literature</vt:lpstr>
      <vt:lpstr>Wisdom Literature</vt:lpstr>
      <vt:lpstr>Wisdom literature</vt:lpstr>
      <vt:lpstr>Wisdom literature</vt:lpstr>
      <vt:lpstr>Wisdom Literature</vt:lpstr>
      <vt:lpstr>Wisdom Literature</vt:lpstr>
      <vt:lpstr>Sample Exegesis: The Book of Job</vt:lpstr>
      <vt:lpstr>Sample Exegesis</vt:lpstr>
      <vt:lpstr>Sample Exegesis</vt:lpstr>
      <vt:lpstr>Guidelines for Interpreting Wisdom Literature</vt:lpstr>
      <vt:lpstr>Guidelines for Interpreting Wisdom Literature</vt:lpstr>
      <vt:lpstr>Guidelines for Interpreting Wisdom Literature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Invitation to Biblical Interpretation</dc:title>
  <dc:creator>Mark Catlin</dc:creator>
  <cp:lastModifiedBy>Andreas Köstenberger</cp:lastModifiedBy>
  <cp:revision>173</cp:revision>
  <dcterms:created xsi:type="dcterms:W3CDTF">2011-01-28T20:19:11Z</dcterms:created>
  <dcterms:modified xsi:type="dcterms:W3CDTF">2020-04-09T14:45:21Z</dcterms:modified>
</cp:coreProperties>
</file>