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1" r:id="rId2"/>
    <p:sldId id="316" r:id="rId3"/>
    <p:sldId id="299" r:id="rId4"/>
    <p:sldId id="304" r:id="rId5"/>
    <p:sldId id="300" r:id="rId6"/>
    <p:sldId id="306" r:id="rId7"/>
    <p:sldId id="307" r:id="rId8"/>
    <p:sldId id="305" r:id="rId9"/>
    <p:sldId id="308" r:id="rId10"/>
    <p:sldId id="309" r:id="rId11"/>
    <p:sldId id="301" r:id="rId12"/>
    <p:sldId id="311" r:id="rId13"/>
    <p:sldId id="312" r:id="rId14"/>
    <p:sldId id="313" r:id="rId15"/>
    <p:sldId id="314" r:id="rId16"/>
    <p:sldId id="310" r:id="rId17"/>
    <p:sldId id="302" r:id="rId18"/>
    <p:sldId id="303" r:id="rId19"/>
    <p:sldId id="31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703"/>
    <a:srgbClr val="042802"/>
    <a:srgbClr val="768208"/>
    <a:srgbClr val="2B345F"/>
    <a:srgbClr val="8590C7"/>
    <a:srgbClr val="6155F7"/>
    <a:srgbClr val="4E825F"/>
    <a:srgbClr val="5A765F"/>
    <a:srgbClr val="30A04B"/>
    <a:srgbClr val="ABDA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5" autoAdjust="0"/>
    <p:restoredTop sz="94626" autoAdjust="0"/>
  </p:normalViewPr>
  <p:slideViewPr>
    <p:cSldViewPr>
      <p:cViewPr varScale="1">
        <p:scale>
          <a:sx n="121" d="100"/>
          <a:sy n="121" d="100"/>
        </p:scale>
        <p:origin x="1880" y="168"/>
      </p:cViewPr>
      <p:guideLst>
        <p:guide orient="horz" pos="2160"/>
        <p:guide pos="2880"/>
      </p:guideLst>
    </p:cSldViewPr>
  </p:slideViewPr>
  <p:outlineViewPr>
    <p:cViewPr>
      <p:scale>
        <a:sx n="33" d="100"/>
        <a:sy n="33" d="100"/>
      </p:scale>
      <p:origin x="0" y="4433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5C99A4-2BC8-494E-B82C-671F4932EDA8}" type="datetimeFigureOut">
              <a:rPr lang="en-US" smtClean="0"/>
              <a:pPr/>
              <a:t>4/9/20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4F1D40-9599-46A6-81F4-1A49D1BC36C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4F1D40-9599-46A6-81F4-1A49D1BC36C8}"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8BAAA47-9E95-4348-9AE1-338BB1803344}" type="datetimeFigureOut">
              <a:rPr lang="en-US" smtClean="0"/>
              <a:pPr/>
              <a:t>4/9/20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6B7F1DB-76A7-4BAF-8BF8-FFB8D7A71C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86B7F1DB-76A7-4BAF-8BF8-FFB8D7A71C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8BAAA47-9E95-4348-9AE1-338BB1803344}" type="datetimeFigureOut">
              <a:rPr lang="en-US" smtClean="0"/>
              <a:pPr/>
              <a:t>4/9/20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8BAAA47-9E95-4348-9AE1-338BB1803344}" type="datetimeFigureOut">
              <a:rPr lang="en-US" smtClean="0"/>
              <a:pPr/>
              <a:t>4/9/20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8BAAA47-9E95-4348-9AE1-338BB1803344}" type="datetimeFigureOut">
              <a:rPr lang="en-US" smtClean="0"/>
              <a:pPr/>
              <a:t>4/9/20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6B7F1DB-76A7-4BAF-8BF8-FFB8D7A71C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8BAAA47-9E95-4348-9AE1-338BB1803344}" type="datetimeFigureOut">
              <a:rPr lang="en-US" smtClean="0"/>
              <a:pPr/>
              <a:t>4/9/20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6B7F1DB-76A7-4BAF-8BF8-FFB8D7A71C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78000"/>
                <a:satMod val="220000"/>
              </a:schemeClr>
            </a:gs>
            <a:gs pos="100000">
              <a:schemeClr val="bg1">
                <a:shade val="35000"/>
                <a:satMod val="1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small" dirty="0"/>
              <a:t>Enjoying a Good Story:</a:t>
            </a:r>
            <a:br>
              <a:rPr lang="en-US" cap="small" dirty="0"/>
            </a:br>
            <a:r>
              <a:rPr lang="en-US" cap="small" dirty="0"/>
              <a:t>Old Testament Historical Narrative</a:t>
            </a:r>
          </a:p>
        </p:txBody>
      </p:sp>
      <p:sp>
        <p:nvSpPr>
          <p:cNvPr id="3" name="Text Placeholder 2"/>
          <p:cNvSpPr>
            <a:spLocks noGrp="1"/>
          </p:cNvSpPr>
          <p:nvPr>
            <p:ph type="body" idx="1"/>
          </p:nvPr>
        </p:nvSpPr>
        <p:spPr/>
        <p:txBody>
          <a:bodyPr/>
          <a:lstStyle/>
          <a:p>
            <a:r>
              <a:rPr lang="en-US" dirty="0"/>
              <a:t>Chapter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Chapter Outline</a:t>
            </a:r>
          </a:p>
        </p:txBody>
      </p:sp>
      <p:sp>
        <p:nvSpPr>
          <p:cNvPr id="3" name="Content Placeholder 2"/>
          <p:cNvSpPr>
            <a:spLocks noGrp="1"/>
          </p:cNvSpPr>
          <p:nvPr>
            <p:ph idx="1"/>
          </p:nvPr>
        </p:nvSpPr>
        <p:spPr/>
        <p:txBody>
          <a:bodyPr/>
          <a:lstStyle/>
          <a:p>
            <a:r>
              <a:rPr lang="en-US" dirty="0"/>
              <a:t>The Nature of Biblical Narrative</a:t>
            </a:r>
          </a:p>
          <a:p>
            <a:r>
              <a:rPr lang="en-US" dirty="0"/>
              <a:t>The Modes of Old Testament Historical Narrative</a:t>
            </a:r>
          </a:p>
          <a:p>
            <a:r>
              <a:rPr lang="en-US" dirty="0"/>
              <a:t>The Elements of Old Testament Historical Narrative</a:t>
            </a:r>
          </a:p>
          <a:p>
            <a:r>
              <a:rPr lang="en-US" dirty="0"/>
              <a:t>Narrative Style</a:t>
            </a:r>
          </a:p>
          <a:p>
            <a:r>
              <a:rPr lang="en-US" dirty="0"/>
              <a:t>Sample Exegesis: Book of Esther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The Nature of Biblical Narrative</a:t>
            </a:r>
          </a:p>
        </p:txBody>
      </p:sp>
      <p:sp>
        <p:nvSpPr>
          <p:cNvPr id="3" name="Content Placeholder 2"/>
          <p:cNvSpPr>
            <a:spLocks noGrp="1"/>
          </p:cNvSpPr>
          <p:nvPr>
            <p:ph idx="1"/>
          </p:nvPr>
        </p:nvSpPr>
        <p:spPr/>
        <p:txBody>
          <a:bodyPr>
            <a:normAutofit lnSpcReduction="10000"/>
          </a:bodyPr>
          <a:lstStyle/>
          <a:p>
            <a:r>
              <a:rPr lang="en-US" dirty="0"/>
              <a:t>Biblical genres or types of literature: historical narrative, poetry and wisdom, and prophecy in the Old Testament; historical narrative, parable, epistle, and apocalyptic in the New.</a:t>
            </a:r>
          </a:p>
          <a:p>
            <a:r>
              <a:rPr lang="en-US" dirty="0"/>
              <a:t>“The semantics of biblical literature”: importance of interpreting each genre in keeping with its unique particular characteristics.</a:t>
            </a:r>
          </a:p>
          <a:p>
            <a:r>
              <a:rPr lang="en-US" dirty="0"/>
              <a:t>Some have compared interpreting types of literature such as narrative, epistle, or apocalyptic to playing various games such as baseball, basketball, or soccer.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The Nature of Biblical Narrative</a:t>
            </a:r>
          </a:p>
        </p:txBody>
      </p:sp>
      <p:sp>
        <p:nvSpPr>
          <p:cNvPr id="3" name="Content Placeholder 2"/>
          <p:cNvSpPr>
            <a:spLocks noGrp="1"/>
          </p:cNvSpPr>
          <p:nvPr>
            <p:ph idx="1"/>
          </p:nvPr>
        </p:nvSpPr>
        <p:spPr/>
        <p:txBody>
          <a:bodyPr/>
          <a:lstStyle/>
          <a:p>
            <a:r>
              <a:rPr lang="en-US" dirty="0"/>
              <a:t>Narrative is a literary genre that builds its sentences and paragraphs around discourses, episodes, or scenes.</a:t>
            </a:r>
          </a:p>
          <a:p>
            <a:r>
              <a:rPr lang="en-US" dirty="0"/>
              <a:t>“Narrative studies recognize that meaning is found in a text as a whole rather than in isolated segments” (Osborne).</a:t>
            </a:r>
          </a:p>
          <a:p>
            <a:r>
              <a:rPr lang="en-US" dirty="0"/>
              <a:t>Narrative texts can appear in three different modes: story, account, and report.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The Modes of Old Testament Historical Narrative: </a:t>
            </a:r>
            <a:r>
              <a:rPr lang="en-US" dirty="0" err="1"/>
              <a:t>STories</a:t>
            </a:r>
            <a:endParaRPr lang="en-US" dirty="0"/>
          </a:p>
        </p:txBody>
      </p:sp>
      <p:sp>
        <p:nvSpPr>
          <p:cNvPr id="3" name="Content Placeholder 2"/>
          <p:cNvSpPr>
            <a:spLocks noGrp="1"/>
          </p:cNvSpPr>
          <p:nvPr>
            <p:ph idx="1"/>
          </p:nvPr>
        </p:nvSpPr>
        <p:spPr/>
        <p:txBody>
          <a:bodyPr>
            <a:normAutofit fontScale="85000" lnSpcReduction="10000"/>
          </a:bodyPr>
          <a:lstStyle/>
          <a:p>
            <a:r>
              <a:rPr lang="en-US" dirty="0"/>
              <a:t>Most often, narratives appear in dramatic form, that is, as </a:t>
            </a:r>
            <a:r>
              <a:rPr lang="en-US" i="1" dirty="0"/>
              <a:t>stories </a:t>
            </a:r>
            <a:r>
              <a:rPr lang="en-US" dirty="0"/>
              <a:t>that are presented by the biblical writer with a view toward driving home the significance of a given biblical event or series of events.</a:t>
            </a:r>
          </a:p>
          <a:p>
            <a:r>
              <a:rPr lang="en-US" dirty="0"/>
              <a:t>Stories may be pure fiction or true stories of real people and real events. Certainly the stories of the Old Testament tell of real events. </a:t>
            </a:r>
          </a:p>
          <a:p>
            <a:r>
              <a:rPr lang="en-US" dirty="0"/>
              <a:t>One of the major ingredients in many stories contained in the Old Testament is embedded oral discourse. For example, much of the patriarchal story of Joseph’s adventures hinge upon </a:t>
            </a:r>
            <a:r>
              <a:rPr lang="en-US" i="1" dirty="0"/>
              <a:t>speeches</a:t>
            </a:r>
            <a:r>
              <a:rPr lang="en-US" dirty="0"/>
              <a:t> and </a:t>
            </a:r>
            <a:r>
              <a:rPr lang="en-US" i="1" dirty="0"/>
              <a:t>dialogues</a:t>
            </a:r>
            <a:r>
              <a:rPr lang="en-US" dirty="0"/>
              <a:t>.</a:t>
            </a:r>
          </a:p>
          <a:p>
            <a:r>
              <a:rPr lang="en-US" dirty="0"/>
              <a:t>Although Joseph’s story could have been told in straightforward narrative, the speeches</a:t>
            </a:r>
            <a:r>
              <a:rPr lang="en-US" i="1" dirty="0"/>
              <a:t> </a:t>
            </a:r>
            <a:r>
              <a:rPr lang="en-US" dirty="0"/>
              <a:t>and</a:t>
            </a:r>
            <a:r>
              <a:rPr lang="en-US" i="1" dirty="0"/>
              <a:t> </a:t>
            </a:r>
            <a:r>
              <a:rPr lang="en-US" dirty="0"/>
              <a:t>dialogues make not only for dramatic effect but also provide deeper understanding of the character of those involved.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Modes of Old Testament Historical Narrative: </a:t>
            </a:r>
            <a:r>
              <a:rPr lang="en-US" dirty="0" err="1"/>
              <a:t>STories</a:t>
            </a:r>
            <a:endParaRPr lang="en-US" dirty="0"/>
          </a:p>
        </p:txBody>
      </p:sp>
      <p:sp>
        <p:nvSpPr>
          <p:cNvPr id="3" name="Content Placeholder 2"/>
          <p:cNvSpPr>
            <a:spLocks noGrp="1"/>
          </p:cNvSpPr>
          <p:nvPr>
            <p:ph idx="1"/>
          </p:nvPr>
        </p:nvSpPr>
        <p:spPr/>
        <p:txBody>
          <a:bodyPr/>
          <a:lstStyle/>
          <a:p>
            <a:r>
              <a:rPr lang="en-US" dirty="0"/>
              <a:t>Another frequent ingredient in biblical stories is </a:t>
            </a:r>
            <a:r>
              <a:rPr lang="en-US" i="1" dirty="0"/>
              <a:t>description</a:t>
            </a:r>
            <a:r>
              <a:rPr lang="en-US" dirty="0"/>
              <a:t>. Here the emphasis is on the background of the narrative or on the characters involved.</a:t>
            </a:r>
          </a:p>
          <a:p>
            <a:r>
              <a:rPr lang="en-US" dirty="0"/>
              <a:t>In addition, biblical stories often involve </a:t>
            </a:r>
            <a:r>
              <a:rPr lang="en-US" i="1" dirty="0"/>
              <a:t>commentary </a:t>
            </a:r>
            <a:r>
              <a:rPr lang="en-US" dirty="0"/>
              <a:t>provided by the biblical writer. Here the narrator supplies parenthetical information in order to clarify a given element of the story or comments on the significance of a character’s actions or a certain event.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239000" cy="1143000"/>
          </a:xfrm>
        </p:spPr>
        <p:txBody>
          <a:bodyPr>
            <a:normAutofit fontScale="90000"/>
          </a:bodyPr>
          <a:lstStyle/>
          <a:p>
            <a:pPr algn="ctr"/>
            <a:r>
              <a:rPr lang="en-US" dirty="0"/>
              <a:t>The Modes of Old Testament Historical Narrative: </a:t>
            </a:r>
            <a:r>
              <a:rPr lang="en-US" dirty="0" err="1"/>
              <a:t>STories</a:t>
            </a:r>
            <a:endParaRPr lang="en-US" dirty="0"/>
          </a:p>
        </p:txBody>
      </p:sp>
      <p:sp>
        <p:nvSpPr>
          <p:cNvPr id="3" name="Content Placeholder 2"/>
          <p:cNvSpPr>
            <a:spLocks noGrp="1"/>
          </p:cNvSpPr>
          <p:nvPr>
            <p:ph idx="1"/>
          </p:nvPr>
        </p:nvSpPr>
        <p:spPr/>
        <p:txBody>
          <a:bodyPr>
            <a:normAutofit fontScale="92500" lnSpcReduction="20000"/>
          </a:bodyPr>
          <a:lstStyle/>
          <a:p>
            <a:r>
              <a:rPr lang="en-US" dirty="0"/>
              <a:t>It is also of interest to note that all or several of these elements—speeches or dialogue, description, and commentary—may be found in a single context. </a:t>
            </a:r>
          </a:p>
          <a:p>
            <a:r>
              <a:rPr lang="en-US" dirty="0"/>
              <a:t>Thus after Israel’s miraculous crossing of the Red Sea, we read of the following incident (Exod. 15:22–24):</a:t>
            </a:r>
          </a:p>
          <a:p>
            <a:pPr lvl="1"/>
            <a:r>
              <a:rPr lang="en-US" i="1" dirty="0"/>
              <a:t>Description</a:t>
            </a:r>
            <a:r>
              <a:rPr lang="en-US" dirty="0"/>
              <a:t>: Then Moses led Israel from the Red Sea and they went into the Desert of </a:t>
            </a:r>
            <a:r>
              <a:rPr lang="en-US" dirty="0" err="1"/>
              <a:t>Shur</a:t>
            </a:r>
            <a:r>
              <a:rPr lang="en-US" dirty="0"/>
              <a:t>. For three days they traveled in the desert without finding water.</a:t>
            </a:r>
          </a:p>
          <a:p>
            <a:pPr lvl="1"/>
            <a:r>
              <a:rPr lang="en-US" i="1" dirty="0"/>
              <a:t>Narrative</a:t>
            </a:r>
            <a:r>
              <a:rPr lang="en-US" dirty="0"/>
              <a:t>: When they came to </a:t>
            </a:r>
            <a:r>
              <a:rPr lang="en-US" dirty="0" err="1"/>
              <a:t>Marah</a:t>
            </a:r>
            <a:r>
              <a:rPr lang="en-US" dirty="0"/>
              <a:t>, they could not drink the water because it was bitter.</a:t>
            </a:r>
          </a:p>
          <a:p>
            <a:pPr lvl="1"/>
            <a:r>
              <a:rPr lang="en-US" i="1" dirty="0"/>
              <a:t>Commentary</a:t>
            </a:r>
            <a:r>
              <a:rPr lang="en-US" dirty="0"/>
              <a:t>: (That is why the place is called </a:t>
            </a:r>
            <a:r>
              <a:rPr lang="en-US" dirty="0" err="1"/>
              <a:t>Marah</a:t>
            </a:r>
            <a:r>
              <a:rPr lang="en-US" dirty="0"/>
              <a:t>.)</a:t>
            </a:r>
          </a:p>
          <a:p>
            <a:pPr lvl="1"/>
            <a:r>
              <a:rPr lang="en-US" i="1" dirty="0"/>
              <a:t>Narrative</a:t>
            </a:r>
            <a:r>
              <a:rPr lang="en-US" dirty="0"/>
              <a:t>: So the people grumbled against Moses, saying, “What are we to drink?”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Modes of Old Testament Historical Narrative: Accounts</a:t>
            </a:r>
          </a:p>
        </p:txBody>
      </p:sp>
      <p:sp>
        <p:nvSpPr>
          <p:cNvPr id="3" name="Content Placeholder 2"/>
          <p:cNvSpPr>
            <a:spLocks noGrp="1"/>
          </p:cNvSpPr>
          <p:nvPr>
            <p:ph idx="1"/>
          </p:nvPr>
        </p:nvSpPr>
        <p:spPr/>
        <p:txBody>
          <a:bodyPr>
            <a:normAutofit lnSpcReduction="10000"/>
          </a:bodyPr>
          <a:lstStyle/>
          <a:p>
            <a:r>
              <a:rPr lang="en-US" dirty="0"/>
              <a:t>Large sections of Old Testament narrative are written as historical accounts, including the Pentateuch and the so-called historical books (Joshua–Esther).</a:t>
            </a:r>
          </a:p>
          <a:p>
            <a:r>
              <a:rPr lang="en-US" dirty="0"/>
              <a:t>The historical material as written is not only factual information but also theological and doxological (accomplished ultimately by God and to his praise), didactic (in order to teach proper response and conduct), as well as aesthetically constructed (written with a view to achieving a pleasing literary work).</a:t>
            </a:r>
          </a:p>
          <a:p>
            <a:r>
              <a:rPr lang="en-US" dirty="0"/>
              <a:t>It is </a:t>
            </a:r>
            <a:r>
              <a:rPr lang="en-US" i="1" dirty="0"/>
              <a:t>theological history</a:t>
            </a:r>
            <a:r>
              <a:rPr lang="en-US" dirty="0"/>
              <a:t>—designedly so.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Modes of Old Testament Historical Narrative: Accounts</a:t>
            </a:r>
          </a:p>
        </p:txBody>
      </p:sp>
      <p:sp>
        <p:nvSpPr>
          <p:cNvPr id="3" name="Content Placeholder 2"/>
          <p:cNvSpPr>
            <a:spLocks noGrp="1"/>
          </p:cNvSpPr>
          <p:nvPr>
            <p:ph idx="1"/>
          </p:nvPr>
        </p:nvSpPr>
        <p:spPr/>
        <p:txBody>
          <a:bodyPr>
            <a:normAutofit fontScale="92500" lnSpcReduction="10000"/>
          </a:bodyPr>
          <a:lstStyle/>
          <a:p>
            <a:r>
              <a:rPr lang="en-US" dirty="0"/>
              <a:t>Jacob </a:t>
            </a:r>
            <a:r>
              <a:rPr lang="en-US" dirty="0" err="1"/>
              <a:t>Licht</a:t>
            </a:r>
            <a:r>
              <a:rPr lang="en-US" dirty="0"/>
              <a:t> adds that biblical history is essentially “all ‘sacred’ history, in the sense of being ultimately concerned with the ways of God to men. Some of God’s deeds, however, are perceived as being realized through the ordinary working of human agents, such as kings and rebels.”</a:t>
            </a:r>
          </a:p>
          <a:p>
            <a:pPr lvl="1"/>
            <a:r>
              <a:rPr lang="en-US" dirty="0"/>
              <a:t>Joshua 24</a:t>
            </a:r>
          </a:p>
          <a:p>
            <a:r>
              <a:rPr lang="en-US" dirty="0"/>
              <a:t>In sum, biblical historical narrative is more than an accurate account of past events; it is a </a:t>
            </a:r>
            <a:r>
              <a:rPr lang="en-US" i="1" dirty="0"/>
              <a:t>selective presentation of the facts designed to present a theological evaluation of that record—one that will bring about a proper spiritual and ethical response on the part of its readers</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Modes of Old Testament Historical Narrative: Reports</a:t>
            </a:r>
          </a:p>
        </p:txBody>
      </p:sp>
      <p:sp>
        <p:nvSpPr>
          <p:cNvPr id="3" name="Content Placeholder 2"/>
          <p:cNvSpPr>
            <a:spLocks noGrp="1"/>
          </p:cNvSpPr>
          <p:nvPr>
            <p:ph idx="1"/>
          </p:nvPr>
        </p:nvSpPr>
        <p:spPr/>
        <p:txBody>
          <a:bodyPr>
            <a:normAutofit fontScale="92500" lnSpcReduction="20000"/>
          </a:bodyPr>
          <a:lstStyle/>
          <a:p>
            <a:r>
              <a:rPr lang="en-US" dirty="0"/>
              <a:t>Biblical narratives may also contain a report that provides information of a historical nature (Numbers 13:27–29).</a:t>
            </a:r>
          </a:p>
          <a:p>
            <a:pPr lvl="1"/>
            <a:r>
              <a:rPr lang="en-US" dirty="0"/>
              <a:t>The Old Testament narratives are replete with various reports (e.g., 2 Chron. 34:14–18; 2 Sam. 20:18–23, 35–42). </a:t>
            </a:r>
          </a:p>
          <a:p>
            <a:pPr lvl="1"/>
            <a:r>
              <a:rPr lang="en-US" dirty="0"/>
              <a:t>In the prophetic genre, we find a special type of report known as a </a:t>
            </a:r>
            <a:r>
              <a:rPr lang="en-US" i="1" dirty="0"/>
              <a:t>vocation report</a:t>
            </a:r>
            <a:r>
              <a:rPr lang="en-US" dirty="0"/>
              <a:t> telling of the prophet’s call and commission to the ministry. Other reports include:</a:t>
            </a:r>
          </a:p>
          <a:p>
            <a:pPr lvl="1"/>
            <a:r>
              <a:rPr lang="en-US" i="1" dirty="0"/>
              <a:t>battle reports</a:t>
            </a:r>
            <a:r>
              <a:rPr lang="en-US" dirty="0"/>
              <a:t> (e.g., Gen. 14:1–12; Josh. 10:1–15; 1 Sam. 31:1–7; 2 Sam. 1:1–10; 1 </a:t>
            </a:r>
            <a:r>
              <a:rPr lang="en-US" dirty="0" err="1"/>
              <a:t>Kgs</a:t>
            </a:r>
            <a:r>
              <a:rPr lang="en-US" dirty="0"/>
              <a:t>. 22:29–38; 2 </a:t>
            </a:r>
            <a:r>
              <a:rPr lang="en-US" dirty="0" err="1"/>
              <a:t>Kgs</a:t>
            </a:r>
            <a:r>
              <a:rPr lang="en-US" dirty="0"/>
              <a:t>. 25:1–21; etc.);</a:t>
            </a:r>
          </a:p>
          <a:p>
            <a:pPr lvl="1"/>
            <a:r>
              <a:rPr lang="en-US" i="1" dirty="0"/>
              <a:t>census reports</a:t>
            </a:r>
            <a:r>
              <a:rPr lang="en-US" dirty="0"/>
              <a:t> (Num. 1:17–46; Num. 26:1–62; 2 Sam. 24:4–9);</a:t>
            </a:r>
          </a:p>
          <a:p>
            <a:pPr lvl="1"/>
            <a:r>
              <a:rPr lang="en-US" i="1" dirty="0"/>
              <a:t>lists or rosters</a:t>
            </a:r>
            <a:r>
              <a:rPr lang="en-US" dirty="0"/>
              <a:t>; and </a:t>
            </a:r>
          </a:p>
          <a:p>
            <a:pPr lvl="1"/>
            <a:r>
              <a:rPr lang="en-US" i="1" dirty="0"/>
              <a:t>vision reports</a:t>
            </a:r>
            <a:r>
              <a:rPr lang="en-US" dirty="0"/>
              <a:t> (e.g., Gen. 46:2; 2 Sam. 7:4; Job 7:13–14; 20:8; 33:15; Ezek. 8:1–3; cf. Dan. 7; Mic. 3:6).</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Elements of Old Testament Historical Narrative: External Elements</a:t>
            </a:r>
          </a:p>
        </p:txBody>
      </p:sp>
      <p:sp>
        <p:nvSpPr>
          <p:cNvPr id="3" name="Content Placeholder 2"/>
          <p:cNvSpPr>
            <a:spLocks noGrp="1"/>
          </p:cNvSpPr>
          <p:nvPr>
            <p:ph idx="1"/>
          </p:nvPr>
        </p:nvSpPr>
        <p:spPr/>
        <p:txBody>
          <a:bodyPr>
            <a:normAutofit fontScale="85000" lnSpcReduction="20000"/>
          </a:bodyPr>
          <a:lstStyle/>
          <a:p>
            <a:r>
              <a:rPr lang="en-US" dirty="0"/>
              <a:t>Author</a:t>
            </a:r>
          </a:p>
          <a:p>
            <a:pPr lvl="1"/>
            <a:r>
              <a:rPr lang="en-US" dirty="0"/>
              <a:t>The real author is the one who actually wrote the narrative or story.</a:t>
            </a:r>
          </a:p>
          <a:p>
            <a:pPr lvl="1"/>
            <a:r>
              <a:rPr lang="en-US" dirty="0"/>
              <a:t>What we know of this person from the narrative or story is termed “the implied author.”</a:t>
            </a:r>
          </a:p>
          <a:p>
            <a:pPr lvl="1"/>
            <a:r>
              <a:rPr lang="en-US" dirty="0"/>
              <a:t>“</a:t>
            </a:r>
            <a:r>
              <a:rPr lang="en-US" i="1" dirty="0"/>
              <a:t>The implied author is the author as he or she would be constructed, based on inference from the text.</a:t>
            </a:r>
            <a:r>
              <a:rPr lang="en-US" dirty="0"/>
              <a:t>”</a:t>
            </a:r>
          </a:p>
          <a:p>
            <a:r>
              <a:rPr lang="en-US" dirty="0"/>
              <a:t>Reader</a:t>
            </a:r>
          </a:p>
          <a:p>
            <a:pPr lvl="1"/>
            <a:r>
              <a:rPr lang="en-US" dirty="0"/>
              <a:t>By the reader is meant the actual readers of the narrative; the “implied reader” is the one or ones for whom the author has composed his work.</a:t>
            </a:r>
          </a:p>
          <a:p>
            <a:pPr lvl="1"/>
            <a:r>
              <a:rPr lang="en-US" dirty="0"/>
              <a:t>The readers may be the original audience, hence identical with the implied readers, or any who actually read the text including contemporary readers.</a:t>
            </a:r>
          </a:p>
          <a:p>
            <a:r>
              <a:rPr lang="en-US" dirty="0"/>
              <a:t>Narrator</a:t>
            </a:r>
          </a:p>
          <a:p>
            <a:pPr lvl="1"/>
            <a:r>
              <a:rPr lang="en-US" dirty="0"/>
              <a:t>A third distinction has to do with the one telling the story (the narrator) and the </a:t>
            </a:r>
            <a:r>
              <a:rPr lang="en-US" dirty="0" err="1"/>
              <a:t>narratee</a:t>
            </a:r>
            <a:r>
              <a:rPr lang="en-US" dirty="0"/>
              <a:t>—the one to whom it is told.</a:t>
            </a:r>
          </a:p>
          <a:p>
            <a:pPr lvl="1">
              <a:buNone/>
            </a:pPr>
            <a:endParaRPr lang="en-US" dirty="0"/>
          </a:p>
          <a:p>
            <a:pPr lvl="1"/>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2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20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2000"/>
                                        <p:tgtEl>
                                          <p:spTgt spid="3">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239000" cy="1143000"/>
          </a:xfrm>
        </p:spPr>
        <p:txBody>
          <a:bodyPr>
            <a:normAutofit fontScale="90000"/>
          </a:bodyPr>
          <a:lstStyle/>
          <a:p>
            <a:pPr algn="ctr"/>
            <a:r>
              <a:rPr lang="en-US" dirty="0"/>
              <a:t>Elements of Old Testament Historical Narrative: Internal Elements</a:t>
            </a:r>
          </a:p>
        </p:txBody>
      </p:sp>
      <p:sp>
        <p:nvSpPr>
          <p:cNvPr id="3" name="Content Placeholder 2"/>
          <p:cNvSpPr>
            <a:spLocks noGrp="1"/>
          </p:cNvSpPr>
          <p:nvPr>
            <p:ph idx="1"/>
          </p:nvPr>
        </p:nvSpPr>
        <p:spPr/>
        <p:txBody>
          <a:bodyPr>
            <a:normAutofit fontScale="92500" lnSpcReduction="20000"/>
          </a:bodyPr>
          <a:lstStyle/>
          <a:p>
            <a:r>
              <a:rPr lang="en-US" dirty="0"/>
              <a:t>One must first determine the limits or boundaries of the narrative. An author often arranges his material in such a way that at the end of the narrative he will return to a theme, subject, or words mentioned at the beginning, known as “book-ending” or </a:t>
            </a:r>
            <a:r>
              <a:rPr lang="en-US" i="1" dirty="0" err="1"/>
              <a:t>inclusio</a:t>
            </a:r>
            <a:r>
              <a:rPr lang="en-US" dirty="0"/>
              <a:t>.</a:t>
            </a:r>
          </a:p>
          <a:p>
            <a:r>
              <a:rPr lang="en-US" dirty="0"/>
              <a:t>In addition, J. T. Walsh points out that subunits in historical narrative accounts may be organized symmetrically as parallel sequences or in such a way that attention is called to the center of the account.</a:t>
            </a:r>
          </a:p>
          <a:p>
            <a:r>
              <a:rPr lang="en-US" dirty="0"/>
              <a:t>Parallel sequences (ABC, A’B’C’) provide balance between the two subdivisions and stress the need for comparative examination of the details (Kings 13:11–34).</a:t>
            </a:r>
          </a:p>
          <a:p>
            <a:endParaRPr lang="en-US" dirty="0"/>
          </a:p>
          <a:p>
            <a:endParaRPr lang="en-US" dirty="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Elements of Old Testament Historical Narrative: Internal Elements</a:t>
            </a:r>
          </a:p>
        </p:txBody>
      </p:sp>
      <p:sp>
        <p:nvSpPr>
          <p:cNvPr id="3" name="Content Placeholder 2"/>
          <p:cNvSpPr>
            <a:spLocks noGrp="1"/>
          </p:cNvSpPr>
          <p:nvPr>
            <p:ph idx="1"/>
          </p:nvPr>
        </p:nvSpPr>
        <p:spPr/>
        <p:txBody>
          <a:bodyPr>
            <a:normAutofit fontScale="92500"/>
          </a:bodyPr>
          <a:lstStyle/>
          <a:p>
            <a:r>
              <a:rPr lang="en-US" dirty="0"/>
              <a:t>Setting</a:t>
            </a:r>
          </a:p>
          <a:p>
            <a:pPr lvl="1"/>
            <a:r>
              <a:rPr lang="en-US" dirty="0"/>
              <a:t>Physical location</a:t>
            </a:r>
          </a:p>
          <a:p>
            <a:pPr lvl="1"/>
            <a:r>
              <a:rPr lang="en-US" dirty="0"/>
              <a:t>Time</a:t>
            </a:r>
          </a:p>
          <a:p>
            <a:pPr lvl="1"/>
            <a:r>
              <a:rPr lang="en-US" dirty="0"/>
              <a:t>Cultural background</a:t>
            </a:r>
          </a:p>
          <a:p>
            <a:r>
              <a:rPr lang="en-US" dirty="0"/>
              <a:t>Plot: the ordering of the events in the story</a:t>
            </a:r>
          </a:p>
          <a:p>
            <a:pPr lvl="1"/>
            <a:r>
              <a:rPr lang="en-US" dirty="0"/>
              <a:t>Plot is concerned with the arrangement of details by which the story has a beginning, middle, and end. Each part of the story contributes to the fabric of the whole.</a:t>
            </a:r>
          </a:p>
          <a:p>
            <a:pPr lvl="1"/>
            <a:r>
              <a:rPr lang="en-US" dirty="0"/>
              <a:t>The plot in biblical stories usually revolves around a conflict or contest (physical, psychological, or spiritual) and suspense (curiosity, dread, anticipation, or mystery). </a:t>
            </a:r>
          </a:p>
          <a:p>
            <a:pPr lvl="1"/>
            <a:r>
              <a:rPr lang="en-US" dirty="0"/>
              <a:t>Example: Daniel 2–7 </a:t>
            </a:r>
          </a:p>
          <a:p>
            <a:pPr lvl="1"/>
            <a:endParaRPr lang="en-US" dirty="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Elements of Old Testament Historical Narrative: Internal Elements</a:t>
            </a:r>
          </a:p>
        </p:txBody>
      </p:sp>
      <p:sp>
        <p:nvSpPr>
          <p:cNvPr id="3" name="Content Placeholder 2"/>
          <p:cNvSpPr>
            <a:spLocks noGrp="1"/>
          </p:cNvSpPr>
          <p:nvPr>
            <p:ph idx="1"/>
          </p:nvPr>
        </p:nvSpPr>
        <p:spPr/>
        <p:txBody>
          <a:bodyPr>
            <a:normAutofit/>
          </a:bodyPr>
          <a:lstStyle/>
          <a:p>
            <a:r>
              <a:rPr lang="en-US" dirty="0"/>
              <a:t>Plot</a:t>
            </a:r>
          </a:p>
          <a:p>
            <a:pPr lvl="1"/>
            <a:r>
              <a:rPr lang="en-US" dirty="0"/>
              <a:t>Narrative plots may also take the form of archetypal plot motifs. By archetypal plot, we mean features or experiences that are common to mankind.</a:t>
            </a:r>
          </a:p>
          <a:p>
            <a:pPr lvl="2"/>
            <a:r>
              <a:rPr lang="en-US" dirty="0"/>
              <a:t>Quest</a:t>
            </a:r>
          </a:p>
          <a:p>
            <a:pPr lvl="2"/>
            <a:r>
              <a:rPr lang="en-US" dirty="0"/>
              <a:t>Tragedy</a:t>
            </a:r>
          </a:p>
          <a:p>
            <a:pPr lvl="2"/>
            <a:r>
              <a:rPr lang="en-US" dirty="0"/>
              <a:t>Journey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of Old Testament Historical Narrative: Internal Elements</a:t>
            </a:r>
          </a:p>
        </p:txBody>
      </p:sp>
      <p:sp>
        <p:nvSpPr>
          <p:cNvPr id="3" name="Content Placeholder 2"/>
          <p:cNvSpPr>
            <a:spLocks noGrp="1"/>
          </p:cNvSpPr>
          <p:nvPr>
            <p:ph idx="1"/>
          </p:nvPr>
        </p:nvSpPr>
        <p:spPr/>
        <p:txBody>
          <a:bodyPr/>
          <a:lstStyle/>
          <a:p>
            <a:r>
              <a:rPr lang="en-US" dirty="0"/>
              <a:t>Characterization</a:t>
            </a:r>
          </a:p>
          <a:p>
            <a:pPr lvl="1"/>
            <a:r>
              <a:rPr lang="en-US" dirty="0"/>
              <a:t>Literary critics often describe a character as being round, flat, or simply an agent: “A round (or full-fledged) character has many traits. A round character appears complex, less predictable, and therefore more real. A flat character has only one trait and seems one-dimensional. An agent, finally, has no personality to speak of and simply moves the story along.”</a:t>
            </a:r>
          </a:p>
          <a:p>
            <a:pPr lvl="1"/>
            <a:r>
              <a:rPr lang="en-US" dirty="0"/>
              <a:t>1 Kings 18–22</a:t>
            </a:r>
          </a:p>
          <a:p>
            <a:pPr lvl="1"/>
            <a:r>
              <a:rPr lang="en-US" dirty="0"/>
              <a:t>Protagonist, antagonist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of Old Testament Historical Narrative: Internal Elements</a:t>
            </a:r>
          </a:p>
        </p:txBody>
      </p:sp>
      <p:sp>
        <p:nvSpPr>
          <p:cNvPr id="3" name="Content Placeholder 2"/>
          <p:cNvSpPr>
            <a:spLocks noGrp="1"/>
          </p:cNvSpPr>
          <p:nvPr>
            <p:ph idx="1"/>
          </p:nvPr>
        </p:nvSpPr>
        <p:spPr/>
        <p:txBody>
          <a:bodyPr>
            <a:normAutofit fontScale="77500" lnSpcReduction="20000"/>
          </a:bodyPr>
          <a:lstStyle/>
          <a:p>
            <a:r>
              <a:rPr lang="en-US" dirty="0"/>
              <a:t>Repetition</a:t>
            </a:r>
          </a:p>
          <a:p>
            <a:pPr lvl="1"/>
            <a:r>
              <a:rPr lang="en-US" dirty="0"/>
              <a:t>“Repetition is perhaps the most widespread and widely recognized stylistic feature of biblical narratives. We find seemingly endless catalogues of repeated actions, in which characters state that they or others intend to (or should) do something and then the narrator states that they did indeed do it.”</a:t>
            </a:r>
          </a:p>
          <a:p>
            <a:r>
              <a:rPr lang="en-US" dirty="0"/>
              <a:t>Highlighting</a:t>
            </a:r>
          </a:p>
          <a:p>
            <a:pPr lvl="1"/>
            <a:r>
              <a:rPr lang="en-US" dirty="0"/>
              <a:t>The narrator often calls particular attention to some detail or character trait in the individual in the story. </a:t>
            </a:r>
          </a:p>
          <a:p>
            <a:r>
              <a:rPr lang="en-US" dirty="0"/>
              <a:t>Irony</a:t>
            </a:r>
          </a:p>
          <a:p>
            <a:pPr lvl="1"/>
            <a:r>
              <a:rPr lang="en-US" dirty="0"/>
              <a:t>Irony has to do with the reversal of what is said or expected. Old Testament narratives are filled with many such instances.</a:t>
            </a:r>
          </a:p>
          <a:p>
            <a:r>
              <a:rPr lang="en-US" dirty="0"/>
              <a:t>Satire</a:t>
            </a:r>
          </a:p>
          <a:p>
            <a:pPr lvl="1"/>
            <a:r>
              <a:rPr lang="en-US" dirty="0"/>
              <a:t>Satire consists of an attempt to demonstrate through ridicule or rebuke the vice or folly of that which appears to be improper or ill-conceived.</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Sample Exegesis</a:t>
            </a:r>
            <a:r>
              <a:rPr lang="en-US" dirty="0"/>
              <a:t>: </a:t>
            </a:r>
            <a:r>
              <a:rPr lang="en-US" dirty="0" err="1"/>
              <a:t>esther</a:t>
            </a:r>
            <a:endParaRPr lang="en-US" dirty="0"/>
          </a:p>
        </p:txBody>
      </p:sp>
      <p:sp>
        <p:nvSpPr>
          <p:cNvPr id="3" name="Content Placeholder 2"/>
          <p:cNvSpPr>
            <a:spLocks noGrp="1"/>
          </p:cNvSpPr>
          <p:nvPr>
            <p:ph idx="1"/>
          </p:nvPr>
        </p:nvSpPr>
        <p:spPr/>
        <p:txBody>
          <a:bodyPr/>
          <a:lstStyle/>
          <a:p>
            <a:r>
              <a:rPr lang="en-US" dirty="0"/>
              <a:t>History</a:t>
            </a:r>
          </a:p>
          <a:p>
            <a:r>
              <a:rPr lang="en-US" dirty="0"/>
              <a:t>Literature</a:t>
            </a:r>
          </a:p>
          <a:p>
            <a:r>
              <a:rPr lang="en-US" dirty="0"/>
              <a:t>Theology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Interpreting Old Testament Narrative</a:t>
            </a: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sz="2700" dirty="0"/>
              <a:t>Determine the limits or boundaries of the narrative at hand, while recognizing its internal structural features.</a:t>
            </a:r>
            <a:endParaRPr lang="en-US" sz="2700" u="sng" dirty="0"/>
          </a:p>
          <a:p>
            <a:pPr marL="514350" indent="-514350">
              <a:buFont typeface="+mj-lt"/>
              <a:buAutoNum type="arabicPeriod"/>
            </a:pPr>
            <a:r>
              <a:rPr lang="en-US" sz="2700" dirty="0"/>
              <a:t>Consider whether the narrative mode is direct, descriptive, dramatic, or commentary. Does the full context employ some combination of these? </a:t>
            </a:r>
            <a:endParaRPr lang="en-US" sz="2700" u="sng" dirty="0"/>
          </a:p>
          <a:p>
            <a:pPr marL="514350" indent="-514350">
              <a:buFont typeface="+mj-lt"/>
              <a:buAutoNum type="arabicPeriod"/>
            </a:pPr>
            <a:r>
              <a:rPr lang="en-US" sz="2700" dirty="0"/>
              <a:t>Ask yourself whether the historical narrative functions basically as an account or report, or is it told in story form. Does more than one of these forms occur in the full context?</a:t>
            </a:r>
            <a:endParaRPr lang="en-US" sz="2700" u="sng" dirty="0"/>
          </a:p>
          <a:p>
            <a:pPr marL="514350" indent="-514350">
              <a:buFont typeface="+mj-lt"/>
              <a:buAutoNum type="arabicPeriod"/>
            </a:pPr>
            <a:r>
              <a:rPr lang="en-US" sz="2700" dirty="0"/>
              <a:t>Come to grips with the respective roles of the author, reader, narrator, and narratee. Try to put yourself in the place of the narratee (or implied reader).</a:t>
            </a:r>
            <a:endParaRPr lang="en-US" sz="2700" u="sng" dirty="0"/>
          </a:p>
          <a:p>
            <a:pPr marL="514350" indent="-514350">
              <a:buFont typeface="+mj-lt"/>
              <a:buAutoNum type="arabicPeriod"/>
            </a:pPr>
            <a:r>
              <a:rPr lang="en-US" sz="2700" dirty="0"/>
              <a:t>Examine the setting of the narrative. What do you learn from such features as geography, time, or culture within the narrative?</a:t>
            </a:r>
            <a:endParaRPr lang="en-US" sz="2700" u="sng"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Interpreting Old Testament Narrative</a:t>
            </a:r>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startAt="6"/>
            </a:pPr>
            <a:r>
              <a:rPr lang="en-US" sz="2700" dirty="0"/>
              <a:t>If the narrative is told in story form, look carefully for the flow of the story. Identify such features of the plot as its beginning, middle, denouement, resolution, and epilogue. Are there archetypal plot motifs present here? What biblical motifs and themes are resident in the full context?</a:t>
            </a:r>
            <a:endParaRPr lang="en-US" sz="2700" u="sng" dirty="0"/>
          </a:p>
          <a:p>
            <a:pPr marL="514350" indent="-514350">
              <a:buFont typeface="+mj-lt"/>
              <a:buAutoNum type="arabicPeriod" startAt="6"/>
            </a:pPr>
            <a:r>
              <a:rPr lang="en-US" sz="2700" dirty="0"/>
              <a:t>In stories, identify the protagonist, antagonist, and what foils may be present. </a:t>
            </a:r>
            <a:endParaRPr lang="en-US" sz="2700" u="sng" dirty="0"/>
          </a:p>
          <a:p>
            <a:pPr marL="514350" indent="-514350">
              <a:buFont typeface="+mj-lt"/>
              <a:buAutoNum type="arabicPeriod" startAt="6"/>
            </a:pPr>
            <a:r>
              <a:rPr lang="en-US" sz="2700" dirty="0"/>
              <a:t>Learn to appreciate the author’s literary style, considering such features as dialogue, repetition, highlighting, irony, and satire.</a:t>
            </a:r>
            <a:endParaRPr lang="en-US" sz="2700" u="sng" dirty="0"/>
          </a:p>
          <a:p>
            <a:pPr marL="514350" indent="-514350">
              <a:buFont typeface="+mj-lt"/>
              <a:buAutoNum type="arabicPeriod" startAt="6"/>
            </a:pPr>
            <a:r>
              <a:rPr lang="en-US" sz="2700" dirty="0"/>
              <a:t>Throughout the interpretive process employ sound exegetical procedures, noting the contributions of grammar, history, literary constraints, and theological emphases.</a:t>
            </a:r>
            <a:endParaRPr lang="en-US" sz="2700" u="sng" dirty="0"/>
          </a:p>
          <a:p>
            <a:pPr marL="514350" indent="-514350">
              <a:buFont typeface="+mj-lt"/>
              <a:buAutoNum type="arabicPeriod" startAt="6"/>
            </a:pPr>
            <a:r>
              <a:rPr lang="en-US" sz="2700" dirty="0"/>
              <a:t>Drawing all of these data together, make a proper application to the contemporary situation. Ask how the narrative impacts the reader or hearer’s spiritual </a:t>
            </a:r>
            <a:r>
              <a:rPr lang="en-US" sz="2700"/>
              <a:t>life.</a:t>
            </a:r>
            <a:endParaRPr lang="en-US" sz="2700"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24872</TotalTime>
  <Words>1906</Words>
  <Application>Microsoft Macintosh PowerPoint</Application>
  <PresentationFormat>On-screen Show (4:3)</PresentationFormat>
  <Paragraphs>128</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Constantia</vt:lpstr>
      <vt:lpstr>Wingdings</vt:lpstr>
      <vt:lpstr>Wingdings 2</vt:lpstr>
      <vt:lpstr>Opulent</vt:lpstr>
      <vt:lpstr>Enjoying a Good Story: Old Testament Historical Narrative</vt:lpstr>
      <vt:lpstr>Chapter Outline</vt:lpstr>
      <vt:lpstr>The Nature of Biblical Narrative</vt:lpstr>
      <vt:lpstr>The Nature of Biblical Narrative</vt:lpstr>
      <vt:lpstr>The Modes of Old Testament Historical Narrative: STories</vt:lpstr>
      <vt:lpstr>The Modes of Old Testament Historical Narrative: STories</vt:lpstr>
      <vt:lpstr>The Modes of Old Testament Historical Narrative: STories</vt:lpstr>
      <vt:lpstr>The Modes of Old Testament Historical Narrative: Accounts</vt:lpstr>
      <vt:lpstr>The Modes of Old Testament Historical Narrative: Accounts</vt:lpstr>
      <vt:lpstr>The Modes of Old Testament Historical Narrative: Reports</vt:lpstr>
      <vt:lpstr>Elements of Old Testament Historical Narrative: External Elements</vt:lpstr>
      <vt:lpstr>Elements of Old Testament Historical Narrative: Internal Elements</vt:lpstr>
      <vt:lpstr>Elements of Old Testament Historical Narrative: Internal Elements</vt:lpstr>
      <vt:lpstr>Elements of Old Testament Historical Narrative: Internal Elements</vt:lpstr>
      <vt:lpstr>Elements of Old Testament Historical Narrative: Internal Elements</vt:lpstr>
      <vt:lpstr>Elements of Old Testament Historical Narrative: Internal Elements</vt:lpstr>
      <vt:lpstr>Sample Exegesis: esther</vt:lpstr>
      <vt:lpstr>Guidelines for Interpreting Old Testament Narrative</vt:lpstr>
      <vt:lpstr>Guidelines for Interpreting Old Testament Narrative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 to Biblical Interpretation</dc:title>
  <dc:creator>Mark Catlin</dc:creator>
  <cp:lastModifiedBy>Andreas Köstenberger</cp:lastModifiedBy>
  <cp:revision>175</cp:revision>
  <dcterms:created xsi:type="dcterms:W3CDTF">2011-01-28T20:19:11Z</dcterms:created>
  <dcterms:modified xsi:type="dcterms:W3CDTF">2020-04-09T14:41:17Z</dcterms:modified>
</cp:coreProperties>
</file>