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69" r:id="rId2"/>
    <p:sldId id="365" r:id="rId3"/>
    <p:sldId id="345" r:id="rId4"/>
    <p:sldId id="353" r:id="rId5"/>
    <p:sldId id="346" r:id="rId6"/>
    <p:sldId id="366" r:id="rId7"/>
    <p:sldId id="355" r:id="rId8"/>
    <p:sldId id="347" r:id="rId9"/>
    <p:sldId id="356" r:id="rId10"/>
    <p:sldId id="348" r:id="rId11"/>
    <p:sldId id="357" r:id="rId12"/>
    <p:sldId id="358" r:id="rId13"/>
    <p:sldId id="359" r:id="rId14"/>
    <p:sldId id="350" r:id="rId15"/>
    <p:sldId id="368" r:id="rId16"/>
    <p:sldId id="351" r:id="rId17"/>
    <p:sldId id="369" r:id="rId18"/>
    <p:sldId id="370" r:id="rId19"/>
    <p:sldId id="371" r:id="rId20"/>
    <p:sldId id="372" r:id="rId21"/>
    <p:sldId id="373" r:id="rId22"/>
    <p:sldId id="374" r:id="rId23"/>
    <p:sldId id="375" r:id="rId24"/>
    <p:sldId id="376" r:id="rId25"/>
    <p:sldId id="354" r:id="rId26"/>
    <p:sldId id="377" r:id="rId27"/>
    <p:sldId id="378" r:id="rId28"/>
    <p:sldId id="379" r:id="rId29"/>
    <p:sldId id="380" r:id="rId30"/>
    <p:sldId id="381" r:id="rId31"/>
    <p:sldId id="382" r:id="rId32"/>
    <p:sldId id="383"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3703"/>
    <a:srgbClr val="042802"/>
    <a:srgbClr val="768208"/>
    <a:srgbClr val="2B345F"/>
    <a:srgbClr val="8590C7"/>
    <a:srgbClr val="6155F7"/>
    <a:srgbClr val="4E825F"/>
    <a:srgbClr val="5A765F"/>
    <a:srgbClr val="30A04B"/>
    <a:srgbClr val="ABDA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0" autoAdjust="0"/>
    <p:restoredTop sz="94626" autoAdjust="0"/>
  </p:normalViewPr>
  <p:slideViewPr>
    <p:cSldViewPr>
      <p:cViewPr varScale="1">
        <p:scale>
          <a:sx n="121" d="100"/>
          <a:sy n="121" d="100"/>
        </p:scale>
        <p:origin x="1904" y="168"/>
      </p:cViewPr>
      <p:guideLst>
        <p:guide orient="horz" pos="2160"/>
        <p:guide pos="2880"/>
      </p:guideLst>
    </p:cSldViewPr>
  </p:slideViewPr>
  <p:outlineViewPr>
    <p:cViewPr>
      <p:scale>
        <a:sx n="33" d="100"/>
        <a:sy n="33" d="100"/>
      </p:scale>
      <p:origin x="0" y="4433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AEAD71-C072-4AA9-8AEF-E4A41B8BE856}" type="datetimeFigureOut">
              <a:rPr lang="en-US" smtClean="0"/>
              <a:pPr/>
              <a:t>4/9/20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A2E359-44E0-4B6D-8973-180E2D4925E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2A2E359-44E0-4B6D-8973-180E2D4925E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2A2E359-44E0-4B6D-8973-180E2D4925E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2A2E359-44E0-4B6D-8973-180E2D4925E4}"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2A2E359-44E0-4B6D-8973-180E2D4925E4}"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2A2E359-44E0-4B6D-8973-180E2D4925E4}"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2A2E359-44E0-4B6D-8973-180E2D4925E4}"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2A2E359-44E0-4B6D-8973-180E2D4925E4}"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2A2E359-44E0-4B6D-8973-180E2D4925E4}"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2A2E359-44E0-4B6D-8973-180E2D4925E4}"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2A2E359-44E0-4B6D-8973-180E2D4925E4}"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2A2E359-44E0-4B6D-8973-180E2D4925E4}"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2A2E359-44E0-4B6D-8973-180E2D4925E4}"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2A2E359-44E0-4B6D-8973-180E2D4925E4}"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2A2E359-44E0-4B6D-8973-180E2D4925E4}"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2A2E359-44E0-4B6D-8973-180E2D4925E4}"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2A2E359-44E0-4B6D-8973-180E2D4925E4}"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233C77F-45EC-4453-98CD-E3C439334813}" type="slidenum">
              <a:rPr lang="en-US" smtClean="0"/>
              <a:t>17</a:t>
            </a:fld>
            <a:endParaRPr lang="en-US"/>
          </a:p>
        </p:txBody>
      </p:sp>
    </p:spTree>
    <p:extLst>
      <p:ext uri="{BB962C8B-B14F-4D97-AF65-F5344CB8AC3E}">
        <p14:creationId xmlns:p14="http://schemas.microsoft.com/office/powerpoint/2010/main" val="23236171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233C77F-45EC-4453-98CD-E3C439334813}" type="slidenum">
              <a:rPr lang="en-US" smtClean="0"/>
              <a:t>18</a:t>
            </a:fld>
            <a:endParaRPr lang="en-US"/>
          </a:p>
        </p:txBody>
      </p:sp>
    </p:spTree>
    <p:extLst>
      <p:ext uri="{BB962C8B-B14F-4D97-AF65-F5344CB8AC3E}">
        <p14:creationId xmlns:p14="http://schemas.microsoft.com/office/powerpoint/2010/main" val="1063565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233C77F-45EC-4453-98CD-E3C439334813}" type="slidenum">
              <a:rPr lang="en-US" smtClean="0"/>
              <a:t>19</a:t>
            </a:fld>
            <a:endParaRPr lang="en-US"/>
          </a:p>
        </p:txBody>
      </p:sp>
    </p:spTree>
    <p:extLst>
      <p:ext uri="{BB962C8B-B14F-4D97-AF65-F5344CB8AC3E}">
        <p14:creationId xmlns:p14="http://schemas.microsoft.com/office/powerpoint/2010/main" val="10893809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233C77F-45EC-4453-98CD-E3C439334813}" type="slidenum">
              <a:rPr lang="en-US" smtClean="0"/>
              <a:t>20</a:t>
            </a:fld>
            <a:endParaRPr lang="en-US"/>
          </a:p>
        </p:txBody>
      </p:sp>
    </p:spTree>
    <p:extLst>
      <p:ext uri="{BB962C8B-B14F-4D97-AF65-F5344CB8AC3E}">
        <p14:creationId xmlns:p14="http://schemas.microsoft.com/office/powerpoint/2010/main" val="15542517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233C77F-45EC-4453-98CD-E3C439334813}" type="slidenum">
              <a:rPr lang="en-US" smtClean="0"/>
              <a:t>21</a:t>
            </a:fld>
            <a:endParaRPr lang="en-US"/>
          </a:p>
        </p:txBody>
      </p:sp>
    </p:spTree>
    <p:extLst>
      <p:ext uri="{BB962C8B-B14F-4D97-AF65-F5344CB8AC3E}">
        <p14:creationId xmlns:p14="http://schemas.microsoft.com/office/powerpoint/2010/main" val="29163828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233C77F-45EC-4453-98CD-E3C439334813}" type="slidenum">
              <a:rPr lang="en-US" smtClean="0"/>
              <a:t>22</a:t>
            </a:fld>
            <a:endParaRPr lang="en-US"/>
          </a:p>
        </p:txBody>
      </p:sp>
    </p:spTree>
    <p:extLst>
      <p:ext uri="{BB962C8B-B14F-4D97-AF65-F5344CB8AC3E}">
        <p14:creationId xmlns:p14="http://schemas.microsoft.com/office/powerpoint/2010/main" val="24806543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233C77F-45EC-4453-98CD-E3C439334813}" type="slidenum">
              <a:rPr lang="en-US" smtClean="0"/>
              <a:t>23</a:t>
            </a:fld>
            <a:endParaRPr lang="en-US"/>
          </a:p>
        </p:txBody>
      </p:sp>
    </p:spTree>
    <p:extLst>
      <p:ext uri="{BB962C8B-B14F-4D97-AF65-F5344CB8AC3E}">
        <p14:creationId xmlns:p14="http://schemas.microsoft.com/office/powerpoint/2010/main" val="30887276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233C77F-45EC-4453-98CD-E3C439334813}" type="slidenum">
              <a:rPr lang="en-US" smtClean="0"/>
              <a:t>24</a:t>
            </a:fld>
            <a:endParaRPr lang="en-US"/>
          </a:p>
        </p:txBody>
      </p:sp>
    </p:spTree>
    <p:extLst>
      <p:ext uri="{BB962C8B-B14F-4D97-AF65-F5344CB8AC3E}">
        <p14:creationId xmlns:p14="http://schemas.microsoft.com/office/powerpoint/2010/main" val="13232378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233C77F-45EC-4453-98CD-E3C439334813}" type="slidenum">
              <a:rPr lang="en-US" smtClean="0"/>
              <a:t>25</a:t>
            </a:fld>
            <a:endParaRPr lang="en-US"/>
          </a:p>
        </p:txBody>
      </p:sp>
    </p:spTree>
    <p:extLst>
      <p:ext uri="{BB962C8B-B14F-4D97-AF65-F5344CB8AC3E}">
        <p14:creationId xmlns:p14="http://schemas.microsoft.com/office/powerpoint/2010/main" val="40416080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233C77F-45EC-4453-98CD-E3C439334813}" type="slidenum">
              <a:rPr lang="en-US" smtClean="0"/>
              <a:t>26</a:t>
            </a:fld>
            <a:endParaRPr lang="en-US"/>
          </a:p>
        </p:txBody>
      </p:sp>
    </p:spTree>
    <p:extLst>
      <p:ext uri="{BB962C8B-B14F-4D97-AF65-F5344CB8AC3E}">
        <p14:creationId xmlns:p14="http://schemas.microsoft.com/office/powerpoint/2010/main" val="9574854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233C77F-45EC-4453-98CD-E3C439334813}" type="slidenum">
              <a:rPr lang="en-US" smtClean="0"/>
              <a:t>27</a:t>
            </a:fld>
            <a:endParaRPr lang="en-US"/>
          </a:p>
        </p:txBody>
      </p:sp>
    </p:spTree>
    <p:extLst>
      <p:ext uri="{BB962C8B-B14F-4D97-AF65-F5344CB8AC3E}">
        <p14:creationId xmlns:p14="http://schemas.microsoft.com/office/powerpoint/2010/main" val="23194851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2A2E359-44E0-4B6D-8973-180E2D4925E4}" type="slidenum">
              <a:rPr lang="en-US" smtClean="0"/>
              <a:pPr/>
              <a:t>28</a:t>
            </a:fld>
            <a:endParaRPr lang="en-US"/>
          </a:p>
        </p:txBody>
      </p:sp>
    </p:spTree>
    <p:extLst>
      <p:ext uri="{BB962C8B-B14F-4D97-AF65-F5344CB8AC3E}">
        <p14:creationId xmlns:p14="http://schemas.microsoft.com/office/powerpoint/2010/main" val="8765072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2A2E359-44E0-4B6D-8973-180E2D4925E4}" type="slidenum">
              <a:rPr lang="en-US" smtClean="0"/>
              <a:pPr/>
              <a:t>29</a:t>
            </a:fld>
            <a:endParaRPr lang="en-US"/>
          </a:p>
        </p:txBody>
      </p:sp>
    </p:spTree>
    <p:extLst>
      <p:ext uri="{BB962C8B-B14F-4D97-AF65-F5344CB8AC3E}">
        <p14:creationId xmlns:p14="http://schemas.microsoft.com/office/powerpoint/2010/main" val="13005677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2A2E359-44E0-4B6D-8973-180E2D4925E4}" type="slidenum">
              <a:rPr lang="en-US" smtClean="0"/>
              <a:pPr/>
              <a:t>30</a:t>
            </a:fld>
            <a:endParaRPr lang="en-US"/>
          </a:p>
        </p:txBody>
      </p:sp>
    </p:spTree>
    <p:extLst>
      <p:ext uri="{BB962C8B-B14F-4D97-AF65-F5344CB8AC3E}">
        <p14:creationId xmlns:p14="http://schemas.microsoft.com/office/powerpoint/2010/main" val="30762028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2A2E359-44E0-4B6D-8973-180E2D4925E4}" type="slidenum">
              <a:rPr lang="en-US" smtClean="0"/>
              <a:pPr/>
              <a:t>31</a:t>
            </a:fld>
            <a:endParaRPr lang="en-US"/>
          </a:p>
        </p:txBody>
      </p:sp>
    </p:spTree>
    <p:extLst>
      <p:ext uri="{BB962C8B-B14F-4D97-AF65-F5344CB8AC3E}">
        <p14:creationId xmlns:p14="http://schemas.microsoft.com/office/powerpoint/2010/main" val="25293248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2A2E359-44E0-4B6D-8973-180E2D4925E4}" type="slidenum">
              <a:rPr lang="en-US" smtClean="0"/>
              <a:pPr/>
              <a:t>32</a:t>
            </a:fld>
            <a:endParaRPr lang="en-US"/>
          </a:p>
        </p:txBody>
      </p:sp>
    </p:spTree>
    <p:extLst>
      <p:ext uri="{BB962C8B-B14F-4D97-AF65-F5344CB8AC3E}">
        <p14:creationId xmlns:p14="http://schemas.microsoft.com/office/powerpoint/2010/main" val="25294161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a:t>Click to edit Master title style</a:t>
            </a:r>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8BAAA47-9E95-4348-9AE1-338BB1803344}" type="datetimeFigureOut">
              <a:rPr lang="en-US" smtClean="0"/>
              <a:pPr/>
              <a:t>4/9/20</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86B7F1DB-76A7-4BAF-8BF8-FFB8D7A71CF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8BAAA47-9E95-4348-9AE1-338BB1803344}" type="datetimeFigureOut">
              <a:rPr lang="en-US" smtClean="0"/>
              <a:pPr/>
              <a:t>4/9/20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7F1DB-76A7-4BAF-8BF8-FFB8D7A71CF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a:t>Click to edit Master title style</a:t>
            </a:r>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8BAAA47-9E95-4348-9AE1-338BB1803344}" type="datetimeFigureOut">
              <a:rPr lang="en-US" smtClean="0"/>
              <a:pPr/>
              <a:t>4/9/20</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p>
            <a:fld id="{86B7F1DB-76A7-4BAF-8BF8-FFB8D7A71CF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8BAAA47-9E95-4348-9AE1-338BB1803344}" type="datetimeFigureOut">
              <a:rPr lang="en-US" smtClean="0"/>
              <a:pPr/>
              <a:t>4/9/20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7F1DB-76A7-4BAF-8BF8-FFB8D7A71CF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8BAAA47-9E95-4348-9AE1-338BB1803344}" type="datetimeFigureOut">
              <a:rPr lang="en-US" smtClean="0"/>
              <a:pPr/>
              <a:t>4/9/20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B7F1DB-76A7-4BAF-8BF8-FFB8D7A71CF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E8BAAA47-9E95-4348-9AE1-338BB1803344}" type="datetimeFigureOut">
              <a:rPr lang="en-US" smtClean="0"/>
              <a:pPr/>
              <a:t>4/9/20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B7F1DB-76A7-4BAF-8BF8-FFB8D7A71CF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E8BAAA47-9E95-4348-9AE1-338BB1803344}" type="datetimeFigureOut">
              <a:rPr lang="en-US" smtClean="0"/>
              <a:pPr/>
              <a:t>4/9/20</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p>
            <a:fld id="{86B7F1DB-76A7-4BAF-8BF8-FFB8D7A71CF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a:t>Click to edit Master title style</a:t>
            </a:r>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8BAAA47-9E95-4348-9AE1-338BB1803344}" type="datetimeFigureOut">
              <a:rPr lang="en-US" smtClean="0"/>
              <a:pPr/>
              <a:t>4/9/20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7F1DB-76A7-4BAF-8BF8-FFB8D7A71CF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a:t>Click to edit Master text styles</a:t>
            </a:r>
          </a:p>
        </p:txBody>
      </p:sp>
      <p:sp>
        <p:nvSpPr>
          <p:cNvPr id="5" name="Date Placeholder 4"/>
          <p:cNvSpPr>
            <a:spLocks noGrp="1"/>
          </p:cNvSpPr>
          <p:nvPr>
            <p:ph type="dt" sz="half" idx="10"/>
          </p:nvPr>
        </p:nvSpPr>
        <p:spPr/>
        <p:txBody>
          <a:bodyPr/>
          <a:lstStyle/>
          <a:p>
            <a:fld id="{E8BAAA47-9E95-4348-9AE1-338BB1803344}" type="datetimeFigureOut">
              <a:rPr lang="en-US" smtClean="0"/>
              <a:pPr/>
              <a:t>4/9/20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B7F1DB-76A7-4BAF-8BF8-FFB8D7A71CFE}"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8BAAA47-9E95-4348-9AE1-338BB1803344}" type="datetimeFigureOut">
              <a:rPr lang="en-US" smtClean="0"/>
              <a:pPr/>
              <a:t>4/9/20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B7F1DB-76A7-4BAF-8BF8-FFB8D7A71CF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p>
            <a:r>
              <a:rPr kumimoji="0" lang="en-US"/>
              <a:t>Click to edit Master title style</a:t>
            </a:r>
          </a:p>
        </p:txBody>
      </p:sp>
      <p:sp>
        <p:nvSpPr>
          <p:cNvPr id="3" name="Vertical Text Placeholder 2"/>
          <p:cNvSpPr>
            <a:spLocks noGrp="1"/>
          </p:cNvSpPr>
          <p:nvPr>
            <p:ph type="body" orient="vert" idx="1"/>
          </p:nvPr>
        </p:nvSpPr>
        <p:spPr>
          <a:xfrm>
            <a:off x="457200" y="274642"/>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p>
            <a:fld id="{E8BAAA47-9E95-4348-9AE1-338BB1803344}" type="datetimeFigureOut">
              <a:rPr lang="en-US" smtClean="0"/>
              <a:pPr/>
              <a:t>4/9/20</a:t>
            </a:fld>
            <a:endParaRPr lang="en-US"/>
          </a:p>
        </p:txBody>
      </p:sp>
      <p:sp>
        <p:nvSpPr>
          <p:cNvPr id="5" name="Footer Placeholder 4"/>
          <p:cNvSpPr>
            <a:spLocks noGrp="1"/>
          </p:cNvSpPr>
          <p:nvPr>
            <p:ph type="ftr" sz="quarter" idx="11"/>
          </p:nvPr>
        </p:nvSpPr>
        <p:spPr>
          <a:xfrm>
            <a:off x="457200" y="6556248"/>
            <a:ext cx="3657600" cy="228600"/>
          </a:xfrm>
        </p:spPr>
        <p:txBody>
          <a:bodyPr/>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86B7F1DB-76A7-4BAF-8BF8-FFB8D7A71CF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n-US"/>
              <a:t>Click to edit Master title style</a:t>
            </a:r>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E8BAAA47-9E95-4348-9AE1-338BB1803344}" type="datetimeFigureOut">
              <a:rPr lang="en-US" smtClean="0"/>
              <a:pPr/>
              <a:t>4/9/20</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86B7F1DB-76A7-4BAF-8BF8-FFB8D7A71CF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package" Target="../embeddings/Microsoft_Word_Document.docx"/></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tint val="78000"/>
                <a:satMod val="220000"/>
              </a:schemeClr>
            </a:gs>
            <a:gs pos="100000">
              <a:schemeClr val="bg1">
                <a:shade val="35000"/>
                <a:satMod val="155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cap="small" dirty="0"/>
              <a:t>The Meaning of Words: Linguistics, Semantics, Exegetical Fallacies, and figurative language</a:t>
            </a:r>
          </a:p>
        </p:txBody>
      </p:sp>
      <p:sp>
        <p:nvSpPr>
          <p:cNvPr id="3" name="Text Placeholder 2"/>
          <p:cNvSpPr>
            <a:spLocks noGrp="1"/>
          </p:cNvSpPr>
          <p:nvPr>
            <p:ph type="body" idx="1"/>
          </p:nvPr>
        </p:nvSpPr>
        <p:spPr/>
        <p:txBody>
          <a:bodyPr/>
          <a:lstStyle/>
          <a:p>
            <a:r>
              <a:rPr lang="en-US" dirty="0"/>
              <a:t>Chapter 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Chapter Outline</a:t>
            </a:r>
          </a:p>
        </p:txBody>
      </p:sp>
      <p:sp>
        <p:nvSpPr>
          <p:cNvPr id="3" name="Content Placeholder 2"/>
          <p:cNvSpPr>
            <a:spLocks noGrp="1"/>
          </p:cNvSpPr>
          <p:nvPr>
            <p:ph idx="1"/>
          </p:nvPr>
        </p:nvSpPr>
        <p:spPr/>
        <p:txBody>
          <a:bodyPr>
            <a:normAutofit lnSpcReduction="10000"/>
          </a:bodyPr>
          <a:lstStyle/>
          <a:p>
            <a:r>
              <a:rPr lang="en-US" dirty="0"/>
              <a:t>Linguistics: Nature of the Study of Languages</a:t>
            </a:r>
          </a:p>
          <a:p>
            <a:r>
              <a:rPr lang="en-US" dirty="0"/>
              <a:t>Semantics: Science of Determining Word Meanings</a:t>
            </a:r>
          </a:p>
          <a:p>
            <a:r>
              <a:rPr lang="en-US" dirty="0"/>
              <a:t>Context and Discourse: Interpreting the Parts in Light of the Whole</a:t>
            </a:r>
          </a:p>
          <a:p>
            <a:r>
              <a:rPr lang="en-US" dirty="0"/>
              <a:t>From Word Study to Semantic Field Study: A More Excellent Way</a:t>
            </a:r>
          </a:p>
          <a:p>
            <a:r>
              <a:rPr lang="en-US" dirty="0"/>
              <a:t>Guidelines for Determining Word Meanings</a:t>
            </a:r>
          </a:p>
          <a:p>
            <a:r>
              <a:rPr lang="en-US" dirty="0"/>
              <a:t>Exegetical Fallacies: Pitfalls to Avoid in Determining Word Meanings</a:t>
            </a:r>
          </a:p>
          <a:p>
            <a:r>
              <a:rPr lang="en-US" dirty="0"/>
              <a:t>Figurative Language: Nature and Issues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Linguistics: The Nature of the Study of Languages</a:t>
            </a:r>
          </a:p>
        </p:txBody>
      </p:sp>
      <p:sp>
        <p:nvSpPr>
          <p:cNvPr id="3" name="Content Placeholder 2"/>
          <p:cNvSpPr>
            <a:spLocks noGrp="1"/>
          </p:cNvSpPr>
          <p:nvPr>
            <p:ph idx="1"/>
          </p:nvPr>
        </p:nvSpPr>
        <p:spPr/>
        <p:txBody>
          <a:bodyPr/>
          <a:lstStyle/>
          <a:p>
            <a:r>
              <a:rPr lang="en-US" dirty="0"/>
              <a:t>The linguistic forms in which Scripture has come down to us—in the original Greek, Hebrew, and Aramaic—are a reflection of the historical-cultural world in which God chose to reveal himself to his people in both Testaments.</a:t>
            </a:r>
          </a:p>
          <a:p>
            <a:r>
              <a:rPr lang="en-US" dirty="0"/>
              <a:t>The failure to appreciate that we are dealing here with </a:t>
            </a:r>
            <a:r>
              <a:rPr lang="en-US" i="1" dirty="0"/>
              <a:t>language</a:t>
            </a:r>
            <a:r>
              <a:rPr lang="en-US" dirty="0"/>
              <a:t>, which by its very nature is subjective and varied in style and often eludes being reduced to a simple formula or rigid dictionary definitions, hinders much of common biblical interpretation.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Linguistics: The Nature of the Study of Languages</a:t>
            </a:r>
          </a:p>
        </p:txBody>
      </p:sp>
      <p:sp>
        <p:nvSpPr>
          <p:cNvPr id="3" name="Content Placeholder 2"/>
          <p:cNvSpPr>
            <a:spLocks noGrp="1"/>
          </p:cNvSpPr>
          <p:nvPr>
            <p:ph idx="1"/>
          </p:nvPr>
        </p:nvSpPr>
        <p:spPr/>
        <p:txBody>
          <a:bodyPr>
            <a:normAutofit lnSpcReduction="10000"/>
          </a:bodyPr>
          <a:lstStyle/>
          <a:p>
            <a:r>
              <a:rPr lang="en-US" dirty="0"/>
              <a:t>In short, language is </a:t>
            </a:r>
            <a:r>
              <a:rPr lang="en-US" i="1" dirty="0"/>
              <a:t>convention</a:t>
            </a:r>
            <a:r>
              <a:rPr lang="en-US" dirty="0"/>
              <a:t>.</a:t>
            </a:r>
          </a:p>
          <a:p>
            <a:r>
              <a:rPr lang="en-US" dirty="0"/>
              <a:t>The important lesson for us at this point is that there is nothing sacred, or absolute, about (insert picture) being an “apple.”</a:t>
            </a:r>
          </a:p>
          <a:p>
            <a:r>
              <a:rPr lang="en-US" dirty="0"/>
              <a:t>Language is a human convention, and as such is subject to change or modification. Words have a history and can take on new meanings over time or acquire additional connotations.</a:t>
            </a:r>
          </a:p>
          <a:p>
            <a:r>
              <a:rPr lang="en-US" dirty="0"/>
              <a:t>Unless we become students of language and literature </a:t>
            </a:r>
            <a:r>
              <a:rPr lang="en-US" i="1" dirty="0"/>
              <a:t>as well as</a:t>
            </a:r>
            <a:r>
              <a:rPr lang="en-US" dirty="0"/>
              <a:t> theology we will always be limited in our ability to “accurately handle the word of truth.”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Semantics: The Science of Determining Word Meanings</a:t>
            </a:r>
          </a:p>
        </p:txBody>
      </p:sp>
      <p:sp>
        <p:nvSpPr>
          <p:cNvPr id="3" name="Content Placeholder 2"/>
          <p:cNvSpPr>
            <a:spLocks noGrp="1"/>
          </p:cNvSpPr>
          <p:nvPr>
            <p:ph idx="1"/>
          </p:nvPr>
        </p:nvSpPr>
        <p:spPr/>
        <p:txBody>
          <a:bodyPr>
            <a:normAutofit/>
          </a:bodyPr>
          <a:lstStyle/>
          <a:p>
            <a:r>
              <a:rPr lang="en-US" dirty="0"/>
              <a:t>As we have seen, </a:t>
            </a:r>
            <a:r>
              <a:rPr lang="en-US" i="1" dirty="0"/>
              <a:t>linguistics</a:t>
            </a:r>
            <a:r>
              <a:rPr lang="en-US" dirty="0"/>
              <a:t> is the field of research devoted to a study of the nature of language. </a:t>
            </a:r>
          </a:p>
          <a:p>
            <a:r>
              <a:rPr lang="en-US" dirty="0"/>
              <a:t>A related field of study is the area of </a:t>
            </a:r>
            <a:r>
              <a:rPr lang="en-US" i="1" dirty="0"/>
              <a:t>semantics</a:t>
            </a:r>
            <a:r>
              <a:rPr lang="en-US" dirty="0"/>
              <a:t>, the science of determining word meanings.</a:t>
            </a:r>
          </a:p>
          <a:p>
            <a:r>
              <a:rPr lang="en-US" dirty="0"/>
              <a:t>“People often think of the meaning of words as if each of them had an independent and separate existence. But ... no word can be fully understood independently of other words that are related to it and delimit its sense” (John Lyons).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emantics.tif"/>
          <p:cNvPicPr>
            <a:picLocks noGrp="1" noChangeAspect="1"/>
          </p:cNvPicPr>
          <p:nvPr>
            <p:ph idx="4294967295"/>
          </p:nvPr>
        </p:nvPicPr>
        <p:blipFill>
          <a:blip r:embed="rId3" cstate="print"/>
          <a:stretch>
            <a:fillRect/>
          </a:stretch>
        </p:blipFill>
        <p:spPr>
          <a:xfrm>
            <a:off x="1219200" y="381000"/>
            <a:ext cx="5486400" cy="6108673"/>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Semantics: The Science of Determining Word Meanings</a:t>
            </a:r>
          </a:p>
        </p:txBody>
      </p:sp>
      <p:sp>
        <p:nvSpPr>
          <p:cNvPr id="3" name="Content Placeholder 2"/>
          <p:cNvSpPr>
            <a:spLocks noGrp="1"/>
          </p:cNvSpPr>
          <p:nvPr>
            <p:ph idx="1"/>
          </p:nvPr>
        </p:nvSpPr>
        <p:spPr/>
        <p:txBody>
          <a:bodyPr>
            <a:normAutofit fontScale="92500" lnSpcReduction="10000"/>
          </a:bodyPr>
          <a:lstStyle/>
          <a:p>
            <a:r>
              <a:rPr lang="en-US" i="1" dirty="0"/>
              <a:t>Langue</a:t>
            </a:r>
            <a:r>
              <a:rPr lang="en-US" dirty="0"/>
              <a:t> and </a:t>
            </a:r>
            <a:r>
              <a:rPr lang="en-US" i="1" dirty="0"/>
              <a:t>parole</a:t>
            </a:r>
            <a:r>
              <a:rPr lang="en-US" dirty="0"/>
              <a:t>.</a:t>
            </a:r>
          </a:p>
          <a:p>
            <a:r>
              <a:rPr lang="en-US" dirty="0"/>
              <a:t>The former constitutes the language system in its entirety and the latter specific words chosen by the language user for the sake of written or oral communication.</a:t>
            </a:r>
          </a:p>
          <a:p>
            <a:r>
              <a:rPr lang="en-US" dirty="0"/>
              <a:t>Language users have a variety of options in accordance with the parameters of a given linguistic system at large.</a:t>
            </a:r>
          </a:p>
          <a:p>
            <a:r>
              <a:rPr lang="en-US" dirty="0"/>
              <a:t>Since our underlying hermeneutical purpose is the determination of </a:t>
            </a:r>
            <a:r>
              <a:rPr lang="en-US" dirty="0" err="1"/>
              <a:t>authorially</a:t>
            </a:r>
            <a:r>
              <a:rPr lang="en-US" dirty="0"/>
              <a:t> intended meaning, and authors have a number of linguistic options to convey a particular proportion or meaning, the larger linguistic system must be taken into account.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7239000" cy="1143000"/>
          </a:xfrm>
        </p:spPr>
        <p:txBody>
          <a:bodyPr>
            <a:normAutofit fontScale="90000"/>
          </a:bodyPr>
          <a:lstStyle/>
          <a:p>
            <a:pPr algn="ctr"/>
            <a:r>
              <a:rPr lang="en-US" dirty="0"/>
              <a:t>Context and Discourse: Interpreting the Parts in Light of the </a:t>
            </a:r>
            <a:r>
              <a:rPr lang="en-US" dirty="0" err="1"/>
              <a:t>WHole</a:t>
            </a:r>
            <a:endParaRPr lang="en-US" dirty="0"/>
          </a:p>
        </p:txBody>
      </p:sp>
      <p:sp>
        <p:nvSpPr>
          <p:cNvPr id="3" name="Content Placeholder 2"/>
          <p:cNvSpPr>
            <a:spLocks noGrp="1"/>
          </p:cNvSpPr>
          <p:nvPr>
            <p:ph idx="1"/>
          </p:nvPr>
        </p:nvSpPr>
        <p:spPr/>
        <p:txBody>
          <a:bodyPr>
            <a:normAutofit/>
          </a:bodyPr>
          <a:lstStyle/>
          <a:p>
            <a:r>
              <a:rPr lang="en-US" dirty="0"/>
              <a:t>“Meaning is determined on the basis of the congruence of two factors, semantic field ... and context” (Grant Osborne).</a:t>
            </a:r>
          </a:p>
          <a:p>
            <a:r>
              <a:rPr lang="en-US" dirty="0"/>
              <a:t>The following guidelines will be helpful here: </a:t>
            </a:r>
          </a:p>
          <a:p>
            <a:pPr lvl="1"/>
            <a:r>
              <a:rPr lang="en-US" dirty="0"/>
              <a:t>(1) semantic field (i.e., terminology) and context are both important for the study of a biblical concept; </a:t>
            </a:r>
          </a:p>
          <a:p>
            <a:pPr lvl="1"/>
            <a:r>
              <a:rPr lang="en-US" dirty="0"/>
              <a:t>(2) context has priority over semantic field; </a:t>
            </a:r>
          </a:p>
          <a:p>
            <a:pPr lvl="1"/>
            <a:r>
              <a:rPr lang="en-US" dirty="0"/>
              <a:t>(3) if the second point is kept in mind, semantic field seems to be a very appropriate starting point to guide one to at least some of the most relevant context which need to be considered in one’s study of a concept.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143000"/>
          </a:xfrm>
        </p:spPr>
        <p:txBody>
          <a:bodyPr>
            <a:normAutofit fontScale="90000"/>
          </a:bodyPr>
          <a:lstStyle/>
          <a:p>
            <a:pPr algn="ctr"/>
            <a:r>
              <a:rPr lang="en-US" dirty="0"/>
              <a:t>Context and Discourse: Interpreting the Parts in Light of the </a:t>
            </a:r>
            <a:r>
              <a:rPr lang="en-US" dirty="0" err="1"/>
              <a:t>WHole</a:t>
            </a:r>
            <a:endParaRPr lang="en-US" dirty="0"/>
          </a:p>
        </p:txBody>
      </p:sp>
      <p:sp>
        <p:nvSpPr>
          <p:cNvPr id="3" name="Content Placeholder 2"/>
          <p:cNvSpPr>
            <a:spLocks noGrp="1"/>
          </p:cNvSpPr>
          <p:nvPr>
            <p:ph idx="1"/>
          </p:nvPr>
        </p:nvSpPr>
        <p:spPr/>
        <p:txBody>
          <a:bodyPr>
            <a:normAutofit fontScale="92500"/>
          </a:bodyPr>
          <a:lstStyle/>
          <a:p>
            <a:r>
              <a:rPr lang="en-US" dirty="0"/>
              <a:t>Rather than narrowly focusing on words in isolation, resulting in reductionism, part of the solution is an expansion of one’s focus beyond </a:t>
            </a:r>
            <a:r>
              <a:rPr lang="en-US" i="1" dirty="0"/>
              <a:t>words</a:t>
            </a:r>
            <a:r>
              <a:rPr lang="en-US" dirty="0"/>
              <a:t> to </a:t>
            </a:r>
            <a:r>
              <a:rPr lang="en-US" i="1" dirty="0"/>
              <a:t>concepts</a:t>
            </a:r>
            <a:r>
              <a:rPr lang="en-US" dirty="0"/>
              <a:t>.</a:t>
            </a:r>
          </a:p>
          <a:p>
            <a:r>
              <a:rPr lang="en-US" dirty="0"/>
              <a:t>Peter </a:t>
            </a:r>
            <a:r>
              <a:rPr lang="en-US" dirty="0" err="1"/>
              <a:t>Cotterell</a:t>
            </a:r>
            <a:r>
              <a:rPr lang="en-US" dirty="0"/>
              <a:t> and Max Turner draw the vital distinction between </a:t>
            </a:r>
            <a:r>
              <a:rPr lang="en-US" i="1" dirty="0"/>
              <a:t>lexical</a:t>
            </a:r>
            <a:r>
              <a:rPr lang="en-US" dirty="0"/>
              <a:t> and </a:t>
            </a:r>
            <a:r>
              <a:rPr lang="en-US" i="1" dirty="0"/>
              <a:t>discourse concepts</a:t>
            </a:r>
            <a:r>
              <a:rPr lang="en-US" dirty="0"/>
              <a:t>.</a:t>
            </a:r>
          </a:p>
          <a:p>
            <a:r>
              <a:rPr lang="en-US" dirty="0"/>
              <a:t>In Revelation 13:1, “the dragon” who stood on the shore of the sea, in the larger discourse unit of which the verse is a part, is “the great dragon, ... that ancient serpent called the devil, or Satan, who leads the whole world astray” (Rev. 12:9).</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143000"/>
          </a:xfrm>
        </p:spPr>
        <p:txBody>
          <a:bodyPr>
            <a:normAutofit fontScale="90000"/>
          </a:bodyPr>
          <a:lstStyle/>
          <a:p>
            <a:pPr algn="ctr"/>
            <a:r>
              <a:rPr lang="en-US" dirty="0"/>
              <a:t>From Word Study to semantic Field Study: A More Excellent </a:t>
            </a:r>
            <a:r>
              <a:rPr lang="en-US" dirty="0" err="1"/>
              <a:t>WAy</a:t>
            </a:r>
            <a:endParaRPr lang="en-US" dirty="0"/>
          </a:p>
        </p:txBody>
      </p:sp>
      <p:sp>
        <p:nvSpPr>
          <p:cNvPr id="3" name="Content Placeholder 2"/>
          <p:cNvSpPr>
            <a:spLocks noGrp="1"/>
          </p:cNvSpPr>
          <p:nvPr>
            <p:ph idx="1"/>
          </p:nvPr>
        </p:nvSpPr>
        <p:spPr/>
        <p:txBody>
          <a:bodyPr/>
          <a:lstStyle/>
          <a:p>
            <a:r>
              <a:rPr lang="en-US" dirty="0"/>
              <a:t>The old-fashioned notion of “word studies” has in recent years been increasingly replaced by the more refined approach of what has been called a “semantic field study.”</a:t>
            </a:r>
          </a:p>
          <a:p>
            <a:r>
              <a:rPr lang="en-US" dirty="0"/>
              <a:t>“Semantic field” is a particular set of words that are linguistically related, be it by synonymy, </a:t>
            </a:r>
            <a:r>
              <a:rPr lang="en-US" dirty="0" err="1"/>
              <a:t>antonymy</a:t>
            </a:r>
            <a:r>
              <a:rPr lang="en-US" dirty="0"/>
              <a:t>, or some other association of meaning.</a:t>
            </a:r>
          </a:p>
          <a:p>
            <a:r>
              <a:rPr lang="en-US" dirty="0" err="1"/>
              <a:t>Louw</a:t>
            </a:r>
            <a:r>
              <a:rPr lang="en-US" dirty="0"/>
              <a:t> and </a:t>
            </a:r>
            <a:r>
              <a:rPr lang="en-US" dirty="0" err="1"/>
              <a:t>Nida</a:t>
            </a:r>
            <a:r>
              <a:rPr lang="en-US" dirty="0"/>
              <a:t>, </a:t>
            </a:r>
            <a:r>
              <a:rPr lang="en-US" i="1" dirty="0"/>
              <a:t>Greek-English Dictionary Based on Semantic Domains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From Word Study to semantic Field Study: A More Excellent </a:t>
            </a:r>
            <a:r>
              <a:rPr lang="en-US" dirty="0" err="1"/>
              <a:t>WAy</a:t>
            </a:r>
            <a:endParaRPr lang="en-US" dirty="0"/>
          </a:p>
        </p:txBody>
      </p:sp>
      <p:sp>
        <p:nvSpPr>
          <p:cNvPr id="3" name="Content Placeholder 2"/>
          <p:cNvSpPr>
            <a:spLocks noGrp="1"/>
          </p:cNvSpPr>
          <p:nvPr>
            <p:ph idx="1"/>
          </p:nvPr>
        </p:nvSpPr>
        <p:spPr/>
        <p:txBody>
          <a:bodyPr/>
          <a:lstStyle/>
          <a:p>
            <a:r>
              <a:rPr lang="en-US" dirty="0"/>
              <a:t>Assume that your focus is on a study of wealth and poverty in the Gospel of Luke, a New Testament book where this theme is particularly prominent.</a:t>
            </a:r>
          </a:p>
          <a:p>
            <a:r>
              <a:rPr lang="en-US" dirty="0"/>
              <a:t>Perhaps the best place for you to turn in order to locate specific instances of “wealth and poverty” vocabulary in the Gospel of Luke is </a:t>
            </a:r>
            <a:r>
              <a:rPr lang="en-US" i="1" dirty="0"/>
              <a:t>The Book Study Concordance</a:t>
            </a:r>
            <a:r>
              <a:rPr lang="en-US" dirty="0"/>
              <a:t>, which organizes the vocabulary of the New Testament book by book.</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143000"/>
          </a:xfrm>
        </p:spPr>
        <p:txBody>
          <a:bodyPr>
            <a:normAutofit fontScale="90000"/>
          </a:bodyPr>
          <a:lstStyle/>
          <a:p>
            <a:pPr algn="ctr"/>
            <a:r>
              <a:rPr lang="en-US" dirty="0"/>
              <a:t>From Word Study to semantic Field Study: A More Excellent </a:t>
            </a:r>
            <a:r>
              <a:rPr lang="en-US" dirty="0" err="1"/>
              <a:t>WAy</a:t>
            </a:r>
            <a:endParaRPr lang="en-US" dirty="0"/>
          </a:p>
        </p:txBody>
      </p:sp>
      <p:sp>
        <p:nvSpPr>
          <p:cNvPr id="3" name="Content Placeholder 2"/>
          <p:cNvSpPr>
            <a:spLocks noGrp="1"/>
          </p:cNvSpPr>
          <p:nvPr>
            <p:ph idx="1"/>
          </p:nvPr>
        </p:nvSpPr>
        <p:spPr/>
        <p:txBody>
          <a:bodyPr>
            <a:normAutofit fontScale="77500" lnSpcReduction="20000"/>
          </a:bodyPr>
          <a:lstStyle/>
          <a:p>
            <a:r>
              <a:rPr lang="en-US" dirty="0"/>
              <a:t>(1) </a:t>
            </a:r>
            <a:r>
              <a:rPr lang="el-GR" dirty="0"/>
              <a:t>πτωχο</a:t>
            </a:r>
            <a:r>
              <a:rPr lang="en-US" dirty="0"/>
              <a:t>́</a:t>
            </a:r>
            <a:r>
              <a:rPr lang="el-GR" dirty="0"/>
              <a:t>ς </a:t>
            </a:r>
            <a:r>
              <a:rPr lang="en-US" dirty="0"/>
              <a:t>(“poor”):</a:t>
            </a:r>
          </a:p>
          <a:p>
            <a:pPr lvl="1"/>
            <a:r>
              <a:rPr lang="en-US" dirty="0"/>
              <a:t>4:18: anointed me to proclaim good news to the poor</a:t>
            </a:r>
          </a:p>
          <a:p>
            <a:pPr lvl="1"/>
            <a:r>
              <a:rPr lang="en-US" dirty="0"/>
              <a:t>6:20: Blessed are you who are poor</a:t>
            </a:r>
          </a:p>
          <a:p>
            <a:pPr lvl="1"/>
            <a:r>
              <a:rPr lang="en-US" dirty="0"/>
              <a:t>7:22: the poor have good news preached to them, etc.</a:t>
            </a:r>
          </a:p>
          <a:p>
            <a:r>
              <a:rPr lang="en-US" dirty="0"/>
              <a:t>(2) </a:t>
            </a:r>
            <a:r>
              <a:rPr lang="el-GR" dirty="0"/>
              <a:t>πλουσι</a:t>
            </a:r>
            <a:r>
              <a:rPr lang="en-US" dirty="0"/>
              <a:t>́</a:t>
            </a:r>
            <a:r>
              <a:rPr lang="el-GR" dirty="0"/>
              <a:t>ς</a:t>
            </a:r>
            <a:r>
              <a:rPr lang="en-US" dirty="0"/>
              <a:t> (“rich”):</a:t>
            </a:r>
          </a:p>
          <a:p>
            <a:pPr lvl="1"/>
            <a:r>
              <a:rPr lang="en-US" dirty="0"/>
              <a:t>6:24: But woe to you who are rich</a:t>
            </a:r>
          </a:p>
          <a:p>
            <a:pPr lvl="1"/>
            <a:r>
              <a:rPr lang="en-US" dirty="0"/>
              <a:t>12:16: The land of a rich man produced plentifully</a:t>
            </a:r>
          </a:p>
          <a:p>
            <a:pPr lvl="1"/>
            <a:r>
              <a:rPr lang="en-US" dirty="0"/>
              <a:t>14:12: When you give a dinner or a banquet, do not invite your ... rich neighbors, etc.</a:t>
            </a:r>
          </a:p>
          <a:p>
            <a:r>
              <a:rPr lang="en-US" dirty="0"/>
              <a:t>(3) </a:t>
            </a:r>
            <a:r>
              <a:rPr lang="el-GR" dirty="0"/>
              <a:t>πλουτε</a:t>
            </a:r>
            <a:r>
              <a:rPr lang="en-US" dirty="0"/>
              <a:t>́</a:t>
            </a:r>
            <a:r>
              <a:rPr lang="el-GR" dirty="0"/>
              <a:t>ω</a:t>
            </a:r>
            <a:r>
              <a:rPr lang="en-US" dirty="0"/>
              <a:t> (“be rich”):	</a:t>
            </a:r>
          </a:p>
          <a:p>
            <a:pPr lvl="1"/>
            <a:r>
              <a:rPr lang="en-US" dirty="0"/>
              <a:t>1:53: he has filled the hungry ..., and the rich he has sent empty away</a:t>
            </a:r>
          </a:p>
          <a:p>
            <a:pPr lvl="1"/>
            <a:r>
              <a:rPr lang="en-US" dirty="0"/>
              <a:t>12:21: So is the one who lays up treasure for himself and is not rich toward God</a:t>
            </a:r>
          </a:p>
          <a:p>
            <a:r>
              <a:rPr lang="en-US" dirty="0"/>
              <a:t>4) </a:t>
            </a:r>
            <a:r>
              <a:rPr lang="el-GR" dirty="0"/>
              <a:t>πλου</a:t>
            </a:r>
            <a:r>
              <a:rPr lang="en-US" dirty="0"/>
              <a:t>͂</a:t>
            </a:r>
            <a:r>
              <a:rPr lang="el-GR" dirty="0"/>
              <a:t>τος</a:t>
            </a:r>
            <a:r>
              <a:rPr lang="en-US" dirty="0"/>
              <a:t> (“wealth, riches”):</a:t>
            </a:r>
          </a:p>
          <a:p>
            <a:pPr lvl="1"/>
            <a:r>
              <a:rPr lang="en-US" dirty="0"/>
              <a:t>8:14: choked by the cares and riches and pleasures of life</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ipe(down)">
                                      <p:cBhvr>
                                        <p:cTn id="13" dur="500"/>
                                        <p:tgtEl>
                                          <p:spTgt spid="3">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down)">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down)">
                                      <p:cBhvr>
                                        <p:cTn id="21" dur="500"/>
                                        <p:tgtEl>
                                          <p:spTgt spid="3">
                                            <p:txEl>
                                              <p:pRg st="4" end="4"/>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down)">
                                      <p:cBhvr>
                                        <p:cTn id="24" dur="500"/>
                                        <p:tgtEl>
                                          <p:spTgt spid="3">
                                            <p:txEl>
                                              <p:pRg st="5" end="5"/>
                                            </p:txEl>
                                          </p:spTgt>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down)">
                                      <p:cBhvr>
                                        <p:cTn id="27" dur="500"/>
                                        <p:tgtEl>
                                          <p:spTgt spid="3">
                                            <p:txEl>
                                              <p:pRg st="6" end="6"/>
                                            </p:txEl>
                                          </p:spTgt>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wipe(down)">
                                      <p:cBhvr>
                                        <p:cTn id="30" dur="500"/>
                                        <p:tgtEl>
                                          <p:spTgt spid="3">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wipe(down)">
                                      <p:cBhvr>
                                        <p:cTn id="35" dur="500"/>
                                        <p:tgtEl>
                                          <p:spTgt spid="3">
                                            <p:txEl>
                                              <p:pRg st="8" end="8"/>
                                            </p:txEl>
                                          </p:spTgt>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wipe(down)">
                                      <p:cBhvr>
                                        <p:cTn id="38" dur="500"/>
                                        <p:tgtEl>
                                          <p:spTgt spid="3">
                                            <p:txEl>
                                              <p:pRg st="9" end="9"/>
                                            </p:txEl>
                                          </p:spTgt>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wipe(down)">
                                      <p:cBhvr>
                                        <p:cTn id="41" dur="500"/>
                                        <p:tgtEl>
                                          <p:spTgt spid="3">
                                            <p:txEl>
                                              <p:pRg st="10" end="1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3">
                                            <p:txEl>
                                              <p:pRg st="11" end="11"/>
                                            </p:txEl>
                                          </p:spTgt>
                                        </p:tgtEl>
                                        <p:attrNameLst>
                                          <p:attrName>style.visibility</p:attrName>
                                        </p:attrNameLst>
                                      </p:cBhvr>
                                      <p:to>
                                        <p:strVal val="visible"/>
                                      </p:to>
                                    </p:set>
                                    <p:animEffect transition="in" filter="wipe(down)">
                                      <p:cBhvr>
                                        <p:cTn id="46" dur="500"/>
                                        <p:tgtEl>
                                          <p:spTgt spid="3">
                                            <p:txEl>
                                              <p:pRg st="11" end="11"/>
                                            </p:txEl>
                                          </p:spTgt>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animEffect transition="in" filter="wipe(down)">
                                      <p:cBhvr>
                                        <p:cTn id="49"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143000"/>
          </a:xfrm>
        </p:spPr>
        <p:txBody>
          <a:bodyPr>
            <a:normAutofit fontScale="90000"/>
          </a:bodyPr>
          <a:lstStyle/>
          <a:p>
            <a:pPr algn="ctr"/>
            <a:r>
              <a:rPr lang="en-US" dirty="0"/>
              <a:t>From Word Study to semantic Field Study: A More Excellent </a:t>
            </a:r>
            <a:r>
              <a:rPr lang="en-US" dirty="0" err="1"/>
              <a:t>WAy</a:t>
            </a:r>
            <a:endParaRPr lang="en-US" dirty="0"/>
          </a:p>
        </p:txBody>
      </p:sp>
      <p:sp>
        <p:nvSpPr>
          <p:cNvPr id="3" name="Content Placeholder 2"/>
          <p:cNvSpPr>
            <a:spLocks noGrp="1"/>
          </p:cNvSpPr>
          <p:nvPr>
            <p:ph idx="1"/>
          </p:nvPr>
        </p:nvSpPr>
        <p:spPr/>
        <p:txBody>
          <a:bodyPr>
            <a:normAutofit/>
          </a:bodyPr>
          <a:lstStyle/>
          <a:p>
            <a:r>
              <a:rPr lang="en-US" dirty="0"/>
              <a:t>The value of semantic field studies for the Old Testament can be illustrated in a study of the word “kill” in the command “You shall not kill” (Deut. 5:17; </a:t>
            </a:r>
            <a:r>
              <a:rPr lang="he-IL" dirty="0"/>
              <a:t>רְצָֽח</a:t>
            </a:r>
            <a:r>
              <a:rPr lang="en-US" dirty="0"/>
              <a:t>).</a:t>
            </a:r>
          </a:p>
          <a:p>
            <a:r>
              <a:rPr lang="en-US" dirty="0"/>
              <a:t>The more recent translations of the Old Testament read “You shall not </a:t>
            </a:r>
            <a:r>
              <a:rPr lang="en-US" i="1" dirty="0"/>
              <a:t>murder</a:t>
            </a:r>
            <a:r>
              <a:rPr lang="en-US" dirty="0"/>
              <a:t>.”</a:t>
            </a:r>
          </a:p>
          <a:p>
            <a:r>
              <a:rPr lang="en-US" dirty="0"/>
              <a:t>This change of wording is, in part, based on the recognition that the English word “kill” is more general than is the Hebrew.</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143000"/>
          </a:xfrm>
        </p:spPr>
        <p:txBody>
          <a:bodyPr>
            <a:normAutofit fontScale="90000"/>
          </a:bodyPr>
          <a:lstStyle/>
          <a:p>
            <a:pPr algn="ctr"/>
            <a:r>
              <a:rPr lang="en-US" dirty="0"/>
              <a:t>Exegetical </a:t>
            </a:r>
            <a:r>
              <a:rPr lang="en-US" dirty="0" err="1"/>
              <a:t>FAllacies</a:t>
            </a:r>
            <a:r>
              <a:rPr lang="en-US" dirty="0"/>
              <a:t>: Pitfalls to Avoid in Determining Word Meanings</a:t>
            </a:r>
          </a:p>
        </p:txBody>
      </p:sp>
      <p:sp>
        <p:nvSpPr>
          <p:cNvPr id="3" name="Content Placeholder 2"/>
          <p:cNvSpPr>
            <a:spLocks noGrp="1"/>
          </p:cNvSpPr>
          <p:nvPr>
            <p:ph idx="1"/>
          </p:nvPr>
        </p:nvSpPr>
        <p:spPr/>
        <p:txBody>
          <a:bodyPr/>
          <a:lstStyle/>
          <a:p>
            <a:pPr marL="0" marR="0" algn="ctr">
              <a:lnSpc>
                <a:spcPct val="200000"/>
              </a:lnSpc>
              <a:spcBef>
                <a:spcPts val="0"/>
              </a:spcBef>
              <a:spcAft>
                <a:spcPts val="0"/>
              </a:spcAft>
            </a:pPr>
            <a:endParaRPr lang="en-US" sz="2800" dirty="0">
              <a:latin typeface="Helvetica"/>
              <a:ea typeface="Times New Roman"/>
              <a:cs typeface="Times New Roman"/>
            </a:endParaRPr>
          </a:p>
          <a:p>
            <a:pPr>
              <a:buNone/>
            </a:pPr>
            <a:endParaRPr lang="en-US" dirty="0"/>
          </a:p>
        </p:txBody>
      </p:sp>
      <p:graphicFrame>
        <p:nvGraphicFramePr>
          <p:cNvPr id="1026" name="Object 2"/>
          <p:cNvGraphicFramePr>
            <a:graphicFrameLocks noChangeAspect="1"/>
          </p:cNvGraphicFramePr>
          <p:nvPr/>
        </p:nvGraphicFramePr>
        <p:xfrm>
          <a:off x="1205343" y="1641794"/>
          <a:ext cx="5576457" cy="4453696"/>
        </p:xfrm>
        <a:graphic>
          <a:graphicData uri="http://schemas.openxmlformats.org/presentationml/2006/ole">
            <mc:AlternateContent xmlns:mc="http://schemas.openxmlformats.org/markup-compatibility/2006">
              <mc:Choice xmlns:v="urn:schemas-microsoft-com:vml" Requires="v">
                <p:oleObj spid="_x0000_s1028" name="Document" r:id="rId4" imgW="3555285" imgH="2840200" progId="Word.Document.12">
                  <p:embed/>
                </p:oleObj>
              </mc:Choice>
              <mc:Fallback>
                <p:oleObj name="Document" r:id="rId4" imgW="3555285" imgH="2840200" progId="Word.Document.12">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5343" y="1641794"/>
                        <a:ext cx="5576457" cy="4453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143000"/>
          </a:xfrm>
        </p:spPr>
        <p:txBody>
          <a:bodyPr>
            <a:normAutofit fontScale="90000"/>
          </a:bodyPr>
          <a:lstStyle/>
          <a:p>
            <a:pPr algn="ctr"/>
            <a:r>
              <a:rPr lang="en-US" dirty="0"/>
              <a:t>Exegetical </a:t>
            </a:r>
            <a:r>
              <a:rPr lang="en-US" dirty="0" err="1"/>
              <a:t>FAllacies</a:t>
            </a:r>
            <a:r>
              <a:rPr lang="en-US" dirty="0"/>
              <a:t>: Pitfalls to Avoid in Determining Word Meanings</a:t>
            </a:r>
          </a:p>
        </p:txBody>
      </p:sp>
      <p:sp>
        <p:nvSpPr>
          <p:cNvPr id="3" name="Content Placeholder 2"/>
          <p:cNvSpPr>
            <a:spLocks noGrp="1"/>
          </p:cNvSpPr>
          <p:nvPr>
            <p:ph idx="1"/>
          </p:nvPr>
        </p:nvSpPr>
        <p:spPr/>
        <p:txBody>
          <a:bodyPr/>
          <a:lstStyle/>
          <a:p>
            <a:r>
              <a:rPr lang="en-US" dirty="0"/>
              <a:t>The Etymological Root Fallacy</a:t>
            </a:r>
          </a:p>
          <a:p>
            <a:r>
              <a:rPr lang="en-US" dirty="0"/>
              <a:t>Misuse of Subsequent or Previous Meaning (Semantic Anachronism or Obsolescence)</a:t>
            </a:r>
          </a:p>
          <a:p>
            <a:r>
              <a:rPr lang="en-US" dirty="0"/>
              <a:t>Appeal to Unknown or Unlikely Meanings or Background Material</a:t>
            </a:r>
          </a:p>
          <a:p>
            <a:r>
              <a:rPr lang="en-US" dirty="0"/>
              <a:t>Improper </a:t>
            </a:r>
            <a:r>
              <a:rPr lang="en-US" dirty="0" err="1"/>
              <a:t>Construals</a:t>
            </a:r>
            <a:r>
              <a:rPr lang="en-US" dirty="0"/>
              <a:t> of Greek or Hebrew Grammar or Syntax</a:t>
            </a:r>
          </a:p>
          <a:p>
            <a:r>
              <a:rPr lang="en-US" dirty="0"/>
              <a:t>Improper Appeal to Alleged Parallels</a:t>
            </a:r>
          </a:p>
          <a:p>
            <a:r>
              <a:rPr lang="en-US" dirty="0"/>
              <a:t>Improper Linkage of Language and Mentality</a:t>
            </a:r>
          </a:p>
          <a:p>
            <a:r>
              <a:rPr lang="en-US" dirty="0"/>
              <a:t>False Assumptions about Technical Meaning</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143000"/>
          </a:xfrm>
        </p:spPr>
        <p:txBody>
          <a:bodyPr>
            <a:normAutofit fontScale="90000"/>
          </a:bodyPr>
          <a:lstStyle/>
          <a:p>
            <a:pPr algn="ctr"/>
            <a:r>
              <a:rPr lang="en-US" dirty="0"/>
              <a:t>Exegetical </a:t>
            </a:r>
            <a:r>
              <a:rPr lang="en-US" dirty="0" err="1"/>
              <a:t>FAllacies</a:t>
            </a:r>
            <a:r>
              <a:rPr lang="en-US" dirty="0"/>
              <a:t>: Pitfalls to Avoid in Determining Word Meanings</a:t>
            </a:r>
          </a:p>
        </p:txBody>
      </p:sp>
      <p:sp>
        <p:nvSpPr>
          <p:cNvPr id="3" name="Content Placeholder 2"/>
          <p:cNvSpPr>
            <a:spLocks noGrp="1"/>
          </p:cNvSpPr>
          <p:nvPr>
            <p:ph idx="1"/>
          </p:nvPr>
        </p:nvSpPr>
        <p:spPr/>
        <p:txBody>
          <a:bodyPr/>
          <a:lstStyle/>
          <a:p>
            <a:r>
              <a:rPr lang="en-US" dirty="0"/>
              <a:t>Improper Distinctions Made Regarding Synonyms</a:t>
            </a:r>
          </a:p>
          <a:p>
            <a:r>
              <a:rPr lang="en-US" dirty="0"/>
              <a:t>Selective or Prejudicial Use of Evidence</a:t>
            </a:r>
          </a:p>
          <a:p>
            <a:r>
              <a:rPr lang="en-US" dirty="0"/>
              <a:t>Unwarranted Semantic Disjunctions or Restrictions (Including Illegitimate Totality Transfer)</a:t>
            </a:r>
          </a:p>
          <a:p>
            <a:r>
              <a:rPr lang="en-US" dirty="0"/>
              <a:t>Unwarranted Neglect of Distinctive Characteristics or Personal Style</a:t>
            </a:r>
          </a:p>
          <a:p>
            <a:r>
              <a:rPr lang="en-US" dirty="0"/>
              <a:t>Unwarranted Linking of Sense and Reference</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143000"/>
          </a:xfrm>
        </p:spPr>
        <p:txBody>
          <a:bodyPr>
            <a:normAutofit fontScale="90000"/>
          </a:bodyPr>
          <a:lstStyle/>
          <a:p>
            <a:pPr algn="ctr"/>
            <a:r>
              <a:rPr lang="en-US" dirty="0"/>
              <a:t>The Nature and Characteristics of Figures of Speech</a:t>
            </a:r>
          </a:p>
        </p:txBody>
      </p:sp>
      <p:sp>
        <p:nvSpPr>
          <p:cNvPr id="3" name="Content Placeholder 2"/>
          <p:cNvSpPr>
            <a:spLocks noGrp="1"/>
          </p:cNvSpPr>
          <p:nvPr>
            <p:ph idx="1"/>
          </p:nvPr>
        </p:nvSpPr>
        <p:spPr/>
        <p:txBody>
          <a:bodyPr>
            <a:normAutofit/>
          </a:bodyPr>
          <a:lstStyle/>
          <a:p>
            <a:r>
              <a:rPr lang="en-US" dirty="0"/>
              <a:t>How Figures of Speech Work</a:t>
            </a:r>
          </a:p>
          <a:p>
            <a:pPr lvl="1"/>
            <a:r>
              <a:rPr lang="en-US" dirty="0"/>
              <a:t>A figure of speech is a use of language in which there is a comparison, either stated or implied, between two terms. </a:t>
            </a:r>
          </a:p>
          <a:p>
            <a:pPr lvl="1"/>
            <a:r>
              <a:rPr lang="en-US" dirty="0"/>
              <a:t>Figures of speech have two “terms,” or subjects, which are compared, or brought into a relationship of similarity (or contiguity). </a:t>
            </a:r>
          </a:p>
          <a:p>
            <a:pPr lvl="1"/>
            <a:r>
              <a:rPr lang="en-US" dirty="0"/>
              <a:t>“Vehicle” and “tenor”</a:t>
            </a:r>
          </a:p>
          <a:p>
            <a:pPr lvl="2"/>
            <a:r>
              <a:rPr lang="en-US" dirty="0"/>
              <a:t>The tenor in a figure of speech is its underlying subject</a:t>
            </a:r>
          </a:p>
          <a:p>
            <a:pPr lvl="2"/>
            <a:r>
              <a:rPr lang="en-US" dirty="0"/>
              <a:t>the vehicle is the mode in which the tenor is expressed.</a:t>
            </a:r>
          </a:p>
          <a:p>
            <a:pPr lvl="1"/>
            <a:r>
              <a:rPr lang="en-US" dirty="0"/>
              <a:t>Psalm 23</a:t>
            </a:r>
          </a:p>
        </p:txBody>
      </p:sp>
    </p:spTree>
    <p:extLst>
      <p:ext uri="{BB962C8B-B14F-4D97-AF65-F5344CB8AC3E}">
        <p14:creationId xmlns:p14="http://schemas.microsoft.com/office/powerpoint/2010/main" val="3555189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down)">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wipe(down)">
                                      <p:cBhvr>
                                        <p:cTn id="3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143000"/>
          </a:xfrm>
        </p:spPr>
        <p:txBody>
          <a:bodyPr>
            <a:normAutofit fontScale="90000"/>
          </a:bodyPr>
          <a:lstStyle/>
          <a:p>
            <a:pPr algn="ctr"/>
            <a:r>
              <a:rPr lang="en-US" dirty="0"/>
              <a:t>The Nature and Characteristics of Figures of Speech</a:t>
            </a:r>
          </a:p>
        </p:txBody>
      </p:sp>
      <p:pic>
        <p:nvPicPr>
          <p:cNvPr id="1026" name="Picture 4" descr="Reverend Fun cartoon"/>
          <p:cNvPicPr>
            <a:picLocks noGrp="1" noChangeAspect="1" noChangeArrowheads="1"/>
          </p:cNvPicPr>
          <p:nvPr>
            <p:ph idx="1"/>
          </p:nvPr>
        </p:nvPicPr>
        <p:blipFill>
          <a:blip r:embed="rId3" cstate="print"/>
          <a:srcRect/>
          <a:stretch>
            <a:fillRect/>
          </a:stretch>
        </p:blipFill>
        <p:spPr bwMode="auto">
          <a:xfrm>
            <a:off x="990600" y="1612106"/>
            <a:ext cx="6400800" cy="4483893"/>
          </a:xfrm>
          <a:prstGeom prst="rect">
            <a:avLst/>
          </a:prstGeom>
          <a:noFill/>
          <a:ln w="9525">
            <a:noFill/>
            <a:miter lim="800000"/>
            <a:headEnd/>
            <a:tailEnd/>
          </a:ln>
        </p:spPr>
      </p:pic>
    </p:spTree>
    <p:extLst>
      <p:ext uri="{BB962C8B-B14F-4D97-AF65-F5344CB8AC3E}">
        <p14:creationId xmlns:p14="http://schemas.microsoft.com/office/powerpoint/2010/main" val="9807039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143000"/>
          </a:xfrm>
        </p:spPr>
        <p:txBody>
          <a:bodyPr>
            <a:normAutofit fontScale="90000"/>
          </a:bodyPr>
          <a:lstStyle/>
          <a:p>
            <a:pPr algn="ctr"/>
            <a:r>
              <a:rPr lang="en-US" dirty="0"/>
              <a:t>The Nature and Characteristics of Figures of Speech</a:t>
            </a:r>
          </a:p>
        </p:txBody>
      </p:sp>
      <p:sp>
        <p:nvSpPr>
          <p:cNvPr id="3" name="Content Placeholder 2"/>
          <p:cNvSpPr>
            <a:spLocks noGrp="1"/>
          </p:cNvSpPr>
          <p:nvPr>
            <p:ph idx="1"/>
          </p:nvPr>
        </p:nvSpPr>
        <p:spPr/>
        <p:txBody>
          <a:bodyPr>
            <a:normAutofit/>
          </a:bodyPr>
          <a:lstStyle/>
          <a:p>
            <a:r>
              <a:rPr lang="en-US" dirty="0"/>
              <a:t>How Figures of Speech Work</a:t>
            </a:r>
          </a:p>
          <a:p>
            <a:pPr lvl="1"/>
            <a:r>
              <a:rPr lang="en-US" i="1" dirty="0"/>
              <a:t>Figures of similarity</a:t>
            </a:r>
            <a:r>
              <a:rPr lang="en-US" dirty="0"/>
              <a:t> are those in which there is no logical connection between the two terms of the comparison (vehicle and tenor).</a:t>
            </a:r>
          </a:p>
          <a:p>
            <a:pPr lvl="1"/>
            <a:r>
              <a:rPr lang="en-US" i="1" dirty="0"/>
              <a:t>Figures of contiguity</a:t>
            </a:r>
            <a:r>
              <a:rPr lang="en-US" dirty="0"/>
              <a:t>, on the other hand, are based on some kind of logical association. </a:t>
            </a:r>
          </a:p>
          <a:p>
            <a:pPr lvl="2"/>
            <a:r>
              <a:rPr lang="en-US" dirty="0"/>
              <a:t>Metonymy</a:t>
            </a:r>
          </a:p>
          <a:p>
            <a:pPr lvl="2"/>
            <a:r>
              <a:rPr lang="en-US" dirty="0"/>
              <a:t>Synecdoche</a:t>
            </a:r>
          </a:p>
          <a:p>
            <a:pPr>
              <a:buNone/>
            </a:pPr>
            <a:endParaRPr lang="en-US" dirty="0"/>
          </a:p>
        </p:txBody>
      </p:sp>
    </p:spTree>
    <p:extLst>
      <p:ext uri="{BB962C8B-B14F-4D97-AF65-F5344CB8AC3E}">
        <p14:creationId xmlns:p14="http://schemas.microsoft.com/office/powerpoint/2010/main" val="1923360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143000"/>
          </a:xfrm>
        </p:spPr>
        <p:txBody>
          <a:bodyPr>
            <a:normAutofit fontScale="90000"/>
          </a:bodyPr>
          <a:lstStyle/>
          <a:p>
            <a:pPr algn="ctr"/>
            <a:r>
              <a:rPr lang="en-US" dirty="0"/>
              <a:t>The Nature and Characteristics of Figures of Speech</a:t>
            </a:r>
          </a:p>
        </p:txBody>
      </p:sp>
      <p:sp>
        <p:nvSpPr>
          <p:cNvPr id="3" name="Content Placeholder 2"/>
          <p:cNvSpPr>
            <a:spLocks noGrp="1"/>
          </p:cNvSpPr>
          <p:nvPr>
            <p:ph idx="1"/>
          </p:nvPr>
        </p:nvSpPr>
        <p:spPr/>
        <p:txBody>
          <a:bodyPr>
            <a:normAutofit/>
          </a:bodyPr>
          <a:lstStyle/>
          <a:p>
            <a:r>
              <a:rPr lang="en-US" dirty="0"/>
              <a:t>Figures of Speech and Meaning</a:t>
            </a:r>
          </a:p>
          <a:p>
            <a:pPr lvl="1"/>
            <a:r>
              <a:rPr lang="en-US" dirty="0"/>
              <a:t>“Figurative language . . . is not antithetical to literal interpretation; it is a part of it” (Roy </a:t>
            </a:r>
            <a:r>
              <a:rPr lang="en-US" dirty="0" err="1"/>
              <a:t>Zuck</a:t>
            </a:r>
            <a:r>
              <a:rPr lang="en-US" dirty="0"/>
              <a:t>).</a:t>
            </a:r>
          </a:p>
          <a:p>
            <a:pPr lvl="1"/>
            <a:r>
              <a:rPr lang="en-US" dirty="0"/>
              <a:t>Figurative language conveys “literal truth” in the sense that the ideas in a biblical figure of speech are literally true.</a:t>
            </a:r>
          </a:p>
          <a:p>
            <a:pPr lvl="1"/>
            <a:r>
              <a:rPr lang="en-US" dirty="0"/>
              <a:t>We understand a new idea when we see that it is </a:t>
            </a:r>
          </a:p>
          <a:p>
            <a:pPr lvl="2"/>
            <a:r>
              <a:rPr lang="en-US" dirty="0"/>
              <a:t>(1) connected to an idea we already know; and </a:t>
            </a:r>
          </a:p>
          <a:p>
            <a:pPr lvl="2"/>
            <a:r>
              <a:rPr lang="en-US" dirty="0"/>
              <a:t>(2) different from the old idea. </a:t>
            </a:r>
          </a:p>
          <a:p>
            <a:pPr lvl="1"/>
            <a:r>
              <a:rPr lang="en-US" dirty="0"/>
              <a:t>Thinking is essentially analogical.</a:t>
            </a:r>
          </a:p>
          <a:p>
            <a:pPr>
              <a:buNone/>
            </a:pPr>
            <a:endParaRPr lang="en-US" dirty="0"/>
          </a:p>
        </p:txBody>
      </p:sp>
    </p:spTree>
    <p:extLst>
      <p:ext uri="{BB962C8B-B14F-4D97-AF65-F5344CB8AC3E}">
        <p14:creationId xmlns:p14="http://schemas.microsoft.com/office/powerpoint/2010/main" val="311444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down)">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wipe(down)">
                                      <p:cBhvr>
                                        <p:cTn id="3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7239000" cy="1143000"/>
          </a:xfrm>
        </p:spPr>
        <p:txBody>
          <a:bodyPr>
            <a:normAutofit fontScale="90000"/>
          </a:bodyPr>
          <a:lstStyle/>
          <a:p>
            <a:pPr algn="ctr"/>
            <a:r>
              <a:rPr lang="en-US" dirty="0"/>
              <a:t>The Nature and Characteristics of Figures of Speech</a:t>
            </a:r>
          </a:p>
        </p:txBody>
      </p:sp>
      <p:sp>
        <p:nvSpPr>
          <p:cNvPr id="3" name="Content Placeholder 2"/>
          <p:cNvSpPr>
            <a:spLocks noGrp="1"/>
          </p:cNvSpPr>
          <p:nvPr>
            <p:ph idx="1"/>
          </p:nvPr>
        </p:nvSpPr>
        <p:spPr/>
        <p:txBody>
          <a:bodyPr>
            <a:normAutofit fontScale="92500"/>
          </a:bodyPr>
          <a:lstStyle/>
          <a:p>
            <a:r>
              <a:rPr lang="en-US" dirty="0"/>
              <a:t>Figures of Speech and Meaning</a:t>
            </a:r>
          </a:p>
          <a:p>
            <a:pPr lvl="1"/>
            <a:r>
              <a:rPr lang="en-US" dirty="0"/>
              <a:t>In metaphors—and by extension all figures of speech—two ideas are related in such a way that a new thought emerges.</a:t>
            </a:r>
          </a:p>
          <a:p>
            <a:pPr lvl="1"/>
            <a:r>
              <a:rPr lang="en-US" dirty="0"/>
              <a:t>“No one would ever invent or understand a new type of meaning unless he were capable of perceiving analogies.” All thinking is, “in other words, the process of metaphor.”</a:t>
            </a:r>
          </a:p>
          <a:p>
            <a:pPr lvl="1"/>
            <a:r>
              <a:rPr lang="en-US" dirty="0"/>
              <a:t>To understand that figures of speech in the Bible can convey cognitive concepts or theology alleviates the question of their function. They are not to be understood as imaginative pictures; rather, they are to be conceived as part of the theology of a given </a:t>
            </a:r>
            <a:r>
              <a:rPr lang="en-US" dirty="0" err="1"/>
              <a:t>pericope</a:t>
            </a:r>
            <a:r>
              <a:rPr lang="en-US" dirty="0"/>
              <a:t>.</a:t>
            </a:r>
          </a:p>
          <a:p>
            <a:r>
              <a:rPr lang="en-US" dirty="0"/>
              <a:t>Figures of Speech and the Inexpressible</a:t>
            </a:r>
          </a:p>
          <a:p>
            <a:pPr>
              <a:buNone/>
            </a:pPr>
            <a:endParaRPr lang="en-US" dirty="0"/>
          </a:p>
        </p:txBody>
      </p:sp>
    </p:spTree>
    <p:extLst>
      <p:ext uri="{BB962C8B-B14F-4D97-AF65-F5344CB8AC3E}">
        <p14:creationId xmlns:p14="http://schemas.microsoft.com/office/powerpoint/2010/main" val="369408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allAtOnce"/>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143000"/>
          </a:xfrm>
        </p:spPr>
        <p:txBody>
          <a:bodyPr>
            <a:normAutofit fontScale="90000"/>
          </a:bodyPr>
          <a:lstStyle/>
          <a:p>
            <a:pPr algn="ctr"/>
            <a:r>
              <a:rPr lang="en-US" dirty="0"/>
              <a:t>The Nature and Characteristics of Figures of Speech</a:t>
            </a:r>
          </a:p>
        </p:txBody>
      </p:sp>
      <p:sp>
        <p:nvSpPr>
          <p:cNvPr id="3" name="Content Placeholder 2"/>
          <p:cNvSpPr>
            <a:spLocks noGrp="1"/>
          </p:cNvSpPr>
          <p:nvPr>
            <p:ph idx="1"/>
          </p:nvPr>
        </p:nvSpPr>
        <p:spPr/>
        <p:txBody>
          <a:bodyPr>
            <a:normAutofit/>
          </a:bodyPr>
          <a:lstStyle/>
          <a:p>
            <a:r>
              <a:rPr lang="en-US" dirty="0"/>
              <a:t>Figures of Speech and Context</a:t>
            </a:r>
          </a:p>
          <a:p>
            <a:pPr lvl="1"/>
            <a:r>
              <a:rPr lang="en-US" dirty="0"/>
              <a:t>By its nature, metaphor is constituted by a relationship of two nouns.</a:t>
            </a:r>
          </a:p>
          <a:p>
            <a:pPr lvl="1"/>
            <a:r>
              <a:rPr lang="en-US" dirty="0"/>
              <a:t>“the rest of the discourse” around the metaphor will provide “hints” as to which interpretation, of many, is appropriate for a given metaphor.</a:t>
            </a:r>
          </a:p>
          <a:p>
            <a:pPr lvl="1"/>
            <a:r>
              <a:rPr lang="en-US" dirty="0"/>
              <a:t>It is the author’s intention that regulates the meaning of the figures of speech he uses.</a:t>
            </a:r>
          </a:p>
          <a:p>
            <a:pPr>
              <a:buNone/>
            </a:pPr>
            <a:endParaRPr lang="en-US" dirty="0"/>
          </a:p>
        </p:txBody>
      </p:sp>
    </p:spTree>
    <p:extLst>
      <p:ext uri="{BB962C8B-B14F-4D97-AF65-F5344CB8AC3E}">
        <p14:creationId xmlns:p14="http://schemas.microsoft.com/office/powerpoint/2010/main" val="1106735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143000"/>
          </a:xfrm>
        </p:spPr>
        <p:txBody>
          <a:bodyPr>
            <a:normAutofit fontScale="90000"/>
          </a:bodyPr>
          <a:lstStyle/>
          <a:p>
            <a:pPr algn="ctr"/>
            <a:r>
              <a:rPr lang="en-US" dirty="0"/>
              <a:t>The Nature and Characteristics of Figures of Speech</a:t>
            </a:r>
          </a:p>
        </p:txBody>
      </p:sp>
      <p:sp>
        <p:nvSpPr>
          <p:cNvPr id="3" name="Content Placeholder 2"/>
          <p:cNvSpPr>
            <a:spLocks noGrp="1"/>
          </p:cNvSpPr>
          <p:nvPr>
            <p:ph idx="1"/>
          </p:nvPr>
        </p:nvSpPr>
        <p:spPr/>
        <p:txBody>
          <a:bodyPr>
            <a:normAutofit lnSpcReduction="10000"/>
          </a:bodyPr>
          <a:lstStyle/>
          <a:p>
            <a:r>
              <a:rPr lang="en-US" dirty="0"/>
              <a:t>Figures of Speech and the Inexpressible</a:t>
            </a:r>
          </a:p>
          <a:p>
            <a:pPr lvl="1"/>
            <a:r>
              <a:rPr lang="en-US" dirty="0"/>
              <a:t>The Bible frequently uses figures of speech in its language—its words—about the person and work of God. If we do not give these figures their due attention, we attenuate our understanding and grasp of the attributes and actions of God.</a:t>
            </a:r>
          </a:p>
          <a:p>
            <a:pPr lvl="1"/>
            <a:r>
              <a:rPr lang="en-US" dirty="0"/>
              <a:t>Biblical figures of speech are one way the Holy Spirit mediates spiritual things to us.</a:t>
            </a:r>
          </a:p>
          <a:p>
            <a:pPr lvl="1"/>
            <a:r>
              <a:rPr lang="en-US" dirty="0"/>
              <a:t>In the Old Testament, God is presented as a warrior, a shepherd, a king, as thunder and lightning, and as a husband.</a:t>
            </a:r>
          </a:p>
          <a:p>
            <a:pPr lvl="1"/>
            <a:r>
              <a:rPr lang="en-US" dirty="0"/>
              <a:t>In the New Testament, Jesus is presented, among other figures, as the good shepherd, the living water, the bread of life, and the lamb of God.</a:t>
            </a:r>
          </a:p>
          <a:p>
            <a:pPr>
              <a:buNone/>
            </a:pPr>
            <a:endParaRPr lang="en-US" dirty="0"/>
          </a:p>
        </p:txBody>
      </p:sp>
    </p:spTree>
    <p:extLst>
      <p:ext uri="{BB962C8B-B14F-4D97-AF65-F5344CB8AC3E}">
        <p14:creationId xmlns:p14="http://schemas.microsoft.com/office/powerpoint/2010/main" val="1388400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143000"/>
          </a:xfrm>
        </p:spPr>
        <p:txBody>
          <a:bodyPr>
            <a:normAutofit fontScale="90000"/>
          </a:bodyPr>
          <a:lstStyle/>
          <a:p>
            <a:pPr algn="ctr"/>
            <a:r>
              <a:rPr lang="en-US" dirty="0"/>
              <a:t>The Nature and Characteristics of Figures of Speech</a:t>
            </a:r>
          </a:p>
        </p:txBody>
      </p:sp>
      <p:sp>
        <p:nvSpPr>
          <p:cNvPr id="3" name="Content Placeholder 2"/>
          <p:cNvSpPr>
            <a:spLocks noGrp="1"/>
          </p:cNvSpPr>
          <p:nvPr>
            <p:ph idx="1"/>
          </p:nvPr>
        </p:nvSpPr>
        <p:spPr/>
        <p:txBody>
          <a:bodyPr>
            <a:normAutofit/>
          </a:bodyPr>
          <a:lstStyle/>
          <a:p>
            <a:r>
              <a:rPr lang="en-US" dirty="0"/>
              <a:t>Figures of Speech and the Inexpressible</a:t>
            </a:r>
          </a:p>
          <a:p>
            <a:pPr lvl="1"/>
            <a:r>
              <a:rPr lang="en-US" dirty="0"/>
              <a:t>Images, particularly metaphors, help to communicate the fact that God is so great and powerful and mighty that he can’t be exhaustively described. Metaphor … may be accurate, but is less precise than literal language. Metaphor preserves the mystery of God’s nature and being, while communicating to us about him and his love for us (</a:t>
            </a:r>
            <a:r>
              <a:rPr lang="en-US" dirty="0" err="1"/>
              <a:t>Tremper</a:t>
            </a:r>
            <a:r>
              <a:rPr lang="en-US" dirty="0"/>
              <a:t> Longman).</a:t>
            </a:r>
          </a:p>
          <a:p>
            <a:pPr lvl="1"/>
            <a:r>
              <a:rPr lang="en-US" dirty="0"/>
              <a:t>Figures of speech teach us hermeneutical humility, because it is often difficult to determine the precise ideas they communicate.</a:t>
            </a:r>
          </a:p>
        </p:txBody>
      </p:sp>
    </p:spTree>
    <p:extLst>
      <p:ext uri="{BB962C8B-B14F-4D97-AF65-F5344CB8AC3E}">
        <p14:creationId xmlns:p14="http://schemas.microsoft.com/office/powerpoint/2010/main" val="3882234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143000"/>
          </a:xfrm>
        </p:spPr>
        <p:txBody>
          <a:bodyPr>
            <a:normAutofit fontScale="90000"/>
          </a:bodyPr>
          <a:lstStyle/>
          <a:p>
            <a:pPr algn="ctr"/>
            <a:r>
              <a:rPr lang="en-US" dirty="0"/>
              <a:t>Issues in Interpreting Figures of Speech in the Bible</a:t>
            </a:r>
          </a:p>
        </p:txBody>
      </p:sp>
      <p:sp>
        <p:nvSpPr>
          <p:cNvPr id="3" name="Content Placeholder 2"/>
          <p:cNvSpPr>
            <a:spLocks noGrp="1"/>
          </p:cNvSpPr>
          <p:nvPr>
            <p:ph idx="1"/>
          </p:nvPr>
        </p:nvSpPr>
        <p:spPr/>
        <p:txBody>
          <a:bodyPr>
            <a:normAutofit fontScale="92500" lnSpcReduction="20000"/>
          </a:bodyPr>
          <a:lstStyle/>
          <a:p>
            <a:r>
              <a:rPr lang="en-US" dirty="0"/>
              <a:t>Figures of Speech and Literal Meaning</a:t>
            </a:r>
          </a:p>
          <a:p>
            <a:pPr lvl="1"/>
            <a:r>
              <a:rPr lang="en-US" dirty="0"/>
              <a:t>Simply because a word has figurative meanings in </a:t>
            </a:r>
            <a:r>
              <a:rPr lang="en-US" i="1" dirty="0"/>
              <a:t>one</a:t>
            </a:r>
            <a:r>
              <a:rPr lang="en-US" dirty="0"/>
              <a:t> context does not mean that it is figurative in </a:t>
            </a:r>
            <a:r>
              <a:rPr lang="en-US" i="1" dirty="0"/>
              <a:t>all</a:t>
            </a:r>
            <a:r>
              <a:rPr lang="en-US" dirty="0"/>
              <a:t> contexts.</a:t>
            </a:r>
          </a:p>
          <a:p>
            <a:pPr lvl="2"/>
            <a:r>
              <a:rPr lang="en-US" dirty="0"/>
              <a:t>“Day”</a:t>
            </a:r>
          </a:p>
          <a:p>
            <a:pPr lvl="2"/>
            <a:r>
              <a:rPr lang="en-US" dirty="0"/>
              <a:t>The bread and wine in the Last Supper</a:t>
            </a:r>
          </a:p>
          <a:p>
            <a:r>
              <a:rPr lang="en-US" dirty="0"/>
              <a:t>Vehicle and Tenor in Meaning</a:t>
            </a:r>
          </a:p>
          <a:p>
            <a:pPr lvl="1"/>
            <a:r>
              <a:rPr lang="en-US" dirty="0"/>
              <a:t>Understanding the meanings and associations of important words in their historical contexts—in short, the diachronic dimension to semantics—will spare you error in interpretation.</a:t>
            </a:r>
          </a:p>
          <a:p>
            <a:pPr lvl="2"/>
            <a:r>
              <a:rPr lang="en-US" dirty="0"/>
              <a:t>“Eye of the needle” (Matt. 19:24)</a:t>
            </a:r>
          </a:p>
          <a:p>
            <a:r>
              <a:rPr lang="en-US" dirty="0"/>
              <a:t>Connotations and Denotations</a:t>
            </a:r>
          </a:p>
          <a:p>
            <a:pPr lvl="1"/>
            <a:r>
              <a:rPr lang="en-US" dirty="0"/>
              <a:t>Denotation refers to the simple definition of the word in the dictionary.</a:t>
            </a:r>
          </a:p>
          <a:p>
            <a:pPr lvl="1"/>
            <a:r>
              <a:rPr lang="en-US" i="1" dirty="0"/>
              <a:t>Connotation </a:t>
            </a:r>
            <a:r>
              <a:rPr lang="en-US" dirty="0"/>
              <a:t>to the associations made with a word.</a:t>
            </a:r>
          </a:p>
        </p:txBody>
      </p:sp>
    </p:spTree>
    <p:extLst>
      <p:ext uri="{BB962C8B-B14F-4D97-AF65-F5344CB8AC3E}">
        <p14:creationId xmlns:p14="http://schemas.microsoft.com/office/powerpoint/2010/main" val="225671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down)">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down)">
                                      <p:cBhvr>
                                        <p:cTn id="28" dur="500"/>
                                        <p:tgtEl>
                                          <p:spTgt spid="3">
                                            <p:txEl>
                                              <p:pRg st="5" end="5"/>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down)">
                                      <p:cBhvr>
                                        <p:cTn id="31" dur="500"/>
                                        <p:tgtEl>
                                          <p:spTgt spid="3">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wipe(down)">
                                      <p:cBhvr>
                                        <p:cTn id="36" dur="500"/>
                                        <p:tgtEl>
                                          <p:spTgt spid="3">
                                            <p:txEl>
                                              <p:pRg st="7" end="7"/>
                                            </p:txEl>
                                          </p:spTgt>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wipe(down)">
                                      <p:cBhvr>
                                        <p:cTn id="39" dur="500"/>
                                        <p:tgtEl>
                                          <p:spTgt spid="3">
                                            <p:txEl>
                                              <p:pRg st="8" end="8"/>
                                            </p:txEl>
                                          </p:spTgt>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wipe(down)">
                                      <p:cBhvr>
                                        <p:cTn id="4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allAtOnce"/>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143000"/>
          </a:xfrm>
        </p:spPr>
        <p:txBody>
          <a:bodyPr>
            <a:normAutofit fontScale="90000"/>
          </a:bodyPr>
          <a:lstStyle/>
          <a:p>
            <a:pPr algn="ctr"/>
            <a:r>
              <a:rPr lang="en-US" dirty="0"/>
              <a:t>Issues in Interpreting Figures of Speech in the Bible</a:t>
            </a:r>
          </a:p>
        </p:txBody>
      </p:sp>
      <p:sp>
        <p:nvSpPr>
          <p:cNvPr id="3" name="Content Placeholder 2"/>
          <p:cNvSpPr>
            <a:spLocks noGrp="1"/>
          </p:cNvSpPr>
          <p:nvPr>
            <p:ph idx="1"/>
          </p:nvPr>
        </p:nvSpPr>
        <p:spPr/>
        <p:txBody>
          <a:bodyPr>
            <a:normAutofit lnSpcReduction="10000"/>
          </a:bodyPr>
          <a:lstStyle/>
          <a:p>
            <a:r>
              <a:rPr lang="en-US" dirty="0"/>
              <a:t>Active Participation by the Reader</a:t>
            </a:r>
          </a:p>
          <a:p>
            <a:pPr lvl="1"/>
            <a:r>
              <a:rPr lang="en-US" dirty="0"/>
              <a:t>Figures of speech demand active reading on the interpreter’s part. Such reading is no spectator sport for the hermeneutically lazy or indifferent exegete.</a:t>
            </a:r>
          </a:p>
          <a:p>
            <a:pPr lvl="1"/>
            <a:r>
              <a:rPr lang="en-US" dirty="0"/>
              <a:t>Figures of speech “require far more activity than a direct, propositional statement does” (Leland </a:t>
            </a:r>
            <a:r>
              <a:rPr lang="en-US" dirty="0" err="1"/>
              <a:t>Ryken</a:t>
            </a:r>
            <a:r>
              <a:rPr lang="en-US" dirty="0"/>
              <a:t>).</a:t>
            </a:r>
          </a:p>
          <a:p>
            <a:pPr lvl="2"/>
            <a:r>
              <a:rPr lang="en-US" dirty="0"/>
              <a:t>“Rest” in Hebrews</a:t>
            </a:r>
          </a:p>
          <a:p>
            <a:r>
              <a:rPr lang="en-US" dirty="0"/>
              <a:t>Figures of Speech and Contexts</a:t>
            </a:r>
          </a:p>
          <a:p>
            <a:pPr lvl="1"/>
            <a:r>
              <a:rPr lang="en-US" dirty="0"/>
              <a:t>Of all the hermeneutical principles outlined in this chapter, context is the determinative factor in meaning.</a:t>
            </a:r>
          </a:p>
          <a:p>
            <a:pPr lvl="2"/>
            <a:r>
              <a:rPr lang="en-US" dirty="0"/>
              <a:t>Parable of the tenants</a:t>
            </a:r>
          </a:p>
          <a:p>
            <a:endParaRPr lang="en-US" dirty="0"/>
          </a:p>
        </p:txBody>
      </p:sp>
    </p:spTree>
    <p:extLst>
      <p:ext uri="{BB962C8B-B14F-4D97-AF65-F5344CB8AC3E}">
        <p14:creationId xmlns:p14="http://schemas.microsoft.com/office/powerpoint/2010/main" val="1081091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down)">
                                      <p:cBhvr>
                                        <p:cTn id="28" dur="500"/>
                                        <p:tgtEl>
                                          <p:spTgt spid="3">
                                            <p:txEl>
                                              <p:pRg st="5" end="5"/>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down)">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239000" cy="1143000"/>
          </a:xfrm>
        </p:spPr>
        <p:txBody>
          <a:bodyPr>
            <a:normAutofit fontScale="90000"/>
          </a:bodyPr>
          <a:lstStyle/>
          <a:p>
            <a:pPr algn="ctr"/>
            <a:r>
              <a:rPr lang="en-US" dirty="0"/>
              <a:t>Issues in Interpreting Figures of Speech in the Bible</a:t>
            </a:r>
          </a:p>
        </p:txBody>
      </p:sp>
      <p:sp>
        <p:nvSpPr>
          <p:cNvPr id="3" name="Content Placeholder 2"/>
          <p:cNvSpPr>
            <a:spLocks noGrp="1"/>
          </p:cNvSpPr>
          <p:nvPr>
            <p:ph idx="1"/>
          </p:nvPr>
        </p:nvSpPr>
        <p:spPr/>
        <p:txBody>
          <a:bodyPr>
            <a:normAutofit/>
          </a:bodyPr>
          <a:lstStyle/>
          <a:p>
            <a:r>
              <a:rPr lang="en-US" dirty="0"/>
              <a:t>Figures of Speech and Propositional Explanations</a:t>
            </a:r>
          </a:p>
          <a:p>
            <a:pPr lvl="1"/>
            <a:r>
              <a:rPr lang="en-US" dirty="0"/>
              <a:t>When a figure of speech is explained in its own context, there is no excuse for misconstruing its meaning.</a:t>
            </a:r>
          </a:p>
          <a:p>
            <a:pPr lvl="2"/>
            <a:r>
              <a:rPr lang="en-US" dirty="0"/>
              <a:t>“Leaven” in Matthew </a:t>
            </a:r>
          </a:p>
          <a:p>
            <a:pPr lvl="1"/>
            <a:endParaRPr lang="en-US" dirty="0"/>
          </a:p>
        </p:txBody>
      </p:sp>
    </p:spTree>
    <p:extLst>
      <p:ext uri="{BB962C8B-B14F-4D97-AF65-F5344CB8AC3E}">
        <p14:creationId xmlns:p14="http://schemas.microsoft.com/office/powerpoint/2010/main" val="2252807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Guidelines for Determining Word Meanings</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a:t>Select the word or words to be studied. This should be a word that is significant for the interpretation of a given biblical passage.</a:t>
            </a:r>
          </a:p>
          <a:p>
            <a:pPr marL="514350" indent="-514350">
              <a:buFont typeface="+mj-lt"/>
              <a:buAutoNum type="arabicPeriod"/>
            </a:pPr>
            <a:r>
              <a:rPr lang="en-US" dirty="0"/>
              <a:t>Make sure you study a given Greek or Hebrew term or set of terms, not the English one. </a:t>
            </a:r>
          </a:p>
          <a:p>
            <a:pPr marL="514350" indent="-514350">
              <a:buFont typeface="+mj-lt"/>
              <a:buAutoNum type="arabicPeriod"/>
            </a:pPr>
            <a:r>
              <a:rPr lang="en-US" dirty="0"/>
              <a:t>This is important since, depending on the particular translation, a given Greek or Hebrew word will be rendered by several different English words and vice versa. </a:t>
            </a:r>
          </a:p>
          <a:p>
            <a:pPr marL="514350" indent="-514350">
              <a:buFont typeface="+mj-lt"/>
              <a:buAutoNum type="arabicPeriod"/>
            </a:pPr>
            <a:r>
              <a:rPr lang="en-US" dirty="0"/>
              <a:t>What we want to study is what a given word means in the original rather than in English. </a:t>
            </a:r>
          </a:p>
          <a:p>
            <a:pPr>
              <a:buNone/>
            </a:pPr>
            <a:endParaRPr lang="en-US" dirty="0"/>
          </a:p>
        </p:txBody>
      </p:sp>
    </p:spTree>
    <p:extLst>
      <p:ext uri="{BB962C8B-B14F-4D97-AF65-F5344CB8AC3E}">
        <p14:creationId xmlns:p14="http://schemas.microsoft.com/office/powerpoint/2010/main" val="440823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Guidelines for Determining Word Meanings</a:t>
            </a:r>
          </a:p>
        </p:txBody>
      </p:sp>
      <p:sp>
        <p:nvSpPr>
          <p:cNvPr id="3" name="Content Placeholder 2"/>
          <p:cNvSpPr>
            <a:spLocks noGrp="1"/>
          </p:cNvSpPr>
          <p:nvPr>
            <p:ph idx="1"/>
          </p:nvPr>
        </p:nvSpPr>
        <p:spPr/>
        <p:txBody>
          <a:bodyPr>
            <a:normAutofit/>
          </a:bodyPr>
          <a:lstStyle/>
          <a:p>
            <a:pPr marL="514350" indent="-514350">
              <a:buFont typeface="+mj-lt"/>
              <a:buAutoNum type="arabicPeriod" startAt="5"/>
            </a:pPr>
            <a:r>
              <a:rPr lang="en-US" dirty="0"/>
              <a:t>Old Testament word studies have traditionally relied on a general knowledge of English synonyms and antonyms to find related English words and then worked back to the Hebrew (or Aramaic).</a:t>
            </a:r>
          </a:p>
          <a:p>
            <a:pPr marL="514350" indent="-514350">
              <a:buFont typeface="+mj-lt"/>
              <a:buAutoNum type="arabicPeriod" startAt="5"/>
            </a:pPr>
            <a:r>
              <a:rPr lang="en-US" dirty="0"/>
              <a:t>Electronic resources improve on this process by giving the student access to the Hebrew lexicons without the formal study of the original languages. </a:t>
            </a:r>
          </a:p>
          <a:p>
            <a:pPr marL="514350" indent="-514350">
              <a:buFont typeface="+mj-lt"/>
              <a:buAutoNum type="arabicPeriod" startAt="5"/>
            </a:pPr>
            <a:r>
              <a:rPr lang="en-US" dirty="0"/>
              <a:t>Another type of electronic resource is the reverse interlinear. </a:t>
            </a:r>
          </a:p>
          <a:p>
            <a:endParaRPr lang="en-US" dirty="0"/>
          </a:p>
        </p:txBody>
      </p:sp>
    </p:spTree>
    <p:extLst>
      <p:ext uri="{BB962C8B-B14F-4D97-AF65-F5344CB8AC3E}">
        <p14:creationId xmlns:p14="http://schemas.microsoft.com/office/powerpoint/2010/main" val="1203595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Guidelines for Determining Word Meanings</a:t>
            </a:r>
          </a:p>
        </p:txBody>
      </p:sp>
      <p:sp>
        <p:nvSpPr>
          <p:cNvPr id="3" name="Content Placeholder 2"/>
          <p:cNvSpPr>
            <a:spLocks noGrp="1"/>
          </p:cNvSpPr>
          <p:nvPr>
            <p:ph idx="1"/>
          </p:nvPr>
        </p:nvSpPr>
        <p:spPr/>
        <p:txBody>
          <a:bodyPr>
            <a:normAutofit/>
          </a:bodyPr>
          <a:lstStyle/>
          <a:p>
            <a:pPr marL="514350" indent="-514350">
              <a:buFont typeface="+mj-lt"/>
              <a:buAutoNum type="arabicPeriod" startAt="8"/>
            </a:pPr>
            <a:r>
              <a:rPr lang="en-US" dirty="0"/>
              <a:t>If studying, for example, the different words for “love” in the Gospel of John, both nouns and verbs, and perhaps also adjectives and adverbs, identify the specific words by looking up the word “love” in the index volume (Vol. 2) of </a:t>
            </a:r>
            <a:r>
              <a:rPr lang="en-US" dirty="0" err="1"/>
              <a:t>Louw-Nida</a:t>
            </a:r>
            <a:r>
              <a:rPr lang="en-US" dirty="0"/>
              <a:t>. Then locate the specific semantic domain (#25) in Vol. 1 of </a:t>
            </a:r>
            <a:r>
              <a:rPr lang="en-US" dirty="0" err="1"/>
              <a:t>Louw-Nida</a:t>
            </a:r>
            <a:r>
              <a:rPr lang="en-US" dirty="0"/>
              <a:t> and determine which Greek words fall under this rubric.</a:t>
            </a:r>
          </a:p>
        </p:txBody>
      </p:sp>
    </p:spTree>
    <p:extLst>
      <p:ext uri="{BB962C8B-B14F-4D97-AF65-F5344CB8AC3E}">
        <p14:creationId xmlns:p14="http://schemas.microsoft.com/office/powerpoint/2010/main" val="932831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Guidelines for Determining Word Meanings</a:t>
            </a:r>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startAt="9"/>
            </a:pPr>
            <a:r>
              <a:rPr lang="en-US" dirty="0"/>
              <a:t>Armed with this information, go to </a:t>
            </a:r>
            <a:r>
              <a:rPr lang="en-US" i="1" dirty="0"/>
              <a:t>The Book Study Concordance</a:t>
            </a:r>
            <a:r>
              <a:rPr lang="en-US" dirty="0"/>
              <a:t> and look up each of these Greek words under the respective heading. This will supply you with all the relevant data for your study (or at least the vast majority of relevant data).</a:t>
            </a:r>
          </a:p>
          <a:p>
            <a:pPr marL="514350" indent="-514350">
              <a:buFont typeface="+mj-lt"/>
              <a:buAutoNum type="arabicPeriod" startAt="9"/>
            </a:pPr>
            <a:r>
              <a:rPr lang="en-US" dirty="0"/>
              <a:t>Conduct a contextual study of all the relevant passages. In practical terms, one should start with passages for the target word. Lexicons and concordances can provide a quick overview of the semantic ranges for related words or can provide material for a more exhaustive (and sometimes exhausting) study.</a:t>
            </a:r>
          </a:p>
          <a:p>
            <a:endParaRPr lang="en-US" dirty="0"/>
          </a:p>
        </p:txBody>
      </p:sp>
    </p:spTree>
    <p:extLst>
      <p:ext uri="{BB962C8B-B14F-4D97-AF65-F5344CB8AC3E}">
        <p14:creationId xmlns:p14="http://schemas.microsoft.com/office/powerpoint/2010/main" val="690428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Guidelines for Determining Word Meanings</a:t>
            </a:r>
          </a:p>
        </p:txBody>
      </p:sp>
      <p:sp>
        <p:nvSpPr>
          <p:cNvPr id="3" name="Content Placeholder 2"/>
          <p:cNvSpPr>
            <a:spLocks noGrp="1"/>
          </p:cNvSpPr>
          <p:nvPr>
            <p:ph idx="1"/>
          </p:nvPr>
        </p:nvSpPr>
        <p:spPr/>
        <p:txBody>
          <a:bodyPr>
            <a:normAutofit/>
          </a:bodyPr>
          <a:lstStyle/>
          <a:p>
            <a:pPr marL="514350" indent="-514350">
              <a:buFont typeface="+mj-lt"/>
              <a:buAutoNum type="arabicPeriod" startAt="11"/>
            </a:pPr>
            <a:r>
              <a:rPr lang="en-US" dirty="0"/>
              <a:t>In light of this semantic range, return to your base passage and see how it fits within the overall semantic profile of your word and what it contributes to the overall theology or concept or theme in question. </a:t>
            </a:r>
          </a:p>
        </p:txBody>
      </p:sp>
    </p:spTree>
    <p:extLst>
      <p:ext uri="{BB962C8B-B14F-4D97-AF65-F5344CB8AC3E}">
        <p14:creationId xmlns:p14="http://schemas.microsoft.com/office/powerpoint/2010/main" val="35841119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24869</TotalTime>
  <Words>2643</Words>
  <Application>Microsoft Macintosh PowerPoint</Application>
  <PresentationFormat>On-screen Show (4:3)</PresentationFormat>
  <Paragraphs>192</Paragraphs>
  <Slides>32</Slides>
  <Notes>32</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9" baseType="lpstr">
      <vt:lpstr>Calibri</vt:lpstr>
      <vt:lpstr>Constantia</vt:lpstr>
      <vt:lpstr>Helvetica</vt:lpstr>
      <vt:lpstr>Wingdings</vt:lpstr>
      <vt:lpstr>Wingdings 2</vt:lpstr>
      <vt:lpstr>Opulent</vt:lpstr>
      <vt:lpstr>Document</vt:lpstr>
      <vt:lpstr>The Meaning of Words: Linguistics, Semantics, Exegetical Fallacies, and figurative language</vt:lpstr>
      <vt:lpstr>Chapter Outline</vt:lpstr>
      <vt:lpstr>Linguistics: The Nature of the Study of Languages</vt:lpstr>
      <vt:lpstr>Linguistics: The Nature of the Study of Languages</vt:lpstr>
      <vt:lpstr>Semantics: The Science of Determining Word Meanings</vt:lpstr>
      <vt:lpstr>PowerPoint Presentation</vt:lpstr>
      <vt:lpstr>Semantics: The Science of Determining Word Meanings</vt:lpstr>
      <vt:lpstr>Context and Discourse: Interpreting the Parts in Light of the WHole</vt:lpstr>
      <vt:lpstr>Context and Discourse: Interpreting the Parts in Light of the WHole</vt:lpstr>
      <vt:lpstr>From Word Study to semantic Field Study: A More Excellent WAy</vt:lpstr>
      <vt:lpstr>From Word Study to semantic Field Study: A More Excellent WAy</vt:lpstr>
      <vt:lpstr>From Word Study to semantic Field Study: A More Excellent WAy</vt:lpstr>
      <vt:lpstr>From Word Study to semantic Field Study: A More Excellent WAy</vt:lpstr>
      <vt:lpstr>Exegetical FAllacies: Pitfalls to Avoid in Determining Word Meanings</vt:lpstr>
      <vt:lpstr>Exegetical FAllacies: Pitfalls to Avoid in Determining Word Meanings</vt:lpstr>
      <vt:lpstr>Exegetical FAllacies: Pitfalls to Avoid in Determining Word Meanings</vt:lpstr>
      <vt:lpstr>The Nature and Characteristics of Figures of Speech</vt:lpstr>
      <vt:lpstr>The Nature and Characteristics of Figures of Speech</vt:lpstr>
      <vt:lpstr>The Nature and Characteristics of Figures of Speech</vt:lpstr>
      <vt:lpstr>The Nature and Characteristics of Figures of Speech</vt:lpstr>
      <vt:lpstr>The Nature and Characteristics of Figures of Speech</vt:lpstr>
      <vt:lpstr>The Nature and Characteristics of Figures of Speech</vt:lpstr>
      <vt:lpstr>The Nature and Characteristics of Figures of Speech</vt:lpstr>
      <vt:lpstr>The Nature and Characteristics of Figures of Speech</vt:lpstr>
      <vt:lpstr>Issues in Interpreting Figures of Speech in the Bible</vt:lpstr>
      <vt:lpstr>Issues in Interpreting Figures of Speech in the Bible</vt:lpstr>
      <vt:lpstr>Issues in Interpreting Figures of Speech in the Bible</vt:lpstr>
      <vt:lpstr>Guidelines for Determining Word Meanings</vt:lpstr>
      <vt:lpstr>Guidelines for Determining Word Meanings</vt:lpstr>
      <vt:lpstr>Guidelines for Determining Word Meanings</vt:lpstr>
      <vt:lpstr>Guidelines for Determining Word Meanings</vt:lpstr>
      <vt:lpstr>Guidelines for Determining Word Meanings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Invitation to Biblical Interpretation</dc:title>
  <dc:creator>Mark Catlin</dc:creator>
  <cp:lastModifiedBy>Andreas Köstenberger</cp:lastModifiedBy>
  <cp:revision>178</cp:revision>
  <dcterms:created xsi:type="dcterms:W3CDTF">2011-01-28T20:19:11Z</dcterms:created>
  <dcterms:modified xsi:type="dcterms:W3CDTF">2020-04-09T14:59:17Z</dcterms:modified>
</cp:coreProperties>
</file>