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67" r:id="rId2"/>
    <p:sldId id="362" r:id="rId3"/>
    <p:sldId id="331" r:id="rId4"/>
    <p:sldId id="338" r:id="rId5"/>
    <p:sldId id="339" r:id="rId6"/>
    <p:sldId id="371" r:id="rId7"/>
    <p:sldId id="332" r:id="rId8"/>
    <p:sldId id="340" r:id="rId9"/>
    <p:sldId id="333" r:id="rId10"/>
    <p:sldId id="368" r:id="rId11"/>
    <p:sldId id="341" r:id="rId12"/>
    <p:sldId id="363" r:id="rId13"/>
    <p:sldId id="344" r:id="rId14"/>
    <p:sldId id="345" r:id="rId15"/>
    <p:sldId id="346" r:id="rId16"/>
    <p:sldId id="334" r:id="rId17"/>
    <p:sldId id="364" r:id="rId18"/>
    <p:sldId id="347" r:id="rId19"/>
    <p:sldId id="369" r:id="rId20"/>
    <p:sldId id="348" r:id="rId21"/>
    <p:sldId id="349" r:id="rId22"/>
    <p:sldId id="335" r:id="rId23"/>
    <p:sldId id="350" r:id="rId24"/>
    <p:sldId id="351" r:id="rId25"/>
    <p:sldId id="352" r:id="rId26"/>
    <p:sldId id="353" r:id="rId27"/>
    <p:sldId id="354" r:id="rId28"/>
    <p:sldId id="355" r:id="rId29"/>
    <p:sldId id="356" r:id="rId30"/>
    <p:sldId id="357" r:id="rId31"/>
    <p:sldId id="358" r:id="rId32"/>
    <p:sldId id="359" r:id="rId33"/>
    <p:sldId id="365" r:id="rId34"/>
    <p:sldId id="360" r:id="rId35"/>
    <p:sldId id="366" r:id="rId36"/>
    <p:sldId id="367" r:id="rId37"/>
    <p:sldId id="336" r:id="rId38"/>
    <p:sldId id="337" r:id="rId39"/>
    <p:sldId id="36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703"/>
    <a:srgbClr val="042802"/>
    <a:srgbClr val="768208"/>
    <a:srgbClr val="2B345F"/>
    <a:srgbClr val="8590C7"/>
    <a:srgbClr val="6155F7"/>
    <a:srgbClr val="4E825F"/>
    <a:srgbClr val="5A765F"/>
    <a:srgbClr val="30A04B"/>
    <a:srgbClr val="ABDA7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104" d="100"/>
          <a:sy n="104" d="100"/>
        </p:scale>
        <p:origin x="-174" y="-84"/>
      </p:cViewPr>
      <p:guideLst>
        <p:guide orient="horz" pos="2160"/>
        <p:guide pos="2880"/>
      </p:guideLst>
    </p:cSldViewPr>
  </p:slideViewPr>
  <p:outlineViewPr>
    <p:cViewPr>
      <p:scale>
        <a:sx n="33" d="100"/>
        <a:sy n="33" d="100"/>
      </p:scale>
      <p:origin x="0" y="4433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957D74-13DF-4524-B272-12D0FA8B5BE0}" type="datetimeFigureOut">
              <a:rPr lang="en-US" smtClean="0"/>
              <a:pPr/>
              <a:t>10/18/2011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A16BC5-09E2-4971-A777-FD2FD4E61E5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A16BC5-09E2-4971-A777-FD2FD4E61E57}"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8BAAA47-9E95-4348-9AE1-338BB1803344}" type="datetimeFigureOut">
              <a:rPr lang="en-US" smtClean="0"/>
              <a:pPr/>
              <a:t>10/18/2011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6B7F1DB-76A7-4BAF-8BF8-FFB8D7A71C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8BAAA47-9E95-4348-9AE1-338BB1803344}" type="datetimeFigureOut">
              <a:rPr lang="en-US" smtClean="0"/>
              <a:pPr/>
              <a:t>10/18/2011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6B7F1DB-76A7-4BAF-8BF8-FFB8D7A71CF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6B7F1DB-76A7-4BAF-8BF8-FFB8D7A71C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E8BAAA47-9E95-4348-9AE1-338BB1803344}" type="datetimeFigureOut">
              <a:rPr lang="en-US" smtClean="0"/>
              <a:pPr/>
              <a:t>10/18/2011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6B7F1DB-76A7-4BAF-8BF8-FFB8D7A71C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8BAAA47-9E95-4348-9AE1-338BB1803344}" type="datetimeFigureOut">
              <a:rPr lang="en-US" smtClean="0"/>
              <a:pPr/>
              <a:t>10/18/2011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6B7F1DB-76A7-4BAF-8BF8-FFB8D7A71C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78000"/>
                <a:satMod val="220000"/>
              </a:schemeClr>
            </a:gs>
            <a:gs pos="100000">
              <a:schemeClr val="bg1">
                <a:shade val="35000"/>
                <a:satMod val="1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small" dirty="0" smtClean="0"/>
              <a:t>Visions of the End:</a:t>
            </a:r>
            <a:br>
              <a:rPr lang="en-US" cap="small" dirty="0" smtClean="0"/>
            </a:br>
            <a:r>
              <a:rPr lang="en-US" cap="small" dirty="0" smtClean="0"/>
              <a:t>Apocalyptic Literature (Revelation)</a:t>
            </a:r>
            <a:endParaRPr lang="en-US" cap="small" dirty="0"/>
          </a:p>
        </p:txBody>
      </p:sp>
      <p:sp>
        <p:nvSpPr>
          <p:cNvPr id="3" name="Text Placeholder 2"/>
          <p:cNvSpPr>
            <a:spLocks noGrp="1"/>
          </p:cNvSpPr>
          <p:nvPr>
            <p:ph type="body" idx="1"/>
          </p:nvPr>
        </p:nvSpPr>
        <p:spPr/>
        <p:txBody>
          <a:bodyPr/>
          <a:lstStyle/>
          <a:p>
            <a:r>
              <a:rPr lang="en-US" dirty="0" smtClean="0"/>
              <a:t>Chapter 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Chapter Outline</a:t>
            </a:r>
            <a:endParaRPr lang="en-US" dirty="0"/>
          </a:p>
        </p:txBody>
      </p:sp>
      <p:sp>
        <p:nvSpPr>
          <p:cNvPr id="3" name="Content Placeholder 2"/>
          <p:cNvSpPr>
            <a:spLocks noGrp="1"/>
          </p:cNvSpPr>
          <p:nvPr>
            <p:ph idx="1"/>
          </p:nvPr>
        </p:nvSpPr>
        <p:spPr/>
        <p:txBody>
          <a:bodyPr/>
          <a:lstStyle/>
          <a:p>
            <a:r>
              <a:rPr lang="en-US" dirty="0" smtClean="0"/>
              <a:t>Introduction </a:t>
            </a:r>
            <a:r>
              <a:rPr lang="en-US" dirty="0" smtClean="0"/>
              <a:t>and Definition of Apocalyptic</a:t>
            </a:r>
          </a:p>
          <a:p>
            <a:r>
              <a:rPr lang="en-US" dirty="0" smtClean="0"/>
              <a:t>Major Interpretative Approaches for the Study of the Book of Revelation</a:t>
            </a:r>
          </a:p>
          <a:p>
            <a:r>
              <a:rPr lang="en-US" dirty="0" smtClean="0"/>
              <a:t>Historical Background</a:t>
            </a:r>
          </a:p>
          <a:p>
            <a:r>
              <a:rPr lang="en-US" dirty="0" smtClean="0"/>
              <a:t>Literary Aspects</a:t>
            </a:r>
          </a:p>
          <a:p>
            <a:r>
              <a:rPr lang="en-US" dirty="0" smtClean="0"/>
              <a:t>Sample Exegesis: Revelation 11:1–13</a:t>
            </a:r>
          </a:p>
          <a:p>
            <a:r>
              <a:rPr lang="en-US" dirty="0" smtClean="0"/>
              <a:t>Guidelines for Interpreting Apocalyptic Literature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Introduction and Definition of Apocalyptic</a:t>
            </a:r>
            <a:endParaRPr lang="en-US" dirty="0"/>
          </a:p>
        </p:txBody>
      </p:sp>
      <p:sp>
        <p:nvSpPr>
          <p:cNvPr id="3" name="Content Placeholder 2"/>
          <p:cNvSpPr>
            <a:spLocks noGrp="1"/>
          </p:cNvSpPr>
          <p:nvPr>
            <p:ph idx="1"/>
          </p:nvPr>
        </p:nvSpPr>
        <p:spPr/>
        <p:txBody>
          <a:bodyPr>
            <a:normAutofit/>
          </a:bodyPr>
          <a:lstStyle/>
          <a:p>
            <a:r>
              <a:rPr lang="en-US" dirty="0" smtClean="0"/>
              <a:t>Definition of Apocalyptic</a:t>
            </a:r>
          </a:p>
          <a:p>
            <a:pPr lvl="1"/>
            <a:r>
              <a:rPr lang="en-US" dirty="0" smtClean="0"/>
              <a:t>Apocalypse</a:t>
            </a:r>
          </a:p>
          <a:p>
            <a:pPr lvl="2"/>
            <a:r>
              <a:rPr lang="en-US" dirty="0" smtClean="0"/>
              <a:t>R</a:t>
            </a:r>
            <a:r>
              <a:rPr lang="en-US" dirty="0" smtClean="0"/>
              <a:t>efers </a:t>
            </a:r>
            <a:r>
              <a:rPr lang="en-US" dirty="0" smtClean="0"/>
              <a:t>to a particular genre of literature written between approximately 200 B.C. and A.D. 200.</a:t>
            </a:r>
          </a:p>
          <a:p>
            <a:pPr lvl="1"/>
            <a:r>
              <a:rPr lang="en-US" dirty="0" smtClean="0"/>
              <a:t>Apocalyptic</a:t>
            </a:r>
          </a:p>
          <a:p>
            <a:pPr lvl="2"/>
            <a:r>
              <a:rPr lang="en-US" dirty="0" smtClean="0"/>
              <a:t>Describes either the literary genre or the worldview</a:t>
            </a:r>
          </a:p>
          <a:p>
            <a:pPr lvl="1"/>
            <a:r>
              <a:rPr lang="en-US" dirty="0" err="1" smtClean="0"/>
              <a:t>Apocalypticism</a:t>
            </a:r>
            <a:endParaRPr lang="en-US" dirty="0" smtClean="0"/>
          </a:p>
          <a:p>
            <a:pPr lvl="2"/>
            <a:r>
              <a:rPr lang="en-US" dirty="0" smtClean="0"/>
              <a:t>D</a:t>
            </a:r>
            <a:r>
              <a:rPr lang="en-US" dirty="0" smtClean="0"/>
              <a:t>enotes </a:t>
            </a:r>
            <a:r>
              <a:rPr lang="en-US" dirty="0" smtClean="0"/>
              <a:t>a worldview, ideology, or theology merging the eschatological aims of particular groups into a cosmic and political arena.</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Introduction and Definition of Apocalyptic</a:t>
            </a:r>
            <a:endParaRPr lang="en-US" dirty="0"/>
          </a:p>
        </p:txBody>
      </p:sp>
      <p:sp>
        <p:nvSpPr>
          <p:cNvPr id="3" name="Content Placeholder 2"/>
          <p:cNvSpPr>
            <a:spLocks noGrp="1"/>
          </p:cNvSpPr>
          <p:nvPr>
            <p:ph idx="1"/>
          </p:nvPr>
        </p:nvSpPr>
        <p:spPr/>
        <p:txBody>
          <a:bodyPr>
            <a:normAutofit/>
          </a:bodyPr>
          <a:lstStyle/>
          <a:p>
            <a:r>
              <a:rPr lang="en-US" dirty="0" smtClean="0"/>
              <a:t>Definition of Apocalyptic</a:t>
            </a:r>
          </a:p>
          <a:p>
            <a:pPr lvl="1"/>
            <a:r>
              <a:rPr lang="en-US" dirty="0" smtClean="0"/>
              <a:t>John J. Collins:</a:t>
            </a:r>
          </a:p>
          <a:p>
            <a:pPr lvl="2"/>
            <a:r>
              <a:rPr lang="en-US" dirty="0" smtClean="0"/>
              <a:t>“Apocalypse” is a genre of revelatory literature with a narrative framework, in which a revelation is mediated by an otherworldly being to a human recipient, disclosing a transcendent reality which is both temporal, insofar as it envisages eschatological salvation, and spatial, insofar as it involves another, supernatural world.</a:t>
            </a:r>
          </a:p>
          <a:p>
            <a:pPr lvl="1"/>
            <a:r>
              <a:rPr lang="en-US" dirty="0" smtClean="0"/>
              <a:t>Collins, </a:t>
            </a:r>
            <a:r>
              <a:rPr lang="en-US" dirty="0" err="1" smtClean="0"/>
              <a:t>Hellholm</a:t>
            </a:r>
            <a:r>
              <a:rPr lang="en-US" dirty="0" smtClean="0"/>
              <a:t>, </a:t>
            </a:r>
            <a:r>
              <a:rPr lang="en-US" dirty="0" smtClean="0"/>
              <a:t>and </a:t>
            </a:r>
            <a:r>
              <a:rPr lang="en-US" dirty="0" err="1" smtClean="0"/>
              <a:t>Aune</a:t>
            </a:r>
            <a:r>
              <a:rPr lang="en-US" dirty="0" smtClean="0"/>
              <a:t> </a:t>
            </a:r>
            <a:r>
              <a:rPr lang="en-US" dirty="0" smtClean="0"/>
              <a:t>added:</a:t>
            </a:r>
          </a:p>
          <a:p>
            <a:pPr lvl="2"/>
            <a:r>
              <a:rPr lang="en-US" dirty="0" smtClean="0"/>
              <a:t>. . . intended to interpret present, earthly circumstances in light of the supernatural world and of the future, and to influence the understanding and behavior of the audience by means of divine authority.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Introduction and Definition of Apocalyptic</a:t>
            </a:r>
            <a:endParaRPr lang="en-US" dirty="0"/>
          </a:p>
        </p:txBody>
      </p:sp>
      <p:sp>
        <p:nvSpPr>
          <p:cNvPr id="3" name="Content Placeholder 2"/>
          <p:cNvSpPr>
            <a:spLocks noGrp="1"/>
          </p:cNvSpPr>
          <p:nvPr>
            <p:ph idx="1"/>
          </p:nvPr>
        </p:nvSpPr>
        <p:spPr/>
        <p:txBody>
          <a:bodyPr>
            <a:normAutofit/>
          </a:bodyPr>
          <a:lstStyle/>
          <a:p>
            <a:r>
              <a:rPr lang="en-US" dirty="0" smtClean="0"/>
              <a:t>Definition of Apocalyptic</a:t>
            </a:r>
          </a:p>
          <a:p>
            <a:pPr lvl="1"/>
            <a:r>
              <a:rPr lang="en-US" dirty="0" smtClean="0"/>
              <a:t>Essential </a:t>
            </a:r>
            <a:r>
              <a:rPr lang="en-US" dirty="0" smtClean="0"/>
              <a:t>elements:</a:t>
            </a:r>
            <a:endParaRPr lang="en-US" dirty="0" smtClean="0"/>
          </a:p>
          <a:p>
            <a:pPr lvl="2"/>
            <a:r>
              <a:rPr lang="en-US" dirty="0" smtClean="0"/>
              <a:t>comprises a </a:t>
            </a:r>
            <a:r>
              <a:rPr lang="en-US" i="1" dirty="0" smtClean="0"/>
              <a:t>visionary or revelatory means of </a:t>
            </a:r>
            <a:r>
              <a:rPr lang="en-US" i="1" dirty="0" smtClean="0"/>
              <a:t>communication</a:t>
            </a:r>
            <a:r>
              <a:rPr lang="en-US" dirty="0" smtClean="0"/>
              <a:t>;</a:t>
            </a:r>
            <a:endParaRPr lang="en-US" dirty="0" smtClean="0"/>
          </a:p>
          <a:p>
            <a:pPr lvl="2"/>
            <a:r>
              <a:rPr lang="en-US" dirty="0" smtClean="0"/>
              <a:t>saturated with </a:t>
            </a:r>
            <a:r>
              <a:rPr lang="en-US" i="1" dirty="0" smtClean="0"/>
              <a:t>symbolic, figurative, and metaphorical </a:t>
            </a:r>
            <a:r>
              <a:rPr lang="en-US" i="1" dirty="0" smtClean="0"/>
              <a:t>language</a:t>
            </a:r>
            <a:r>
              <a:rPr lang="en-US" dirty="0" smtClean="0"/>
              <a:t>;</a:t>
            </a:r>
            <a:endParaRPr lang="en-US" dirty="0" smtClean="0"/>
          </a:p>
          <a:p>
            <a:pPr lvl="2"/>
            <a:r>
              <a:rPr lang="en-US" dirty="0" smtClean="0"/>
              <a:t>the </a:t>
            </a:r>
            <a:r>
              <a:rPr lang="en-US" i="1" dirty="0" smtClean="0"/>
              <a:t>dualism between earthly and heavenly realities</a:t>
            </a:r>
            <a:r>
              <a:rPr lang="en-US" dirty="0" smtClean="0"/>
              <a:t>, usually steeped in eschatological significance.</a:t>
            </a:r>
          </a:p>
          <a:p>
            <a:pPr lvl="2"/>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5" descr="DESCRIPTION: Man hanging from speeding car and yelling at a guy holding a &amp;quot;the end is near&amp;quot; sign CAPTION: WHY ARE YOU SO SPECIAL THAT YOU AND ONLY YOU KNOW WHEN THE END IS NEAR, HUH?"/>
          <p:cNvPicPr>
            <a:picLocks noChangeAspect="1" noChangeArrowheads="1"/>
          </p:cNvPicPr>
          <p:nvPr/>
        </p:nvPicPr>
        <p:blipFill>
          <a:blip r:embed="rId3" cstate="print"/>
          <a:srcRect/>
          <a:stretch>
            <a:fillRect/>
          </a:stretch>
        </p:blipFill>
        <p:spPr bwMode="auto">
          <a:xfrm>
            <a:off x="609600" y="381000"/>
            <a:ext cx="6932957" cy="5872391"/>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239000" cy="1143000"/>
          </a:xfrm>
        </p:spPr>
        <p:txBody>
          <a:bodyPr>
            <a:normAutofit fontScale="90000"/>
          </a:bodyPr>
          <a:lstStyle/>
          <a:p>
            <a:pPr algn="ctr"/>
            <a:r>
              <a:rPr lang="en-US" dirty="0" smtClean="0"/>
              <a:t>Major Interpretative Approaches for the Study of the Book of </a:t>
            </a:r>
            <a:r>
              <a:rPr lang="en-US" dirty="0" err="1" smtClean="0"/>
              <a:t>REvelation</a:t>
            </a:r>
            <a:endParaRPr lang="en-US" dirty="0"/>
          </a:p>
        </p:txBody>
      </p:sp>
      <p:sp>
        <p:nvSpPr>
          <p:cNvPr id="3" name="Content Placeholder 2"/>
          <p:cNvSpPr>
            <a:spLocks noGrp="1"/>
          </p:cNvSpPr>
          <p:nvPr>
            <p:ph idx="1"/>
          </p:nvPr>
        </p:nvSpPr>
        <p:spPr/>
        <p:txBody>
          <a:bodyPr>
            <a:normAutofit/>
          </a:bodyPr>
          <a:lstStyle/>
          <a:p>
            <a:r>
              <a:rPr lang="en-US" dirty="0" err="1" smtClean="0"/>
              <a:t>Preterist</a:t>
            </a:r>
            <a:endParaRPr lang="en-US" dirty="0" smtClean="0"/>
          </a:p>
          <a:p>
            <a:pPr lvl="1"/>
            <a:r>
              <a:rPr lang="en-US" dirty="0" smtClean="0"/>
              <a:t>The </a:t>
            </a:r>
            <a:r>
              <a:rPr lang="en-US" dirty="0" err="1" smtClean="0"/>
              <a:t>preterist</a:t>
            </a:r>
            <a:r>
              <a:rPr lang="en-US" dirty="0" smtClean="0"/>
              <a:t> position approaches the relationship of history and the Apocalypse from the vantage point that the events prophesied were fulfilled in the first century.</a:t>
            </a:r>
          </a:p>
          <a:p>
            <a:r>
              <a:rPr lang="en-US" dirty="0" smtClean="0"/>
              <a:t>Historicist</a:t>
            </a:r>
          </a:p>
          <a:p>
            <a:pPr lvl="1"/>
            <a:r>
              <a:rPr lang="en-US" dirty="0" smtClean="0"/>
              <a:t>The historicists viewed John’s vision as forecasting the course of history in Western Europe with particular emphasis on popes, kings, and wars. One may detect modern variations in readings of Revelation as if it were being fulfilled through current events on the world’s stage.</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239000" cy="1143000"/>
          </a:xfrm>
        </p:spPr>
        <p:txBody>
          <a:bodyPr>
            <a:normAutofit fontScale="90000"/>
          </a:bodyPr>
          <a:lstStyle/>
          <a:p>
            <a:pPr algn="ctr"/>
            <a:r>
              <a:rPr lang="en-US" dirty="0" smtClean="0"/>
              <a:t>Major Interpretative Approaches for the Study of the Book of </a:t>
            </a:r>
            <a:r>
              <a:rPr lang="en-US" dirty="0" err="1" smtClean="0"/>
              <a:t>REvelation</a:t>
            </a:r>
            <a:endParaRPr lang="en-US" dirty="0"/>
          </a:p>
        </p:txBody>
      </p:sp>
      <p:sp>
        <p:nvSpPr>
          <p:cNvPr id="3" name="Content Placeholder 2"/>
          <p:cNvSpPr>
            <a:spLocks noGrp="1"/>
          </p:cNvSpPr>
          <p:nvPr>
            <p:ph idx="1"/>
          </p:nvPr>
        </p:nvSpPr>
        <p:spPr/>
        <p:txBody>
          <a:bodyPr>
            <a:normAutofit lnSpcReduction="10000"/>
          </a:bodyPr>
          <a:lstStyle/>
          <a:p>
            <a:r>
              <a:rPr lang="en-US" dirty="0" smtClean="0"/>
              <a:t>Idealist</a:t>
            </a:r>
          </a:p>
          <a:p>
            <a:pPr lvl="1"/>
            <a:r>
              <a:rPr lang="en-US" dirty="0" smtClean="0"/>
              <a:t>The idealist, timeless, or symbolic approach sets aside the historical question altogether by positing that Revelation is not about events in the space-time continuum but rather symbolically portrays the spiritual and timeless nature of the battle between good and evil.</a:t>
            </a:r>
          </a:p>
          <a:p>
            <a:r>
              <a:rPr lang="en-US" dirty="0" smtClean="0"/>
              <a:t>Futurist</a:t>
            </a:r>
          </a:p>
          <a:p>
            <a:pPr lvl="1"/>
            <a:r>
              <a:rPr lang="en-US" dirty="0" smtClean="0"/>
              <a:t>The fourth major approach for interpreting Revelation contends that chapters 4–22 refer to future events. </a:t>
            </a:r>
          </a:p>
          <a:p>
            <a:pPr lvl="1"/>
            <a:r>
              <a:rPr lang="en-US" dirty="0" smtClean="0"/>
              <a:t>In modern times, the futurist position enjoys pride of place among most evangelical Christians.</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p:txBody>
          <a:bodyPr>
            <a:normAutofit/>
          </a:bodyPr>
          <a:lstStyle/>
          <a:p>
            <a:r>
              <a:rPr lang="en-US" dirty="0" smtClean="0"/>
              <a:t>Type of Persecution</a:t>
            </a:r>
          </a:p>
          <a:p>
            <a:pPr lvl="1"/>
            <a:r>
              <a:rPr lang="en-US" dirty="0" smtClean="0"/>
              <a:t>John indicates that he was on Patmos owing to persecution related to his Christian witness (1:9) and associates his suffering with what the believers in Asia Minor will experience (6:9; 12:17; 20:4).</a:t>
            </a:r>
          </a:p>
          <a:p>
            <a:pPr lvl="1"/>
            <a:r>
              <a:rPr lang="en-US" dirty="0" smtClean="0"/>
              <a:t>Conflict in Smyrna apparently arose from the Jewish community (2:9). </a:t>
            </a:r>
          </a:p>
          <a:p>
            <a:pPr lvl="1"/>
            <a:r>
              <a:rPr lang="en-US" dirty="0" smtClean="0"/>
              <a:t>The remaining visions either reflect or expect a time of intense persecution as believers engage in a spiritual battle with the forces of Satan (chaps. 12–13).</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itnessprotectionprogram.tif"/>
          <p:cNvPicPr>
            <a:picLocks noGrp="1" noChangeAspect="1"/>
          </p:cNvPicPr>
          <p:nvPr>
            <p:ph idx="4294967295"/>
          </p:nvPr>
        </p:nvPicPr>
        <p:blipFill>
          <a:blip r:embed="rId3" cstate="print"/>
          <a:stretch>
            <a:fillRect/>
          </a:stretch>
        </p:blipFill>
        <p:spPr>
          <a:xfrm>
            <a:off x="1371600" y="228600"/>
            <a:ext cx="5715000" cy="6507957"/>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p:txBody>
          <a:bodyPr>
            <a:normAutofit/>
          </a:bodyPr>
          <a:lstStyle/>
          <a:p>
            <a:r>
              <a:rPr lang="en-US" dirty="0" smtClean="0"/>
              <a:t>The Emperor Cult</a:t>
            </a:r>
          </a:p>
          <a:p>
            <a:pPr lvl="1"/>
            <a:r>
              <a:rPr lang="en-US" dirty="0" smtClean="0"/>
              <a:t>The cult’s political purpose was to express just how grateful and loyal the provinces were to the emperor.</a:t>
            </a:r>
          </a:p>
          <a:p>
            <a:pPr lvl="1"/>
            <a:r>
              <a:rPr lang="en-US" dirty="0" smtClean="0"/>
              <a:t>From its inception, the emperor along with the goddess Roma was worshipped and honored for their benevolence toward the provinces.</a:t>
            </a:r>
          </a:p>
          <a:p>
            <a:pPr lvl="1"/>
            <a:r>
              <a:rPr lang="en-US" dirty="0" smtClean="0"/>
              <a:t>Participants actually worshipped the emperor as divine.</a:t>
            </a:r>
          </a:p>
          <a:p>
            <a:pPr lvl="1"/>
            <a:r>
              <a:rPr lang="en-US" dirty="0" smtClean="0"/>
              <a:t>The temple to Domitian in Ephesus represented the pinnacle of the imperial cult’s popularity in Asia Minor during his reign.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p:txBody>
          <a:bodyPr>
            <a:normAutofit/>
          </a:bodyPr>
          <a:lstStyle/>
          <a:p>
            <a:r>
              <a:rPr lang="en-US" dirty="0" smtClean="0"/>
              <a:t>The Emperor Cult</a:t>
            </a:r>
          </a:p>
          <a:p>
            <a:pPr lvl="1"/>
            <a:r>
              <a:rPr lang="en-US" dirty="0" smtClean="0"/>
              <a:t>The colossal statue of Domitian, between twenty-two and twenty-six feet tall, was not only awe-inspiring but an object of worship. </a:t>
            </a:r>
          </a:p>
          <a:p>
            <a:pPr lvl="1"/>
            <a:r>
              <a:rPr lang="en-US" dirty="0" smtClean="0"/>
              <a:t>Thus, the second beast (13:11–15) that erects an image of the first beast and mandates everyone to worship it may correspond to the high priest of Domitian’s imperial cult in Ephesus. </a:t>
            </a:r>
          </a:p>
          <a:p>
            <a:pPr lvl="1"/>
            <a:r>
              <a:rPr lang="en-US" dirty="0" smtClean="0"/>
              <a:t>References to the imperial cult in the Apocalypse can are unmistakable. Allusions to it occur frequently in the latter half of the second vision (13:4, 15–16; 14:9–11; 15:2; 16:2; cf. 20:4).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a:xfrm>
            <a:off x="457200" y="1609416"/>
            <a:ext cx="7239000" cy="4943784"/>
          </a:xfrm>
        </p:spPr>
        <p:txBody>
          <a:bodyPr>
            <a:normAutofit fontScale="92500" lnSpcReduction="10000"/>
          </a:bodyPr>
          <a:lstStyle/>
          <a:p>
            <a:r>
              <a:rPr lang="en-US" dirty="0" smtClean="0"/>
              <a:t>The “Nero </a:t>
            </a:r>
            <a:r>
              <a:rPr lang="en-US" i="1" dirty="0" err="1" smtClean="0"/>
              <a:t>Redivivus</a:t>
            </a:r>
            <a:r>
              <a:rPr lang="en-US" i="1" dirty="0" smtClean="0"/>
              <a:t> </a:t>
            </a:r>
            <a:r>
              <a:rPr lang="en-US" dirty="0" smtClean="0"/>
              <a:t>Myth”</a:t>
            </a:r>
          </a:p>
          <a:p>
            <a:pPr lvl="1"/>
            <a:r>
              <a:rPr lang="en-US" dirty="0" smtClean="0"/>
              <a:t>Shortly after Nero committed suicide on June 9, A.D. 68, Roman historians recount how a belief emerged throughout the empire that Nero had not actually died but was going to return with the Parthian army (Suetonius, </a:t>
            </a:r>
            <a:r>
              <a:rPr lang="en-US" i="1" dirty="0" smtClean="0"/>
              <a:t>Nero </a:t>
            </a:r>
            <a:r>
              <a:rPr lang="en-US" dirty="0" smtClean="0"/>
              <a:t>49.3).</a:t>
            </a:r>
          </a:p>
          <a:p>
            <a:pPr lvl="1"/>
            <a:r>
              <a:rPr lang="en-US" dirty="0" smtClean="0"/>
              <a:t>The Nero </a:t>
            </a:r>
            <a:r>
              <a:rPr lang="en-US" i="1" dirty="0" err="1" smtClean="0"/>
              <a:t>redivivus</a:t>
            </a:r>
            <a:r>
              <a:rPr lang="en-US" dirty="0" smtClean="0"/>
              <a:t> myth surfaced in several apocalyptic Jewish and Christian writings toward the end of the first century.</a:t>
            </a:r>
          </a:p>
          <a:p>
            <a:pPr lvl="1"/>
            <a:r>
              <a:rPr lang="en-US" dirty="0" smtClean="0"/>
              <a:t>Two views emerged concerning Nero’s return:</a:t>
            </a:r>
          </a:p>
          <a:p>
            <a:pPr lvl="2"/>
            <a:r>
              <a:rPr lang="en-US" dirty="0" smtClean="0"/>
              <a:t>One stems from the idea that Nero never died and that he was going to return with the Parthian army to conquer Rome. </a:t>
            </a:r>
          </a:p>
          <a:p>
            <a:pPr lvl="2"/>
            <a:r>
              <a:rPr lang="en-US" dirty="0" smtClean="0"/>
              <a:t>The other envisions a demonically empowered Nero-like figure that will attack God’s people.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a:xfrm>
            <a:off x="457200" y="1609416"/>
            <a:ext cx="7239000" cy="4943784"/>
          </a:xfrm>
        </p:spPr>
        <p:txBody>
          <a:bodyPr>
            <a:normAutofit/>
          </a:bodyPr>
          <a:lstStyle/>
          <a:p>
            <a:r>
              <a:rPr lang="en-US" dirty="0" smtClean="0"/>
              <a:t>The “Nero </a:t>
            </a:r>
            <a:r>
              <a:rPr lang="en-US" i="1" dirty="0" err="1" smtClean="0"/>
              <a:t>Redivivus</a:t>
            </a:r>
            <a:r>
              <a:rPr lang="en-US" i="1" dirty="0" smtClean="0"/>
              <a:t> </a:t>
            </a:r>
            <a:r>
              <a:rPr lang="en-US" dirty="0" smtClean="0"/>
              <a:t>Myth”</a:t>
            </a:r>
          </a:p>
          <a:p>
            <a:pPr lvl="1"/>
            <a:r>
              <a:rPr lang="en-US" dirty="0" smtClean="0"/>
              <a:t>Revelation 13 describes how the dragon gives rise to the beast and endows him with authority.</a:t>
            </a:r>
          </a:p>
          <a:p>
            <a:pPr lvl="1"/>
            <a:r>
              <a:rPr lang="en-US" dirty="0" smtClean="0"/>
              <a:t>In Revelation 13:3, one of the beast’s heads receives a fatal head wound but is miraculously resuscitated. As a result, the entire world worships him as he proceeds to slaughter faithful Christians (13:4–10). </a:t>
            </a:r>
          </a:p>
          <a:p>
            <a:pPr lvl="1"/>
            <a:r>
              <a:rPr lang="en-US" dirty="0" smtClean="0"/>
              <a:t>Although Nero is not mentioned by name, the language in Revelation13:1–7 suggests that John may have adapted the form of the Nero myth that alludes to the enemy of God’s people in Daniel 7:2–25.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Historical Background</a:t>
            </a:r>
            <a:endParaRPr lang="en-US" dirty="0"/>
          </a:p>
        </p:txBody>
      </p:sp>
      <p:sp>
        <p:nvSpPr>
          <p:cNvPr id="3" name="Content Placeholder 2"/>
          <p:cNvSpPr>
            <a:spLocks noGrp="1"/>
          </p:cNvSpPr>
          <p:nvPr>
            <p:ph idx="1"/>
          </p:nvPr>
        </p:nvSpPr>
        <p:spPr>
          <a:xfrm>
            <a:off x="457200" y="1609416"/>
            <a:ext cx="7239000" cy="4943784"/>
          </a:xfrm>
        </p:spPr>
        <p:txBody>
          <a:bodyPr>
            <a:normAutofit/>
          </a:bodyPr>
          <a:lstStyle/>
          <a:p>
            <a:r>
              <a:rPr lang="en-US" dirty="0" smtClean="0"/>
              <a:t>The “Nero </a:t>
            </a:r>
            <a:r>
              <a:rPr lang="en-US" i="1" dirty="0" err="1" smtClean="0"/>
              <a:t>Redivivus</a:t>
            </a:r>
            <a:r>
              <a:rPr lang="en-US" i="1" dirty="0" smtClean="0"/>
              <a:t> </a:t>
            </a:r>
            <a:r>
              <a:rPr lang="en-US" dirty="0" smtClean="0"/>
              <a:t>Myth”</a:t>
            </a:r>
          </a:p>
          <a:p>
            <a:pPr lvl="1"/>
            <a:r>
              <a:rPr lang="en-US" dirty="0" smtClean="0"/>
              <a:t>In addition, Revelation 17:10–12 reflects parallels with the other form of the Nero </a:t>
            </a:r>
            <a:r>
              <a:rPr lang="en-US" i="1" dirty="0" err="1" smtClean="0"/>
              <a:t>redux</a:t>
            </a:r>
            <a:r>
              <a:rPr lang="en-US" dirty="0" smtClean="0"/>
              <a:t> myth depicting Nero’s attack on Rome. </a:t>
            </a:r>
          </a:p>
          <a:p>
            <a:pPr lvl="1"/>
            <a:r>
              <a:rPr lang="en-US" dirty="0" smtClean="0"/>
              <a:t>John’s portrayal differs radically from the other expectations of Nero’s return, because in the Apocalypse the beast actually rises from the dead (</a:t>
            </a:r>
            <a:r>
              <a:rPr lang="en-US" i="1" dirty="0" err="1" smtClean="0"/>
              <a:t>redivivus</a:t>
            </a:r>
            <a:r>
              <a:rPr lang="en-US" dirty="0" smtClean="0"/>
              <a:t>), whereas all the other examples assume Nero never died (</a:t>
            </a:r>
            <a:r>
              <a:rPr lang="en-US" i="1" dirty="0" err="1" smtClean="0"/>
              <a:t>redux</a:t>
            </a:r>
            <a:r>
              <a:rPr lang="en-US" dirty="0" smtClean="0"/>
              <a:t>). </a:t>
            </a:r>
          </a:p>
          <a:p>
            <a:pPr lvl="1"/>
            <a:r>
              <a:rPr lang="en-US" dirty="0" smtClean="0"/>
              <a:t>The reason John departs from the usual tradition is that in his vision the beast mimics Christ who died and rose again and will return to conquer the world’s kingdoms.</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General Literary Features</a:t>
            </a:r>
          </a:p>
          <a:p>
            <a:pPr lvl="1"/>
            <a:r>
              <a:rPr lang="en-US" dirty="0" smtClean="0"/>
              <a:t>Genre</a:t>
            </a:r>
          </a:p>
          <a:p>
            <a:pPr lvl="2"/>
            <a:r>
              <a:rPr lang="en-US" dirty="0" smtClean="0"/>
              <a:t>Prophetic-apocalyptic</a:t>
            </a:r>
          </a:p>
          <a:p>
            <a:pPr lvl="1"/>
            <a:r>
              <a:rPr lang="en-US" dirty="0" smtClean="0"/>
              <a:t>Setting</a:t>
            </a:r>
          </a:p>
          <a:p>
            <a:pPr lvl="2"/>
            <a:r>
              <a:rPr lang="en-US" dirty="0" smtClean="0"/>
              <a:t>Historical setting</a:t>
            </a:r>
          </a:p>
          <a:p>
            <a:pPr lvl="2"/>
            <a:r>
              <a:rPr lang="en-US" dirty="0" smtClean="0"/>
              <a:t>Visionary setting</a:t>
            </a:r>
          </a:p>
          <a:p>
            <a:pPr lvl="3"/>
            <a:r>
              <a:rPr lang="en-US" dirty="0" smtClean="0"/>
              <a:t>John used the phrase “in the Spirit” to indicate the means of his vision, and this phrase occurs four times to signal a new vision (1:9; 4:2; 17:3; 21:10). </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General Literary Features</a:t>
            </a:r>
          </a:p>
          <a:p>
            <a:pPr lvl="1"/>
            <a:r>
              <a:rPr lang="en-US" dirty="0" smtClean="0"/>
              <a:t>Narrative Framework</a:t>
            </a:r>
          </a:p>
          <a:p>
            <a:pPr lvl="2"/>
            <a:r>
              <a:rPr lang="en-US" dirty="0" smtClean="0"/>
              <a:t>The book has a clearly delineated prologue (1:1–8) and epilogue (22:6–21).</a:t>
            </a:r>
          </a:p>
          <a:p>
            <a:pPr lvl="2"/>
            <a:r>
              <a:rPr lang="en-US" dirty="0" smtClean="0"/>
              <a:t>It </a:t>
            </a:r>
            <a:r>
              <a:rPr lang="en-US" dirty="0" smtClean="0"/>
              <a:t>is divided into four visions marked by the phrase “in the Spirit” (1:9; 4:2; 17:3; 21:10</a:t>
            </a:r>
            <a:r>
              <a:rPr lang="en-US" dirty="0" smtClean="0"/>
              <a:t>).</a:t>
            </a:r>
            <a:endParaRPr lang="en-US" dirty="0" smtClean="0"/>
          </a:p>
          <a:p>
            <a:pPr lvl="2"/>
            <a:r>
              <a:rPr lang="en-US" dirty="0" smtClean="0"/>
              <a:t>Several series of sevens pervade the book (2:1–3:22; 6:1–8:1; 8:2–11:19; 15:1–16:21).</a:t>
            </a:r>
          </a:p>
          <a:p>
            <a:pPr lvl="2"/>
            <a:r>
              <a:rPr lang="en-US" dirty="0" smtClean="0"/>
              <a:t>In </a:t>
            </a:r>
            <a:r>
              <a:rPr lang="en-US" dirty="0" smtClean="0"/>
              <a:t>a “tale of two cities,” the harlot city of Babylon (chaps. 17–18) is contrasted with the bride city of the New Jerusalem (chaps. 21–22).</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General Literary Features</a:t>
            </a:r>
          </a:p>
          <a:p>
            <a:pPr lvl="1"/>
            <a:r>
              <a:rPr lang="en-US" dirty="0" smtClean="0"/>
              <a:t>Characterization</a:t>
            </a:r>
          </a:p>
          <a:p>
            <a:pPr lvl="2"/>
            <a:r>
              <a:rPr lang="en-US" dirty="0" smtClean="0"/>
              <a:t>At the heart of the characterization of the book is </a:t>
            </a:r>
            <a:r>
              <a:rPr lang="en-US" i="1" dirty="0" smtClean="0"/>
              <a:t>the Lord Jesus Christ</a:t>
            </a:r>
            <a:r>
              <a:rPr lang="en-US" dirty="0" smtClean="0"/>
              <a:t> who is presented as risen and glorious, as the source of revelation regarding the state of the seven churches (chaps. 1–3) as well as regarding the final judgment (chaps. 4–18), and as the one who returns triumphantly at the end of time to establish his kingdom (chaps. 19–22).</a:t>
            </a:r>
          </a:p>
          <a:p>
            <a:pPr lvl="2"/>
            <a:r>
              <a:rPr lang="en-US" i="1" dirty="0" smtClean="0"/>
              <a:t>John</a:t>
            </a:r>
            <a:r>
              <a:rPr lang="en-US" dirty="0" smtClean="0"/>
              <a:t> also features prominently in the book as the author and narrator. </a:t>
            </a:r>
          </a:p>
          <a:p>
            <a:pPr lvl="2"/>
            <a:r>
              <a:rPr lang="en-US" i="1" dirty="0" smtClean="0"/>
              <a:t>Angels</a:t>
            </a:r>
            <a:r>
              <a:rPr lang="en-US" dirty="0" smtClean="0"/>
              <a:t>, both elect and evil, appear as significant characters throughout the book.</a:t>
            </a:r>
          </a:p>
          <a:p>
            <a:pPr lvl="2"/>
            <a:r>
              <a:rPr lang="en-US" dirty="0" smtClean="0"/>
              <a:t>The </a:t>
            </a:r>
            <a:r>
              <a:rPr lang="en-US" i="1" dirty="0" smtClean="0"/>
              <a:t>believers in the seven churches</a:t>
            </a:r>
            <a:r>
              <a:rPr lang="en-US" dirty="0" smtClean="0"/>
              <a:t>.</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pic>
        <p:nvPicPr>
          <p:cNvPr id="1026" name="Picture 2" descr="DESCRIPTION: Dentist looking in patient's mouth CAPTION: HMMMM ... KIND OF IRONIC THAT I HEARD YOU SINGING &quot;CROWN HIM WITH MANY CROWNS&quot; EARLIER"/>
          <p:cNvPicPr>
            <a:picLocks noGrp="1" noChangeAspect="1" noChangeArrowheads="1"/>
          </p:cNvPicPr>
          <p:nvPr>
            <p:ph idx="1"/>
          </p:nvPr>
        </p:nvPicPr>
        <p:blipFill>
          <a:blip r:embed="rId3" cstate="print"/>
          <a:srcRect/>
          <a:stretch>
            <a:fillRect/>
          </a:stretch>
        </p:blipFill>
        <p:spPr bwMode="auto">
          <a:xfrm>
            <a:off x="914399" y="1573808"/>
            <a:ext cx="6423691" cy="48269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fontScale="92500"/>
          </a:bodyPr>
          <a:lstStyle/>
          <a:p>
            <a:r>
              <a:rPr lang="en-US" dirty="0" smtClean="0"/>
              <a:t>General Literary Features</a:t>
            </a:r>
          </a:p>
          <a:p>
            <a:pPr lvl="1"/>
            <a:r>
              <a:rPr lang="en-US" dirty="0" smtClean="0"/>
              <a:t>Minor Transition Markers</a:t>
            </a:r>
          </a:p>
          <a:p>
            <a:pPr lvl="2"/>
            <a:r>
              <a:rPr lang="en-US" dirty="0" smtClean="0"/>
              <a:t>Minor visionary transitions within any one of the four visions featured in the book are often signaled by references to “seeing” or “hearing.”</a:t>
            </a:r>
          </a:p>
          <a:p>
            <a:pPr lvl="1"/>
            <a:r>
              <a:rPr lang="en-US" dirty="0" smtClean="0"/>
              <a:t>Series of Sevens and Relationship between the Sevens</a:t>
            </a:r>
          </a:p>
          <a:p>
            <a:pPr lvl="2"/>
            <a:r>
              <a:rPr lang="en-US" dirty="0" smtClean="0"/>
              <a:t>Within these series of sevens, schemes vary from six, seven, and eight septets.</a:t>
            </a:r>
          </a:p>
          <a:p>
            <a:pPr lvl="2"/>
            <a:r>
              <a:rPr lang="en-US" dirty="0" smtClean="0"/>
              <a:t>The nature of the relationship between the seven seals, trumpets, and bowls has long confounded interpreters. There are three primary theories:</a:t>
            </a:r>
          </a:p>
          <a:p>
            <a:pPr lvl="3"/>
            <a:r>
              <a:rPr lang="en-US" dirty="0" smtClean="0"/>
              <a:t>(1) chronological succession; </a:t>
            </a:r>
          </a:p>
          <a:p>
            <a:pPr lvl="3"/>
            <a:r>
              <a:rPr lang="en-US" dirty="0" smtClean="0"/>
              <a:t>(2) recapitulation; and </a:t>
            </a:r>
          </a:p>
          <a:p>
            <a:pPr lvl="3"/>
            <a:r>
              <a:rPr lang="en-US" dirty="0" smtClean="0"/>
              <a:t>(3) telescopic progression.</a:t>
            </a:r>
          </a:p>
          <a:p>
            <a:pPr lvl="1">
              <a:buNone/>
            </a:pPr>
            <a:endParaRPr lang="en-US" dirty="0" smtClean="0"/>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ipe(down)">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wipe(down)">
                                      <p:cBhvr>
                                        <p:cTn id="4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General Literary Features</a:t>
            </a:r>
          </a:p>
          <a:p>
            <a:pPr lvl="1"/>
            <a:r>
              <a:rPr lang="en-US" dirty="0" smtClean="0"/>
              <a:t>Interludes</a:t>
            </a:r>
          </a:p>
          <a:p>
            <a:pPr lvl="2"/>
            <a:r>
              <a:rPr lang="en-US" dirty="0" smtClean="0"/>
              <a:t>The first two emerge between the breaking of the sixth and seventh seals (7:1–17) and between the blowing of the sixth and seventh trumpets (10:1–11:14).</a:t>
            </a:r>
          </a:p>
          <a:p>
            <a:pPr lvl="2"/>
            <a:r>
              <a:rPr lang="en-US" dirty="0" smtClean="0"/>
              <a:t>They are bound to the preceding sections and provide answers for questions that the audience might be asking.</a:t>
            </a:r>
          </a:p>
          <a:p>
            <a:pPr lvl="2"/>
            <a:r>
              <a:rPr lang="en-US" dirty="0" smtClean="0"/>
              <a:t>The third interlude differs from the first two in that it occurs at the end of the seventh trumpet and precedes the introduction of the seven bowls.</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Assessing and Interpreting Old Testament Allusions</a:t>
            </a:r>
          </a:p>
          <a:p>
            <a:pPr lvl="2"/>
            <a:r>
              <a:rPr lang="en-US" dirty="0" smtClean="0"/>
              <a:t>Three problems</a:t>
            </a:r>
          </a:p>
          <a:p>
            <a:pPr lvl="3"/>
            <a:r>
              <a:rPr lang="en-US" dirty="0" smtClean="0"/>
              <a:t>There </a:t>
            </a:r>
            <a:r>
              <a:rPr lang="en-US" dirty="0" smtClean="0"/>
              <a:t>is persistent confusion over terminology, including what appears to be confusion over echo, allusion and quotation or citation.</a:t>
            </a:r>
          </a:p>
          <a:p>
            <a:pPr lvl="3"/>
            <a:r>
              <a:rPr lang="en-US" dirty="0" smtClean="0"/>
              <a:t>The </a:t>
            </a:r>
            <a:r>
              <a:rPr lang="en-US" dirty="0" smtClean="0"/>
              <a:t>audience-oriented or reader-response approach to the use of the Old Testament.</a:t>
            </a:r>
          </a:p>
          <a:p>
            <a:pPr lvl="3"/>
            <a:r>
              <a:rPr lang="en-US" dirty="0" smtClean="0"/>
              <a:t>What </a:t>
            </a:r>
            <a:r>
              <a:rPr lang="en-US" dirty="0" smtClean="0"/>
              <a:t>is intended by such analyses of the use of the Old Testament.</a:t>
            </a:r>
          </a:p>
          <a:p>
            <a:pPr lvl="2"/>
            <a:r>
              <a:rPr lang="en-US" dirty="0" err="1" smtClean="0"/>
              <a:t>Intertextuality</a:t>
            </a:r>
            <a:endParaRPr lang="en-US" dirty="0" smtClean="0"/>
          </a:p>
          <a:p>
            <a:pPr lvl="2"/>
            <a:r>
              <a:rPr lang="en-US" dirty="0" smtClean="0"/>
              <a:t>Allusion</a:t>
            </a:r>
          </a:p>
          <a:p>
            <a:pPr lvl="2"/>
            <a:r>
              <a:rPr lang="en-US" dirty="0" smtClean="0"/>
              <a:t>Echo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ipe(down)">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wipe(down)">
                                      <p:cBhvr>
                                        <p:cTn id="4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Special Literary Features</a:t>
            </a:r>
          </a:p>
          <a:p>
            <a:pPr lvl="1"/>
            <a:r>
              <a:rPr lang="en-US" dirty="0" smtClean="0"/>
              <a:t>Assessing and Interpreting Old Testament Allusions</a:t>
            </a:r>
          </a:p>
          <a:p>
            <a:pPr lvl="2"/>
            <a:r>
              <a:rPr lang="en-US" dirty="0" smtClean="0"/>
              <a:t>The almost continuous allusion to the Old Testament in the Book of Revelation is not a haphazard phenomenon but reflects a “pattern of disciplined and deliberate </a:t>
            </a:r>
            <a:r>
              <a:rPr lang="en-US" i="1" dirty="0" smtClean="0"/>
              <a:t>allusion </a:t>
            </a:r>
            <a:r>
              <a:rPr lang="en-US" dirty="0" smtClean="0"/>
              <a:t>to specific Old Testament texts.</a:t>
            </a:r>
          </a:p>
          <a:p>
            <a:pPr lvl="2"/>
            <a:r>
              <a:rPr lang="en-US" dirty="0" smtClean="0"/>
              <a:t>A possible way forward is to propose a distinction between levels of </a:t>
            </a:r>
            <a:r>
              <a:rPr lang="en-US" dirty="0" err="1" smtClean="0"/>
              <a:t>authorially</a:t>
            </a:r>
            <a:r>
              <a:rPr lang="en-US" dirty="0" smtClean="0"/>
              <a:t> intended meaning. </a:t>
            </a:r>
          </a:p>
          <a:p>
            <a:pPr lvl="2"/>
            <a:r>
              <a:rPr lang="en-US" dirty="0" smtClean="0"/>
              <a:t>The distinction proposed is between the </a:t>
            </a:r>
            <a:r>
              <a:rPr lang="en-US" dirty="0" err="1" smtClean="0"/>
              <a:t>authorially</a:t>
            </a:r>
            <a:r>
              <a:rPr lang="en-US" dirty="0" smtClean="0"/>
              <a:t> intended meaning of the surface/primary text and the source/subtext. </a:t>
            </a:r>
          </a:p>
          <a:p>
            <a:pPr lvl="2"/>
            <a:r>
              <a:rPr lang="en-US" dirty="0" smtClean="0"/>
              <a:t>The interpreter of Revelation is ultimately concerned with what John intended the allusion to mean rather than with the original intent of the Old Testament writer. </a:t>
            </a:r>
          </a:p>
          <a:p>
            <a:pPr lvl="2"/>
            <a:r>
              <a:rPr lang="en-US" dirty="0" smtClean="0"/>
              <a:t>This is not a distinction in kind (pitting the texts against one other) but in degree (giving precedence to the new context).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Assessing and Interpreting Old Testament Allusions</a:t>
            </a:r>
          </a:p>
          <a:p>
            <a:pPr lvl="2"/>
            <a:r>
              <a:rPr lang="en-US" dirty="0" smtClean="0"/>
              <a:t>B</a:t>
            </a:r>
            <a:r>
              <a:rPr lang="en-US" dirty="0" smtClean="0"/>
              <a:t>efore </a:t>
            </a:r>
            <a:r>
              <a:rPr lang="en-US" dirty="0" smtClean="0"/>
              <a:t>we will be able to answer the question of what is intended by the author’s use of the Old Testament, we will need to develop criteria for identifying </a:t>
            </a:r>
            <a:r>
              <a:rPr lang="en-US" dirty="0" smtClean="0"/>
              <a:t>allusions:</a:t>
            </a:r>
            <a:endParaRPr lang="en-US" dirty="0" smtClean="0"/>
          </a:p>
          <a:p>
            <a:pPr lvl="3"/>
            <a:r>
              <a:rPr lang="en-US" dirty="0" smtClean="0"/>
              <a:t>(1) embedded allusion; </a:t>
            </a:r>
          </a:p>
          <a:p>
            <a:pPr lvl="3"/>
            <a:r>
              <a:rPr lang="en-US" dirty="0" smtClean="0"/>
              <a:t>(2) implied allusion; and </a:t>
            </a:r>
          </a:p>
          <a:p>
            <a:pPr lvl="3"/>
            <a:r>
              <a:rPr lang="en-US" dirty="0" smtClean="0"/>
              <a:t>(3) incidental </a:t>
            </a:r>
            <a:r>
              <a:rPr lang="en-US" dirty="0" smtClean="0"/>
              <a:t>allusion.</a:t>
            </a:r>
            <a:endParaRPr lang="en-US" dirty="0" smtClean="0"/>
          </a:p>
          <a:p>
            <a:endParaRPr lang="en-US" dirty="0" smtClean="0"/>
          </a:p>
        </p:txBody>
      </p:sp>
      <p:graphicFrame>
        <p:nvGraphicFramePr>
          <p:cNvPr id="4" name="Table 3"/>
          <p:cNvGraphicFramePr>
            <a:graphicFrameLocks noGrp="1"/>
          </p:cNvGraphicFramePr>
          <p:nvPr/>
        </p:nvGraphicFramePr>
        <p:xfrm>
          <a:off x="228600" y="4800600"/>
          <a:ext cx="7696200" cy="1102360"/>
        </p:xfrm>
        <a:graphic>
          <a:graphicData uri="http://schemas.openxmlformats.org/drawingml/2006/table">
            <a:tbl>
              <a:tblPr firstRow="1" bandRow="1">
                <a:tableStyleId>{7DF18680-E054-41AD-8BC1-D1AEF772440D}</a:tableStyleId>
              </a:tblPr>
              <a:tblGrid>
                <a:gridCol w="962025"/>
                <a:gridCol w="962025"/>
                <a:gridCol w="962025"/>
                <a:gridCol w="962025"/>
                <a:gridCol w="962025"/>
                <a:gridCol w="962025"/>
                <a:gridCol w="962025"/>
                <a:gridCol w="962025"/>
              </a:tblGrid>
              <a:tr h="370840">
                <a:tc gridSpan="2">
                  <a:txBody>
                    <a:bodyPr/>
                    <a:lstStyle/>
                    <a:p>
                      <a:pPr marL="0" marR="0" indent="0" algn="ctr" hangingPunct="0">
                        <a:lnSpc>
                          <a:spcPct val="200000"/>
                        </a:lnSpc>
                        <a:spcBef>
                          <a:spcPts val="0"/>
                        </a:spcBef>
                        <a:spcAft>
                          <a:spcPts val="0"/>
                        </a:spcAft>
                      </a:pPr>
                      <a:r>
                        <a:rPr lang="en-US" sz="1200" dirty="0"/>
                        <a:t>Embedded</a:t>
                      </a:r>
                      <a:endParaRPr lang="en-US" sz="1200" dirty="0">
                        <a:latin typeface="Times New Roman"/>
                        <a:ea typeface="Times New Roman"/>
                      </a:endParaRPr>
                    </a:p>
                  </a:txBody>
                  <a:tcPr marL="68580" marR="68580" marT="0" marB="0"/>
                </a:tc>
                <a:tc hMerge="1">
                  <a:txBody>
                    <a:bodyPr/>
                    <a:lstStyle/>
                    <a:p>
                      <a:pPr marL="0" marR="0" indent="0" algn="just" hangingPunct="0">
                        <a:lnSpc>
                          <a:spcPct val="200000"/>
                        </a:lnSpc>
                        <a:spcBef>
                          <a:spcPts val="0"/>
                        </a:spcBef>
                        <a:spcAft>
                          <a:spcPts val="0"/>
                        </a:spcAft>
                      </a:pPr>
                      <a:endParaRPr lang="en-US" sz="1200" dirty="0">
                        <a:latin typeface="Times New Roman"/>
                        <a:ea typeface="Times New Roman"/>
                      </a:endParaRPr>
                    </a:p>
                  </a:txBody>
                  <a:tcPr marL="68580" marR="68580" marT="0" marB="0"/>
                </a:tc>
                <a:tc gridSpan="4">
                  <a:txBody>
                    <a:bodyPr/>
                    <a:lstStyle/>
                    <a:p>
                      <a:pPr marL="0" marR="0" indent="0" algn="ctr" hangingPunct="0">
                        <a:lnSpc>
                          <a:spcPct val="200000"/>
                        </a:lnSpc>
                        <a:spcBef>
                          <a:spcPts val="0"/>
                        </a:spcBef>
                        <a:spcAft>
                          <a:spcPts val="0"/>
                        </a:spcAft>
                      </a:pPr>
                      <a:r>
                        <a:rPr lang="en-US" sz="1200" dirty="0"/>
                        <a:t>Implied</a:t>
                      </a:r>
                      <a:endParaRPr lang="en-US" sz="1200" dirty="0">
                        <a:latin typeface="Times New Roman"/>
                        <a:ea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indent="0" algn="ctr" hangingPunct="0">
                        <a:lnSpc>
                          <a:spcPct val="200000"/>
                        </a:lnSpc>
                        <a:spcBef>
                          <a:spcPts val="0"/>
                        </a:spcBef>
                        <a:spcAft>
                          <a:spcPts val="0"/>
                        </a:spcAft>
                      </a:pPr>
                      <a:r>
                        <a:rPr lang="en-US" sz="1200" dirty="0"/>
                        <a:t>Incidental</a:t>
                      </a:r>
                      <a:endParaRPr lang="en-US" sz="1200" dirty="0">
                        <a:latin typeface="Times New Roman"/>
                        <a:ea typeface="Times New Roman"/>
                      </a:endParaRPr>
                    </a:p>
                  </a:txBody>
                  <a:tcPr marL="68580" marR="68580" marT="0" marB="0"/>
                </a:tc>
                <a:tc hMerge="1">
                  <a:txBody>
                    <a:bodyPr/>
                    <a:lstStyle/>
                    <a:p>
                      <a:pPr marL="0" marR="0" indent="0" algn="just" hangingPunct="0">
                        <a:lnSpc>
                          <a:spcPct val="200000"/>
                        </a:lnSpc>
                        <a:spcBef>
                          <a:spcPts val="0"/>
                        </a:spcBef>
                        <a:spcAft>
                          <a:spcPts val="0"/>
                        </a:spcAft>
                      </a:pPr>
                      <a:endParaRPr lang="en-US" sz="1200" dirty="0">
                        <a:latin typeface="Times New Roman"/>
                        <a:ea typeface="Times New Roman"/>
                      </a:endParaRPr>
                    </a:p>
                  </a:txBody>
                  <a:tcPr marL="68580" marR="68580" marT="0" marB="0"/>
                </a:tc>
              </a:tr>
              <a:tr h="370840">
                <a:tc>
                  <a:txBody>
                    <a:bodyPr/>
                    <a:lstStyle/>
                    <a:p>
                      <a:pPr marL="0" marR="0" indent="0" algn="just" hangingPunct="0">
                        <a:lnSpc>
                          <a:spcPct val="200000"/>
                        </a:lnSpc>
                        <a:spcBef>
                          <a:spcPts val="0"/>
                        </a:spcBef>
                        <a:spcAft>
                          <a:spcPts val="0"/>
                        </a:spcAft>
                      </a:pPr>
                      <a:r>
                        <a:rPr lang="en-US" sz="1200" dirty="0"/>
                        <a:t>Clear</a:t>
                      </a:r>
                    </a:p>
                    <a:p>
                      <a:pPr marL="0" marR="0" indent="0" algn="just" hangingPunct="0">
                        <a:lnSpc>
                          <a:spcPct val="200000"/>
                        </a:lnSpc>
                        <a:spcBef>
                          <a:spcPts val="0"/>
                        </a:spcBef>
                        <a:spcAft>
                          <a:spcPts val="0"/>
                        </a:spcAft>
                      </a:pPr>
                      <a:r>
                        <a:rPr lang="en-US" sz="1200" dirty="0"/>
                        <a:t>Allusion</a:t>
                      </a:r>
                      <a:endParaRPr lang="en-US" sz="1200" dirty="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dirty="0"/>
                        <a:t>Probable</a:t>
                      </a:r>
                    </a:p>
                    <a:p>
                      <a:pPr marL="0" marR="0" indent="0" algn="just" hangingPunct="0">
                        <a:lnSpc>
                          <a:spcPct val="200000"/>
                        </a:lnSpc>
                        <a:spcBef>
                          <a:spcPts val="0"/>
                        </a:spcBef>
                        <a:spcAft>
                          <a:spcPts val="0"/>
                        </a:spcAft>
                      </a:pPr>
                      <a:r>
                        <a:rPr lang="en-US" sz="1200" dirty="0"/>
                        <a:t>Allusion</a:t>
                      </a:r>
                      <a:endParaRPr lang="en-US" sz="1200" dirty="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a:t>Structural </a:t>
                      </a:r>
                    </a:p>
                    <a:p>
                      <a:pPr marL="0" marR="0" indent="0" algn="just" hangingPunct="0">
                        <a:lnSpc>
                          <a:spcPct val="200000"/>
                        </a:lnSpc>
                        <a:spcBef>
                          <a:spcPts val="0"/>
                        </a:spcBef>
                        <a:spcAft>
                          <a:spcPts val="0"/>
                        </a:spcAft>
                      </a:pPr>
                      <a:r>
                        <a:rPr lang="en-US" sz="1200"/>
                        <a:t>Allusion </a:t>
                      </a:r>
                      <a:endParaRPr lang="en-US" sz="120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dirty="0"/>
                        <a:t>Thematic</a:t>
                      </a:r>
                    </a:p>
                    <a:p>
                      <a:pPr marL="0" marR="0" indent="0" algn="just" hangingPunct="0">
                        <a:lnSpc>
                          <a:spcPct val="200000"/>
                        </a:lnSpc>
                        <a:spcBef>
                          <a:spcPts val="0"/>
                        </a:spcBef>
                        <a:spcAft>
                          <a:spcPts val="0"/>
                        </a:spcAft>
                      </a:pPr>
                      <a:r>
                        <a:rPr lang="en-US" sz="1200" dirty="0"/>
                        <a:t>Allusion</a:t>
                      </a:r>
                      <a:endParaRPr lang="en-US" sz="1200" dirty="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dirty="0"/>
                        <a:t>Typological</a:t>
                      </a:r>
                    </a:p>
                    <a:p>
                      <a:pPr marL="0" marR="0" indent="0" algn="just" hangingPunct="0">
                        <a:lnSpc>
                          <a:spcPct val="200000"/>
                        </a:lnSpc>
                        <a:spcBef>
                          <a:spcPts val="0"/>
                        </a:spcBef>
                        <a:spcAft>
                          <a:spcPts val="0"/>
                        </a:spcAft>
                      </a:pPr>
                      <a:r>
                        <a:rPr lang="en-US" sz="1200" dirty="0"/>
                        <a:t>Allusion</a:t>
                      </a:r>
                      <a:endParaRPr lang="en-US" sz="1200" dirty="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a:t>Conceptual</a:t>
                      </a:r>
                    </a:p>
                    <a:p>
                      <a:pPr marL="0" marR="0" indent="0" algn="just" hangingPunct="0">
                        <a:lnSpc>
                          <a:spcPct val="200000"/>
                        </a:lnSpc>
                        <a:spcBef>
                          <a:spcPts val="0"/>
                        </a:spcBef>
                        <a:spcAft>
                          <a:spcPts val="0"/>
                        </a:spcAft>
                      </a:pPr>
                      <a:r>
                        <a:rPr lang="en-US" sz="1200"/>
                        <a:t>Allusion</a:t>
                      </a:r>
                      <a:endParaRPr lang="en-US" sz="120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dirty="0"/>
                        <a:t>Loud </a:t>
                      </a:r>
                      <a:endParaRPr lang="en-US" sz="1200" dirty="0" smtClean="0"/>
                    </a:p>
                    <a:p>
                      <a:pPr marL="0" marR="0" indent="0" algn="just" hangingPunct="0">
                        <a:lnSpc>
                          <a:spcPct val="200000"/>
                        </a:lnSpc>
                        <a:spcBef>
                          <a:spcPts val="0"/>
                        </a:spcBef>
                        <a:spcAft>
                          <a:spcPts val="0"/>
                        </a:spcAft>
                      </a:pPr>
                      <a:r>
                        <a:rPr lang="en-US" sz="1200" dirty="0" err="1" smtClean="0"/>
                        <a:t>Eho</a:t>
                      </a:r>
                      <a:endParaRPr lang="en-US" sz="1200" dirty="0">
                        <a:latin typeface="Times New Roman"/>
                        <a:ea typeface="Times New Roman"/>
                      </a:endParaRPr>
                    </a:p>
                  </a:txBody>
                  <a:tcPr marL="68580" marR="68580" marT="0" marB="0"/>
                </a:tc>
                <a:tc>
                  <a:txBody>
                    <a:bodyPr/>
                    <a:lstStyle/>
                    <a:p>
                      <a:pPr marL="0" marR="0" indent="0" algn="just" hangingPunct="0">
                        <a:lnSpc>
                          <a:spcPct val="200000"/>
                        </a:lnSpc>
                        <a:spcBef>
                          <a:spcPts val="0"/>
                        </a:spcBef>
                        <a:spcAft>
                          <a:spcPts val="0"/>
                        </a:spcAft>
                      </a:pPr>
                      <a:r>
                        <a:rPr lang="en-US" sz="1200" dirty="0"/>
                        <a:t>Soft </a:t>
                      </a:r>
                      <a:endParaRPr lang="en-US" sz="1200" dirty="0" smtClean="0"/>
                    </a:p>
                    <a:p>
                      <a:pPr marL="0" marR="0" indent="0" algn="just" hangingPunct="0">
                        <a:lnSpc>
                          <a:spcPct val="200000"/>
                        </a:lnSpc>
                        <a:spcBef>
                          <a:spcPts val="0"/>
                        </a:spcBef>
                        <a:spcAft>
                          <a:spcPts val="0"/>
                        </a:spcAft>
                      </a:pPr>
                      <a:r>
                        <a:rPr lang="en-US" sz="1200" dirty="0" smtClean="0"/>
                        <a:t>Echo</a:t>
                      </a:r>
                      <a:endParaRPr lang="en-US"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Assessing and Interpreting Old Testament Allusions</a:t>
            </a:r>
          </a:p>
          <a:p>
            <a:pPr lvl="2"/>
            <a:r>
              <a:rPr lang="en-US" dirty="0" smtClean="0"/>
              <a:t>Criteria</a:t>
            </a:r>
          </a:p>
          <a:p>
            <a:pPr lvl="3"/>
            <a:r>
              <a:rPr lang="en-US" dirty="0" smtClean="0"/>
              <a:t>Linguistic parallels</a:t>
            </a:r>
          </a:p>
          <a:p>
            <a:pPr lvl="4"/>
            <a:r>
              <a:rPr lang="en-US" dirty="0" smtClean="0"/>
              <a:t>Lexical indicators</a:t>
            </a:r>
          </a:p>
          <a:p>
            <a:pPr lvl="4"/>
            <a:r>
              <a:rPr lang="en-US" dirty="0" smtClean="0"/>
              <a:t>Syntactical indicators</a:t>
            </a:r>
          </a:p>
          <a:p>
            <a:pPr lvl="3"/>
            <a:r>
              <a:rPr lang="en-US" dirty="0" smtClean="0"/>
              <a:t>Theological significance</a:t>
            </a:r>
          </a:p>
          <a:p>
            <a:pPr lvl="3"/>
            <a:r>
              <a:rPr lang="en-US" dirty="0" smtClean="0"/>
              <a:t>Contextual consistency</a:t>
            </a:r>
          </a:p>
          <a:p>
            <a:pPr lvl="3"/>
            <a:r>
              <a:rPr lang="en-US" dirty="0" smtClean="0"/>
              <a:t>Transitivity</a:t>
            </a:r>
          </a:p>
          <a:p>
            <a:pPr lvl="4"/>
            <a:r>
              <a:rPr lang="en-US" dirty="0" smtClean="0"/>
              <a:t>Availability</a:t>
            </a:r>
          </a:p>
          <a:p>
            <a:pPr lvl="4"/>
            <a:r>
              <a:rPr lang="en-US" dirty="0" smtClean="0"/>
              <a:t>Shared knowledge</a:t>
            </a:r>
          </a:p>
          <a:p>
            <a:pPr lvl="3"/>
            <a:r>
              <a:rPr lang="en-US" dirty="0" smtClean="0"/>
              <a:t>Exegetical tradition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down)">
                                      <p:cBhvr>
                                        <p:cTn id="39" dur="500"/>
                                        <p:tgtEl>
                                          <p:spTgt spid="3">
                                            <p:txEl>
                                              <p:pRg st="8" end="8"/>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wipe(down)">
                                      <p:cBhvr>
                                        <p:cTn id="45" dur="500"/>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wipe(down)">
                                      <p:cBhvr>
                                        <p:cTn id="5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Assessing and Interpreting Old Testament Allusions</a:t>
            </a:r>
          </a:p>
          <a:p>
            <a:pPr lvl="2"/>
            <a:r>
              <a:rPr lang="en-US" dirty="0" smtClean="0"/>
              <a:t>Seven categories of use</a:t>
            </a:r>
          </a:p>
          <a:p>
            <a:pPr lvl="3"/>
            <a:r>
              <a:rPr lang="en-US" dirty="0" smtClean="0"/>
              <a:t>Fulfillment of prophecy</a:t>
            </a:r>
          </a:p>
          <a:p>
            <a:pPr lvl="3"/>
            <a:r>
              <a:rPr lang="en-US" dirty="0" smtClean="0"/>
              <a:t>Analogical use</a:t>
            </a:r>
          </a:p>
          <a:p>
            <a:pPr lvl="3"/>
            <a:r>
              <a:rPr lang="en-US" dirty="0" smtClean="0"/>
              <a:t>Indirect OT typological prophecies</a:t>
            </a:r>
          </a:p>
          <a:p>
            <a:pPr lvl="3"/>
            <a:r>
              <a:rPr lang="en-US" dirty="0" smtClean="0"/>
              <a:t>Inverted or ironic use of the OT</a:t>
            </a:r>
          </a:p>
          <a:p>
            <a:pPr lvl="3"/>
            <a:r>
              <a:rPr lang="en-US" dirty="0" smtClean="0"/>
              <a:t>Use of OT themes</a:t>
            </a:r>
          </a:p>
          <a:p>
            <a:pPr lvl="3"/>
            <a:r>
              <a:rPr lang="en-US" dirty="0" smtClean="0"/>
              <a:t>Use of OT as a literary prototype or model</a:t>
            </a:r>
          </a:p>
          <a:p>
            <a:pPr lvl="3"/>
            <a:r>
              <a:rPr lang="en-US" dirty="0" smtClean="0"/>
              <a:t>Stylistic use of OT language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wipe(down)">
                                      <p:cBhvr>
                                        <p:cTn id="3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lnSpcReduction="10000"/>
          </a:bodyPr>
          <a:lstStyle/>
          <a:p>
            <a:r>
              <a:rPr lang="en-US" dirty="0" smtClean="0"/>
              <a:t>Special Literary Features</a:t>
            </a:r>
          </a:p>
          <a:p>
            <a:pPr lvl="1"/>
            <a:r>
              <a:rPr lang="en-US" dirty="0" smtClean="0"/>
              <a:t>Types of Figurative Language</a:t>
            </a:r>
          </a:p>
          <a:p>
            <a:pPr lvl="2"/>
            <a:r>
              <a:rPr lang="en-US" dirty="0" smtClean="0"/>
              <a:t>By using analogical language, figures of speech lead the reader from the known to the unknown, in the present case, future events. Thus, their use helps alleviate the difficulty of communicating a subject—the end times—that defies mere propositional or descriptive language.</a:t>
            </a:r>
          </a:p>
          <a:p>
            <a:pPr lvl="1"/>
            <a:r>
              <a:rPr lang="en-US" dirty="0" smtClean="0"/>
              <a:t>The Symbolic Nature of Revelation</a:t>
            </a:r>
          </a:p>
          <a:p>
            <a:pPr lvl="2"/>
            <a:r>
              <a:rPr lang="en-US" dirty="0" smtClean="0"/>
              <a:t>It is undeniable that the Apocalypse contains a legion of symbolic and metaphorical images, but interpretive approaches divide sharply as to how these symbols should be </a:t>
            </a:r>
            <a:r>
              <a:rPr lang="en-US" dirty="0" smtClean="0"/>
              <a:t>interpreted:</a:t>
            </a:r>
            <a:endParaRPr lang="en-US" dirty="0" smtClean="0"/>
          </a:p>
          <a:p>
            <a:pPr lvl="3"/>
            <a:r>
              <a:rPr lang="en-US" dirty="0" smtClean="0"/>
              <a:t>(1) primarily literal and secondarily symbolic; or </a:t>
            </a:r>
          </a:p>
          <a:p>
            <a:pPr lvl="3"/>
            <a:r>
              <a:rPr lang="en-US" dirty="0" smtClean="0"/>
              <a:t>(2) primarily symbolic and secondarily literal.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Interpreting Symbols in Revelation</a:t>
            </a:r>
          </a:p>
          <a:p>
            <a:pPr lvl="2"/>
            <a:r>
              <a:rPr lang="en-US" dirty="0" smtClean="0"/>
              <a:t>Recognize the symbolic imagery associated with the description of people and beings, colors, numbers, institutions, places, and events.</a:t>
            </a:r>
          </a:p>
          <a:p>
            <a:pPr lvl="2"/>
            <a:r>
              <a:rPr lang="en-US" dirty="0" smtClean="0"/>
              <a:t>Look for interpretations of those symbols within the vision.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Self-Interpreted Symbols in Revelation</a:t>
            </a:r>
            <a:endParaRPr lang="en-US" dirty="0"/>
          </a:p>
        </p:txBody>
      </p:sp>
      <p:graphicFrame>
        <p:nvGraphicFramePr>
          <p:cNvPr id="4" name="Content Placeholder 3"/>
          <p:cNvGraphicFramePr>
            <a:graphicFrameLocks noGrp="1"/>
          </p:cNvGraphicFramePr>
          <p:nvPr>
            <p:ph idx="1"/>
          </p:nvPr>
        </p:nvGraphicFramePr>
        <p:xfrm>
          <a:off x="457200" y="1609725"/>
          <a:ext cx="7239000" cy="5125720"/>
        </p:xfrm>
        <a:graphic>
          <a:graphicData uri="http://schemas.openxmlformats.org/drawingml/2006/table">
            <a:tbl>
              <a:tblPr firstRow="1" bandRow="1">
                <a:tableStyleId>{7DF18680-E054-41AD-8BC1-D1AEF772440D}</a:tableStyleId>
              </a:tblPr>
              <a:tblGrid>
                <a:gridCol w="1809750"/>
                <a:gridCol w="1809750"/>
                <a:gridCol w="1809750"/>
                <a:gridCol w="1809750"/>
              </a:tblGrid>
              <a:tr h="370840">
                <a:tc>
                  <a:txBody>
                    <a:bodyPr/>
                    <a:lstStyle/>
                    <a:p>
                      <a:pPr marL="0" marR="0" indent="0" hangingPunct="0">
                        <a:lnSpc>
                          <a:spcPct val="200000"/>
                        </a:lnSpc>
                        <a:spcBef>
                          <a:spcPts val="0"/>
                        </a:spcBef>
                        <a:spcAft>
                          <a:spcPts val="0"/>
                        </a:spcAft>
                      </a:pPr>
                      <a:r>
                        <a:rPr lang="en-US" sz="1200" dirty="0"/>
                        <a:t>Reference</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Symbol</a:t>
                      </a:r>
                      <a:endParaRPr lang="en-US" sz="1200">
                        <a:latin typeface="Times New Roman"/>
                        <a:ea typeface="Times New Roman"/>
                      </a:endParaRPr>
                    </a:p>
                  </a:txBody>
                  <a:tcPr marL="68580" marR="68580" marT="0" marB="0"/>
                </a:tc>
                <a:tc>
                  <a:txBody>
                    <a:bodyPr/>
                    <a:lstStyle/>
                    <a:p>
                      <a:pPr marL="0" marR="0" indent="0" algn="ctr" hangingPunct="0">
                        <a:lnSpc>
                          <a:spcPct val="200000"/>
                        </a:lnSpc>
                        <a:spcBef>
                          <a:spcPts val="0"/>
                        </a:spcBef>
                        <a:spcAft>
                          <a:spcPts val="0"/>
                        </a:spcAft>
                      </a:pPr>
                      <a:r>
                        <a:rPr lang="en-US" sz="1200"/>
                        <a:t>Interpretive Signal</a:t>
                      </a:r>
                      <a:endParaRPr lang="en-US" sz="1200">
                        <a:latin typeface="Times New Roman"/>
                        <a:ea typeface="Times New Roman"/>
                      </a:endParaRPr>
                    </a:p>
                  </a:txBody>
                  <a:tcPr marL="68580" marR="68580" marT="0" marB="0"/>
                </a:tc>
                <a:tc>
                  <a:txBody>
                    <a:bodyPr/>
                    <a:lstStyle/>
                    <a:p>
                      <a:pPr marL="41910" marR="0" indent="0" hangingPunct="0">
                        <a:lnSpc>
                          <a:spcPct val="200000"/>
                        </a:lnSpc>
                        <a:spcBef>
                          <a:spcPts val="0"/>
                        </a:spcBef>
                        <a:spcAft>
                          <a:spcPts val="0"/>
                        </a:spcAft>
                      </a:pPr>
                      <a:r>
                        <a:rPr lang="en-US" sz="1200"/>
                        <a:t>Symbol Identified</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1:20</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seven stars </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“[they] are” </a:t>
                      </a:r>
                    </a:p>
                    <a:p>
                      <a:pPr marL="0" marR="0" indent="0" hangingPunct="0">
                        <a:lnSpc>
                          <a:spcPct val="200000"/>
                        </a:lnSpc>
                        <a:spcBef>
                          <a:spcPts val="0"/>
                        </a:spcBef>
                        <a:spcAft>
                          <a:spcPts val="0"/>
                        </a:spcAft>
                      </a:pPr>
                      <a:r>
                        <a:rPr lang="en-US" sz="1200"/>
                        <a:t>(eisin)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angels of the seven churches</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1:20</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seven </a:t>
                      </a:r>
                      <a:r>
                        <a:rPr lang="en-US" sz="1200" dirty="0" err="1"/>
                        <a:t>lampstands</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“[they] are” </a:t>
                      </a:r>
                    </a:p>
                    <a:p>
                      <a:pPr marL="0" marR="0" indent="0" hangingPunct="0">
                        <a:lnSpc>
                          <a:spcPct val="200000"/>
                        </a:lnSpc>
                        <a:spcBef>
                          <a:spcPts val="0"/>
                        </a:spcBef>
                        <a:spcAft>
                          <a:spcPts val="0"/>
                        </a:spcAft>
                      </a:pPr>
                      <a:r>
                        <a:rPr lang="en-US" sz="1200"/>
                        <a:t>(eisin)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seven churches</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4:5</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seven lamps before the throne</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“these are” </a:t>
                      </a:r>
                    </a:p>
                    <a:p>
                      <a:pPr marL="0" marR="0" indent="0" hangingPunct="0">
                        <a:lnSpc>
                          <a:spcPct val="200000"/>
                        </a:lnSpc>
                        <a:spcBef>
                          <a:spcPts val="0"/>
                        </a:spcBef>
                        <a:spcAft>
                          <a:spcPts val="0"/>
                        </a:spcAft>
                      </a:pPr>
                      <a:r>
                        <a:rPr lang="en-US" sz="1200"/>
                        <a:t>(ha 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seven spirits of God</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5:6</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seven horns and seven eyes of the Lamb</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“which are” </a:t>
                      </a:r>
                    </a:p>
                    <a:p>
                      <a:pPr marL="0" marR="0" indent="0" hangingPunct="0">
                        <a:lnSpc>
                          <a:spcPct val="200000"/>
                        </a:lnSpc>
                        <a:spcBef>
                          <a:spcPts val="0"/>
                        </a:spcBef>
                        <a:spcAft>
                          <a:spcPts val="0"/>
                        </a:spcAft>
                      </a:pPr>
                      <a:r>
                        <a:rPr lang="en-US" sz="1200"/>
                        <a:t>(hoi 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seven spirits of God sent out into all the earth </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5:8</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golden bowls full of incense </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“which are” </a:t>
                      </a:r>
                    </a:p>
                    <a:p>
                      <a:pPr marL="0" marR="0" indent="0" hangingPunct="0">
                        <a:lnSpc>
                          <a:spcPct val="200000"/>
                        </a:lnSpc>
                        <a:spcBef>
                          <a:spcPts val="0"/>
                        </a:spcBef>
                        <a:spcAft>
                          <a:spcPts val="0"/>
                        </a:spcAft>
                      </a:pPr>
                      <a:r>
                        <a:rPr lang="en-US" sz="1200"/>
                        <a:t>(hai 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prayers of the saints </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7:13–14</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multitude in white robes</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“these are” </a:t>
                      </a:r>
                    </a:p>
                    <a:p>
                      <a:pPr marL="0" marR="0" indent="0" hangingPunct="0">
                        <a:lnSpc>
                          <a:spcPct val="200000"/>
                        </a:lnSpc>
                        <a:spcBef>
                          <a:spcPts val="0"/>
                        </a:spcBef>
                        <a:spcAft>
                          <a:spcPts val="0"/>
                        </a:spcAft>
                      </a:pPr>
                      <a:r>
                        <a:rPr lang="en-US" sz="1200"/>
                        <a:t>(houtoi 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 saints who have come out of the great tribulation</a:t>
                      </a:r>
                      <a:endParaRPr lang="en-US"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Self-Interpreted Symbols in Revelation</a:t>
            </a:r>
            <a:endParaRPr lang="en-US" dirty="0"/>
          </a:p>
        </p:txBody>
      </p:sp>
      <p:graphicFrame>
        <p:nvGraphicFramePr>
          <p:cNvPr id="4" name="Content Placeholder 3"/>
          <p:cNvGraphicFramePr>
            <a:graphicFrameLocks noGrp="1"/>
          </p:cNvGraphicFramePr>
          <p:nvPr>
            <p:ph idx="1"/>
          </p:nvPr>
        </p:nvGraphicFramePr>
        <p:xfrm>
          <a:off x="457200" y="1609725"/>
          <a:ext cx="7239000" cy="5125720"/>
        </p:xfrm>
        <a:graphic>
          <a:graphicData uri="http://schemas.openxmlformats.org/drawingml/2006/table">
            <a:tbl>
              <a:tblPr firstRow="1" bandRow="1">
                <a:tableStyleId>{7DF18680-E054-41AD-8BC1-D1AEF772440D}</a:tableStyleId>
              </a:tblPr>
              <a:tblGrid>
                <a:gridCol w="1809750"/>
                <a:gridCol w="1809750"/>
                <a:gridCol w="1809750"/>
                <a:gridCol w="1809750"/>
              </a:tblGrid>
              <a:tr h="370840">
                <a:tc>
                  <a:txBody>
                    <a:bodyPr/>
                    <a:lstStyle/>
                    <a:p>
                      <a:pPr marL="0" marR="0" indent="0" hangingPunct="0">
                        <a:lnSpc>
                          <a:spcPct val="200000"/>
                        </a:lnSpc>
                        <a:spcBef>
                          <a:spcPts val="0"/>
                        </a:spcBef>
                        <a:spcAft>
                          <a:spcPts val="0"/>
                        </a:spcAft>
                      </a:pPr>
                      <a:r>
                        <a:rPr lang="en-US" sz="1200" dirty="0"/>
                        <a:t>Reference</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Symbol</a:t>
                      </a:r>
                      <a:endParaRPr lang="en-US" sz="1200">
                        <a:latin typeface="Times New Roman"/>
                        <a:ea typeface="Times New Roman"/>
                      </a:endParaRPr>
                    </a:p>
                  </a:txBody>
                  <a:tcPr marL="68580" marR="68580" marT="0" marB="0"/>
                </a:tc>
                <a:tc>
                  <a:txBody>
                    <a:bodyPr/>
                    <a:lstStyle/>
                    <a:p>
                      <a:pPr marL="0" marR="0" indent="0" algn="ctr" hangingPunct="0">
                        <a:lnSpc>
                          <a:spcPct val="200000"/>
                        </a:lnSpc>
                        <a:spcBef>
                          <a:spcPts val="0"/>
                        </a:spcBef>
                        <a:spcAft>
                          <a:spcPts val="0"/>
                        </a:spcAft>
                      </a:pPr>
                      <a:r>
                        <a:rPr lang="en-US" sz="1200"/>
                        <a:t>Interpretive Signal</a:t>
                      </a:r>
                      <a:endParaRPr lang="en-US" sz="1200">
                        <a:latin typeface="Times New Roman"/>
                        <a:ea typeface="Times New Roman"/>
                      </a:endParaRPr>
                    </a:p>
                  </a:txBody>
                  <a:tcPr marL="68580" marR="68580" marT="0" marB="0"/>
                </a:tc>
                <a:tc>
                  <a:txBody>
                    <a:bodyPr/>
                    <a:lstStyle/>
                    <a:p>
                      <a:pPr marL="41910" marR="0" indent="0" hangingPunct="0">
                        <a:lnSpc>
                          <a:spcPct val="200000"/>
                        </a:lnSpc>
                        <a:spcBef>
                          <a:spcPts val="0"/>
                        </a:spcBef>
                        <a:spcAft>
                          <a:spcPts val="0"/>
                        </a:spcAft>
                      </a:pPr>
                      <a:r>
                        <a:rPr lang="en-US" sz="1200"/>
                        <a:t>Symbol Identified</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dirty="0"/>
                        <a:t>11:4</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 two olive trees and the two </a:t>
                      </a:r>
                      <a:r>
                        <a:rPr lang="en-US" sz="1200" dirty="0" err="1"/>
                        <a:t>lampstands</a:t>
                      </a:r>
                      <a:r>
                        <a:rPr lang="en-US" sz="1200" dirty="0"/>
                        <a:t> that stand before the Lord of the earth </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“these are”  </a:t>
                      </a:r>
                    </a:p>
                    <a:p>
                      <a:pPr marL="0" marR="0" indent="0" hangingPunct="0">
                        <a:lnSpc>
                          <a:spcPct val="200000"/>
                        </a:lnSpc>
                        <a:spcBef>
                          <a:spcPts val="0"/>
                        </a:spcBef>
                        <a:spcAft>
                          <a:spcPts val="0"/>
                        </a:spcAft>
                      </a:pPr>
                      <a:r>
                        <a:rPr lang="en-US" sz="1200" dirty="0"/>
                        <a:t>(</a:t>
                      </a:r>
                      <a:r>
                        <a:rPr lang="en-US" sz="1200" dirty="0" err="1"/>
                        <a:t>houtoi</a:t>
                      </a:r>
                      <a:r>
                        <a:rPr lang="en-US" sz="1200" dirty="0"/>
                        <a:t> </a:t>
                      </a:r>
                      <a:r>
                        <a:rPr lang="en-US" sz="1200" dirty="0" err="1"/>
                        <a:t>eisin</a:t>
                      </a:r>
                      <a:r>
                        <a:rPr lang="en-US" sz="1200" dirty="0"/>
                        <a:t>)</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two witnesses</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14:4</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 144,000</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“these are” </a:t>
                      </a:r>
                    </a:p>
                    <a:p>
                      <a:pPr marL="0" marR="0" indent="0" hangingPunct="0">
                        <a:lnSpc>
                          <a:spcPct val="200000"/>
                        </a:lnSpc>
                        <a:spcBef>
                          <a:spcPts val="0"/>
                        </a:spcBef>
                        <a:spcAft>
                          <a:spcPts val="0"/>
                        </a:spcAft>
                      </a:pPr>
                      <a:r>
                        <a:rPr lang="en-US" sz="1200" dirty="0"/>
                        <a:t>(</a:t>
                      </a:r>
                      <a:r>
                        <a:rPr lang="en-US" sz="1200" dirty="0" err="1"/>
                        <a:t>houtoi</a:t>
                      </a:r>
                      <a:r>
                        <a:rPr lang="en-US" sz="1200" dirty="0"/>
                        <a:t> </a:t>
                      </a:r>
                      <a:r>
                        <a:rPr lang="en-US" sz="1200" dirty="0" err="1"/>
                        <a:t>eisin</a:t>
                      </a:r>
                      <a:r>
                        <a:rPr lang="en-US" sz="1200" dirty="0"/>
                        <a:t>)</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those who did not defile themselves with women and kept themselves pure</a:t>
                      </a:r>
                      <a:endParaRPr lang="en-US" sz="1200" dirty="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17:9</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 seven heads of the beast </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“[they] are” </a:t>
                      </a:r>
                    </a:p>
                    <a:p>
                      <a:pPr marL="0" marR="0" indent="0" hangingPunct="0">
                        <a:lnSpc>
                          <a:spcPct val="200000"/>
                        </a:lnSpc>
                        <a:spcBef>
                          <a:spcPts val="0"/>
                        </a:spcBef>
                        <a:spcAft>
                          <a:spcPts val="0"/>
                        </a:spcAft>
                      </a:pPr>
                      <a:r>
                        <a:rPr lang="en-US" sz="1200"/>
                        <a:t>(eisin)</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seven hills (Rome) and also seven kings (emperors?)</a:t>
                      </a:r>
                      <a:endParaRPr lang="en-US" sz="1200">
                        <a:latin typeface="Times New Roman"/>
                        <a:ea typeface="Times New Roman"/>
                      </a:endParaRPr>
                    </a:p>
                  </a:txBody>
                  <a:tcPr marL="68580" marR="68580" marT="0" marB="0"/>
                </a:tc>
              </a:tr>
              <a:tr h="370840">
                <a:tc>
                  <a:txBody>
                    <a:bodyPr/>
                    <a:lstStyle/>
                    <a:p>
                      <a:pPr marL="0" marR="0" indent="0" hangingPunct="0">
                        <a:lnSpc>
                          <a:spcPct val="200000"/>
                        </a:lnSpc>
                        <a:spcBef>
                          <a:spcPts val="0"/>
                        </a:spcBef>
                        <a:spcAft>
                          <a:spcPts val="0"/>
                        </a:spcAft>
                      </a:pPr>
                      <a:r>
                        <a:rPr lang="en-US" sz="1200"/>
                        <a:t>19:8</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a:t>fine linen, bright and clean </a:t>
                      </a:r>
                      <a:endParaRPr lang="en-US" sz="120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“stands for” </a:t>
                      </a:r>
                    </a:p>
                    <a:p>
                      <a:pPr marL="0" marR="0" indent="0" hangingPunct="0">
                        <a:lnSpc>
                          <a:spcPct val="200000"/>
                        </a:lnSpc>
                        <a:spcBef>
                          <a:spcPts val="0"/>
                        </a:spcBef>
                        <a:spcAft>
                          <a:spcPts val="0"/>
                        </a:spcAft>
                      </a:pPr>
                      <a:r>
                        <a:rPr lang="en-US" sz="1200" dirty="0"/>
                        <a:t>(gar </a:t>
                      </a:r>
                      <a:r>
                        <a:rPr lang="en-US" sz="1200" dirty="0" smtClean="0"/>
                        <a:t>... </a:t>
                      </a:r>
                      <a:r>
                        <a:rPr lang="en-US" sz="1200" dirty="0" err="1"/>
                        <a:t>estin</a:t>
                      </a:r>
                      <a:r>
                        <a:rPr lang="en-US" sz="1200" dirty="0"/>
                        <a:t>)</a:t>
                      </a:r>
                      <a:endParaRPr lang="en-US" sz="1200" dirty="0">
                        <a:latin typeface="Times New Roman"/>
                        <a:ea typeface="Times New Roman"/>
                      </a:endParaRPr>
                    </a:p>
                  </a:txBody>
                  <a:tcPr marL="68580" marR="68580" marT="0" marB="0"/>
                </a:tc>
                <a:tc>
                  <a:txBody>
                    <a:bodyPr/>
                    <a:lstStyle/>
                    <a:p>
                      <a:pPr marL="0" marR="0" indent="0" hangingPunct="0">
                        <a:lnSpc>
                          <a:spcPct val="200000"/>
                        </a:lnSpc>
                        <a:spcBef>
                          <a:spcPts val="0"/>
                        </a:spcBef>
                        <a:spcAft>
                          <a:spcPts val="0"/>
                        </a:spcAft>
                      </a:pPr>
                      <a:r>
                        <a:rPr lang="en-US" sz="1200" dirty="0"/>
                        <a:t>the righteous acts of the saints</a:t>
                      </a:r>
                      <a:endParaRPr lang="en-US"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Special Literary Features</a:t>
            </a:r>
          </a:p>
          <a:p>
            <a:pPr lvl="1"/>
            <a:r>
              <a:rPr lang="en-US" dirty="0" smtClean="0"/>
              <a:t>Interpreting Symbols in Revelation</a:t>
            </a:r>
          </a:p>
          <a:p>
            <a:pPr lvl="2"/>
            <a:r>
              <a:rPr lang="en-US" dirty="0" smtClean="0"/>
              <a:t>Determine if the symbol stems from an allusion to the Old </a:t>
            </a:r>
            <a:r>
              <a:rPr lang="en-US" dirty="0" smtClean="0"/>
              <a:t>Testament.</a:t>
            </a:r>
            <a:endParaRPr lang="en-US" dirty="0" smtClean="0"/>
          </a:p>
          <a:p>
            <a:pPr lvl="2"/>
            <a:r>
              <a:rPr lang="en-US" dirty="0" smtClean="0"/>
              <a:t>Compare the symbol with other apocalyptic writings to see if it is a common symbol with a relatively standard meaning.</a:t>
            </a:r>
          </a:p>
          <a:p>
            <a:pPr lvl="2"/>
            <a:r>
              <a:rPr lang="en-US" dirty="0" smtClean="0"/>
              <a:t>Look for any possible connections between the symbol and the cultural-historical context.</a:t>
            </a:r>
          </a:p>
          <a:p>
            <a:pPr lvl="2"/>
            <a:r>
              <a:rPr lang="en-US" dirty="0" smtClean="0"/>
              <a:t>Consult treatments of the symbol  in scholarly commentaries and other </a:t>
            </a:r>
            <a:r>
              <a:rPr lang="en-US" dirty="0" smtClean="0"/>
              <a:t>works.</a:t>
            </a:r>
            <a:endParaRPr lang="en-US" dirty="0" smtClean="0"/>
          </a:p>
          <a:p>
            <a:pPr lvl="2"/>
            <a:r>
              <a:rPr lang="en-US" dirty="0" smtClean="0"/>
              <a:t>Remain humble in your </a:t>
            </a:r>
            <a:r>
              <a:rPr lang="en-US" dirty="0" smtClean="0"/>
              <a:t>conclusions.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Structure</a:t>
            </a:r>
          </a:p>
          <a:p>
            <a:pPr lvl="1"/>
            <a:r>
              <a:rPr lang="en-US" dirty="0" smtClean="0"/>
              <a:t>Outline #1</a:t>
            </a:r>
          </a:p>
          <a:p>
            <a:pPr lvl="2"/>
            <a:r>
              <a:rPr lang="en-US" sz="2200" dirty="0" smtClean="0"/>
              <a:t>Prologue (1:1–8)</a:t>
            </a:r>
            <a:endParaRPr lang="en-US" sz="2600" dirty="0" smtClean="0"/>
          </a:p>
          <a:p>
            <a:pPr lvl="2" hangingPunct="0"/>
            <a:r>
              <a:rPr lang="en-US" sz="2200" dirty="0" smtClean="0"/>
              <a:t>Vision One (Patmos): The Glorified Christ and His Message to the Churches (1:9–3:22)</a:t>
            </a:r>
            <a:endParaRPr lang="en-US" sz="2600" dirty="0" smtClean="0"/>
          </a:p>
          <a:p>
            <a:pPr lvl="3" hangingPunct="0"/>
            <a:r>
              <a:rPr lang="en-US" sz="2100" dirty="0" smtClean="0"/>
              <a:t>The Inaugural Vision of Jesus Christ (1:9–20)</a:t>
            </a:r>
            <a:endParaRPr lang="en-US" sz="2500" dirty="0" smtClean="0"/>
          </a:p>
          <a:p>
            <a:pPr lvl="3" hangingPunct="0"/>
            <a:r>
              <a:rPr lang="en-US" sz="2100" dirty="0" smtClean="0"/>
              <a:t>The Messages to the Seven Churches of Asia Minor (2:1–3:22)</a:t>
            </a:r>
            <a:endParaRPr lang="en-US" sz="2500"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Structure</a:t>
            </a:r>
          </a:p>
          <a:p>
            <a:pPr lvl="1"/>
            <a:r>
              <a:rPr lang="en-US" dirty="0" smtClean="0"/>
              <a:t>Outline #1</a:t>
            </a:r>
          </a:p>
          <a:p>
            <a:pPr lvl="2"/>
            <a:r>
              <a:rPr lang="en-US" sz="2200" dirty="0" smtClean="0"/>
              <a:t>Vision Two (Heaven): The Divine Court Proceedings and the Trial of the Nations (4:1–16:21)</a:t>
            </a:r>
            <a:endParaRPr lang="en-US" sz="2600" b="1" dirty="0" smtClean="0"/>
          </a:p>
          <a:p>
            <a:pPr lvl="3"/>
            <a:r>
              <a:rPr lang="en-US" sz="2100" dirty="0" smtClean="0"/>
              <a:t>Transition from Patmos to Heaven (4:1–2)</a:t>
            </a:r>
            <a:endParaRPr lang="en-US" sz="2500" b="1" dirty="0" smtClean="0"/>
          </a:p>
          <a:p>
            <a:pPr lvl="3"/>
            <a:r>
              <a:rPr lang="en-US" sz="2100" dirty="0" smtClean="0"/>
              <a:t>Worship around the Throne (4:3–11)</a:t>
            </a:r>
            <a:endParaRPr lang="en-US" sz="2500" b="1" dirty="0" smtClean="0"/>
          </a:p>
          <a:p>
            <a:pPr lvl="3"/>
            <a:r>
              <a:rPr lang="en-US" sz="2100" dirty="0" smtClean="0"/>
              <a:t>The Divine Courtroom (5:1–14)</a:t>
            </a:r>
            <a:endParaRPr lang="en-US" sz="2500" b="1" dirty="0" smtClean="0"/>
          </a:p>
          <a:p>
            <a:pPr lvl="3"/>
            <a:r>
              <a:rPr lang="en-US" sz="2100" dirty="0" smtClean="0"/>
              <a:t>Preliminary Investigative Judgments (6:1–17)</a:t>
            </a:r>
            <a:endParaRPr lang="en-US" sz="2500" b="1" dirty="0" smtClean="0"/>
          </a:p>
          <a:p>
            <a:pPr lvl="3"/>
            <a:r>
              <a:rPr lang="en-US" sz="2100" dirty="0" smtClean="0"/>
              <a:t>First Interlude: The Protective Sealing of God’s People (7:1–17)</a:t>
            </a:r>
            <a:endParaRPr lang="en-US" sz="2500" b="1" dirty="0" smtClean="0"/>
          </a:p>
          <a:p>
            <a:pPr lvl="3"/>
            <a:r>
              <a:rPr lang="en-US" sz="2100" dirty="0" smtClean="0"/>
              <a:t>Eschatological Investigative Judgments (8:1–9:21)</a:t>
            </a:r>
            <a:endParaRPr lang="en-US" sz="2500" b="1" dirty="0" smtClean="0"/>
          </a:p>
          <a:p>
            <a:pPr lvl="3"/>
            <a:r>
              <a:rPr lang="en-US" sz="2100" dirty="0" smtClean="0"/>
              <a:t>Second Interlude: God’s People as Prophetic Witnesses (10:1–11:19)</a:t>
            </a:r>
            <a:endParaRPr lang="en-US" sz="2500" b="1" dirty="0" smtClean="0"/>
          </a:p>
          <a:p>
            <a:pPr lvl="3"/>
            <a:r>
              <a:rPr lang="en-US" sz="2100" dirty="0" smtClean="0"/>
              <a:t>Third Interlude: The Signs Narrative/God’s People in Holy War (12:1–15:1)</a:t>
            </a:r>
            <a:endParaRPr lang="en-US" sz="2500" b="1" dirty="0" smtClean="0"/>
          </a:p>
          <a:p>
            <a:pPr lvl="3"/>
            <a:r>
              <a:rPr lang="en-US" sz="2100" dirty="0" smtClean="0"/>
              <a:t>Final Investigative Judgments: The Third Woe/Seven Bowls (16:1–21)</a:t>
            </a:r>
            <a:endParaRPr lang="en-US" sz="2500" b="1"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down)">
                                      <p:cBhvr>
                                        <p:cTn id="41" dur="500"/>
                                        <p:tgtEl>
                                          <p:spTgt spid="3">
                                            <p:txEl>
                                              <p:pRg st="10" end="10"/>
                                            </p:tx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wipe(down)">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fontScale="92500"/>
          </a:bodyPr>
          <a:lstStyle/>
          <a:p>
            <a:r>
              <a:rPr lang="en-US" dirty="0" smtClean="0"/>
              <a:t>Structure</a:t>
            </a:r>
          </a:p>
          <a:p>
            <a:pPr lvl="1"/>
            <a:r>
              <a:rPr lang="en-US" dirty="0" smtClean="0"/>
              <a:t>Outline #1</a:t>
            </a:r>
          </a:p>
          <a:p>
            <a:pPr lvl="2"/>
            <a:r>
              <a:rPr lang="en-US" sz="2200" dirty="0" smtClean="0"/>
              <a:t>Vision Three (Desert): The Destruction of Babylon and the Return of Christ (17:1–21:8)</a:t>
            </a:r>
            <a:endParaRPr lang="en-US" sz="2600" b="1" dirty="0" smtClean="0"/>
          </a:p>
          <a:p>
            <a:pPr lvl="3"/>
            <a:r>
              <a:rPr lang="en-US" sz="2100" dirty="0" smtClean="0"/>
              <a:t>Transition: “Come, I Will Show You the Punishment of the Great Prostitute” (17:1–2)</a:t>
            </a:r>
            <a:endParaRPr lang="en-US" sz="2500" b="1" dirty="0" smtClean="0"/>
          </a:p>
          <a:p>
            <a:pPr lvl="3"/>
            <a:r>
              <a:rPr lang="en-US" sz="2100" dirty="0" smtClean="0"/>
              <a:t>The Prostitute City Babylon Described (17:3–6)</a:t>
            </a:r>
            <a:endParaRPr lang="en-US" sz="2500" b="1" dirty="0" smtClean="0"/>
          </a:p>
          <a:p>
            <a:pPr lvl="3"/>
            <a:r>
              <a:rPr lang="en-US" sz="2100" dirty="0" smtClean="0"/>
              <a:t>The Prostitute City Babylon as Rome (17:7–18)</a:t>
            </a:r>
            <a:endParaRPr lang="en-US" sz="2500" b="1" dirty="0" smtClean="0"/>
          </a:p>
          <a:p>
            <a:pPr lvl="3"/>
            <a:r>
              <a:rPr lang="en-US" sz="2100" dirty="0" smtClean="0"/>
              <a:t>The Trial and Sentencing of Babylon (18:1–24)</a:t>
            </a:r>
            <a:endParaRPr lang="en-US" sz="2500" b="1" dirty="0" smtClean="0"/>
          </a:p>
          <a:p>
            <a:pPr lvl="3"/>
            <a:r>
              <a:rPr lang="en-US" sz="2100" dirty="0" smtClean="0"/>
              <a:t>The Heavenly Celebration of Babylon’s Destruction (19:1–10)</a:t>
            </a:r>
            <a:endParaRPr lang="en-US" sz="2500" b="1" dirty="0" smtClean="0"/>
          </a:p>
          <a:p>
            <a:pPr lvl="3"/>
            <a:r>
              <a:rPr lang="en-US" sz="2100" dirty="0" smtClean="0"/>
              <a:t>The Divine Warrior and the Final Tribunal (19:11–20:15)</a:t>
            </a:r>
            <a:endParaRPr lang="en-US" sz="2500" b="1" dirty="0" smtClean="0"/>
          </a:p>
          <a:p>
            <a:pPr lvl="3"/>
            <a:r>
              <a:rPr lang="en-US" sz="2100" dirty="0" smtClean="0"/>
              <a:t>The Renewal of Creation and the Arrival of the New Jerusalem (21:1–8)</a:t>
            </a:r>
            <a:endParaRPr lang="en-US" sz="2500" b="1"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a:bodyPr>
          <a:lstStyle/>
          <a:p>
            <a:r>
              <a:rPr lang="en-US" dirty="0" smtClean="0"/>
              <a:t>Structure</a:t>
            </a:r>
          </a:p>
          <a:p>
            <a:pPr lvl="1"/>
            <a:r>
              <a:rPr lang="en-US" dirty="0" smtClean="0"/>
              <a:t>Outline #1</a:t>
            </a:r>
          </a:p>
          <a:p>
            <a:pPr lvl="2"/>
            <a:r>
              <a:rPr lang="en-US" sz="2200" dirty="0" smtClean="0"/>
              <a:t>Vision Four (Mountain): Believers’ Reward and the Renewal of Creation (21:9–22:5)</a:t>
            </a:r>
            <a:endParaRPr lang="en-US" sz="2600" b="1" dirty="0" smtClean="0"/>
          </a:p>
          <a:p>
            <a:pPr lvl="3"/>
            <a:r>
              <a:rPr lang="en-US" sz="2100" dirty="0" smtClean="0"/>
              <a:t>Transition: “Come, I Will Show You the Bride” (21:9–10)</a:t>
            </a:r>
            <a:endParaRPr lang="en-US" sz="2500" b="1" dirty="0" smtClean="0"/>
          </a:p>
          <a:p>
            <a:pPr lvl="3"/>
            <a:r>
              <a:rPr lang="en-US" sz="2100" dirty="0" smtClean="0"/>
              <a:t>The Description of the New Jerusalem Descending from Heaven (21:11–27)</a:t>
            </a:r>
            <a:endParaRPr lang="en-US" sz="2500" b="1" dirty="0" smtClean="0"/>
          </a:p>
          <a:p>
            <a:pPr lvl="3"/>
            <a:r>
              <a:rPr lang="en-US" sz="2100" dirty="0" smtClean="0"/>
              <a:t>The Paradise of God: The Renewal of Creation (22:1–5)</a:t>
            </a:r>
            <a:endParaRPr lang="en-US" sz="2500" b="1" dirty="0" smtClean="0"/>
          </a:p>
          <a:p>
            <a:pPr lvl="2"/>
            <a:r>
              <a:rPr lang="en-US" sz="2200" dirty="0" smtClean="0"/>
              <a:t>Epilogue (22:6–21)</a:t>
            </a:r>
            <a:endParaRPr lang="en-US" sz="26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Literary Aspects</a:t>
            </a:r>
            <a:endParaRPr lang="en-US" dirty="0"/>
          </a:p>
        </p:txBody>
      </p:sp>
      <p:sp>
        <p:nvSpPr>
          <p:cNvPr id="3" name="Content Placeholder 2"/>
          <p:cNvSpPr>
            <a:spLocks noGrp="1"/>
          </p:cNvSpPr>
          <p:nvPr>
            <p:ph idx="1"/>
          </p:nvPr>
        </p:nvSpPr>
        <p:spPr/>
        <p:txBody>
          <a:bodyPr>
            <a:normAutofit fontScale="92500"/>
          </a:bodyPr>
          <a:lstStyle/>
          <a:p>
            <a:r>
              <a:rPr lang="en-US" dirty="0" smtClean="0"/>
              <a:t>Structure</a:t>
            </a:r>
          </a:p>
          <a:p>
            <a:pPr lvl="1"/>
            <a:r>
              <a:rPr lang="en-US" dirty="0" smtClean="0"/>
              <a:t>Outline #2</a:t>
            </a:r>
          </a:p>
          <a:p>
            <a:pPr lvl="2"/>
            <a:r>
              <a:rPr lang="en-US" sz="2200" dirty="0" smtClean="0"/>
              <a:t>Prologue: Opening Remarks and Doxology (1:1–8)</a:t>
            </a:r>
          </a:p>
          <a:p>
            <a:pPr lvl="2"/>
            <a:r>
              <a:rPr lang="en-US" sz="2200" dirty="0" smtClean="0"/>
              <a:t>The Seven Letter Scroll (1:9–3:22)</a:t>
            </a:r>
          </a:p>
          <a:p>
            <a:pPr lvl="3"/>
            <a:r>
              <a:rPr lang="en-US" sz="2200" dirty="0" smtClean="0"/>
              <a:t>Preparation: Christ among the Seven Churches (1:9–20)</a:t>
            </a:r>
          </a:p>
          <a:p>
            <a:pPr lvl="3"/>
            <a:r>
              <a:rPr lang="en-US" sz="2200" dirty="0" smtClean="0"/>
              <a:t>Letters to the Seven Churches (2:1–3:22)</a:t>
            </a:r>
          </a:p>
          <a:p>
            <a:pPr lvl="2"/>
            <a:r>
              <a:rPr lang="en-US" sz="2200" dirty="0" smtClean="0"/>
              <a:t>The Heavenly Scroll (4:1–22:5)</a:t>
            </a:r>
          </a:p>
          <a:p>
            <a:pPr lvl="3"/>
            <a:r>
              <a:rPr lang="en-US" sz="2200" dirty="0" smtClean="0"/>
              <a:t>Preparation: Heavenly Worship (4:1–11)</a:t>
            </a:r>
          </a:p>
          <a:p>
            <a:pPr lvl="3"/>
            <a:r>
              <a:rPr lang="en-US" sz="2200" dirty="0" smtClean="0"/>
              <a:t>The Seven Seals Opened (5:1–8:1)</a:t>
            </a:r>
          </a:p>
          <a:p>
            <a:pPr lvl="3"/>
            <a:r>
              <a:rPr lang="en-US" sz="2200" dirty="0" smtClean="0"/>
              <a:t>The Seven Trumpets: Heralding the </a:t>
            </a:r>
            <a:r>
              <a:rPr lang="en-US" sz="2200" dirty="0" smtClean="0"/>
              <a:t>Opening </a:t>
            </a:r>
            <a:r>
              <a:rPr lang="en-US" sz="2200" dirty="0" smtClean="0"/>
              <a:t>of the Scroll (12:1–22:5)</a:t>
            </a:r>
          </a:p>
          <a:p>
            <a:pPr lvl="2"/>
            <a:r>
              <a:rPr lang="en-US" sz="2200" dirty="0" smtClean="0"/>
              <a:t>Epilogue: Closing Remarks and Benediction (22:6–21)</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wipe(down)">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Sample Exegesis: Revelation 11:1–13 </a:t>
            </a:r>
            <a:endParaRPr lang="en-US" dirty="0"/>
          </a:p>
        </p:txBody>
      </p:sp>
      <p:sp>
        <p:nvSpPr>
          <p:cNvPr id="3" name="Content Placeholder 2"/>
          <p:cNvSpPr>
            <a:spLocks noGrp="1"/>
          </p:cNvSpPr>
          <p:nvPr>
            <p:ph idx="1"/>
          </p:nvPr>
        </p:nvSpPr>
        <p:spPr/>
        <p:txBody>
          <a:bodyPr/>
          <a:lstStyle/>
          <a:p>
            <a:r>
              <a:rPr lang="en-US" dirty="0" smtClean="0"/>
              <a:t>History</a:t>
            </a:r>
          </a:p>
          <a:p>
            <a:r>
              <a:rPr lang="en-US" dirty="0" smtClean="0"/>
              <a:t>Literature</a:t>
            </a:r>
          </a:p>
          <a:p>
            <a:r>
              <a:rPr lang="en-US" dirty="0" smtClean="0"/>
              <a:t>Theology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Guidelines for Interpreting apocalyptic Literature</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sz="2800" dirty="0" smtClean="0"/>
              <a:t>Locate the historical setting of the Book of Revelation.</a:t>
            </a:r>
          </a:p>
          <a:p>
            <a:pPr marL="514350" indent="-514350">
              <a:buFont typeface="+mj-lt"/>
              <a:buAutoNum type="arabicPeriod"/>
            </a:pPr>
            <a:r>
              <a:rPr lang="en-US" sz="2800" dirty="0" smtClean="0"/>
              <a:t>Distinguish between </a:t>
            </a:r>
            <a:r>
              <a:rPr lang="en-US" sz="2800" dirty="0" err="1" smtClean="0"/>
              <a:t>intertextuality</a:t>
            </a:r>
            <a:r>
              <a:rPr lang="en-US" sz="2800" dirty="0" smtClean="0"/>
              <a:t>, inner-biblical exegesis, allusion, and echo.</a:t>
            </a:r>
          </a:p>
          <a:p>
            <a:pPr marL="514350" indent="-514350">
              <a:buFont typeface="+mj-lt"/>
              <a:buAutoNum type="arabicPeriod"/>
            </a:pPr>
            <a:r>
              <a:rPr lang="en-US" sz="2800" dirty="0" smtClean="0"/>
              <a:t>Identify the type of allusion, whether embedded, implied, or incidental.</a:t>
            </a:r>
          </a:p>
          <a:p>
            <a:pPr marL="514350" indent="-514350">
              <a:buFont typeface="+mj-lt"/>
              <a:buAutoNum type="arabicPeriod"/>
            </a:pPr>
            <a:r>
              <a:rPr lang="en-US" sz="2800" dirty="0" smtClean="0"/>
              <a:t>Identify the specific Old Testament passage(s) invoked in a given passage in Revelation.</a:t>
            </a:r>
          </a:p>
          <a:p>
            <a:pPr marL="514350" indent="-514350">
              <a:buFont typeface="+mj-lt"/>
              <a:buAutoNum type="arabicPeriod"/>
            </a:pPr>
            <a:r>
              <a:rPr lang="en-US" sz="2800" dirty="0" smtClean="0"/>
              <a:t>Identify the plot and development of the Book of Revelation and relate the specific passage to the overall plot.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Guidelines for Interpreting apocalyptic Literature</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6"/>
            </a:pPr>
            <a:r>
              <a:rPr lang="en-US" sz="2400" dirty="0" smtClean="0"/>
              <a:t>Identify the major characters and their role in the narrative.</a:t>
            </a:r>
          </a:p>
          <a:p>
            <a:pPr marL="514350" indent="-514350">
              <a:buFont typeface="+mj-lt"/>
              <a:buAutoNum type="arabicPeriod" startAt="6"/>
            </a:pPr>
            <a:r>
              <a:rPr lang="en-US" sz="2400" dirty="0" smtClean="0"/>
              <a:t>Identify the major theological themes in the Book of Revelation.</a:t>
            </a:r>
          </a:p>
          <a:p>
            <a:pPr marL="514350" indent="-514350">
              <a:buFont typeface="+mj-lt"/>
              <a:buAutoNum type="arabicPeriod" startAt="6"/>
            </a:pPr>
            <a:r>
              <a:rPr lang="en-US" sz="2400" dirty="0" smtClean="0"/>
              <a:t>Identify the way in which a given theological theme finds its culmination in Revelation.</a:t>
            </a:r>
          </a:p>
          <a:p>
            <a:pPr marL="514350" indent="-514350">
              <a:buFont typeface="+mj-lt"/>
              <a:buAutoNum type="arabicPeriod" startAt="6"/>
            </a:pPr>
            <a:r>
              <a:rPr lang="en-US" sz="2400" dirty="0" smtClean="0"/>
              <a:t>Determine principles for godly living in view of the culmination of Christ’s kingdom at his return.</a:t>
            </a:r>
            <a:endParaRPr lang="en-U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24989</TotalTime>
  <Words>2856</Words>
  <Application>Microsoft Office PowerPoint</Application>
  <PresentationFormat>On-screen Show (4:3)</PresentationFormat>
  <Paragraphs>366</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Opulent</vt:lpstr>
      <vt:lpstr>Visions of the End: Apocalyptic Literature (Revelation)</vt:lpstr>
      <vt:lpstr>Chapter Outline</vt:lpstr>
      <vt:lpstr>Introduction and Definition of Apocalyptic</vt:lpstr>
      <vt:lpstr>Introduction and Definition of Apocalyptic</vt:lpstr>
      <vt:lpstr>Introduction and Definition of Apocalyptic</vt:lpstr>
      <vt:lpstr>Slide 6</vt:lpstr>
      <vt:lpstr>Major Interpretative Approaches for the Study of the Book of REvelation</vt:lpstr>
      <vt:lpstr>Major Interpretative Approaches for the Study of the Book of REvelation</vt:lpstr>
      <vt:lpstr>Historical Background</vt:lpstr>
      <vt:lpstr>Slide 10</vt:lpstr>
      <vt:lpstr>Historical Background</vt:lpstr>
      <vt:lpstr>Historical Background</vt:lpstr>
      <vt:lpstr>Historical Background</vt:lpstr>
      <vt:lpstr>Historical Background</vt:lpstr>
      <vt:lpstr>Historical Background</vt:lpstr>
      <vt:lpstr>Literary Aspects</vt:lpstr>
      <vt:lpstr>Literary Aspects</vt:lpstr>
      <vt:lpstr>Literary Aspects</vt:lpstr>
      <vt:lpstr>Literary Aspects</vt:lpstr>
      <vt:lpstr>Literary Aspects</vt:lpstr>
      <vt:lpstr>Literary Aspects</vt:lpstr>
      <vt:lpstr>Literary Aspects</vt:lpstr>
      <vt:lpstr>Literary Aspects</vt:lpstr>
      <vt:lpstr>Literary Aspects</vt:lpstr>
      <vt:lpstr>Literary Aspects</vt:lpstr>
      <vt:lpstr>Literary Aspects</vt:lpstr>
      <vt:lpstr>Literary Aspects</vt:lpstr>
      <vt:lpstr>Literary Aspects</vt:lpstr>
      <vt:lpstr>Self-Interpreted Symbols in Revelation</vt:lpstr>
      <vt:lpstr>Self-Interpreted Symbols in Revelation</vt:lpstr>
      <vt:lpstr>Literary Aspects</vt:lpstr>
      <vt:lpstr>Literary Aspects</vt:lpstr>
      <vt:lpstr>Literary Aspects</vt:lpstr>
      <vt:lpstr>Literary Aspects</vt:lpstr>
      <vt:lpstr>Literary Aspects</vt:lpstr>
      <vt:lpstr>Literary Aspects</vt:lpstr>
      <vt:lpstr>Sample Exegesis: Revelation 11:1–13 </vt:lpstr>
      <vt:lpstr>Guidelines for Interpreting apocalyptic Literature</vt:lpstr>
      <vt:lpstr>Guidelines for Interpreting apocalyptic Literature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 to Biblical Interpretation</dc:title>
  <dc:creator>Mark Catlin</dc:creator>
  <cp:lastModifiedBy>Andreas Kostenberger</cp:lastModifiedBy>
  <cp:revision>196</cp:revision>
  <dcterms:created xsi:type="dcterms:W3CDTF">2011-01-28T20:19:11Z</dcterms:created>
  <dcterms:modified xsi:type="dcterms:W3CDTF">2011-10-18T18:03:59Z</dcterms:modified>
</cp:coreProperties>
</file>