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0"/>
  </p:notesMasterIdLst>
  <p:handoutMasterIdLst>
    <p:handoutMasterId r:id="rId131"/>
  </p:handoutMasterIdLst>
  <p:sldIdLst>
    <p:sldId id="425" r:id="rId2"/>
    <p:sldId id="481" r:id="rId3"/>
    <p:sldId id="499" r:id="rId4"/>
    <p:sldId id="441" r:id="rId5"/>
    <p:sldId id="442" r:id="rId6"/>
    <p:sldId id="443" r:id="rId7"/>
    <p:sldId id="444" r:id="rId8"/>
    <p:sldId id="445" r:id="rId9"/>
    <p:sldId id="446" r:id="rId10"/>
    <p:sldId id="447" r:id="rId11"/>
    <p:sldId id="448" r:id="rId12"/>
    <p:sldId id="449" r:id="rId13"/>
    <p:sldId id="450" r:id="rId14"/>
    <p:sldId id="451" r:id="rId15"/>
    <p:sldId id="452" r:id="rId16"/>
    <p:sldId id="453" r:id="rId17"/>
    <p:sldId id="454" r:id="rId18"/>
    <p:sldId id="455" r:id="rId19"/>
    <p:sldId id="489" r:id="rId20"/>
    <p:sldId id="462" r:id="rId21"/>
    <p:sldId id="456" r:id="rId22"/>
    <p:sldId id="258" r:id="rId23"/>
    <p:sldId id="398" r:id="rId24"/>
    <p:sldId id="428" r:id="rId25"/>
    <p:sldId id="422" r:id="rId26"/>
    <p:sldId id="457" r:id="rId27"/>
    <p:sldId id="389" r:id="rId28"/>
    <p:sldId id="426" r:id="rId29"/>
    <p:sldId id="523" r:id="rId30"/>
    <p:sldId id="427" r:id="rId31"/>
    <p:sldId id="392" r:id="rId32"/>
    <p:sldId id="393" r:id="rId33"/>
    <p:sldId id="394" r:id="rId34"/>
    <p:sldId id="395" r:id="rId35"/>
    <p:sldId id="399" r:id="rId36"/>
    <p:sldId id="429" r:id="rId37"/>
    <p:sldId id="410" r:id="rId38"/>
    <p:sldId id="301" r:id="rId39"/>
    <p:sldId id="430" r:id="rId40"/>
    <p:sldId id="302" r:id="rId41"/>
    <p:sldId id="303" r:id="rId42"/>
    <p:sldId id="480" r:id="rId43"/>
    <p:sldId id="304" r:id="rId44"/>
    <p:sldId id="305" r:id="rId45"/>
    <p:sldId id="306" r:id="rId46"/>
    <p:sldId id="307" r:id="rId47"/>
    <p:sldId id="308" r:id="rId48"/>
    <p:sldId id="309" r:id="rId49"/>
    <p:sldId id="423" r:id="rId50"/>
    <p:sldId id="310" r:id="rId51"/>
    <p:sldId id="311" r:id="rId52"/>
    <p:sldId id="519" r:id="rId53"/>
    <p:sldId id="312" r:id="rId54"/>
    <p:sldId id="313" r:id="rId55"/>
    <p:sldId id="314" r:id="rId56"/>
    <p:sldId id="315" r:id="rId57"/>
    <p:sldId id="316" r:id="rId58"/>
    <p:sldId id="317" r:id="rId59"/>
    <p:sldId id="340" r:id="rId60"/>
    <p:sldId id="320" r:id="rId61"/>
    <p:sldId id="484" r:id="rId62"/>
    <p:sldId id="321" r:id="rId63"/>
    <p:sldId id="341" r:id="rId64"/>
    <p:sldId id="485" r:id="rId65"/>
    <p:sldId id="486" r:id="rId66"/>
    <p:sldId id="487" r:id="rId67"/>
    <p:sldId id="342" r:id="rId68"/>
    <p:sldId id="440" r:id="rId69"/>
    <p:sldId id="488" r:id="rId70"/>
    <p:sldId id="490" r:id="rId71"/>
    <p:sldId id="424" r:id="rId72"/>
    <p:sldId id="324" r:id="rId73"/>
    <p:sldId id="520" r:id="rId74"/>
    <p:sldId id="325" r:id="rId75"/>
    <p:sldId id="411" r:id="rId76"/>
    <p:sldId id="514" r:id="rId77"/>
    <p:sldId id="416" r:id="rId78"/>
    <p:sldId id="483" r:id="rId79"/>
    <p:sldId id="339" r:id="rId80"/>
    <p:sldId id="418" r:id="rId81"/>
    <p:sldId id="419" r:id="rId82"/>
    <p:sldId id="482" r:id="rId83"/>
    <p:sldId id="420" r:id="rId84"/>
    <p:sldId id="421" r:id="rId85"/>
    <p:sldId id="412" r:id="rId86"/>
    <p:sldId id="495" r:id="rId87"/>
    <p:sldId id="326" r:id="rId88"/>
    <p:sldId id="496" r:id="rId89"/>
    <p:sldId id="497" r:id="rId90"/>
    <p:sldId id="328" r:id="rId91"/>
    <p:sldId id="335" r:id="rId92"/>
    <p:sldId id="494" r:id="rId93"/>
    <p:sldId id="270" r:id="rId94"/>
    <p:sldId id="503" r:id="rId95"/>
    <p:sldId id="400" r:id="rId96"/>
    <p:sldId id="505" r:id="rId97"/>
    <p:sldId id="502" r:id="rId98"/>
    <p:sldId id="507" r:id="rId99"/>
    <p:sldId id="518" r:id="rId100"/>
    <p:sldId id="516" r:id="rId101"/>
    <p:sldId id="401" r:id="rId102"/>
    <p:sldId id="271" r:id="rId103"/>
    <p:sldId id="508" r:id="rId104"/>
    <p:sldId id="515" r:id="rId105"/>
    <p:sldId id="521" r:id="rId106"/>
    <p:sldId id="272" r:id="rId107"/>
    <p:sldId id="517" r:id="rId108"/>
    <p:sldId id="413" r:id="rId109"/>
    <p:sldId id="509" r:id="rId110"/>
    <p:sldId id="510" r:id="rId111"/>
    <p:sldId id="511" r:id="rId112"/>
    <p:sldId id="512" r:id="rId113"/>
    <p:sldId id="513" r:id="rId114"/>
    <p:sldId id="501" r:id="rId115"/>
    <p:sldId id="406" r:id="rId116"/>
    <p:sldId id="403" r:id="rId117"/>
    <p:sldId id="498" r:id="rId118"/>
    <p:sldId id="414" r:id="rId119"/>
    <p:sldId id="474" r:id="rId120"/>
    <p:sldId id="466" r:id="rId121"/>
    <p:sldId id="467" r:id="rId122"/>
    <p:sldId id="468" r:id="rId123"/>
    <p:sldId id="469" r:id="rId124"/>
    <p:sldId id="470" r:id="rId125"/>
    <p:sldId id="471" r:id="rId126"/>
    <p:sldId id="479" r:id="rId127"/>
    <p:sldId id="477" r:id="rId128"/>
    <p:sldId id="476" r:id="rId1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233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notesMaster" Target="notesMasters/notesMaster1.xml"/><Relationship Id="rId13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handoutMaster" Target="handoutMasters/handout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E0EDA-D6A7-4BC7-9DC7-034DB445CC01}" type="datetimeFigureOut">
              <a:rPr lang="en-US" smtClean="0"/>
              <a:pPr/>
              <a:t>7/4/2009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0445F-545C-4977-B291-C46EC4061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63F4F-1DB4-403D-A0E2-529A1FED5E62}" type="datetimeFigureOut">
              <a:rPr lang="en-US" smtClean="0"/>
              <a:pPr/>
              <a:t>7/4/2009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BD456-B77A-44C1-A5F4-385CA2407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405395-02B7-4EDA-B043-4CAFEFF32A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1038A-A363-440B-8C37-0B58F4627F9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B137A-BF9E-4F1E-B4FD-DF93FB59346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9845C-ADD9-4A1B-ABED-6667150C09D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9845C-ADD9-4A1B-ABED-6667150C09D7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F1EF7-5839-4A56-AF4F-AC29EF6C567C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561B36-6C01-4B74-AE81-36F0C245E2B5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D117D-CFF9-418A-95DA-C0C8257B28CF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79B164-C9A4-40E1-8306-266F7624FE9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561B36-6C01-4B74-AE81-36F0C245E2B5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79E7E-CE01-46A2-A5FD-884F5FE4116F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8E7D8E-5A15-4B89-9096-0D8D2DAC128F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6D69A-325A-4468-B5BE-A1710CA07046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96A3E4-BD9D-45FE-B06C-6D5C6C8BFB6B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A1C3F-E989-4506-83CA-59756B287E76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DCAA9-5648-4510-BC44-EDDC9335E7B9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7EF779-0E13-4CD2-9145-B6846BC96BAF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7EF779-0E13-4CD2-9145-B6846BC96BAF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028A2B-332B-44D6-B18B-4771C26FF596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5D8AA6-F1B0-4A01-817E-9A0AFEC5DE5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6A069E-DC42-4F73-BA8C-4D8C94EFE83C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71E7FB-B942-43AE-8D76-2E73B603C1B2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7AA5F9-E417-4C2B-AB83-8D8DCB2906BC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4AEB5-1664-442A-AF58-8471A9C8D8CE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9D0D35-C260-4A88-8BF1-3136E6E6BA6A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C53F90-305C-4585-86C2-9461A750C2F6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25389B-0353-4519-B1F5-FF2C2AF5EBC0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BA5FC-777A-48A9-BCD5-9CE5886243F9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7A84F1-8562-4FA1-AD6A-9369DBAA9FA0}" type="slidenum">
              <a:rPr lang="en-US" smtClean="0"/>
              <a:pPr/>
              <a:t>71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085D62-4144-4414-B2BE-D05E9E14D9EF}" type="slidenum">
              <a:rPr lang="en-US" smtClean="0"/>
              <a:pPr/>
              <a:t>72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B4DF3-37E6-46F2-908B-5D77DC6C0C3D}" type="slidenum">
              <a:rPr lang="en-US" smtClean="0"/>
              <a:pPr/>
              <a:t>74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9" y="4344988"/>
            <a:ext cx="5026025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BD456-B77A-44C1-A5F4-385CA24076C5}" type="slidenum">
              <a:rPr lang="en-US" smtClean="0"/>
              <a:pPr/>
              <a:t>118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BD456-B77A-44C1-A5F4-385CA24076C5}" type="slidenum">
              <a:rPr lang="en-US" smtClean="0"/>
              <a:pPr/>
              <a:t>122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BD456-B77A-44C1-A5F4-385CA24076C5}" type="slidenum">
              <a:rPr lang="en-US" smtClean="0"/>
              <a:pPr/>
              <a:t>123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BD456-B77A-44C1-A5F4-385CA24076C5}" type="slidenum">
              <a:rPr lang="en-US" smtClean="0"/>
              <a:pPr/>
              <a:t>128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ED24B-A2AD-4F82-A4AB-64063747D1D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31A1-4C1E-4808-A582-73B17B61E175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DD75-B7A6-4C9F-AED4-036DF6347A6E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F362-3ECC-4D25-9EF9-50FD74C3E9B3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23EB8-EC3C-434C-93DA-E1966B68E421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628A-74A8-4230-9233-EB01B8D066C6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32F4-F02C-4E05-87F1-04713CB5F1D7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77EF-9C4D-42BE-9D68-971F2B3DB4AC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6E53-17CE-4944-B508-AF7A42B94611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2E5B-F87F-497B-A705-5072E0CA0795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26C6-8B79-477C-A0D3-4DE649271023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0450-2AF2-4AAC-9A66-FE73913A2849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CC43-3D6C-4E1E-9144-B46067E978E3}" type="datetime1">
              <a:rPr lang="en-US" smtClean="0"/>
              <a:pPr/>
              <a:t>7/4/2009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F0308-DEA1-4002-9E0C-048213E03F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http://www.wineskinsentertainment.com/images/Netflix_4C_White_Logo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6234840"/>
            <a:ext cx="1066800" cy="4948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Reference Guide on our</a:t>
            </a:r>
            <a:br>
              <a:rPr lang="en-US" sz="3600" dirty="0" smtClean="0"/>
            </a:br>
            <a:r>
              <a:rPr lang="en-US" dirty="0" smtClean="0"/>
              <a:t>Freedom &amp; Responsibility </a:t>
            </a:r>
            <a:br>
              <a:rPr lang="en-US" dirty="0" smtClean="0"/>
            </a:br>
            <a:r>
              <a:rPr lang="en-US" dirty="0" smtClean="0"/>
              <a:t>Culture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These slides are meant for reading,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rather than presenting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</a:t>
            </a:r>
            <a:r>
              <a:rPr lang="en-US" sz="2000" dirty="0"/>
              <a:t>make wise decisions (people, technical, business, and creative) despite ambiguity </a:t>
            </a:r>
          </a:p>
          <a:p>
            <a:endParaRPr lang="en-US" sz="2000" dirty="0"/>
          </a:p>
          <a:p>
            <a:r>
              <a:rPr lang="en-US" sz="2000" dirty="0"/>
              <a:t>You identify root causes, and get beyond treating symptoms </a:t>
            </a:r>
          </a:p>
          <a:p>
            <a:endParaRPr lang="en-US" sz="2000" dirty="0"/>
          </a:p>
          <a:p>
            <a:r>
              <a:rPr lang="en-US" sz="2000" dirty="0"/>
              <a:t>You think strategically, and can articulate what you are, </a:t>
            </a:r>
            <a:r>
              <a:rPr lang="en-US" sz="2000" i="1" dirty="0"/>
              <a:t>and are not</a:t>
            </a:r>
            <a:r>
              <a:rPr lang="en-US" sz="2000" dirty="0"/>
              <a:t>, trying to do </a:t>
            </a:r>
          </a:p>
          <a:p>
            <a:endParaRPr lang="en-US" sz="2000" dirty="0"/>
          </a:p>
          <a:p>
            <a:r>
              <a:rPr lang="en-US" sz="2000" dirty="0"/>
              <a:t>You smartly separate what must be done well now, and what can be improved later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22301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Judgment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Compensation Not Dependent </a:t>
            </a:r>
            <a:br>
              <a:rPr lang="en-US" dirty="0" smtClean="0"/>
            </a:br>
            <a:r>
              <a:rPr lang="en-US" dirty="0" smtClean="0"/>
              <a:t>on Netflix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Whether Netflix is prospering or floundering, we pay at the top of the market</a:t>
            </a:r>
          </a:p>
          <a:p>
            <a:pPr lvl="1"/>
            <a:r>
              <a:rPr lang="en-US" dirty="0" smtClean="0"/>
              <a:t>i.e., sports teams with losing records still pay talent the market rate</a:t>
            </a:r>
          </a:p>
          <a:p>
            <a:r>
              <a:rPr lang="en-US" dirty="0" smtClean="0"/>
              <a:t>Employees can choose how much they want to link their economic destiny to Netflix success or failure by deciding how much Netflix stock or stock options they want to 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100</a:t>
            </a:fld>
            <a:endParaRPr lang="en-US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Manager sets pay at Nth percentile of title-linked compensation data</a:t>
            </a:r>
          </a:p>
          <a:p>
            <a:pPr lvl="1"/>
            <a:r>
              <a:rPr lang="en-US" dirty="0" smtClean="0"/>
              <a:t>The “Major League Pitcher” problem</a:t>
            </a:r>
          </a:p>
          <a:p>
            <a:r>
              <a:rPr lang="en-US" dirty="0" smtClean="0"/>
              <a:t>Manager cares about internal parity instead of external market value</a:t>
            </a:r>
          </a:p>
          <a:p>
            <a:pPr lvl="1"/>
            <a:r>
              <a:rPr lang="en-US" dirty="0" smtClean="0"/>
              <a:t>Fairness in comp is being true to the market</a:t>
            </a:r>
          </a:p>
          <a:p>
            <a:r>
              <a:rPr lang="en-US" dirty="0" smtClean="0"/>
              <a:t>Manager gives everyone a 4% raise</a:t>
            </a:r>
          </a:p>
          <a:p>
            <a:pPr lvl="1"/>
            <a:r>
              <a:rPr lang="en-US" dirty="0" smtClean="0"/>
              <a:t>Very unlikely to reflect the market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101</a:t>
            </a:fld>
            <a:endParaRPr lang="en-US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Top of Market Comp </a:t>
            </a:r>
            <a:br>
              <a:rPr lang="en-US" dirty="0" smtClean="0"/>
            </a:br>
            <a:r>
              <a:rPr lang="en-US" dirty="0" smtClean="0"/>
              <a:t>Done Right...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Nearly all ex-employees will take a step down in comp for their next job</a:t>
            </a:r>
          </a:p>
          <a:p>
            <a:r>
              <a:rPr lang="en-US" dirty="0" smtClean="0"/>
              <a:t>We will rarely counter with higher comp when someone is voluntarily leaving because we have already moved comp to our max for that person</a:t>
            </a:r>
          </a:p>
          <a:p>
            <a:r>
              <a:rPr lang="en-US" dirty="0" smtClean="0"/>
              <a:t>Employees will feel they are getting paid well relative to their other options in the market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102</a:t>
            </a:fld>
            <a:endParaRPr lang="en-US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Versus Traditional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Traditional model is good prior year earns a raise, independent of market</a:t>
            </a:r>
          </a:p>
          <a:p>
            <a:pPr lvl="1"/>
            <a:r>
              <a:rPr lang="en-US" dirty="0" smtClean="0"/>
              <a:t>Problem is employees can get materially under- or over-paid relative to the market, over time</a:t>
            </a:r>
          </a:p>
          <a:p>
            <a:pPr lvl="1"/>
            <a:r>
              <a:rPr lang="en-US" dirty="0" smtClean="0"/>
              <a:t>When materially under-paid, employees switch firms to take advantage of market-based pay on hiring</a:t>
            </a:r>
          </a:p>
          <a:p>
            <a:pPr lvl="1"/>
            <a:r>
              <a:rPr lang="en-US" dirty="0" smtClean="0"/>
              <a:t>When materially over-paid, employees are trapped in current firm</a:t>
            </a:r>
          </a:p>
          <a:p>
            <a:r>
              <a:rPr lang="en-US" dirty="0" smtClean="0"/>
              <a:t>Consistent market-based pay is better model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103</a:t>
            </a:fld>
            <a:endParaRPr lang="en-US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It’s pretty ingrained in our society that the size of one’s raise is the indicator of how well one did the prior year – but at Netflix there are other factors too – namely, the outside market</a:t>
            </a:r>
          </a:p>
          <a:p>
            <a:r>
              <a:rPr lang="en-US" dirty="0" smtClean="0"/>
              <a:t>In our model, employee success is big factor in comp because it influences market value</a:t>
            </a:r>
          </a:p>
          <a:p>
            <a:pPr lvl="1"/>
            <a:r>
              <a:rPr lang="en-US" dirty="0" smtClean="0"/>
              <a:t>In particular, how much we would pay to keep the person</a:t>
            </a:r>
          </a:p>
          <a:p>
            <a:pPr lvl="1"/>
            <a:r>
              <a:rPr lang="en-US" dirty="0" smtClean="0"/>
              <a:t>But employee success is not the only factor in comp, so the linkage of prior year performance to raise size is weak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104</a:t>
            </a:fld>
            <a:endParaRPr lang="en-US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 For Each Employee to Understand Their Market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a healthy idea, not a traitorous idea, to understand what other firms would pay you, by interviewing and talking to peers at other companies</a:t>
            </a:r>
          </a:p>
          <a:p>
            <a:pPr lvl="1"/>
            <a:r>
              <a:rPr lang="en-US" dirty="0" smtClean="0"/>
              <a:t>Talk with your manager about what you find</a:t>
            </a:r>
          </a:p>
          <a:p>
            <a:pPr lvl="1"/>
            <a:r>
              <a:rPr lang="en-US" dirty="0" smtClean="0"/>
              <a:t>Minor exception: interviewing with groups that </a:t>
            </a:r>
            <a:r>
              <a:rPr lang="en-US" dirty="0" smtClean="0"/>
              <a:t>directly compete </a:t>
            </a:r>
            <a:r>
              <a:rPr lang="en-US" dirty="0" smtClean="0"/>
              <a:t>with Netflix, because their motive is in part confidential information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105</a:t>
            </a:fld>
            <a:endParaRPr lang="en-US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Big salary is the </a:t>
            </a:r>
            <a:r>
              <a:rPr lang="en-US" b="1" dirty="0" smtClean="0">
                <a:solidFill>
                  <a:srgbClr val="00B050"/>
                </a:solidFill>
              </a:rPr>
              <a:t>most efficient </a:t>
            </a:r>
            <a:r>
              <a:rPr lang="en-US" dirty="0" smtClean="0"/>
              <a:t>form of comp </a:t>
            </a:r>
          </a:p>
          <a:p>
            <a:pPr lvl="1"/>
            <a:r>
              <a:rPr lang="en-US" dirty="0" smtClean="0"/>
              <a:t>Most motivating for any given expense level</a:t>
            </a:r>
          </a:p>
          <a:p>
            <a:pPr lvl="1"/>
            <a:r>
              <a:rPr lang="en-US" dirty="0" smtClean="0"/>
              <a:t>No bonuses – just include in salary – so much simpler</a:t>
            </a:r>
          </a:p>
          <a:p>
            <a:pPr lvl="1"/>
            <a:r>
              <a:rPr lang="en-US" dirty="0" smtClean="0"/>
              <a:t>No free stock options – just big salary</a:t>
            </a:r>
          </a:p>
          <a:p>
            <a:pPr lvl="1"/>
            <a:r>
              <a:rPr lang="en-US" dirty="0" smtClean="0"/>
              <a:t>Great health plan options, but high employee co-pay</a:t>
            </a:r>
          </a:p>
          <a:p>
            <a:pPr lvl="1"/>
            <a:r>
              <a:rPr lang="en-US" dirty="0" smtClean="0"/>
              <a:t>No philanthropic match</a:t>
            </a:r>
          </a:p>
          <a:p>
            <a:pPr lvl="1"/>
            <a:r>
              <a:rPr lang="en-US" dirty="0" smtClean="0"/>
              <a:t>Instead, </a:t>
            </a:r>
            <a:r>
              <a:rPr lang="en-US" b="1" dirty="0" smtClean="0">
                <a:solidFill>
                  <a:srgbClr val="00B050"/>
                </a:solidFill>
              </a:rPr>
              <a:t>put all that expense into big salaries</a:t>
            </a:r>
          </a:p>
          <a:p>
            <a:pPr lvl="1"/>
            <a:r>
              <a:rPr lang="en-US" dirty="0" smtClean="0"/>
              <a:t>Give people big salaries, and the freedom to spend as they think best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106</a:t>
            </a:fld>
            <a:endParaRPr lang="en-US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Employees can request to trade salary for stock options, if they wish</a:t>
            </a:r>
          </a:p>
          <a:p>
            <a:r>
              <a:rPr lang="en-US" dirty="0" smtClean="0"/>
              <a:t>The options are fully vested, granted monthly, and cost employees in pre-tax salary approximately half of what such an option would cost in the open market</a:t>
            </a:r>
          </a:p>
          <a:p>
            <a:r>
              <a:rPr lang="en-US" dirty="0" smtClean="0"/>
              <a:t>Options ultimately valuable only if Netflix stock climbs over the next 10 years</a:t>
            </a:r>
          </a:p>
          <a:p>
            <a:r>
              <a:rPr lang="en-US" dirty="0" smtClean="0"/>
              <a:t>Investing in Netflix stock or stock options lets one participate in Netflix success or failure at whatever level is comfortable for employee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107</a:t>
            </a:fld>
            <a:endParaRPr lang="en-US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some time periods, in some groups, there will be lots of opportunity and growth at Netflix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people, through both luck and talent, will have extraordinary career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109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34874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Communication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listen well, instead of reacting fast, so you can better understand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concise and articulate in speech and writing </a:t>
            </a:r>
          </a:p>
          <a:p>
            <a:endParaRPr lang="en-US" sz="2000" dirty="0" smtClean="0"/>
          </a:p>
          <a:p>
            <a:r>
              <a:rPr lang="en-US" sz="2000" dirty="0" smtClean="0"/>
              <a:t>You treat people with respect independent of their status or disagreement with you </a:t>
            </a:r>
          </a:p>
          <a:p>
            <a:endParaRPr lang="en-US" sz="2000" dirty="0" smtClean="0"/>
          </a:p>
          <a:p>
            <a:r>
              <a:rPr lang="en-US" sz="2000" dirty="0" smtClean="0"/>
              <a:t>You maintain calm poise in stressful situations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Baseball Analogy: Minors to Majors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Very talented people usually get to move up, but only true for the very talented</a:t>
            </a:r>
          </a:p>
          <a:p>
            <a:r>
              <a:rPr lang="en-US" dirty="0" smtClean="0"/>
              <a:t>Some luck in terms of what positions open up and what the competition is</a:t>
            </a:r>
          </a:p>
          <a:p>
            <a:r>
              <a:rPr lang="en-US" dirty="0" smtClean="0"/>
              <a:t>Some people move to other teams to get the opportunity they want</a:t>
            </a:r>
          </a:p>
          <a:p>
            <a:r>
              <a:rPr lang="en-US" dirty="0" smtClean="0"/>
              <a:t>Great teams keep their best talent</a:t>
            </a:r>
          </a:p>
          <a:p>
            <a:r>
              <a:rPr lang="en-US" dirty="0" smtClean="0"/>
              <a:t>Some minor league players keep playing even though they don’t move up because they love the game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110</a:t>
            </a:fld>
            <a:endParaRPr 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Netflix Doesn’t Have to be for Life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some times, in some groups, there may not be enough growth opportunity for everyone </a:t>
            </a:r>
          </a:p>
          <a:p>
            <a:r>
              <a:rPr lang="en-US" dirty="0" smtClean="0"/>
              <a:t>In which case we should celebrate someone leaving for a bigger job that we didn’t have available to offer them</a:t>
            </a:r>
          </a:p>
          <a:p>
            <a:r>
              <a:rPr lang="en-US" dirty="0" smtClean="0"/>
              <a:t>If that is what the person prefers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111</a:t>
            </a:fld>
            <a:endParaRPr lang="en-US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Necessary Conditions </a:t>
            </a:r>
            <a:br>
              <a:rPr lang="en-US" dirty="0" smtClean="0"/>
            </a:br>
            <a:r>
              <a:rPr lang="en-US" dirty="0" smtClean="0"/>
              <a:t>for 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Job has to be big enough</a:t>
            </a:r>
          </a:p>
          <a:p>
            <a:pPr lvl="1"/>
            <a:r>
              <a:rPr lang="en-US" dirty="0" smtClean="0"/>
              <a:t>We might have an incredible manager of something, but we don’t need a director of it because job isn’t big enough</a:t>
            </a:r>
          </a:p>
          <a:p>
            <a:pPr lvl="2"/>
            <a:r>
              <a:rPr lang="en-US" dirty="0" smtClean="0"/>
              <a:t>If the incredible manager left, we would replace with manager, not with director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Person has to be a superstar in current role</a:t>
            </a:r>
          </a:p>
          <a:p>
            <a:pPr lvl="1"/>
            <a:r>
              <a:rPr lang="en-US" dirty="0" smtClean="0"/>
              <a:t>Could get the next level job here if applying from outside and we knew their talents well</a:t>
            </a:r>
          </a:p>
          <a:p>
            <a:pPr lvl="1"/>
            <a:r>
              <a:rPr lang="en-US" dirty="0" smtClean="0"/>
              <a:t>Could get the next level job at peer firm that knew their talents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112</a:t>
            </a:fld>
            <a:endParaRPr lang="en-US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manager would promote employee to keep them if employee were thinking of leaving, manager should promote now, and not wait</a:t>
            </a:r>
            <a:endParaRPr lang="en-US" dirty="0"/>
          </a:p>
          <a:p>
            <a:r>
              <a:rPr lang="en-US" dirty="0" smtClean="0"/>
              <a:t>Both tests still have to be passed </a:t>
            </a:r>
          </a:p>
          <a:p>
            <a:pPr lvl="1"/>
            <a:r>
              <a:rPr lang="en-US" dirty="0" smtClean="0"/>
              <a:t>Job big enough </a:t>
            </a:r>
          </a:p>
          <a:p>
            <a:pPr lvl="1"/>
            <a:r>
              <a:rPr lang="en-US" dirty="0" smtClean="0"/>
              <a:t>Superstar in current role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develop people by giving them the opportunity to develop themselves, by surrounding them with stunning colleagues and giving them big challenges to work on</a:t>
            </a:r>
          </a:p>
          <a:p>
            <a:pPr lvl="1"/>
            <a:r>
              <a:rPr lang="en-US" dirty="0" smtClean="0"/>
              <a:t>Mediocre colleagues or unchallenging work is what kills progress of a person’s skills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Formalized development is rarely effective, and we don’t try to do it</a:t>
            </a:r>
          </a:p>
          <a:p>
            <a:pPr lvl="1"/>
            <a:r>
              <a:rPr lang="en-US" dirty="0" smtClean="0"/>
              <a:t>E.g. Courses, mentor assignment, rotation around a firm, multi-year career paths, etc. </a:t>
            </a:r>
          </a:p>
          <a:p>
            <a:r>
              <a:rPr lang="en-US" dirty="0" smtClean="0"/>
              <a:t>High performance people are generally self-improving through experience, observation, introspection, reading and discussion</a:t>
            </a:r>
          </a:p>
          <a:p>
            <a:pPr lvl="1"/>
            <a:r>
              <a:rPr lang="en-US" dirty="0" smtClean="0"/>
              <a:t>As long as they have stunning colleagues and big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115</a:t>
            </a:fld>
            <a:endParaRPr lang="en-US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24800" cy="15271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Individuals should manage their own career paths, and not rely on a corporation for planning their careers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Like retirement planning – safer as individual responsibility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116</a:t>
            </a:fld>
            <a:endParaRPr lang="en-US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24800" cy="15271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Individual’s economic security is based upon their </a:t>
            </a:r>
            <a:br>
              <a:rPr lang="en-US" dirty="0" smtClean="0"/>
            </a:br>
            <a:r>
              <a:rPr lang="en-US" dirty="0" smtClean="0"/>
              <a:t>skills and reputation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try hard to consistently provide opportunity to grow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117</a:t>
            </a:fld>
            <a:endParaRPr lang="en-US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culture important? </a:t>
            </a:r>
            <a:br>
              <a:rPr lang="en-US" dirty="0" smtClean="0"/>
            </a:br>
            <a:r>
              <a:rPr lang="en-US" dirty="0" smtClean="0"/>
              <a:t>What is our culture trying to support?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119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F8F0308-DEA1-4002-9E0C-048213E03F3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1627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Impact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accomplish amazing amounts of important work </a:t>
            </a:r>
          </a:p>
          <a:p>
            <a:endParaRPr lang="en-US" sz="2000" dirty="0" smtClean="0"/>
          </a:p>
          <a:p>
            <a:r>
              <a:rPr lang="en-US" sz="2000" dirty="0" smtClean="0"/>
              <a:t>You demonstrate consistently strong performance so colleagues can rely upon you </a:t>
            </a:r>
          </a:p>
          <a:p>
            <a:endParaRPr lang="en-US" sz="2000" dirty="0" smtClean="0"/>
          </a:p>
          <a:p>
            <a:r>
              <a:rPr lang="en-US" sz="2000" dirty="0" smtClean="0"/>
              <a:t>You focus on great results rather than on process </a:t>
            </a:r>
          </a:p>
          <a:p>
            <a:endParaRPr lang="en-US" sz="2000" dirty="0" smtClean="0"/>
          </a:p>
          <a:p>
            <a:r>
              <a:rPr lang="en-US" sz="2000" dirty="0" smtClean="0"/>
              <a:t>You exhibit bias-to-action, and avoid analysis-paralysis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Culture is How a Firm Operates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What practices give Netflix the best chance of continuous success for many generations of technology and people?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Continuous Success =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/>
              <a:t>Continuous growth in revenue, profits &amp; reputation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Need a culture that supports 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rapid innovation </a:t>
            </a:r>
            <a:r>
              <a:rPr lang="en-US" i="1" dirty="0" smtClean="0"/>
              <a:t>and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excellent execution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Need a culture that supports 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rapid innovation </a:t>
            </a:r>
            <a:r>
              <a:rPr lang="en-US" i="1" dirty="0" smtClean="0"/>
              <a:t>and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excellent execution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876800"/>
            <a:ext cx="2488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Both are required for </a:t>
            </a:r>
          </a:p>
          <a:p>
            <a:r>
              <a:rPr lang="en-US" sz="2000" b="1" dirty="0" smtClean="0"/>
              <a:t>continuous growth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4876800"/>
            <a:ext cx="4371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There is tension between these two</a:t>
            </a:r>
            <a:br>
              <a:rPr lang="en-US" sz="2000" b="1" dirty="0" smtClean="0"/>
            </a:br>
            <a:r>
              <a:rPr lang="en-US" sz="2000" b="1" dirty="0" smtClean="0"/>
              <a:t>goals; between creativity and discipline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Need a culture that supports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effective teamwork </a:t>
            </a:r>
            <a:r>
              <a:rPr lang="en-US" dirty="0" smtClean="0"/>
              <a:t>of </a:t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high-performance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Need a culture that supports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effective teamwork </a:t>
            </a:r>
            <a:r>
              <a:rPr lang="en-US" dirty="0" smtClean="0"/>
              <a:t>of </a:t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high-performance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85800" y="4800600"/>
            <a:ext cx="54851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High performance people and effective teamwork</a:t>
            </a:r>
            <a:br>
              <a:rPr lang="en-US" sz="2000" b="1" dirty="0" smtClean="0"/>
            </a:br>
            <a:r>
              <a:rPr lang="en-US" sz="2000" b="1" dirty="0" smtClean="0"/>
              <a:t>can be in tension also – stars have strong opinions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Need a culture that avoids the rigidity, politics, mediocrity, and complacency that infects most organizations as they grow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slide deck is our current best thinking about maximizing our likelihood of continuous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127</a:t>
            </a:fld>
            <a:endParaRPr lang="en-US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001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culture is a work in progress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Every year we try to refine our culture further as we learn more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2016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Curiosity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learn rapidly and eagerly </a:t>
            </a:r>
          </a:p>
          <a:p>
            <a:endParaRPr lang="en-US" sz="2000" dirty="0" smtClean="0"/>
          </a:p>
          <a:p>
            <a:r>
              <a:rPr lang="en-US" sz="2000" dirty="0" smtClean="0"/>
              <a:t>You seek to understand our strategy, market, subscribers, and suppliers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broadly knowledgeable about business, technology and entertainment </a:t>
            </a:r>
          </a:p>
          <a:p>
            <a:endParaRPr lang="en-US" sz="2000" dirty="0" smtClean="0"/>
          </a:p>
          <a:p>
            <a:r>
              <a:rPr lang="en-US" sz="2000" dirty="0" smtClean="0"/>
              <a:t>You contribute effectively outside of your specialty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24159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Innovation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re-conceptualize issues to discover practical solutions to hard problems </a:t>
            </a:r>
          </a:p>
          <a:p>
            <a:endParaRPr lang="en-US" sz="2000" dirty="0" smtClean="0"/>
          </a:p>
          <a:p>
            <a:r>
              <a:rPr lang="en-US" sz="2000" dirty="0" smtClean="0"/>
              <a:t>You challenge prevailing assumptions when warranted, and suggest better approaches </a:t>
            </a:r>
          </a:p>
          <a:p>
            <a:endParaRPr lang="en-US" sz="2000" dirty="0" smtClean="0"/>
          </a:p>
          <a:p>
            <a:r>
              <a:rPr lang="en-US" sz="2000" dirty="0" smtClean="0"/>
              <a:t>You create new ideas that prove useful </a:t>
            </a:r>
          </a:p>
          <a:p>
            <a:endParaRPr lang="en-US" sz="2000" dirty="0" smtClean="0"/>
          </a:p>
          <a:p>
            <a:r>
              <a:rPr lang="en-US" sz="2000" dirty="0" smtClean="0"/>
              <a:t>You keep us nimble by minimizing complexity and finding time to simplify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19059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Courage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say what you think even if it is controversial </a:t>
            </a:r>
          </a:p>
          <a:p>
            <a:endParaRPr lang="en-US" sz="2000" dirty="0" smtClean="0"/>
          </a:p>
          <a:p>
            <a:r>
              <a:rPr lang="en-US" sz="2000" dirty="0" smtClean="0"/>
              <a:t>You make tough decisions without excessive agonizing </a:t>
            </a:r>
          </a:p>
          <a:p>
            <a:endParaRPr lang="en-US" sz="2000" dirty="0" smtClean="0"/>
          </a:p>
          <a:p>
            <a:r>
              <a:rPr lang="en-US" sz="2000" dirty="0" smtClean="0"/>
              <a:t>You take smart risks </a:t>
            </a:r>
          </a:p>
          <a:p>
            <a:endParaRPr lang="en-US" sz="2000" dirty="0" smtClean="0"/>
          </a:p>
          <a:p>
            <a:r>
              <a:rPr lang="en-US" sz="2000" dirty="0" smtClean="0"/>
              <a:t>You question actions inconsistent with our values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17413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Passion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inspire others with your thirst for excellence </a:t>
            </a:r>
          </a:p>
          <a:p>
            <a:endParaRPr lang="en-US" sz="2000" dirty="0" smtClean="0"/>
          </a:p>
          <a:p>
            <a:r>
              <a:rPr lang="en-US" sz="2000" dirty="0" smtClean="0"/>
              <a:t>You care intensely about Netflix' success </a:t>
            </a:r>
          </a:p>
          <a:p>
            <a:endParaRPr lang="en-US" sz="2000" dirty="0" smtClean="0"/>
          </a:p>
          <a:p>
            <a:r>
              <a:rPr lang="en-US" sz="2000" dirty="0" smtClean="0"/>
              <a:t>You celebrate wins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tenacious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189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Honesty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are known for candor and directness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non-political when you disagree with others </a:t>
            </a:r>
          </a:p>
          <a:p>
            <a:endParaRPr lang="en-US" sz="2000" dirty="0" smtClean="0"/>
          </a:p>
          <a:p>
            <a:r>
              <a:rPr lang="en-US" sz="2000" dirty="0" smtClean="0"/>
              <a:t>You only say things about fellow employees you will say to their face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quick to admit mistakes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26468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Selflessness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419600" y="990600"/>
            <a:ext cx="3581400" cy="196532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You seek what is best for Netflix, rather than best for yourself or your group </a:t>
            </a:r>
          </a:p>
          <a:p>
            <a:endParaRPr lang="en-US" sz="2000" dirty="0" smtClean="0"/>
          </a:p>
          <a:p>
            <a:r>
              <a:rPr lang="en-US" sz="2000" dirty="0" smtClean="0"/>
              <a:t>You are ego-less when searching for the best ideas </a:t>
            </a:r>
          </a:p>
          <a:p>
            <a:endParaRPr lang="en-US" sz="2000" dirty="0" smtClean="0"/>
          </a:p>
          <a:p>
            <a:r>
              <a:rPr lang="en-US" sz="2000" dirty="0" smtClean="0"/>
              <a:t>You make time to help colleagues </a:t>
            </a:r>
          </a:p>
          <a:p>
            <a:endParaRPr lang="en-US" sz="2000" dirty="0" smtClean="0"/>
          </a:p>
          <a:p>
            <a:r>
              <a:rPr lang="en-US" sz="2000" dirty="0" smtClean="0"/>
              <a:t>You share information openly and proactively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28600" y="160338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Judgment</a:t>
            </a:r>
          </a:p>
          <a:p>
            <a:r>
              <a:rPr lang="en-US" sz="1000" dirty="0"/>
              <a:t>You make wise </a:t>
            </a:r>
            <a:r>
              <a:rPr lang="en-US" sz="1000" dirty="0" smtClean="0"/>
              <a:t>decisions (people, </a:t>
            </a:r>
            <a:r>
              <a:rPr lang="en-US" sz="1000" dirty="0"/>
              <a:t>technical,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business</a:t>
            </a:r>
            <a:r>
              <a:rPr lang="en-US" sz="1000" dirty="0"/>
              <a:t>, and creative) despite ambiguity </a:t>
            </a:r>
          </a:p>
          <a:p>
            <a:endParaRPr lang="en-US" sz="1000" dirty="0"/>
          </a:p>
          <a:p>
            <a:r>
              <a:rPr lang="en-US" sz="1000" dirty="0"/>
              <a:t>You identify root causes, and get beyond treating symptoms </a:t>
            </a:r>
          </a:p>
          <a:p>
            <a:endParaRPr lang="en-US" sz="1000" dirty="0"/>
          </a:p>
          <a:p>
            <a:r>
              <a:rPr lang="en-US" sz="1000" dirty="0"/>
              <a:t>You think strategically, and can articulate what you are, </a:t>
            </a:r>
            <a:r>
              <a:rPr lang="en-US" sz="1000" i="1" dirty="0"/>
              <a:t>and are not</a:t>
            </a:r>
            <a:r>
              <a:rPr lang="en-US" sz="1000" dirty="0"/>
              <a:t>, trying to do </a:t>
            </a:r>
          </a:p>
          <a:p>
            <a:endParaRPr lang="en-US" sz="1000" dirty="0"/>
          </a:p>
          <a:p>
            <a:r>
              <a:rPr lang="en-US" sz="1000" dirty="0"/>
              <a:t>You smartly separate what must be done well now, and what can be improved later 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238500" y="2209800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Innovation</a:t>
            </a:r>
          </a:p>
          <a:p>
            <a:r>
              <a:rPr lang="en-US" sz="1000"/>
              <a:t>You re-conceptualize issues to discover practical solutions to hard problems </a:t>
            </a:r>
          </a:p>
          <a:p>
            <a:endParaRPr lang="en-US" sz="1000"/>
          </a:p>
          <a:p>
            <a:r>
              <a:rPr lang="en-US" sz="1000"/>
              <a:t>You challenge prevailing assumptions when warranted, and suggest better approaches </a:t>
            </a:r>
          </a:p>
          <a:p>
            <a:endParaRPr lang="en-US" sz="1000"/>
          </a:p>
          <a:p>
            <a:r>
              <a:rPr lang="en-US" sz="1000"/>
              <a:t>You create new ideas that prove useful </a:t>
            </a:r>
          </a:p>
          <a:p>
            <a:endParaRPr lang="en-US" sz="1000"/>
          </a:p>
          <a:p>
            <a:r>
              <a:rPr lang="en-US" sz="1000"/>
              <a:t>You keep us nimble by minimizing complexity and finding time to simplify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249988" y="160338"/>
            <a:ext cx="2741612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Impact</a:t>
            </a:r>
          </a:p>
          <a:p>
            <a:r>
              <a:rPr lang="en-US" sz="1000"/>
              <a:t>You accomplish amazing amounts of important work </a:t>
            </a:r>
          </a:p>
          <a:p>
            <a:endParaRPr lang="en-US" sz="1000"/>
          </a:p>
          <a:p>
            <a:r>
              <a:rPr lang="en-US" sz="1000"/>
              <a:t>You demonstrate consistently strong performance so colleagues can rely upon you </a:t>
            </a:r>
          </a:p>
          <a:p>
            <a:endParaRPr lang="en-US" sz="1000"/>
          </a:p>
          <a:p>
            <a:r>
              <a:rPr lang="en-US" sz="1000"/>
              <a:t>You focus on great results rather than on process </a:t>
            </a:r>
          </a:p>
          <a:p>
            <a:endParaRPr lang="en-US" sz="1000"/>
          </a:p>
          <a:p>
            <a:r>
              <a:rPr lang="en-US" sz="1000"/>
              <a:t>You exhibit bias-to-action, and avoid analysis-paralysis 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28600" y="2209800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Curiosity</a:t>
            </a:r>
          </a:p>
          <a:p>
            <a:r>
              <a:rPr lang="en-US" sz="1000" dirty="0"/>
              <a:t>You learn rapidly and eagerly </a:t>
            </a:r>
          </a:p>
          <a:p>
            <a:endParaRPr lang="en-US" sz="1000" dirty="0"/>
          </a:p>
          <a:p>
            <a:r>
              <a:rPr lang="en-US" sz="1000" dirty="0"/>
              <a:t>You seek to understand our strategy,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market</a:t>
            </a:r>
            <a:r>
              <a:rPr lang="en-US" sz="1000" dirty="0"/>
              <a:t>, subscribers, and suppliers </a:t>
            </a:r>
          </a:p>
          <a:p>
            <a:endParaRPr lang="en-US" sz="1000" dirty="0"/>
          </a:p>
          <a:p>
            <a:r>
              <a:rPr lang="en-US" sz="1000" dirty="0"/>
              <a:t>You are broadly knowledgeable about business, technology and entertainment </a:t>
            </a:r>
          </a:p>
          <a:p>
            <a:endParaRPr lang="en-US" sz="1000" dirty="0"/>
          </a:p>
          <a:p>
            <a:r>
              <a:rPr lang="en-US" sz="1000" dirty="0"/>
              <a:t>You contribute effectively outside of your specialty 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238500" y="160338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Communication</a:t>
            </a:r>
          </a:p>
          <a:p>
            <a:r>
              <a:rPr lang="en-US" sz="1000"/>
              <a:t>You listen well, instead of reacting fast, so you can better understand </a:t>
            </a:r>
          </a:p>
          <a:p>
            <a:endParaRPr lang="en-US" sz="1000"/>
          </a:p>
          <a:p>
            <a:r>
              <a:rPr lang="en-US" sz="1000"/>
              <a:t>You are concise and articulate in speech and writing </a:t>
            </a:r>
          </a:p>
          <a:p>
            <a:endParaRPr lang="en-US" sz="1000"/>
          </a:p>
          <a:p>
            <a:r>
              <a:rPr lang="en-US" sz="1000"/>
              <a:t>You treat people with respect independent of their status or disagreement with you </a:t>
            </a:r>
          </a:p>
          <a:p>
            <a:endParaRPr lang="en-US" sz="1000"/>
          </a:p>
          <a:p>
            <a:r>
              <a:rPr lang="en-US" sz="1000"/>
              <a:t>You maintain calm poise in stressful situations 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6249988" y="2209800"/>
            <a:ext cx="2741612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Courage</a:t>
            </a:r>
          </a:p>
          <a:p>
            <a:r>
              <a:rPr lang="en-US" sz="1000"/>
              <a:t>You say what you think even if it is controversial </a:t>
            </a:r>
          </a:p>
          <a:p>
            <a:endParaRPr lang="en-US" sz="1000"/>
          </a:p>
          <a:p>
            <a:r>
              <a:rPr lang="en-US" sz="1000"/>
              <a:t>You make tough decisions without excessive agonizing </a:t>
            </a:r>
          </a:p>
          <a:p>
            <a:endParaRPr lang="en-US" sz="1000"/>
          </a:p>
          <a:p>
            <a:r>
              <a:rPr lang="en-US" sz="1000"/>
              <a:t>You take smart risks </a:t>
            </a:r>
          </a:p>
          <a:p>
            <a:endParaRPr lang="en-US" sz="1000"/>
          </a:p>
          <a:p>
            <a:r>
              <a:rPr lang="en-US" sz="1000"/>
              <a:t>You question actions inconsistent with our values 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238500" y="4267200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Honesty</a:t>
            </a:r>
          </a:p>
          <a:p>
            <a:r>
              <a:rPr lang="en-US" sz="1000"/>
              <a:t>You are known for candor and directness </a:t>
            </a:r>
          </a:p>
          <a:p>
            <a:endParaRPr lang="en-US" sz="1000"/>
          </a:p>
          <a:p>
            <a:r>
              <a:rPr lang="en-US" sz="1000"/>
              <a:t>You are non-political when you disagree with others </a:t>
            </a:r>
          </a:p>
          <a:p>
            <a:endParaRPr lang="en-US" sz="1000"/>
          </a:p>
          <a:p>
            <a:r>
              <a:rPr lang="en-US" sz="1000"/>
              <a:t>You only say things about fellow employees you will say to their face </a:t>
            </a:r>
          </a:p>
          <a:p>
            <a:endParaRPr lang="en-US" sz="1000"/>
          </a:p>
          <a:p>
            <a:r>
              <a:rPr lang="en-US" sz="1000"/>
              <a:t>You are quick to admit mistakes 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6249988" y="4267200"/>
            <a:ext cx="2741612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Selflessness</a:t>
            </a:r>
          </a:p>
          <a:p>
            <a:r>
              <a:rPr lang="en-US" sz="1000"/>
              <a:t>You seek what is best for Netflix, rather than best for yourself or your group </a:t>
            </a:r>
          </a:p>
          <a:p>
            <a:endParaRPr lang="en-US" sz="1000"/>
          </a:p>
          <a:p>
            <a:r>
              <a:rPr lang="en-US" sz="1000"/>
              <a:t>You are ego-less when searching for the best ideas </a:t>
            </a:r>
          </a:p>
          <a:p>
            <a:endParaRPr lang="en-US" sz="1000"/>
          </a:p>
          <a:p>
            <a:r>
              <a:rPr lang="en-US" sz="1000"/>
              <a:t>You make time to help colleagues </a:t>
            </a:r>
          </a:p>
          <a:p>
            <a:endParaRPr lang="en-US" sz="1000"/>
          </a:p>
          <a:p>
            <a:r>
              <a:rPr lang="en-US" sz="1000"/>
              <a:t>You share information openly and proactively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28600" y="4267200"/>
            <a:ext cx="2741613" cy="19653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Passion</a:t>
            </a:r>
          </a:p>
          <a:p>
            <a:r>
              <a:rPr lang="en-US" sz="1000"/>
              <a:t>You inspire others with your thirst for excellence </a:t>
            </a:r>
          </a:p>
          <a:p>
            <a:endParaRPr lang="en-US" sz="1000"/>
          </a:p>
          <a:p>
            <a:r>
              <a:rPr lang="en-US" sz="1000"/>
              <a:t>You care intensely about Netflix' success </a:t>
            </a:r>
          </a:p>
          <a:p>
            <a:endParaRPr lang="en-US" sz="1000"/>
          </a:p>
          <a:p>
            <a:r>
              <a:rPr lang="en-US" sz="1000"/>
              <a:t>You celebrate wins </a:t>
            </a:r>
          </a:p>
          <a:p>
            <a:endParaRPr lang="en-US" sz="1000"/>
          </a:p>
          <a:p>
            <a:r>
              <a:rPr lang="en-US" sz="1000"/>
              <a:t>You are tenacious 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1555570" y="6324600"/>
            <a:ext cx="62168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We Want to Work with People Who Embody These Nine Values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Freedom &amp; Responsibility </a:t>
            </a:r>
            <a:br>
              <a:rPr lang="en-US" dirty="0" smtClean="0"/>
            </a:br>
            <a:r>
              <a:rPr lang="en-US" dirty="0" smtClean="0"/>
              <a:t>Applies to our</a:t>
            </a:r>
            <a:br>
              <a:rPr lang="en-US" dirty="0" smtClean="0"/>
            </a:br>
            <a:r>
              <a:rPr lang="en-US" i="1" dirty="0" smtClean="0"/>
              <a:t>Salaried</a:t>
            </a:r>
            <a:r>
              <a:rPr lang="en-US" dirty="0" smtClean="0"/>
              <a:t> Employees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hourly employees are important, but have more structured job roles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“You question actions inconsistent with our values”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010400" cy="228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Part of the Courage value</a:t>
            </a:r>
          </a:p>
          <a:p>
            <a:endParaRPr lang="en-US" dirty="0" smtClean="0"/>
          </a:p>
          <a:p>
            <a:r>
              <a:rPr lang="en-US" dirty="0" smtClean="0"/>
              <a:t>Akin to the honor code pledge: </a:t>
            </a:r>
            <a:br>
              <a:rPr lang="en-US" dirty="0" smtClean="0"/>
            </a:br>
            <a:r>
              <a:rPr lang="en-US" dirty="0" smtClean="0"/>
              <a:t>“I will not lie, nor cheat, nor steal, </a:t>
            </a:r>
            <a:r>
              <a:rPr lang="en-US" i="1" dirty="0" smtClean="0"/>
              <a:t>nor tolerate those who do</a:t>
            </a:r>
            <a:r>
              <a:rPr lang="en-US" b="1" dirty="0" smtClean="0"/>
              <a:t>” </a:t>
            </a:r>
          </a:p>
          <a:p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dirty="0" smtClean="0"/>
              <a:t>All of us are responsible for value consistency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Values reinforced in hiring, </a:t>
            </a:r>
            <a:br>
              <a:rPr lang="en-US" dirty="0" smtClean="0"/>
            </a:br>
            <a:r>
              <a:rPr lang="en-US" dirty="0" smtClean="0"/>
              <a:t>in 360 reviews, at comp review, in exits, and in promotions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Imagine if </a:t>
            </a:r>
            <a:r>
              <a:rPr lang="en-US" i="1" dirty="0" smtClean="0"/>
              <a:t>every</a:t>
            </a:r>
            <a:r>
              <a:rPr lang="en-US" dirty="0" smtClean="0"/>
              <a:t> person at Netflix </a:t>
            </a:r>
            <a:br>
              <a:rPr lang="en-US" dirty="0" smtClean="0"/>
            </a:br>
            <a:r>
              <a:rPr lang="en-US" dirty="0" smtClean="0"/>
              <a:t>is someone you </a:t>
            </a:r>
            <a:br>
              <a:rPr lang="en-US" dirty="0" smtClean="0"/>
            </a:br>
            <a:r>
              <a:rPr lang="en-US" dirty="0" smtClean="0"/>
              <a:t>respect and learn from…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Workplace is </a:t>
            </a:r>
            <a:br>
              <a:rPr lang="en-US" dirty="0" smtClean="0"/>
            </a:br>
            <a:r>
              <a:rPr lang="en-US" i="1" dirty="0" smtClean="0">
                <a:solidFill>
                  <a:srgbClr val="00B050"/>
                </a:solidFill>
              </a:rPr>
              <a:t>Stunning Colleagues</a:t>
            </a:r>
          </a:p>
        </p:txBody>
      </p:sp>
      <p:sp>
        <p:nvSpPr>
          <p:cNvPr id="20483" name="Subtitle 5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6858000" cy="20574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Great workplace is </a:t>
            </a:r>
            <a:r>
              <a:rPr lang="en-US" i="1" dirty="0" smtClean="0"/>
              <a:t>not</a:t>
            </a:r>
            <a:r>
              <a:rPr lang="en-US" dirty="0" smtClean="0"/>
              <a:t> day-care, espresso, health benefits, sushi lunches, nice offices, </a:t>
            </a:r>
            <a:br>
              <a:rPr lang="en-US" dirty="0" smtClean="0"/>
            </a:br>
            <a:r>
              <a:rPr lang="en-US" dirty="0" smtClean="0"/>
              <a:t>or big compensation, </a:t>
            </a:r>
            <a:br>
              <a:rPr lang="en-US" dirty="0" smtClean="0"/>
            </a:br>
            <a:r>
              <a:rPr lang="en-US" dirty="0" smtClean="0"/>
              <a:t>and we only do those that are efficient at </a:t>
            </a:r>
            <a:br>
              <a:rPr lang="en-US" dirty="0" smtClean="0"/>
            </a:br>
            <a:r>
              <a:rPr lang="en-US" dirty="0" smtClean="0"/>
              <a:t>attracting stunning colleagues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 every company, </a:t>
            </a:r>
            <a:br>
              <a:rPr lang="en-US" dirty="0" smtClean="0"/>
            </a:br>
            <a:r>
              <a:rPr lang="en-US" dirty="0" smtClean="0"/>
              <a:t>we try to hire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But, unlike many companies, </a:t>
            </a:r>
            <a:br>
              <a:rPr lang="en-US" dirty="0" smtClean="0"/>
            </a:br>
            <a:r>
              <a:rPr lang="en-US" dirty="0" smtClean="0"/>
              <a:t>we practice “adequate performance gets a generous severance package.”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We’re a </a:t>
            </a:r>
            <a:r>
              <a:rPr lang="en-US" i="1" dirty="0" smtClean="0"/>
              <a:t>team</a:t>
            </a:r>
            <a:r>
              <a:rPr lang="en-US" dirty="0" smtClean="0"/>
              <a:t>, not a family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We’re like a </a:t>
            </a:r>
            <a:r>
              <a:rPr lang="en-US" b="1" dirty="0" smtClean="0">
                <a:solidFill>
                  <a:srgbClr val="FF0000"/>
                </a:solidFill>
              </a:rPr>
              <a:t>pro sports team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not a kid’s recreational team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Coaches’ job at every level of Netflix</a:t>
            </a:r>
            <a:br>
              <a:rPr lang="en-US" dirty="0" smtClean="0"/>
            </a:br>
            <a:r>
              <a:rPr lang="en-US" dirty="0" smtClean="0"/>
              <a:t>to hire, develop and cut </a:t>
            </a:r>
            <a:r>
              <a:rPr lang="en-US" b="1" dirty="0" smtClean="0">
                <a:solidFill>
                  <a:srgbClr val="FF0000"/>
                </a:solidFill>
              </a:rPr>
              <a:t>smartly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so we have stars in every 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The</a:t>
            </a:r>
            <a:r>
              <a:rPr lang="en-US" i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Keeper Test </a:t>
            </a:r>
            <a:r>
              <a:rPr lang="en-US" dirty="0" smtClean="0"/>
              <a:t>Managers Use: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05200"/>
            <a:ext cx="6858000" cy="2743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“</a:t>
            </a:r>
            <a:r>
              <a:rPr lang="en-US" sz="2800" u="sng" dirty="0" smtClean="0"/>
              <a:t>Which of my people</a:t>
            </a:r>
            <a:r>
              <a:rPr lang="en-US" sz="2800" dirty="0" smtClean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if </a:t>
            </a:r>
            <a:r>
              <a:rPr lang="en-US" sz="2800" dirty="0" smtClean="0"/>
              <a:t>they told me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they </a:t>
            </a:r>
            <a:r>
              <a:rPr lang="en-US" sz="2800" dirty="0" smtClean="0"/>
              <a:t>were leaving in two months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for a </a:t>
            </a:r>
            <a:r>
              <a:rPr lang="en-US" sz="2800" dirty="0" smtClean="0"/>
              <a:t>similar job at a peer company,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would </a:t>
            </a:r>
            <a:r>
              <a:rPr lang="en-US" sz="2800" u="sng" dirty="0" smtClean="0"/>
              <a:t>I fight hard to keep </a:t>
            </a:r>
            <a:r>
              <a:rPr lang="en-US" sz="2800" u="sng" dirty="0" smtClean="0"/>
              <a:t>at Netflix?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The</a:t>
            </a:r>
            <a:r>
              <a:rPr lang="en-US" i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Keeper Test </a:t>
            </a:r>
            <a:r>
              <a:rPr lang="en-US" dirty="0" smtClean="0"/>
              <a:t>Managers Use: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05200"/>
            <a:ext cx="6858000" cy="2743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“</a:t>
            </a:r>
            <a:r>
              <a:rPr lang="en-US" sz="2800" u="sng" dirty="0" smtClean="0"/>
              <a:t>Which of my people</a:t>
            </a:r>
            <a:r>
              <a:rPr lang="en-US" sz="2800" dirty="0" smtClean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if </a:t>
            </a:r>
            <a:r>
              <a:rPr lang="en-US" sz="2800" dirty="0" smtClean="0"/>
              <a:t>they told me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they </a:t>
            </a:r>
            <a:r>
              <a:rPr lang="en-US" sz="2800" dirty="0" smtClean="0"/>
              <a:t>were leaving in two months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for a </a:t>
            </a:r>
            <a:r>
              <a:rPr lang="en-US" sz="2800" dirty="0" smtClean="0"/>
              <a:t>similar job at a peer company,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smtClean="0"/>
              <a:t>would </a:t>
            </a:r>
            <a:r>
              <a:rPr lang="en-US" sz="2800" u="sng" dirty="0" smtClean="0"/>
              <a:t>I fight hard to keep </a:t>
            </a:r>
            <a:r>
              <a:rPr lang="en-US" sz="2800" u="sng" dirty="0" smtClean="0"/>
              <a:t>at Netflix?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990600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other people should get a generous severance now,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so </a:t>
            </a:r>
            <a:r>
              <a:rPr lang="en-US" sz="2400" dirty="0" smtClean="0"/>
              <a:t>we can open a slot to </a:t>
            </a:r>
            <a:r>
              <a:rPr lang="en-US" sz="2400" dirty="0" smtClean="0"/>
              <a:t>try </a:t>
            </a:r>
            <a:r>
              <a:rPr lang="en-US" sz="2400" dirty="0" smtClean="0"/>
              <a:t>to find a star for that role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Culture: what gives Netflix </a:t>
            </a:r>
            <a:br>
              <a:rPr lang="en-US" dirty="0" smtClean="0"/>
            </a:br>
            <a:r>
              <a:rPr lang="en-US" dirty="0" smtClean="0"/>
              <a:t>the best chance of </a:t>
            </a:r>
            <a:br>
              <a:rPr lang="en-US" dirty="0" smtClean="0"/>
            </a:br>
            <a:r>
              <a:rPr lang="en-US" dirty="0" smtClean="0"/>
              <a:t>continuous success </a:t>
            </a:r>
            <a:br>
              <a:rPr lang="en-US" dirty="0" smtClean="0"/>
            </a:br>
            <a:r>
              <a:rPr lang="en-US" dirty="0" smtClean="0"/>
              <a:t>for many generations </a:t>
            </a:r>
            <a:br>
              <a:rPr lang="en-US" dirty="0" smtClean="0"/>
            </a:br>
            <a:r>
              <a:rPr lang="en-US" dirty="0" smtClean="0"/>
              <a:t>of technology and people?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Honesty Always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To avoid surprises, you should </a:t>
            </a:r>
            <a:r>
              <a:rPr lang="en-US" dirty="0" smtClean="0"/>
              <a:t>periodically ask your manager: “If I told you I </a:t>
            </a:r>
            <a:r>
              <a:rPr lang="en-US" dirty="0" smtClean="0"/>
              <a:t>were leaving, </a:t>
            </a:r>
            <a:r>
              <a:rPr lang="en-US" dirty="0" smtClean="0"/>
              <a:t>how hard would you </a:t>
            </a:r>
            <a:r>
              <a:rPr lang="en-US" dirty="0" smtClean="0"/>
              <a:t>work to </a:t>
            </a:r>
            <a:r>
              <a:rPr lang="en-US" dirty="0" smtClean="0"/>
              <a:t>change my mind to stay at Netflix?”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Isn’t Loyalty Good?  </a:t>
            </a:r>
            <a:br>
              <a:rPr lang="en-US" dirty="0" smtClean="0"/>
            </a:br>
            <a:r>
              <a:rPr lang="en-US" dirty="0" smtClean="0"/>
              <a:t>What About Hard Workers?</a:t>
            </a:r>
            <a:br>
              <a:rPr lang="en-US" dirty="0" smtClean="0"/>
            </a:br>
            <a:r>
              <a:rPr lang="en-US" dirty="0" smtClean="0"/>
              <a:t>What about Brilliant Jerks?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Loyalty is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Loyalty is good as a stabilizer</a:t>
            </a:r>
          </a:p>
          <a:p>
            <a:r>
              <a:rPr lang="en-US" dirty="0" smtClean="0"/>
              <a:t>People who have been stars for us, and hit a bad patch, get a near term pass because we think they are likely to become stars for us again</a:t>
            </a:r>
          </a:p>
          <a:p>
            <a:r>
              <a:rPr lang="en-US" dirty="0" smtClean="0"/>
              <a:t>We want the same:  if Netflix hits a </a:t>
            </a:r>
            <a:r>
              <a:rPr lang="en-US" i="1" dirty="0" smtClean="0"/>
              <a:t>temporary</a:t>
            </a:r>
            <a:r>
              <a:rPr lang="en-US" dirty="0" smtClean="0"/>
              <a:t> bad patch, we want people to stick with us</a:t>
            </a:r>
          </a:p>
          <a:p>
            <a:r>
              <a:rPr lang="en-US" dirty="0" smtClean="0"/>
              <a:t>But unlimited loyalty to a shrinking firm, or to an ineffective employee, is not what we are about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 Work – Not Directly Relevant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about effectiveness – not effort – even though effectiveness is harder to assess than effort</a:t>
            </a:r>
          </a:p>
          <a:p>
            <a:r>
              <a:rPr lang="en-US" dirty="0" smtClean="0"/>
              <a:t>We don’t measure people by how many evenings or weekends they are in their cube</a:t>
            </a:r>
          </a:p>
          <a:p>
            <a:r>
              <a:rPr lang="en-US" dirty="0" smtClean="0"/>
              <a:t>We do try to measure people by how much, how quickly and how well they get work done – especially under deadline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Brilliant Jerks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companies tolerate them</a:t>
            </a:r>
          </a:p>
          <a:p>
            <a:r>
              <a:rPr lang="en-US" dirty="0" smtClean="0"/>
              <a:t>For us, the cost to teamwork is too high</a:t>
            </a:r>
          </a:p>
          <a:p>
            <a:r>
              <a:rPr lang="en-US" dirty="0" smtClean="0"/>
              <a:t>Diverse styles are fine – as long as person embodies the 9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are we so manic on </a:t>
            </a:r>
            <a:br>
              <a:rPr lang="en-US" dirty="0" smtClean="0"/>
            </a:br>
            <a:r>
              <a:rPr lang="en-US" dirty="0" smtClean="0"/>
              <a:t>high performance?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705600" cy="205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procedural work, the best are </a:t>
            </a:r>
            <a:r>
              <a:rPr lang="en-US" dirty="0" smtClean="0">
                <a:solidFill>
                  <a:srgbClr val="FF0000"/>
                </a:solidFill>
              </a:rPr>
              <a:t>2x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better than the average.</a:t>
            </a:r>
          </a:p>
          <a:p>
            <a:r>
              <a:rPr lang="en-US" dirty="0" smtClean="0"/>
              <a:t>In creative work, the best are </a:t>
            </a:r>
            <a:r>
              <a:rPr lang="en-US" dirty="0" smtClean="0">
                <a:solidFill>
                  <a:srgbClr val="FF0000"/>
                </a:solidFill>
              </a:rPr>
              <a:t>10x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better than the average, so huge premium on creating effective teams of the best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are we so manic on </a:t>
            </a:r>
            <a:br>
              <a:rPr lang="en-US" dirty="0" smtClean="0"/>
            </a:br>
            <a:r>
              <a:rPr lang="en-US" dirty="0" smtClean="0"/>
              <a:t>high performance?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Workplace is </a:t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Stunning Colleagues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Rare Responsible Person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Self motivating</a:t>
            </a:r>
          </a:p>
          <a:p>
            <a:pPr eaLnBrk="1" hangingPunct="1"/>
            <a:r>
              <a:rPr lang="en-US" dirty="0" smtClean="0"/>
              <a:t>Self aware</a:t>
            </a:r>
          </a:p>
          <a:p>
            <a:pPr eaLnBrk="1" hangingPunct="1"/>
            <a:r>
              <a:rPr lang="en-US" dirty="0" smtClean="0"/>
              <a:t>Self disciplined</a:t>
            </a:r>
          </a:p>
          <a:p>
            <a:pPr eaLnBrk="1" hangingPunct="1"/>
            <a:r>
              <a:rPr lang="en-US" dirty="0" smtClean="0"/>
              <a:t>Self improving</a:t>
            </a:r>
          </a:p>
          <a:p>
            <a:pPr eaLnBrk="1" hangingPunct="1"/>
            <a:r>
              <a:rPr lang="en-US" dirty="0" smtClean="0"/>
              <a:t>Acts like a leader</a:t>
            </a:r>
          </a:p>
          <a:p>
            <a:pPr eaLnBrk="1" hangingPunct="1"/>
            <a:r>
              <a:rPr lang="en-US" dirty="0" smtClean="0"/>
              <a:t>Doesn’t wait to be told what to do</a:t>
            </a:r>
          </a:p>
          <a:p>
            <a:pPr eaLnBrk="1" hangingPunct="1"/>
            <a:r>
              <a:rPr lang="en-US" dirty="0" smtClean="0"/>
              <a:t>Never feels “that’s not my job”</a:t>
            </a:r>
          </a:p>
          <a:p>
            <a:pPr eaLnBrk="1" hangingPunct="1"/>
            <a:r>
              <a:rPr lang="en-US" dirty="0" smtClean="0"/>
              <a:t>Picks up the trash lying on the floor</a:t>
            </a:r>
          </a:p>
          <a:p>
            <a:pPr eaLnBrk="1" hangingPunct="1"/>
            <a:r>
              <a:rPr lang="en-US" dirty="0" smtClean="0"/>
              <a:t>Behaves like an owner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Responsible People </a:t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Thrive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on Freedom, </a:t>
            </a:r>
            <a:br>
              <a:rPr lang="en-US" dirty="0" smtClean="0"/>
            </a:br>
            <a:r>
              <a:rPr lang="en-US" dirty="0" smtClean="0"/>
              <a:t>and are </a:t>
            </a:r>
            <a:r>
              <a:rPr lang="en-US" b="1" dirty="0" smtClean="0">
                <a:solidFill>
                  <a:srgbClr val="00B050"/>
                </a:solidFill>
              </a:rPr>
              <a:t>Worthy </a:t>
            </a:r>
            <a:r>
              <a:rPr lang="en-US" dirty="0" smtClean="0"/>
              <a:t>of Freedom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Seven Aspects of our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model is to </a:t>
            </a:r>
            <a:r>
              <a:rPr lang="en-US" i="1" dirty="0" smtClean="0"/>
              <a:t>increase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employee freedom as we grow,</a:t>
            </a:r>
            <a:br>
              <a:rPr lang="en-US" dirty="0" smtClean="0"/>
            </a:br>
            <a:r>
              <a:rPr lang="en-US" dirty="0" smtClean="0"/>
              <a:t>rather than limit it, to continue to attract and nourish </a:t>
            </a:r>
            <a:br>
              <a:rPr lang="en-US" dirty="0" smtClean="0"/>
            </a:br>
            <a:r>
              <a:rPr lang="en-US" dirty="0" smtClean="0"/>
              <a:t>innovative people,</a:t>
            </a:r>
            <a:br>
              <a:rPr lang="en-US" dirty="0" smtClean="0"/>
            </a:br>
            <a:r>
              <a:rPr lang="en-US" dirty="0" smtClean="0"/>
              <a:t>so we have better chance of </a:t>
            </a:r>
            <a:br>
              <a:rPr lang="en-US" dirty="0" smtClean="0"/>
            </a:br>
            <a:r>
              <a:rPr lang="en-US" dirty="0" smtClean="0"/>
              <a:t>long-term continued success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Most Companies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Curtail</a:t>
            </a:r>
            <a:r>
              <a:rPr lang="en-US" dirty="0" smtClean="0"/>
              <a:t> Freedom as they get Bigger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flipV="1">
            <a:off x="990600" y="2362200"/>
            <a:ext cx="6553200" cy="1524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990600" y="3886200"/>
            <a:ext cx="647700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860925" y="2474913"/>
            <a:ext cx="84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cs typeface="Arial" charset="0"/>
              </a:rPr>
              <a:t>Bigger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860925" y="4267200"/>
            <a:ext cx="20034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cs typeface="Arial" charset="0"/>
              </a:rPr>
              <a:t>Employee Freedom</a:t>
            </a:r>
            <a:endParaRPr lang="en-US" sz="1800" dirty="0"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Companies Curtail Freedom</a:t>
            </a:r>
            <a:br>
              <a:rPr lang="en-US" dirty="0" smtClean="0"/>
            </a:br>
            <a:r>
              <a:rPr lang="en-US" dirty="0" smtClean="0"/>
              <a:t>As They Grow to Avoid Errors</a:t>
            </a:r>
            <a:br>
              <a:rPr lang="en-US" dirty="0" smtClean="0"/>
            </a:br>
            <a:r>
              <a:rPr lang="en-US" dirty="0" smtClean="0"/>
              <a:t>(sounds pretty good to avoid errors)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Desire for Bigger Positive Impact </a:t>
            </a:r>
            <a:br>
              <a:rPr lang="en-US" sz="4000" dirty="0" smtClean="0"/>
            </a:br>
            <a:r>
              <a:rPr lang="en-US" sz="4000" dirty="0" smtClean="0"/>
              <a:t>Creates Growth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flipV="1">
            <a:off x="1143000" y="1905000"/>
            <a:ext cx="5791200" cy="411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13325" y="3163888"/>
            <a:ext cx="1166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Growth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Growth Increases Complexity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flipV="1">
            <a:off x="1143000" y="1905000"/>
            <a:ext cx="5791200" cy="411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096000" y="25908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Complexity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Growth Shrinks Talent Density </a:t>
            </a:r>
            <a:br>
              <a:rPr lang="en-US" sz="4000" dirty="0" smtClean="0"/>
            </a:br>
            <a:r>
              <a:rPr lang="en-US" sz="4000" dirty="0" smtClean="0"/>
              <a:t>in Most Firms</a:t>
            </a:r>
          </a:p>
        </p:txBody>
      </p:sp>
      <p:sp>
        <p:nvSpPr>
          <p:cNvPr id="27651" name="Line 4"/>
          <p:cNvSpPr>
            <a:spLocks noChangeShapeType="1"/>
          </p:cNvSpPr>
          <p:nvPr/>
        </p:nvSpPr>
        <p:spPr bwMode="auto">
          <a:xfrm>
            <a:off x="1066800" y="4114800"/>
            <a:ext cx="57150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4551363" y="4953000"/>
            <a:ext cx="4592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% High Performance Employees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V="1">
            <a:off x="1143000" y="1905000"/>
            <a:ext cx="5791200" cy="41148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Freeform 9"/>
          <p:cNvSpPr>
            <a:spLocks/>
          </p:cNvSpPr>
          <p:nvPr/>
        </p:nvSpPr>
        <p:spPr bwMode="auto">
          <a:xfrm>
            <a:off x="3375025" y="4410075"/>
            <a:ext cx="41275" cy="26988"/>
          </a:xfrm>
          <a:custGeom>
            <a:avLst/>
            <a:gdLst>
              <a:gd name="T0" fmla="*/ 0 w 26"/>
              <a:gd name="T1" fmla="*/ 2147483647 h 17"/>
              <a:gd name="T2" fmla="*/ 2147483647 w 26"/>
              <a:gd name="T3" fmla="*/ 0 h 17"/>
              <a:gd name="T4" fmla="*/ 0 w 26"/>
              <a:gd name="T5" fmla="*/ 2147483647 h 17"/>
              <a:gd name="T6" fmla="*/ 0 60000 65536"/>
              <a:gd name="T7" fmla="*/ 0 60000 65536"/>
              <a:gd name="T8" fmla="*/ 0 60000 65536"/>
              <a:gd name="T9" fmla="*/ 0 w 26"/>
              <a:gd name="T10" fmla="*/ 0 h 17"/>
              <a:gd name="T11" fmla="*/ 26 w 26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" h="17">
                <a:moveTo>
                  <a:pt x="0" y="17"/>
                </a:moveTo>
                <a:cubicBezTo>
                  <a:pt x="9" y="11"/>
                  <a:pt x="26" y="0"/>
                  <a:pt x="26" y="0"/>
                </a:cubicBezTo>
                <a:cubicBezTo>
                  <a:pt x="26" y="0"/>
                  <a:pt x="9" y="11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Text Box 11"/>
          <p:cNvSpPr txBox="1">
            <a:spLocks noChangeArrowheads="1"/>
          </p:cNvSpPr>
          <p:nvPr/>
        </p:nvSpPr>
        <p:spPr bwMode="auto">
          <a:xfrm>
            <a:off x="6096000" y="25908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Complexity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Chaos Emerges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1066800" y="4114800"/>
            <a:ext cx="57150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551363" y="4953000"/>
            <a:ext cx="4592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% High Performance Employees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1143000" y="1905000"/>
            <a:ext cx="5791200" cy="41148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8678" name="Freeform 6"/>
          <p:cNvSpPr>
            <a:spLocks/>
          </p:cNvSpPr>
          <p:nvPr/>
        </p:nvSpPr>
        <p:spPr bwMode="auto">
          <a:xfrm>
            <a:off x="3375025" y="4410075"/>
            <a:ext cx="41275" cy="26988"/>
          </a:xfrm>
          <a:custGeom>
            <a:avLst/>
            <a:gdLst>
              <a:gd name="T0" fmla="*/ 0 w 26"/>
              <a:gd name="T1" fmla="*/ 2147483647 h 17"/>
              <a:gd name="T2" fmla="*/ 2147483647 w 26"/>
              <a:gd name="T3" fmla="*/ 0 h 17"/>
              <a:gd name="T4" fmla="*/ 0 w 26"/>
              <a:gd name="T5" fmla="*/ 2147483647 h 17"/>
              <a:gd name="T6" fmla="*/ 0 60000 65536"/>
              <a:gd name="T7" fmla="*/ 0 60000 65536"/>
              <a:gd name="T8" fmla="*/ 0 60000 65536"/>
              <a:gd name="T9" fmla="*/ 0 w 26"/>
              <a:gd name="T10" fmla="*/ 0 h 17"/>
              <a:gd name="T11" fmla="*/ 26 w 26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" h="17">
                <a:moveTo>
                  <a:pt x="0" y="17"/>
                </a:moveTo>
                <a:cubicBezTo>
                  <a:pt x="9" y="11"/>
                  <a:pt x="26" y="0"/>
                  <a:pt x="26" y="0"/>
                </a:cubicBezTo>
                <a:cubicBezTo>
                  <a:pt x="26" y="0"/>
                  <a:pt x="9" y="11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1524000" y="2133600"/>
            <a:ext cx="39532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cs typeface="Arial" charset="0"/>
              </a:rPr>
              <a:t>Chaos </a:t>
            </a:r>
            <a:r>
              <a:rPr lang="en-US" sz="1800" b="1" dirty="0" smtClean="0">
                <a:solidFill>
                  <a:srgbClr val="FF0000"/>
                </a:solidFill>
                <a:cs typeface="Arial" charset="0"/>
              </a:rPr>
              <a:t>and errors spikes here – business</a:t>
            </a:r>
            <a:br>
              <a:rPr lang="en-US" sz="1800" b="1" dirty="0" smtClean="0">
                <a:solidFill>
                  <a:srgbClr val="FF0000"/>
                </a:solidFill>
                <a:cs typeface="Arial" charset="0"/>
              </a:rPr>
            </a:br>
            <a:r>
              <a:rPr lang="en-US" sz="1800" b="1" dirty="0" smtClean="0">
                <a:solidFill>
                  <a:srgbClr val="FF0000"/>
                </a:solidFill>
                <a:cs typeface="Arial" charset="0"/>
              </a:rPr>
              <a:t>has become too complex to run</a:t>
            </a:r>
            <a:br>
              <a:rPr lang="en-US" sz="1800" b="1" dirty="0" smtClean="0">
                <a:solidFill>
                  <a:srgbClr val="FF0000"/>
                </a:solidFill>
                <a:cs typeface="Arial" charset="0"/>
              </a:rPr>
            </a:br>
            <a:r>
              <a:rPr lang="en-US" sz="1800" b="1" dirty="0" smtClean="0">
                <a:solidFill>
                  <a:srgbClr val="FF0000"/>
                </a:solidFill>
                <a:cs typeface="Arial" charset="0"/>
              </a:rPr>
              <a:t>informally with this talent level</a:t>
            </a:r>
            <a:endParaRPr lang="en-US" sz="18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8680" name="AutoShape 9"/>
          <p:cNvSpPr>
            <a:spLocks noChangeArrowheads="1"/>
          </p:cNvSpPr>
          <p:nvPr/>
        </p:nvSpPr>
        <p:spPr bwMode="auto">
          <a:xfrm>
            <a:off x="2819400" y="3124200"/>
            <a:ext cx="685800" cy="1295400"/>
          </a:xfrm>
          <a:prstGeom prst="curvedRightArrow">
            <a:avLst>
              <a:gd name="adj1" fmla="val 37778"/>
              <a:gd name="adj2" fmla="val 7555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Freeform 10"/>
          <p:cNvSpPr>
            <a:spLocks/>
          </p:cNvSpPr>
          <p:nvPr/>
        </p:nvSpPr>
        <p:spPr bwMode="auto">
          <a:xfrm>
            <a:off x="3352800" y="2667000"/>
            <a:ext cx="2590800" cy="2057400"/>
          </a:xfrm>
          <a:custGeom>
            <a:avLst/>
            <a:gdLst>
              <a:gd name="T0" fmla="*/ 0 w 1824"/>
              <a:gd name="T1" fmla="*/ 2147483647 h 1536"/>
              <a:gd name="T2" fmla="*/ 2147483647 w 1824"/>
              <a:gd name="T3" fmla="*/ 0 h 1536"/>
              <a:gd name="T4" fmla="*/ 2147483647 w 1824"/>
              <a:gd name="T5" fmla="*/ 2147483647 h 1536"/>
              <a:gd name="T6" fmla="*/ 0 w 1824"/>
              <a:gd name="T7" fmla="*/ 2147483647 h 1536"/>
              <a:gd name="T8" fmla="*/ 0 60000 65536"/>
              <a:gd name="T9" fmla="*/ 0 60000 65536"/>
              <a:gd name="T10" fmla="*/ 0 60000 65536"/>
              <a:gd name="T11" fmla="*/ 0 60000 65536"/>
              <a:gd name="T12" fmla="*/ 0 w 1824"/>
              <a:gd name="T13" fmla="*/ 0 h 1536"/>
              <a:gd name="T14" fmla="*/ 1824 w 1824"/>
              <a:gd name="T15" fmla="*/ 1536 h 1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24" h="1536">
                <a:moveTo>
                  <a:pt x="0" y="1296"/>
                </a:moveTo>
                <a:lnTo>
                  <a:pt x="1824" y="0"/>
                </a:lnTo>
                <a:lnTo>
                  <a:pt x="1824" y="1536"/>
                </a:lnTo>
                <a:lnTo>
                  <a:pt x="0" y="1296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Text Box 11"/>
          <p:cNvSpPr txBox="1">
            <a:spLocks noChangeArrowheads="1"/>
          </p:cNvSpPr>
          <p:nvPr/>
        </p:nvSpPr>
        <p:spPr bwMode="auto">
          <a:xfrm>
            <a:off x="6096000" y="25908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Complexity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Process Emerges to Stop the Chaos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4343400" y="3352800"/>
            <a:ext cx="15927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cs typeface="Arial" charset="0"/>
              </a:rPr>
              <a:t>Procedures</a:t>
            </a:r>
            <a:endParaRPr lang="en-US" sz="2400" dirty="0">
              <a:cs typeface="Arial" charset="0"/>
            </a:endParaRPr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 flipV="1">
            <a:off x="1905000" y="2286000"/>
            <a:ext cx="4038600" cy="2895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Text Box 9"/>
          <p:cNvSpPr txBox="1">
            <a:spLocks noChangeArrowheads="1"/>
          </p:cNvSpPr>
          <p:nvPr/>
        </p:nvSpPr>
        <p:spPr bwMode="auto">
          <a:xfrm>
            <a:off x="4358186" y="3770313"/>
            <a:ext cx="280461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cs typeface="Arial" charset="0"/>
              </a:rPr>
              <a:t>No one loves process, but</a:t>
            </a:r>
            <a:br>
              <a:rPr lang="en-US" dirty="0" smtClean="0">
                <a:cs typeface="Arial" charset="0"/>
              </a:rPr>
            </a:br>
            <a:r>
              <a:rPr lang="en-US" dirty="0" smtClean="0">
                <a:cs typeface="Arial" charset="0"/>
              </a:rPr>
              <a:t>feels good compared </a:t>
            </a:r>
            <a:r>
              <a:rPr lang="en-US" sz="1800" dirty="0" smtClean="0">
                <a:cs typeface="Arial" charset="0"/>
              </a:rPr>
              <a:t>to </a:t>
            </a:r>
            <a:r>
              <a:rPr lang="en-US" sz="1800" dirty="0">
                <a:cs typeface="Arial" charset="0"/>
              </a:rPr>
              <a:t>the</a:t>
            </a:r>
          </a:p>
          <a:p>
            <a:r>
              <a:rPr lang="en-US" sz="1800" dirty="0">
                <a:cs typeface="Arial" charset="0"/>
              </a:rPr>
              <a:t>pain of </a:t>
            </a:r>
            <a:r>
              <a:rPr lang="en-US" sz="1800" dirty="0" smtClean="0">
                <a:cs typeface="Arial" charset="0"/>
              </a:rPr>
              <a:t>chaos</a:t>
            </a:r>
            <a:endParaRPr lang="en-US" sz="1800" dirty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Process-focus Drives More Talent Out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3962400" y="3810000"/>
            <a:ext cx="4592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% High Performance Employees</a:t>
            </a:r>
          </a:p>
        </p:txBody>
      </p:sp>
      <p:sp>
        <p:nvSpPr>
          <p:cNvPr id="30724" name="Freeform 6"/>
          <p:cNvSpPr>
            <a:spLocks/>
          </p:cNvSpPr>
          <p:nvPr/>
        </p:nvSpPr>
        <p:spPr bwMode="auto">
          <a:xfrm>
            <a:off x="3375025" y="4410075"/>
            <a:ext cx="41275" cy="26988"/>
          </a:xfrm>
          <a:custGeom>
            <a:avLst/>
            <a:gdLst>
              <a:gd name="T0" fmla="*/ 0 w 26"/>
              <a:gd name="T1" fmla="*/ 2147483647 h 17"/>
              <a:gd name="T2" fmla="*/ 2147483647 w 26"/>
              <a:gd name="T3" fmla="*/ 0 h 17"/>
              <a:gd name="T4" fmla="*/ 0 w 26"/>
              <a:gd name="T5" fmla="*/ 2147483647 h 17"/>
              <a:gd name="T6" fmla="*/ 0 60000 65536"/>
              <a:gd name="T7" fmla="*/ 0 60000 65536"/>
              <a:gd name="T8" fmla="*/ 0 60000 65536"/>
              <a:gd name="T9" fmla="*/ 0 w 26"/>
              <a:gd name="T10" fmla="*/ 0 h 17"/>
              <a:gd name="T11" fmla="*/ 26 w 26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" h="17">
                <a:moveTo>
                  <a:pt x="0" y="17"/>
                </a:moveTo>
                <a:cubicBezTo>
                  <a:pt x="9" y="11"/>
                  <a:pt x="26" y="0"/>
                  <a:pt x="26" y="0"/>
                </a:cubicBezTo>
                <a:cubicBezTo>
                  <a:pt x="26" y="0"/>
                  <a:pt x="9" y="11"/>
                  <a:pt x="0" y="1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Freeform 7"/>
          <p:cNvSpPr>
            <a:spLocks/>
          </p:cNvSpPr>
          <p:nvPr/>
        </p:nvSpPr>
        <p:spPr bwMode="auto">
          <a:xfrm>
            <a:off x="838200" y="4076700"/>
            <a:ext cx="6781800" cy="1714500"/>
          </a:xfrm>
          <a:custGeom>
            <a:avLst/>
            <a:gdLst>
              <a:gd name="T0" fmla="*/ 2147483647 w 4272"/>
              <a:gd name="T1" fmla="*/ 2147483647 h 1080"/>
              <a:gd name="T2" fmla="*/ 2147483647 w 4272"/>
              <a:gd name="T3" fmla="*/ 2147483647 h 1080"/>
              <a:gd name="T4" fmla="*/ 2147483647 w 4272"/>
              <a:gd name="T5" fmla="*/ 2147483647 h 1080"/>
              <a:gd name="T6" fmla="*/ 2147483647 w 4272"/>
              <a:gd name="T7" fmla="*/ 2147483647 h 1080"/>
              <a:gd name="T8" fmla="*/ 2147483647 w 4272"/>
              <a:gd name="T9" fmla="*/ 2147483647 h 1080"/>
              <a:gd name="T10" fmla="*/ 2147483647 w 4272"/>
              <a:gd name="T11" fmla="*/ 2147483647 h 10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72"/>
              <a:gd name="T19" fmla="*/ 0 h 1080"/>
              <a:gd name="T20" fmla="*/ 4272 w 4272"/>
              <a:gd name="T21" fmla="*/ 1080 h 10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72" h="1080">
                <a:moveTo>
                  <a:pt x="192" y="24"/>
                </a:moveTo>
                <a:cubicBezTo>
                  <a:pt x="96" y="12"/>
                  <a:pt x="0" y="0"/>
                  <a:pt x="288" y="24"/>
                </a:cubicBezTo>
                <a:cubicBezTo>
                  <a:pt x="576" y="48"/>
                  <a:pt x="1400" y="112"/>
                  <a:pt x="1920" y="168"/>
                </a:cubicBezTo>
                <a:cubicBezTo>
                  <a:pt x="2440" y="224"/>
                  <a:pt x="3056" y="288"/>
                  <a:pt x="3408" y="360"/>
                </a:cubicBezTo>
                <a:cubicBezTo>
                  <a:pt x="3760" y="432"/>
                  <a:pt x="3888" y="480"/>
                  <a:pt x="4032" y="600"/>
                </a:cubicBezTo>
                <a:cubicBezTo>
                  <a:pt x="4176" y="720"/>
                  <a:pt x="4232" y="1000"/>
                  <a:pt x="4272" y="108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Strong Near-Term Outcome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A highly-successful process-driven company</a:t>
            </a:r>
          </a:p>
          <a:p>
            <a:pPr lvl="1" eaLnBrk="1" hangingPunct="1"/>
            <a:r>
              <a:rPr lang="en-US" sz="2400" dirty="0" smtClean="0"/>
              <a:t>With leading share in its market</a:t>
            </a:r>
          </a:p>
          <a:p>
            <a:pPr lvl="1" eaLnBrk="1" hangingPunct="1"/>
            <a:r>
              <a:rPr lang="en-US" sz="2400" dirty="0" smtClean="0"/>
              <a:t>Minimal thinking required</a:t>
            </a:r>
          </a:p>
          <a:p>
            <a:pPr lvl="1" eaLnBrk="1" hangingPunct="1"/>
            <a:r>
              <a:rPr lang="en-US" sz="2400" dirty="0" smtClean="0"/>
              <a:t>Few mistakes made – very efficient</a:t>
            </a:r>
          </a:p>
          <a:p>
            <a:pPr lvl="1" eaLnBrk="1" hangingPunct="1"/>
            <a:r>
              <a:rPr lang="en-US" sz="2400" dirty="0" smtClean="0"/>
              <a:t>Few curious innovator-mavericks remain</a:t>
            </a:r>
          </a:p>
          <a:p>
            <a:pPr lvl="1" eaLnBrk="1" hangingPunct="1"/>
            <a:r>
              <a:rPr lang="en-US" sz="2400" dirty="0" smtClean="0"/>
              <a:t>Very optimized processes for its existing market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Lots of companies have </a:t>
            </a:r>
            <a:br>
              <a:rPr lang="en-US" dirty="0" smtClean="0"/>
            </a:br>
            <a:r>
              <a:rPr lang="en-US" dirty="0" smtClean="0"/>
              <a:t>nice sounding </a:t>
            </a:r>
            <a:br>
              <a:rPr lang="en-US" dirty="0" smtClean="0"/>
            </a:br>
            <a:r>
              <a:rPr lang="en-US" dirty="0" smtClean="0"/>
              <a:t>value statements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the Market Shifts…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Market shifts due to new technology or new competitors or new business models</a:t>
            </a:r>
          </a:p>
          <a:p>
            <a:r>
              <a:rPr lang="en-US" dirty="0" smtClean="0"/>
              <a:t>Company is unable to adapt quickly, because the employees are extremely good at following the existing processes, and process adherence is the value system</a:t>
            </a:r>
          </a:p>
          <a:p>
            <a:r>
              <a:rPr lang="en-US" dirty="0" smtClean="0"/>
              <a:t>Company generally grinds painfully into irrelevance, due to inability to respond to </a:t>
            </a:r>
            <a:r>
              <a:rPr lang="en-US" dirty="0" smtClean="0"/>
              <a:t>the market </a:t>
            </a:r>
            <a:r>
              <a:rPr lang="en-US" dirty="0" smtClean="0"/>
              <a:t>shift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Seems Like Three Bad Options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dirty="0" smtClean="0"/>
              <a:t>Stay creative by staying small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dirty="0" smtClean="0"/>
              <a:t>Try to avoid rules as you grow, suffer chaos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dirty="0" smtClean="0"/>
              <a:t>Use process as you grow to drive efficient execution of current model, but cripple creativity, innovation, flexibility, and ability to thrive when market inevitably shifts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Fourth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Chaos as you grow with Ever More High Performance People – not with Rules</a:t>
            </a:r>
          </a:p>
          <a:p>
            <a:r>
              <a:rPr lang="en-US" dirty="0" smtClean="0"/>
              <a:t>Then you can continue to run informally with self-discipline and avoid chaos</a:t>
            </a:r>
          </a:p>
          <a:p>
            <a:r>
              <a:rPr lang="en-US" dirty="0" smtClean="0"/>
              <a:t>The run informally part is what enables and attracts creativity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The Key:  Increase Talent Density faster than Complexity Grows</a:t>
            </a:r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 flipV="1">
            <a:off x="1600200" y="3733800"/>
            <a:ext cx="5715000" cy="10668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 rot="-1282820">
            <a:off x="1566863" y="2817813"/>
            <a:ext cx="459263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% High Performance Employees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 rot="-576605">
            <a:off x="2673350" y="4351338"/>
            <a:ext cx="30162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Arial" charset="0"/>
              </a:rPr>
              <a:t>Business Complexity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 flipV="1">
            <a:off x="1600200" y="1828800"/>
            <a:ext cx="5867400" cy="23622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Increase Talent Density</a:t>
            </a:r>
          </a:p>
        </p:txBody>
      </p:sp>
      <p:sp>
        <p:nvSpPr>
          <p:cNvPr id="34819" name="Content Placeholder 6"/>
          <p:cNvSpPr>
            <a:spLocks noGrp="1"/>
          </p:cNvSpPr>
          <p:nvPr>
            <p:ph idx="1"/>
          </p:nvPr>
        </p:nvSpPr>
        <p:spPr>
          <a:xfrm>
            <a:off x="3505200" y="3429000"/>
            <a:ext cx="5181600" cy="26971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Top of market compensation</a:t>
            </a:r>
          </a:p>
          <a:p>
            <a:pPr eaLnBrk="1" hangingPunct="1"/>
            <a:r>
              <a:rPr lang="en-US" sz="2400" dirty="0" smtClean="0"/>
              <a:t>Attract hi-value people through freedom to make impact</a:t>
            </a:r>
          </a:p>
          <a:p>
            <a:pPr eaLnBrk="1" hangingPunct="1"/>
            <a:r>
              <a:rPr lang="en-US" sz="2400" dirty="0" smtClean="0"/>
              <a:t>Be demanding about high performance culture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 rot="-1282820">
            <a:off x="1566863" y="2817813"/>
            <a:ext cx="459263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cs typeface="Arial" charset="0"/>
              </a:rPr>
              <a:t>% High Performance Employees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 flipV="1">
            <a:off x="1600200" y="1828800"/>
            <a:ext cx="5867400" cy="23622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Minimize Complexity Growth</a:t>
            </a:r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 flipV="1">
            <a:off x="1600200" y="3733800"/>
            <a:ext cx="5715000" cy="10668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 rot="-576605">
            <a:off x="2673350" y="4351338"/>
            <a:ext cx="30162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cs typeface="Arial" charset="0"/>
              </a:rPr>
              <a:t>Business Complexity</a:t>
            </a:r>
          </a:p>
        </p:txBody>
      </p:sp>
      <p:sp>
        <p:nvSpPr>
          <p:cNvPr id="35845" name="Content Placeholder 6"/>
          <p:cNvSpPr>
            <a:spLocks noGrp="1"/>
          </p:cNvSpPr>
          <p:nvPr>
            <p:ph idx="1"/>
          </p:nvPr>
        </p:nvSpPr>
        <p:spPr>
          <a:xfrm>
            <a:off x="381000" y="1981200"/>
            <a:ext cx="6400800" cy="1828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Few big products </a:t>
            </a:r>
            <a:r>
              <a:rPr lang="en-US" sz="2400" dirty="0" err="1" smtClean="0"/>
              <a:t>vs</a:t>
            </a:r>
            <a:r>
              <a:rPr lang="en-US" sz="2400" dirty="0" smtClean="0"/>
              <a:t> many small ones</a:t>
            </a:r>
          </a:p>
          <a:p>
            <a:pPr eaLnBrk="1" hangingPunct="1"/>
            <a:r>
              <a:rPr lang="en-US" sz="2400" dirty="0" smtClean="0"/>
              <a:t>Eliminate distracting complexity (barnacles)</a:t>
            </a:r>
          </a:p>
          <a:p>
            <a:pPr eaLnBrk="1" hangingPunct="1"/>
            <a:r>
              <a:rPr lang="en-US" sz="2400" dirty="0" smtClean="0"/>
              <a:t>Value simplicity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With the Right People, 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Instead of a </a:t>
            </a:r>
            <a:br>
              <a:rPr lang="en-US" sz="4000" dirty="0" smtClean="0"/>
            </a:br>
            <a:r>
              <a:rPr lang="en-US" sz="4000" dirty="0" smtClean="0"/>
              <a:t>Culture of Process Adherence, 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Culture of </a:t>
            </a:r>
            <a:br>
              <a:rPr lang="en-US" sz="4000" dirty="0" smtClean="0"/>
            </a:br>
            <a:r>
              <a:rPr lang="en-US" sz="4000" dirty="0" smtClean="0"/>
              <a:t>Freedom and Responsibility, </a:t>
            </a:r>
            <a:br>
              <a:rPr lang="en-US" sz="4000" dirty="0" smtClean="0"/>
            </a:br>
            <a:r>
              <a:rPr lang="en-US" sz="4000" dirty="0" smtClean="0"/>
              <a:t>Innovation and Self-Discipline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Freedom Absolute?</a:t>
            </a:r>
          </a:p>
        </p:txBody>
      </p:sp>
      <p:sp>
        <p:nvSpPr>
          <p:cNvPr id="3789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Are all rules &amp; processes bad?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Freedom is not absolute.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Like “free speech” </a:t>
            </a:r>
            <a:br>
              <a:rPr lang="en-US" dirty="0" smtClean="0"/>
            </a:br>
            <a:r>
              <a:rPr lang="en-US" dirty="0" smtClean="0"/>
              <a:t>there are some</a:t>
            </a:r>
            <a:br>
              <a:rPr lang="en-US" dirty="0" smtClean="0"/>
            </a:br>
            <a:r>
              <a:rPr lang="en-US" dirty="0" smtClean="0"/>
              <a:t>limited exceptions to </a:t>
            </a:r>
            <a:br>
              <a:rPr lang="en-US" dirty="0" smtClean="0"/>
            </a:br>
            <a:r>
              <a:rPr lang="en-US" dirty="0" smtClean="0"/>
              <a:t>“freedom at work”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 Types of Necessary Rules</a:t>
            </a: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Prevent irrevocable disaster</a:t>
            </a:r>
          </a:p>
          <a:p>
            <a:pPr lvl="1" eaLnBrk="1" hangingPunct="1"/>
            <a:r>
              <a:rPr lang="en-US" sz="2400" dirty="0" smtClean="0"/>
              <a:t>E.g. Financials produced are wrong</a:t>
            </a:r>
          </a:p>
          <a:p>
            <a:pPr lvl="1" eaLnBrk="1" hangingPunct="1"/>
            <a:r>
              <a:rPr lang="en-US" sz="2400" dirty="0" smtClean="0"/>
              <a:t>E.g. Hackers steal our customers’ credit card info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Moral, ethical, legal issues</a:t>
            </a:r>
          </a:p>
          <a:p>
            <a:pPr lvl="1" eaLnBrk="1" hangingPunct="1"/>
            <a:r>
              <a:rPr lang="en-US" sz="2400" dirty="0" smtClean="0"/>
              <a:t>E.g. Dishonesty, harassment are intolerable</a:t>
            </a:r>
          </a:p>
          <a:p>
            <a:pPr marL="514350" indent="-514350" eaLnBrk="1" hangingPunct="1"/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Enron Had A Nice-Sounding </a:t>
            </a:r>
            <a:br>
              <a:rPr lang="en-US" sz="4000" dirty="0" smtClean="0"/>
            </a:br>
            <a:r>
              <a:rPr lang="en-US" sz="4000" dirty="0" smtClean="0"/>
              <a:t>Value Statement with 4 Values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0" y="1905000"/>
            <a:ext cx="3810000" cy="4602163"/>
          </a:xfrm>
        </p:spPr>
        <p:txBody>
          <a:bodyPr/>
          <a:lstStyle/>
          <a:p>
            <a:pPr eaLnBrk="1" hangingPunct="1"/>
            <a:r>
              <a:rPr lang="en-US" b="1" dirty="0" smtClean="0"/>
              <a:t>Integrity</a:t>
            </a:r>
            <a:endParaRPr lang="en-US" dirty="0" smtClean="0"/>
          </a:p>
          <a:p>
            <a:pPr eaLnBrk="1" hangingPunct="1"/>
            <a:r>
              <a:rPr lang="en-US" b="1" dirty="0" smtClean="0"/>
              <a:t>Communication</a:t>
            </a:r>
            <a:endParaRPr lang="en-US" dirty="0" smtClean="0"/>
          </a:p>
          <a:p>
            <a:pPr eaLnBrk="1" hangingPunct="1"/>
            <a:r>
              <a:rPr lang="en-US" b="1" dirty="0" smtClean="0"/>
              <a:t>Respect</a:t>
            </a:r>
            <a:endParaRPr lang="en-US" dirty="0" smtClean="0"/>
          </a:p>
          <a:p>
            <a:pPr eaLnBrk="1" hangingPunct="1"/>
            <a:r>
              <a:rPr lang="en-US" b="1" dirty="0" smtClean="0"/>
              <a:t>Excellence</a:t>
            </a:r>
            <a:br>
              <a:rPr lang="en-US" b="1" dirty="0" smtClean="0"/>
            </a:br>
            <a:endParaRPr lang="en-US" dirty="0" smtClean="0"/>
          </a:p>
        </p:txBody>
      </p:sp>
      <p:pic>
        <p:nvPicPr>
          <p:cNvPr id="14340" name="Picture 4" descr="enr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057400"/>
            <a:ext cx="43434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524000" y="1676400"/>
            <a:ext cx="20515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Enron </a:t>
            </a:r>
            <a:r>
              <a:rPr lang="en-US" dirty="0" smtClean="0"/>
              <a:t>headquarters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90600" y="5029200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Their 4 values were chiseled in marble in the main lobby, but had little to do with the real values of the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Mostly, Though, </a:t>
            </a:r>
            <a:r>
              <a:rPr lang="en-US" b="1" dirty="0" smtClean="0">
                <a:solidFill>
                  <a:srgbClr val="00B050"/>
                </a:solidFill>
              </a:rPr>
              <a:t>Rapid Recovery </a:t>
            </a:r>
            <a:r>
              <a:rPr lang="en-US" dirty="0" smtClean="0"/>
              <a:t>is </a:t>
            </a:r>
            <a:br>
              <a:rPr lang="en-US" dirty="0" smtClean="0"/>
            </a:br>
            <a:r>
              <a:rPr lang="en-US" dirty="0" smtClean="0"/>
              <a:t>the Right Model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Just fix problems quickly</a:t>
            </a:r>
          </a:p>
          <a:p>
            <a:pPr lvl="1" eaLnBrk="1" hangingPunct="1"/>
            <a:r>
              <a:rPr lang="en-US" b="1" dirty="0" smtClean="0">
                <a:solidFill>
                  <a:srgbClr val="00B050"/>
                </a:solidFill>
              </a:rPr>
              <a:t>High performers make very few errors</a:t>
            </a:r>
          </a:p>
          <a:p>
            <a:r>
              <a:rPr lang="en-US" dirty="0" smtClean="0"/>
              <a:t>We’re in a creative-inventive market, not a safety-critical market like medicine or nuclear power</a:t>
            </a:r>
          </a:p>
          <a:p>
            <a:pPr eaLnBrk="1" hangingPunct="1"/>
            <a:r>
              <a:rPr lang="en-US" dirty="0" smtClean="0"/>
              <a:t>You may have heard preventing error is cheaper than fixing it</a:t>
            </a:r>
          </a:p>
          <a:p>
            <a:pPr lvl="1" eaLnBrk="1" hangingPunct="1"/>
            <a:r>
              <a:rPr lang="en-US" dirty="0" smtClean="0"/>
              <a:t>Yes, in manufacturing or medicine, but…</a:t>
            </a:r>
          </a:p>
          <a:p>
            <a:pPr lvl="1" eaLnBrk="1" hangingPunct="1"/>
            <a:r>
              <a:rPr lang="en-US" b="1" dirty="0" smtClean="0"/>
              <a:t>Not so in creative environments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“Good” </a:t>
            </a:r>
            <a:r>
              <a:rPr lang="en-US" dirty="0" err="1" smtClean="0"/>
              <a:t>vs</a:t>
            </a:r>
            <a:r>
              <a:rPr lang="en-US" dirty="0" smtClean="0"/>
              <a:t> “Bad”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“Good” processes help talented people get more done</a:t>
            </a:r>
          </a:p>
          <a:p>
            <a:pPr lvl="1"/>
            <a:r>
              <a:rPr lang="en-US" dirty="0" smtClean="0"/>
              <a:t>Web site push every two weeks rather than random</a:t>
            </a:r>
          </a:p>
          <a:p>
            <a:pPr lvl="1"/>
            <a:r>
              <a:rPr lang="en-US" dirty="0" smtClean="0"/>
              <a:t>Spend within budget each quarter so don’t have to coordinate every spending decision across departments</a:t>
            </a:r>
          </a:p>
          <a:p>
            <a:pPr lvl="1"/>
            <a:r>
              <a:rPr lang="en-US" dirty="0" smtClean="0"/>
              <a:t>Regularly scheduled strategy and context meetings</a:t>
            </a:r>
          </a:p>
          <a:p>
            <a:r>
              <a:rPr lang="en-US" dirty="0" smtClean="0"/>
              <a:t>“Bad” processes try to prevent recoverable mistakes</a:t>
            </a:r>
          </a:p>
          <a:p>
            <a:pPr lvl="1"/>
            <a:r>
              <a:rPr lang="en-US" dirty="0" smtClean="0"/>
              <a:t>Get pre-approvals for $5k spending</a:t>
            </a:r>
          </a:p>
          <a:p>
            <a:pPr lvl="1"/>
            <a:r>
              <a:rPr lang="en-US" dirty="0" smtClean="0"/>
              <a:t>3 people to sign off on banner ad creative</a:t>
            </a:r>
          </a:p>
          <a:p>
            <a:pPr lvl="1"/>
            <a:r>
              <a:rPr lang="en-US" dirty="0" smtClean="0"/>
              <a:t>Permission needed to hang a poster on a wall</a:t>
            </a:r>
          </a:p>
          <a:p>
            <a:pPr lvl="1"/>
            <a:r>
              <a:rPr lang="en-US" dirty="0" smtClean="0"/>
              <a:t>Multi-level approval process for projects</a:t>
            </a:r>
          </a:p>
          <a:p>
            <a:pPr lvl="1"/>
            <a:r>
              <a:rPr lang="en-US" dirty="0" smtClean="0"/>
              <a:t>Get 10 people to interview each candidate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 Creep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“Bad” processes tend to creep in</a:t>
            </a:r>
          </a:p>
          <a:p>
            <a:pPr lvl="1" eaLnBrk="1" hangingPunct="1"/>
            <a:r>
              <a:rPr lang="en-US" dirty="0" smtClean="0"/>
              <a:t>Preventing errors just sounds so good</a:t>
            </a:r>
          </a:p>
          <a:p>
            <a:pPr eaLnBrk="1" hangingPunct="1"/>
            <a:r>
              <a:rPr lang="en-US" dirty="0" smtClean="0"/>
              <a:t>We try to get rid of rules when we can, to reinforce the point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Example: Netflix Vacation Policy </a:t>
            </a:r>
            <a:br>
              <a:rPr lang="en-US" dirty="0" smtClean="0"/>
            </a:br>
            <a:r>
              <a:rPr lang="en-US" dirty="0" smtClean="0"/>
              <a:t>and Tracking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Until 2004 we had the standard model of N days per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Meanwhile…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We’re all working online some nights and weekends, responding to emails at odd hours, and taking an afternoon now and then for personal time.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employee pointed out…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don’t track hours worked per day or per week, so why are we tracking days of vacation per year?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 realized…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should focus on what people get done, not how many hours or days worked.   Just as we don’t have an 9-5 day policy, we don’t need a vacation policy.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Netflix Vacation Policy </a:t>
            </a:r>
            <a:br>
              <a:rPr lang="en-US" dirty="0" smtClean="0"/>
            </a:br>
            <a:r>
              <a:rPr lang="en-US" dirty="0" smtClean="0"/>
              <a:t>and Tracking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“there is no policy or tracking”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Netflix Vacation Policy </a:t>
            </a:r>
            <a:br>
              <a:rPr lang="en-US" dirty="0" smtClean="0"/>
            </a:br>
            <a:r>
              <a:rPr lang="en-US" dirty="0" smtClean="0"/>
              <a:t>and Tracking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“there is no policy or tracking”</a:t>
            </a:r>
          </a:p>
          <a:p>
            <a:endParaRPr lang="en-US" dirty="0" smtClean="0"/>
          </a:p>
          <a:p>
            <a:r>
              <a:rPr lang="en-US" dirty="0" smtClean="0"/>
              <a:t>“There is also no clothing policy at Netflix, but no one has come to work naked lately.”  – Patty McCord, 2004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Lesson: you don’t need detailed policies for everything.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Example of Freedom and Responsibility…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real</a:t>
            </a:r>
            <a:r>
              <a:rPr lang="en-US" dirty="0" smtClean="0"/>
              <a:t> company values, </a:t>
            </a:r>
            <a:br>
              <a:rPr lang="en-US" dirty="0" smtClean="0"/>
            </a:br>
            <a:r>
              <a:rPr lang="en-US" dirty="0" smtClean="0"/>
              <a:t>as opposed to the </a:t>
            </a:r>
            <a:br>
              <a:rPr lang="en-US" dirty="0" smtClean="0"/>
            </a:br>
            <a:r>
              <a:rPr lang="en-US" dirty="0" smtClean="0"/>
              <a:t>nice-sounding values, </a:t>
            </a:r>
            <a:br>
              <a:rPr lang="en-US" dirty="0" smtClean="0"/>
            </a:br>
            <a:r>
              <a:rPr lang="en-US" dirty="0" smtClean="0"/>
              <a:t>are shown by who gets </a:t>
            </a:r>
            <a:br>
              <a:rPr lang="en-US" dirty="0" smtClean="0"/>
            </a:br>
            <a:r>
              <a:rPr lang="en-US" dirty="0" smtClean="0"/>
              <a:t>rewarded, promoted, or let go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companies have complex policies around what you can expense, how you travel, what gifts you can accept, etc.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Plus they have whole departments to verify compliance </a:t>
            </a:r>
            <a:br>
              <a:rPr lang="en-US" dirty="0" smtClean="0"/>
            </a:br>
            <a:r>
              <a:rPr lang="en-US" dirty="0" smtClean="0"/>
              <a:t>with these policies.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Netflix Policies </a:t>
            </a:r>
            <a:br>
              <a:rPr lang="en-US" sz="4000" dirty="0" smtClean="0"/>
            </a:br>
            <a:r>
              <a:rPr lang="en-US" sz="4000" dirty="0" smtClean="0"/>
              <a:t>for Expensing, Entertainment, </a:t>
            </a:r>
            <a:br>
              <a:rPr lang="en-US" sz="4000" dirty="0" smtClean="0"/>
            </a:br>
            <a:r>
              <a:rPr lang="en-US" sz="4000" dirty="0" smtClean="0"/>
              <a:t>Gifts &amp; Travel: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“Act in Netflix’s Best Interests”</a:t>
            </a:r>
          </a:p>
          <a:p>
            <a:endParaRPr lang="en-US" dirty="0" smtClean="0"/>
          </a:p>
          <a:p>
            <a:r>
              <a:rPr lang="en-US" dirty="0" smtClean="0"/>
              <a:t>(5 words long)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“Act in Netflix’s Best Interests” </a:t>
            </a:r>
            <a:r>
              <a:rPr lang="en-US" i="1" dirty="0" smtClean="0"/>
              <a:t>Generally</a:t>
            </a:r>
            <a:r>
              <a:rPr lang="en-US" dirty="0" smtClean="0"/>
              <a:t> Means…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Expense only what you would otherwise not spend, and is worthwhile for work.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Travel as you would if it were your own money.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Disclose non-trivial vendor gifts.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Take from Netflix only when it is inefficient to not take, and inconsequential.</a:t>
            </a:r>
          </a:p>
          <a:p>
            <a:pPr marL="914400" lvl="1" indent="-514350"/>
            <a:r>
              <a:rPr lang="en-US" dirty="0" smtClean="0"/>
              <a:t>“taking” means, for example, printing personal documents at work or making personal calls on work phone: inconsequential and inefficient to avoid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Freedom and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people say one can’t do it at scale</a:t>
            </a:r>
          </a:p>
          <a:p>
            <a:r>
              <a:rPr lang="en-US" dirty="0" smtClean="0"/>
              <a:t>But since going public in 2002, which is traditionally the beginning of the end for freedom, we’ve </a:t>
            </a:r>
            <a:r>
              <a:rPr lang="en-US" b="1" dirty="0" smtClean="0">
                <a:solidFill>
                  <a:srgbClr val="00B050"/>
                </a:solidFill>
              </a:rPr>
              <a:t>increased</a:t>
            </a:r>
            <a:r>
              <a:rPr lang="en-US" dirty="0" smtClean="0"/>
              <a:t> talent density and employee freedom substantially.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Summary of </a:t>
            </a:r>
            <a:br>
              <a:rPr lang="en-US" sz="3600" dirty="0" smtClean="0"/>
            </a:br>
            <a:r>
              <a:rPr lang="en-US" sz="3600" dirty="0" smtClean="0"/>
              <a:t>Freedom &amp; Responsibility: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As We Grow, Minimize Rules.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Inhibit Chaos with Ever More </a:t>
            </a:r>
            <a:br>
              <a:rPr lang="en-US" sz="3600" dirty="0" smtClean="0"/>
            </a:br>
            <a:r>
              <a:rPr lang="en-US" sz="3600" dirty="0" smtClean="0"/>
              <a:t>High Performance People.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Flexibility is More Important </a:t>
            </a:r>
            <a:br>
              <a:rPr lang="en-US" sz="3600" dirty="0" smtClean="0"/>
            </a:br>
            <a:r>
              <a:rPr lang="en-US" sz="3600" dirty="0" smtClean="0"/>
              <a:t>than Efficiency in the Long Term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"If you want to build a ship, don't drum up the people to gather wood, divide the work, and give orders.  Instead, teach them to yearn for the vast and endless sea."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-Antoine De Saint-Exupery,  </a:t>
            </a:r>
            <a:br>
              <a:rPr lang="en-US" sz="2700" dirty="0" smtClean="0"/>
            </a:br>
            <a:r>
              <a:rPr lang="en-US" sz="2700" dirty="0" smtClean="0"/>
              <a:t>Author of </a:t>
            </a:r>
            <a:r>
              <a:rPr lang="en-US" sz="2700" u="sng" dirty="0" smtClean="0"/>
              <a:t>The Little Prince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6400800"/>
            <a:ext cx="4255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*translation uses ‘people’ instead of ‘men’ to modernize</a:t>
            </a:r>
            <a:endParaRPr lang="en-US" sz="14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best managers figure out how to get great outcomes by setting the appropriate context, rather than by trying to control their people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Context, not Control</a:t>
            </a:r>
          </a:p>
        </p:txBody>
      </p:sp>
      <p:sp>
        <p:nvSpPr>
          <p:cNvPr id="145411" name="Text Placeholder 2"/>
          <p:cNvSpPr>
            <a:spLocks noGrp="1"/>
          </p:cNvSpPr>
          <p:nvPr>
            <p:ph type="body" idx="4294967295"/>
          </p:nvPr>
        </p:nvSpPr>
        <p:spPr>
          <a:xfrm>
            <a:off x="533400" y="1828800"/>
            <a:ext cx="4040188" cy="639763"/>
          </a:xfrm>
        </p:spPr>
        <p:txBody>
          <a:bodyPr anchor="b"/>
          <a:lstStyle/>
          <a:p>
            <a:pPr marL="0" indent="0">
              <a:buFont typeface="Arial" charset="0"/>
              <a:buNone/>
            </a:pPr>
            <a:r>
              <a:rPr lang="en-US" b="1" smtClean="0"/>
              <a:t>Context 		</a:t>
            </a:r>
          </a:p>
        </p:txBody>
      </p:sp>
      <p:sp>
        <p:nvSpPr>
          <p:cNvPr id="145412" name="Content Placeholder 3"/>
          <p:cNvSpPr>
            <a:spLocks noGrp="1"/>
          </p:cNvSpPr>
          <p:nvPr>
            <p:ph sz="half" idx="4294967295"/>
          </p:nvPr>
        </p:nvSpPr>
        <p:spPr>
          <a:xfrm>
            <a:off x="457200" y="2438400"/>
            <a:ext cx="4040188" cy="3951288"/>
          </a:xfrm>
        </p:spPr>
        <p:txBody>
          <a:bodyPr/>
          <a:lstStyle/>
          <a:p>
            <a:r>
              <a:rPr lang="en-US" sz="2400" smtClean="0"/>
              <a:t>Strategy</a:t>
            </a:r>
          </a:p>
          <a:p>
            <a:r>
              <a:rPr lang="en-US" sz="2400" smtClean="0"/>
              <a:t>Metrics</a:t>
            </a:r>
          </a:p>
          <a:p>
            <a:r>
              <a:rPr lang="en-US" sz="2400" smtClean="0"/>
              <a:t>Assumptions</a:t>
            </a:r>
          </a:p>
          <a:p>
            <a:r>
              <a:rPr lang="en-US" sz="2400" smtClean="0"/>
              <a:t>Objectives</a:t>
            </a:r>
          </a:p>
          <a:p>
            <a:r>
              <a:rPr lang="en-US" sz="2400" smtClean="0"/>
              <a:t>Clearly-defined roles </a:t>
            </a:r>
          </a:p>
          <a:p>
            <a:r>
              <a:rPr lang="en-US" sz="2400" smtClean="0"/>
              <a:t>Knowledge of the stakes</a:t>
            </a:r>
          </a:p>
          <a:p>
            <a:r>
              <a:rPr lang="en-US" sz="2400" smtClean="0"/>
              <a:t>Transparency around decision-making</a:t>
            </a:r>
          </a:p>
          <a:p>
            <a:endParaRPr lang="en-US" sz="2400" smtClean="0"/>
          </a:p>
        </p:txBody>
      </p:sp>
      <p:sp>
        <p:nvSpPr>
          <p:cNvPr id="145413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648200" y="1828800"/>
            <a:ext cx="4041775" cy="639763"/>
          </a:xfrm>
        </p:spPr>
        <p:txBody>
          <a:bodyPr anchor="b"/>
          <a:lstStyle/>
          <a:p>
            <a:pPr marL="0" indent="0">
              <a:buFont typeface="Arial" charset="0"/>
              <a:buNone/>
            </a:pPr>
            <a:r>
              <a:rPr lang="en-US" b="1" smtClean="0"/>
              <a:t>Control </a:t>
            </a:r>
          </a:p>
        </p:txBody>
      </p:sp>
      <p:sp>
        <p:nvSpPr>
          <p:cNvPr id="145414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648200" y="2438400"/>
            <a:ext cx="4041775" cy="3951288"/>
          </a:xfrm>
        </p:spPr>
        <p:txBody>
          <a:bodyPr/>
          <a:lstStyle/>
          <a:p>
            <a:r>
              <a:rPr lang="en-US" sz="2400" dirty="0" smtClean="0"/>
              <a:t>Top-down decision-making</a:t>
            </a:r>
          </a:p>
          <a:p>
            <a:r>
              <a:rPr lang="en-US" sz="2400" dirty="0" smtClean="0"/>
              <a:t>Management approval</a:t>
            </a:r>
          </a:p>
          <a:p>
            <a:r>
              <a:rPr lang="en-US" sz="2400" dirty="0" smtClean="0"/>
              <a:t>Committees</a:t>
            </a:r>
          </a:p>
          <a:p>
            <a:r>
              <a:rPr lang="en-US" sz="2400" dirty="0" smtClean="0"/>
              <a:t>Planning and process valued more than results</a:t>
            </a:r>
          </a:p>
          <a:p>
            <a:endParaRPr lang="en-US" sz="2400" dirty="0" smtClean="0"/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914400" y="1219200"/>
            <a:ext cx="79248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/>
              <a:t>Provide the insight and understanding to enable sound decisions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can be important in emergency </a:t>
            </a:r>
          </a:p>
          <a:p>
            <a:pPr lvl="1"/>
            <a:r>
              <a:rPr lang="en-US" dirty="0" smtClean="0"/>
              <a:t>No time to take long-term capacity-building view</a:t>
            </a:r>
          </a:p>
          <a:p>
            <a:r>
              <a:rPr lang="en-US" dirty="0" smtClean="0"/>
              <a:t>Control can be important when someone is still learning their area</a:t>
            </a:r>
          </a:p>
          <a:p>
            <a:pPr lvl="1"/>
            <a:r>
              <a:rPr lang="en-US" dirty="0" smtClean="0"/>
              <a:t>Takes time to pick up the necessary context</a:t>
            </a:r>
          </a:p>
          <a:p>
            <a:r>
              <a:rPr lang="en-US" dirty="0" smtClean="0"/>
              <a:t>Control can be important when you have the wrong person in a role</a:t>
            </a:r>
          </a:p>
          <a:p>
            <a:pPr lvl="1"/>
            <a:r>
              <a:rPr lang="en-US" dirty="0" smtClean="0"/>
              <a:t>Temporarily, no doubt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Real company values are the</a:t>
            </a:r>
            <a:br>
              <a:rPr lang="en-US" dirty="0" smtClean="0"/>
            </a:br>
            <a:r>
              <a:rPr lang="en-US" i="1" dirty="0" smtClean="0"/>
              <a:t>behaviors</a:t>
            </a:r>
            <a:r>
              <a:rPr lang="en-US" dirty="0" smtClean="0"/>
              <a:t> and </a:t>
            </a:r>
            <a:r>
              <a:rPr lang="en-US" i="1" dirty="0" smtClean="0"/>
              <a:t>skills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we particularly </a:t>
            </a:r>
            <a:r>
              <a:rPr lang="en-US" i="1" dirty="0" smtClean="0"/>
              <a:t>value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 fellow employees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Managers: When one of your talented people</a:t>
            </a:r>
            <a:br>
              <a:rPr lang="en-US" dirty="0" smtClean="0"/>
            </a:br>
            <a:r>
              <a:rPr lang="en-US" dirty="0" smtClean="0"/>
              <a:t>does something dumb,</a:t>
            </a:r>
            <a:br>
              <a:rPr lang="en-US" dirty="0" smtClean="0"/>
            </a:br>
            <a:r>
              <a:rPr lang="en-US" dirty="0" smtClean="0"/>
              <a:t>don’t blame them.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Instead, </a:t>
            </a:r>
            <a:br>
              <a:rPr lang="en-US" dirty="0" smtClean="0"/>
            </a:br>
            <a:r>
              <a:rPr lang="en-US" dirty="0" smtClean="0"/>
              <a:t>ask yourself what context</a:t>
            </a:r>
            <a:br>
              <a:rPr lang="en-US" dirty="0" smtClean="0"/>
            </a:br>
            <a:r>
              <a:rPr lang="en-US" dirty="0" smtClean="0"/>
              <a:t>you failed to 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Managers: When you are tempted to “control” your people, ask yourself what context you could set instead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r>
              <a:rPr lang="en-US" dirty="0" smtClean="0"/>
              <a:t>Are </a:t>
            </a:r>
            <a:r>
              <a:rPr lang="en-US" i="1" dirty="0" smtClean="0"/>
              <a:t>you</a:t>
            </a:r>
            <a:r>
              <a:rPr lang="en-US" dirty="0" smtClean="0"/>
              <a:t> articulate and inspiring enough about goals and strategies?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Link to company/functional goals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Relative priority (how important/how time sensitive)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Critical (needs to happen now), or…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Nice to have (when you can get to it)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Level of precision &amp; refinement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 errors (credit cards handling, etc…), or…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Pretty good / can correct errors (website), or…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Rough (experimental)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Key stakeholders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Key metrics / definition of success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Managing Through Context?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High performance people will do better work if they understand the context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Investing in Context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This is why we do new employee college, and why we are so open internally about strategies and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Highly Aligned, Loosely Coupled</a:t>
            </a:r>
          </a:p>
          <a:p>
            <a:r>
              <a:rPr lang="en-US" dirty="0" smtClean="0"/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Models of Corporate Teamwork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Tightly-Coupled Monolith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Independent Silos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Highly Aligned, Loosely Coupled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Tightly-Coupled Monolith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Senior management reviews and approves nearly all tactics</a:t>
            </a:r>
          </a:p>
          <a:p>
            <a:r>
              <a:rPr lang="en-US" dirty="0" smtClean="0"/>
              <a:t>Lots of x-departmental buy-in meetings</a:t>
            </a:r>
          </a:p>
          <a:p>
            <a:r>
              <a:rPr lang="en-US" dirty="0" smtClean="0"/>
              <a:t>Keeping other groups in agreement has equal precedence with pleasing customers</a:t>
            </a:r>
          </a:p>
          <a:p>
            <a:r>
              <a:rPr lang="en-US" dirty="0" smtClean="0"/>
              <a:t>Mavericks get exhausted trying to innovate</a:t>
            </a:r>
          </a:p>
          <a:p>
            <a:r>
              <a:rPr lang="en-US" dirty="0" smtClean="0"/>
              <a:t>Highly coordinated through centralization, but very slow, and slowness increases with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Independent Silos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group executes on their objectives with little coordination</a:t>
            </a:r>
          </a:p>
          <a:p>
            <a:r>
              <a:rPr lang="en-US" dirty="0" smtClean="0"/>
              <a:t>Work that requires coordination suffers</a:t>
            </a:r>
          </a:p>
          <a:p>
            <a:r>
              <a:rPr lang="en-US" dirty="0" smtClean="0"/>
              <a:t>Alienation and suspicion between departments</a:t>
            </a:r>
          </a:p>
          <a:p>
            <a:r>
              <a:rPr lang="en-US" dirty="0" smtClean="0"/>
              <a:t>Only works well when areas are independent</a:t>
            </a:r>
          </a:p>
          <a:p>
            <a:pPr lvl="1"/>
            <a:r>
              <a:rPr lang="en-US" dirty="0" smtClean="0"/>
              <a:t>e.g. GE: aircraft engines and Universal Studios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Netflix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Tightly-Coupled Monolith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Independent Silos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Highly Aligned, Loosely Coupled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Rectangle 21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We Particularly Value </a:t>
            </a:r>
            <a:br>
              <a:rPr lang="en-US" dirty="0" smtClean="0"/>
            </a:br>
            <a:r>
              <a:rPr lang="en-US" dirty="0" smtClean="0"/>
              <a:t>in our Colleagues </a:t>
            </a:r>
            <a:br>
              <a:rPr lang="en-US" dirty="0" smtClean="0"/>
            </a:br>
            <a:r>
              <a:rPr lang="en-US" dirty="0" smtClean="0"/>
              <a:t>these Nine Behaviors and Skills…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Highly Aligned, Loosely Coupled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Highly Aligned</a:t>
            </a:r>
          </a:p>
          <a:p>
            <a:pPr lvl="1"/>
            <a:r>
              <a:rPr lang="en-US" dirty="0" smtClean="0"/>
              <a:t>Strategy and goals are clear, specific, broadly understood</a:t>
            </a:r>
          </a:p>
          <a:p>
            <a:pPr lvl="1"/>
            <a:r>
              <a:rPr lang="en-US" dirty="0" smtClean="0"/>
              <a:t>Team interactions are on strategy and goals rather than tactics</a:t>
            </a:r>
          </a:p>
          <a:p>
            <a:pPr lvl="1"/>
            <a:r>
              <a:rPr lang="en-US" dirty="0" smtClean="0"/>
              <a:t>Requires large investment in management time to be transparent and articulate and perceptive and open</a:t>
            </a:r>
          </a:p>
          <a:p>
            <a:r>
              <a:rPr lang="en-US" sz="2800" dirty="0" smtClean="0"/>
              <a:t>Loosely Coupled</a:t>
            </a:r>
          </a:p>
          <a:p>
            <a:pPr lvl="1"/>
            <a:r>
              <a:rPr lang="en-US" dirty="0" smtClean="0"/>
              <a:t>Minimal cross-functional meetings except to get aligned on goals and strategy</a:t>
            </a:r>
          </a:p>
          <a:p>
            <a:pPr lvl="1"/>
            <a:r>
              <a:rPr lang="en-US" dirty="0" smtClean="0"/>
              <a:t>Trust between groups on tactics without previewing/approving each one – groups can move fast</a:t>
            </a:r>
          </a:p>
          <a:p>
            <a:pPr lvl="1"/>
            <a:r>
              <a:rPr lang="en-US" dirty="0" smtClean="0"/>
              <a:t>Leaders reaching out proactively for ad-hoc coordination and perspective as appropriate</a:t>
            </a:r>
          </a:p>
          <a:p>
            <a:pPr lvl="1"/>
            <a:r>
              <a:rPr lang="en-US" dirty="0" smtClean="0"/>
              <a:t>Occasional post-mortems on tactics necessary to increase alignment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90</a:t>
            </a:fld>
            <a:endParaRPr lang="en-US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Highly-Aligned Loosely-Coupled teamwork effectiveness </a:t>
            </a:r>
            <a:br>
              <a:rPr lang="en-US" dirty="0" smtClean="0"/>
            </a:br>
            <a:r>
              <a:rPr lang="en-US" dirty="0" smtClean="0"/>
              <a:t>is dependent on </a:t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</a:rPr>
              <a:t>high performance </a:t>
            </a:r>
            <a:r>
              <a:rPr lang="en-US" dirty="0" smtClean="0"/>
              <a:t>people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>
                <a:solidFill>
                  <a:srgbClr val="00B050"/>
                </a:solidFill>
              </a:rPr>
              <a:t>good context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Goal is to be </a:t>
            </a:r>
            <a:br>
              <a:rPr lang="en-US" dirty="0" smtClean="0"/>
            </a:br>
            <a:r>
              <a:rPr lang="en-US" b="1" dirty="0" smtClean="0"/>
              <a:t>Big and Fast and Flexible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Seven Aspects of our Culture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Values are what we Value</a:t>
            </a:r>
          </a:p>
          <a:p>
            <a:r>
              <a:rPr lang="en-US" dirty="0" smtClean="0"/>
              <a:t>High Performance </a:t>
            </a:r>
          </a:p>
          <a:p>
            <a:r>
              <a:rPr lang="en-US" dirty="0" smtClean="0"/>
              <a:t>Freedom &amp; Responsibility</a:t>
            </a:r>
          </a:p>
          <a:p>
            <a:r>
              <a:rPr lang="en-US" dirty="0" smtClean="0"/>
              <a:t>Context, not Control</a:t>
            </a:r>
          </a:p>
          <a:p>
            <a:r>
              <a:rPr lang="en-US" dirty="0" smtClean="0"/>
              <a:t>Highly Aligned, Loosely Coupled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Pay Top of Market</a:t>
            </a:r>
          </a:p>
          <a:p>
            <a:r>
              <a:rPr lang="en-US" dirty="0" smtClean="0"/>
              <a:t>Promotions &amp; Development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Pay Top of Market is Core to</a:t>
            </a:r>
            <a:br>
              <a:rPr lang="en-US" dirty="0" smtClean="0"/>
            </a:br>
            <a:r>
              <a:rPr lang="en-US" dirty="0" smtClean="0"/>
              <a:t>High Performance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One outstanding employee gets more done and costs less than two adequate employees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endeavor to have only </a:t>
            </a:r>
            <a:br>
              <a:rPr lang="en-US" dirty="0" smtClean="0"/>
            </a:br>
            <a:r>
              <a:rPr lang="en-US" dirty="0" smtClean="0"/>
              <a:t>outstanding employees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93</a:t>
            </a:fld>
            <a:endParaRPr lang="en-US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Tests for Top of Market </a:t>
            </a:r>
            <a:br>
              <a:rPr lang="en-US" dirty="0" smtClean="0"/>
            </a:br>
            <a:r>
              <a:rPr lang="en-US" dirty="0" smtClean="0"/>
              <a:t>for a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could person get elsewhere?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would we pay for replacement?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would we pay to keep person?</a:t>
            </a:r>
          </a:p>
          <a:p>
            <a:pPr marL="914400" lvl="1" indent="-514350"/>
            <a:r>
              <a:rPr lang="en-US" dirty="0" smtClean="0"/>
              <a:t>If they had a bigger offer elsewhere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Takes Great Judgment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is to keep each employee at top of market </a:t>
            </a:r>
            <a:r>
              <a:rPr lang="en-US" i="1" dirty="0" smtClean="0"/>
              <a:t>for that person </a:t>
            </a:r>
          </a:p>
          <a:p>
            <a:pPr lvl="1"/>
            <a:r>
              <a:rPr lang="en-US" dirty="0" smtClean="0"/>
              <a:t>Pay them more than anyone else likely would</a:t>
            </a:r>
          </a:p>
          <a:p>
            <a:pPr lvl="1"/>
            <a:r>
              <a:rPr lang="en-US" dirty="0" smtClean="0"/>
              <a:t>Pay them as much as a replacement would cost</a:t>
            </a:r>
          </a:p>
          <a:p>
            <a:pPr lvl="1"/>
            <a:r>
              <a:rPr lang="en-US" dirty="0" smtClean="0"/>
              <a:t>Pay them as much as we would pay to keep them if they had higher offer from elsewhere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Titles Not Very Helpful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people have the title “Major League Pitcher” but they are not all equally effective</a:t>
            </a:r>
          </a:p>
          <a:p>
            <a:r>
              <a:rPr lang="en-US" dirty="0" smtClean="0"/>
              <a:t>Similarly, all people with the title “Senior Marketing Manager” or “Director of Engineering” are not equally effective</a:t>
            </a:r>
          </a:p>
          <a:p>
            <a:r>
              <a:rPr lang="en-US" dirty="0" smtClean="0"/>
              <a:t>So the art of compensation is answering the Three Tests for each employee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Comp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Hiring is market-based at many firms, but at Netflix we also make the annual comp review market-based</a:t>
            </a:r>
          </a:p>
          <a:p>
            <a:pPr lvl="1"/>
            <a:r>
              <a:rPr lang="en-US" dirty="0" smtClean="0"/>
              <a:t>Applies same lens as hiring</a:t>
            </a:r>
          </a:p>
          <a:p>
            <a:r>
              <a:rPr lang="en-US" dirty="0" smtClean="0"/>
              <a:t>Essentially, rehiring each employee each year, for purposes of comp</a:t>
            </a:r>
          </a:p>
          <a:p>
            <a:pPr lvl="1"/>
            <a:r>
              <a:rPr lang="en-US" dirty="0" smtClean="0"/>
              <a:t>At annual comp review, manager has to answer the Three Tests for the personal market for each of their employees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Fixed Budgets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no centrally administered “raise pools” each year</a:t>
            </a:r>
          </a:p>
          <a:p>
            <a:r>
              <a:rPr lang="en-US" dirty="0" smtClean="0"/>
              <a:t>Instead, each manager aligns their people to market each year – the market will be different in different areas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98</a:t>
            </a:fld>
            <a:endParaRPr lang="en-US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Comp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people will move up in comp very quickly because their value in the marketplace is moving up quickly, driven by increasing skills and/or great demand for their area</a:t>
            </a:r>
          </a:p>
          <a:p>
            <a:r>
              <a:rPr lang="en-US" dirty="0" smtClean="0"/>
              <a:t>Some people will move down or stay flat because their value in the marketplace has moved down or stayed flat</a:t>
            </a:r>
          </a:p>
          <a:p>
            <a:pPr lvl="1"/>
            <a:r>
              <a:rPr lang="en-US" dirty="0" smtClean="0"/>
              <a:t>Depends in part on inflation and economy</a:t>
            </a:r>
          </a:p>
          <a:p>
            <a:pPr lvl="1"/>
            <a:r>
              <a:rPr lang="en-US" dirty="0" smtClean="0"/>
              <a:t>Still top of market, though, for that person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0308-DEA1-4002-9E0C-048213E03F33}" type="slidenum">
              <a:rPr lang="en-US" smtClean="0"/>
              <a:pPr/>
              <a:t>99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3386</TotalTime>
  <Words>4212</Words>
  <Application>Microsoft Office PowerPoint</Application>
  <PresentationFormat>On-screen Show (4:3)</PresentationFormat>
  <Paragraphs>766</Paragraphs>
  <Slides>128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128</vt:i4>
      </vt:variant>
    </vt:vector>
  </HeadingPairs>
  <TitlesOfParts>
    <vt:vector size="129" baseType="lpstr">
      <vt:lpstr>Office Theme</vt:lpstr>
      <vt:lpstr>Reference Guide on our Freedom &amp; Responsibility  Culture  </vt:lpstr>
      <vt:lpstr>Freedom &amp; Responsibility  Applies to our Salaried Employees</vt:lpstr>
      <vt:lpstr>Culture: what gives Netflix  the best chance of  continuous success  for many generations  of technology and people? </vt:lpstr>
      <vt:lpstr>Seven Aspects of our Culture</vt:lpstr>
      <vt:lpstr>Lots of companies have  nice sounding  value statements </vt:lpstr>
      <vt:lpstr>Enron Had A Nice-Sounding  Value Statement with 4 Values</vt:lpstr>
      <vt:lpstr>The real company values,  as opposed to the  nice-sounding values,  are shown by who gets  rewarded, promoted, or let go</vt:lpstr>
      <vt:lpstr>Real company values are the behaviors and skills that we particularly value  in fellow employees</vt:lpstr>
      <vt:lpstr>We Particularly Value  in our Colleagues  these Nine Behaviors and Skills…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“You question actions inconsistent with our values”</vt:lpstr>
      <vt:lpstr>Values reinforced in hiring,  in 360 reviews, at comp review, in exits, and in promotions</vt:lpstr>
      <vt:lpstr>Seven Aspects of our Culture</vt:lpstr>
      <vt:lpstr>Imagine if every person at Netflix  is someone you  respect and learn from…</vt:lpstr>
      <vt:lpstr>Great Workplace is  Stunning Colleagues</vt:lpstr>
      <vt:lpstr>Like every company,  we try to hire well</vt:lpstr>
      <vt:lpstr>But, unlike many companies,  we practice “adequate performance gets a generous severance package.”</vt:lpstr>
      <vt:lpstr>We’re a team, not a family  We’re like a pro sports team,  not a kid’s recreational team  Coaches’ job at every level of Netflix to hire, develop and cut smartly,  so we have stars in every position</vt:lpstr>
      <vt:lpstr>The Keeper Test Managers Use:</vt:lpstr>
      <vt:lpstr>The Keeper Test Managers Use:</vt:lpstr>
      <vt:lpstr>Honesty Always</vt:lpstr>
      <vt:lpstr>Isn’t Loyalty Good?   What About Hard Workers? What about Brilliant Jerks?  </vt:lpstr>
      <vt:lpstr>Loyalty is Good</vt:lpstr>
      <vt:lpstr>Hard Work – Not Directly Relevant</vt:lpstr>
      <vt:lpstr>Brilliant Jerks</vt:lpstr>
      <vt:lpstr>Why are we so manic on  high performance?</vt:lpstr>
      <vt:lpstr>Why are we so manic on  high performance?</vt:lpstr>
      <vt:lpstr>Seven Aspects of our Culture</vt:lpstr>
      <vt:lpstr>The Rare Responsible Person</vt:lpstr>
      <vt:lpstr>Responsible People  Thrive on Freedom,  and are Worthy of Freedom</vt:lpstr>
      <vt:lpstr>Our model is to increase  employee freedom as we grow, rather than limit it, to continue to attract and nourish  innovative people, so we have better chance of  long-term continued success</vt:lpstr>
      <vt:lpstr>Most Companies   Curtail Freedom as they get Bigger</vt:lpstr>
      <vt:lpstr>Most Companies Curtail Freedom As They Grow to Avoid Errors (sounds pretty good to avoid errors)</vt:lpstr>
      <vt:lpstr>Desire for Bigger Positive Impact  Creates Growth</vt:lpstr>
      <vt:lpstr>Growth Increases Complexity</vt:lpstr>
      <vt:lpstr>Growth Shrinks Talent Density  in Most Firms</vt:lpstr>
      <vt:lpstr>Chaos Emerges</vt:lpstr>
      <vt:lpstr>Process Emerges to Stop the Chaos</vt:lpstr>
      <vt:lpstr>Process-focus Drives More Talent Out</vt:lpstr>
      <vt:lpstr>Strong Near-Term Outcome</vt:lpstr>
      <vt:lpstr>Then the Market Shifts…</vt:lpstr>
      <vt:lpstr>Seems Like Three Bad Options</vt:lpstr>
      <vt:lpstr>A Fourth Option</vt:lpstr>
      <vt:lpstr>The Key:  Increase Talent Density faster than Complexity Grows</vt:lpstr>
      <vt:lpstr>Increase Talent Density</vt:lpstr>
      <vt:lpstr>Minimize Complexity Growth</vt:lpstr>
      <vt:lpstr>With the Right People,    Instead of a  Culture of Process Adherence,   Culture of  Freedom and Responsibility,  Innovation and Self-Discipline</vt:lpstr>
      <vt:lpstr>Is Freedom Absolute?</vt:lpstr>
      <vt:lpstr>Freedom is not absolute.  Like “free speech”  there are some limited exceptions to  “freedom at work”</vt:lpstr>
      <vt:lpstr>Two Types of Necessary Rules</vt:lpstr>
      <vt:lpstr>Mostly, Though, Rapid Recovery is  the Right Model</vt:lpstr>
      <vt:lpstr>“Good” vs “Bad” Processes</vt:lpstr>
      <vt:lpstr>Rule Creep</vt:lpstr>
      <vt:lpstr>Example: Netflix Vacation Policy  and Tracking</vt:lpstr>
      <vt:lpstr>Meanwhile…</vt:lpstr>
      <vt:lpstr>An employee pointed out…</vt:lpstr>
      <vt:lpstr>We realized…</vt:lpstr>
      <vt:lpstr>Netflix Vacation Policy  and Tracking</vt:lpstr>
      <vt:lpstr>Netflix Vacation Policy  and Tracking</vt:lpstr>
      <vt:lpstr>Another Example of Freedom and Responsibility…</vt:lpstr>
      <vt:lpstr>Most companies have complex policies around what you can expense, how you travel, what gifts you can accept, etc.   Plus they have whole departments to verify compliance  with these policies.</vt:lpstr>
      <vt:lpstr>Netflix Policies  for Expensing, Entertainment,  Gifts &amp; Travel:</vt:lpstr>
      <vt:lpstr>“Act in Netflix’s Best Interests” Generally Means…</vt:lpstr>
      <vt:lpstr>Freedom and Responsibility</vt:lpstr>
      <vt:lpstr>Summary of  Freedom &amp; Responsibility:  As We Grow, Minimize Rules.   Inhibit Chaos with Ever More  High Performance People.  Flexibility is More Important  than Efficiency in the Long Term</vt:lpstr>
      <vt:lpstr>Seven Aspects of our Culture</vt:lpstr>
      <vt:lpstr> "If you want to build a ship, don't drum up the people to gather wood, divide the work, and give orders.  Instead, teach them to yearn for the vast and endless sea."  -Antoine De Saint-Exupery,   Author of The Little Prince</vt:lpstr>
      <vt:lpstr>The best managers figure out how to get great outcomes by setting the appropriate context, rather than by trying to control their people</vt:lpstr>
      <vt:lpstr>Context, not Control</vt:lpstr>
      <vt:lpstr>Exceptions</vt:lpstr>
      <vt:lpstr>Managers: When one of your talented people does something dumb, don’t blame them.  Instead,  ask yourself what context you failed to set.</vt:lpstr>
      <vt:lpstr>Managers: When you are tempted to “control” your people, ask yourself what context you could set instead </vt:lpstr>
      <vt:lpstr>Good Context</vt:lpstr>
      <vt:lpstr>Why Managing Through Context?</vt:lpstr>
      <vt:lpstr>Investing in Context</vt:lpstr>
      <vt:lpstr>Seven Aspects of our Culture</vt:lpstr>
      <vt:lpstr>Three Models of Corporate Teamwork</vt:lpstr>
      <vt:lpstr>Tightly-Coupled Monolith</vt:lpstr>
      <vt:lpstr>Independent Silos</vt:lpstr>
      <vt:lpstr>The Netflix Choice</vt:lpstr>
      <vt:lpstr>Highly Aligned, Loosely Coupled</vt:lpstr>
      <vt:lpstr>Highly-Aligned Loosely-Coupled teamwork effectiveness  is dependent on  high performance people  and good context  Goal is to be  Big and Fast and Flexible</vt:lpstr>
      <vt:lpstr>Seven Aspects of our Culture</vt:lpstr>
      <vt:lpstr>Pay Top of Market is Core to High Performance Culture</vt:lpstr>
      <vt:lpstr>Three Tests for Top of Market  for a Person</vt:lpstr>
      <vt:lpstr>Takes Great Judgment</vt:lpstr>
      <vt:lpstr>Titles Not Very Helpful</vt:lpstr>
      <vt:lpstr>Annual Comp Review</vt:lpstr>
      <vt:lpstr>No Fixed Budgets</vt:lpstr>
      <vt:lpstr>Annual Comp Review</vt:lpstr>
      <vt:lpstr>Compensation Not Dependent  on Netflix Success</vt:lpstr>
      <vt:lpstr>Bad Ideas</vt:lpstr>
      <vt:lpstr>When Top of Market Comp  Done Right...</vt:lpstr>
      <vt:lpstr>Versus Traditional Model</vt:lpstr>
      <vt:lpstr>Employee Success</vt:lpstr>
      <vt:lpstr>Good For Each Employee to Understand Their Market Value</vt:lpstr>
      <vt:lpstr>Efficiency</vt:lpstr>
      <vt:lpstr>Optional Options</vt:lpstr>
      <vt:lpstr>Seven Aspects of our Culture</vt:lpstr>
      <vt:lpstr>In some time periods, in some groups, there will be lots of opportunity and growth at Netflix</vt:lpstr>
      <vt:lpstr>Baseball Analogy: Minors to Majors</vt:lpstr>
      <vt:lpstr>Netflix Doesn’t Have to be for Life</vt:lpstr>
      <vt:lpstr>Two Necessary Conditions  for Promotion</vt:lpstr>
      <vt:lpstr>Timing</vt:lpstr>
      <vt:lpstr>Development</vt:lpstr>
      <vt:lpstr>Development</vt:lpstr>
      <vt:lpstr>Individuals should manage their own career paths, and not rely on a corporation for planning their careers</vt:lpstr>
      <vt:lpstr>Individual’s economic security is based upon their  skills and reputation</vt:lpstr>
      <vt:lpstr>Seven Aspects of our Culture</vt:lpstr>
      <vt:lpstr>Why is culture important?  What is our culture trying to support?</vt:lpstr>
      <vt:lpstr>Culture is How a Firm Operates</vt:lpstr>
      <vt:lpstr>Continuous Success =  Continuous growth in revenue, profits &amp; reputation </vt:lpstr>
      <vt:lpstr>Need a culture that supports  rapid innovation and excellent execution</vt:lpstr>
      <vt:lpstr>Need a culture that supports  rapid innovation and excellent execution</vt:lpstr>
      <vt:lpstr> Need a culture that supports effective teamwork of  high-performance  people</vt:lpstr>
      <vt:lpstr> Need a culture that supports effective teamwork of  high-performance  people</vt:lpstr>
      <vt:lpstr> Need a culture that avoids the rigidity, politics, mediocrity, and complacency that infects most organizations as they grow</vt:lpstr>
      <vt:lpstr>This slide deck is our current best thinking about maximizing our likelihood of continuous success</vt:lpstr>
      <vt:lpstr>Our culture is a work in progress   Every year we try to refine our culture further as we learn more</vt:lpstr>
    </vt:vector>
  </TitlesOfParts>
  <Company>Netflix,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Estaff Week in May</dc:title>
  <dc:creator>Reed Hastings</dc:creator>
  <cp:lastModifiedBy>admin</cp:lastModifiedBy>
  <cp:revision>179</cp:revision>
  <dcterms:created xsi:type="dcterms:W3CDTF">2008-04-07T16:47:21Z</dcterms:created>
  <dcterms:modified xsi:type="dcterms:W3CDTF">2009-07-04T17:57:32Z</dcterms:modified>
</cp:coreProperties>
</file>