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70" r:id="rId5"/>
    <p:sldId id="259" r:id="rId6"/>
    <p:sldId id="261" r:id="rId7"/>
    <p:sldId id="262" r:id="rId8"/>
    <p:sldId id="260" r:id="rId9"/>
    <p:sldId id="263" r:id="rId10"/>
    <p:sldId id="264" r:id="rId11"/>
    <p:sldId id="265" r:id="rId12"/>
    <p:sldId id="277" r:id="rId13"/>
    <p:sldId id="267" r:id="rId14"/>
    <p:sldId id="268" r:id="rId15"/>
    <p:sldId id="278" r:id="rId16"/>
    <p:sldId id="279" r:id="rId17"/>
    <p:sldId id="280" r:id="rId18"/>
    <p:sldId id="273" r:id="rId19"/>
    <p:sldId id="281" r:id="rId20"/>
    <p:sldId id="275"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42" autoAdjust="0"/>
    <p:restoredTop sz="86351" autoAdjust="0"/>
  </p:normalViewPr>
  <p:slideViewPr>
    <p:cSldViewPr>
      <p:cViewPr varScale="1">
        <p:scale>
          <a:sx n="79" d="100"/>
          <a:sy n="79" d="100"/>
        </p:scale>
        <p:origin x="-1302"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6588CD3-6DCA-4F2E-BDC0-42192E24F743}" type="datetimeFigureOut">
              <a:rPr lang="en-US" smtClean="0"/>
              <a:pPr/>
              <a:t>11/2/2008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3CA9F9-9A10-4FB4-BC1B-ACA45B7CAFD5}"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sz="1200" b="0" kern="1200" dirty="0" smtClean="0">
                <a:solidFill>
                  <a:schemeClr val="tx1"/>
                </a:solidFill>
                <a:latin typeface="+mn-lt"/>
                <a:ea typeface="+mn-ea"/>
                <a:cs typeface="+mn-cs"/>
              </a:rPr>
              <a:t>1. “Hate the sin, love the sinner.” </a:t>
            </a:r>
            <a:endParaRPr lang="en-US" sz="1200" b="0" kern="1200" dirty="0" smtClean="0">
              <a:solidFill>
                <a:schemeClr val="tx1"/>
              </a:solidFill>
              <a:latin typeface="+mn-lt"/>
              <a:ea typeface="+mn-ea"/>
              <a:cs typeface="+mn-cs"/>
            </a:endParaRPr>
          </a:p>
          <a:p>
            <a:r>
              <a:rPr lang="en-CA" sz="1200" b="0" kern="1200" dirty="0" smtClean="0">
                <a:solidFill>
                  <a:schemeClr val="tx1"/>
                </a:solidFill>
                <a:latin typeface="+mn-lt"/>
                <a:ea typeface="+mn-ea"/>
                <a:cs typeface="+mn-cs"/>
              </a:rPr>
              <a:t>2. Assuming the Gay Person Knows He or She Is Sinful</a:t>
            </a:r>
            <a:endParaRPr lang="en-US" sz="1200" b="0" kern="1200" dirty="0" smtClean="0">
              <a:solidFill>
                <a:schemeClr val="tx1"/>
              </a:solidFill>
              <a:latin typeface="+mn-lt"/>
              <a:ea typeface="+mn-ea"/>
              <a:cs typeface="+mn-cs"/>
            </a:endParaRPr>
          </a:p>
          <a:p>
            <a:r>
              <a:rPr lang="en-CA" sz="1200" b="0" kern="1200" dirty="0" smtClean="0">
                <a:solidFill>
                  <a:schemeClr val="tx1"/>
                </a:solidFill>
                <a:latin typeface="+mn-lt"/>
                <a:ea typeface="+mn-ea"/>
                <a:cs typeface="+mn-cs"/>
              </a:rPr>
              <a:t>3. Just Say No to Manipulation and Bullying </a:t>
            </a:r>
            <a:endParaRPr lang="en-US" sz="1200" b="0" kern="1200" dirty="0" smtClean="0">
              <a:solidFill>
                <a:schemeClr val="tx1"/>
              </a:solidFill>
              <a:latin typeface="+mn-lt"/>
              <a:ea typeface="+mn-ea"/>
              <a:cs typeface="+mn-cs"/>
            </a:endParaRPr>
          </a:p>
          <a:p>
            <a:r>
              <a:rPr lang="en-CA" sz="1200" b="0" kern="1200" dirty="0" smtClean="0">
                <a:solidFill>
                  <a:schemeClr val="tx1"/>
                </a:solidFill>
                <a:latin typeface="+mn-lt"/>
                <a:ea typeface="+mn-ea"/>
                <a:cs typeface="+mn-cs"/>
              </a:rPr>
              <a:t>4. Don’t Walk on Eggshells </a:t>
            </a:r>
            <a:endParaRPr lang="en-US" sz="1200" b="0" kern="1200" dirty="0" smtClean="0">
              <a:solidFill>
                <a:schemeClr val="tx1"/>
              </a:solidFill>
              <a:latin typeface="+mn-lt"/>
              <a:ea typeface="+mn-ea"/>
              <a:cs typeface="+mn-cs"/>
            </a:endParaRPr>
          </a:p>
          <a:p>
            <a:r>
              <a:rPr lang="en-CA" sz="1200" b="0" kern="1200" dirty="0" smtClean="0">
                <a:solidFill>
                  <a:schemeClr val="tx1"/>
                </a:solidFill>
                <a:latin typeface="+mn-lt"/>
                <a:ea typeface="+mn-ea"/>
                <a:cs typeface="+mn-cs"/>
              </a:rPr>
              <a:t>5. Don’t Forget Your Own Need for a </a:t>
            </a:r>
            <a:r>
              <a:rPr lang="en-CA" sz="1200" b="0" kern="1200" dirty="0" err="1" smtClean="0">
                <a:solidFill>
                  <a:schemeClr val="tx1"/>
                </a:solidFill>
                <a:latin typeface="+mn-lt"/>
                <a:ea typeface="+mn-ea"/>
                <a:cs typeface="+mn-cs"/>
              </a:rPr>
              <a:t>Savior</a:t>
            </a:r>
            <a:r>
              <a:rPr lang="en-CA" sz="1200" b="0" kern="1200" dirty="0" smtClean="0">
                <a:solidFill>
                  <a:schemeClr val="tx1"/>
                </a:solidFill>
                <a:latin typeface="+mn-lt"/>
                <a:ea typeface="+mn-ea"/>
                <a:cs typeface="+mn-cs"/>
              </a:rPr>
              <a:t> </a:t>
            </a:r>
            <a:endParaRPr lang="en-US" sz="1200" b="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C73CA9F9-9A10-4FB4-BC1B-ACA45B7CAFD5}"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C73CA9F9-9A10-4FB4-BC1B-ACA45B7CAFD5}"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C73CA9F9-9A10-4FB4-BC1B-ACA45B7CAFD5}"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73CA9F9-9A10-4FB4-BC1B-ACA45B7CAFD5}"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73CA9F9-9A10-4FB4-BC1B-ACA45B7CAFD5}"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73CA9F9-9A10-4FB4-BC1B-ACA45B7CAFD5}" type="slidenum">
              <a:rPr lang="en-US" smtClean="0"/>
              <a:pPr/>
              <a:t>20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5F60B6-F615-412C-8243-652A4B7CE3D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D7E096-E836-4E6D-8C4F-3F679CC42338}" type="datetimeFigureOut">
              <a:rPr lang="en-US" smtClean="0"/>
              <a:pPr/>
              <a:t>11/2/2008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5F60B6-F615-412C-8243-652A4B7CE3DD}" type="slidenum">
              <a:rPr lang="en-US" smtClean="0"/>
              <a:pPr/>
              <a:t>‹#›</a:t>
            </a:fld>
            <a:endParaRPr lang="en-US"/>
          </a:p>
        </p:txBody>
      </p:sp>
      <p:pic>
        <p:nvPicPr>
          <p:cNvPr id="7" name="Picture 6" descr="Fall Teaching Series.jpg"/>
          <p:cNvPicPr>
            <a:picLocks noChangeAspect="1"/>
          </p:cNvPicPr>
          <p:nvPr userDrawn="1"/>
        </p:nvPicPr>
        <p:blipFill>
          <a:blip r:embed="rId2"/>
          <a:stretch>
            <a:fillRect/>
          </a:stretch>
        </p:blipFill>
        <p:spPr>
          <a:xfrm>
            <a:off x="381000" y="6183475"/>
            <a:ext cx="2667000" cy="572871"/>
          </a:xfrm>
          <a:prstGeom prst="rect">
            <a:avLst/>
          </a:prstGeom>
        </p:spPr>
      </p:pic>
      <p:pic>
        <p:nvPicPr>
          <p:cNvPr id="8" name="Picture 7" descr="mistreatment of homosexuals.jpg"/>
          <p:cNvPicPr>
            <a:picLocks noChangeAspect="1"/>
          </p:cNvPicPr>
          <p:nvPr userDrawn="1"/>
        </p:nvPicPr>
        <p:blipFill>
          <a:blip r:embed="rId3"/>
          <a:stretch>
            <a:fillRect/>
          </a:stretch>
        </p:blipFill>
        <p:spPr>
          <a:xfrm>
            <a:off x="6853720" y="6172200"/>
            <a:ext cx="1523518" cy="685800"/>
          </a:xfrm>
          <a:prstGeom prst="rect">
            <a:avLst/>
          </a:prstGeom>
        </p:spPr>
      </p:pic>
      <p:cxnSp>
        <p:nvCxnSpPr>
          <p:cNvPr id="10" name="Straight Connector 9"/>
          <p:cNvCxnSpPr/>
          <p:nvPr userDrawn="1"/>
        </p:nvCxnSpPr>
        <p:spPr>
          <a:xfrm>
            <a:off x="381000" y="6094412"/>
            <a:ext cx="8382000" cy="1588"/>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3D7E096-E836-4E6D-8C4F-3F679CC42338}" type="datetimeFigureOut">
              <a:rPr lang="en-US" smtClean="0"/>
              <a:pPr/>
              <a:t>11/2/2008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5F60B6-F615-412C-8243-652A4B7CE3D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3D7E096-E836-4E6D-8C4F-3F679CC42338}" type="datetimeFigureOut">
              <a:rPr lang="en-US" smtClean="0"/>
              <a:pPr/>
              <a:t>11/2/2008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5F60B6-F615-412C-8243-652A4B7CE3D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3D7E096-E836-4E6D-8C4F-3F679CC42338}" type="datetimeFigureOut">
              <a:rPr lang="en-US" smtClean="0"/>
              <a:pPr/>
              <a:t>11/2/2008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D5F60B6-F615-412C-8243-652A4B7CE3D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3D7E096-E836-4E6D-8C4F-3F679CC42338}" type="datetimeFigureOut">
              <a:rPr lang="en-US" smtClean="0"/>
              <a:pPr/>
              <a:t>11/2/2008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D5F60B6-F615-412C-8243-652A4B7CE3D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D7E096-E836-4E6D-8C4F-3F679CC42338}" type="datetimeFigureOut">
              <a:rPr lang="en-US" smtClean="0"/>
              <a:pPr/>
              <a:t>11/2/2008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D5F60B6-F615-412C-8243-652A4B7CE3D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D7E096-E836-4E6D-8C4F-3F679CC42338}" type="datetimeFigureOut">
              <a:rPr lang="en-US" smtClean="0"/>
              <a:pPr/>
              <a:t>11/2/2008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5F60B6-F615-412C-8243-652A4B7CE3D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D7E096-E836-4E6D-8C4F-3F679CC42338}" type="datetimeFigureOut">
              <a:rPr lang="en-US" smtClean="0"/>
              <a:pPr/>
              <a:t>11/2/2008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5F60B6-F615-412C-8243-652A4B7CE3D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D7E096-E836-4E6D-8C4F-3F679CC42338}" type="datetimeFigureOut">
              <a:rPr lang="en-US" smtClean="0"/>
              <a:pPr/>
              <a:t>11/2/2008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5F60B6-F615-412C-8243-652A4B7CE3D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D7E096-E836-4E6D-8C4F-3F679CC42338}" type="datetimeFigureOut">
              <a:rPr lang="en-US" smtClean="0"/>
              <a:pPr/>
              <a:t>11/2/2008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5F60B6-F615-412C-8243-652A4B7CE3D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D7E096-E836-4E6D-8C4F-3F679CC42338}" type="datetimeFigureOut">
              <a:rPr lang="en-US" smtClean="0"/>
              <a:pPr/>
              <a:t>11/2/2008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5F60B6-F615-412C-8243-652A4B7CE3D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5029200"/>
            <a:ext cx="6400800" cy="1295400"/>
          </a:xfrm>
        </p:spPr>
        <p:txBody>
          <a:bodyPr/>
          <a:lstStyle/>
          <a:p>
            <a:r>
              <a:rPr lang="en-US" dirty="0" smtClean="0">
                <a:solidFill>
                  <a:schemeClr val="tx1"/>
                </a:solidFill>
              </a:rPr>
              <a:t>November 2, 2008</a:t>
            </a:r>
          </a:p>
          <a:p>
            <a:r>
              <a:rPr lang="en-US" dirty="0" smtClean="0">
                <a:solidFill>
                  <a:schemeClr val="tx1"/>
                </a:solidFill>
              </a:rPr>
              <a:t>Jon Mair</a:t>
            </a:r>
            <a:endParaRPr lang="en-US" dirty="0">
              <a:solidFill>
                <a:schemeClr val="tx1"/>
              </a:solidFill>
            </a:endParaRPr>
          </a:p>
        </p:txBody>
      </p:sp>
      <p:pic>
        <p:nvPicPr>
          <p:cNvPr id="6" name="Picture 5" descr="Fall Teaching Series.jpg"/>
          <p:cNvPicPr>
            <a:picLocks noChangeAspect="1"/>
          </p:cNvPicPr>
          <p:nvPr/>
        </p:nvPicPr>
        <p:blipFill>
          <a:blip r:embed="rId3"/>
          <a:stretch>
            <a:fillRect/>
          </a:stretch>
        </p:blipFill>
        <p:spPr>
          <a:xfrm>
            <a:off x="685800" y="1371600"/>
            <a:ext cx="7772400" cy="1669508"/>
          </a:xfrm>
          <a:prstGeom prst="rect">
            <a:avLst/>
          </a:prstGeom>
        </p:spPr>
      </p:pic>
      <p:pic>
        <p:nvPicPr>
          <p:cNvPr id="7" name="Picture 6" descr="mistreatment of homosexuals.jpg"/>
          <p:cNvPicPr>
            <a:picLocks noChangeAspect="1"/>
          </p:cNvPicPr>
          <p:nvPr/>
        </p:nvPicPr>
        <p:blipFill>
          <a:blip r:embed="rId4"/>
          <a:stretch>
            <a:fillRect/>
          </a:stretch>
        </p:blipFill>
        <p:spPr>
          <a:xfrm>
            <a:off x="2895600" y="3124200"/>
            <a:ext cx="3343275" cy="1504950"/>
          </a:xfrm>
          <a:prstGeom prst="rect">
            <a:avLst/>
          </a:prstGeom>
        </p:spPr>
      </p:pic>
      <p:sp>
        <p:nvSpPr>
          <p:cNvPr id="8" name="TextBox 7"/>
          <p:cNvSpPr txBox="1"/>
          <p:nvPr/>
        </p:nvSpPr>
        <p:spPr>
          <a:xfrm>
            <a:off x="228600" y="533400"/>
            <a:ext cx="8610600" cy="646331"/>
          </a:xfrm>
          <a:prstGeom prst="rect">
            <a:avLst/>
          </a:prstGeom>
          <a:noFill/>
        </p:spPr>
        <p:txBody>
          <a:bodyPr wrap="square" rtlCol="0">
            <a:spAutoFit/>
          </a:bodyPr>
          <a:lstStyle/>
          <a:p>
            <a:pPr algn="ctr"/>
            <a:r>
              <a:rPr lang="en-CA" sz="3600" dirty="0" smtClean="0">
                <a:latin typeface="Copperplate Gothic Bold" pitchFamily="34" charset="0"/>
              </a:rPr>
              <a:t>Confessions of a Sinful Church</a:t>
            </a:r>
            <a:endParaRPr lang="en-CA" sz="3600" dirty="0">
              <a:latin typeface="Copperplate Gothic Bold"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Mistreatment</a:t>
            </a:r>
            <a:endParaRPr lang="en-US" dirty="0"/>
          </a:p>
        </p:txBody>
      </p:sp>
      <p:sp>
        <p:nvSpPr>
          <p:cNvPr id="3" name="Content Placeholder 2"/>
          <p:cNvSpPr>
            <a:spLocks noGrp="1"/>
          </p:cNvSpPr>
          <p:nvPr>
            <p:ph idx="1"/>
          </p:nvPr>
        </p:nvSpPr>
        <p:spPr/>
        <p:txBody>
          <a:bodyPr/>
          <a:lstStyle/>
          <a:p>
            <a:r>
              <a:rPr lang="en-US" dirty="0" smtClean="0"/>
              <a:t>Considering homosexuality worse than other sins</a:t>
            </a:r>
          </a:p>
          <a:p>
            <a:r>
              <a:rPr lang="en-US" dirty="0" smtClean="0"/>
              <a:t>Claiming there is no salvation for homosexuals</a:t>
            </a:r>
          </a:p>
          <a:p>
            <a:r>
              <a:rPr lang="en-US" dirty="0" smtClean="0"/>
              <a:t>Ignoring the needs &amp; suffering of AIDS patients especially when they are homosexual</a:t>
            </a:r>
          </a:p>
          <a:p>
            <a:r>
              <a:rPr lang="en-US" dirty="0" smtClean="0"/>
              <a:t>Denying homosexuals basic human rights </a:t>
            </a:r>
          </a:p>
          <a:p>
            <a:r>
              <a:rPr lang="en-US" dirty="0" smtClean="0"/>
              <a:t>Condoning the use of gay-bashing jokes </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Areas of Apology</a:t>
            </a:r>
            <a:endParaRPr lang="en-US" dirty="0"/>
          </a:p>
        </p:txBody>
      </p:sp>
      <p:sp>
        <p:nvSpPr>
          <p:cNvPr id="3" name="Content Placeholder 2"/>
          <p:cNvSpPr>
            <a:spLocks noGrp="1"/>
          </p:cNvSpPr>
          <p:nvPr>
            <p:ph idx="1"/>
          </p:nvPr>
        </p:nvSpPr>
        <p:spPr/>
        <p:txBody>
          <a:bodyPr/>
          <a:lstStyle/>
          <a:p>
            <a:r>
              <a:rPr lang="en-US" dirty="0" smtClean="0"/>
              <a:t>Insensitivity in not treating homosexuals as people</a:t>
            </a:r>
          </a:p>
          <a:p>
            <a:endParaRPr lang="en-US" dirty="0"/>
          </a:p>
          <a:p>
            <a:r>
              <a:rPr lang="en-US" dirty="0" smtClean="0"/>
              <a:t>Our lack of response to the AIDS crisis</a:t>
            </a:r>
          </a:p>
          <a:p>
            <a:endParaRPr lang="en-US" dirty="0"/>
          </a:p>
          <a:p>
            <a:r>
              <a:rPr lang="en-US" dirty="0" smtClean="0"/>
              <a:t>Offering a false gospel which affirms homosexual activity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dirty="0" smtClean="0"/>
              <a:t>Questions to Ponder</a:t>
            </a:r>
            <a:endParaRPr lang="en-US" dirty="0"/>
          </a:p>
        </p:txBody>
      </p:sp>
      <p:sp>
        <p:nvSpPr>
          <p:cNvPr id="3" name="Content Placeholder 2"/>
          <p:cNvSpPr>
            <a:spLocks noGrp="1"/>
          </p:cNvSpPr>
          <p:nvPr>
            <p:ph idx="1"/>
          </p:nvPr>
        </p:nvSpPr>
        <p:spPr>
          <a:xfrm>
            <a:off x="228600" y="838200"/>
            <a:ext cx="8686800" cy="5257800"/>
          </a:xfrm>
        </p:spPr>
        <p:txBody>
          <a:bodyPr>
            <a:normAutofit fontScale="70000" lnSpcReduction="20000"/>
          </a:bodyPr>
          <a:lstStyle/>
          <a:p>
            <a:pPr lvl="0"/>
            <a:r>
              <a:rPr lang="en-CA" dirty="0" smtClean="0"/>
              <a:t>What </a:t>
            </a:r>
            <a:r>
              <a:rPr lang="en-CA" dirty="0"/>
              <a:t>do you think caused your heterosexuality? </a:t>
            </a:r>
            <a:endParaRPr lang="en-US" dirty="0"/>
          </a:p>
          <a:p>
            <a:pPr lvl="0"/>
            <a:r>
              <a:rPr lang="en-CA" dirty="0"/>
              <a:t>When and how did you decide you were heterosexual? </a:t>
            </a:r>
            <a:endParaRPr lang="en-US" dirty="0"/>
          </a:p>
          <a:p>
            <a:pPr lvl="0"/>
            <a:r>
              <a:rPr lang="en-CA" dirty="0"/>
              <a:t>Is it possible that heterosexuality is a phase you will grow out of? </a:t>
            </a:r>
            <a:endParaRPr lang="en-US" dirty="0"/>
          </a:p>
          <a:p>
            <a:pPr lvl="0"/>
            <a:r>
              <a:rPr lang="en-CA" dirty="0"/>
              <a:t>To whom have you disclosed your heterosexuality? How did they react? </a:t>
            </a:r>
            <a:endParaRPr lang="en-US" dirty="0"/>
          </a:p>
          <a:p>
            <a:pPr lvl="0"/>
            <a:r>
              <a:rPr lang="en-CA" dirty="0"/>
              <a:t>Heterosexuality isn’t offensive as long as you leave others alone. Why, however, do so many heterosexuals try to seduce others into their orientation? </a:t>
            </a:r>
            <a:endParaRPr lang="en-US" dirty="0"/>
          </a:p>
          <a:p>
            <a:pPr lvl="0"/>
            <a:r>
              <a:rPr lang="en-CA" dirty="0"/>
              <a:t>Many child molesters are heterosexuals. Do you consider it safe to expose your children to heterosexuals? Heterosexual teachers particularly? </a:t>
            </a:r>
            <a:endParaRPr lang="en-US" dirty="0"/>
          </a:p>
          <a:p>
            <a:pPr lvl="0"/>
            <a:r>
              <a:rPr lang="en-CA" dirty="0"/>
              <a:t>Why are heterosexuals so blatant, always making a spectacle of their heterosexuality? Why can’t they just be who they are and not flaunt their sexuality by kissing in public, wearing wedding rings, and so on? </a:t>
            </a:r>
            <a:endParaRPr lang="en-US" dirty="0"/>
          </a:p>
          <a:p>
            <a:r>
              <a:rPr lang="en-CA" dirty="0"/>
              <a:t>Given the problems heterosexuals face, would you want your children to be heterosexual? Would you consider reparative therapy to try to change them</a:t>
            </a:r>
            <a:r>
              <a:rPr lang="en-CA" dirty="0" smtClean="0"/>
              <a:t>?</a:t>
            </a:r>
            <a:endParaRPr lang="en-CA" sz="1700" dirty="0" smtClean="0"/>
          </a:p>
          <a:p>
            <a:pPr algn="r">
              <a:buNone/>
            </a:pPr>
            <a:r>
              <a:rPr lang="en-CA" sz="1700" dirty="0" smtClean="0"/>
              <a:t>Chad Thompson, </a:t>
            </a:r>
            <a:r>
              <a:rPr lang="en-CA" sz="1700" i="1" dirty="0" smtClean="0"/>
              <a:t>Loving Homosexuals as Jesus Would: A Fresh Christian Approach</a:t>
            </a:r>
            <a:r>
              <a:rPr lang="en-CA" sz="1700" dirty="0" smtClean="0"/>
              <a:t> </a:t>
            </a:r>
          </a:p>
          <a:p>
            <a:pPr algn="r">
              <a:buNone/>
            </a:pPr>
            <a:r>
              <a:rPr lang="en-CA" sz="1700" dirty="0" smtClean="0"/>
              <a:t>(</a:t>
            </a:r>
            <a:r>
              <a:rPr lang="en-CA" sz="1700" dirty="0" err="1" smtClean="0"/>
              <a:t>Brazos</a:t>
            </a:r>
            <a:r>
              <a:rPr lang="en-CA" sz="1700" dirty="0" smtClean="0"/>
              <a:t> Press, Grand Rapids, MI), 50-51.</a:t>
            </a:r>
            <a:endParaRPr lang="en-US" sz="17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Romans 1:16-2:11</a:t>
            </a:r>
            <a:endParaRPr lang="en-US" dirty="0"/>
          </a:p>
        </p:txBody>
      </p:sp>
      <p:sp>
        <p:nvSpPr>
          <p:cNvPr id="3" name="Content Placeholder 2"/>
          <p:cNvSpPr>
            <a:spLocks noGrp="1"/>
          </p:cNvSpPr>
          <p:nvPr>
            <p:ph idx="1"/>
          </p:nvPr>
        </p:nvSpPr>
        <p:spPr>
          <a:xfrm>
            <a:off x="457200" y="990600"/>
            <a:ext cx="8229600" cy="4830763"/>
          </a:xfrm>
        </p:spPr>
        <p:txBody>
          <a:bodyPr>
            <a:normAutofit fontScale="92500" lnSpcReduction="10000"/>
          </a:bodyPr>
          <a:lstStyle/>
          <a:p>
            <a:pPr marL="0" indent="0">
              <a:buNone/>
            </a:pPr>
            <a:r>
              <a:rPr lang="en-CA" baseline="30000" dirty="0"/>
              <a:t>16 </a:t>
            </a:r>
            <a:r>
              <a:rPr lang="en-CA" dirty="0"/>
              <a:t>For I am not ashamed of the gospel; it is the power of God for salvation to everyone who has faith, to the Jew first and also to the Greek. </a:t>
            </a:r>
            <a:r>
              <a:rPr lang="en-CA" baseline="30000" dirty="0"/>
              <a:t>17 </a:t>
            </a:r>
            <a:r>
              <a:rPr lang="en-CA" dirty="0"/>
              <a:t>For in it the righteousness of God is revealed through faith for faith; as it is written, “The one who is righteous will live by faith.”</a:t>
            </a:r>
            <a:endParaRPr lang="en-US" dirty="0"/>
          </a:p>
          <a:p>
            <a:pPr marL="0" indent="0">
              <a:buNone/>
            </a:pPr>
            <a:r>
              <a:rPr lang="en-CA" baseline="30000" dirty="0"/>
              <a:t>18 </a:t>
            </a:r>
            <a:r>
              <a:rPr lang="en-CA" dirty="0"/>
              <a:t>For the wrath of God is revealed from heaven against all ungodliness and wickedness of those who by their wickedness suppress the truth. </a:t>
            </a:r>
            <a:r>
              <a:rPr lang="en-CA" baseline="30000" dirty="0"/>
              <a:t>19 </a:t>
            </a:r>
            <a:r>
              <a:rPr lang="en-CA" dirty="0"/>
              <a:t>For what can be known about God is plain to them, because God has shown it to them. </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Romans 1:16-2:11</a:t>
            </a:r>
            <a:endParaRPr lang="en-US" dirty="0"/>
          </a:p>
        </p:txBody>
      </p:sp>
      <p:sp>
        <p:nvSpPr>
          <p:cNvPr id="3" name="Content Placeholder 2"/>
          <p:cNvSpPr>
            <a:spLocks noGrp="1"/>
          </p:cNvSpPr>
          <p:nvPr>
            <p:ph idx="1"/>
          </p:nvPr>
        </p:nvSpPr>
        <p:spPr>
          <a:xfrm>
            <a:off x="457200" y="990600"/>
            <a:ext cx="8229600" cy="4830763"/>
          </a:xfrm>
        </p:spPr>
        <p:txBody>
          <a:bodyPr>
            <a:normAutofit fontScale="92500" lnSpcReduction="20000"/>
          </a:bodyPr>
          <a:lstStyle/>
          <a:p>
            <a:pPr marL="0" indent="0">
              <a:buNone/>
            </a:pPr>
            <a:r>
              <a:rPr lang="en-CA" baseline="30000" dirty="0"/>
              <a:t>20 </a:t>
            </a:r>
            <a:r>
              <a:rPr lang="en-CA" dirty="0"/>
              <a:t>Ever since the creation of the world his eternal power and divine nature, invisible though they are, have been understood and seen through the things he has made. So they are without excuse; </a:t>
            </a:r>
            <a:r>
              <a:rPr lang="en-CA" baseline="30000" dirty="0"/>
              <a:t>21 </a:t>
            </a:r>
            <a:r>
              <a:rPr lang="en-CA" dirty="0"/>
              <a:t>for though they knew God, they did not </a:t>
            </a:r>
            <a:r>
              <a:rPr lang="en-CA" dirty="0" smtClean="0"/>
              <a:t>honour </a:t>
            </a:r>
            <a:r>
              <a:rPr lang="en-CA" dirty="0"/>
              <a:t>him as God or give thanks to him, but they became futile in their thinking, and their senseless minds were darkened. </a:t>
            </a:r>
            <a:r>
              <a:rPr lang="en-CA" baseline="30000" dirty="0"/>
              <a:t>22 </a:t>
            </a:r>
            <a:r>
              <a:rPr lang="en-CA" dirty="0"/>
              <a:t>Claiming to be wise, they became fools; </a:t>
            </a:r>
            <a:r>
              <a:rPr lang="en-CA" baseline="30000" dirty="0"/>
              <a:t>23 </a:t>
            </a:r>
            <a:r>
              <a:rPr lang="en-CA" dirty="0"/>
              <a:t>and they exchanged the glory of the immortal God for images resembling a mortal human being or birds or four-footed animals or reptiles. </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Romans 1:16-2:11</a:t>
            </a:r>
            <a:endParaRPr lang="en-US" dirty="0"/>
          </a:p>
        </p:txBody>
      </p:sp>
      <p:sp>
        <p:nvSpPr>
          <p:cNvPr id="3" name="Content Placeholder 2"/>
          <p:cNvSpPr>
            <a:spLocks noGrp="1"/>
          </p:cNvSpPr>
          <p:nvPr>
            <p:ph idx="1"/>
          </p:nvPr>
        </p:nvSpPr>
        <p:spPr>
          <a:xfrm>
            <a:off x="228600" y="990600"/>
            <a:ext cx="8686800" cy="5334000"/>
          </a:xfrm>
        </p:spPr>
        <p:txBody>
          <a:bodyPr>
            <a:normAutofit fontScale="92500" lnSpcReduction="20000"/>
          </a:bodyPr>
          <a:lstStyle/>
          <a:p>
            <a:pPr marL="0" indent="0">
              <a:buNone/>
            </a:pPr>
            <a:r>
              <a:rPr lang="en-CA" baseline="30000" dirty="0"/>
              <a:t>24 </a:t>
            </a:r>
            <a:r>
              <a:rPr lang="en-CA" dirty="0"/>
              <a:t>Therefore God gave them up in the lusts of their hearts to impurity, to the degrading of their bodies among themselves, </a:t>
            </a:r>
            <a:r>
              <a:rPr lang="en-CA" baseline="30000" dirty="0"/>
              <a:t>25 </a:t>
            </a:r>
            <a:r>
              <a:rPr lang="en-CA" dirty="0"/>
              <a:t>because they exchanged the truth about God for a lie and worshiped and served the creature rather than the Creator, who is blessed forever! Amen. </a:t>
            </a:r>
            <a:endParaRPr lang="en-US" dirty="0"/>
          </a:p>
          <a:p>
            <a:pPr marL="0" indent="0">
              <a:buNone/>
            </a:pPr>
            <a:r>
              <a:rPr lang="en-CA" baseline="30000" dirty="0"/>
              <a:t>26 </a:t>
            </a:r>
            <a:r>
              <a:rPr lang="en-CA" dirty="0"/>
              <a:t>For this reason God gave them up to degrading passions. Their women exchanged natural intercourse for unnatural, </a:t>
            </a:r>
            <a:r>
              <a:rPr lang="en-CA" baseline="30000" dirty="0"/>
              <a:t>27 </a:t>
            </a:r>
            <a:r>
              <a:rPr lang="en-CA" dirty="0"/>
              <a:t>and in the same way also the men, giving up natural intercourse with women, were consumed with passion for one another. Men committed shameless acts with men and received in their own persons the due penalty for their error. </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Romans 1:16-2:11</a:t>
            </a:r>
            <a:endParaRPr lang="en-US" dirty="0"/>
          </a:p>
        </p:txBody>
      </p:sp>
      <p:sp>
        <p:nvSpPr>
          <p:cNvPr id="3" name="Content Placeholder 2"/>
          <p:cNvSpPr>
            <a:spLocks noGrp="1"/>
          </p:cNvSpPr>
          <p:nvPr>
            <p:ph idx="1"/>
          </p:nvPr>
        </p:nvSpPr>
        <p:spPr>
          <a:xfrm>
            <a:off x="457200" y="990600"/>
            <a:ext cx="8229600" cy="4830763"/>
          </a:xfrm>
        </p:spPr>
        <p:txBody>
          <a:bodyPr>
            <a:normAutofit fontScale="92500" lnSpcReduction="20000"/>
          </a:bodyPr>
          <a:lstStyle/>
          <a:p>
            <a:pPr marL="0" indent="0">
              <a:buNone/>
            </a:pPr>
            <a:r>
              <a:rPr lang="en-CA" baseline="30000" dirty="0"/>
              <a:t>28 </a:t>
            </a:r>
            <a:r>
              <a:rPr lang="en-CA" dirty="0"/>
              <a:t>And since they did not see fit to acknowledge God, God gave them up to a debased mind and to things that should not be done. </a:t>
            </a:r>
            <a:r>
              <a:rPr lang="en-CA" baseline="30000" dirty="0"/>
              <a:t>29 </a:t>
            </a:r>
            <a:r>
              <a:rPr lang="en-CA" dirty="0"/>
              <a:t>They were filled with every kind of wickedness, evil, covetousness, malice. Full of envy, murder, strife, deceit, craftiness, they are gossips, </a:t>
            </a:r>
            <a:r>
              <a:rPr lang="en-CA" baseline="30000" dirty="0"/>
              <a:t>30 </a:t>
            </a:r>
            <a:r>
              <a:rPr lang="en-CA" dirty="0"/>
              <a:t>slanderers, God-haters, insolent, haughty, boastful, inventors of evil, rebellious toward parents, </a:t>
            </a:r>
            <a:r>
              <a:rPr lang="en-CA" baseline="30000" dirty="0"/>
              <a:t>31 </a:t>
            </a:r>
            <a:r>
              <a:rPr lang="en-CA" dirty="0"/>
              <a:t>foolish, faithless, heartless, ruthless. </a:t>
            </a:r>
            <a:r>
              <a:rPr lang="en-CA" baseline="30000" dirty="0"/>
              <a:t>32 </a:t>
            </a:r>
            <a:r>
              <a:rPr lang="en-CA" dirty="0"/>
              <a:t>They know God’s decree, that those who practice such things deserve to die—yet they not only do them but even applaud others who practice them. </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Romans 1:16-2:11</a:t>
            </a:r>
            <a:endParaRPr lang="en-US" dirty="0"/>
          </a:p>
        </p:txBody>
      </p:sp>
      <p:sp>
        <p:nvSpPr>
          <p:cNvPr id="3" name="Content Placeholder 2"/>
          <p:cNvSpPr>
            <a:spLocks noGrp="1"/>
          </p:cNvSpPr>
          <p:nvPr>
            <p:ph idx="1"/>
          </p:nvPr>
        </p:nvSpPr>
        <p:spPr>
          <a:xfrm>
            <a:off x="457200" y="914400"/>
            <a:ext cx="8229600" cy="5029200"/>
          </a:xfrm>
        </p:spPr>
        <p:txBody>
          <a:bodyPr>
            <a:normAutofit fontScale="92500" lnSpcReduction="10000"/>
          </a:bodyPr>
          <a:lstStyle/>
          <a:p>
            <a:pPr marL="0" indent="0">
              <a:buNone/>
            </a:pPr>
            <a:r>
              <a:rPr lang="en-CA" b="1" dirty="0"/>
              <a:t>2</a:t>
            </a:r>
            <a:r>
              <a:rPr lang="en-CA" dirty="0"/>
              <a:t> Therefore you have no excuse, whoever you are, when you judge others; for in passing judgment on another you condemn yourself, because you, the judge, are doing the very same things. </a:t>
            </a:r>
            <a:r>
              <a:rPr lang="en-CA" baseline="30000" dirty="0"/>
              <a:t>2 </a:t>
            </a:r>
            <a:r>
              <a:rPr lang="en-CA" dirty="0"/>
              <a:t>You say, “We know that God’s judgment on those who do such things is in accordance with truth.” </a:t>
            </a:r>
            <a:r>
              <a:rPr lang="en-CA" baseline="30000" dirty="0"/>
              <a:t>3 </a:t>
            </a:r>
            <a:r>
              <a:rPr lang="en-CA" dirty="0"/>
              <a:t>Do you imagine, whoever you are, that when you judge those who do such things and yet do them yourself, you will escape the judgment of God? </a:t>
            </a:r>
            <a:r>
              <a:rPr lang="en-CA" baseline="30000" dirty="0"/>
              <a:t>4 </a:t>
            </a:r>
            <a:r>
              <a:rPr lang="en-CA" dirty="0"/>
              <a:t>Or do you despise the riches of his kindness and forbearance and patience? Do you not realize that God’s kindness is meant to lead you to repentance?</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Romans 1:16-2:11</a:t>
            </a:r>
            <a:endParaRPr lang="en-US" dirty="0"/>
          </a:p>
        </p:txBody>
      </p:sp>
      <p:sp>
        <p:nvSpPr>
          <p:cNvPr id="3" name="Content Placeholder 2"/>
          <p:cNvSpPr>
            <a:spLocks noGrp="1"/>
          </p:cNvSpPr>
          <p:nvPr>
            <p:ph idx="1"/>
          </p:nvPr>
        </p:nvSpPr>
        <p:spPr>
          <a:xfrm>
            <a:off x="457200" y="990600"/>
            <a:ext cx="8229600" cy="5105400"/>
          </a:xfrm>
        </p:spPr>
        <p:txBody>
          <a:bodyPr>
            <a:normAutofit fontScale="92500" lnSpcReduction="20000"/>
          </a:bodyPr>
          <a:lstStyle/>
          <a:p>
            <a:pPr marL="0" indent="0">
              <a:buNone/>
            </a:pPr>
            <a:r>
              <a:rPr lang="en-CA" baseline="30000" dirty="0"/>
              <a:t>5 </a:t>
            </a:r>
            <a:r>
              <a:rPr lang="en-CA" dirty="0"/>
              <a:t>But by your hard and impenitent heart you are storing up wrath for yourself on the day of wrath, when God’s righteous judgment will be revealed. </a:t>
            </a:r>
            <a:r>
              <a:rPr lang="en-CA" baseline="30000" dirty="0"/>
              <a:t>6 </a:t>
            </a:r>
            <a:r>
              <a:rPr lang="en-CA" dirty="0"/>
              <a:t>For he will repay according to each one’s deeds: </a:t>
            </a:r>
            <a:r>
              <a:rPr lang="en-CA" baseline="30000" dirty="0"/>
              <a:t>7 </a:t>
            </a:r>
            <a:r>
              <a:rPr lang="en-CA" dirty="0"/>
              <a:t>to those who by patiently doing good seek for glory and </a:t>
            </a:r>
            <a:r>
              <a:rPr lang="en-CA" dirty="0" smtClean="0"/>
              <a:t>honour </a:t>
            </a:r>
            <a:r>
              <a:rPr lang="en-CA" dirty="0"/>
              <a:t>and immortality, he will give eternal life; </a:t>
            </a:r>
            <a:r>
              <a:rPr lang="en-CA" baseline="30000" dirty="0"/>
              <a:t>8 </a:t>
            </a:r>
            <a:r>
              <a:rPr lang="en-CA" dirty="0"/>
              <a:t>while for those who are self-seeking and who obey not the truth but wickedness, there will be wrath and fury. </a:t>
            </a:r>
            <a:r>
              <a:rPr lang="en-CA" baseline="30000" dirty="0"/>
              <a:t>9 </a:t>
            </a:r>
            <a:r>
              <a:rPr lang="en-CA" dirty="0"/>
              <a:t>There will be anguish and distress for everyone who does evil, the Jew first and also the Greek, </a:t>
            </a:r>
            <a:r>
              <a:rPr lang="en-CA" baseline="30000" dirty="0"/>
              <a:t>10 </a:t>
            </a:r>
            <a:r>
              <a:rPr lang="en-CA" dirty="0"/>
              <a:t>but glory and </a:t>
            </a:r>
            <a:r>
              <a:rPr lang="en-CA" dirty="0" smtClean="0"/>
              <a:t>honour </a:t>
            </a:r>
            <a:r>
              <a:rPr lang="en-CA" dirty="0"/>
              <a:t>and peace for everyone who does good, the Jew first and also the Greek. </a:t>
            </a:r>
            <a:r>
              <a:rPr lang="en-CA" baseline="30000" dirty="0"/>
              <a:t>11 </a:t>
            </a:r>
            <a:r>
              <a:rPr lang="en-CA" dirty="0"/>
              <a:t>For God shows no partiality. </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Biblical View</a:t>
            </a:r>
            <a:endParaRPr lang="en-US" dirty="0"/>
          </a:p>
        </p:txBody>
      </p:sp>
      <p:sp>
        <p:nvSpPr>
          <p:cNvPr id="3" name="Content Placeholder 2"/>
          <p:cNvSpPr>
            <a:spLocks noGrp="1"/>
          </p:cNvSpPr>
          <p:nvPr>
            <p:ph idx="1"/>
          </p:nvPr>
        </p:nvSpPr>
        <p:spPr>
          <a:xfrm>
            <a:off x="457200" y="1447800"/>
            <a:ext cx="8229600" cy="4525963"/>
          </a:xfrm>
        </p:spPr>
        <p:txBody>
          <a:bodyPr>
            <a:normAutofit lnSpcReduction="10000"/>
          </a:bodyPr>
          <a:lstStyle/>
          <a:p>
            <a:r>
              <a:rPr lang="en-US" dirty="0" smtClean="0"/>
              <a:t>We are all responsible for our sinful </a:t>
            </a:r>
            <a:r>
              <a:rPr lang="en-US" dirty="0" err="1" smtClean="0"/>
              <a:t>behaviour</a:t>
            </a:r>
            <a:endParaRPr lang="en-US" dirty="0" smtClean="0"/>
          </a:p>
          <a:p>
            <a:endParaRPr lang="en-US" dirty="0"/>
          </a:p>
          <a:p>
            <a:r>
              <a:rPr lang="en-US" dirty="0" smtClean="0"/>
              <a:t>Judging others does not remove our own sin</a:t>
            </a:r>
          </a:p>
          <a:p>
            <a:endParaRPr lang="en-US" dirty="0"/>
          </a:p>
          <a:p>
            <a:r>
              <a:rPr lang="en-US" dirty="0" smtClean="0"/>
              <a:t>God has revealed Himself to us through all of creation</a:t>
            </a:r>
          </a:p>
          <a:p>
            <a:endParaRPr lang="en-US" dirty="0"/>
          </a:p>
          <a:p>
            <a:r>
              <a:rPr lang="en-US" dirty="0" smtClean="0"/>
              <a:t>We are without excuse when we deny God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linds(horizont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dirty="0" smtClean="0"/>
              <a:t>Other Biblical Passages</a:t>
            </a:r>
            <a:endParaRPr lang="en-US" dirty="0"/>
          </a:p>
        </p:txBody>
      </p:sp>
      <p:sp>
        <p:nvSpPr>
          <p:cNvPr id="3" name="Content Placeholder 2"/>
          <p:cNvSpPr>
            <a:spLocks noGrp="1"/>
          </p:cNvSpPr>
          <p:nvPr>
            <p:ph idx="1"/>
          </p:nvPr>
        </p:nvSpPr>
        <p:spPr>
          <a:xfrm>
            <a:off x="457200" y="1143000"/>
            <a:ext cx="8229600" cy="4953000"/>
          </a:xfrm>
        </p:spPr>
        <p:txBody>
          <a:bodyPr>
            <a:normAutofit/>
          </a:bodyPr>
          <a:lstStyle/>
          <a:p>
            <a:pPr>
              <a:spcBef>
                <a:spcPts val="1800"/>
              </a:spcBef>
            </a:pPr>
            <a:r>
              <a:rPr lang="en-US" dirty="0" smtClean="0"/>
              <a:t>Genesis 9:20-27 – Ham and Noah</a:t>
            </a:r>
          </a:p>
          <a:p>
            <a:pPr>
              <a:spcBef>
                <a:spcPts val="1800"/>
              </a:spcBef>
            </a:pPr>
            <a:r>
              <a:rPr lang="en-US" dirty="0" smtClean="0"/>
              <a:t>Genesis 19:4-11 – Sodom and Gomorrah </a:t>
            </a:r>
          </a:p>
          <a:p>
            <a:pPr>
              <a:spcBef>
                <a:spcPts val="1800"/>
              </a:spcBef>
            </a:pPr>
            <a:r>
              <a:rPr lang="en-US" dirty="0" smtClean="0"/>
              <a:t>Leviticus 18:22 &amp; 20:13 – </a:t>
            </a:r>
            <a:r>
              <a:rPr lang="en-US" dirty="0" err="1" smtClean="0"/>
              <a:t>Levitical</a:t>
            </a:r>
            <a:r>
              <a:rPr lang="en-US" dirty="0" smtClean="0"/>
              <a:t> Laws</a:t>
            </a:r>
          </a:p>
          <a:p>
            <a:pPr>
              <a:spcBef>
                <a:spcPts val="1800"/>
              </a:spcBef>
            </a:pPr>
            <a:r>
              <a:rPr lang="en-US" dirty="0" smtClean="0"/>
              <a:t>Judges 19:22-25 – Levite and his concubine</a:t>
            </a:r>
          </a:p>
          <a:p>
            <a:pPr>
              <a:spcBef>
                <a:spcPts val="1800"/>
              </a:spcBef>
            </a:pPr>
            <a:r>
              <a:rPr lang="en-US" dirty="0" smtClean="0"/>
              <a:t>1 Samuel 20:41 &amp; 2 Samuel 1:26 – David &amp; Jonathan</a:t>
            </a:r>
          </a:p>
          <a:p>
            <a:pPr>
              <a:spcBef>
                <a:spcPts val="1800"/>
              </a:spcBef>
            </a:pPr>
            <a:r>
              <a:rPr lang="en-US" dirty="0" smtClean="0"/>
              <a:t>1 Corinthians 6:9 &amp; 1 Timothy 1:10 – Vice Lists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Jesus &amp; Homosexuality</a:t>
            </a:r>
            <a:endParaRPr lang="en-US" dirty="0"/>
          </a:p>
        </p:txBody>
      </p:sp>
      <p:sp>
        <p:nvSpPr>
          <p:cNvPr id="3" name="Content Placeholder 2"/>
          <p:cNvSpPr>
            <a:spLocks noGrp="1"/>
          </p:cNvSpPr>
          <p:nvPr>
            <p:ph idx="1"/>
          </p:nvPr>
        </p:nvSpPr>
        <p:spPr/>
        <p:txBody>
          <a:bodyPr>
            <a:normAutofit lnSpcReduction="10000"/>
          </a:bodyPr>
          <a:lstStyle/>
          <a:p>
            <a:pPr>
              <a:spcBef>
                <a:spcPts val="1200"/>
              </a:spcBef>
            </a:pPr>
            <a:r>
              <a:rPr lang="en-CA" dirty="0"/>
              <a:t>Jesus routinely broke religious and cultural boundaries. </a:t>
            </a:r>
            <a:endParaRPr lang="en-US" dirty="0"/>
          </a:p>
          <a:p>
            <a:pPr>
              <a:spcBef>
                <a:spcPts val="1200"/>
              </a:spcBef>
            </a:pPr>
            <a:r>
              <a:rPr lang="en-CA" dirty="0"/>
              <a:t>Jesus began His interaction with sinners by loving them first.</a:t>
            </a:r>
            <a:endParaRPr lang="en-US" dirty="0"/>
          </a:p>
          <a:p>
            <a:pPr>
              <a:spcBef>
                <a:spcPts val="1200"/>
              </a:spcBef>
            </a:pPr>
            <a:r>
              <a:rPr lang="en-CA" dirty="0"/>
              <a:t>Jesus physically touched people. </a:t>
            </a:r>
            <a:endParaRPr lang="en-US" dirty="0"/>
          </a:p>
          <a:p>
            <a:pPr>
              <a:spcBef>
                <a:spcPts val="1200"/>
              </a:spcBef>
            </a:pPr>
            <a:r>
              <a:rPr lang="en-CA" dirty="0"/>
              <a:t>Jesus offered people something better than their sin. </a:t>
            </a:r>
            <a:endParaRPr lang="en-CA" dirty="0" smtClean="0"/>
          </a:p>
          <a:p>
            <a:pPr>
              <a:buNone/>
            </a:pPr>
            <a:endParaRPr lang="en-US" sz="1800" dirty="0"/>
          </a:p>
          <a:p>
            <a:pPr algn="r">
              <a:buNone/>
            </a:pPr>
            <a:r>
              <a:rPr lang="en-US" sz="1200" dirty="0" smtClean="0"/>
              <a:t>Mike </a:t>
            </a:r>
            <a:r>
              <a:rPr lang="en-US" sz="1200" dirty="0" err="1" smtClean="0"/>
              <a:t>Goeke</a:t>
            </a:r>
            <a:r>
              <a:rPr lang="en-US" sz="1200" dirty="0"/>
              <a:t> </a:t>
            </a:r>
            <a:r>
              <a:rPr lang="en-US" sz="1200" dirty="0" smtClean="0"/>
              <a:t>“First Things First” in </a:t>
            </a:r>
            <a:r>
              <a:rPr lang="en-US" sz="1200" i="1" dirty="0" smtClean="0"/>
              <a:t>God’s Grace and the Homosexual Next Door</a:t>
            </a:r>
            <a:r>
              <a:rPr lang="en-US" sz="1200" dirty="0" smtClean="0"/>
              <a:t> </a:t>
            </a:r>
          </a:p>
          <a:p>
            <a:pPr algn="r">
              <a:buNone/>
            </a:pPr>
            <a:r>
              <a:rPr lang="en-US" sz="1200" dirty="0" smtClean="0"/>
              <a:t>edited by Alan Chambers (Harvest House Publishers: Eugene, OR) 110-111.</a:t>
            </a:r>
            <a:endParaRPr lang="en-US" sz="1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blinds(horizontal)">
                                      <p:cBhvr>
                                        <p:cTn id="25" dur="500"/>
                                        <p:tgtEl>
                                          <p:spTgt spid="3">
                                            <p:txEl>
                                              <p:pRg st="5" end="5"/>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blinds(horizontal)">
                                      <p:cBhvr>
                                        <p:cTn id="28"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Pro-Gay Theology</a:t>
            </a:r>
            <a:endParaRPr lang="en-US" dirty="0"/>
          </a:p>
        </p:txBody>
      </p:sp>
      <p:sp>
        <p:nvSpPr>
          <p:cNvPr id="3" name="Content Placeholder 2"/>
          <p:cNvSpPr>
            <a:spLocks noGrp="1"/>
          </p:cNvSpPr>
          <p:nvPr>
            <p:ph idx="1"/>
          </p:nvPr>
        </p:nvSpPr>
        <p:spPr/>
        <p:txBody>
          <a:bodyPr>
            <a:normAutofit/>
          </a:bodyPr>
          <a:lstStyle/>
          <a:p>
            <a:pPr marL="0" indent="0">
              <a:buNone/>
            </a:pPr>
            <a:r>
              <a:rPr lang="en-CA" dirty="0"/>
              <a:t>Discuss basic Christianity with a member of the gay Christian movement and you will be in agreement on many points: the Godhead, the work of Christ, the inerrancy of the Bible, the final judgment, and so forth. This is one reason the pro-gay theology is so seductive. Like many errors, it contains major portions of truth</a:t>
            </a:r>
            <a:r>
              <a:rPr lang="en-CA" dirty="0" smtClean="0"/>
              <a:t>.</a:t>
            </a:r>
          </a:p>
          <a:p>
            <a:pPr marL="0" indent="0">
              <a:buNone/>
            </a:pPr>
            <a:endParaRPr lang="en-CA" sz="1800" dirty="0" smtClean="0"/>
          </a:p>
          <a:p>
            <a:pPr algn="r">
              <a:buNone/>
            </a:pPr>
            <a:r>
              <a:rPr lang="en-CA" sz="1200" dirty="0" smtClean="0"/>
              <a:t>Joe Dallas, </a:t>
            </a:r>
            <a:r>
              <a:rPr lang="en-CA" sz="1200" i="1" dirty="0" smtClean="0"/>
              <a:t>The Gay Gospel?: How Pro-Gay Advocates Misread the Bible.</a:t>
            </a:r>
            <a:r>
              <a:rPr lang="en-CA" sz="1200" dirty="0" smtClean="0"/>
              <a:t> </a:t>
            </a:r>
          </a:p>
          <a:p>
            <a:pPr algn="r">
              <a:buNone/>
            </a:pPr>
            <a:r>
              <a:rPr lang="en-CA" sz="1200" dirty="0" smtClean="0"/>
              <a:t>(</a:t>
            </a:r>
            <a:r>
              <a:rPr lang="en-US" sz="1200" dirty="0" smtClean="0"/>
              <a:t>Harvest House Publishers: Eugene, OR), 102.</a:t>
            </a:r>
            <a:endParaRPr lang="en-US" sz="12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Genetic Link?</a:t>
            </a:r>
            <a:endParaRPr lang="en-US" dirty="0"/>
          </a:p>
        </p:txBody>
      </p:sp>
      <p:sp>
        <p:nvSpPr>
          <p:cNvPr id="3" name="Content Placeholder 2"/>
          <p:cNvSpPr>
            <a:spLocks noGrp="1"/>
          </p:cNvSpPr>
          <p:nvPr>
            <p:ph idx="1"/>
          </p:nvPr>
        </p:nvSpPr>
        <p:spPr/>
        <p:txBody>
          <a:bodyPr>
            <a:normAutofit/>
          </a:bodyPr>
          <a:lstStyle/>
          <a:p>
            <a:r>
              <a:rPr lang="en-US" dirty="0" smtClean="0"/>
              <a:t>Three Major Scientific Studies</a:t>
            </a:r>
          </a:p>
          <a:p>
            <a:pPr lvl="1"/>
            <a:r>
              <a:rPr lang="en-US" dirty="0" smtClean="0"/>
              <a:t>Simon </a:t>
            </a:r>
            <a:r>
              <a:rPr lang="en-US" dirty="0" err="1" smtClean="0"/>
              <a:t>LeVay</a:t>
            </a:r>
            <a:r>
              <a:rPr lang="en-US" dirty="0" smtClean="0"/>
              <a:t> </a:t>
            </a:r>
            <a:r>
              <a:rPr lang="en-US" dirty="0" smtClean="0"/>
              <a:t>– Hypothalamus </a:t>
            </a:r>
            <a:endParaRPr lang="en-US" dirty="0" smtClean="0"/>
          </a:p>
          <a:p>
            <a:pPr lvl="1"/>
            <a:r>
              <a:rPr lang="en-US" dirty="0" smtClean="0"/>
              <a:t>J</a:t>
            </a:r>
            <a:r>
              <a:rPr lang="en-US" dirty="0" smtClean="0"/>
              <a:t>. Michael Bailey and Richard </a:t>
            </a:r>
            <a:r>
              <a:rPr lang="en-US" dirty="0" err="1" smtClean="0"/>
              <a:t>Pillard</a:t>
            </a:r>
            <a:r>
              <a:rPr lang="en-US" dirty="0" smtClean="0"/>
              <a:t> </a:t>
            </a:r>
            <a:r>
              <a:rPr lang="en-US" dirty="0" smtClean="0"/>
              <a:t>– Twins </a:t>
            </a:r>
            <a:r>
              <a:rPr lang="en-US" dirty="0" smtClean="0"/>
              <a:t>Study</a:t>
            </a:r>
          </a:p>
          <a:p>
            <a:pPr lvl="1"/>
            <a:r>
              <a:rPr lang="en-US" dirty="0" smtClean="0"/>
              <a:t>Dean </a:t>
            </a:r>
            <a:r>
              <a:rPr lang="en-US" dirty="0" err="1" smtClean="0"/>
              <a:t>Hamer</a:t>
            </a:r>
            <a:r>
              <a:rPr lang="en-US" dirty="0" smtClean="0"/>
              <a:t> </a:t>
            </a:r>
            <a:r>
              <a:rPr lang="en-US" dirty="0" smtClean="0"/>
              <a:t>– Xq28 </a:t>
            </a:r>
            <a:r>
              <a:rPr lang="en-US" dirty="0" smtClean="0"/>
              <a:t>marker on the X </a:t>
            </a:r>
            <a:r>
              <a:rPr lang="en-US" dirty="0" smtClean="0"/>
              <a:t>chromosome</a:t>
            </a:r>
          </a:p>
          <a:p>
            <a:r>
              <a:rPr lang="en-US" dirty="0" smtClean="0"/>
              <a:t>No definitive proof of genetics was found in any of these studies</a:t>
            </a:r>
            <a:endParaRPr lang="en-US" dirty="0" smtClean="0"/>
          </a:p>
          <a:p>
            <a:r>
              <a:rPr lang="en-US" dirty="0" smtClean="0"/>
              <a:t>Genetics does not trump God’s intention for human sexuality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Psychology’s View</a:t>
            </a:r>
            <a:endParaRPr lang="en-US" dirty="0"/>
          </a:p>
        </p:txBody>
      </p:sp>
      <p:sp>
        <p:nvSpPr>
          <p:cNvPr id="3" name="Content Placeholder 2"/>
          <p:cNvSpPr>
            <a:spLocks noGrp="1"/>
          </p:cNvSpPr>
          <p:nvPr>
            <p:ph idx="1"/>
          </p:nvPr>
        </p:nvSpPr>
        <p:spPr/>
        <p:txBody>
          <a:bodyPr/>
          <a:lstStyle/>
          <a:p>
            <a:r>
              <a:rPr lang="en-US" dirty="0" smtClean="0"/>
              <a:t>American Psychological Association (APA</a:t>
            </a:r>
            <a:r>
              <a:rPr lang="en-US" dirty="0" smtClean="0"/>
              <a:t>)</a:t>
            </a:r>
            <a:endParaRPr lang="en-US" dirty="0"/>
          </a:p>
          <a:p>
            <a:pPr lvl="1"/>
            <a:r>
              <a:rPr lang="en-US" dirty="0" smtClean="0"/>
              <a:t>Removal of homosexuality as a disorder in 1973 from the DSM III</a:t>
            </a:r>
          </a:p>
          <a:p>
            <a:pPr lvl="1"/>
            <a:r>
              <a:rPr lang="en-US" dirty="0" smtClean="0"/>
              <a:t>Disagreement </a:t>
            </a:r>
            <a:r>
              <a:rPr lang="en-US" dirty="0" smtClean="0"/>
              <a:t>surrounding the ability to treat homosexuality</a:t>
            </a:r>
            <a:br>
              <a:rPr lang="en-US" dirty="0" smtClean="0"/>
            </a:br>
            <a:endParaRPr lang="en-US" dirty="0" smtClean="0"/>
          </a:p>
          <a:p>
            <a:r>
              <a:rPr lang="en-US" dirty="0" smtClean="0"/>
              <a:t>Psychology does not dictat</a:t>
            </a:r>
            <a:r>
              <a:rPr lang="en-US" dirty="0" smtClean="0"/>
              <a:t>e Christian morality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Environmental Factors</a:t>
            </a:r>
            <a:endParaRPr lang="en-US" dirty="0"/>
          </a:p>
        </p:txBody>
      </p:sp>
      <p:sp>
        <p:nvSpPr>
          <p:cNvPr id="3" name="Content Placeholder 2"/>
          <p:cNvSpPr>
            <a:spLocks noGrp="1"/>
          </p:cNvSpPr>
          <p:nvPr>
            <p:ph idx="1"/>
          </p:nvPr>
        </p:nvSpPr>
        <p:spPr/>
        <p:txBody>
          <a:bodyPr/>
          <a:lstStyle/>
          <a:p>
            <a:r>
              <a:rPr lang="en-US" dirty="0" smtClean="0"/>
              <a:t>The role of the father or male substitute</a:t>
            </a:r>
          </a:p>
          <a:p>
            <a:endParaRPr lang="en-US" dirty="0"/>
          </a:p>
          <a:p>
            <a:r>
              <a:rPr lang="en-US" dirty="0" smtClean="0"/>
              <a:t>The role of the mother</a:t>
            </a:r>
          </a:p>
          <a:p>
            <a:endParaRPr lang="en-US" dirty="0"/>
          </a:p>
          <a:p>
            <a:r>
              <a:rPr lang="en-US" dirty="0" smtClean="0"/>
              <a:t>Peer bonding with the same gender</a:t>
            </a:r>
          </a:p>
          <a:p>
            <a:endParaRPr lang="en-US" dirty="0"/>
          </a:p>
          <a:p>
            <a:r>
              <a:rPr lang="en-US" dirty="0" smtClean="0"/>
              <a:t>Personality characteristics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linds(horizont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 Change Possible?</a:t>
            </a:r>
            <a:endParaRPr lang="en-US" dirty="0"/>
          </a:p>
        </p:txBody>
      </p:sp>
      <p:sp>
        <p:nvSpPr>
          <p:cNvPr id="3" name="Content Placeholder 2"/>
          <p:cNvSpPr>
            <a:spLocks noGrp="1"/>
          </p:cNvSpPr>
          <p:nvPr>
            <p:ph idx="1"/>
          </p:nvPr>
        </p:nvSpPr>
        <p:spPr/>
        <p:txBody>
          <a:bodyPr/>
          <a:lstStyle/>
          <a:p>
            <a:r>
              <a:rPr lang="en-US" dirty="0" smtClean="0"/>
              <a:t>Change is possible and it is not harmful to those seeking change</a:t>
            </a:r>
          </a:p>
          <a:p>
            <a:pPr lvl="1"/>
            <a:r>
              <a:rPr lang="en-US" dirty="0" smtClean="0"/>
              <a:t>Evidenced by Jones’ &amp; </a:t>
            </a:r>
            <a:r>
              <a:rPr lang="en-US" dirty="0" err="1" smtClean="0"/>
              <a:t>Yarhouse’s</a:t>
            </a:r>
            <a:r>
              <a:rPr lang="en-US" dirty="0" smtClean="0"/>
              <a:t> Longitudinal Study of Religiously Mediated Change</a:t>
            </a:r>
          </a:p>
          <a:p>
            <a:pPr lvl="1"/>
            <a:r>
              <a:rPr lang="en-US" dirty="0" smtClean="0"/>
              <a:t>Dr. Robert Spitzer of the APA also found evidence of change in same gender attracted people</a:t>
            </a:r>
          </a:p>
          <a:p>
            <a:r>
              <a:rPr lang="en-US" dirty="0" smtClean="0"/>
              <a:t>Biblical Evidence?</a:t>
            </a:r>
          </a:p>
          <a:p>
            <a:pPr lvl="1"/>
            <a:r>
              <a:rPr lang="en-US" dirty="0" smtClean="0"/>
              <a:t>1 Corinthians 6:9-11</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iterate type="lt">
                                    <p:tmPct val="0"/>
                                  </p:iterate>
                                  <p:childTnLst>
                                    <p:set>
                                      <p:cBhvr>
                                        <p:cTn id="19" dur="1" fill="hold">
                                          <p:stCondLst>
                                            <p:cond delay="0"/>
                                          </p:stCondLst>
                                        </p:cTn>
                                        <p:tgtEl>
                                          <p:spTgt spid="3">
                                            <p:txEl>
                                              <p:pRg st="3" end="3"/>
                                            </p:txEl>
                                          </p:spTgt>
                                        </p:tgtEl>
                                        <p:attrNameLst>
                                          <p:attrName>style.visibility</p:attrName>
                                        </p:attrNameLst>
                                      </p:cBhvr>
                                      <p:to>
                                        <p:strVal val="visible"/>
                                      </p:to>
                                    </p:set>
                                    <p:animEffect transition="in" filter="blinds(horizontal)">
                                      <p:cBhvr>
                                        <p:cTn id="20" dur="500"/>
                                        <p:tgtEl>
                                          <p:spTgt spid="3">
                                            <p:txEl>
                                              <p:pRg st="3" end="3"/>
                                            </p:txEl>
                                          </p:spTgt>
                                        </p:tgtEl>
                                      </p:cBhvr>
                                    </p:animEffect>
                                  </p:childTnLst>
                                </p:cTn>
                              </p:par>
                              <p:par>
                                <p:cTn id="21" presetID="3" presetClass="entr" presetSubtype="10" fill="hold" nodeType="withEffect">
                                  <p:stCondLst>
                                    <p:cond delay="0"/>
                                  </p:stCondLst>
                                  <p:iterate type="lt">
                                    <p:tmPct val="0"/>
                                  </p:iterate>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AIDS</a:t>
            </a:r>
            <a:endParaRPr lang="en-US" dirty="0"/>
          </a:p>
        </p:txBody>
      </p:sp>
      <p:sp>
        <p:nvSpPr>
          <p:cNvPr id="3" name="Content Placeholder 2"/>
          <p:cNvSpPr>
            <a:spLocks noGrp="1"/>
          </p:cNvSpPr>
          <p:nvPr>
            <p:ph idx="1"/>
          </p:nvPr>
        </p:nvSpPr>
        <p:spPr/>
        <p:txBody>
          <a:bodyPr/>
          <a:lstStyle/>
          <a:p>
            <a:r>
              <a:rPr lang="en-US" dirty="0" smtClean="0"/>
              <a:t>AIDS is not God’s judgment against homosexuals</a:t>
            </a:r>
          </a:p>
          <a:p>
            <a:endParaRPr lang="en-US" dirty="0"/>
          </a:p>
          <a:p>
            <a:r>
              <a:rPr lang="en-US" dirty="0" smtClean="0"/>
              <a:t>Many people suffer alone </a:t>
            </a:r>
          </a:p>
          <a:p>
            <a:endParaRPr lang="en-US" dirty="0"/>
          </a:p>
          <a:p>
            <a:r>
              <a:rPr lang="en-US" dirty="0" smtClean="0"/>
              <a:t>The church is missing an opportunity to share God’s love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How Do We Respond?</a:t>
            </a:r>
            <a:endParaRPr lang="en-US" dirty="0"/>
          </a:p>
        </p:txBody>
      </p:sp>
      <p:sp>
        <p:nvSpPr>
          <p:cNvPr id="3" name="Content Placeholder 2"/>
          <p:cNvSpPr>
            <a:spLocks noGrp="1"/>
          </p:cNvSpPr>
          <p:nvPr>
            <p:ph idx="1"/>
          </p:nvPr>
        </p:nvSpPr>
        <p:spPr>
          <a:xfrm>
            <a:off x="457200" y="1143000"/>
            <a:ext cx="8229600" cy="4953000"/>
          </a:xfrm>
        </p:spPr>
        <p:txBody>
          <a:bodyPr>
            <a:normAutofit/>
          </a:bodyPr>
          <a:lstStyle/>
          <a:p>
            <a:r>
              <a:rPr lang="en-US" dirty="0" smtClean="0"/>
              <a:t>Relationally</a:t>
            </a:r>
          </a:p>
          <a:p>
            <a:r>
              <a:rPr lang="en-US" dirty="0" smtClean="0"/>
              <a:t>Trust the Holy Spirit to do His work</a:t>
            </a:r>
          </a:p>
          <a:p>
            <a:r>
              <a:rPr lang="en-US" dirty="0" smtClean="0"/>
              <a:t>Do not demand/expect change to occur</a:t>
            </a:r>
          </a:p>
          <a:p>
            <a:r>
              <a:rPr lang="en-US" dirty="0" smtClean="0"/>
              <a:t>Create a safe place for people</a:t>
            </a:r>
          </a:p>
          <a:p>
            <a:r>
              <a:rPr lang="en-US" dirty="0" smtClean="0"/>
              <a:t>With Prayer</a:t>
            </a:r>
          </a:p>
          <a:p>
            <a:r>
              <a:rPr lang="en-US" dirty="0" smtClean="0"/>
              <a:t>Be vulnerable</a:t>
            </a:r>
          </a:p>
          <a:p>
            <a:r>
              <a:rPr lang="en-US" dirty="0" smtClean="0"/>
              <a:t>Seek education</a:t>
            </a:r>
          </a:p>
          <a:p>
            <a:r>
              <a:rPr lang="en-US" dirty="0" smtClean="0"/>
              <a:t>Speaking Truth in Love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linds(horizontal)">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850</TotalTime>
  <Words>1506</Words>
  <Application>Microsoft Office PowerPoint</Application>
  <PresentationFormat>On-screen Show (4:3)</PresentationFormat>
  <Paragraphs>134</Paragraphs>
  <Slides>20</Slides>
  <Notes>20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Slide 1</vt:lpstr>
      <vt:lpstr>Mistreatment</vt:lpstr>
      <vt:lpstr>Areas of Apology</vt:lpstr>
      <vt:lpstr>Questions to Ponder</vt:lpstr>
      <vt:lpstr>Romans 1:16-2:11</vt:lpstr>
      <vt:lpstr>Romans 1:16-2:11</vt:lpstr>
      <vt:lpstr>Romans 1:16-2:11</vt:lpstr>
      <vt:lpstr>Romans 1:16-2:11</vt:lpstr>
      <vt:lpstr>Romans 1:16-2:11</vt:lpstr>
      <vt:lpstr>Romans 1:16-2:11</vt:lpstr>
      <vt:lpstr>Biblical View</vt:lpstr>
      <vt:lpstr>Other Biblical Passages</vt:lpstr>
      <vt:lpstr>Jesus &amp; Homosexuality</vt:lpstr>
      <vt:lpstr>Pro-Gay Theology</vt:lpstr>
      <vt:lpstr>Genetic Link?</vt:lpstr>
      <vt:lpstr>Psychology’s View</vt:lpstr>
      <vt:lpstr>Environmental Factors</vt:lpstr>
      <vt:lpstr>Is Change Possible?</vt:lpstr>
      <vt:lpstr>AIDS</vt:lpstr>
      <vt:lpstr>How Do We Respond?</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Jon Mair</dc:creator>
  <cp:lastModifiedBy>Jon Mair</cp:lastModifiedBy>
  <cp:revision>44</cp:revision>
  <dcterms:created xsi:type="dcterms:W3CDTF">2008-10-27T22:46:26Z</dcterms:created>
  <dcterms:modified xsi:type="dcterms:W3CDTF">2008-11-02T23:24:42Z</dcterms:modified>
</cp:coreProperties>
</file>