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udio/unknown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51"/>
  </p:normalViewPr>
  <p:slideViewPr>
    <p:cSldViewPr snapToGrid="0" snapToObjects="1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3683A-77CB-894D-A26D-AD05BC85CAF0}" type="datetimeFigureOut">
              <a:rPr lang="en-US" smtClean="0"/>
              <a:t>1/30/18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7E85F-75C7-0645-8267-284051118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56412-91D5-B847-9D6A-57BC515510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56412-91D5-B847-9D6A-57BC515510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56412-91D5-B847-9D6A-57BC515510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5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7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8A16-749A-664A-A8B0-AF16A5F47EED}" type="datetimeFigureOut">
              <a:rPr lang="en-US" smtClean="0"/>
              <a:t>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73DAA-597C-6A40-8797-E10761FCF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audio" Target="NULL"/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5565851" y="2534564"/>
            <a:ext cx="1060451" cy="10604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199" y="2505990"/>
            <a:ext cx="1117600" cy="111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94185" y="3623590"/>
            <a:ext cx="603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You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0967" y="469726"/>
            <a:ext cx="30591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>
                <a:latin typeface="Arial" charset="0"/>
                <a:ea typeface="Arial" charset="0"/>
                <a:cs typeface="Arial" charset="0"/>
              </a:rPr>
              <a:t>NUTRIANCE PROFIT ILLUSTRATION</a:t>
            </a:r>
            <a:endParaRPr lang="en-US" sz="2100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6" presetClass="emph" presetSubtype="0" accel="50000" autoRev="1" fill="hold" nodeType="withEffect" p14:presetBounceEnd="50000">
                                      <p:stCondLst>
                                        <p:cond delay="100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9" dur="15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Tiny Button Push-SoundBible.com-513260752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10" presetID="10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6" presetClass="emph" presetSubtype="0" accel="50000" autoRev="1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Scale>
                                          <p:cBhvr>
                                            <p:cTn id="9" dur="15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Tiny Button Push-SoundBible.com-513260752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10" presetID="10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6094583" y="2900287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91995" y="2900287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489992" y="2900287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055894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089230" y="4161960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226286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endParaRPr lang="en-US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5537121" y="1673434"/>
            <a:ext cx="1117678" cy="2009885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774451" y="4160791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811305" y="4366501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951999" y="4174640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endParaRPr lang="en-US" sz="1200" dirty="0"/>
          </a:p>
        </p:txBody>
      </p:sp>
      <p:sp>
        <p:nvSpPr>
          <p:cNvPr id="30" name="Oval 29"/>
          <p:cNvSpPr/>
          <p:nvPr/>
        </p:nvSpPr>
        <p:spPr>
          <a:xfrm>
            <a:off x="6493008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529940" y="4161960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669382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5565851" y="1693052"/>
            <a:ext cx="1060451" cy="10604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7516" y="1781761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 Buy 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Launch Partner Pack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(set of 4)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7516" y="2938454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use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&amp; sell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7517" y="3955403"/>
            <a:ext cx="3623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3 Promoters to join with a Launch Partner Pack 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121" y="1673433"/>
            <a:ext cx="1115568" cy="1115568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227344" y="469726"/>
            <a:ext cx="1737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STEP 1</a:t>
            </a:r>
            <a:endParaRPr lang="en-US" sz="3200" b="1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0967" y="469726"/>
            <a:ext cx="30591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>
                <a:latin typeface="Arial" charset="0"/>
                <a:ea typeface="Arial" charset="0"/>
                <a:cs typeface="Arial" charset="0"/>
              </a:rPr>
              <a:t>NUTRIANCE PROFIT ILLUSTRATION</a:t>
            </a:r>
            <a:endParaRPr lang="en-US" sz="21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523721" y="1827800"/>
            <a:ext cx="2846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SVB Profit	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$497.61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23721" y="2251753"/>
            <a:ext cx="28463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Member Profit	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$156.00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	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523720" y="2812946"/>
            <a:ext cx="2846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Monthly Profit	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$653.61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8611849" y="2732303"/>
            <a:ext cx="2810656" cy="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37121" y="2775636"/>
            <a:ext cx="1112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r>
              <a:rPr lang="en-US" sz="10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8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PPV</a:t>
            </a:r>
            <a:endParaRPr lang="en-US" sz="800" b="1" dirty="0">
              <a:solidFill>
                <a:schemeClr val="bg1">
                  <a:lumMod val="9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6890" y="2972560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r>
              <a:rPr lang="en-US" sz="1600" b="1" spc="-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QPV</a:t>
            </a:r>
            <a:endParaRPr lang="en-US" sz="12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23720" y="5390148"/>
            <a:ext cx="3060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Note: In </a:t>
            </a:r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Step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1, you’ve reached Senior Manager title, a 15% Sales Volume Bonus (SVB), and you’ve developed 3 Managers in your team</a:t>
            </a:r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1400" i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" y="6341163"/>
            <a:ext cx="49622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Please see statement of Average Gross Compensation in your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NeoLife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Back Office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office.neolife.com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&gt; Tools &gt; Business &gt; Promoter Claims Guide</a:t>
            </a:r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7" presetClass="entr" presetSubtype="1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6" presetClass="emph" presetSubtype="0" accel="50000" autoRev="1" fill="hold" grpId="1" nodeType="withEffect" p14:presetBounceEnd="50000">
                                      <p:stCondLst>
                                        <p:cond delay="275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21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8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9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30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31" presetID="22" presetClass="entr" presetSubtype="1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3" dur="2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6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22" presetClass="entr" presetSubtype="1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2" dur="2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6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9" presetID="22" presetClass="entr" presetSubtype="1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1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2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3" presetID="6" presetClass="emph" presetSubtype="0" accel="50000" autoRev="1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64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5" fill="hold">
                          <p:stCondLst>
                            <p:cond delay="indefinite"/>
                          </p:stCondLst>
                          <p:childTnLst>
                            <p:par>
                              <p:cTn id="6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7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9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0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71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72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7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8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0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8" grpId="0" animBg="1"/>
          <p:bldP spid="28" grpId="1" animBg="1"/>
          <p:bldP spid="38" grpId="0" animBg="1"/>
          <p:bldP spid="29" grpId="0" animBg="1"/>
          <p:bldP spid="29" grpId="1" animBg="1"/>
          <p:bldP spid="30" grpId="0" animBg="1"/>
          <p:bldP spid="30" grpId="1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3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7" presetClass="entr" presetSubtype="1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25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6" presetClass="emph" presetSubtype="0" accel="50000" autoRev="1" fill="hold" grpId="1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animScale>
                                          <p:cBhvr>
                                            <p:cTn id="21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8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9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30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31" presetID="22" presetClass="entr" presetSubtype="1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33" dur="2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6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22" presetClass="entr" presetSubtype="1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2" dur="2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6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7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8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9" presetID="22" presetClass="entr" presetSubtype="1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1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2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3" presetID="6" presetClass="emph" presetSubtype="0" ac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4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5" fill="hold">
                          <p:stCondLst>
                            <p:cond delay="indefinite"/>
                          </p:stCondLst>
                          <p:childTnLst>
                            <p:par>
                              <p:cTn id="6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7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9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0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71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72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7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8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0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1" fill="hold">
                          <p:stCondLst>
                            <p:cond delay="indefinite"/>
                          </p:stCondLst>
                          <p:childTnLst>
                            <p:par>
                              <p:cTn id="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8" grpId="0" animBg="1"/>
          <p:bldP spid="28" grpId="1" animBg="1"/>
          <p:bldP spid="38" grpId="0" animBg="1"/>
          <p:bldP spid="29" grpId="0" animBg="1"/>
          <p:bldP spid="29" grpId="1" animBg="1"/>
          <p:bldP spid="30" grpId="0" animBg="1"/>
          <p:bldP spid="30" grpId="1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39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Oval 87"/>
          <p:cNvSpPr/>
          <p:nvPr/>
        </p:nvSpPr>
        <p:spPr>
          <a:xfrm>
            <a:off x="6493008" y="412847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9" name="Oval 88"/>
          <p:cNvSpPr/>
          <p:nvPr/>
        </p:nvSpPr>
        <p:spPr>
          <a:xfrm>
            <a:off x="6493008" y="407106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0" name="Oval 89"/>
          <p:cNvSpPr/>
          <p:nvPr/>
        </p:nvSpPr>
        <p:spPr>
          <a:xfrm>
            <a:off x="6493008" y="4013658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5774451" y="4331949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5774451" y="4274542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5774451" y="4217134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1" name="Oval 80"/>
          <p:cNvSpPr/>
          <p:nvPr/>
        </p:nvSpPr>
        <p:spPr>
          <a:xfrm>
            <a:off x="5055894" y="412847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5055894" y="407106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5052295" y="4013658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6746598" y="2384796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6341762" y="2177147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>
            <a:off x="6336836" y="2795532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4583" y="2900287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91995" y="2900287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489992" y="2900287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055894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226286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endParaRPr lang="en-US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5537121" y="1673434"/>
            <a:ext cx="1117678" cy="2009885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774451" y="4160791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951999" y="4174640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endParaRPr lang="en-US" sz="1200" dirty="0"/>
          </a:p>
        </p:txBody>
      </p:sp>
      <p:sp>
        <p:nvSpPr>
          <p:cNvPr id="30" name="Oval 29"/>
          <p:cNvSpPr/>
          <p:nvPr/>
        </p:nvSpPr>
        <p:spPr>
          <a:xfrm>
            <a:off x="6493008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669382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5565851" y="1693052"/>
            <a:ext cx="1060451" cy="10604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7516" y="1781761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 Buy 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Launch Partner Pack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(set of 4)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7516" y="2598641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use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&amp; sell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7517" y="3955403"/>
            <a:ext cx="3623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3 Promoters to join with a Launch Partner Pack 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D, E, F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121" y="1673433"/>
            <a:ext cx="1115568" cy="1115568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227344" y="469726"/>
            <a:ext cx="1737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STEP 2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0967" y="469726"/>
            <a:ext cx="30591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>
                <a:latin typeface="Arial" charset="0"/>
                <a:ea typeface="Arial" charset="0"/>
                <a:cs typeface="Arial" charset="0"/>
              </a:rPr>
              <a:t>NUTRIANCE PROFIT ILLUSTRATION</a:t>
            </a:r>
            <a:endParaRPr lang="en-US" sz="21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523721" y="1827800"/>
            <a:ext cx="36682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SVB Profit	$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1,382.25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23720" y="2251753"/>
            <a:ext cx="3162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Member Profit	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$ 156.00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	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523720" y="2812946"/>
            <a:ext cx="3668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Monthly Profit	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$1,538.25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8611849" y="2732303"/>
            <a:ext cx="2835339" cy="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37121" y="2775636"/>
            <a:ext cx="1112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r>
              <a:rPr lang="en-US" sz="10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8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PPV</a:t>
            </a:r>
            <a:endParaRPr lang="en-US" sz="800" b="1" dirty="0">
              <a:solidFill>
                <a:schemeClr val="bg1">
                  <a:lumMod val="9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6889" y="2972560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9408</a:t>
            </a:r>
            <a:r>
              <a:rPr lang="en-US" sz="1600" b="1" spc="-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QPV</a:t>
            </a:r>
            <a:endParaRPr lang="en-US" sz="12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7517" y="3138522"/>
            <a:ext cx="41553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Promoters 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&amp;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find 3 Promoters to join with a Launch Partner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Pack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5109" y="412847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71482" y="412847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43181" y="431313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523719" y="5390148"/>
            <a:ext cx="3287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Note: In step 2, you’ve reached Director, a 20% SVB (the highest level), and have developed 3 Senior Mangers and 3 Managers in your team. </a:t>
            </a:r>
          </a:p>
        </p:txBody>
      </p:sp>
      <p:sp>
        <p:nvSpPr>
          <p:cNvPr id="57" name="Oval 56"/>
          <p:cNvSpPr/>
          <p:nvPr/>
        </p:nvSpPr>
        <p:spPr>
          <a:xfrm>
            <a:off x="7154319" y="1966616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187655" y="2172326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7324711" y="1965769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endParaRPr lang="en-US" sz="1200" dirty="0"/>
          </a:p>
        </p:txBody>
      </p:sp>
      <p:sp>
        <p:nvSpPr>
          <p:cNvPr id="60" name="Oval 59"/>
          <p:cNvSpPr/>
          <p:nvPr/>
        </p:nvSpPr>
        <p:spPr>
          <a:xfrm>
            <a:off x="7357141" y="2685702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393995" y="2891412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7538697" y="2699551"/>
            <a:ext cx="2872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</a:t>
            </a:r>
            <a:endParaRPr lang="en-US" sz="1200" dirty="0"/>
          </a:p>
        </p:txBody>
      </p:sp>
      <p:sp>
        <p:nvSpPr>
          <p:cNvPr id="63" name="Oval 62"/>
          <p:cNvSpPr/>
          <p:nvPr/>
        </p:nvSpPr>
        <p:spPr>
          <a:xfrm>
            <a:off x="7154319" y="3409916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191251" y="3615626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7338708" y="3409069"/>
            <a:ext cx="279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endParaRPr lang="en-US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10828" y="6344255"/>
            <a:ext cx="50414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Please see statement of Average Gross Compensation in your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NeoLife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Back Office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office.neolife.com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&gt; Tools &gt; Business &gt; Promoter Claims Guide</a:t>
            </a:r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6" presetClass="emph" presetSubtype="0" accel="50000" autoRev="1" fill="hold" grpId="1" nodeType="withEffect" p14:presetBounceEnd="50000">
                                      <p:stCondLst>
                                        <p:cond delay="275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15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0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2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3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4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5" presetID="12" presetClass="entr" presetSubtype="4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50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8" dur="25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12" presetClass="entr" presetSubtype="4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350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2" dur="35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12" presetClass="entr" presetSubtype="4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450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6" dur="450"/>
                                            <p:tgtEl>
                                              <p:spTgt spid="8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2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2" presetClass="entr" presetSubtype="4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250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46" dur="25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12" presetClass="entr" presetSubtype="4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350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0" dur="35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4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450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4" dur="45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8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12" presetClass="entr" presetSubtype="4" fill="hold" grpId="0" nodeType="withEffect">
                                      <p:stCondLst>
                                        <p:cond delay="52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500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4" dur="5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12" presetClass="entr" presetSubtype="4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7" dur="500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8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12" presetClass="entr" presetSubtype="4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1" dur="500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72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3" presetID="26" presetClass="emph" presetSubtype="0" fill="hold" grpId="0" nodeType="withEffect">
                                      <p:stCondLst>
                                        <p:cond delay="62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5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6" presetID="10" presetClass="entr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85" dur="1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86" presetID="22" presetClass="entr" presetSubtype="8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8" dur="25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93" dur="250" tmFilter="0, 0; .2, .5; .8, .5; 1, 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94" dur="125" autoRev="1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95" presetID="22" presetClass="entr" presetSubtype="8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7" dur="25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0" dur="50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2" dur="250" tmFilter="0, 0; .2, .5; .8, .5; 1, 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3" dur="125" autoRev="1" fill="hold"/>
                                            <p:tgtEl>
                                              <p:spTgt spid="6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4" presetID="22" presetClass="entr" presetSubtype="8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6" dur="25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7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9" dur="5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0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1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2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3" fill="hold">
                          <p:stCondLst>
                            <p:cond delay="indefinite"/>
                          </p:stCondLst>
                          <p:childTnLst>
                            <p:par>
                              <p:cTn id="1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8" presetID="6" presetClass="emph" presetSubtype="0" accel="50000" autoRev="1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119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0" fill="hold">
                          <p:stCondLst>
                            <p:cond delay="indefinite"/>
                          </p:stCondLst>
                          <p:childTnLst>
                            <p:par>
                              <p:cTn id="1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4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5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26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27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9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0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2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3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6" fill="hold">
                          <p:stCondLst>
                            <p:cond delay="indefinite"/>
                          </p:stCondLst>
                          <p:childTnLst>
                            <p:par>
                              <p:cTn id="1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8" grpId="0" animBg="1"/>
          <p:bldP spid="89" grpId="0" animBg="1"/>
          <p:bldP spid="90" grpId="0" animBg="1"/>
          <p:bldP spid="82" grpId="0" animBg="1"/>
          <p:bldP spid="83" grpId="0" animBg="1"/>
          <p:bldP spid="84" grpId="0" animBg="1"/>
          <p:bldP spid="81" grpId="0" animBg="1"/>
          <p:bldP spid="80" grpId="0" animBg="1"/>
          <p:bldP spid="78" grpId="0" animBg="1"/>
          <p:bldP spid="28" grpId="0" animBg="1"/>
          <p:bldP spid="29" grpId="0" animBg="1"/>
          <p:bldP spid="30" grpId="0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41" grpId="0"/>
          <p:bldP spid="41" grpId="1"/>
          <p:bldP spid="3" grpId="0"/>
          <p:bldP spid="44" grpId="0"/>
          <p:bldP spid="48" grpId="0"/>
          <p:bldP spid="52" grpId="0"/>
          <p:bldP spid="57" grpId="0" animBg="1"/>
          <p:bldP spid="57" grpId="1" animBg="1"/>
          <p:bldP spid="60" grpId="0" animBg="1"/>
          <p:bldP spid="60" grpId="1" animBg="1"/>
          <p:bldP spid="63" grpId="0" animBg="1"/>
          <p:bldP spid="63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6" presetClass="emph" presetSubtype="0" accel="50000" autoRev="1" fill="hold" grpId="1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animScale>
                                          <p:cBhvr>
                                            <p:cTn id="15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0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2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3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4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5" presetID="12" presetClass="entr" presetSubtype="4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50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8" dur="25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12" presetClass="entr" presetSubtype="4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350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2" dur="35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12" presetClass="entr" presetSubtype="4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450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6" dur="450"/>
                                            <p:tgtEl>
                                              <p:spTgt spid="8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2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2" presetClass="entr" presetSubtype="4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250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46" dur="25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12" presetClass="entr" presetSubtype="4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350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0" dur="35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4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450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4" dur="45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8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12" presetClass="entr" presetSubtype="4" fill="hold" grpId="0" nodeType="withEffect">
                                      <p:stCondLst>
                                        <p:cond delay="52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500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4" dur="5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12" presetClass="entr" presetSubtype="4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7" dur="500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8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12" presetClass="entr" presetSubtype="4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1" dur="500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72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3" presetID="26" presetClass="emph" presetSubtype="0" fill="hold" grpId="0" nodeType="withEffect">
                                      <p:stCondLst>
                                        <p:cond delay="62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5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6" presetID="10" presetClass="entr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85" dur="1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86" presetID="22" presetClass="entr" presetSubtype="8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8" dur="25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9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93" dur="250" tmFilter="0, 0; .2, .5; .8, .5; 1, 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94" dur="125" autoRev="1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95" presetID="22" presetClass="entr" presetSubtype="8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7" dur="25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0" dur="50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1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2" dur="250" tmFilter="0, 0; .2, .5; .8, .5; 1, 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3" dur="125" autoRev="1" fill="hold"/>
                                            <p:tgtEl>
                                              <p:spTgt spid="6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4" presetID="22" presetClass="entr" presetSubtype="8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6" dur="25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7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10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9" dur="5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0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1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2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3" fill="hold">
                          <p:stCondLst>
                            <p:cond delay="indefinite"/>
                          </p:stCondLst>
                          <p:childTnLst>
                            <p:par>
                              <p:cTn id="1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8" presetID="6" presetClass="emph" presetSubtype="0" ac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19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0" fill="hold">
                          <p:stCondLst>
                            <p:cond delay="indefinite"/>
                          </p:stCondLst>
                          <p:childTnLst>
                            <p:par>
                              <p:cTn id="1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4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5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26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27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9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0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2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3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6" fill="hold">
                          <p:stCondLst>
                            <p:cond delay="indefinite"/>
                          </p:stCondLst>
                          <p:childTnLst>
                            <p:par>
                              <p:cTn id="1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8" grpId="0" animBg="1"/>
          <p:bldP spid="89" grpId="0" animBg="1"/>
          <p:bldP spid="90" grpId="0" animBg="1"/>
          <p:bldP spid="82" grpId="0" animBg="1"/>
          <p:bldP spid="83" grpId="0" animBg="1"/>
          <p:bldP spid="84" grpId="0" animBg="1"/>
          <p:bldP spid="81" grpId="0" animBg="1"/>
          <p:bldP spid="80" grpId="0" animBg="1"/>
          <p:bldP spid="78" grpId="0" animBg="1"/>
          <p:bldP spid="28" grpId="0" animBg="1"/>
          <p:bldP spid="29" grpId="0" animBg="1"/>
          <p:bldP spid="30" grpId="0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41" grpId="0"/>
          <p:bldP spid="41" grpId="1"/>
          <p:bldP spid="3" grpId="0"/>
          <p:bldP spid="44" grpId="0"/>
          <p:bldP spid="48" grpId="0"/>
          <p:bldP spid="52" grpId="0"/>
          <p:bldP spid="57" grpId="0" animBg="1"/>
          <p:bldP spid="57" grpId="1" animBg="1"/>
          <p:bldP spid="60" grpId="0" animBg="1"/>
          <p:bldP spid="60" grpId="1" animBg="1"/>
          <p:bldP spid="63" grpId="0" animBg="1"/>
          <p:bldP spid="63" grpId="1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val 114"/>
          <p:cNvSpPr/>
          <p:nvPr/>
        </p:nvSpPr>
        <p:spPr>
          <a:xfrm>
            <a:off x="7318988" y="340991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6" name="Oval 115"/>
          <p:cNvSpPr/>
          <p:nvPr/>
        </p:nvSpPr>
        <p:spPr>
          <a:xfrm>
            <a:off x="7258806" y="340991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7" name="Oval 116"/>
          <p:cNvSpPr/>
          <p:nvPr/>
        </p:nvSpPr>
        <p:spPr>
          <a:xfrm>
            <a:off x="7202210" y="340991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2" name="Oval 111"/>
          <p:cNvSpPr/>
          <p:nvPr/>
        </p:nvSpPr>
        <p:spPr>
          <a:xfrm>
            <a:off x="7527538" y="2685702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3" name="Oval 112"/>
          <p:cNvSpPr/>
          <p:nvPr/>
        </p:nvSpPr>
        <p:spPr>
          <a:xfrm>
            <a:off x="7467356" y="2685702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4" name="Oval 113"/>
          <p:cNvSpPr/>
          <p:nvPr/>
        </p:nvSpPr>
        <p:spPr>
          <a:xfrm>
            <a:off x="7410760" y="2685702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9" name="Oval 108"/>
          <p:cNvSpPr/>
          <p:nvPr/>
        </p:nvSpPr>
        <p:spPr>
          <a:xfrm>
            <a:off x="7318988" y="196786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0" name="Oval 109"/>
          <p:cNvSpPr/>
          <p:nvPr/>
        </p:nvSpPr>
        <p:spPr>
          <a:xfrm>
            <a:off x="7258806" y="196786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1" name="Oval 110"/>
          <p:cNvSpPr/>
          <p:nvPr/>
        </p:nvSpPr>
        <p:spPr>
          <a:xfrm>
            <a:off x="7202210" y="196786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" name="Oval 102"/>
          <p:cNvSpPr/>
          <p:nvPr/>
        </p:nvSpPr>
        <p:spPr>
          <a:xfrm>
            <a:off x="6493895" y="4294250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4" name="Oval 103"/>
          <p:cNvSpPr/>
          <p:nvPr/>
        </p:nvSpPr>
        <p:spPr>
          <a:xfrm>
            <a:off x="6493895" y="423684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5" name="Oval 104"/>
          <p:cNvSpPr/>
          <p:nvPr/>
        </p:nvSpPr>
        <p:spPr>
          <a:xfrm>
            <a:off x="6490296" y="4179435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6" name="Oval 105"/>
          <p:cNvSpPr/>
          <p:nvPr/>
        </p:nvSpPr>
        <p:spPr>
          <a:xfrm>
            <a:off x="6493895" y="412847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7" name="Oval 106"/>
          <p:cNvSpPr/>
          <p:nvPr/>
        </p:nvSpPr>
        <p:spPr>
          <a:xfrm>
            <a:off x="6493895" y="407106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8" name="Oval 107"/>
          <p:cNvSpPr/>
          <p:nvPr/>
        </p:nvSpPr>
        <p:spPr>
          <a:xfrm>
            <a:off x="6490296" y="4013658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5778050" y="449626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5778050" y="4438859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9" name="Oval 98"/>
          <p:cNvSpPr/>
          <p:nvPr/>
        </p:nvSpPr>
        <p:spPr>
          <a:xfrm>
            <a:off x="5774451" y="4381451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0" name="Oval 99"/>
          <p:cNvSpPr/>
          <p:nvPr/>
        </p:nvSpPr>
        <p:spPr>
          <a:xfrm>
            <a:off x="5778050" y="4330489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1" name="Oval 100"/>
          <p:cNvSpPr/>
          <p:nvPr/>
        </p:nvSpPr>
        <p:spPr>
          <a:xfrm>
            <a:off x="5778050" y="4273082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2" name="Oval 101"/>
          <p:cNvSpPr/>
          <p:nvPr/>
        </p:nvSpPr>
        <p:spPr>
          <a:xfrm>
            <a:off x="5774451" y="4215674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4" name="Oval 93"/>
          <p:cNvSpPr/>
          <p:nvPr/>
        </p:nvSpPr>
        <p:spPr>
          <a:xfrm>
            <a:off x="5055894" y="4294250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5055894" y="423684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052295" y="4179435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1" name="Oval 90"/>
          <p:cNvSpPr/>
          <p:nvPr/>
        </p:nvSpPr>
        <p:spPr>
          <a:xfrm>
            <a:off x="5055894" y="4128473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5055894" y="4071066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3" name="Oval 92"/>
          <p:cNvSpPr/>
          <p:nvPr/>
        </p:nvSpPr>
        <p:spPr>
          <a:xfrm>
            <a:off x="5052295" y="4013658"/>
            <a:ext cx="643253" cy="643253"/>
          </a:xfrm>
          <a:prstGeom prst="ellipse">
            <a:avLst/>
          </a:prstGeom>
          <a:solidFill>
            <a:schemeClr val="bg2">
              <a:lumMod val="90000"/>
              <a:alpha val="5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66" name="Straight Connector 65"/>
          <p:cNvCxnSpPr/>
          <p:nvPr/>
        </p:nvCxnSpPr>
        <p:spPr>
          <a:xfrm rot="16200000" flipH="1">
            <a:off x="5445135" y="2384496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6200000" flipH="1">
            <a:off x="5263080" y="2174159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>
            <a:off x="5264927" y="2786012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746598" y="2384796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6341762" y="2177147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>
            <a:off x="6336836" y="2795532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4583" y="2900287"/>
            <a:ext cx="78" cy="126050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91995" y="2900287"/>
            <a:ext cx="606008" cy="1055116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489992" y="2900287"/>
            <a:ext cx="605852" cy="105511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055894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226286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endParaRPr lang="en-US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5537121" y="1673434"/>
            <a:ext cx="1117678" cy="2009885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774451" y="4160791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951999" y="4174640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</a:t>
            </a:r>
            <a:endParaRPr lang="en-US" sz="1200" dirty="0"/>
          </a:p>
        </p:txBody>
      </p:sp>
      <p:sp>
        <p:nvSpPr>
          <p:cNvPr id="30" name="Oval 29"/>
          <p:cNvSpPr/>
          <p:nvPr/>
        </p:nvSpPr>
        <p:spPr>
          <a:xfrm>
            <a:off x="6493008" y="3956250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669382" y="3955403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5565851" y="1693052"/>
            <a:ext cx="1060451" cy="10604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7516" y="1781761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 Buy 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Launch Partner Pack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(set of 4)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7516" y="2598641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use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&amp; sell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7517" y="4232401"/>
            <a:ext cx="36232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Promoters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&amp;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find 3 Promoters to join with a Launch Partner Pack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121" y="1673433"/>
            <a:ext cx="1115568" cy="1115568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227344" y="469726"/>
            <a:ext cx="1737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STEP 3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0967" y="469726"/>
            <a:ext cx="30591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>
                <a:latin typeface="Arial" charset="0"/>
                <a:ea typeface="Arial" charset="0"/>
                <a:cs typeface="Arial" charset="0"/>
              </a:rPr>
              <a:t>NUTRIANCE PROFIT ILLUSTRATION</a:t>
            </a:r>
            <a:endParaRPr lang="en-US" sz="21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523721" y="1827800"/>
            <a:ext cx="36682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SVB/LDB Profit	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$4,036.17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23720" y="2251753"/>
            <a:ext cx="31962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Member Profit	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$156.00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	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523720" y="2812946"/>
            <a:ext cx="3668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Monthly Profit	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$4,192.17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8611849" y="2732303"/>
            <a:ext cx="2835339" cy="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37121" y="2775636"/>
            <a:ext cx="1112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r>
              <a:rPr lang="en-US" sz="10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800" b="1" dirty="0" smtClean="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PPV</a:t>
            </a:r>
            <a:endParaRPr lang="en-US" sz="800" b="1" dirty="0">
              <a:solidFill>
                <a:schemeClr val="bg1">
                  <a:lumMod val="9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89390" y="2972560"/>
            <a:ext cx="1194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37,632 </a:t>
            </a:r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QPV</a:t>
            </a:r>
            <a:endParaRPr lang="en-US" sz="12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7517" y="3138522"/>
            <a:ext cx="32687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Promoters 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&amp;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find 3 Promoters to join with a Launch Partner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Pack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5109" y="412847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9408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71482" y="412847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9408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43181" y="431313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9408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523719" y="4287930"/>
            <a:ext cx="32878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Note: In step 3, you’ve achieved your first month of 1 Ruby Director! You have 3 Directors, 3 Senior Managers, and 3 Managers in your team. </a:t>
            </a:r>
            <a:r>
              <a:rPr lang="en-US" sz="1400" b="1" i="1" u="sng" dirty="0">
                <a:latin typeface="Arial" charset="0"/>
                <a:ea typeface="Arial" charset="0"/>
                <a:cs typeface="Arial" charset="0"/>
              </a:rPr>
              <a:t>A </a:t>
            </a:r>
            <a:r>
              <a:rPr lang="en-US" sz="1400" b="1" i="1" u="sng" dirty="0" err="1">
                <a:latin typeface="Arial" charset="0"/>
                <a:ea typeface="Arial" charset="0"/>
                <a:cs typeface="Arial" charset="0"/>
              </a:rPr>
              <a:t>NeoLife</a:t>
            </a:r>
            <a:r>
              <a:rPr lang="en-US" sz="1400" b="1" i="1" u="sng" dirty="0">
                <a:latin typeface="Arial" charset="0"/>
                <a:ea typeface="Arial" charset="0"/>
                <a:cs typeface="Arial" charset="0"/>
              </a:rPr>
              <a:t> business structured like this would earn over $40,000 per year!</a:t>
            </a:r>
            <a:r>
              <a:rPr lang="en-US" sz="1400" i="1" u="sng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You’re already at 2 Ruby Director volume (30,000+ GPV) so your next step is to develop 1 additional director to achieve 2 Ruby Director.</a:t>
            </a:r>
          </a:p>
        </p:txBody>
      </p:sp>
      <p:sp>
        <p:nvSpPr>
          <p:cNvPr id="57" name="Oval 56"/>
          <p:cNvSpPr/>
          <p:nvPr/>
        </p:nvSpPr>
        <p:spPr>
          <a:xfrm>
            <a:off x="7154319" y="1967863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132086" y="2172326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7324711" y="1965769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endParaRPr lang="en-US" sz="1200" dirty="0"/>
          </a:p>
        </p:txBody>
      </p:sp>
      <p:sp>
        <p:nvSpPr>
          <p:cNvPr id="60" name="Oval 59"/>
          <p:cNvSpPr/>
          <p:nvPr/>
        </p:nvSpPr>
        <p:spPr>
          <a:xfrm>
            <a:off x="7357141" y="2685702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329876" y="2891412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7538697" y="2699551"/>
            <a:ext cx="2872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</a:t>
            </a:r>
            <a:endParaRPr lang="en-US" sz="1200" dirty="0"/>
          </a:p>
        </p:txBody>
      </p:sp>
      <p:sp>
        <p:nvSpPr>
          <p:cNvPr id="63" name="Oval 62"/>
          <p:cNvSpPr/>
          <p:nvPr/>
        </p:nvSpPr>
        <p:spPr>
          <a:xfrm>
            <a:off x="7154319" y="3409916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127132" y="3615626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2352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7338708" y="3409069"/>
            <a:ext cx="279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endParaRPr lang="en-US" sz="1200" dirty="0"/>
          </a:p>
        </p:txBody>
      </p:sp>
      <p:sp>
        <p:nvSpPr>
          <p:cNvPr id="69" name="Oval 68"/>
          <p:cNvSpPr/>
          <p:nvPr/>
        </p:nvSpPr>
        <p:spPr>
          <a:xfrm>
            <a:off x="4407252" y="1969552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440588" y="2175262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572835" y="1968705"/>
            <a:ext cx="3048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</a:t>
            </a:r>
            <a:endParaRPr lang="en-US" sz="1200" dirty="0"/>
          </a:p>
        </p:txBody>
      </p:sp>
      <p:sp>
        <p:nvSpPr>
          <p:cNvPr id="72" name="Oval 71"/>
          <p:cNvSpPr/>
          <p:nvPr/>
        </p:nvSpPr>
        <p:spPr>
          <a:xfrm>
            <a:off x="4208681" y="2683561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4245535" y="2889271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4386229" y="2697410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</a:t>
            </a:r>
            <a:endParaRPr lang="en-US" sz="1200" dirty="0"/>
          </a:p>
        </p:txBody>
      </p:sp>
      <p:sp>
        <p:nvSpPr>
          <p:cNvPr id="75" name="Oval 74"/>
          <p:cNvSpPr/>
          <p:nvPr/>
        </p:nvSpPr>
        <p:spPr>
          <a:xfrm>
            <a:off x="4411428" y="3414326"/>
            <a:ext cx="643253" cy="64325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4448360" y="3620036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588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4621465" y="3413479"/>
            <a:ext cx="2279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</a:t>
            </a:r>
            <a:endParaRPr lang="en-US" sz="1200" dirty="0"/>
          </a:p>
        </p:txBody>
      </p:sp>
      <p:sp>
        <p:nvSpPr>
          <p:cNvPr id="90" name="Rectangle 89"/>
          <p:cNvSpPr/>
          <p:nvPr/>
        </p:nvSpPr>
        <p:spPr>
          <a:xfrm>
            <a:off x="577517" y="5326280"/>
            <a:ext cx="3623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3 Promoters to join with a Launch Partner Pack (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G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H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2772" y="6319255"/>
            <a:ext cx="5054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Please see statement of Average Gross Compensation in your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NeoLife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Back Office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office.neolife.com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&gt; Tools &gt; Business &gt; Promoter Claims Guide</a:t>
            </a:r>
          </a:p>
        </p:txBody>
      </p:sp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6" presetClass="emph" presetSubtype="0" accel="50000" autoRev="1" fill="hold" grpId="1" nodeType="withEffect" p14:presetBounceEnd="50000">
                                      <p:stCondLst>
                                        <p:cond delay="275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15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0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2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3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4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5" presetID="12" presetClass="entr" presetSubtype="4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50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8" dur="250"/>
                                            <p:tgtEl>
                                              <p:spTgt spid="9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12" presetClass="entr" presetSubtype="4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350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2" dur="35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12" presetClass="entr" presetSubtype="4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450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6" dur="45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2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2" presetClass="entr" presetSubtype="4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250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46" dur="25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12" presetClass="entr" presetSubtype="4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350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0" dur="35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4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450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4" dur="45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8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12" presetClass="entr" presetSubtype="4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250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4" dur="25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12" presetClass="entr" presetSubtype="4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7" dur="350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8" dur="35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12" presetClass="entr" presetSubtype="4" fill="hold" grpId="0" nodeType="withEffect">
                                      <p:stCondLst>
                                        <p:cond delay="6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1" dur="450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72" dur="45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3" presetID="26" presetClass="emph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5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6" presetID="10" presetClass="entr" presetSubtype="0" fill="hold" grpId="0" nodeType="withEffect">
                                      <p:stCondLst>
                                        <p:cond delay="675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85" dur="2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86" presetID="12" presetClass="entr" presetSubtype="2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8" dur="250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89" dur="250"/>
                                            <p:tgtEl>
                                              <p:spTgt spid="1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0" presetID="12" presetClass="entr" presetSubtype="2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2" dur="350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93" dur="350"/>
                                            <p:tgtEl>
                                              <p:spTgt spid="1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4" presetID="12" presetClass="entr" presetSubtype="2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6" dur="450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97" dur="450"/>
                                            <p:tgtEl>
                                              <p:spTgt spid="10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99" dur="250" tmFilter="0, 0; .2, .5; .8, .5; 1, 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0" dur="125" autoRev="1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1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3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4" presetID="12" presetClass="entr" presetSubtype="2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6" dur="250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07" dur="250"/>
                                            <p:tgtEl>
                                              <p:spTgt spid="1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8" presetID="12" presetClass="entr" presetSubtype="2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0" dur="350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11" dur="350"/>
                                            <p:tgtEl>
                                              <p:spTgt spid="1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2" presetID="12" presetClass="entr" presetSubtype="2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4" dur="450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15" dur="450"/>
                                            <p:tgtEl>
                                              <p:spTgt spid="1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6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7" dur="250" tmFilter="0, 0; .2, .5; .8, .5; 1, 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8" dur="125" autoRev="1" fill="hold"/>
                                            <p:tgtEl>
                                              <p:spTgt spid="6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9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2" presetID="12" presetClass="entr" presetSubtype="2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4" dur="250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25" dur="250"/>
                                            <p:tgtEl>
                                              <p:spTgt spid="1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6" presetID="12" presetClass="entr" presetSubtype="2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8" dur="350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29" dur="350"/>
                                            <p:tgtEl>
                                              <p:spTgt spid="1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0" presetID="12" presetClass="entr" presetSubtype="2" fill="hold" grpId="0" nodeType="withEffect">
                                      <p:stCondLst>
                                        <p:cond delay="6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2" dur="450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33" dur="450"/>
                                            <p:tgtEl>
                                              <p:spTgt spid="1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4" presetID="26" presetClass="emph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5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6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37" presetID="10" presetClass="entr" presetSubtype="0" fill="hold" grpId="0" nodeType="withEffect">
                                      <p:stCondLst>
                                        <p:cond delay="6750"/>
                                      </p:stCondLst>
                                      <p:childTnLst>
                                        <p:set>
                                          <p:cBhvr>
                                            <p:cTn id="1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9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0" fill="hold">
                          <p:stCondLst>
                            <p:cond delay="indefinite"/>
                          </p:stCondLst>
                          <p:childTnLst>
                            <p:par>
                              <p:cTn id="1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4" dur="5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5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46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47" presetID="22" presetClass="entr" presetSubtype="2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49" dur="25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0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2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3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154" dur="250" tmFilter="0, 0; .2, .5; .8, .5; 1, 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55" dur="125" autoRev="1" fill="hold"/>
                                            <p:tgtEl>
                                              <p:spTgt spid="6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56" presetID="22" presetClass="entr" presetSubtype="2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58" dur="250"/>
                                            <p:tgtEl>
                                              <p:spTgt spid="6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9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1" dur="50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2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63" dur="250" tmFilter="0, 0; .2, .5; .8, .5; 1, 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4" dur="125" autoRev="1" fill="hold"/>
                                            <p:tgtEl>
                                              <p:spTgt spid="7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65" presetID="22" presetClass="entr" presetSubtype="2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67" dur="25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8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0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1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72" dur="250" tmFilter="0, 0; .2, .5; .8, .5; 1, 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73" dur="125" autoRev="1" fill="hold"/>
                                            <p:tgtEl>
                                              <p:spTgt spid="7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4" fill="hold">
                          <p:stCondLst>
                            <p:cond delay="indefinite"/>
                          </p:stCondLst>
                          <p:childTnLst>
                            <p:par>
                              <p:cTn id="1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6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8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9" presetID="6" presetClass="emph" presetSubtype="0" accel="50000" autoRev="1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50000">
                                          <p:cBhvr>
                                            <p:cTn id="180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1" fill="hold">
                          <p:stCondLst>
                            <p:cond delay="indefinite"/>
                          </p:stCondLst>
                          <p:childTnLst>
                            <p:par>
                              <p:cTn id="1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5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6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87" dur="1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8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0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1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3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4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6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7" fill="hold">
                          <p:stCondLst>
                            <p:cond delay="indefinite"/>
                          </p:stCondLst>
                          <p:childTnLst>
                            <p:par>
                              <p:cTn id="1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9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1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5" grpId="0" animBg="1"/>
          <p:bldP spid="116" grpId="0" animBg="1"/>
          <p:bldP spid="117" grpId="0" animBg="1"/>
          <p:bldP spid="112" grpId="0" animBg="1"/>
          <p:bldP spid="113" grpId="0" animBg="1"/>
          <p:bldP spid="114" grpId="0" animBg="1"/>
          <p:bldP spid="109" grpId="0" animBg="1"/>
          <p:bldP spid="110" grpId="0" animBg="1"/>
          <p:bldP spid="111" grpId="0" animBg="1"/>
          <p:bldP spid="103" grpId="0" animBg="1"/>
          <p:bldP spid="104" grpId="0" animBg="1"/>
          <p:bldP spid="105" grpId="0" animBg="1"/>
          <p:bldP spid="97" grpId="0" animBg="1"/>
          <p:bldP spid="98" grpId="0" animBg="1"/>
          <p:bldP spid="99" grpId="0" animBg="1"/>
          <p:bldP spid="94" grpId="0" animBg="1"/>
          <p:bldP spid="95" grpId="0" animBg="1"/>
          <p:bldP spid="96" grpId="0" animBg="1"/>
          <p:bldP spid="28" grpId="0" animBg="1"/>
          <p:bldP spid="29" grpId="0" animBg="1"/>
          <p:bldP spid="30" grpId="0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41" grpId="0"/>
          <p:bldP spid="41" grpId="1"/>
          <p:bldP spid="3" grpId="0"/>
          <p:bldP spid="44" grpId="0"/>
          <p:bldP spid="48" grpId="0"/>
          <p:bldP spid="52" grpId="0"/>
          <p:bldP spid="57" grpId="0" animBg="1"/>
          <p:bldP spid="58" grpId="0"/>
          <p:bldP spid="60" grpId="0" animBg="1"/>
          <p:bldP spid="61" grpId="0"/>
          <p:bldP spid="63" grpId="0" animBg="1"/>
          <p:bldP spid="64" grpId="0"/>
          <p:bldP spid="69" grpId="0" animBg="1"/>
          <p:bldP spid="69" grpId="1" animBg="1"/>
          <p:bldP spid="72" grpId="0" animBg="1"/>
          <p:bldP spid="72" grpId="1" animBg="1"/>
          <p:bldP spid="75" grpId="0" animBg="1"/>
          <p:bldP spid="75" grpId="1" animBg="1"/>
          <p:bldP spid="90" grpId="0"/>
          <p:bldP spid="90" grpId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6" presetClass="emph" presetSubtype="0" accel="50000" autoRev="1" fill="hold" grpId="1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animScale>
                                          <p:cBhvr>
                                            <p:cTn id="15" dur="250" fill="hold"/>
                                            <p:tgtEl>
                                              <p:spTgt spid="1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0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2" dur="1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3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24" dur="1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25" presetID="12" presetClass="entr" presetSubtype="4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50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8" dur="250"/>
                                            <p:tgtEl>
                                              <p:spTgt spid="9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12" presetClass="entr" presetSubtype="4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350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2" dur="35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3" presetID="12" presetClass="entr" presetSubtype="4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450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36" dur="45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7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38" dur="250" tmFilter="0, 0; .2, .5; .8, .5; 1, 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9" dur="125" autoRev="1" fill="hold"/>
                                            <p:tgtEl>
                                              <p:spTgt spid="2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0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2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12" presetClass="entr" presetSubtype="4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250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46" dur="25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12" presetClass="entr" presetSubtype="4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9" dur="350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0" dur="35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4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450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54" dur="45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6" dur="250" tmFilter="0, 0; .2, .5; .8, .5; 1, 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7" dur="125" autoRev="1" fill="hold"/>
                                            <p:tgtEl>
                                              <p:spTgt spid="2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8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12" presetClass="entr" presetSubtype="4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250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4" dur="25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12" presetClass="entr" presetSubtype="4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7" dur="350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68" dur="35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12" presetClass="entr" presetSubtype="4" fill="hold" grpId="0" nodeType="withEffect">
                                      <p:stCondLst>
                                        <p:cond delay="6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1" dur="450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72" dur="45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3" presetID="26" presetClass="emph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250" tmFilter="0, 0; .2, .5; .8, .5; 1, 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5" dur="125" autoRev="1" fill="hold"/>
                                            <p:tgtEl>
                                              <p:spTgt spid="3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6" presetID="10" presetClass="entr" presetSubtype="0" fill="hold" grpId="0" nodeType="withEffect">
                                      <p:stCondLst>
                                        <p:cond delay="675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85" dur="2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86" presetID="12" presetClass="entr" presetSubtype="2" fill="hold" grpId="0" nodeType="withEffect">
                                      <p:stCondLst>
                                        <p:cond delay="1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8" dur="250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89" dur="250"/>
                                            <p:tgtEl>
                                              <p:spTgt spid="1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0" presetID="12" presetClass="entr" presetSubtype="2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2" dur="350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93" dur="350"/>
                                            <p:tgtEl>
                                              <p:spTgt spid="1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4" presetID="12" presetClass="entr" presetSubtype="2" fill="hold" grpId="0" nodeType="withEffect">
                                      <p:stCondLst>
                                        <p:cond delay="2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6" dur="450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97" dur="450"/>
                                            <p:tgtEl>
                                              <p:spTgt spid="10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26" presetClass="emph" presetSubtype="0" fill="hold" grpId="0" nodeType="withEffect">
                                      <p:stCondLst>
                                        <p:cond delay="2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99" dur="250" tmFilter="0, 0; .2, .5; .8, .5; 1, 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0" dur="125" autoRev="1" fill="hold"/>
                                            <p:tgtEl>
                                              <p:spTgt spid="5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01" presetID="10" presetClass="entr" presetSubtype="0" fill="hold" grpId="0" nodeType="withEffect">
                                      <p:stCondLst>
                                        <p:cond delay="275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3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4" presetID="12" presetClass="entr" presetSubtype="2" fill="hold" grpId="0" nodeType="withEffect">
                                      <p:stCondLst>
                                        <p:cond delay="3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6" dur="250"/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07" dur="250"/>
                                            <p:tgtEl>
                                              <p:spTgt spid="1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8" presetID="12" presetClass="entr" presetSubtype="2" fill="hold" grpId="0" nodeType="withEffect">
                                      <p:stCondLst>
                                        <p:cond delay="3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0" dur="350"/>
                                            <p:tgtEl>
                                              <p:spTgt spid="1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11" dur="350"/>
                                            <p:tgtEl>
                                              <p:spTgt spid="1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2" presetID="12" presetClass="entr" presetSubtype="2" fill="hold" grpId="0" nodeType="withEffect">
                                      <p:stCondLst>
                                        <p:cond delay="4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4" dur="450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15" dur="450"/>
                                            <p:tgtEl>
                                              <p:spTgt spid="1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6" presetID="26" presetClass="emph" presetSubtype="0" fill="hold" grpId="0" nodeType="withEffect">
                                      <p:stCondLst>
                                        <p:cond delay="4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7" dur="250" tmFilter="0, 0; .2, .5; .8, .5; 1, 0"/>
                                            <p:tgtEl>
                                              <p:spTgt spid="6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8" dur="125" autoRev="1" fill="hold"/>
                                            <p:tgtEl>
                                              <p:spTgt spid="6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9" presetID="10" presetClass="entr" presetSubtype="0" fill="hold" grpId="0" nodeType="withEffect">
                                      <p:stCondLst>
                                        <p:cond delay="475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2" presetID="12" presetClass="entr" presetSubtype="2" fill="hold" grpId="0" nodeType="withEffect">
                                      <p:stCondLst>
                                        <p:cond delay="55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4" dur="250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25" dur="250"/>
                                            <p:tgtEl>
                                              <p:spTgt spid="1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6" presetID="12" presetClass="entr" presetSubtype="2" fill="hold" grpId="0" nodeType="withEffect">
                                      <p:stCondLst>
                                        <p:cond delay="5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8" dur="350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29" dur="350"/>
                                            <p:tgtEl>
                                              <p:spTgt spid="1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0" presetID="12" presetClass="entr" presetSubtype="2" fill="hold" grpId="0" nodeType="withEffect">
                                      <p:stCondLst>
                                        <p:cond delay="600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2" dur="450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133" dur="450"/>
                                            <p:tgtEl>
                                              <p:spTgt spid="1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4" presetID="26" presetClass="emph" presetSubtype="0" fill="hold" grpId="0" nodeType="withEffect">
                                      <p:stCondLst>
                                        <p:cond delay="65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5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6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37" presetID="10" presetClass="entr" presetSubtype="0" fill="hold" grpId="0" nodeType="withEffect">
                                      <p:stCondLst>
                                        <p:cond delay="6750"/>
                                      </p:stCondLst>
                                      <p:childTnLst>
                                        <p:set>
                                          <p:cBhvr>
                                            <p:cTn id="1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9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0" fill="hold">
                          <p:stCondLst>
                            <p:cond delay="indefinite"/>
                          </p:stCondLst>
                          <p:childTnLst>
                            <p:par>
                              <p:cTn id="1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2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4" dur="5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5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46" dur="1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47" presetID="22" presetClass="entr" presetSubtype="2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49" dur="250"/>
                                            <p:tgtEl>
                                              <p:spTgt spid="6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0" presetID="10" presetClass="entr" presetSubtype="0" fill="hold" grpId="0" nodeType="withEffect">
                                      <p:stCondLst>
                                        <p:cond delay="17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1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2" dur="5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3" presetID="26" presetClass="emph" presetSubtype="0" fill="hold" grpId="1" nodeType="withEffect">
                                      <p:stCondLst>
                                        <p:cond delay="1850"/>
                                      </p:stCondLst>
                                      <p:iterate type="lt">
                                        <p:tmPct val="0"/>
                                      </p:iterate>
                                      <p:childTnLst>
                                        <p:animEffect transition="out" filter="fade">
                                          <p:cBhvr>
                                            <p:cTn id="154" dur="250" tmFilter="0, 0; .2, .5; .8, .5; 1, 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55" dur="125" autoRev="1" fill="hold"/>
                                            <p:tgtEl>
                                              <p:spTgt spid="6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56" presetID="22" presetClass="entr" presetSubtype="2" fill="hold" nodeType="withEffect">
                                      <p:stCondLst>
                                        <p:cond delay="225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58" dur="250"/>
                                            <p:tgtEl>
                                              <p:spTgt spid="6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9" presetID="10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1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1" dur="50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2" presetID="26" presetClass="emph" presetSubtype="0" fill="hold" grpId="1" nodeType="withEffect">
                                      <p:stCondLst>
                                        <p:cond delay="26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63" dur="250" tmFilter="0, 0; .2, .5; .8, .5; 1, 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4" dur="125" autoRev="1" fill="hold"/>
                                            <p:tgtEl>
                                              <p:spTgt spid="7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65" presetID="22" presetClass="entr" presetSubtype="2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67" dur="25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8" presetID="10" presetClass="entr" presetSubtype="0" fill="hold" grpId="0" nodeType="withEffect">
                                      <p:stCondLst>
                                        <p:cond delay="325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0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1" presetID="26" presetClass="emph" presetSubtype="0" fill="hold" grpId="1" nodeType="withEffect">
                                      <p:stCondLst>
                                        <p:cond delay="3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72" dur="250" tmFilter="0, 0; .2, .5; .8, .5; 1, 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73" dur="125" autoRev="1" fill="hold"/>
                                            <p:tgtEl>
                                              <p:spTgt spid="7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4" fill="hold">
                          <p:stCondLst>
                            <p:cond delay="indefinite"/>
                          </p:stCondLst>
                          <p:childTnLst>
                            <p:par>
                              <p:cTn id="1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6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8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79" presetID="6" presetClass="emph" presetSubtype="0" accel="50000" autoRev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80" dur="250" fill="hold"/>
                                            <p:tgtEl>
                                              <p:spTgt spid="37"/>
                                            </p:tgtEl>
                                          </p:cBhvr>
                                          <p:by x="130000" y="13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1" fill="hold">
                          <p:stCondLst>
                            <p:cond delay="indefinite"/>
                          </p:stCondLst>
                          <p:childTnLst>
                            <p:par>
                              <p:cTn id="18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5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6" presetID="3" presetClass="emph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Clr clrSpc="rgb" dir="cw">
                                          <p:cBhvr override="childStyle">
                                            <p:cTn id="187" dur="1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style.color</p:attrName>
                                            </p:attrNameLst>
                                          </p:cBhvr>
                                          <p:to>
                                            <a:srgbClr val="D7D7D7"/>
                                          </p:to>
                                        </p:animClr>
                                      </p:childTnLst>
                                    </p:cTn>
                                  </p:par>
                                  <p:par>
                                    <p:cTn id="188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0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1" presetID="22" presetClass="entr" presetSubtype="8" fill="hold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1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3" dur="25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4" presetID="22" presetClass="entr" presetSubtype="8" fill="hold" grpId="0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6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7" fill="hold">
                          <p:stCondLst>
                            <p:cond delay="indefinite"/>
                          </p:stCondLst>
                          <p:childTnLst>
                            <p:par>
                              <p:cTn id="1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9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1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5" grpId="0" animBg="1"/>
          <p:bldP spid="116" grpId="0" animBg="1"/>
          <p:bldP spid="117" grpId="0" animBg="1"/>
          <p:bldP spid="112" grpId="0" animBg="1"/>
          <p:bldP spid="113" grpId="0" animBg="1"/>
          <p:bldP spid="114" grpId="0" animBg="1"/>
          <p:bldP spid="109" grpId="0" animBg="1"/>
          <p:bldP spid="110" grpId="0" animBg="1"/>
          <p:bldP spid="111" grpId="0" animBg="1"/>
          <p:bldP spid="103" grpId="0" animBg="1"/>
          <p:bldP spid="104" grpId="0" animBg="1"/>
          <p:bldP spid="105" grpId="0" animBg="1"/>
          <p:bldP spid="97" grpId="0" animBg="1"/>
          <p:bldP spid="98" grpId="0" animBg="1"/>
          <p:bldP spid="99" grpId="0" animBg="1"/>
          <p:bldP spid="94" grpId="0" animBg="1"/>
          <p:bldP spid="95" grpId="0" animBg="1"/>
          <p:bldP spid="96" grpId="0" animBg="1"/>
          <p:bldP spid="28" grpId="0" animBg="1"/>
          <p:bldP spid="29" grpId="0" animBg="1"/>
          <p:bldP spid="30" grpId="0" animBg="1"/>
          <p:bldP spid="8" grpId="0"/>
          <p:bldP spid="8" grpId="1"/>
          <p:bldP spid="42" grpId="0"/>
          <p:bldP spid="42" grpId="1"/>
          <p:bldP spid="43" grpId="0"/>
          <p:bldP spid="43" grpId="1"/>
          <p:bldP spid="49" grpId="0"/>
          <p:bldP spid="50" grpId="0"/>
          <p:bldP spid="51" grpId="0"/>
          <p:bldP spid="16" grpId="0"/>
          <p:bldP spid="16" grpId="1"/>
          <p:bldP spid="37" grpId="0"/>
          <p:bldP spid="37" grpId="1"/>
          <p:bldP spid="41" grpId="0"/>
          <p:bldP spid="41" grpId="1"/>
          <p:bldP spid="3" grpId="0"/>
          <p:bldP spid="44" grpId="0"/>
          <p:bldP spid="48" grpId="0"/>
          <p:bldP spid="52" grpId="0"/>
          <p:bldP spid="57" grpId="0" animBg="1"/>
          <p:bldP spid="58" grpId="0"/>
          <p:bldP spid="60" grpId="0" animBg="1"/>
          <p:bldP spid="61" grpId="0"/>
          <p:bldP spid="63" grpId="0" animBg="1"/>
          <p:bldP spid="64" grpId="0"/>
          <p:bldP spid="69" grpId="0" animBg="1"/>
          <p:bldP spid="69" grpId="1" animBg="1"/>
          <p:bldP spid="72" grpId="0" animBg="1"/>
          <p:bldP spid="72" grpId="1" animBg="1"/>
          <p:bldP spid="75" grpId="0" animBg="1"/>
          <p:bldP spid="75" grpId="1" animBg="1"/>
          <p:bldP spid="90" grpId="0"/>
          <p:bldP spid="90" grpId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500</Words>
  <Application>Microsoft Macintosh PowerPoint</Application>
  <PresentationFormat>Widescreen</PresentationFormat>
  <Paragraphs>140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Kendra Brassfield</dc:creator>
  <cp:lastModifiedBy>Sheila Gonzales</cp:lastModifiedBy>
  <cp:revision>3</cp:revision>
  <dcterms:created xsi:type="dcterms:W3CDTF">2018-01-28T02:41:42Z</dcterms:created>
  <dcterms:modified xsi:type="dcterms:W3CDTF">2018-01-30T19:25:29Z</dcterms:modified>
</cp:coreProperties>
</file>