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tags/tag13.xml" ContentType="application/vnd.openxmlformats-officedocument.presentationml.tags+xml"/>
  <Override PartName="/ppt/notesSlides/notesSlide20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15.xml" ContentType="application/vnd.openxmlformats-officedocument.presentationml.tags+xml"/>
  <Override PartName="/ppt/notesSlides/notesSlide22.xml" ContentType="application/vnd.openxmlformats-officedocument.presentationml.notesSlide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1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8.xml" ContentType="application/vnd.openxmlformats-officedocument.presentationml.tags+xml"/>
  <Override PartName="/ppt/notesSlides/notesSlide27.xml" ContentType="application/vnd.openxmlformats-officedocument.presentationml.notesSlide+xml"/>
  <Override PartName="/ppt/tags/tag19.xml" ContentType="application/vnd.openxmlformats-officedocument.presentationml.tags+xml"/>
  <Override PartName="/ppt/notesSlides/notesSlide28.xml" ContentType="application/vnd.openxmlformats-officedocument.presentationml.notesSlide+xml"/>
  <Override PartName="/ppt/tags/tag20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45B4A-559B-4E47-BCD3-278E487F9AC3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351F1-8900-4535-9EEB-1134205FA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7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9C3C31A0-5D6E-435A-84F7-8D65BAC61E66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5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84451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62ECB074-01F9-4DA6-A881-7E6D2797C53B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10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43099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D695C9D2-BC02-469E-B480-1F30643D5AEC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11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2876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4CEEA7CC-E416-4798-9F3C-A275C9E88C5B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12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69642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E5FAED1C-A68F-4527-85ED-CB6DD2D0F05B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13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31070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144AFC9D-46D0-4839-901B-94FD631ED4F2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14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045792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E1A329F6-AD45-4E63-A4DC-80D404B29A55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15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109912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0BDF04F0-F0A2-4365-9052-7EFBB80CE0F4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16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74755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728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D5A4BA07-04F1-4E1B-BD09-E25D8D503E48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17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31464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BA5308CC-102C-46D5-8E80-CE09F7A31279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18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4061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1D117676-25EC-41CD-ABD7-58CC1F8C50CB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19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07799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3D11412B-6F02-43D7-BBC8-2A9A7C71D150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49400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9D75E500-C1F6-42BD-8722-DC7401D4ADCF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20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34374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9D94D3F1-3854-4088-A943-D2AD77639D82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21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31333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07EE778C-9BDF-43B5-8123-AA922A2E4567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22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5220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531EFC18-E92E-4041-AB36-4FE21C7B8F57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23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84847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E2244C23-E5D6-4597-B862-DDC25008D48D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24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121280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CBC31238-C8BB-40F8-A170-37C5C770F2F5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25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3538898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7EBF6543-E6FC-45EA-9559-0B299137629C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26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63707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5C9E2DA5-9794-4C9B-91DC-56F693E54919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27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870951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780F0130-59BE-476D-8EC6-B1E7772FE192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28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040383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BBD3AA6A-5B3C-418C-B547-0335D8E4C155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29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92312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186DAA74-4F81-43E1-9626-B4405E768756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3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125754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34AB7424-0D58-40A1-903A-7D92CA45954E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30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140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910405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D75B3184-E967-4787-B488-02A2A6F59DF3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4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08188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55C1F062-1070-463A-9FD7-5BA2944305D2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5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33352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065B9C10-8E3C-4423-B1C8-2113883D64F0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6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00714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F6FD58D2-AC82-481E-A2DE-3D3B0285352F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7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04679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0359B3B3-EA86-4242-B547-E21F112980D8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8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39127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6F3CD828-6C07-4652-8367-AD1C69AF1860}" type="slidenum">
              <a:rPr lang="en-US" sz="1200">
                <a:latin typeface="Times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9</a:t>
            </a:fld>
            <a:endParaRPr lang="en-US" sz="1200">
              <a:latin typeface="Times" panose="02020603050405020304" pitchFamily="18" charset="0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5062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2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2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094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94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3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2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2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2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99826-6E10-4C82-9D8F-633B37E3D672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AEF38-E5EA-44B9-B0F0-983234B8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52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590800" y="762001"/>
            <a:ext cx="7010400" cy="463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2AE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 b="1">
                <a:solidFill>
                  <a:srgbClr val="073499"/>
                </a:solidFill>
              </a:rPr>
              <a:t>Chapter 8: Thinking and Language</a:t>
            </a:r>
          </a:p>
          <a:p>
            <a:pPr algn="ctr" eaLnBrk="1" hangingPunct="1">
              <a:spcBef>
                <a:spcPct val="50000"/>
              </a:spcBef>
            </a:pPr>
            <a:endParaRPr lang="en-US" sz="2000"/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Case Study:</a:t>
            </a:r>
            <a:r>
              <a:rPr lang="en-US" sz="2400"/>
              <a:t> </a:t>
            </a:r>
            <a:r>
              <a:rPr lang="en-US" sz="2400">
                <a:hlinkClick r:id="rId3" action="ppaction://hlinksldjump"/>
              </a:rPr>
              <a:t>Can Animals Talk to Us?</a:t>
            </a:r>
            <a:endParaRPr lang="en-US" sz="2400"/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Section 1:</a:t>
            </a:r>
            <a:r>
              <a:rPr lang="en-US" sz="2400"/>
              <a:t> </a:t>
            </a:r>
            <a:r>
              <a:rPr lang="en-US" sz="2400">
                <a:hlinkClick r:id="rId4" action="ppaction://hlinksldjump"/>
              </a:rPr>
              <a:t>Understanding Thinking</a:t>
            </a:r>
            <a:endParaRPr lang="en-US" sz="2400"/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Section 2:</a:t>
            </a:r>
            <a:r>
              <a:rPr lang="en-US" sz="2400"/>
              <a:t> </a:t>
            </a:r>
            <a:r>
              <a:rPr lang="en-US" sz="2400">
                <a:hlinkClick r:id="rId5" action="ppaction://hlinksldjump"/>
              </a:rPr>
              <a:t>Problem Solving</a:t>
            </a:r>
            <a:endParaRPr lang="en-US" sz="2400"/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Section 3:</a:t>
            </a:r>
            <a:r>
              <a:rPr lang="en-US" sz="2400"/>
              <a:t> </a:t>
            </a:r>
            <a:r>
              <a:rPr lang="en-US" sz="2400">
                <a:hlinkClick r:id="" action="ppaction://noaction"/>
              </a:rPr>
              <a:t>Reasoning and Decision Making</a:t>
            </a:r>
            <a:endParaRPr lang="en-US" sz="2400"/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Section 4:</a:t>
            </a:r>
            <a:r>
              <a:rPr lang="en-US" sz="2400"/>
              <a:t> </a:t>
            </a:r>
            <a:r>
              <a:rPr lang="en-US" sz="2400">
                <a:hlinkClick r:id="" action="ppaction://noaction"/>
              </a:rPr>
              <a:t>Language</a:t>
            </a:r>
            <a:endParaRPr lang="en-US" sz="2400"/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Lab:</a:t>
            </a:r>
            <a:r>
              <a:rPr lang="en-US" sz="2400"/>
              <a:t> </a:t>
            </a:r>
            <a:r>
              <a:rPr lang="en-US" sz="2400">
                <a:hlinkClick r:id="" action="ppaction://noaction"/>
              </a:rPr>
              <a:t>Applying What You’ve Learned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49962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09699" name="Rectangle 3"/>
          <p:cNvSpPr>
            <a:spLocks noChangeArrowheads="1"/>
          </p:cNvSpPr>
          <p:nvPr/>
        </p:nvSpPr>
        <p:spPr bwMode="auto">
          <a:xfrm>
            <a:off x="1981200" y="2590800"/>
            <a:ext cx="8229600" cy="3048000"/>
          </a:xfrm>
          <a:prstGeom prst="rect">
            <a:avLst/>
          </a:prstGeom>
          <a:solidFill>
            <a:srgbClr val="E0E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Difference Reduction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 b="1"/>
              <a:t>Difference reduction</a:t>
            </a:r>
            <a:r>
              <a:rPr lang="en-US" sz="2000"/>
              <a:t> is a problem-solving method in which we identify our goal, where we are in relation to it, and the direction we must go to move closer to it.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aim is to </a:t>
            </a:r>
            <a:r>
              <a:rPr lang="en-US" sz="2000" i="1"/>
              <a:t>reduce the difference</a:t>
            </a:r>
            <a:r>
              <a:rPr lang="en-US" sz="2000"/>
              <a:t> between a present situation in which a problem is unsolved to a desired situation in which the problem is solved. </a:t>
            </a:r>
            <a:r>
              <a:rPr lang="en-US" sz="2000" i="1"/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Not always a reliable method.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981200" y="1143000"/>
            <a:ext cx="8229600" cy="12954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Trial and Error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Somewhat similar to systematic searching, but more haphazard and less reliable.</a:t>
            </a:r>
            <a:endParaRPr lang="en-US" sz="2000" i="1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Problem-Solving Methods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09702" name="AutoShape 6"/>
          <p:cNvSpPr>
            <a:spLocks noChangeArrowheads="1"/>
          </p:cNvSpPr>
          <p:nvPr/>
        </p:nvSpPr>
        <p:spPr bwMode="auto">
          <a:xfrm flipH="1" flipV="1">
            <a:off x="9982200" y="25019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8139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0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9699" grpId="0" animBg="1"/>
      <p:bldP spid="130970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36323" name="Rectangle 3"/>
          <p:cNvSpPr>
            <a:spLocks noChangeArrowheads="1"/>
          </p:cNvSpPr>
          <p:nvPr/>
        </p:nvSpPr>
        <p:spPr bwMode="auto">
          <a:xfrm>
            <a:off x="1981200" y="3352801"/>
            <a:ext cx="8229600" cy="2587625"/>
          </a:xfrm>
          <a:prstGeom prst="rect">
            <a:avLst/>
          </a:prstGeom>
          <a:solidFill>
            <a:srgbClr val="E0E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Working Backward</a:t>
            </a:r>
            <a:r>
              <a:rPr lang="en-US" sz="2400" b="1"/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US" sz="2000"/>
              <a:t>Involves breaking a problem down into parts and dealing with each part individually.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US" sz="2000"/>
              <a:t>Starts by examining the final goal, then works back to determine the best course of action.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US" sz="2000"/>
              <a:t>Very useful when the goal is known but the way to achieve it is not.</a:t>
            </a:r>
            <a:endParaRPr lang="en-US" sz="2000">
              <a:cs typeface="Arial" panose="020B0604020202020204" pitchFamily="34" charset="0"/>
            </a:endParaRPr>
          </a:p>
        </p:txBody>
      </p:sp>
      <p:sp>
        <p:nvSpPr>
          <p:cNvPr id="1336324" name="Rectangle 4"/>
          <p:cNvSpPr>
            <a:spLocks noChangeArrowheads="1"/>
          </p:cNvSpPr>
          <p:nvPr/>
        </p:nvSpPr>
        <p:spPr bwMode="auto">
          <a:xfrm>
            <a:off x="1981200" y="685800"/>
            <a:ext cx="8229600" cy="25908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Means-End Analysis  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2000" b="1"/>
              <a:t>Means-end analysis</a:t>
            </a:r>
            <a:r>
              <a:rPr lang="en-US" sz="2000"/>
              <a:t> is a heuristic problem-solving technique.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2000"/>
              <a:t>In means-end analysis, certain things we do (means) will have certain results (ends).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2000"/>
              <a:t>Focus on the knowledge that a particular action will have a particular result.</a:t>
            </a:r>
          </a:p>
        </p:txBody>
      </p:sp>
      <p:sp>
        <p:nvSpPr>
          <p:cNvPr id="1336325" name="AutoShape 5"/>
          <p:cNvSpPr>
            <a:spLocks noChangeArrowheads="1"/>
          </p:cNvSpPr>
          <p:nvPr/>
        </p:nvSpPr>
        <p:spPr bwMode="auto">
          <a:xfrm flipH="1" flipV="1">
            <a:off x="9982200" y="33528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646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3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323" grpId="0" animBg="1"/>
      <p:bldP spid="1336324" grpId="0" animBg="1"/>
      <p:bldP spid="1336325" grpId="0" animBg="1"/>
      <p:bldP spid="133632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2514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Analogies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An analogy is a similarity between two or more items, events, or situations.</a:t>
            </a:r>
            <a:r>
              <a:rPr lang="en-US" sz="2000" b="1"/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When people have successfully solved one problem, they may try to use the same approach in solving another problem if it is similar enough to the first one.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872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38371" name="Rectangle 3"/>
          <p:cNvSpPr>
            <a:spLocks noChangeArrowheads="1"/>
          </p:cNvSpPr>
          <p:nvPr/>
        </p:nvSpPr>
        <p:spPr bwMode="auto">
          <a:xfrm>
            <a:off x="1981200" y="3124200"/>
            <a:ext cx="8229600" cy="2514600"/>
          </a:xfrm>
          <a:prstGeom prst="rect">
            <a:avLst/>
          </a:prstGeom>
          <a:solidFill>
            <a:srgbClr val="E0E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Functional Fixedness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Another obstacle to problem solving is called </a:t>
            </a:r>
            <a:r>
              <a:rPr lang="en-US" sz="2000" b="1"/>
              <a:t>functional fixedness</a:t>
            </a:r>
            <a:r>
              <a:rPr lang="en-US" sz="2000"/>
              <a:t>, which is the tendency to think of an object as being useful only for the function that the object is usually used for.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Functional fixedness can interfere with finding a solution to a problem.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1981200" y="1143000"/>
            <a:ext cx="8229600" cy="18288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Mental Sets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tendency to respond to a new problem with an approach that was successfully used with similar problems is called </a:t>
            </a:r>
            <a:r>
              <a:rPr lang="en-US" sz="2000" b="1"/>
              <a:t>mental set</a:t>
            </a:r>
            <a:r>
              <a:rPr lang="en-US" sz="2000"/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Mental set can get in the way of problem-solving.</a:t>
            </a:r>
            <a:endParaRPr lang="en-US" sz="2000" i="1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Obstacles to Problem Solving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38374" name="AutoShape 6"/>
          <p:cNvSpPr>
            <a:spLocks noChangeArrowheads="1"/>
          </p:cNvSpPr>
          <p:nvPr/>
        </p:nvSpPr>
        <p:spPr bwMode="auto">
          <a:xfrm flipH="1" flipV="1">
            <a:off x="9982200" y="30353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35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3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8371" grpId="0" animBg="1"/>
      <p:bldP spid="13383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40419" name="Rectangle 3"/>
          <p:cNvSpPr>
            <a:spLocks noChangeArrowheads="1"/>
          </p:cNvSpPr>
          <p:nvPr/>
        </p:nvSpPr>
        <p:spPr bwMode="auto">
          <a:xfrm>
            <a:off x="1981200" y="3048000"/>
            <a:ext cx="8229600" cy="1447800"/>
          </a:xfrm>
          <a:prstGeom prst="rect">
            <a:avLst/>
          </a:prstGeom>
          <a:solidFill>
            <a:srgbClr val="E0E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Recombination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 b="1"/>
              <a:t>Recombination</a:t>
            </a:r>
            <a:r>
              <a:rPr lang="en-US" sz="2000"/>
              <a:t> is the mental rearrangement of elements of a problem.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1981200" y="1143000"/>
            <a:ext cx="8229600" cy="1752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Flexibility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Flexibility is the ability to adapt to new, different, or changing situations.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Flexibility leads to original thinking.</a:t>
            </a:r>
            <a:endParaRPr lang="en-US" sz="2000" i="1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Problem Solving and Creativity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40422" name="AutoShape 6"/>
          <p:cNvSpPr>
            <a:spLocks noChangeArrowheads="1"/>
          </p:cNvSpPr>
          <p:nvPr/>
        </p:nvSpPr>
        <p:spPr bwMode="auto">
          <a:xfrm flipH="1" flipV="1">
            <a:off x="9982200" y="29591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4936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4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0419" grpId="0" animBg="1"/>
      <p:bldP spid="13404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7891" name="Picture 3" descr="psych_226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09600"/>
            <a:ext cx="2713038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7892" name="Picture 4" descr="psych_226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057401"/>
            <a:ext cx="2895600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7893" name="Picture 5" descr="psych_226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4" y="3200401"/>
            <a:ext cx="28590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87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31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1000"/>
                                        <p:tgtEl>
                                          <p:spTgt spid="131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1000"/>
                                        <p:tgtEl>
                                          <p:spTgt spid="131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26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73731" name="Rectangle 1027"/>
          <p:cNvSpPr>
            <a:spLocks noChangeArrowheads="1"/>
          </p:cNvSpPr>
          <p:nvPr/>
        </p:nvSpPr>
        <p:spPr bwMode="auto">
          <a:xfrm>
            <a:off x="1981200" y="1143000"/>
            <a:ext cx="8229600" cy="20574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Insight and Incubation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Insight gives us sudden understanding of a problem.</a:t>
            </a:r>
            <a:r>
              <a:rPr lang="en-US" sz="2000" b="1"/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</a:t>
            </a:r>
            <a:r>
              <a:rPr lang="en-US" sz="2000" b="1"/>
              <a:t>incubation effect</a:t>
            </a:r>
            <a:r>
              <a:rPr lang="en-US" sz="2000"/>
              <a:t> is the tendency to arrive at a solution after a period of time away from the problem.</a:t>
            </a:r>
            <a:r>
              <a:rPr lang="en-US"/>
              <a:t> </a:t>
            </a:r>
            <a:endParaRPr lang="en-US" sz="200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287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4515" name="Picture 3" descr="psych_2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1063626"/>
            <a:ext cx="83058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552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4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48611" name="Rectangle 3"/>
          <p:cNvSpPr>
            <a:spLocks noChangeArrowheads="1"/>
          </p:cNvSpPr>
          <p:nvPr/>
        </p:nvSpPr>
        <p:spPr bwMode="auto">
          <a:xfrm>
            <a:off x="1981200" y="1905000"/>
            <a:ext cx="8229600" cy="3276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Reasoning and Decision Making</a:t>
            </a:r>
            <a:endParaRPr lang="en-US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Reasoning is the use of information to reach conclusions. There are two main types of reasoning: deductive and inductive.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People use a variety of methods to make decisions, including using a balance sheet and some types of heuristics.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Section 3 at a Glance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950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4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86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54755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27432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 b="1"/>
              <a:t>Reasoning</a:t>
            </a:r>
            <a:r>
              <a:rPr lang="en-US" sz="2000"/>
              <a:t> is the use of information to reach conclusions. There are two main types of reasoning: deductive reasoning and inductive reasoning.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 </a:t>
            </a:r>
            <a:r>
              <a:rPr lang="en-US" sz="2000" b="1"/>
              <a:t>deductive reasoning</a:t>
            </a:r>
            <a:r>
              <a:rPr lang="en-US" sz="2000"/>
              <a:t>, the conclusion is true if the premises are true.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A </a:t>
            </a:r>
            <a:r>
              <a:rPr lang="en-US" sz="2000" b="1"/>
              <a:t>premise</a:t>
            </a:r>
            <a:r>
              <a:rPr lang="en-US" sz="2000"/>
              <a:t> is an idea or statement that provides the basic information that allows us to draw conclusions.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Deductive Reasoning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838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5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47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592899" name="Rectangle 3"/>
          <p:cNvSpPr>
            <a:spLocks noChangeArrowheads="1"/>
          </p:cNvSpPr>
          <p:nvPr/>
        </p:nvSpPr>
        <p:spPr bwMode="auto">
          <a:xfrm>
            <a:off x="1981200" y="1905000"/>
            <a:ext cx="8229600" cy="3276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Understanding Thinking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Thinking is the mental activity that allows us to understand, process, and communicate information.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The basic units of thought include symbols, concepts, and prototypes.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There are three kinds of thinking: convergent, divergent, and metacognition.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Section 1 at a Glance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441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92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89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64995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4038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 deductive reasoning, we usually start out with a general statement or principle and reason down to specifics that fit that statement or principle.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 </a:t>
            </a:r>
            <a:r>
              <a:rPr lang="en-US" sz="2000" b="1"/>
              <a:t>inductive reasoning</a:t>
            </a:r>
            <a:r>
              <a:rPr lang="en-US" sz="2000"/>
              <a:t>, we reason from individual cases or particular facts to reach a general conclusion.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 inductive reasoning, the conclusion is sometimes wrong, even when the premises are correct.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Even though inductive reasoning does not allow us to be certain that our assumptions are correct, we use inductive reasoning all the time.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Most sciences, including psychology, rely on inductive reasoning.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Inductive Reasoning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069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6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499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67043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3276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Making decisions means choosing among goals or courses of action to reach goals.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When we make decisions, we weigh the pluses and minuses of each possible course of action.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Making a balance sheet can help ensure that all available information has been considered.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A balance sheet can also be helpful when a person is making a decision between two or more alternatives.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Weighing Costs and Benefits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2270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6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70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69091" name="Rectangle 3"/>
          <p:cNvSpPr>
            <a:spLocks noChangeArrowheads="1"/>
          </p:cNvSpPr>
          <p:nvPr/>
        </p:nvSpPr>
        <p:spPr bwMode="auto">
          <a:xfrm>
            <a:off x="1981200" y="2590800"/>
            <a:ext cx="8229600" cy="2362200"/>
          </a:xfrm>
          <a:prstGeom prst="rect">
            <a:avLst/>
          </a:prstGeom>
          <a:solidFill>
            <a:srgbClr val="E0E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The Representativeness Heuristic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Based on the </a:t>
            </a:r>
            <a:r>
              <a:rPr lang="en-US" sz="2000" b="1"/>
              <a:t>representativeness heuristic,</a:t>
            </a:r>
            <a:r>
              <a:rPr lang="en-US" sz="2000"/>
              <a:t> people make decisions about a sample according to the population that the sample appears to represent.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representativeness heuristic can be misleading. 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1981200" y="1143000"/>
            <a:ext cx="8229600" cy="12954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The Availability Heuristic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</a:t>
            </a:r>
            <a:r>
              <a:rPr lang="en-US" sz="2000" b="1"/>
              <a:t>availability heuristic</a:t>
            </a:r>
            <a:r>
              <a:rPr lang="en-US" sz="2000"/>
              <a:t> can help people make decisions on the basis of available information in their immediate consciousness.</a:t>
            </a:r>
            <a:endParaRPr lang="en-US" sz="2000" i="1"/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Shortcuts in Decision Making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69094" name="AutoShape 6"/>
          <p:cNvSpPr>
            <a:spLocks noChangeArrowheads="1"/>
          </p:cNvSpPr>
          <p:nvPr/>
        </p:nvSpPr>
        <p:spPr bwMode="auto">
          <a:xfrm flipH="1" flipV="1">
            <a:off x="9982200" y="25146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164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6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9091" grpId="0" animBg="1"/>
      <p:bldP spid="136909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22860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The Anchoring Heuristic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</a:t>
            </a:r>
            <a:r>
              <a:rPr lang="en-US" sz="2000" b="1"/>
              <a:t>anchoring heuristic</a:t>
            </a:r>
            <a:r>
              <a:rPr lang="en-US" sz="2000"/>
              <a:t> is the process of making decisions based on certain ideas or standards held by the decision maker.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Family traditions, political beliefs, religion, and ways of life are common anchors.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85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79331" name="Rectangle 3"/>
          <p:cNvSpPr>
            <a:spLocks noChangeArrowheads="1"/>
          </p:cNvSpPr>
          <p:nvPr/>
        </p:nvSpPr>
        <p:spPr bwMode="auto">
          <a:xfrm>
            <a:off x="1981200" y="1600200"/>
            <a:ext cx="8229600" cy="41910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Language</a:t>
            </a:r>
            <a:endParaRPr lang="en-US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Language is the communication of ideas through symbols that are arranged according to rules of grammar.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Language contains three basic elements: phonemes, morphemes, and syntax.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Children everywhere learn language in the same sequence of steps. Heredity and environment both affect language learning.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Bilingualism is the ability to understand and speak two languages.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Section 4 at a Glance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70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7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93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1981200" y="1143000"/>
            <a:ext cx="8229600" cy="14478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b="1"/>
              <a:t>Language</a:t>
            </a:r>
            <a:r>
              <a:rPr lang="en-US" sz="1800"/>
              <a:t> is the communication of ideas through symbols that are arranged according to the rules of grammar.</a:t>
            </a:r>
          </a:p>
          <a:p>
            <a:pPr eaLnBrk="1" hangingPunct="1">
              <a:buFontTx/>
              <a:buChar char="•"/>
            </a:pPr>
            <a:r>
              <a:rPr lang="en-US" sz="1800"/>
              <a:t>Language makes it possible for people to share knowledge.</a:t>
            </a:r>
          </a:p>
          <a:p>
            <a:pPr eaLnBrk="1" hangingPunct="1">
              <a:buFontTx/>
              <a:buChar char="•"/>
            </a:pPr>
            <a:r>
              <a:rPr lang="en-US" sz="1800"/>
              <a:t>The psychology of language is called </a:t>
            </a:r>
            <a:r>
              <a:rPr lang="en-US" sz="1800" b="1"/>
              <a:t>psycholinguistics</a:t>
            </a:r>
            <a:r>
              <a:rPr lang="en-US" sz="1800"/>
              <a:t>. </a:t>
            </a:r>
            <a:endParaRPr lang="en-US"/>
          </a:p>
        </p:txBody>
      </p:sp>
      <p:grpSp>
        <p:nvGrpSpPr>
          <p:cNvPr id="1385475" name="Group 3"/>
          <p:cNvGrpSpPr>
            <a:grpSpLocks/>
          </p:cNvGrpSpPr>
          <p:nvPr/>
        </p:nvGrpSpPr>
        <p:grpSpPr bwMode="auto">
          <a:xfrm>
            <a:off x="1981200" y="2667000"/>
            <a:ext cx="4038600" cy="3505200"/>
            <a:chOff x="288" y="2166"/>
            <a:chExt cx="2448" cy="1338"/>
          </a:xfrm>
        </p:grpSpPr>
        <p:sp>
          <p:nvSpPr>
            <p:cNvPr id="114698" name="Text Box 4"/>
            <p:cNvSpPr txBox="1">
              <a:spLocks noChangeArrowheads="1"/>
            </p:cNvSpPr>
            <p:nvPr/>
          </p:nvSpPr>
          <p:spPr bwMode="auto">
            <a:xfrm>
              <a:off x="288" y="2400"/>
              <a:ext cx="2448" cy="1104"/>
            </a:xfrm>
            <a:prstGeom prst="rect">
              <a:avLst/>
            </a:prstGeom>
            <a:solidFill>
              <a:srgbClr val="E0E9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286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1800"/>
                <a:t>The natural tendency to acquire language can be called a </a:t>
              </a:r>
              <a:r>
                <a:rPr lang="en-US" sz="1800" b="1"/>
                <a:t>language acquisition device </a:t>
              </a:r>
              <a:r>
                <a:rPr lang="en-US" sz="1800"/>
                <a:t>(LAD).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The LAD enables the brain to understand and use grammar and to turn ideas into sentences.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Most people are capable of acquiring language from about 18 months of age to puberty.</a:t>
              </a:r>
            </a:p>
          </p:txBody>
        </p:sp>
        <p:sp>
          <p:nvSpPr>
            <p:cNvPr id="114699" name="Text Box 5"/>
            <p:cNvSpPr txBox="1">
              <a:spLocks noChangeArrowheads="1"/>
            </p:cNvSpPr>
            <p:nvPr/>
          </p:nvSpPr>
          <p:spPr bwMode="auto">
            <a:xfrm>
              <a:off x="288" y="2166"/>
              <a:ext cx="2448" cy="234"/>
            </a:xfrm>
            <a:prstGeom prst="rect">
              <a:avLst/>
            </a:prstGeom>
            <a:solidFill>
              <a:srgbClr val="E0E9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BF0000"/>
                  </a:solidFill>
                </a:rPr>
                <a:t>Hereditary Influences</a:t>
              </a:r>
              <a:endParaRPr lang="en-US" sz="2400" b="1"/>
            </a:p>
          </p:txBody>
        </p:sp>
      </p:grpSp>
      <p:sp>
        <p:nvSpPr>
          <p:cNvPr id="114692" name="Rectangle 6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Basic Concepts of Language</a:t>
            </a:r>
          </a:p>
        </p:txBody>
      </p:sp>
      <p:grpSp>
        <p:nvGrpSpPr>
          <p:cNvPr id="1385479" name="Group 7"/>
          <p:cNvGrpSpPr>
            <a:grpSpLocks/>
          </p:cNvGrpSpPr>
          <p:nvPr/>
        </p:nvGrpSpPr>
        <p:grpSpPr bwMode="auto">
          <a:xfrm>
            <a:off x="6172200" y="2667000"/>
            <a:ext cx="4038600" cy="3505200"/>
            <a:chOff x="288" y="2166"/>
            <a:chExt cx="2448" cy="1338"/>
          </a:xfrm>
        </p:grpSpPr>
        <p:sp>
          <p:nvSpPr>
            <p:cNvPr id="114696" name="Text Box 8"/>
            <p:cNvSpPr txBox="1">
              <a:spLocks noChangeArrowheads="1"/>
            </p:cNvSpPr>
            <p:nvPr/>
          </p:nvSpPr>
          <p:spPr bwMode="auto">
            <a:xfrm>
              <a:off x="288" y="2400"/>
              <a:ext cx="2448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286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1800"/>
                <a:t>Children learn language partly by observing and imitating other people.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Children acquire the languages of their parents and then pass them down to their children.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In this manner, languages pass, with small changes, from generation to generation.</a:t>
              </a:r>
            </a:p>
          </p:txBody>
        </p:sp>
        <p:sp>
          <p:nvSpPr>
            <p:cNvPr id="114697" name="Text Box 9"/>
            <p:cNvSpPr txBox="1">
              <a:spLocks noChangeArrowheads="1"/>
            </p:cNvSpPr>
            <p:nvPr/>
          </p:nvSpPr>
          <p:spPr bwMode="auto">
            <a:xfrm>
              <a:off x="288" y="2166"/>
              <a:ext cx="2448" cy="2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BF0000"/>
                  </a:solidFill>
                </a:rPr>
                <a:t>Environmental Influences</a:t>
              </a:r>
              <a:endParaRPr lang="en-US" sz="2400" b="1"/>
            </a:p>
          </p:txBody>
        </p:sp>
      </p:grpSp>
      <p:sp>
        <p:nvSpPr>
          <p:cNvPr id="1385482" name="AutoShape 10"/>
          <p:cNvSpPr>
            <a:spLocks noChangeArrowheads="1"/>
          </p:cNvSpPr>
          <p:nvPr/>
        </p:nvSpPr>
        <p:spPr bwMode="auto">
          <a:xfrm flipH="1" flipV="1">
            <a:off x="9982200" y="26289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85483" name="AutoShape 11"/>
          <p:cNvSpPr>
            <a:spLocks noChangeArrowheads="1"/>
          </p:cNvSpPr>
          <p:nvPr/>
        </p:nvSpPr>
        <p:spPr bwMode="auto">
          <a:xfrm flipH="1" flipV="1">
            <a:off x="5715000" y="59436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8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8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8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5482" grpId="0" animBg="1"/>
      <p:bldP spid="1385483" grpId="0" animBg="1"/>
      <p:bldP spid="138548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1981200" y="1143000"/>
            <a:ext cx="4038600" cy="22860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</a:pPr>
            <a:r>
              <a:rPr lang="en-US" sz="2400" b="1">
                <a:solidFill>
                  <a:srgbClr val="BF0000"/>
                </a:solidFill>
              </a:rPr>
              <a:t>Phonemes</a:t>
            </a:r>
            <a:endParaRPr lang="en-US" sz="1800" b="1"/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 b="1"/>
              <a:t>Phonemes</a:t>
            </a:r>
            <a:r>
              <a:rPr lang="en-US" sz="1800"/>
              <a:t> are the basic sounds of language.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English uses about 43 phonemes, including some that are not found in other languages.</a:t>
            </a:r>
          </a:p>
        </p:txBody>
      </p:sp>
      <p:sp>
        <p:nvSpPr>
          <p:cNvPr id="1393667" name="Text Box 3"/>
          <p:cNvSpPr txBox="1">
            <a:spLocks noChangeArrowheads="1"/>
          </p:cNvSpPr>
          <p:nvPr/>
        </p:nvSpPr>
        <p:spPr bwMode="auto">
          <a:xfrm>
            <a:off x="1981200" y="3581400"/>
            <a:ext cx="4038600" cy="2286000"/>
          </a:xfrm>
          <a:prstGeom prst="rect">
            <a:avLst/>
          </a:prstGeom>
          <a:solidFill>
            <a:srgbClr val="E0E9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</a:pPr>
            <a:r>
              <a:rPr lang="en-US" sz="2400" b="1">
                <a:solidFill>
                  <a:srgbClr val="BF0000"/>
                </a:solidFill>
              </a:rPr>
              <a:t>Syntax</a:t>
            </a:r>
            <a:endParaRPr lang="en-US" sz="1800" b="1"/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The way in which words are arranged to make phrases and sentences is </a:t>
            </a:r>
            <a:r>
              <a:rPr lang="en-US" sz="1800" b="1"/>
              <a:t>syntax</a:t>
            </a:r>
            <a:r>
              <a:rPr lang="en-US" sz="1800"/>
              <a:t>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The rules for word order are the grammar of a language.</a:t>
            </a:r>
          </a:p>
        </p:txBody>
      </p:sp>
      <p:sp>
        <p:nvSpPr>
          <p:cNvPr id="1393668" name="Text Box 4"/>
          <p:cNvSpPr txBox="1">
            <a:spLocks noChangeArrowheads="1"/>
          </p:cNvSpPr>
          <p:nvPr/>
        </p:nvSpPr>
        <p:spPr bwMode="auto">
          <a:xfrm>
            <a:off x="6248400" y="1143000"/>
            <a:ext cx="4038600" cy="2286000"/>
          </a:xfrm>
          <a:prstGeom prst="rect">
            <a:avLst/>
          </a:prstGeom>
          <a:solidFill>
            <a:srgbClr val="E0E9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</a:pPr>
            <a:r>
              <a:rPr lang="en-US" sz="2400" b="1">
                <a:solidFill>
                  <a:srgbClr val="BF0000"/>
                </a:solidFill>
              </a:rPr>
              <a:t>Morphemes</a:t>
            </a:r>
            <a:endParaRPr lang="en-US" sz="1800" b="1"/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The units of meaning in a language are called </a:t>
            </a:r>
            <a:r>
              <a:rPr lang="en-US" sz="1800" b="1"/>
              <a:t>morphemes</a:t>
            </a:r>
            <a:r>
              <a:rPr lang="en-US" sz="1800"/>
              <a:t>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Morphemes are made up of phonemes. 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endParaRPr lang="en-US" sz="1800"/>
          </a:p>
        </p:txBody>
      </p:sp>
      <p:sp>
        <p:nvSpPr>
          <p:cNvPr id="1393669" name="Text Box 5"/>
          <p:cNvSpPr txBox="1">
            <a:spLocks noChangeArrowheads="1"/>
          </p:cNvSpPr>
          <p:nvPr/>
        </p:nvSpPr>
        <p:spPr bwMode="auto">
          <a:xfrm>
            <a:off x="6248400" y="3581400"/>
            <a:ext cx="4038600" cy="22860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</a:pPr>
            <a:r>
              <a:rPr lang="en-US" sz="2400" b="1">
                <a:solidFill>
                  <a:srgbClr val="BF0000"/>
                </a:solidFill>
              </a:rPr>
              <a:t>Semantics</a:t>
            </a:r>
            <a:endParaRPr lang="en-US" sz="1800" b="1"/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The study of meaning in language is called </a:t>
            </a:r>
            <a:r>
              <a:rPr lang="en-US" sz="1800" b="1"/>
              <a:t>semantics</a:t>
            </a:r>
            <a:r>
              <a:rPr lang="en-US" sz="1800"/>
              <a:t>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Semantics involves the relationship between language and the objects depicted in the language.</a:t>
            </a:r>
          </a:p>
        </p:txBody>
      </p:sp>
      <p:sp>
        <p:nvSpPr>
          <p:cNvPr id="120838" name="Rectangle 6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The Basic Elements of Language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93671" name="AutoShape 7"/>
          <p:cNvSpPr>
            <a:spLocks noChangeArrowheads="1"/>
          </p:cNvSpPr>
          <p:nvPr/>
        </p:nvSpPr>
        <p:spPr bwMode="auto">
          <a:xfrm flipH="1" flipV="1">
            <a:off x="5715000" y="32004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93672" name="AutoShape 8"/>
          <p:cNvSpPr>
            <a:spLocks noChangeArrowheads="1"/>
          </p:cNvSpPr>
          <p:nvPr/>
        </p:nvSpPr>
        <p:spPr bwMode="auto">
          <a:xfrm flipH="1" flipV="1">
            <a:off x="9982200" y="32004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93673" name="AutoShape 9"/>
          <p:cNvSpPr>
            <a:spLocks noChangeArrowheads="1"/>
          </p:cNvSpPr>
          <p:nvPr/>
        </p:nvSpPr>
        <p:spPr bwMode="auto">
          <a:xfrm flipH="1" flipV="1">
            <a:off x="5715000" y="56388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9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9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9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9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3667" grpId="0" animBg="1"/>
      <p:bldP spid="1393668" grpId="0" animBg="1"/>
      <p:bldP spid="1393669" grpId="0" animBg="1"/>
      <p:bldP spid="1393671" grpId="0" animBg="1"/>
      <p:bldP spid="1393672" grpId="0" animBg="1"/>
      <p:bldP spid="1393672" grpId="1" animBg="1"/>
      <p:bldP spid="1393673" grpId="0" animBg="1"/>
      <p:bldP spid="139367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397763" name="Rectangle 3"/>
          <p:cNvSpPr>
            <a:spLocks noChangeArrowheads="1"/>
          </p:cNvSpPr>
          <p:nvPr/>
        </p:nvSpPr>
        <p:spPr bwMode="auto">
          <a:xfrm>
            <a:off x="1981200" y="4038600"/>
            <a:ext cx="8229600" cy="1981200"/>
          </a:xfrm>
          <a:prstGeom prst="rect">
            <a:avLst/>
          </a:prstGeom>
          <a:solidFill>
            <a:srgbClr val="E0E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Words, Words, Words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learning of words is the start of true language development.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Most early words are nouns.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Research indicates that reading to children increases their vocabulary. </a:t>
            </a:r>
            <a:r>
              <a:rPr lang="en-US" sz="2000" i="1"/>
              <a:t> </a:t>
            </a:r>
            <a:endParaRPr lang="en-US" sz="2000"/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1981200" y="1143000"/>
            <a:ext cx="8229600" cy="27432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Crying, Cooing, and Babbling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Crying is an effective form of verbal expression for infants.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Infants begin to coo during their second month of age.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Infants begin to babble at about six months of age.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Crying, cooing, and babbling are basic human abilities.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Babies understand much of what other people are saying before they learn to talk.</a:t>
            </a:r>
            <a:endParaRPr lang="en-US" sz="2000" i="1"/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The Stages of Language Development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97766" name="AutoShape 6"/>
          <p:cNvSpPr>
            <a:spLocks noChangeArrowheads="1"/>
          </p:cNvSpPr>
          <p:nvPr/>
        </p:nvSpPr>
        <p:spPr bwMode="auto">
          <a:xfrm flipH="1" flipV="1">
            <a:off x="9982200" y="39497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1888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9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7763" grpId="0" animBg="1"/>
      <p:bldP spid="139776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29718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Development of Grammar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first things children say are usually brief, but they have a grammar.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Most children who are nearing two years old will begin to use two-word sentences.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Two-word sentences usually show understanding of grammar.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Children make language errors because of </a:t>
            </a:r>
            <a:r>
              <a:rPr lang="en-US" sz="2000" b="1"/>
              <a:t>overregularization</a:t>
            </a:r>
            <a:r>
              <a:rPr lang="en-US" sz="2000"/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5488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1412099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32766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To speak two languages fluently is to be bilingual.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In general, learning a second language during childhood is easier than learning it later in life.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The bilingual population of the United States is growing.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Many people in other countries speak two or more languages.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Most psychologists believe that bilingualism is good for children’s cognitive development.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endParaRPr lang="en-US" sz="2000"/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Bilingualism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703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1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20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981200" y="1143000"/>
            <a:ext cx="8229600" cy="14478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b="1"/>
              <a:t>Thinking</a:t>
            </a:r>
            <a:r>
              <a:rPr lang="en-US" sz="1800"/>
              <a:t> is the mental activity that is involved in the understanding, processing, and communicating of information.</a:t>
            </a:r>
          </a:p>
          <a:p>
            <a:pPr eaLnBrk="1" hangingPunct="1">
              <a:buFontTx/>
              <a:buChar char="•"/>
            </a:pPr>
            <a:r>
              <a:rPr lang="en-US" sz="1800"/>
              <a:t>Thinking is made possible through units of thought that include symbols, concepts, and prototypes.</a:t>
            </a:r>
          </a:p>
        </p:txBody>
      </p:sp>
      <p:grpSp>
        <p:nvGrpSpPr>
          <p:cNvPr id="1207299" name="Group 3"/>
          <p:cNvGrpSpPr>
            <a:grpSpLocks/>
          </p:cNvGrpSpPr>
          <p:nvPr/>
        </p:nvGrpSpPr>
        <p:grpSpPr bwMode="auto">
          <a:xfrm>
            <a:off x="1981200" y="2667000"/>
            <a:ext cx="4038600" cy="2819400"/>
            <a:chOff x="288" y="2166"/>
            <a:chExt cx="2448" cy="1338"/>
          </a:xfrm>
        </p:grpSpPr>
        <p:sp>
          <p:nvSpPr>
            <p:cNvPr id="20490" name="Text Box 4"/>
            <p:cNvSpPr txBox="1">
              <a:spLocks noChangeArrowheads="1"/>
            </p:cNvSpPr>
            <p:nvPr/>
          </p:nvSpPr>
          <p:spPr bwMode="auto">
            <a:xfrm>
              <a:off x="288" y="2400"/>
              <a:ext cx="2448" cy="1104"/>
            </a:xfrm>
            <a:prstGeom prst="rect">
              <a:avLst/>
            </a:prstGeom>
            <a:solidFill>
              <a:srgbClr val="E0E9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286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1600"/>
                <a:t>A </a:t>
              </a:r>
              <a:r>
                <a:rPr lang="en-US" sz="1600" b="1"/>
                <a:t>symbol</a:t>
              </a:r>
              <a:r>
                <a:rPr lang="en-US" sz="1600"/>
                <a:t> is an object or an act that stands for something else.</a:t>
              </a:r>
            </a:p>
            <a:p>
              <a:pPr eaLnBrk="1" hangingPunct="1">
                <a:buFontTx/>
                <a:buChar char="•"/>
              </a:pPr>
              <a:r>
                <a:rPr lang="en-US" sz="1600"/>
                <a:t>Letters and words are symbols.</a:t>
              </a:r>
            </a:p>
            <a:p>
              <a:pPr eaLnBrk="1" hangingPunct="1">
                <a:buFontTx/>
                <a:buChar char="•"/>
              </a:pPr>
              <a:r>
                <a:rPr lang="en-US" sz="1600"/>
                <a:t>Mental images are symbols.</a:t>
              </a:r>
            </a:p>
            <a:p>
              <a:pPr eaLnBrk="1" hangingPunct="1">
                <a:buFontTx/>
                <a:buChar char="•"/>
              </a:pPr>
              <a:r>
                <a:rPr lang="en-US" sz="1600"/>
                <a:t>Symbols help us think about things that are not present.</a:t>
              </a:r>
            </a:p>
          </p:txBody>
        </p:sp>
        <p:sp>
          <p:nvSpPr>
            <p:cNvPr id="20491" name="Text Box 5"/>
            <p:cNvSpPr txBox="1">
              <a:spLocks noChangeArrowheads="1"/>
            </p:cNvSpPr>
            <p:nvPr/>
          </p:nvSpPr>
          <p:spPr bwMode="auto">
            <a:xfrm>
              <a:off x="288" y="2166"/>
              <a:ext cx="2448" cy="234"/>
            </a:xfrm>
            <a:prstGeom prst="rect">
              <a:avLst/>
            </a:prstGeom>
            <a:solidFill>
              <a:srgbClr val="E0E9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BF0000"/>
                  </a:solidFill>
                </a:rPr>
                <a:t>Symbols</a:t>
              </a:r>
              <a:endParaRPr lang="en-US" sz="2400" b="1"/>
            </a:p>
          </p:txBody>
        </p:sp>
      </p:grp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Basic Elements of Thinking</a:t>
            </a:r>
          </a:p>
        </p:txBody>
      </p:sp>
      <p:grpSp>
        <p:nvGrpSpPr>
          <p:cNvPr id="1207303" name="Group 7"/>
          <p:cNvGrpSpPr>
            <a:grpSpLocks/>
          </p:cNvGrpSpPr>
          <p:nvPr/>
        </p:nvGrpSpPr>
        <p:grpSpPr bwMode="auto">
          <a:xfrm>
            <a:off x="6172200" y="2590800"/>
            <a:ext cx="4038600" cy="2819400"/>
            <a:chOff x="288" y="2166"/>
            <a:chExt cx="2448" cy="1338"/>
          </a:xfrm>
        </p:grpSpPr>
        <p:sp>
          <p:nvSpPr>
            <p:cNvPr id="20488" name="Text Box 8"/>
            <p:cNvSpPr txBox="1">
              <a:spLocks noChangeArrowheads="1"/>
            </p:cNvSpPr>
            <p:nvPr/>
          </p:nvSpPr>
          <p:spPr bwMode="auto">
            <a:xfrm>
              <a:off x="288" y="2400"/>
              <a:ext cx="2448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286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1600"/>
                <a:t>A </a:t>
              </a:r>
              <a:r>
                <a:rPr lang="en-US" sz="1600" b="1"/>
                <a:t>concept </a:t>
              </a:r>
              <a:r>
                <a:rPr lang="en-US" sz="1600"/>
                <a:t>is a mental structure used to categorize objects, people, or events that share similar characteristics.</a:t>
              </a:r>
            </a:p>
            <a:p>
              <a:pPr eaLnBrk="1" hangingPunct="1">
                <a:buFontTx/>
                <a:buChar char="•"/>
              </a:pPr>
              <a:r>
                <a:rPr lang="en-US" sz="1600"/>
                <a:t>People organize concepts into hierarchies. </a:t>
              </a:r>
            </a:p>
            <a:p>
              <a:pPr eaLnBrk="1" hangingPunct="1">
                <a:buFontTx/>
                <a:buChar char="•"/>
              </a:pPr>
              <a:r>
                <a:rPr lang="en-US" sz="1600"/>
                <a:t>People learn concepts through experience.</a:t>
              </a:r>
            </a:p>
          </p:txBody>
        </p:sp>
        <p:sp>
          <p:nvSpPr>
            <p:cNvPr id="20489" name="Text Box 9"/>
            <p:cNvSpPr txBox="1">
              <a:spLocks noChangeArrowheads="1"/>
            </p:cNvSpPr>
            <p:nvPr/>
          </p:nvSpPr>
          <p:spPr bwMode="auto">
            <a:xfrm>
              <a:off x="288" y="2166"/>
              <a:ext cx="2448" cy="2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BF0000"/>
                  </a:solidFill>
                </a:rPr>
                <a:t>Concepts</a:t>
              </a:r>
              <a:endParaRPr lang="en-US" sz="2400" b="1"/>
            </a:p>
          </p:txBody>
        </p:sp>
      </p:grpSp>
      <p:sp>
        <p:nvSpPr>
          <p:cNvPr id="1207306" name="AutoShape 10"/>
          <p:cNvSpPr>
            <a:spLocks noChangeArrowheads="1"/>
          </p:cNvSpPr>
          <p:nvPr/>
        </p:nvSpPr>
        <p:spPr bwMode="auto">
          <a:xfrm flipH="1" flipV="1">
            <a:off x="9982200" y="26416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07307" name="AutoShape 11"/>
          <p:cNvSpPr>
            <a:spLocks noChangeArrowheads="1"/>
          </p:cNvSpPr>
          <p:nvPr/>
        </p:nvSpPr>
        <p:spPr bwMode="auto">
          <a:xfrm flipH="1" flipV="1">
            <a:off x="5715000" y="52578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3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0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0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7306" grpId="0" animBg="1"/>
      <p:bldP spid="1207307" grpId="0" animBg="1"/>
      <p:bldP spid="1207307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1981200" y="1143000"/>
            <a:ext cx="8229600" cy="16002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000" b="1">
                <a:solidFill>
                  <a:srgbClr val="BF0000"/>
                </a:solidFill>
              </a:rPr>
              <a:t>Disappearing Languages</a:t>
            </a:r>
          </a:p>
          <a:p>
            <a:pPr eaLnBrk="1" hangingPunct="1">
              <a:lnSpc>
                <a:spcPct val="120000"/>
              </a:lnSpc>
            </a:pPr>
            <a:r>
              <a:rPr lang="en-US" sz="1800"/>
              <a:t>By the year 2100 about half of the world’s 7,000 or so languages are likely to have disappeared. As a result, information about cultures, their history, the environment, and the different ways that people think will also disappear. </a:t>
            </a:r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Cultural Diversity and Psychology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418244" name="Text Box 4"/>
          <p:cNvSpPr txBox="1">
            <a:spLocks noChangeArrowheads="1"/>
          </p:cNvSpPr>
          <p:nvPr/>
        </p:nvSpPr>
        <p:spPr bwMode="auto">
          <a:xfrm>
            <a:off x="1981200" y="2819400"/>
            <a:ext cx="4038600" cy="3352800"/>
          </a:xfrm>
          <a:prstGeom prst="rect">
            <a:avLst/>
          </a:prstGeom>
          <a:solidFill>
            <a:srgbClr val="E0E9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Languages die as the few remaining people who speak them die. 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Languages are disappearing most rapidly in five regions.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Two of the regions are the upper Pacific Coast and the Southwest.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One reason languages die out is because of the influence of “predator” languages.</a:t>
            </a:r>
          </a:p>
        </p:txBody>
      </p:sp>
      <p:sp>
        <p:nvSpPr>
          <p:cNvPr id="1418245" name="Text Box 5"/>
          <p:cNvSpPr txBox="1">
            <a:spLocks noChangeArrowheads="1"/>
          </p:cNvSpPr>
          <p:nvPr/>
        </p:nvSpPr>
        <p:spPr bwMode="auto">
          <a:xfrm>
            <a:off x="6172200" y="2819400"/>
            <a:ext cx="4038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0E9E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When a language is lost, so is an entire culture.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Different ways of thinking and different ways of using language are also lost. 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Many countries are working to save or revive dying languages.</a:t>
            </a:r>
          </a:p>
        </p:txBody>
      </p:sp>
      <p:sp>
        <p:nvSpPr>
          <p:cNvPr id="1418246" name="AutoShape 6"/>
          <p:cNvSpPr>
            <a:spLocks noChangeArrowheads="1"/>
          </p:cNvSpPr>
          <p:nvPr/>
        </p:nvSpPr>
        <p:spPr bwMode="auto">
          <a:xfrm flipH="1" flipV="1">
            <a:off x="9982200" y="28067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18247" name="AutoShape 7"/>
          <p:cNvSpPr>
            <a:spLocks noChangeArrowheads="1"/>
          </p:cNvSpPr>
          <p:nvPr/>
        </p:nvSpPr>
        <p:spPr bwMode="auto">
          <a:xfrm flipH="1" flipV="1">
            <a:off x="5715000" y="59436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63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1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1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8244" grpId="0" animBg="1"/>
      <p:bldP spid="1418245" grpId="0"/>
      <p:bldP spid="1418246" grpId="0" animBg="1"/>
      <p:bldP spid="1418247" grpId="0" animBg="1"/>
      <p:bldP spid="141824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25908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Prototypes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A </a:t>
            </a:r>
            <a:r>
              <a:rPr lang="en-US" sz="2000" b="1"/>
              <a:t>prototype</a:t>
            </a:r>
            <a:r>
              <a:rPr lang="en-US" sz="2000"/>
              <a:t> is an example of a concept that best exemplifies the characteristics of that concept.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Prototypes help us categorize the world and process information about it.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Without prototypes, people might have to examine unfamiliar elements as if they were totally new.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6531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81200" y="1143000"/>
            <a:ext cx="8229600" cy="7620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000"/>
              <a:t>In general people think in three ways: convergent, divergent, and metacognitive.</a:t>
            </a:r>
          </a:p>
        </p:txBody>
      </p:sp>
      <p:grpSp>
        <p:nvGrpSpPr>
          <p:cNvPr id="1276931" name="Group 3"/>
          <p:cNvGrpSpPr>
            <a:grpSpLocks/>
          </p:cNvGrpSpPr>
          <p:nvPr/>
        </p:nvGrpSpPr>
        <p:grpSpPr bwMode="auto">
          <a:xfrm>
            <a:off x="1981200" y="1981200"/>
            <a:ext cx="4038600" cy="3962400"/>
            <a:chOff x="288" y="2166"/>
            <a:chExt cx="2448" cy="1338"/>
          </a:xfrm>
        </p:grpSpPr>
        <p:sp>
          <p:nvSpPr>
            <p:cNvPr id="26634" name="Text Box 4"/>
            <p:cNvSpPr txBox="1">
              <a:spLocks noChangeArrowheads="1"/>
            </p:cNvSpPr>
            <p:nvPr/>
          </p:nvSpPr>
          <p:spPr bwMode="auto">
            <a:xfrm>
              <a:off x="288" y="2400"/>
              <a:ext cx="2448" cy="1104"/>
            </a:xfrm>
            <a:prstGeom prst="rect">
              <a:avLst/>
            </a:prstGeom>
            <a:solidFill>
              <a:srgbClr val="E0E9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286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1800" b="1"/>
                <a:t>Convergent thinking</a:t>
              </a:r>
              <a:r>
                <a:rPr lang="en-US" sz="1800"/>
                <a:t> is thought limited to facts. 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We use convergent thinking to find one solution for a problem or task.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Developing rules and following them is one example of convergent thinking.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Convergent thinking is not particularly creative.</a:t>
              </a:r>
            </a:p>
            <a:p>
              <a:pPr eaLnBrk="1" hangingPunct="1"/>
              <a:endParaRPr lang="en-US" sz="1800"/>
            </a:p>
          </p:txBody>
        </p:sp>
        <p:sp>
          <p:nvSpPr>
            <p:cNvPr id="26635" name="Text Box 5"/>
            <p:cNvSpPr txBox="1">
              <a:spLocks noChangeArrowheads="1"/>
            </p:cNvSpPr>
            <p:nvPr/>
          </p:nvSpPr>
          <p:spPr bwMode="auto">
            <a:xfrm>
              <a:off x="288" y="2166"/>
              <a:ext cx="2448" cy="234"/>
            </a:xfrm>
            <a:prstGeom prst="rect">
              <a:avLst/>
            </a:prstGeom>
            <a:solidFill>
              <a:srgbClr val="E0E9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BF0000"/>
                  </a:solidFill>
                </a:rPr>
                <a:t>Convergent</a:t>
              </a:r>
              <a:endParaRPr lang="en-US" sz="2000" b="1"/>
            </a:p>
          </p:txBody>
        </p:sp>
      </p:grp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Three Kinds of Thinking</a:t>
            </a:r>
          </a:p>
        </p:txBody>
      </p:sp>
      <p:grpSp>
        <p:nvGrpSpPr>
          <p:cNvPr id="1276935" name="Group 7"/>
          <p:cNvGrpSpPr>
            <a:grpSpLocks/>
          </p:cNvGrpSpPr>
          <p:nvPr/>
        </p:nvGrpSpPr>
        <p:grpSpPr bwMode="auto">
          <a:xfrm>
            <a:off x="6096000" y="1981200"/>
            <a:ext cx="4038600" cy="3886200"/>
            <a:chOff x="288" y="2166"/>
            <a:chExt cx="2448" cy="1338"/>
          </a:xfrm>
        </p:grpSpPr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288" y="2400"/>
              <a:ext cx="2448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286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1800" b="1"/>
                <a:t>Divergent thinking</a:t>
              </a:r>
              <a:r>
                <a:rPr lang="en-US" sz="1800"/>
                <a:t> allows the mind to associate more freely to various elements of a problem. 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Divergent thinking is at the base of creativity.</a:t>
              </a:r>
            </a:p>
            <a:p>
              <a:pPr eaLnBrk="1" hangingPunct="1">
                <a:buFontTx/>
                <a:buChar char="•"/>
              </a:pPr>
              <a:r>
                <a:rPr lang="en-US" sz="1800"/>
                <a:t>Divergent thinking typically results in multiple solutions. </a:t>
              </a:r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288" y="2166"/>
              <a:ext cx="2448" cy="2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BF0000"/>
                  </a:solidFill>
                </a:rPr>
                <a:t>Divergent</a:t>
              </a:r>
              <a:endParaRPr lang="en-US" sz="2000" b="1"/>
            </a:p>
          </p:txBody>
        </p:sp>
      </p:grpSp>
      <p:sp>
        <p:nvSpPr>
          <p:cNvPr id="1276938" name="AutoShape 10"/>
          <p:cNvSpPr>
            <a:spLocks noChangeArrowheads="1"/>
          </p:cNvSpPr>
          <p:nvPr/>
        </p:nvSpPr>
        <p:spPr bwMode="auto">
          <a:xfrm flipH="1" flipV="1">
            <a:off x="9982200" y="19558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76939" name="AutoShape 11"/>
          <p:cNvSpPr>
            <a:spLocks noChangeArrowheads="1"/>
          </p:cNvSpPr>
          <p:nvPr/>
        </p:nvSpPr>
        <p:spPr bwMode="auto">
          <a:xfrm flipH="1" flipV="1">
            <a:off x="5715000" y="57150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99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7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7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6938" grpId="0" animBg="1"/>
      <p:bldP spid="1276939" grpId="0" animBg="1"/>
      <p:bldP spid="127693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981200" y="1143000"/>
            <a:ext cx="8229600" cy="25908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Metacognition</a:t>
            </a:r>
            <a:endParaRPr lang="en-US" sz="24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 b="1"/>
              <a:t>Metacognition</a:t>
            </a:r>
            <a:r>
              <a:rPr lang="en-US" sz="2000"/>
              <a:t> consists of planning, evaluating, and monitoring mental activities.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It is thinking about thinking.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000"/>
              <a:t>It has two different aspects: metacognitive knowledge and metacognitive experiences.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441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8979" name="Picture 3" descr="psych_2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914400"/>
            <a:ext cx="8001000" cy="49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55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78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209800" y="533400"/>
            <a:ext cx="7772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sz="3500" b="1" i="1"/>
          </a:p>
        </p:txBody>
      </p:sp>
      <p:sp>
        <p:nvSpPr>
          <p:cNvPr id="637955" name="Rectangle 3"/>
          <p:cNvSpPr>
            <a:spLocks noChangeArrowheads="1"/>
          </p:cNvSpPr>
          <p:nvPr/>
        </p:nvSpPr>
        <p:spPr bwMode="auto">
          <a:xfrm>
            <a:off x="1905000" y="1371600"/>
            <a:ext cx="8229600" cy="4648200"/>
          </a:xfrm>
          <a:prstGeom prst="rect">
            <a:avLst/>
          </a:prstGeom>
          <a:solidFill>
            <a:srgbClr val="F9F5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>
                <a:solidFill>
                  <a:srgbClr val="BF0000"/>
                </a:solidFill>
              </a:rPr>
              <a:t>Problem Solving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Problem solving involves a series of processes, including analyzing the problem, breaking it into component parts, and establishing goals.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Algorithms and heuristics are general approaches to problem solving.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sz="2400"/>
              <a:t>There are specific methods of problem solving, including systematic searching, trial and error, difference reduction, means-end analysis, working backward, and use of analogy.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Section 2 at a Glance</a:t>
            </a:r>
            <a:endParaRPr lang="en-US" sz="2800" b="1">
              <a:solidFill>
                <a:srgbClr val="FFCC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5032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178" name="Text Box 2"/>
          <p:cNvSpPr txBox="1">
            <a:spLocks noChangeArrowheads="1"/>
          </p:cNvSpPr>
          <p:nvPr/>
        </p:nvSpPr>
        <p:spPr bwMode="auto">
          <a:xfrm>
            <a:off x="1981200" y="1447800"/>
            <a:ext cx="4038600" cy="3886200"/>
          </a:xfrm>
          <a:prstGeom prst="rect">
            <a:avLst/>
          </a:prstGeom>
          <a:solidFill>
            <a:srgbClr val="F9F5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</a:pPr>
            <a:r>
              <a:rPr lang="en-US" sz="2400" b="1">
                <a:solidFill>
                  <a:srgbClr val="BF0000"/>
                </a:solidFill>
              </a:rPr>
              <a:t>Algorithms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An </a:t>
            </a:r>
            <a:r>
              <a:rPr lang="en-US" sz="1800" b="1"/>
              <a:t>algorithm</a:t>
            </a:r>
            <a:r>
              <a:rPr lang="en-US" sz="1800"/>
              <a:t> is a specific procedure that, when used properly and in the right circumstances, will always lead to the solution of a problem.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Mathematical formulas are examples of algorithms.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One kind of complex algorithm is a systematic search.    </a:t>
            </a:r>
          </a:p>
        </p:txBody>
      </p:sp>
      <p:sp>
        <p:nvSpPr>
          <p:cNvPr id="1330179" name="Text Box 3"/>
          <p:cNvSpPr txBox="1">
            <a:spLocks noChangeArrowheads="1"/>
          </p:cNvSpPr>
          <p:nvPr/>
        </p:nvSpPr>
        <p:spPr bwMode="auto">
          <a:xfrm>
            <a:off x="6172200" y="1447800"/>
            <a:ext cx="4038600" cy="3886200"/>
          </a:xfrm>
          <a:prstGeom prst="rect">
            <a:avLst/>
          </a:prstGeom>
          <a:solidFill>
            <a:srgbClr val="E0E9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31775" indent="-231775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9845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988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131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27400" indent="-4572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7846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418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6990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56200" indent="-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25000"/>
              </a:spcAft>
            </a:pPr>
            <a:r>
              <a:rPr lang="en-US" sz="2400" b="1">
                <a:solidFill>
                  <a:srgbClr val="BF0000"/>
                </a:solidFill>
              </a:rPr>
              <a:t>Heuristics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Algorithms are guaranteed to work, but they are not always practical.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/>
              <a:t>This is why people use heuristics for many types of problems.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 b="1">
                <a:cs typeface="Arial" panose="020B0604020202020204" pitchFamily="34" charset="0"/>
              </a:rPr>
              <a:t>Heuristics</a:t>
            </a:r>
            <a:r>
              <a:rPr lang="en-US" sz="1800">
                <a:cs typeface="Arial" panose="020B0604020202020204" pitchFamily="34" charset="0"/>
              </a:rPr>
              <a:t> are rules of thumb that often, but not always, help us solve problems.</a:t>
            </a:r>
          </a:p>
          <a:p>
            <a:pPr eaLnBrk="1" hangingPunct="1">
              <a:lnSpc>
                <a:spcPct val="100000"/>
              </a:lnSpc>
              <a:spcAft>
                <a:spcPct val="25000"/>
              </a:spcAft>
              <a:buFontTx/>
              <a:buChar char="•"/>
            </a:pPr>
            <a:r>
              <a:rPr lang="en-US" sz="1800">
                <a:cs typeface="Arial" panose="020B0604020202020204" pitchFamily="34" charset="0"/>
              </a:rPr>
              <a:t>They are shortcuts that are faster than algorithms, but they are not always reliable.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905000" y="609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800" b="1">
                <a:solidFill>
                  <a:srgbClr val="073499"/>
                </a:solidFill>
              </a:rPr>
              <a:t>Approaches to Problem Solving</a:t>
            </a:r>
            <a:endParaRPr lang="en-US" sz="2800" b="1">
              <a:solidFill>
                <a:srgbClr val="FFCC00"/>
              </a:solidFill>
            </a:endParaRPr>
          </a:p>
        </p:txBody>
      </p:sp>
      <p:sp>
        <p:nvSpPr>
          <p:cNvPr id="1330181" name="AutoShape 5"/>
          <p:cNvSpPr>
            <a:spLocks noChangeArrowheads="1"/>
          </p:cNvSpPr>
          <p:nvPr/>
        </p:nvSpPr>
        <p:spPr bwMode="auto">
          <a:xfrm flipH="1" flipV="1">
            <a:off x="5715000" y="51054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4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3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0178" grpId="0" animBg="1"/>
      <p:bldP spid="1330179" grpId="0" animBg="1"/>
      <p:bldP spid="1330181" grpId="0" animBg="1"/>
      <p:bldP spid="1330181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2007</Words>
  <Application>Microsoft Office PowerPoint</Application>
  <PresentationFormat>Widescreen</PresentationFormat>
  <Paragraphs>218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LeJeune</dc:creator>
  <cp:lastModifiedBy>Kristina LeJeune</cp:lastModifiedBy>
  <cp:revision>2</cp:revision>
  <dcterms:created xsi:type="dcterms:W3CDTF">2015-11-03T20:00:35Z</dcterms:created>
  <dcterms:modified xsi:type="dcterms:W3CDTF">2015-11-03T20:03:11Z</dcterms:modified>
</cp:coreProperties>
</file>