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5" r:id="rId4"/>
    <p:sldId id="280" r:id="rId5"/>
    <p:sldId id="258" r:id="rId6"/>
    <p:sldId id="259" r:id="rId7"/>
    <p:sldId id="264" r:id="rId8"/>
    <p:sldId id="286" r:id="rId9"/>
    <p:sldId id="260" r:id="rId10"/>
    <p:sldId id="281" r:id="rId11"/>
    <p:sldId id="282" r:id="rId12"/>
    <p:sldId id="261" r:id="rId13"/>
    <p:sldId id="262" r:id="rId14"/>
    <p:sldId id="263" r:id="rId15"/>
    <p:sldId id="265" r:id="rId16"/>
    <p:sldId id="266" r:id="rId17"/>
    <p:sldId id="287" r:id="rId18"/>
    <p:sldId id="267" r:id="rId19"/>
    <p:sldId id="288" r:id="rId20"/>
    <p:sldId id="268" r:id="rId21"/>
    <p:sldId id="289" r:id="rId22"/>
    <p:sldId id="269" r:id="rId23"/>
    <p:sldId id="283" r:id="rId24"/>
    <p:sldId id="270" r:id="rId25"/>
    <p:sldId id="271" r:id="rId26"/>
    <p:sldId id="272" r:id="rId27"/>
    <p:sldId id="290" r:id="rId28"/>
    <p:sldId id="273" r:id="rId29"/>
    <p:sldId id="284" r:id="rId30"/>
    <p:sldId id="291" r:id="rId31"/>
    <p:sldId id="27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94685" autoAdjust="0"/>
  </p:normalViewPr>
  <p:slideViewPr>
    <p:cSldViewPr snapToGrid="0" snapToObjects="1">
      <p:cViewPr>
        <p:scale>
          <a:sx n="107" d="100"/>
          <a:sy n="107" d="100"/>
        </p:scale>
        <p:origin x="-4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vert="horz" lIns="91440" tIns="45720" rIns="91440" bIns="45720" rtlCol="0" anchor="b" anchorCtr="0">
            <a:noAutofit/>
          </a:bodyPr>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93776" y="5257800"/>
            <a:ext cx="7196328" cy="987552"/>
          </a:xfrm>
        </p:spPr>
        <p:txBody>
          <a:bodyPr vert="horz" lIns="91440" tIns="45720" rIns="91440" bIns="45720" rtlCol="0"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pPr/>
              <a:t>9/25/2014</a:t>
            </a:fld>
            <a:endParaRPr lang="en-US"/>
          </a:p>
        </p:txBody>
      </p:sp>
      <p:sp>
        <p:nvSpPr>
          <p:cNvPr id="5" name="Footer Placeholder 4"/>
          <p:cNvSpPr>
            <a:spLocks noGrp="1"/>
          </p:cNvSpPr>
          <p:nvPr>
            <p:ph type="ftr" sz="quarter" idx="11"/>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en-US"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vert="horz" lIns="91440" tIns="45720" rIns="91440" bIns="45720" rtlCol="0">
            <a:normAutofit/>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765175" y="5443538"/>
            <a:ext cx="7612063" cy="804862"/>
          </a:xfrm>
        </p:spPr>
        <p:txBody>
          <a:bodyPr>
            <a:normAutofit/>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EC41E-48BD-4881-B6FF-D82EEBBCD904}" type="datetimeFigureOut">
              <a:rPr lang="en-US" smtClean="0"/>
              <a:pPr/>
              <a:t>9/25/2014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Pictures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pPr/>
              <a:t>9/25/2014</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pPr/>
              <a:t>‹#›</a:t>
            </a:fld>
            <a:endParaRPr lang="en-US"/>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pPr/>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pPr/>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pPr/>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nchorCtr="0"/>
          <a:lstStyle>
            <a:lvl1pPr algn="l">
              <a:defRPr sz="4800"/>
            </a:lvl1pPr>
          </a:lstStyle>
          <a:p>
            <a:r>
              <a:rPr lang="en-US" smtClean="0"/>
              <a:t>Click to edit Master title style</a:t>
            </a:r>
            <a:endParaRPr/>
          </a:p>
        </p:txBody>
      </p:sp>
      <p:sp>
        <p:nvSpPr>
          <p:cNvPr id="3" name="Subtitle 2"/>
          <p:cNvSpPr>
            <a:spLocks noGrp="1"/>
          </p:cNvSpPr>
          <p:nvPr>
            <p:ph type="subTitle" idx="1"/>
          </p:nvPr>
        </p:nvSpPr>
        <p:spPr>
          <a:xfrm>
            <a:off x="496888" y="5257800"/>
            <a:ext cx="7199312" cy="990600"/>
          </a:xfrm>
        </p:spPr>
        <p:txBody>
          <a:bodyPr vert="horz" lIns="91440" tIns="45720" rIns="91440" bIns="45720" rtlCol="0"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pPr/>
              <a:t>9/25/2014</a:t>
            </a:fld>
            <a:endParaRPr lang="en-US"/>
          </a:p>
        </p:txBody>
      </p:sp>
      <p:sp>
        <p:nvSpPr>
          <p:cNvPr id="5" name="Footer Placeholder 4"/>
          <p:cNvSpPr>
            <a:spLocks noGrp="1"/>
          </p:cNvSpPr>
          <p:nvPr>
            <p:ph type="ftr" sz="quarter" idx="11"/>
          </p:nvPr>
        </p:nvSpPr>
        <p:spPr/>
        <p:txBody>
          <a:bodyPr/>
          <a:lstStyle/>
          <a:p>
            <a:endParaRPr lang="en-US"/>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vert="horz" lIns="91440" tIns="45720" rIns="91440" bIns="45720" rtlCol="0"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EC41E-48BD-4881-B6FF-D82EEBBCD904}" type="datetimeFigureOut">
              <a:rPr lang="en-US" smtClean="0"/>
              <a:pPr/>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en-US"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19637"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3CEC41E-48BD-4881-B6FF-D82EEBBCD904}" type="datetimeFigureOut">
              <a:rPr lang="en-US" smtClean="0"/>
              <a:pPr/>
              <a:t>9/25/2014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5174"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19637"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3CEC41E-48BD-4881-B6FF-D82EEBBCD904}" type="datetimeFigureOut">
              <a:rPr lang="en-US" smtClean="0"/>
              <a:pPr/>
              <a:t>9/25/2014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3CEC41E-48BD-4881-B6FF-D82EEBBCD904}" type="datetimeFigureOut">
              <a:rPr lang="en-US" smtClean="0"/>
              <a:pPr/>
              <a:t>9/25/2014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EC41E-48BD-4881-B6FF-D82EEBBCD904}" type="datetimeFigureOut">
              <a:rPr lang="en-US" smtClean="0"/>
              <a:pPr/>
              <a:t>9/25/2014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9A5F39-4CE7-434C-A5CB-50A36345160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495800" y="381000"/>
            <a:ext cx="4149725" cy="588645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pPr/>
              <a:t>9/25/2014</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4" y="79468"/>
            <a:ext cx="7612063" cy="1417638"/>
          </a:xfrm>
          <a:prstGeom prst="rect">
            <a:avLst/>
          </a:prstGeom>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765175" y="2070846"/>
            <a:ext cx="7612064" cy="41820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03CEC41E-48BD-4881-B6FF-D82EEBBCD904}" type="datetimeFigureOut">
              <a:rPr lang="en-US" smtClean="0"/>
              <a:pPr/>
              <a:t>9/25/2014</a:t>
            </a:fld>
            <a:endParaRPr lang="en-US"/>
          </a:p>
        </p:txBody>
      </p:sp>
      <p:sp>
        <p:nvSpPr>
          <p:cNvPr id="5" name="Footer Placeholder 4"/>
          <p:cNvSpPr>
            <a:spLocks noGrp="1"/>
          </p:cNvSpPr>
          <p:nvPr>
            <p:ph type="ftr" sz="quarter" idx="3"/>
          </p:nvPr>
        </p:nvSpPr>
        <p:spPr>
          <a:xfrm>
            <a:off x="443753" y="6356350"/>
            <a:ext cx="2895600"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a:solidFill>
                  <a:schemeClr val="bg1"/>
                </a:solidFill>
              </a:defRPr>
            </a:lvl1pPr>
          </a:lstStyle>
          <a:p>
            <a:fld id="{459A5F39-4CE7-434C-A5CB-50A3634516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p:titleStyle>
    <p:bodyStyle>
      <a:lvl1pPr marL="342900" indent="-342900" algn="l" defTabSz="914400" rtl="0" eaLnBrk="1" latinLnBrk="0" hangingPunct="1">
        <a:spcBef>
          <a:spcPts val="2000"/>
        </a:spcBef>
        <a:buFont typeface="Wingdings 2" pitchFamily="18" charset="2"/>
        <a:buChar char=""/>
        <a:defRPr sz="2400" kern="1200">
          <a:solidFill>
            <a:schemeClr val="bg1"/>
          </a:solidFill>
          <a:effectLst>
            <a:outerShdw blurRad="63500" dist="50800" dir="2700000" algn="tl" rotWithShape="0">
              <a:prstClr val="black">
                <a:alpha val="50000"/>
              </a:prstClr>
            </a:outerShdw>
          </a:effectLst>
          <a:latin typeface="+mn-lt"/>
          <a:ea typeface="+mn-ea"/>
          <a:cs typeface="+mn-cs"/>
        </a:defRPr>
      </a:lvl1pPr>
      <a:lvl2pPr marL="685800" indent="-336550" algn="l" defTabSz="914400" rtl="0" eaLnBrk="1" latinLnBrk="0" hangingPunct="1">
        <a:spcBef>
          <a:spcPts val="600"/>
        </a:spcBef>
        <a:buFont typeface="Wingdings 2" pitchFamily="18" charset="2"/>
        <a:buChar char=""/>
        <a:defRPr sz="2200" kern="1200">
          <a:solidFill>
            <a:schemeClr val="bg1"/>
          </a:solidFill>
          <a:effectLst>
            <a:outerShdw blurRad="63500" dist="50800" dir="2700000" algn="tl" rotWithShape="0">
              <a:prstClr val="black">
                <a:alpha val="50000"/>
              </a:prstClr>
            </a:outerShdw>
          </a:effectLst>
          <a:latin typeface="+mn-lt"/>
          <a:ea typeface="+mn-ea"/>
          <a:cs typeface="+mn-cs"/>
        </a:defRPr>
      </a:lvl2pPr>
      <a:lvl3pPr marL="1035050" indent="-349250" algn="l" defTabSz="914400" rtl="0" eaLnBrk="1" latinLnBrk="0" hangingPunct="1">
        <a:spcBef>
          <a:spcPts val="600"/>
        </a:spcBef>
        <a:buFont typeface="Wingdings 2" pitchFamily="18" charset="2"/>
        <a:buChar char=""/>
        <a:defRPr sz="2000" kern="1200">
          <a:solidFill>
            <a:schemeClr val="bg1"/>
          </a:solidFill>
          <a:effectLst>
            <a:outerShdw blurRad="63500" dist="50800" dir="2700000" algn="tl" rotWithShape="0">
              <a:prstClr val="black">
                <a:alpha val="50000"/>
              </a:prstClr>
            </a:outerShdw>
          </a:effectLst>
          <a:latin typeface="+mn-lt"/>
          <a:ea typeface="+mn-ea"/>
          <a:cs typeface="+mn-cs"/>
        </a:defRPr>
      </a:lvl3pPr>
      <a:lvl4pPr marL="1371600" indent="-3365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4pPr>
      <a:lvl5pPr marL="1720850" indent="-3492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5pPr>
      <a:lvl6pPr marL="20558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6pPr>
      <a:lvl7pPr marL="23987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7pPr>
      <a:lvl8pPr marL="2743200"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8pPr>
      <a:lvl9pPr marL="3087688" indent="-344488" algn="l" defTabSz="914400" rtl="0" eaLnBrk="1" latinLnBrk="0" hangingPunct="1">
        <a:spcBef>
          <a:spcPct val="20000"/>
        </a:spcBef>
        <a:buFont typeface="Wingdings 2" pitchFamily="18" charset="2"/>
        <a:buChar char=""/>
        <a:defRPr lang="en-US" sz="1800" kern="1200" dirty="0">
          <a:solidFill>
            <a:schemeClr val="bg1"/>
          </a:solidFill>
          <a:effectLst>
            <a:outerShdw blurRad="63500" dist="50800" dir="2700000" algn="tl" rotWithShape="0">
              <a:prstClr val="black">
                <a:alpha val="5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Missions and Presidios</a:t>
            </a:r>
            <a:endParaRPr lang="en-US" dirty="0"/>
          </a:p>
        </p:txBody>
      </p:sp>
      <p:sp>
        <p:nvSpPr>
          <p:cNvPr id="3" name="Subtitle 2"/>
          <p:cNvSpPr>
            <a:spLocks noGrp="1"/>
          </p:cNvSpPr>
          <p:nvPr>
            <p:ph type="subTitle" idx="1"/>
          </p:nvPr>
        </p:nvSpPr>
        <p:spPr/>
        <p:txBody>
          <a:bodyPr/>
          <a:lstStyle/>
          <a:p>
            <a:r>
              <a:rPr lang="en-US" dirty="0" smtClean="0"/>
              <a:t>Chapter 4, Section 1</a:t>
            </a:r>
            <a:endParaRPr lang="en-US" dirty="0"/>
          </a:p>
        </p:txBody>
      </p:sp>
    </p:spTree>
    <p:extLst>
      <p:ext uri="{BB962C8B-B14F-4D97-AF65-F5344CB8AC3E}">
        <p14:creationId xmlns:p14="http://schemas.microsoft.com/office/powerpoint/2010/main" xmlns="" val="3387414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Missions</a:t>
            </a:r>
            <a:endParaRPr lang="en-US" dirty="0"/>
          </a:p>
        </p:txBody>
      </p:sp>
      <p:sp>
        <p:nvSpPr>
          <p:cNvPr id="3" name="Content Placeholder 2"/>
          <p:cNvSpPr>
            <a:spLocks noGrp="1"/>
          </p:cNvSpPr>
          <p:nvPr>
            <p:ph idx="1"/>
          </p:nvPr>
        </p:nvSpPr>
        <p:spPr/>
        <p:txBody>
          <a:bodyPr>
            <a:normAutofit/>
          </a:bodyPr>
          <a:lstStyle/>
          <a:p>
            <a:pPr lvl="0"/>
            <a:r>
              <a:rPr lang="en-US" dirty="0">
                <a:effectLst/>
              </a:rPr>
              <a:t>Working with Father Hidalgo, St. Denis established </a:t>
            </a:r>
            <a:r>
              <a:rPr lang="en-US" u="sng" dirty="0">
                <a:effectLst/>
              </a:rPr>
              <a:t>6 missions </a:t>
            </a:r>
            <a:r>
              <a:rPr lang="en-US" dirty="0">
                <a:effectLst/>
              </a:rPr>
              <a:t>and a presidio. One of these, </a:t>
            </a:r>
            <a:r>
              <a:rPr lang="en-US" u="sng" dirty="0">
                <a:effectLst/>
              </a:rPr>
              <a:t>Los </a:t>
            </a:r>
            <a:r>
              <a:rPr lang="en-US" u="sng" dirty="0" err="1">
                <a:effectLst/>
              </a:rPr>
              <a:t>Adaes</a:t>
            </a:r>
            <a:r>
              <a:rPr lang="en-US" dirty="0">
                <a:effectLst/>
              </a:rPr>
              <a:t>, became the capital of the province of Texas, located near Natchitoches; so the Spanish can keep an eye on the French. </a:t>
            </a:r>
          </a:p>
          <a:p>
            <a:pPr lvl="0"/>
            <a:r>
              <a:rPr lang="en-US" dirty="0">
                <a:effectLst/>
              </a:rPr>
              <a:t>Because Spain and France were at war in Europe in 1719, the war spread to the colonies. </a:t>
            </a:r>
          </a:p>
          <a:p>
            <a:endParaRPr lang="en-US" dirty="0"/>
          </a:p>
        </p:txBody>
      </p:sp>
    </p:spTree>
    <p:extLst>
      <p:ext uri="{BB962C8B-B14F-4D97-AF65-F5344CB8AC3E}">
        <p14:creationId xmlns:p14="http://schemas.microsoft.com/office/powerpoint/2010/main" xmlns="" val="249897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Chicken War</a:t>
            </a:r>
            <a:endParaRPr lang="en-US" dirty="0"/>
          </a:p>
        </p:txBody>
      </p:sp>
      <p:sp>
        <p:nvSpPr>
          <p:cNvPr id="3" name="Content Placeholder 2"/>
          <p:cNvSpPr>
            <a:spLocks noGrp="1"/>
          </p:cNvSpPr>
          <p:nvPr>
            <p:ph idx="1"/>
          </p:nvPr>
        </p:nvSpPr>
        <p:spPr/>
        <p:txBody>
          <a:bodyPr/>
          <a:lstStyle/>
          <a:p>
            <a:pPr lvl="0"/>
            <a:r>
              <a:rPr lang="en-US" dirty="0">
                <a:effectLst/>
              </a:rPr>
              <a:t>French soldiers decided to raid Los </a:t>
            </a:r>
            <a:r>
              <a:rPr lang="en-US" dirty="0" err="1">
                <a:effectLst/>
              </a:rPr>
              <a:t>Adaes</a:t>
            </a:r>
            <a:r>
              <a:rPr lang="en-US" dirty="0">
                <a:effectLst/>
              </a:rPr>
              <a:t> and found little there besides chickens, which they took. This “war” became known as the </a:t>
            </a:r>
            <a:r>
              <a:rPr lang="en-US" u="sng" dirty="0">
                <a:effectLst/>
              </a:rPr>
              <a:t>Chicken</a:t>
            </a:r>
            <a:r>
              <a:rPr lang="en-US" dirty="0">
                <a:effectLst/>
              </a:rPr>
              <a:t> War. </a:t>
            </a:r>
          </a:p>
          <a:p>
            <a:pPr lvl="0"/>
            <a:r>
              <a:rPr lang="en-US" dirty="0">
                <a:effectLst/>
              </a:rPr>
              <a:t>After this “war” mission San Antonio de Valero was established because </a:t>
            </a:r>
            <a:r>
              <a:rPr lang="en-US" u="sng" dirty="0">
                <a:effectLst/>
              </a:rPr>
              <a:t>it was a halfway point between the Rio Grande and east Texas</a:t>
            </a:r>
            <a:r>
              <a:rPr lang="en-US" dirty="0">
                <a:effectLst/>
              </a:rPr>
              <a:t>. </a:t>
            </a:r>
          </a:p>
          <a:p>
            <a:pPr lvl="1"/>
            <a:r>
              <a:rPr lang="en-US" sz="2400" dirty="0">
                <a:effectLst/>
              </a:rPr>
              <a:t>This was built on the San Antonio River and the land was very desirable. </a:t>
            </a:r>
          </a:p>
          <a:p>
            <a:endParaRPr lang="en-US" dirty="0"/>
          </a:p>
        </p:txBody>
      </p:sp>
    </p:spTree>
    <p:extLst>
      <p:ext uri="{BB962C8B-B14F-4D97-AF65-F5344CB8AC3E}">
        <p14:creationId xmlns:p14="http://schemas.microsoft.com/office/powerpoint/2010/main" xmlns="" val="2112441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Missions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effectLst/>
              </a:rPr>
              <a:t>Missions frequently faced raids from </a:t>
            </a:r>
            <a:r>
              <a:rPr lang="en-US" dirty="0" smtClean="0">
                <a:effectLst/>
              </a:rPr>
              <a:t>the </a:t>
            </a:r>
            <a:r>
              <a:rPr lang="en-US" u="sng" dirty="0" smtClean="0">
                <a:effectLst/>
              </a:rPr>
              <a:t>Lipan Apaches, </a:t>
            </a:r>
            <a:r>
              <a:rPr lang="en-US" u="sng" dirty="0" err="1" smtClean="0">
                <a:effectLst/>
              </a:rPr>
              <a:t>Companches</a:t>
            </a:r>
            <a:r>
              <a:rPr lang="en-US" u="sng" dirty="0" smtClean="0">
                <a:effectLst/>
              </a:rPr>
              <a:t>, </a:t>
            </a:r>
            <a:r>
              <a:rPr lang="en-US" u="sng" dirty="0" err="1" smtClean="0">
                <a:effectLst/>
              </a:rPr>
              <a:t>Wichitas</a:t>
            </a:r>
            <a:r>
              <a:rPr lang="en-US" u="sng" dirty="0" smtClean="0">
                <a:effectLst/>
              </a:rPr>
              <a:t>, and </a:t>
            </a:r>
            <a:r>
              <a:rPr lang="en-US" u="sng" dirty="0" err="1" smtClean="0">
                <a:effectLst/>
              </a:rPr>
              <a:t>Tonkawas</a:t>
            </a:r>
            <a:r>
              <a:rPr lang="en-US" dirty="0" smtClean="0">
                <a:effectLst/>
              </a:rPr>
              <a:t>. </a:t>
            </a:r>
            <a:r>
              <a:rPr lang="en-US" dirty="0">
                <a:effectLst/>
              </a:rPr>
              <a:t>They frequently stole horses and cattle. </a:t>
            </a:r>
          </a:p>
          <a:p>
            <a:pPr lvl="0"/>
            <a:r>
              <a:rPr lang="en-US" dirty="0">
                <a:effectLst/>
              </a:rPr>
              <a:t>Conflicts began to increase when the </a:t>
            </a:r>
            <a:r>
              <a:rPr lang="en-US" dirty="0" err="1">
                <a:effectLst/>
              </a:rPr>
              <a:t>Comanches</a:t>
            </a:r>
            <a:r>
              <a:rPr lang="en-US" dirty="0">
                <a:effectLst/>
              </a:rPr>
              <a:t> in the north continued to push south. </a:t>
            </a:r>
          </a:p>
          <a:p>
            <a:pPr lvl="0"/>
            <a:r>
              <a:rPr lang="en-US" dirty="0">
                <a:effectLst/>
              </a:rPr>
              <a:t>In 1749 the </a:t>
            </a:r>
            <a:r>
              <a:rPr lang="en-US" dirty="0" err="1">
                <a:effectLst/>
              </a:rPr>
              <a:t>Lipans</a:t>
            </a:r>
            <a:r>
              <a:rPr lang="en-US" dirty="0">
                <a:effectLst/>
              </a:rPr>
              <a:t> and Spanish made peace. The Spanish planned to build a mission for the </a:t>
            </a:r>
            <a:r>
              <a:rPr lang="en-US" dirty="0" err="1">
                <a:effectLst/>
              </a:rPr>
              <a:t>Lipans</a:t>
            </a:r>
            <a:r>
              <a:rPr lang="en-US" dirty="0">
                <a:effectLst/>
              </a:rPr>
              <a:t> who </a:t>
            </a:r>
            <a:r>
              <a:rPr lang="en-US" u="sng" dirty="0">
                <a:effectLst/>
              </a:rPr>
              <a:t>had agreed to convert to Christianity if they were protected from the </a:t>
            </a:r>
            <a:r>
              <a:rPr lang="en-US" u="sng" dirty="0" err="1">
                <a:effectLst/>
              </a:rPr>
              <a:t>Comanches</a:t>
            </a:r>
            <a:r>
              <a:rPr lang="en-US" dirty="0">
                <a:effectLst/>
              </a:rPr>
              <a:t>. </a:t>
            </a:r>
          </a:p>
          <a:p>
            <a:pPr lvl="0"/>
            <a:r>
              <a:rPr lang="en-US" dirty="0">
                <a:effectLst/>
              </a:rPr>
              <a:t>The Spanish built Santa Cruz de San Saba Mission for the </a:t>
            </a:r>
            <a:r>
              <a:rPr lang="en-US" dirty="0" err="1">
                <a:effectLst/>
              </a:rPr>
              <a:t>Lipans</a:t>
            </a:r>
            <a:r>
              <a:rPr lang="en-US" dirty="0">
                <a:effectLst/>
              </a:rPr>
              <a:t>. </a:t>
            </a:r>
          </a:p>
          <a:p>
            <a:pPr lvl="0"/>
            <a:r>
              <a:rPr lang="en-US" dirty="0">
                <a:effectLst/>
              </a:rPr>
              <a:t>They also built a presidio to protect the mission…. </a:t>
            </a:r>
          </a:p>
        </p:txBody>
      </p:sp>
    </p:spTree>
    <p:extLst>
      <p:ext uri="{BB962C8B-B14F-4D97-AF65-F5344CB8AC3E}">
        <p14:creationId xmlns:p14="http://schemas.microsoft.com/office/powerpoint/2010/main" xmlns="" val="228803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Santa Cruz de San Saba</a:t>
            </a:r>
            <a:endParaRPr lang="en-US" dirty="0"/>
          </a:p>
        </p:txBody>
      </p:sp>
      <p:sp>
        <p:nvSpPr>
          <p:cNvPr id="3" name="Content Placeholder 2"/>
          <p:cNvSpPr>
            <a:spLocks noGrp="1"/>
          </p:cNvSpPr>
          <p:nvPr>
            <p:ph idx="1"/>
          </p:nvPr>
        </p:nvSpPr>
        <p:spPr/>
        <p:txBody>
          <a:bodyPr>
            <a:normAutofit/>
          </a:bodyPr>
          <a:lstStyle/>
          <a:p>
            <a:pPr lvl="0"/>
            <a:r>
              <a:rPr lang="en-US" dirty="0">
                <a:effectLst/>
              </a:rPr>
              <a:t>The Spanish did not know what the </a:t>
            </a:r>
            <a:r>
              <a:rPr lang="en-US" dirty="0" err="1">
                <a:effectLst/>
              </a:rPr>
              <a:t>Lipans</a:t>
            </a:r>
            <a:r>
              <a:rPr lang="en-US" dirty="0">
                <a:effectLst/>
              </a:rPr>
              <a:t> knew: the mission was located in Comanche territory…. </a:t>
            </a:r>
          </a:p>
          <a:p>
            <a:pPr lvl="0"/>
            <a:r>
              <a:rPr lang="en-US" dirty="0">
                <a:effectLst/>
              </a:rPr>
              <a:t>The </a:t>
            </a:r>
            <a:r>
              <a:rPr lang="en-US" dirty="0" err="1">
                <a:effectLst/>
              </a:rPr>
              <a:t>Lipans</a:t>
            </a:r>
            <a:r>
              <a:rPr lang="en-US" dirty="0">
                <a:effectLst/>
              </a:rPr>
              <a:t> were hoping to </a:t>
            </a:r>
            <a:r>
              <a:rPr lang="en-US" u="sng" dirty="0">
                <a:effectLst/>
              </a:rPr>
              <a:t>start a war between the Spanish and </a:t>
            </a:r>
            <a:r>
              <a:rPr lang="en-US" u="sng" dirty="0" err="1">
                <a:effectLst/>
              </a:rPr>
              <a:t>Comanches</a:t>
            </a:r>
            <a:r>
              <a:rPr lang="en-US" dirty="0">
                <a:effectLst/>
              </a:rPr>
              <a:t>. </a:t>
            </a:r>
          </a:p>
          <a:p>
            <a:pPr lvl="0"/>
            <a:r>
              <a:rPr lang="en-US" dirty="0">
                <a:effectLst/>
              </a:rPr>
              <a:t>The Lipan Apaches never really lived at the mission. </a:t>
            </a:r>
          </a:p>
        </p:txBody>
      </p:sp>
    </p:spTree>
    <p:extLst>
      <p:ext uri="{BB962C8B-B14F-4D97-AF65-F5344CB8AC3E}">
        <p14:creationId xmlns:p14="http://schemas.microsoft.com/office/powerpoint/2010/main" xmlns="" val="3363213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Santa Cruz de San Saba</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effectLst/>
              </a:rPr>
              <a:t>In 1758 about </a:t>
            </a:r>
            <a:r>
              <a:rPr lang="en-US" u="sng" dirty="0">
                <a:effectLst/>
              </a:rPr>
              <a:t>2,000 </a:t>
            </a:r>
            <a:r>
              <a:rPr lang="en-US" u="sng" dirty="0" err="1">
                <a:effectLst/>
              </a:rPr>
              <a:t>Comanches</a:t>
            </a:r>
            <a:r>
              <a:rPr lang="en-US" u="sng" dirty="0">
                <a:effectLst/>
              </a:rPr>
              <a:t>, </a:t>
            </a:r>
            <a:r>
              <a:rPr lang="en-US" u="sng" dirty="0" err="1">
                <a:effectLst/>
              </a:rPr>
              <a:t>Wichitas</a:t>
            </a:r>
            <a:r>
              <a:rPr lang="en-US" u="sng" dirty="0">
                <a:effectLst/>
              </a:rPr>
              <a:t>, and </a:t>
            </a:r>
            <a:r>
              <a:rPr lang="en-US" u="sng" dirty="0" err="1">
                <a:effectLst/>
              </a:rPr>
              <a:t>Tonkawas</a:t>
            </a:r>
            <a:r>
              <a:rPr lang="en-US" u="sng" dirty="0">
                <a:effectLst/>
              </a:rPr>
              <a:t> came in search of the </a:t>
            </a:r>
            <a:r>
              <a:rPr lang="en-US" u="sng" dirty="0" err="1">
                <a:effectLst/>
              </a:rPr>
              <a:t>Lipans</a:t>
            </a:r>
            <a:r>
              <a:rPr lang="en-US" u="sng" dirty="0">
                <a:effectLst/>
              </a:rPr>
              <a:t>. </a:t>
            </a:r>
          </a:p>
          <a:p>
            <a:pPr lvl="0"/>
            <a:r>
              <a:rPr lang="en-US" u="sng" dirty="0">
                <a:effectLst/>
              </a:rPr>
              <a:t>They burned down the mission and killed most of the missionaries. </a:t>
            </a:r>
            <a:r>
              <a:rPr lang="en-US" dirty="0">
                <a:effectLst/>
              </a:rPr>
              <a:t>The mission was never rebuilt, but the presidio remained for a number of years. </a:t>
            </a:r>
          </a:p>
          <a:p>
            <a:pPr lvl="0"/>
            <a:r>
              <a:rPr lang="en-US" dirty="0">
                <a:effectLst/>
              </a:rPr>
              <a:t>The Spanish made one more attempt to build a mission among the Lipan on the upper Nueces </a:t>
            </a:r>
            <a:r>
              <a:rPr lang="en-US" dirty="0" smtClean="0">
                <a:effectLst/>
              </a:rPr>
              <a:t>River called Camp Wood. </a:t>
            </a:r>
            <a:endParaRPr lang="en-US" dirty="0">
              <a:effectLst/>
            </a:endParaRPr>
          </a:p>
          <a:p>
            <a:pPr lvl="0"/>
            <a:r>
              <a:rPr lang="en-US" dirty="0">
                <a:effectLst/>
              </a:rPr>
              <a:t>The Spanish could not keep the Lipan protected from attack and the mission failed. </a:t>
            </a:r>
            <a:r>
              <a:rPr lang="en-US" u="sng" dirty="0" smtClean="0">
                <a:effectLst/>
              </a:rPr>
              <a:t>The Spanish </a:t>
            </a:r>
            <a:r>
              <a:rPr lang="en-US" u="sng" dirty="0">
                <a:effectLst/>
              </a:rPr>
              <a:t>stopped working with the Lipan</a:t>
            </a:r>
            <a:r>
              <a:rPr lang="en-US" dirty="0" smtClean="0">
                <a:effectLst/>
              </a:rPr>
              <a:t>.</a:t>
            </a:r>
            <a:endParaRPr lang="en-US" dirty="0">
              <a:effectLst/>
            </a:endParaRPr>
          </a:p>
        </p:txBody>
      </p:sp>
    </p:spTree>
    <p:extLst>
      <p:ext uri="{BB962C8B-B14F-4D97-AF65-F5344CB8AC3E}">
        <p14:creationId xmlns:p14="http://schemas.microsoft.com/office/powerpoint/2010/main" xmlns="" val="2227502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Life in the Missions</a:t>
            </a:r>
            <a:endParaRPr lang="en-US" dirty="0"/>
          </a:p>
        </p:txBody>
      </p:sp>
      <p:sp>
        <p:nvSpPr>
          <p:cNvPr id="5" name="Subtitle 4"/>
          <p:cNvSpPr>
            <a:spLocks noGrp="1"/>
          </p:cNvSpPr>
          <p:nvPr>
            <p:ph type="subTitle" idx="1"/>
          </p:nvPr>
        </p:nvSpPr>
        <p:spPr/>
        <p:txBody>
          <a:bodyPr/>
          <a:lstStyle/>
          <a:p>
            <a:r>
              <a:rPr lang="en-US" dirty="0" smtClean="0"/>
              <a:t>Chapter 4, Section 2</a:t>
            </a:r>
            <a:endParaRPr lang="en-US" dirty="0"/>
          </a:p>
        </p:txBody>
      </p:sp>
    </p:spTree>
    <p:extLst>
      <p:ext uri="{BB962C8B-B14F-4D97-AF65-F5344CB8AC3E}">
        <p14:creationId xmlns:p14="http://schemas.microsoft.com/office/powerpoint/2010/main" xmlns="" val="343650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the Missions</a:t>
            </a:r>
            <a:endParaRPr lang="en-US" dirty="0"/>
          </a:p>
        </p:txBody>
      </p:sp>
      <p:sp>
        <p:nvSpPr>
          <p:cNvPr id="3" name="Content Placeholder 2"/>
          <p:cNvSpPr>
            <a:spLocks noGrp="1"/>
          </p:cNvSpPr>
          <p:nvPr>
            <p:ph idx="1"/>
          </p:nvPr>
        </p:nvSpPr>
        <p:spPr/>
        <p:txBody>
          <a:bodyPr>
            <a:normAutofit/>
          </a:bodyPr>
          <a:lstStyle/>
          <a:p>
            <a:pPr lvl="1"/>
            <a:r>
              <a:rPr lang="en-US" sz="2400" dirty="0" smtClean="0">
                <a:effectLst/>
              </a:rPr>
              <a:t>Missionaries </a:t>
            </a:r>
            <a:r>
              <a:rPr lang="en-US" sz="2400" dirty="0">
                <a:effectLst/>
              </a:rPr>
              <a:t>felt they should treat the Native Americans </a:t>
            </a:r>
            <a:r>
              <a:rPr lang="en-US" sz="2400" u="sng" dirty="0">
                <a:effectLst/>
              </a:rPr>
              <a:t>like they are children who needed someone to guide them</a:t>
            </a:r>
            <a:r>
              <a:rPr lang="en-US" sz="2400" dirty="0">
                <a:effectLst/>
              </a:rPr>
              <a:t>. The Native Americans didn’t feel this way. </a:t>
            </a:r>
            <a:endParaRPr lang="en-US" sz="3200" dirty="0">
              <a:effectLst/>
            </a:endParaRPr>
          </a:p>
          <a:p>
            <a:pPr lvl="1"/>
            <a:r>
              <a:rPr lang="en-US" sz="2400" dirty="0">
                <a:effectLst/>
              </a:rPr>
              <a:t>The Friars taught the Native Americans </a:t>
            </a:r>
            <a:r>
              <a:rPr lang="en-US" sz="2400" u="sng" dirty="0">
                <a:effectLst/>
              </a:rPr>
              <a:t>Christianity</a:t>
            </a:r>
            <a:r>
              <a:rPr lang="en-US" sz="2400" dirty="0">
                <a:effectLst/>
              </a:rPr>
              <a:t> to convert them to </a:t>
            </a:r>
            <a:r>
              <a:rPr lang="en-US" sz="2400" u="sng" dirty="0">
                <a:effectLst/>
              </a:rPr>
              <a:t>Catholicism</a:t>
            </a:r>
            <a:r>
              <a:rPr lang="en-US" sz="2400" dirty="0">
                <a:effectLst/>
              </a:rPr>
              <a:t>.</a:t>
            </a:r>
            <a:endParaRPr lang="en-US" sz="3200" dirty="0">
              <a:effectLst/>
            </a:endParaRPr>
          </a:p>
          <a:p>
            <a:endParaRPr lang="en-US" dirty="0"/>
          </a:p>
        </p:txBody>
      </p:sp>
    </p:spTree>
    <p:extLst>
      <p:ext uri="{BB962C8B-B14F-4D97-AF65-F5344CB8AC3E}">
        <p14:creationId xmlns:p14="http://schemas.microsoft.com/office/powerpoint/2010/main" xmlns="" val="2572240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the Mission</a:t>
            </a:r>
            <a:endParaRPr lang="en-US" dirty="0"/>
          </a:p>
        </p:txBody>
      </p:sp>
      <p:sp>
        <p:nvSpPr>
          <p:cNvPr id="3" name="Content Placeholder 2"/>
          <p:cNvSpPr>
            <a:spLocks noGrp="1"/>
          </p:cNvSpPr>
          <p:nvPr>
            <p:ph idx="1"/>
          </p:nvPr>
        </p:nvSpPr>
        <p:spPr/>
        <p:txBody>
          <a:bodyPr/>
          <a:lstStyle/>
          <a:p>
            <a:pPr lvl="1"/>
            <a:r>
              <a:rPr lang="en-US" sz="2400" dirty="0">
                <a:effectLst/>
              </a:rPr>
              <a:t>The main source of labor on the missions was </a:t>
            </a:r>
            <a:r>
              <a:rPr lang="en-US" sz="2400" u="sng" dirty="0">
                <a:effectLst/>
              </a:rPr>
              <a:t>Native Americans</a:t>
            </a:r>
            <a:r>
              <a:rPr lang="en-US" sz="2400" dirty="0">
                <a:effectLst/>
              </a:rPr>
              <a:t>. They </a:t>
            </a:r>
            <a:r>
              <a:rPr lang="en-US" sz="2400" u="sng" dirty="0">
                <a:effectLst/>
              </a:rPr>
              <a:t>planted and harvested crops and took care of the livestock</a:t>
            </a:r>
            <a:r>
              <a:rPr lang="en-US" sz="2400" dirty="0">
                <a:effectLst/>
              </a:rPr>
              <a:t> in order to keep the settlement going.</a:t>
            </a:r>
            <a:endParaRPr lang="en-US" sz="3200" dirty="0">
              <a:effectLst/>
            </a:endParaRPr>
          </a:p>
          <a:p>
            <a:pPr lvl="2"/>
            <a:r>
              <a:rPr lang="en-US" dirty="0">
                <a:effectLst/>
              </a:rPr>
              <a:t>If a Native American did not work, they were punished. They were also punished for bad behavior. </a:t>
            </a:r>
            <a:endParaRPr lang="en-US" sz="2800" dirty="0">
              <a:effectLst/>
            </a:endParaRPr>
          </a:p>
          <a:p>
            <a:endParaRPr lang="en-US" dirty="0"/>
          </a:p>
        </p:txBody>
      </p:sp>
    </p:spTree>
    <p:extLst>
      <p:ext uri="{BB962C8B-B14F-4D97-AF65-F5344CB8AC3E}">
        <p14:creationId xmlns:p14="http://schemas.microsoft.com/office/powerpoint/2010/main" xmlns="" val="1490407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 the Mission</a:t>
            </a:r>
            <a:endParaRPr lang="en-US" dirty="0"/>
          </a:p>
        </p:txBody>
      </p:sp>
      <p:sp>
        <p:nvSpPr>
          <p:cNvPr id="3" name="Content Placeholder 2"/>
          <p:cNvSpPr>
            <a:spLocks noGrp="1"/>
          </p:cNvSpPr>
          <p:nvPr>
            <p:ph idx="1"/>
          </p:nvPr>
        </p:nvSpPr>
        <p:spPr/>
        <p:txBody>
          <a:bodyPr>
            <a:normAutofit/>
          </a:bodyPr>
          <a:lstStyle/>
          <a:p>
            <a:pPr lvl="1"/>
            <a:r>
              <a:rPr lang="en-US" sz="2400" dirty="0">
                <a:effectLst/>
              </a:rPr>
              <a:t>The Native Americans came to live on these missions because the friars </a:t>
            </a:r>
            <a:r>
              <a:rPr lang="en-US" sz="2400" u="sng" dirty="0">
                <a:effectLst/>
              </a:rPr>
              <a:t>gave them gifts, a steady supply of food, and protection from their enemies</a:t>
            </a:r>
            <a:r>
              <a:rPr lang="en-US" sz="2400" dirty="0">
                <a:effectLst/>
              </a:rPr>
              <a:t>. </a:t>
            </a:r>
            <a:endParaRPr lang="en-US" sz="3200" dirty="0">
              <a:effectLst/>
            </a:endParaRPr>
          </a:p>
          <a:p>
            <a:pPr lvl="1"/>
            <a:r>
              <a:rPr lang="en-US" sz="2400" dirty="0">
                <a:effectLst/>
              </a:rPr>
              <a:t>The friars followed a </a:t>
            </a:r>
            <a:r>
              <a:rPr lang="en-US" sz="2400" u="sng" dirty="0">
                <a:effectLst/>
              </a:rPr>
              <a:t>rigid </a:t>
            </a:r>
            <a:r>
              <a:rPr lang="en-US" sz="2400" u="sng" dirty="0" smtClean="0">
                <a:effectLst/>
              </a:rPr>
              <a:t>schedule</a:t>
            </a:r>
            <a:r>
              <a:rPr lang="en-US" sz="2400" dirty="0" smtClean="0">
                <a:effectLst/>
              </a:rPr>
              <a:t>: </a:t>
            </a:r>
            <a:r>
              <a:rPr lang="en-US" sz="2400" dirty="0">
                <a:effectLst/>
              </a:rPr>
              <a:t>got up at dawn, went to daily religious meetings, said their prayers, and said the catechism (</a:t>
            </a:r>
            <a:r>
              <a:rPr lang="en-US" sz="2400" u="sng" dirty="0">
                <a:effectLst/>
              </a:rPr>
              <a:t>a set of questions and answers about Catholic beliefs</a:t>
            </a:r>
            <a:r>
              <a:rPr lang="en-US" sz="2400" dirty="0">
                <a:effectLst/>
              </a:rPr>
              <a:t>). </a:t>
            </a:r>
            <a:endParaRPr lang="en-US" sz="3200" dirty="0">
              <a:effectLst/>
            </a:endParaRPr>
          </a:p>
          <a:p>
            <a:pPr lvl="2"/>
            <a:r>
              <a:rPr lang="en-US" dirty="0">
                <a:effectLst/>
              </a:rPr>
              <a:t>This schedule was used to convert the Native Americans to Catholicism</a:t>
            </a:r>
            <a:r>
              <a:rPr lang="en-US" dirty="0" smtClean="0">
                <a:effectLst/>
              </a:rPr>
              <a:t>.</a:t>
            </a:r>
            <a:endParaRPr lang="en-US" sz="2800" dirty="0">
              <a:effectLst/>
            </a:endParaRPr>
          </a:p>
        </p:txBody>
      </p:sp>
    </p:spTree>
    <p:extLst>
      <p:ext uri="{BB962C8B-B14F-4D97-AF65-F5344CB8AC3E}">
        <p14:creationId xmlns:p14="http://schemas.microsoft.com/office/powerpoint/2010/main" xmlns="" val="585625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on the Mission</a:t>
            </a:r>
            <a:endParaRPr lang="en-US" dirty="0"/>
          </a:p>
        </p:txBody>
      </p:sp>
      <p:sp>
        <p:nvSpPr>
          <p:cNvPr id="3" name="Content Placeholder 2"/>
          <p:cNvSpPr>
            <a:spLocks noGrp="1"/>
          </p:cNvSpPr>
          <p:nvPr>
            <p:ph idx="1"/>
          </p:nvPr>
        </p:nvSpPr>
        <p:spPr/>
        <p:txBody>
          <a:bodyPr/>
          <a:lstStyle/>
          <a:p>
            <a:pPr lvl="1"/>
            <a:r>
              <a:rPr lang="en-US" sz="2400" dirty="0">
                <a:effectLst/>
              </a:rPr>
              <a:t>Farming year round was difficult for Native Americans to get used to. </a:t>
            </a:r>
            <a:endParaRPr lang="en-US" sz="3200" dirty="0">
              <a:effectLst/>
            </a:endParaRPr>
          </a:p>
          <a:p>
            <a:pPr lvl="2"/>
            <a:r>
              <a:rPr lang="en-US" u="sng" dirty="0">
                <a:effectLst/>
              </a:rPr>
              <a:t>They were used to following animals for part of the year</a:t>
            </a:r>
            <a:r>
              <a:rPr lang="en-US" dirty="0">
                <a:effectLst/>
              </a:rPr>
              <a:t>. </a:t>
            </a:r>
            <a:endParaRPr lang="en-US" sz="2800" dirty="0">
              <a:effectLst/>
            </a:endParaRPr>
          </a:p>
          <a:p>
            <a:endParaRPr lang="en-US" dirty="0"/>
          </a:p>
          <a:p>
            <a:endParaRPr lang="en-US" dirty="0"/>
          </a:p>
        </p:txBody>
      </p:sp>
    </p:spTree>
    <p:extLst>
      <p:ext uri="{BB962C8B-B14F-4D97-AF65-F5344CB8AC3E}">
        <p14:creationId xmlns:p14="http://schemas.microsoft.com/office/powerpoint/2010/main" xmlns="" val="1803825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Mission-Presidio System</a:t>
            </a:r>
            <a:endParaRPr lang="en-US" dirty="0"/>
          </a:p>
        </p:txBody>
      </p:sp>
      <p:sp>
        <p:nvSpPr>
          <p:cNvPr id="3" name="Content Placeholder 2"/>
          <p:cNvSpPr>
            <a:spLocks noGrp="1"/>
          </p:cNvSpPr>
          <p:nvPr>
            <p:ph idx="1"/>
          </p:nvPr>
        </p:nvSpPr>
        <p:spPr/>
        <p:txBody>
          <a:bodyPr>
            <a:normAutofit/>
          </a:bodyPr>
          <a:lstStyle/>
          <a:p>
            <a:pPr lvl="0"/>
            <a:r>
              <a:rPr lang="en-US" dirty="0">
                <a:effectLst/>
              </a:rPr>
              <a:t>Because the French built a fort in Texas, Spain realized they were not in control of </a:t>
            </a:r>
            <a:r>
              <a:rPr lang="en-US" dirty="0" smtClean="0">
                <a:effectLst/>
              </a:rPr>
              <a:t>Texas, which provoked </a:t>
            </a:r>
            <a:r>
              <a:rPr lang="en-US" u="sng" dirty="0" smtClean="0">
                <a:effectLst/>
              </a:rPr>
              <a:t>great fear among the Spanish.</a:t>
            </a:r>
          </a:p>
          <a:p>
            <a:pPr lvl="0"/>
            <a:r>
              <a:rPr lang="en-US" dirty="0" smtClean="0">
                <a:effectLst/>
              </a:rPr>
              <a:t>In order to gain control of Texas, the Spanish used the </a:t>
            </a:r>
            <a:r>
              <a:rPr lang="en-US" u="sng" dirty="0" smtClean="0">
                <a:effectLst/>
              </a:rPr>
              <a:t>mission-presidio system</a:t>
            </a:r>
            <a:r>
              <a:rPr lang="en-US" dirty="0" smtClean="0">
                <a:effectLst/>
              </a:rPr>
              <a:t> to build the population of Texas. </a:t>
            </a:r>
            <a:endParaRPr lang="en-US" dirty="0">
              <a:effectLst/>
            </a:endParaRPr>
          </a:p>
          <a:p>
            <a:pPr lvl="0"/>
            <a:r>
              <a:rPr lang="en-US" dirty="0">
                <a:effectLst/>
              </a:rPr>
              <a:t>A </a:t>
            </a:r>
            <a:r>
              <a:rPr lang="en-US" b="1" i="1" dirty="0">
                <a:effectLst/>
              </a:rPr>
              <a:t>mission</a:t>
            </a:r>
            <a:r>
              <a:rPr lang="en-US" dirty="0">
                <a:effectLst/>
              </a:rPr>
              <a:t> is </a:t>
            </a:r>
            <a:r>
              <a:rPr lang="en-US" u="sng" dirty="0">
                <a:effectLst/>
              </a:rPr>
              <a:t>a settlement set up in Indian territory </a:t>
            </a:r>
            <a:r>
              <a:rPr lang="en-US" dirty="0">
                <a:effectLst/>
              </a:rPr>
              <a:t>and were started by Friars. </a:t>
            </a:r>
          </a:p>
          <a:p>
            <a:pPr lvl="0"/>
            <a:r>
              <a:rPr lang="en-US" dirty="0" smtClean="0">
                <a:effectLst/>
              </a:rPr>
              <a:t>. </a:t>
            </a:r>
          </a:p>
          <a:p>
            <a:pPr lvl="0"/>
            <a:endParaRPr lang="en-US" dirty="0">
              <a:effectLst/>
            </a:endParaRPr>
          </a:p>
        </p:txBody>
      </p:sp>
    </p:spTree>
    <p:extLst>
      <p:ext uri="{BB962C8B-B14F-4D97-AF65-F5344CB8AC3E}">
        <p14:creationId xmlns:p14="http://schemas.microsoft.com/office/powerpoint/2010/main" xmlns="" val="709601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Sustaining the Mission</a:t>
            </a:r>
            <a:endParaRPr lang="en-US" dirty="0"/>
          </a:p>
        </p:txBody>
      </p:sp>
      <p:sp>
        <p:nvSpPr>
          <p:cNvPr id="3" name="Content Placeholder 2"/>
          <p:cNvSpPr>
            <a:spLocks noGrp="1"/>
          </p:cNvSpPr>
          <p:nvPr>
            <p:ph idx="1"/>
          </p:nvPr>
        </p:nvSpPr>
        <p:spPr/>
        <p:txBody>
          <a:bodyPr/>
          <a:lstStyle/>
          <a:p>
            <a:pPr lvl="1"/>
            <a:r>
              <a:rPr lang="en-US" sz="2400" dirty="0" smtClean="0">
                <a:effectLst/>
              </a:rPr>
              <a:t>In order to be successful, these missions needed to be self sufficient (support itself independently)</a:t>
            </a:r>
          </a:p>
          <a:p>
            <a:pPr lvl="1"/>
            <a:r>
              <a:rPr lang="en-US" sz="2400" dirty="0" smtClean="0">
                <a:effectLst/>
              </a:rPr>
              <a:t>Crops </a:t>
            </a:r>
            <a:r>
              <a:rPr lang="en-US" sz="2400" dirty="0">
                <a:effectLst/>
              </a:rPr>
              <a:t>grown: Corn, beans, chili peppers, pimentos, watermelons, cantaloupes, pumpkins, and garden produce. </a:t>
            </a:r>
            <a:endParaRPr lang="en-US" sz="3200" dirty="0">
              <a:effectLst/>
            </a:endParaRPr>
          </a:p>
        </p:txBody>
      </p:sp>
    </p:spTree>
    <p:extLst>
      <p:ext uri="{BB962C8B-B14F-4D97-AF65-F5344CB8AC3E}">
        <p14:creationId xmlns:p14="http://schemas.microsoft.com/office/powerpoint/2010/main" xmlns="" val="2455638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Sustaining the Mission</a:t>
            </a:r>
            <a:endParaRPr lang="en-US" dirty="0"/>
          </a:p>
        </p:txBody>
      </p:sp>
      <p:sp>
        <p:nvSpPr>
          <p:cNvPr id="3" name="Content Placeholder 2"/>
          <p:cNvSpPr>
            <a:spLocks noGrp="1"/>
          </p:cNvSpPr>
          <p:nvPr>
            <p:ph idx="1"/>
          </p:nvPr>
        </p:nvSpPr>
        <p:spPr/>
        <p:txBody>
          <a:bodyPr/>
          <a:lstStyle/>
          <a:p>
            <a:pPr lvl="1"/>
            <a:r>
              <a:rPr lang="en-US" sz="2400" dirty="0">
                <a:effectLst/>
              </a:rPr>
              <a:t>Livestock raised: Sheep, goats, cattle, and other animals. </a:t>
            </a:r>
            <a:endParaRPr lang="en-US" sz="3200" dirty="0">
              <a:effectLst/>
            </a:endParaRPr>
          </a:p>
          <a:p>
            <a:pPr lvl="1"/>
            <a:r>
              <a:rPr lang="en-US" sz="2400" dirty="0">
                <a:effectLst/>
              </a:rPr>
              <a:t>Other things Native Americans made/did: Soap, bricks, cotton goods, became masons, seamstresses, and blacksmiths. </a:t>
            </a:r>
            <a:endParaRPr lang="en-US" sz="3200" dirty="0">
              <a:effectLst/>
            </a:endParaRPr>
          </a:p>
          <a:p>
            <a:endParaRPr lang="en-US" dirty="0"/>
          </a:p>
          <a:p>
            <a:endParaRPr lang="en-US" dirty="0"/>
          </a:p>
        </p:txBody>
      </p:sp>
    </p:spTree>
    <p:extLst>
      <p:ext uri="{BB962C8B-B14F-4D97-AF65-F5344CB8AC3E}">
        <p14:creationId xmlns:p14="http://schemas.microsoft.com/office/powerpoint/2010/main" xmlns="" val="3113577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Communities</a:t>
            </a:r>
            <a:endParaRPr lang="en-US" dirty="0"/>
          </a:p>
        </p:txBody>
      </p:sp>
      <p:sp>
        <p:nvSpPr>
          <p:cNvPr id="3" name="Content Placeholder 2"/>
          <p:cNvSpPr>
            <a:spLocks noGrp="1"/>
          </p:cNvSpPr>
          <p:nvPr>
            <p:ph idx="1"/>
          </p:nvPr>
        </p:nvSpPr>
        <p:spPr/>
        <p:txBody>
          <a:bodyPr>
            <a:normAutofit/>
          </a:bodyPr>
          <a:lstStyle/>
          <a:p>
            <a:pPr lvl="1"/>
            <a:r>
              <a:rPr lang="en-US" sz="2400" dirty="0" smtClean="0">
                <a:effectLst/>
              </a:rPr>
              <a:t>The missions created </a:t>
            </a:r>
            <a:r>
              <a:rPr lang="en-US" sz="2400" u="sng" dirty="0" smtClean="0">
                <a:effectLst/>
              </a:rPr>
              <a:t>Spanish communities </a:t>
            </a:r>
            <a:r>
              <a:rPr lang="en-US" sz="2400" dirty="0" smtClean="0">
                <a:effectLst/>
              </a:rPr>
              <a:t>in Texas. </a:t>
            </a:r>
          </a:p>
          <a:p>
            <a:pPr lvl="1"/>
            <a:r>
              <a:rPr lang="en-US" sz="2400" dirty="0" smtClean="0">
                <a:effectLst/>
              </a:rPr>
              <a:t>In a few places, they became busy centers of trade. Towns grew up around the missions.</a:t>
            </a:r>
          </a:p>
          <a:p>
            <a:pPr lvl="1"/>
            <a:r>
              <a:rPr lang="en-US" sz="2400" dirty="0" smtClean="0">
                <a:effectLst/>
              </a:rPr>
              <a:t>Missionaries and soldiers also brought </a:t>
            </a:r>
            <a:r>
              <a:rPr lang="en-US" sz="2400" u="sng" dirty="0" smtClean="0">
                <a:effectLst/>
              </a:rPr>
              <a:t>cattle and ranching to Texas.</a:t>
            </a:r>
            <a:endParaRPr lang="en-US" sz="2400" dirty="0" smtClean="0">
              <a:effectLst/>
            </a:endParaRPr>
          </a:p>
          <a:p>
            <a:pPr lvl="1"/>
            <a:r>
              <a:rPr lang="en-US" sz="2400" dirty="0" smtClean="0">
                <a:effectLst/>
              </a:rPr>
              <a:t>The </a:t>
            </a:r>
            <a:r>
              <a:rPr lang="en-US" sz="2400" dirty="0">
                <a:effectLst/>
              </a:rPr>
              <a:t>Spanish appointed some of the mission Indians to be </a:t>
            </a:r>
            <a:r>
              <a:rPr lang="en-US" sz="2400" u="sng" dirty="0">
                <a:effectLst/>
              </a:rPr>
              <a:t>local chiefs</a:t>
            </a:r>
            <a:r>
              <a:rPr lang="en-US" sz="2400" dirty="0">
                <a:effectLst/>
              </a:rPr>
              <a:t>. </a:t>
            </a:r>
            <a:endParaRPr lang="en-US" sz="3200" dirty="0">
              <a:effectLst/>
            </a:endParaRPr>
          </a:p>
          <a:p>
            <a:endParaRPr lang="en-US" dirty="0"/>
          </a:p>
        </p:txBody>
      </p:sp>
    </p:spTree>
    <p:extLst>
      <p:ext uri="{BB962C8B-B14F-4D97-AF65-F5344CB8AC3E}">
        <p14:creationId xmlns:p14="http://schemas.microsoft.com/office/powerpoint/2010/main" xmlns="" val="2267318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a:t>
            </a:r>
            <a:endParaRPr lang="en-US" dirty="0"/>
          </a:p>
        </p:txBody>
      </p:sp>
      <p:sp>
        <p:nvSpPr>
          <p:cNvPr id="3" name="Content Placeholder 2"/>
          <p:cNvSpPr>
            <a:spLocks noGrp="1"/>
          </p:cNvSpPr>
          <p:nvPr>
            <p:ph idx="1"/>
          </p:nvPr>
        </p:nvSpPr>
        <p:spPr/>
        <p:txBody>
          <a:bodyPr/>
          <a:lstStyle/>
          <a:p>
            <a:pPr lvl="1"/>
            <a:r>
              <a:rPr lang="en-US" sz="2400" dirty="0">
                <a:effectLst/>
              </a:rPr>
              <a:t>The Spanish expected the Native Americans </a:t>
            </a:r>
            <a:r>
              <a:rPr lang="en-US" sz="2400" u="sng" dirty="0">
                <a:effectLst/>
              </a:rPr>
              <a:t>to protect the forts… without guns</a:t>
            </a:r>
            <a:r>
              <a:rPr lang="en-US" sz="2400" dirty="0">
                <a:effectLst/>
              </a:rPr>
              <a:t>.</a:t>
            </a:r>
            <a:endParaRPr lang="en-US" sz="3200" dirty="0">
              <a:effectLst/>
            </a:endParaRPr>
          </a:p>
          <a:p>
            <a:pPr lvl="2"/>
            <a:r>
              <a:rPr lang="en-US" dirty="0">
                <a:effectLst/>
              </a:rPr>
              <a:t>Soldier’s duties were to guard the livestock, carry messages, protect supply wagon trains, keep order in the mission, and protect the mission from Native American attacks.</a:t>
            </a:r>
            <a:endParaRPr lang="en-US" sz="2800" dirty="0">
              <a:effectLst/>
            </a:endParaRPr>
          </a:p>
          <a:p>
            <a:pPr lvl="2"/>
            <a:r>
              <a:rPr lang="en-US" dirty="0">
                <a:effectLst/>
              </a:rPr>
              <a:t>Some soldiers brought their families to the presidio </a:t>
            </a:r>
            <a:r>
              <a:rPr lang="en-US" u="sng" dirty="0">
                <a:effectLst/>
              </a:rPr>
              <a:t>to serve as models for the Indians and to attract other settlers to come live in town. </a:t>
            </a:r>
            <a:endParaRPr lang="en-US" sz="2800" u="sng" dirty="0">
              <a:effectLst/>
            </a:endParaRPr>
          </a:p>
          <a:p>
            <a:endParaRPr lang="en-US" dirty="0"/>
          </a:p>
        </p:txBody>
      </p:sp>
    </p:spTree>
    <p:extLst>
      <p:ext uri="{BB962C8B-B14F-4D97-AF65-F5344CB8AC3E}">
        <p14:creationId xmlns:p14="http://schemas.microsoft.com/office/powerpoint/2010/main" xmlns="" val="77193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Unhealthy Conditions</a:t>
            </a:r>
            <a:endParaRPr lang="en-US" dirty="0"/>
          </a:p>
        </p:txBody>
      </p:sp>
      <p:sp>
        <p:nvSpPr>
          <p:cNvPr id="3" name="Content Placeholder 2"/>
          <p:cNvSpPr>
            <a:spLocks noGrp="1"/>
          </p:cNvSpPr>
          <p:nvPr>
            <p:ph idx="1"/>
          </p:nvPr>
        </p:nvSpPr>
        <p:spPr/>
        <p:txBody>
          <a:bodyPr/>
          <a:lstStyle/>
          <a:p>
            <a:r>
              <a:rPr lang="en-US" sz="2600" dirty="0">
                <a:effectLst/>
              </a:rPr>
              <a:t>Living year round in close quarters proved to be unhealthy for many Native Americans because </a:t>
            </a:r>
            <a:r>
              <a:rPr lang="en-US" sz="2600" u="sng" dirty="0">
                <a:effectLst/>
              </a:rPr>
              <a:t>they could get sick and die</a:t>
            </a:r>
            <a:r>
              <a:rPr lang="en-US" sz="2600" dirty="0">
                <a:effectLst/>
              </a:rPr>
              <a:t>. </a:t>
            </a:r>
            <a:endParaRPr lang="en-US" sz="3400" dirty="0">
              <a:effectLst/>
            </a:endParaRPr>
          </a:p>
          <a:p>
            <a:pPr lvl="2"/>
            <a:r>
              <a:rPr lang="en-US" dirty="0">
                <a:effectLst/>
              </a:rPr>
              <a:t>Epidemics (</a:t>
            </a:r>
            <a:r>
              <a:rPr lang="en-US" u="sng" dirty="0">
                <a:effectLst/>
              </a:rPr>
              <a:t>rapid spread of disease in a short time</a:t>
            </a:r>
            <a:r>
              <a:rPr lang="en-US" dirty="0">
                <a:effectLst/>
              </a:rPr>
              <a:t>) were common. </a:t>
            </a:r>
            <a:endParaRPr lang="en-US" sz="2800" dirty="0">
              <a:effectLst/>
            </a:endParaRPr>
          </a:p>
          <a:p>
            <a:endParaRPr lang="en-US" dirty="0"/>
          </a:p>
        </p:txBody>
      </p:sp>
    </p:spTree>
    <p:extLst>
      <p:ext uri="{BB962C8B-B14F-4D97-AF65-F5344CB8AC3E}">
        <p14:creationId xmlns:p14="http://schemas.microsoft.com/office/powerpoint/2010/main" xmlns="" val="3459162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Rejected! </a:t>
            </a:r>
            <a:endParaRPr lang="en-US" dirty="0"/>
          </a:p>
        </p:txBody>
      </p:sp>
      <p:sp>
        <p:nvSpPr>
          <p:cNvPr id="3" name="Content Placeholder 2"/>
          <p:cNvSpPr>
            <a:spLocks noGrp="1"/>
          </p:cNvSpPr>
          <p:nvPr>
            <p:ph idx="1"/>
          </p:nvPr>
        </p:nvSpPr>
        <p:spPr/>
        <p:txBody>
          <a:bodyPr/>
          <a:lstStyle/>
          <a:p>
            <a:pPr lvl="0"/>
            <a:r>
              <a:rPr lang="en-US" dirty="0" smtClean="0">
                <a:effectLst/>
              </a:rPr>
              <a:t>Many </a:t>
            </a:r>
            <a:r>
              <a:rPr lang="en-US" dirty="0">
                <a:effectLst/>
              </a:rPr>
              <a:t>Native Americans rejected </a:t>
            </a:r>
            <a:r>
              <a:rPr lang="en-US" u="sng" dirty="0">
                <a:effectLst/>
              </a:rPr>
              <a:t>life in the missions</a:t>
            </a:r>
            <a:r>
              <a:rPr lang="en-US" dirty="0">
                <a:effectLst/>
              </a:rPr>
              <a:t>. Others accepted </a:t>
            </a:r>
            <a:r>
              <a:rPr lang="en-US" u="sng" dirty="0">
                <a:effectLst/>
              </a:rPr>
              <a:t>the teachings of the friars and joined the Christian faith</a:t>
            </a:r>
            <a:r>
              <a:rPr lang="en-US" dirty="0">
                <a:effectLst/>
              </a:rPr>
              <a:t>. Still, other Native Americans </a:t>
            </a:r>
            <a:r>
              <a:rPr lang="en-US" u="sng" dirty="0">
                <a:effectLst/>
              </a:rPr>
              <a:t>took up farming and ranching</a:t>
            </a:r>
            <a:r>
              <a:rPr lang="en-US" dirty="0">
                <a:effectLst/>
              </a:rPr>
              <a:t>. </a:t>
            </a:r>
          </a:p>
          <a:p>
            <a:endParaRPr lang="en-US" dirty="0"/>
          </a:p>
        </p:txBody>
      </p:sp>
    </p:spTree>
    <p:extLst>
      <p:ext uri="{BB962C8B-B14F-4D97-AF65-F5344CB8AC3E}">
        <p14:creationId xmlns:p14="http://schemas.microsoft.com/office/powerpoint/2010/main" xmlns="" val="3418514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Lipan Apaches</a:t>
            </a:r>
            <a:endParaRPr lang="en-US" dirty="0"/>
          </a:p>
        </p:txBody>
      </p:sp>
      <p:sp>
        <p:nvSpPr>
          <p:cNvPr id="3" name="Content Placeholder 2"/>
          <p:cNvSpPr>
            <a:spLocks noGrp="1"/>
          </p:cNvSpPr>
          <p:nvPr>
            <p:ph idx="1"/>
          </p:nvPr>
        </p:nvSpPr>
        <p:spPr/>
        <p:txBody>
          <a:bodyPr>
            <a:normAutofit/>
          </a:bodyPr>
          <a:lstStyle/>
          <a:p>
            <a:pPr lvl="0"/>
            <a:r>
              <a:rPr lang="en-US" dirty="0">
                <a:effectLst/>
              </a:rPr>
              <a:t>The Lipan Apaches were accused of “false friendliness” because </a:t>
            </a:r>
            <a:r>
              <a:rPr lang="en-US" u="sng" dirty="0">
                <a:effectLst/>
              </a:rPr>
              <a:t>they asked for help against the </a:t>
            </a:r>
            <a:r>
              <a:rPr lang="en-US" u="sng" dirty="0" err="1">
                <a:effectLst/>
              </a:rPr>
              <a:t>Comanches</a:t>
            </a:r>
            <a:r>
              <a:rPr lang="en-US" u="sng" dirty="0">
                <a:effectLst/>
              </a:rPr>
              <a:t> originally, yet they never fully committed to mission life and sometimes continued to raid Spanish settlements and steal horses</a:t>
            </a:r>
            <a:r>
              <a:rPr lang="en-US" dirty="0">
                <a:effectLst/>
              </a:rPr>
              <a:t>. </a:t>
            </a:r>
            <a:endParaRPr lang="en-US" sz="3200" dirty="0">
              <a:effectLst/>
            </a:endParaRPr>
          </a:p>
          <a:p>
            <a:pPr lvl="1"/>
            <a:r>
              <a:rPr lang="en-US" sz="2400" dirty="0">
                <a:effectLst/>
              </a:rPr>
              <a:t>The </a:t>
            </a:r>
            <a:r>
              <a:rPr lang="en-US" sz="2400" dirty="0" err="1">
                <a:effectLst/>
              </a:rPr>
              <a:t>Comanches</a:t>
            </a:r>
            <a:r>
              <a:rPr lang="en-US" sz="2400" dirty="0">
                <a:effectLst/>
              </a:rPr>
              <a:t> were hostile towards the Spanish too; </a:t>
            </a:r>
            <a:r>
              <a:rPr lang="en-US" sz="2400" u="sng" dirty="0">
                <a:effectLst/>
              </a:rPr>
              <a:t>they saw them as a threat</a:t>
            </a:r>
            <a:r>
              <a:rPr lang="en-US" sz="2400" dirty="0">
                <a:effectLst/>
              </a:rPr>
              <a:t>. </a:t>
            </a:r>
            <a:endParaRPr lang="en-US" sz="3200" dirty="0">
              <a:effectLst/>
            </a:endParaRPr>
          </a:p>
          <a:p>
            <a:pPr lvl="0"/>
            <a:r>
              <a:rPr lang="en-US" dirty="0" smtClean="0">
                <a:effectLst/>
              </a:rPr>
              <a:t>. </a:t>
            </a:r>
            <a:endParaRPr lang="en-US" sz="3200" dirty="0">
              <a:effectLst/>
            </a:endParaRPr>
          </a:p>
          <a:p>
            <a:endParaRPr lang="en-US" dirty="0"/>
          </a:p>
        </p:txBody>
      </p:sp>
    </p:spTree>
    <p:extLst>
      <p:ext uri="{BB962C8B-B14F-4D97-AF65-F5344CB8AC3E}">
        <p14:creationId xmlns:p14="http://schemas.microsoft.com/office/powerpoint/2010/main" xmlns="" val="4056508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a:t>
            </a:r>
            <a:endParaRPr lang="en-US" dirty="0"/>
          </a:p>
        </p:txBody>
      </p:sp>
      <p:sp>
        <p:nvSpPr>
          <p:cNvPr id="3" name="Content Placeholder 2"/>
          <p:cNvSpPr>
            <a:spLocks noGrp="1"/>
          </p:cNvSpPr>
          <p:nvPr>
            <p:ph idx="1"/>
          </p:nvPr>
        </p:nvSpPr>
        <p:spPr/>
        <p:txBody>
          <a:bodyPr/>
          <a:lstStyle/>
          <a:p>
            <a:r>
              <a:rPr lang="en-US" dirty="0">
                <a:effectLst/>
              </a:rPr>
              <a:t>Relations between officers and soldiers were often bad on these missions because officers often charged the soldiers more than the goods were worth and treated the soldiers badly, giving them poor supplies</a:t>
            </a:r>
            <a:endParaRPr lang="en-US" dirty="0"/>
          </a:p>
        </p:txBody>
      </p:sp>
    </p:spTree>
    <p:extLst>
      <p:ext uri="{BB962C8B-B14F-4D97-AF65-F5344CB8AC3E}">
        <p14:creationId xmlns:p14="http://schemas.microsoft.com/office/powerpoint/2010/main" xmlns="" val="1738796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Treatment</a:t>
            </a:r>
            <a:endParaRPr lang="en-US" dirty="0"/>
          </a:p>
        </p:txBody>
      </p:sp>
      <p:sp>
        <p:nvSpPr>
          <p:cNvPr id="3" name="Content Placeholder 2"/>
          <p:cNvSpPr>
            <a:spLocks noGrp="1"/>
          </p:cNvSpPr>
          <p:nvPr>
            <p:ph idx="1"/>
          </p:nvPr>
        </p:nvSpPr>
        <p:spPr/>
        <p:txBody>
          <a:bodyPr>
            <a:normAutofit/>
          </a:bodyPr>
          <a:lstStyle/>
          <a:p>
            <a:pPr lvl="0"/>
            <a:r>
              <a:rPr lang="en-US" dirty="0">
                <a:effectLst/>
              </a:rPr>
              <a:t>Native Americans were treated differently by different people on these missions: </a:t>
            </a:r>
            <a:endParaRPr lang="en-US" sz="3200" dirty="0">
              <a:effectLst/>
            </a:endParaRPr>
          </a:p>
          <a:p>
            <a:pPr lvl="1"/>
            <a:r>
              <a:rPr lang="en-US" sz="2400" dirty="0">
                <a:effectLst/>
              </a:rPr>
              <a:t>Soldiers believed they had to use force in dealing with the Native Americans</a:t>
            </a:r>
            <a:endParaRPr lang="en-US" sz="3200" dirty="0">
              <a:effectLst/>
            </a:endParaRPr>
          </a:p>
          <a:p>
            <a:pPr lvl="1"/>
            <a:r>
              <a:rPr lang="en-US" sz="2400" dirty="0">
                <a:effectLst/>
              </a:rPr>
              <a:t>Friars tended to use more peaceful means.</a:t>
            </a:r>
            <a:endParaRPr lang="en-US" sz="3200" dirty="0">
              <a:effectLst/>
            </a:endParaRPr>
          </a:p>
          <a:p>
            <a:endParaRPr lang="en-US" dirty="0"/>
          </a:p>
        </p:txBody>
      </p:sp>
    </p:spTree>
    <p:extLst>
      <p:ext uri="{BB962C8B-B14F-4D97-AF65-F5344CB8AC3E}">
        <p14:creationId xmlns:p14="http://schemas.microsoft.com/office/powerpoint/2010/main" xmlns="" val="9421682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French Threat is Gone</a:t>
            </a:r>
            <a:endParaRPr lang="en-US" dirty="0"/>
          </a:p>
        </p:txBody>
      </p:sp>
      <p:sp>
        <p:nvSpPr>
          <p:cNvPr id="3" name="Content Placeholder 2"/>
          <p:cNvSpPr>
            <a:spLocks noGrp="1"/>
          </p:cNvSpPr>
          <p:nvPr>
            <p:ph idx="1"/>
          </p:nvPr>
        </p:nvSpPr>
        <p:spPr/>
        <p:txBody>
          <a:bodyPr>
            <a:normAutofit/>
          </a:bodyPr>
          <a:lstStyle/>
          <a:p>
            <a:pPr lvl="0"/>
            <a:r>
              <a:rPr lang="en-US" dirty="0">
                <a:effectLst/>
              </a:rPr>
              <a:t>At this time, </a:t>
            </a:r>
            <a:r>
              <a:rPr lang="en-US" u="sng" dirty="0">
                <a:effectLst/>
              </a:rPr>
              <a:t>the French had lost the Seven Years War against Great Britain</a:t>
            </a:r>
            <a:r>
              <a:rPr lang="en-US" dirty="0">
                <a:effectLst/>
              </a:rPr>
              <a:t> (also known as the French and Indian War) </a:t>
            </a:r>
            <a:r>
              <a:rPr lang="en-US" u="sng" dirty="0">
                <a:effectLst/>
              </a:rPr>
              <a:t>and ceded their land in Louisiana to Spain</a:t>
            </a:r>
            <a:r>
              <a:rPr lang="en-US" dirty="0">
                <a:effectLst/>
              </a:rPr>
              <a:t>, removing the French threat in Texas. </a:t>
            </a:r>
            <a:endParaRPr lang="en-US" sz="3200" dirty="0">
              <a:effectLst/>
            </a:endParaRPr>
          </a:p>
          <a:p>
            <a:pPr lvl="1"/>
            <a:r>
              <a:rPr lang="en-US" sz="2400" dirty="0">
                <a:effectLst/>
              </a:rPr>
              <a:t>Still, as Marques de Rubi reports on behalf of Spain, that Spanish power was spread too thin in Texas and presidios could not protect Texas from the Native Americans. </a:t>
            </a:r>
            <a:endParaRPr lang="en-US" sz="3200" dirty="0">
              <a:effectLst/>
            </a:endParaRPr>
          </a:p>
          <a:p>
            <a:pPr lvl="1"/>
            <a:r>
              <a:rPr lang="en-US" sz="2400" dirty="0" smtClean="0">
                <a:effectLst/>
              </a:rPr>
              <a:t>. </a:t>
            </a:r>
            <a:endParaRPr lang="en-US" sz="3200" dirty="0">
              <a:effectLst/>
            </a:endParaRPr>
          </a:p>
          <a:p>
            <a:endParaRPr lang="en-US" dirty="0"/>
          </a:p>
        </p:txBody>
      </p:sp>
    </p:spTree>
    <p:extLst>
      <p:ext uri="{BB962C8B-B14F-4D97-AF65-F5344CB8AC3E}">
        <p14:creationId xmlns:p14="http://schemas.microsoft.com/office/powerpoint/2010/main" xmlns="" val="984216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Presidio System</a:t>
            </a:r>
            <a:endParaRPr lang="en-US" dirty="0"/>
          </a:p>
        </p:txBody>
      </p:sp>
      <p:sp>
        <p:nvSpPr>
          <p:cNvPr id="3" name="Content Placeholder 2"/>
          <p:cNvSpPr>
            <a:spLocks noGrp="1"/>
          </p:cNvSpPr>
          <p:nvPr>
            <p:ph idx="1"/>
          </p:nvPr>
        </p:nvSpPr>
        <p:spPr/>
        <p:txBody>
          <a:bodyPr/>
          <a:lstStyle/>
          <a:p>
            <a:pPr lvl="0"/>
            <a:r>
              <a:rPr lang="en-US" dirty="0" smtClean="0">
                <a:effectLst/>
              </a:rPr>
              <a:t>Friars are members of the clergy who belong to religious groups called orders.</a:t>
            </a:r>
          </a:p>
          <a:p>
            <a:pPr lvl="0"/>
            <a:r>
              <a:rPr lang="en-US" dirty="0" smtClean="0">
                <a:effectLst/>
              </a:rPr>
              <a:t>Friars </a:t>
            </a:r>
            <a:r>
              <a:rPr lang="en-US" dirty="0">
                <a:effectLst/>
              </a:rPr>
              <a:t>invited Indians to live at the missions and Friars taught them about </a:t>
            </a:r>
            <a:r>
              <a:rPr lang="en-US" u="sng" dirty="0">
                <a:effectLst/>
              </a:rPr>
              <a:t>Christianity and the language and customs of Spain. </a:t>
            </a:r>
          </a:p>
          <a:p>
            <a:pPr lvl="0"/>
            <a:r>
              <a:rPr lang="en-US" dirty="0">
                <a:effectLst/>
              </a:rPr>
              <a:t>They also taught them of </a:t>
            </a:r>
            <a:r>
              <a:rPr lang="en-US" u="sng" dirty="0">
                <a:effectLst/>
              </a:rPr>
              <a:t>Spanish farming methods</a:t>
            </a:r>
            <a:endParaRPr lang="en-US" dirty="0"/>
          </a:p>
        </p:txBody>
      </p:sp>
    </p:spTree>
    <p:extLst>
      <p:ext uri="{BB962C8B-B14F-4D97-AF65-F5344CB8AC3E}">
        <p14:creationId xmlns:p14="http://schemas.microsoft.com/office/powerpoint/2010/main" xmlns="" val="14784445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French Threat is Gone</a:t>
            </a:r>
            <a:endParaRPr lang="en-US" dirty="0"/>
          </a:p>
        </p:txBody>
      </p:sp>
      <p:sp>
        <p:nvSpPr>
          <p:cNvPr id="3" name="Content Placeholder 2"/>
          <p:cNvSpPr>
            <a:spLocks noGrp="1"/>
          </p:cNvSpPr>
          <p:nvPr>
            <p:ph idx="1"/>
          </p:nvPr>
        </p:nvSpPr>
        <p:spPr/>
        <p:txBody>
          <a:bodyPr/>
          <a:lstStyle/>
          <a:p>
            <a:pPr lvl="1"/>
            <a:r>
              <a:rPr lang="en-US" sz="2400" dirty="0">
                <a:effectLst/>
              </a:rPr>
              <a:t>Attacks were getting worse so Spain closed most of the missions. Only </a:t>
            </a:r>
            <a:r>
              <a:rPr lang="en-US" sz="2400" u="sng" dirty="0">
                <a:effectLst/>
              </a:rPr>
              <a:t>San Antonio and La Bahia </a:t>
            </a:r>
            <a:r>
              <a:rPr lang="en-US" sz="2400" dirty="0">
                <a:effectLst/>
              </a:rPr>
              <a:t>were left open. </a:t>
            </a:r>
            <a:endParaRPr lang="en-US" sz="3200" dirty="0">
              <a:effectLst/>
            </a:endParaRPr>
          </a:p>
          <a:p>
            <a:pPr lvl="1"/>
            <a:r>
              <a:rPr lang="en-US" sz="2400" dirty="0">
                <a:effectLst/>
              </a:rPr>
              <a:t>Because of this, </a:t>
            </a:r>
            <a:r>
              <a:rPr lang="en-US" sz="2400" u="sng" dirty="0">
                <a:effectLst/>
              </a:rPr>
              <a:t>a unique blend of cultures</a:t>
            </a:r>
            <a:r>
              <a:rPr lang="en-US" sz="2400" dirty="0">
                <a:effectLst/>
              </a:rPr>
              <a:t> was left in Texas; this new culture group was called Tejanos</a:t>
            </a:r>
            <a:endParaRPr lang="en-US" dirty="0"/>
          </a:p>
        </p:txBody>
      </p:sp>
    </p:spTree>
    <p:extLst>
      <p:ext uri="{BB962C8B-B14F-4D97-AF65-F5344CB8AC3E}">
        <p14:creationId xmlns:p14="http://schemas.microsoft.com/office/powerpoint/2010/main" xmlns="" val="15955667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smtClean="0"/>
              <a:t>End Result</a:t>
            </a:r>
            <a:endParaRPr lang="en-US"/>
          </a:p>
        </p:txBody>
      </p:sp>
      <p:sp>
        <p:nvSpPr>
          <p:cNvPr id="3" name="Content Placeholder 2"/>
          <p:cNvSpPr>
            <a:spLocks noGrp="1"/>
          </p:cNvSpPr>
          <p:nvPr>
            <p:ph idx="1"/>
          </p:nvPr>
        </p:nvSpPr>
        <p:spPr/>
        <p:txBody>
          <a:bodyPr/>
          <a:lstStyle/>
          <a:p>
            <a:pPr lvl="0"/>
            <a:r>
              <a:rPr lang="en-US" dirty="0">
                <a:effectLst/>
              </a:rPr>
              <a:t>Though the mission-presidio system failed, the Spanish did make two contributions to Texas lifestyles: </a:t>
            </a:r>
            <a:r>
              <a:rPr lang="en-US" u="sng" dirty="0">
                <a:effectLst/>
              </a:rPr>
              <a:t>Ranching and the language (naming of towns and rivers)</a:t>
            </a:r>
          </a:p>
          <a:p>
            <a:pPr lvl="0"/>
            <a:r>
              <a:rPr lang="en-US" dirty="0">
                <a:effectLst/>
              </a:rPr>
              <a:t>Remaining settlers, led by Antonio Gil </a:t>
            </a:r>
            <a:r>
              <a:rPr lang="en-US" dirty="0" err="1">
                <a:effectLst/>
              </a:rPr>
              <a:t>Ybaro</a:t>
            </a:r>
            <a:r>
              <a:rPr lang="en-US" dirty="0">
                <a:effectLst/>
              </a:rPr>
              <a:t> left the remaining missions to resettle east Texas. The area they returned to was Nacogdoches. </a:t>
            </a:r>
          </a:p>
          <a:p>
            <a:pPr lvl="0"/>
            <a:r>
              <a:rPr lang="en-US" dirty="0">
                <a:effectLst/>
              </a:rPr>
              <a:t>Only 3 Spanish settlements remained: </a:t>
            </a:r>
            <a:r>
              <a:rPr lang="en-US" u="sng" dirty="0">
                <a:effectLst/>
              </a:rPr>
              <a:t>San Antonio, La Bahia, and Nacogdoches</a:t>
            </a:r>
            <a:r>
              <a:rPr lang="en-US" dirty="0">
                <a:effectLst/>
              </a:rPr>
              <a:t>.</a:t>
            </a:r>
          </a:p>
          <a:p>
            <a:endParaRPr lang="en-US" dirty="0"/>
          </a:p>
        </p:txBody>
      </p:sp>
    </p:spTree>
    <p:extLst>
      <p:ext uri="{BB962C8B-B14F-4D97-AF65-F5344CB8AC3E}">
        <p14:creationId xmlns:p14="http://schemas.microsoft.com/office/powerpoint/2010/main" xmlns="" val="1017534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pPr lvl="0"/>
            <a:r>
              <a:rPr lang="en-US" dirty="0">
                <a:effectLst/>
              </a:rPr>
              <a:t>The overall goal was </a:t>
            </a:r>
            <a:r>
              <a:rPr lang="en-US" u="sng" dirty="0">
                <a:effectLst/>
              </a:rPr>
              <a:t>to convert Native Americans to Christianity and also into loyal Spanish subjects. </a:t>
            </a:r>
          </a:p>
          <a:p>
            <a:pPr lvl="0"/>
            <a:r>
              <a:rPr lang="en-US" dirty="0">
                <a:effectLst/>
              </a:rPr>
              <a:t>The system had worked well in Mexico and hoped to have the same success in Texas making it more “Spanish” </a:t>
            </a:r>
          </a:p>
          <a:p>
            <a:endParaRPr lang="en-US" dirty="0"/>
          </a:p>
        </p:txBody>
      </p:sp>
    </p:spTree>
    <p:extLst>
      <p:ext uri="{BB962C8B-B14F-4D97-AF65-F5344CB8AC3E}">
        <p14:creationId xmlns:p14="http://schemas.microsoft.com/office/powerpoint/2010/main" xmlns="" val="3258907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Presidios</a:t>
            </a:r>
            <a:endParaRPr lang="en-US" dirty="0"/>
          </a:p>
        </p:txBody>
      </p:sp>
      <p:sp>
        <p:nvSpPr>
          <p:cNvPr id="3" name="Content Placeholder 2"/>
          <p:cNvSpPr>
            <a:spLocks noGrp="1"/>
          </p:cNvSpPr>
          <p:nvPr>
            <p:ph idx="1"/>
          </p:nvPr>
        </p:nvSpPr>
        <p:spPr/>
        <p:txBody>
          <a:bodyPr>
            <a:normAutofit/>
          </a:bodyPr>
          <a:lstStyle/>
          <a:p>
            <a:pPr lvl="0"/>
            <a:r>
              <a:rPr lang="en-US" dirty="0" smtClean="0">
                <a:effectLst/>
              </a:rPr>
              <a:t>A </a:t>
            </a:r>
            <a:r>
              <a:rPr lang="en-US" b="1" i="1" dirty="0">
                <a:effectLst/>
              </a:rPr>
              <a:t>presidio</a:t>
            </a:r>
            <a:r>
              <a:rPr lang="en-US" dirty="0">
                <a:effectLst/>
              </a:rPr>
              <a:t> protected the mission. A presidio is a fort that offered </a:t>
            </a:r>
            <a:r>
              <a:rPr lang="en-US" u="sng" dirty="0">
                <a:effectLst/>
              </a:rPr>
              <a:t>safety from unfriendly Indians</a:t>
            </a:r>
            <a:r>
              <a:rPr lang="en-US" dirty="0">
                <a:effectLst/>
              </a:rPr>
              <a:t>… but it also helped to </a:t>
            </a:r>
            <a:r>
              <a:rPr lang="en-US" u="sng" dirty="0">
                <a:effectLst/>
              </a:rPr>
              <a:t>control the Native Americans inside the mission</a:t>
            </a:r>
            <a:r>
              <a:rPr lang="en-US" dirty="0">
                <a:effectLst/>
              </a:rPr>
              <a:t>.</a:t>
            </a:r>
          </a:p>
          <a:p>
            <a:pPr lvl="0"/>
            <a:r>
              <a:rPr lang="en-US" dirty="0">
                <a:effectLst/>
              </a:rPr>
              <a:t>The Spanish government paid the missionaries and the costs incurred to support the missions and presidios… they were supposed to become completely self-supporting. </a:t>
            </a:r>
          </a:p>
        </p:txBody>
      </p:sp>
    </p:spTree>
    <p:extLst>
      <p:ext uri="{BB962C8B-B14F-4D97-AF65-F5344CB8AC3E}">
        <p14:creationId xmlns:p14="http://schemas.microsoft.com/office/powerpoint/2010/main" xmlns="" val="2711009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 Missions</a:t>
            </a:r>
            <a:endParaRPr lang="en-US" dirty="0"/>
          </a:p>
        </p:txBody>
      </p:sp>
      <p:sp>
        <p:nvSpPr>
          <p:cNvPr id="3" name="Content Placeholder 2"/>
          <p:cNvSpPr>
            <a:spLocks noGrp="1"/>
          </p:cNvSpPr>
          <p:nvPr>
            <p:ph idx="1"/>
          </p:nvPr>
        </p:nvSpPr>
        <p:spPr/>
        <p:txBody>
          <a:bodyPr>
            <a:normAutofit/>
          </a:bodyPr>
          <a:lstStyle/>
          <a:p>
            <a:pPr lvl="0"/>
            <a:r>
              <a:rPr lang="en-US" dirty="0">
                <a:effectLst/>
              </a:rPr>
              <a:t>In the 1680s the first mission in Texas was the mission of Corpus Christi de la Ysleta among the </a:t>
            </a:r>
            <a:r>
              <a:rPr lang="en-US" dirty="0" err="1">
                <a:effectLst/>
              </a:rPr>
              <a:t>Tigua</a:t>
            </a:r>
            <a:r>
              <a:rPr lang="en-US" dirty="0">
                <a:effectLst/>
              </a:rPr>
              <a:t> people (near El Paso)… La Salle’s arrival motivated Spain to move their efforts to the east. </a:t>
            </a:r>
          </a:p>
          <a:p>
            <a:pPr lvl="0"/>
            <a:r>
              <a:rPr lang="en-US" dirty="0" err="1">
                <a:effectLst/>
              </a:rPr>
              <a:t>Tejas</a:t>
            </a:r>
            <a:r>
              <a:rPr lang="en-US" dirty="0">
                <a:effectLst/>
              </a:rPr>
              <a:t> mission: </a:t>
            </a:r>
          </a:p>
          <a:p>
            <a:pPr lvl="1"/>
            <a:r>
              <a:rPr lang="en-US" dirty="0">
                <a:effectLst/>
              </a:rPr>
              <a:t>Settled with the </a:t>
            </a:r>
            <a:r>
              <a:rPr lang="en-US" dirty="0" err="1">
                <a:effectLst/>
              </a:rPr>
              <a:t>Hasinai</a:t>
            </a:r>
            <a:r>
              <a:rPr lang="en-US" dirty="0">
                <a:effectLst/>
              </a:rPr>
              <a:t> people (a group of Caddo) whom the Spanish called the </a:t>
            </a:r>
            <a:r>
              <a:rPr lang="en-US" dirty="0" err="1">
                <a:effectLst/>
              </a:rPr>
              <a:t>Tejas</a:t>
            </a:r>
            <a:r>
              <a:rPr lang="en-US" dirty="0">
                <a:effectLst/>
              </a:rPr>
              <a:t> (because of their famous phrase “</a:t>
            </a:r>
            <a:r>
              <a:rPr lang="en-US" dirty="0" err="1">
                <a:effectLst/>
              </a:rPr>
              <a:t>tay</a:t>
            </a:r>
            <a:r>
              <a:rPr lang="en-US" dirty="0">
                <a:effectLst/>
              </a:rPr>
              <a:t> </a:t>
            </a:r>
            <a:r>
              <a:rPr lang="en-US" dirty="0" err="1">
                <a:effectLst/>
              </a:rPr>
              <a:t>yas</a:t>
            </a:r>
            <a:r>
              <a:rPr lang="en-US" dirty="0">
                <a:effectLst/>
              </a:rPr>
              <a:t>”) in 1690. The called this mission San Francisco de los </a:t>
            </a:r>
            <a:r>
              <a:rPr lang="en-US" dirty="0" err="1">
                <a:effectLst/>
              </a:rPr>
              <a:t>Tejas</a:t>
            </a:r>
            <a:r>
              <a:rPr lang="en-US" dirty="0">
                <a:effectLst/>
              </a:rPr>
              <a:t> and it was located 20 miles northeast of present-day Crockett. </a:t>
            </a:r>
          </a:p>
        </p:txBody>
      </p:sp>
    </p:spTree>
    <p:extLst>
      <p:ext uri="{BB962C8B-B14F-4D97-AF65-F5344CB8AC3E}">
        <p14:creationId xmlns:p14="http://schemas.microsoft.com/office/powerpoint/2010/main" xmlns="" val="2532346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Failure</a:t>
            </a:r>
            <a:endParaRPr lang="en-US" dirty="0"/>
          </a:p>
        </p:txBody>
      </p:sp>
      <p:sp>
        <p:nvSpPr>
          <p:cNvPr id="3" name="Content Placeholder 2"/>
          <p:cNvSpPr>
            <a:spLocks noGrp="1"/>
          </p:cNvSpPr>
          <p:nvPr>
            <p:ph idx="1"/>
          </p:nvPr>
        </p:nvSpPr>
        <p:spPr/>
        <p:txBody>
          <a:bodyPr>
            <a:normAutofit/>
          </a:bodyPr>
          <a:lstStyle/>
          <a:p>
            <a:pPr lvl="0"/>
            <a:r>
              <a:rPr lang="en-US" dirty="0" smtClean="0">
                <a:effectLst/>
              </a:rPr>
              <a:t>The </a:t>
            </a:r>
            <a:r>
              <a:rPr lang="en-US" dirty="0" err="1">
                <a:effectLst/>
              </a:rPr>
              <a:t>Hasinai</a:t>
            </a:r>
            <a:r>
              <a:rPr lang="en-US" dirty="0">
                <a:effectLst/>
              </a:rPr>
              <a:t> </a:t>
            </a:r>
            <a:r>
              <a:rPr lang="en-US" u="sng" dirty="0">
                <a:effectLst/>
              </a:rPr>
              <a:t>never fully took on the teachings of the friars and Spanish soldiers treated them </a:t>
            </a:r>
            <a:r>
              <a:rPr lang="en-US" u="sng" dirty="0" smtClean="0">
                <a:effectLst/>
              </a:rPr>
              <a:t>harshly </a:t>
            </a:r>
            <a:r>
              <a:rPr lang="en-US" dirty="0" smtClean="0">
                <a:effectLst/>
              </a:rPr>
              <a:t>. </a:t>
            </a:r>
            <a:endParaRPr lang="en-US" dirty="0">
              <a:effectLst/>
            </a:endParaRPr>
          </a:p>
          <a:p>
            <a:pPr lvl="0"/>
            <a:r>
              <a:rPr lang="en-US" dirty="0">
                <a:effectLst/>
              </a:rPr>
              <a:t>Many </a:t>
            </a:r>
            <a:r>
              <a:rPr lang="en-US" dirty="0" err="1">
                <a:effectLst/>
              </a:rPr>
              <a:t>Hasinai</a:t>
            </a:r>
            <a:r>
              <a:rPr lang="en-US" dirty="0">
                <a:effectLst/>
              </a:rPr>
              <a:t> </a:t>
            </a:r>
            <a:r>
              <a:rPr lang="en-US" u="sng" dirty="0">
                <a:effectLst/>
              </a:rPr>
              <a:t>became sick with Spanish diseases </a:t>
            </a:r>
            <a:r>
              <a:rPr lang="en-US" dirty="0">
                <a:effectLst/>
              </a:rPr>
              <a:t>because they had no resistance to them. </a:t>
            </a:r>
          </a:p>
          <a:p>
            <a:pPr lvl="0"/>
            <a:r>
              <a:rPr lang="en-US" dirty="0">
                <a:effectLst/>
              </a:rPr>
              <a:t>A </a:t>
            </a:r>
            <a:r>
              <a:rPr lang="en-US" u="sng" dirty="0">
                <a:effectLst/>
              </a:rPr>
              <a:t>series of floods destroyed their crops and the </a:t>
            </a:r>
            <a:r>
              <a:rPr lang="en-US" u="sng" dirty="0" err="1">
                <a:effectLst/>
              </a:rPr>
              <a:t>Hasainai</a:t>
            </a:r>
            <a:r>
              <a:rPr lang="en-US" u="sng" dirty="0">
                <a:effectLst/>
              </a:rPr>
              <a:t> and they blamed the </a:t>
            </a:r>
            <a:r>
              <a:rPr lang="en-US" u="sng" dirty="0" smtClean="0">
                <a:effectLst/>
              </a:rPr>
              <a:t>Spanish</a:t>
            </a:r>
            <a:r>
              <a:rPr lang="en-US" dirty="0" smtClean="0">
                <a:effectLst/>
              </a:rPr>
              <a:t>. </a:t>
            </a:r>
            <a:endParaRPr lang="en-US" dirty="0">
              <a:effectLst/>
            </a:endParaRPr>
          </a:p>
          <a:p>
            <a:pPr lvl="0"/>
            <a:r>
              <a:rPr lang="en-US" dirty="0" smtClean="0">
                <a:effectLst/>
              </a:rPr>
              <a:t>.</a:t>
            </a:r>
            <a:endParaRPr lang="en-US" dirty="0">
              <a:effectLst/>
            </a:endParaRPr>
          </a:p>
          <a:p>
            <a:endParaRPr lang="en-US" dirty="0"/>
          </a:p>
        </p:txBody>
      </p:sp>
    </p:spTree>
    <p:extLst>
      <p:ext uri="{BB962C8B-B14F-4D97-AF65-F5344CB8AC3E}">
        <p14:creationId xmlns:p14="http://schemas.microsoft.com/office/powerpoint/2010/main" xmlns="" val="3834618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Failure</a:t>
            </a:r>
            <a:endParaRPr lang="en-US" dirty="0"/>
          </a:p>
        </p:txBody>
      </p:sp>
      <p:sp>
        <p:nvSpPr>
          <p:cNvPr id="3" name="Content Placeholder 2"/>
          <p:cNvSpPr>
            <a:spLocks noGrp="1"/>
          </p:cNvSpPr>
          <p:nvPr>
            <p:ph idx="1"/>
          </p:nvPr>
        </p:nvSpPr>
        <p:spPr/>
        <p:txBody>
          <a:bodyPr/>
          <a:lstStyle/>
          <a:p>
            <a:pPr lvl="0"/>
            <a:r>
              <a:rPr lang="en-US" dirty="0" smtClean="0">
                <a:effectLst/>
              </a:rPr>
              <a:t>The </a:t>
            </a:r>
            <a:r>
              <a:rPr lang="en-US" dirty="0" err="1" smtClean="0">
                <a:effectLst/>
              </a:rPr>
              <a:t>Hasinai</a:t>
            </a:r>
            <a:r>
              <a:rPr lang="en-US" dirty="0" smtClean="0">
                <a:effectLst/>
              </a:rPr>
              <a:t> people blamed the Spanish for this misfortune</a:t>
            </a:r>
          </a:p>
          <a:p>
            <a:pPr lvl="0"/>
            <a:r>
              <a:rPr lang="en-US" dirty="0" smtClean="0">
                <a:effectLst/>
              </a:rPr>
              <a:t>They began to attack the Spanish people</a:t>
            </a:r>
          </a:p>
          <a:p>
            <a:pPr lvl="0"/>
            <a:r>
              <a:rPr lang="en-US" dirty="0" smtClean="0">
                <a:effectLst/>
              </a:rPr>
              <a:t>The </a:t>
            </a:r>
            <a:r>
              <a:rPr lang="en-US" dirty="0">
                <a:effectLst/>
              </a:rPr>
              <a:t>Spanish abandoned the missions and headed west. </a:t>
            </a:r>
          </a:p>
          <a:p>
            <a:pPr lvl="0"/>
            <a:r>
              <a:rPr lang="en-US" dirty="0">
                <a:effectLst/>
              </a:rPr>
              <a:t>Before leaving the Friars buried the mission bells and destroyed the mission</a:t>
            </a:r>
            <a:endParaRPr lang="en-US" dirty="0"/>
          </a:p>
        </p:txBody>
      </p:sp>
    </p:spTree>
    <p:extLst>
      <p:ext uri="{BB962C8B-B14F-4D97-AF65-F5344CB8AC3E}">
        <p14:creationId xmlns:p14="http://schemas.microsoft.com/office/powerpoint/2010/main" xmlns="" val="3861477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Father Hidalgo</a:t>
            </a:r>
            <a:endParaRPr lang="en-US" dirty="0"/>
          </a:p>
        </p:txBody>
      </p:sp>
      <p:sp>
        <p:nvSpPr>
          <p:cNvPr id="3" name="Content Placeholder 2"/>
          <p:cNvSpPr>
            <a:spLocks noGrp="1"/>
          </p:cNvSpPr>
          <p:nvPr>
            <p:ph idx="1"/>
          </p:nvPr>
        </p:nvSpPr>
        <p:spPr/>
        <p:txBody>
          <a:bodyPr>
            <a:normAutofit/>
          </a:bodyPr>
          <a:lstStyle/>
          <a:p>
            <a:pPr lvl="0"/>
            <a:r>
              <a:rPr lang="en-US" dirty="0">
                <a:effectLst/>
              </a:rPr>
              <a:t>In 1711, Spanish missionary Father Francisco Hidalgo wrote to the French </a:t>
            </a:r>
            <a:r>
              <a:rPr lang="en-US" u="sng" dirty="0">
                <a:effectLst/>
              </a:rPr>
              <a:t>to </a:t>
            </a:r>
            <a:r>
              <a:rPr lang="en-US" u="sng" dirty="0" smtClean="0">
                <a:effectLst/>
              </a:rPr>
              <a:t>help Father Hidalgo </a:t>
            </a:r>
            <a:r>
              <a:rPr lang="en-US" u="sng" dirty="0">
                <a:effectLst/>
              </a:rPr>
              <a:t>with building a mission among the east Texas Caddo</a:t>
            </a:r>
            <a:r>
              <a:rPr lang="en-US" dirty="0">
                <a:effectLst/>
              </a:rPr>
              <a:t>. They sent St. Denis. </a:t>
            </a:r>
            <a:endParaRPr lang="en-US" dirty="0" smtClean="0">
              <a:effectLst/>
            </a:endParaRPr>
          </a:p>
          <a:p>
            <a:pPr lvl="0"/>
            <a:r>
              <a:rPr lang="en-US" dirty="0" smtClean="0">
                <a:effectLst/>
              </a:rPr>
              <a:t>St</a:t>
            </a:r>
            <a:r>
              <a:rPr lang="en-US" dirty="0">
                <a:effectLst/>
              </a:rPr>
              <a:t>. Denis who travelled through Texas and arrived at the mission of San Juan Bautista. He was arrested </a:t>
            </a:r>
            <a:r>
              <a:rPr lang="en-US" u="sng" dirty="0">
                <a:effectLst/>
              </a:rPr>
              <a:t>for being in Spanish lands</a:t>
            </a:r>
            <a:r>
              <a:rPr lang="en-US" dirty="0">
                <a:effectLst/>
              </a:rPr>
              <a:t>. </a:t>
            </a:r>
          </a:p>
          <a:p>
            <a:pPr lvl="0"/>
            <a:r>
              <a:rPr lang="en-US" dirty="0">
                <a:effectLst/>
              </a:rPr>
              <a:t>St. Denis convinced the Spanish to let him continue his missionary work and was freed.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xmlns="" val="238005105"/>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Habitat">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Habitat.thmx</Template>
  <TotalTime>274</TotalTime>
  <Words>1680</Words>
  <Application>Microsoft Office PowerPoint</Application>
  <PresentationFormat>On-screen Show (4:3)</PresentationFormat>
  <Paragraphs>115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Habitat</vt:lpstr>
      <vt:lpstr>Missions and Presidios</vt:lpstr>
      <vt:lpstr>Mission-Presidio System</vt:lpstr>
      <vt:lpstr>Mission Presidio System</vt:lpstr>
      <vt:lpstr>Goals</vt:lpstr>
      <vt:lpstr>Presidios</vt:lpstr>
      <vt:lpstr>The First Missions</vt:lpstr>
      <vt:lpstr>Mission Failure</vt:lpstr>
      <vt:lpstr>Mission Failure</vt:lpstr>
      <vt:lpstr>Father Hidalgo</vt:lpstr>
      <vt:lpstr>Establishing Missions</vt:lpstr>
      <vt:lpstr>The Chicken War</vt:lpstr>
      <vt:lpstr>Other Missions</vt:lpstr>
      <vt:lpstr>Santa Cruz de San Saba</vt:lpstr>
      <vt:lpstr>Santa Cruz de San Saba</vt:lpstr>
      <vt:lpstr>Life in the Missions</vt:lpstr>
      <vt:lpstr>On the Missions</vt:lpstr>
      <vt:lpstr>On the Mission</vt:lpstr>
      <vt:lpstr>Life in the Mission</vt:lpstr>
      <vt:lpstr>Life on the Mission</vt:lpstr>
      <vt:lpstr>Sustaining the Mission</vt:lpstr>
      <vt:lpstr>Sustaining the Mission</vt:lpstr>
      <vt:lpstr>Mission Communities</vt:lpstr>
      <vt:lpstr>Protection</vt:lpstr>
      <vt:lpstr>Unhealthy Conditions</vt:lpstr>
      <vt:lpstr>Rejected! </vt:lpstr>
      <vt:lpstr>The Lipan Apaches</vt:lpstr>
      <vt:lpstr>Problems</vt:lpstr>
      <vt:lpstr>Different Treatment</vt:lpstr>
      <vt:lpstr>The French Threat is Gone</vt:lpstr>
      <vt:lpstr>The French Threat is Gone</vt:lpstr>
      <vt:lpstr>The End Result</vt:lpstr>
    </vt:vector>
  </TitlesOfParts>
  <Company>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Missions and Presidios</dc:title>
  <dc:creator>Justin Blomquist</dc:creator>
  <cp:lastModifiedBy>dickersonr</cp:lastModifiedBy>
  <cp:revision>15</cp:revision>
  <dcterms:created xsi:type="dcterms:W3CDTF">2013-10-02T03:50:34Z</dcterms:created>
  <dcterms:modified xsi:type="dcterms:W3CDTF">2014-09-25T20:14:25Z</dcterms:modified>
</cp:coreProperties>
</file>