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585" r:id="rId2"/>
    <p:sldId id="586" r:id="rId3"/>
    <p:sldId id="759" r:id="rId4"/>
    <p:sldId id="742" r:id="rId5"/>
    <p:sldId id="738" r:id="rId6"/>
    <p:sldId id="679" r:id="rId7"/>
    <p:sldId id="589" r:id="rId8"/>
    <p:sldId id="674" r:id="rId9"/>
    <p:sldId id="592" r:id="rId10"/>
    <p:sldId id="768" r:id="rId11"/>
    <p:sldId id="626" r:id="rId12"/>
    <p:sldId id="627" r:id="rId13"/>
    <p:sldId id="628" r:id="rId14"/>
    <p:sldId id="629" r:id="rId15"/>
    <p:sldId id="630" r:id="rId16"/>
    <p:sldId id="734" r:id="rId17"/>
    <p:sldId id="610" r:id="rId18"/>
    <p:sldId id="712" r:id="rId19"/>
    <p:sldId id="735" r:id="rId20"/>
    <p:sldId id="760" r:id="rId21"/>
    <p:sldId id="744" r:id="rId22"/>
    <p:sldId id="743" r:id="rId23"/>
    <p:sldId id="761" r:id="rId24"/>
    <p:sldId id="602" r:id="rId25"/>
    <p:sldId id="603" r:id="rId26"/>
    <p:sldId id="770" r:id="rId27"/>
    <p:sldId id="619" r:id="rId28"/>
    <p:sldId id="726" r:id="rId29"/>
    <p:sldId id="720" r:id="rId30"/>
    <p:sldId id="745" r:id="rId31"/>
    <p:sldId id="722" r:id="rId32"/>
    <p:sldId id="732" r:id="rId33"/>
    <p:sldId id="638" r:id="rId34"/>
    <p:sldId id="528" r:id="rId35"/>
    <p:sldId id="566" r:id="rId36"/>
    <p:sldId id="617" r:id="rId37"/>
    <p:sldId id="736" r:id="rId38"/>
    <p:sldId id="706" r:id="rId39"/>
    <p:sldId id="707" r:id="rId40"/>
    <p:sldId id="724" r:id="rId41"/>
    <p:sldId id="675" r:id="rId42"/>
    <p:sldId id="678" r:id="rId43"/>
    <p:sldId id="639" r:id="rId44"/>
    <p:sldId id="540" r:id="rId45"/>
    <p:sldId id="746" r:id="rId46"/>
    <p:sldId id="758" r:id="rId47"/>
    <p:sldId id="740" r:id="rId48"/>
    <p:sldId id="741" r:id="rId49"/>
    <p:sldId id="714" r:id="rId50"/>
    <p:sldId id="762" r:id="rId51"/>
    <p:sldId id="771" r:id="rId52"/>
    <p:sldId id="772" r:id="rId53"/>
    <p:sldId id="757" r:id="rId54"/>
    <p:sldId id="769" r:id="rId55"/>
    <p:sldId id="755" r:id="rId56"/>
    <p:sldId id="739" r:id="rId57"/>
    <p:sldId id="747" r:id="rId58"/>
    <p:sldId id="748" r:id="rId59"/>
    <p:sldId id="749" r:id="rId60"/>
    <p:sldId id="750" r:id="rId61"/>
    <p:sldId id="756" r:id="rId62"/>
    <p:sldId id="631" r:id="rId63"/>
    <p:sldId id="633" r:id="rId64"/>
    <p:sldId id="636" r:id="rId65"/>
    <p:sldId id="637" r:id="rId66"/>
    <p:sldId id="763" r:id="rId67"/>
    <p:sldId id="535" r:id="rId68"/>
    <p:sldId id="764" r:id="rId69"/>
    <p:sldId id="753" r:id="rId70"/>
    <p:sldId id="765" r:id="rId71"/>
    <p:sldId id="766" r:id="rId72"/>
    <p:sldId id="767" r:id="rId73"/>
    <p:sldId id="533" r:id="rId74"/>
    <p:sldId id="773" r:id="rId7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122"/>
    <a:srgbClr val="FF8E00"/>
    <a:srgbClr val="FF4500"/>
    <a:srgbClr val="FFAA00"/>
    <a:srgbClr val="E6D999"/>
    <a:srgbClr val="EAEEF0"/>
    <a:srgbClr val="D2DCDF"/>
    <a:srgbClr val="F2F6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5914" autoAdjust="0"/>
  </p:normalViewPr>
  <p:slideViewPr>
    <p:cSldViewPr snapToGrid="0">
      <p:cViewPr>
        <p:scale>
          <a:sx n="80" d="100"/>
          <a:sy n="80" d="100"/>
        </p:scale>
        <p:origin x="-774" y="-72"/>
      </p:cViewPr>
      <p:guideLst>
        <p:guide orient="horz" pos="851"/>
        <p:guide orient="horz" pos="4179"/>
        <p:guide orient="horz" pos="3502"/>
        <p:guide orient="horz" pos="3747"/>
        <p:guide orient="horz" pos="886"/>
        <p:guide pos="2851"/>
        <p:guide pos="5485"/>
        <p:guide pos="297"/>
      </p:guideLst>
    </p:cSldViewPr>
  </p:slideViewPr>
  <p:notesTextViewPr>
    <p:cViewPr>
      <p:scale>
        <a:sx n="100" d="100"/>
        <a:sy n="100" d="100"/>
      </p:scale>
      <p:origin x="0" y="0"/>
    </p:cViewPr>
  </p:notesTextViewPr>
  <p:sorterViewPr>
    <p:cViewPr>
      <p:scale>
        <a:sx n="100" d="100"/>
        <a:sy n="100" d="100"/>
      </p:scale>
      <p:origin x="0" y="4974"/>
    </p:cViewPr>
  </p:sorterViewPr>
  <p:notesViewPr>
    <p:cSldViewPr snapToGrid="0">
      <p:cViewPr>
        <p:scale>
          <a:sx n="100" d="100"/>
          <a:sy n="100" d="100"/>
        </p:scale>
        <p:origin x="-1470" y="143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defTabSz="966593">
              <a:defRPr sz="1300">
                <a:latin typeface="Arial" pitchFamily="34" charset="0"/>
              </a:defRPr>
            </a:lvl1pPr>
          </a:lstStyle>
          <a:p>
            <a:pPr>
              <a:defRPr/>
            </a:pPr>
            <a:endParaRPr lang="en-US"/>
          </a:p>
        </p:txBody>
      </p:sp>
      <p:sp>
        <p:nvSpPr>
          <p:cNvPr id="110595" name="Rectangle 3"/>
          <p:cNvSpPr>
            <a:spLocks noGrp="1" noChangeArrowheads="1"/>
          </p:cNvSpPr>
          <p:nvPr>
            <p:ph type="dt" sz="quarter" idx="1"/>
          </p:nvPr>
        </p:nvSpPr>
        <p:spPr bwMode="auto">
          <a:xfrm>
            <a:off x="4144963" y="0"/>
            <a:ext cx="3168650" cy="4794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algn="r" defTabSz="966593">
              <a:defRPr sz="1300">
                <a:latin typeface="Arial" pitchFamily="34" charset="0"/>
              </a:defRPr>
            </a:lvl1pPr>
          </a:lstStyle>
          <a:p>
            <a:pPr>
              <a:defRPr/>
            </a:pPr>
            <a:endParaRPr lang="en-US"/>
          </a:p>
        </p:txBody>
      </p:sp>
      <p:sp>
        <p:nvSpPr>
          <p:cNvPr id="110596" name="Rectangle 4"/>
          <p:cNvSpPr>
            <a:spLocks noGrp="1" noChangeArrowheads="1"/>
          </p:cNvSpPr>
          <p:nvPr>
            <p:ph type="ftr" sz="quarter" idx="2"/>
          </p:nvPr>
        </p:nvSpPr>
        <p:spPr bwMode="auto">
          <a:xfrm>
            <a:off x="0" y="9120188"/>
            <a:ext cx="3168650" cy="4794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defTabSz="966593">
              <a:defRPr sz="1300">
                <a:latin typeface="Arial" pitchFamily="34" charset="0"/>
              </a:defRPr>
            </a:lvl1pPr>
          </a:lstStyle>
          <a:p>
            <a:pPr>
              <a:defRPr/>
            </a:pPr>
            <a:endParaRPr lang="en-US"/>
          </a:p>
        </p:txBody>
      </p:sp>
      <p:sp>
        <p:nvSpPr>
          <p:cNvPr id="110597" name="Rectangle 5"/>
          <p:cNvSpPr>
            <a:spLocks noGrp="1" noChangeArrowheads="1"/>
          </p:cNvSpPr>
          <p:nvPr>
            <p:ph type="sldNum" sz="quarter" idx="3"/>
          </p:nvPr>
        </p:nvSpPr>
        <p:spPr bwMode="auto">
          <a:xfrm>
            <a:off x="4144963" y="9120188"/>
            <a:ext cx="3168650" cy="4794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algn="r" defTabSz="966593">
              <a:defRPr sz="1300">
                <a:latin typeface="Arial" pitchFamily="34" charset="0"/>
              </a:defRPr>
            </a:lvl1pPr>
          </a:lstStyle>
          <a:p>
            <a:pPr>
              <a:defRPr/>
            </a:pPr>
            <a:fld id="{F4CC1BCC-5B1E-449B-88CF-1D422E2380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defTabSz="966593">
              <a:defRPr sz="13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algn="r" defTabSz="966593">
              <a:defRPr sz="1300">
                <a:latin typeface="Arial" pitchFamily="34" charset="0"/>
              </a:defRPr>
            </a:lvl1pPr>
          </a:lstStyle>
          <a:p>
            <a:pPr>
              <a:defRPr/>
            </a:pPr>
            <a:endParaRPr lang="en-US"/>
          </a:p>
        </p:txBody>
      </p:sp>
      <p:sp>
        <p:nvSpPr>
          <p:cNvPr id="7885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defTabSz="966593">
              <a:defRPr sz="13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algn="r" defTabSz="966593">
              <a:defRPr sz="1300">
                <a:latin typeface="Arial" pitchFamily="34" charset="0"/>
              </a:defRPr>
            </a:lvl1pPr>
          </a:lstStyle>
          <a:p>
            <a:pPr>
              <a:defRPr/>
            </a:pPr>
            <a:fld id="{13B0490F-7E6C-4951-AE73-B5DAD0E008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dc.gov/NCCDPHP/dnpa/obesity/trend/maps/obesity_trends_2007.p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ms.hhs.gov/mcd/viewdecisionmemo.asp?id=21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hlbi.nih.gov/guidelines/obesity/prctgd_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65200"/>
            <a:fld id="{3657475D-BD8B-4787-B617-B77C0018F34B}" type="slidenum">
              <a:rPr lang="en-US" smtClean="0">
                <a:latin typeface="Arial" charset="0"/>
              </a:rPr>
              <a:pPr defTabSz="965200"/>
              <a:t>1</a:t>
            </a:fld>
            <a:endParaRPr lang="en-US" smtClean="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xfrm>
            <a:off x="709613" y="4619625"/>
            <a:ext cx="5873750" cy="4981575"/>
          </a:xfrm>
          <a:noFill/>
          <a:ln/>
        </p:spPr>
        <p:txBody>
          <a:bodyPr/>
          <a:lstStyle/>
          <a:p>
            <a:pPr marL="227013" indent="-227013" eaLnBrk="1" hangingPunct="1"/>
            <a:r>
              <a:rPr lang="en-US" smtClean="0">
                <a:latin typeface="Arial" charset="0"/>
              </a:rPr>
              <a:t>Obesity is defined as a body mass index (BMI) of greater or equal to 30 kg/m2 in the National Institutes of Health (NIH) Clinical guidelines on the identification, evaluation, and treatment of overweight and obesity in adults—the evidence report.</a:t>
            </a:r>
          </a:p>
          <a:p>
            <a:pPr marL="227013" indent="-227013" eaLnBrk="1" hangingPunct="1"/>
            <a:r>
              <a:rPr lang="en-US" smtClean="0">
                <a:latin typeface="Arial" charset="0"/>
              </a:rPr>
              <a:t> Body Mass Index (BMI) is a  measure of an adult’s weight in relation to his or her height, specifically the adult’s weight in kilograms divided by the square of his or her height in meters.</a:t>
            </a:r>
            <a:r>
              <a:rPr lang="en-US" altLang="zh-TW" baseline="30000" smtClean="0">
                <a:latin typeface="Arial" charset="0"/>
              </a:rPr>
              <a:t>1</a:t>
            </a:r>
            <a:endParaRPr lang="en-US" baseline="30000" smtClean="0">
              <a:latin typeface="Arial" charset="0"/>
              <a:ea typeface="PMingLiU" pitchFamily="18" charset="-120"/>
            </a:endParaRPr>
          </a:p>
          <a:p>
            <a:pPr marL="227013" indent="-227013" eaLnBrk="1" hangingPunct="1"/>
            <a:r>
              <a:rPr lang="en-US" smtClean="0">
                <a:latin typeface="Arial" charset="0"/>
              </a:rPr>
              <a:t>Note: LAP-BAND</a:t>
            </a:r>
            <a:r>
              <a:rPr lang="en-US" smtClean="0">
                <a:latin typeface="Arial" charset="0"/>
                <a:cs typeface="Arial" charset="0"/>
              </a:rPr>
              <a:t>®</a:t>
            </a:r>
            <a:r>
              <a:rPr lang="en-US" smtClean="0">
                <a:latin typeface="Arial" charset="0"/>
              </a:rPr>
              <a:t> is only approved in morbidly obese adults who have failed at previous weight loss attempts with a BMI </a:t>
            </a:r>
            <a:r>
              <a:rPr lang="en-US" u="sng" smtClean="0">
                <a:latin typeface="Arial" charset="0"/>
              </a:rPr>
              <a:t>&gt;</a:t>
            </a:r>
            <a:r>
              <a:rPr lang="en-US" smtClean="0">
                <a:latin typeface="Arial" charset="0"/>
              </a:rPr>
              <a:t>40kg/mg2, or 35 kg/m2 with one or more severe comorbid conditions, or those who are 100 pounds or more over their estimated ideal body weight, according to the 1983 Metropolitan Life Insurance Tables (using the midpoint for the medium frame)</a:t>
            </a:r>
            <a:r>
              <a:rPr lang="en-US" altLang="zh-TW" smtClean="0">
                <a:latin typeface="Arial" charset="0"/>
              </a:rPr>
              <a:t>. </a:t>
            </a:r>
            <a:r>
              <a:rPr lang="en-US" altLang="zh-TW" baseline="30000" smtClean="0">
                <a:latin typeface="Arial" charset="0"/>
              </a:rPr>
              <a:t>2</a:t>
            </a:r>
          </a:p>
          <a:p>
            <a:pPr marL="227013" indent="-227013" eaLnBrk="1" hangingPunct="1"/>
            <a:r>
              <a:rPr lang="en-US" altLang="zh-TW" b="1" smtClean="0">
                <a:latin typeface="Arial" charset="0"/>
              </a:rPr>
              <a:t>References</a:t>
            </a:r>
            <a:r>
              <a:rPr lang="en-US" b="1" smtClean="0">
                <a:latin typeface="Arial" charset="0"/>
              </a:rPr>
              <a:t>: </a:t>
            </a:r>
          </a:p>
          <a:p>
            <a:pPr marL="227013" indent="-227013" eaLnBrk="1" hangingPunct="1"/>
            <a:r>
              <a:rPr lang="en-US" smtClean="0">
                <a:latin typeface="Arial" charset="0"/>
              </a:rPr>
              <a:t>1. National Institutes of Health. Clinical guidelines on the identification, evaluation, and treatment of overweight and obesity in adults—the evidence report. Obes Res 1998;6(suppl 2):51S–209S.</a:t>
            </a:r>
          </a:p>
          <a:p>
            <a:pPr marL="227013" indent="-227013" eaLnBrk="1" hangingPunct="1"/>
            <a:r>
              <a:rPr lang="en-US" smtClean="0">
                <a:latin typeface="Arial" charset="0"/>
              </a:rPr>
              <a:t>2. DHHS 2001 Report, Surgeon General’s Call to Action to Prevent and Decrease Overweight and Obesity; </a:t>
            </a:r>
            <a:r>
              <a:rPr lang="en-US" i="1" smtClean="0">
                <a:latin typeface="Arial" charset="0"/>
              </a:rPr>
              <a:t>available at </a:t>
            </a:r>
            <a:r>
              <a:rPr lang="en-US" smtClean="0">
                <a:latin typeface="Arial" charset="0"/>
              </a:rPr>
              <a:t>http://www.surgeongeneral.gov/topics/obesity/ or to the CDC presentation, Obesity Trends Among U.S. Adults, </a:t>
            </a:r>
            <a:r>
              <a:rPr lang="en-US" i="1" smtClean="0">
                <a:latin typeface="Arial" charset="0"/>
              </a:rPr>
              <a:t>avail. at </a:t>
            </a:r>
            <a:r>
              <a:rPr lang="en-US" smtClean="0">
                <a:latin typeface="Arial" charset="0"/>
              </a:rPr>
              <a:t> </a:t>
            </a:r>
            <a:r>
              <a:rPr lang="en-US" u="sng" smtClean="0">
                <a:latin typeface="Arial" charset="0"/>
                <a:hlinkClick r:id="rId3"/>
              </a:rPr>
              <a:t>http://www.cdc.gov/NCCDPHP/dnpa/obesity/trend/maps/obesity_trends_2007.pp</a:t>
            </a:r>
            <a:r>
              <a:rPr lang="en-US" u="sng" smtClean="0">
                <a:latin typeface="Arial" charset="0"/>
              </a:rPr>
              <a:t>t#472,2,Obesity Trends Among U.S. Adults between 1985 and 2007 </a:t>
            </a:r>
            <a:r>
              <a:rPr lang="en-US" smtClean="0">
                <a:latin typeface="Arial" charset="0"/>
              </a:rPr>
              <a:t>(Accessed February 24, 2009).</a:t>
            </a:r>
            <a:endParaRPr lang="en-US" altLang="zh-TW" smtClean="0">
              <a:latin typeface="Arial" charset="0"/>
            </a:endParaRPr>
          </a:p>
          <a:p>
            <a:pPr marL="227013" indent="-227013" eaLnBrk="1" hangingPunct="1"/>
            <a:r>
              <a:rPr lang="en-US" altLang="zh-TW" smtClean="0">
                <a:latin typeface="Arial" charset="0"/>
              </a:rPr>
              <a:t>3. LAP-BAND DFU, Allergan</a:t>
            </a:r>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5200"/>
            <a:fld id="{8F7E7AC0-73C0-4941-98F9-04B54CF9CAF3}" type="slidenum">
              <a:rPr lang="en-US" smtClean="0">
                <a:latin typeface="Arial" charset="0"/>
              </a:rPr>
              <a:pPr defTabSz="965200"/>
              <a:t>10</a:t>
            </a:fld>
            <a:endParaRPr lang="en-US" smtClean="0">
              <a:latin typeface="Arial" charset="0"/>
            </a:endParaRPr>
          </a:p>
        </p:txBody>
      </p:sp>
      <p:sp>
        <p:nvSpPr>
          <p:cNvPr id="89091"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C6359725-D774-4B10-B1E2-2BB93CCFA559}" type="slidenum">
              <a:rPr lang="en-US" sz="1200">
                <a:latin typeface="Times New Roman" pitchFamily="18" charset="0"/>
              </a:rPr>
              <a:pPr algn="r" defTabSz="962025" eaLnBrk="0" hangingPunct="0"/>
              <a:t>10</a:t>
            </a:fld>
            <a:endParaRPr lang="en-US" sz="1200">
              <a:latin typeface="Times New Roman" pitchFamily="18" charset="0"/>
            </a:endParaRPr>
          </a:p>
        </p:txBody>
      </p:sp>
      <p:sp>
        <p:nvSpPr>
          <p:cNvPr id="89092" name="Rectangle 2"/>
          <p:cNvSpPr>
            <a:spLocks noChangeArrowheads="1" noTextEdit="1"/>
          </p:cNvSpPr>
          <p:nvPr>
            <p:ph type="sldImg"/>
          </p:nvPr>
        </p:nvSpPr>
        <p:spPr>
          <a:xfrm>
            <a:off x="1257300" y="719138"/>
            <a:ext cx="4802188" cy="3602037"/>
          </a:xfrm>
          <a:ln/>
        </p:spPr>
      </p:sp>
      <p:sp>
        <p:nvSpPr>
          <p:cNvPr id="84997" name="Rectangle 3"/>
          <p:cNvSpPr>
            <a:spLocks noGrp="1" noChangeArrowheads="1"/>
          </p:cNvSpPr>
          <p:nvPr>
            <p:ph type="body" idx="1"/>
          </p:nvPr>
        </p:nvSpPr>
        <p:spPr>
          <a:xfrm>
            <a:off x="282575" y="4560888"/>
            <a:ext cx="6692900" cy="4321175"/>
          </a:xfrm>
          <a:ln/>
        </p:spPr>
        <p:txBody>
          <a:bodyPr lIns="96327" tIns="48163" rIns="96327" bIns="48163"/>
          <a:lstStyle/>
          <a:p>
            <a:pPr eaLnBrk="1" hangingPunct="1">
              <a:defRPr/>
            </a:pPr>
            <a:r>
              <a:rPr lang="en-US" sz="1100" dirty="0" smtClean="0">
                <a:latin typeface="Arial" charset="0"/>
              </a:rPr>
              <a:t>These statistics demonstrate the extent to which obesity impacts society through increased medical costs and indirect costs.  Note, these data are several years old and current data likely would show an increase in all of these estimates.  Also, note that a great deal of the economic impact of obesity is due to increasing expenditures for the </a:t>
            </a:r>
            <a:r>
              <a:rPr lang="en-US" sz="1100" dirty="0" err="1" smtClean="0">
                <a:latin typeface="Arial" charset="0"/>
              </a:rPr>
              <a:t>comorbidities</a:t>
            </a:r>
            <a:r>
              <a:rPr lang="en-US" sz="1100" dirty="0" smtClean="0">
                <a:latin typeface="Arial" charset="0"/>
              </a:rPr>
              <a:t> related to obesity (e.g., diabetes, </a:t>
            </a:r>
            <a:r>
              <a:rPr lang="en-US" sz="1100" dirty="0" err="1" smtClean="0">
                <a:latin typeface="Arial" charset="0"/>
              </a:rPr>
              <a:t>hyperlipidemia</a:t>
            </a:r>
            <a:r>
              <a:rPr lang="en-US" sz="1100" dirty="0" smtClean="0">
                <a:latin typeface="Arial" charset="0"/>
              </a:rPr>
              <a:t>, and heart disease).</a:t>
            </a:r>
          </a:p>
          <a:p>
            <a:pPr eaLnBrk="1" hangingPunct="1">
              <a:defRPr/>
            </a:pPr>
            <a:r>
              <a:rPr lang="en-US" sz="1100" dirty="0" smtClean="0">
                <a:latin typeface="Arial" charset="0"/>
              </a:rPr>
              <a:t>Between 1987, when U.S&gt; adult obesity averaged 14%, and 2001, when it was up to 31%, increases in spending on obese people relative to people of normal weight accounted for 27% of the rise in inflation adjusted per capita spending. Spending for diabetes accounted for 38% of that increase, </a:t>
            </a:r>
            <a:r>
              <a:rPr lang="en-US" sz="1100" dirty="0" err="1" smtClean="0">
                <a:latin typeface="Arial" charset="0"/>
              </a:rPr>
              <a:t>hyperlipidemia</a:t>
            </a:r>
            <a:r>
              <a:rPr lang="en-US" sz="1100" dirty="0" smtClean="0">
                <a:latin typeface="Arial" charset="0"/>
              </a:rPr>
              <a:t> for 22%, and heart disease for 41%. Increases in obesity prevalence alone accounted for 12% of the growth in health spending over the period.</a:t>
            </a:r>
          </a:p>
          <a:p>
            <a:pPr eaLnBrk="1" hangingPunct="1">
              <a:defRPr/>
            </a:pPr>
            <a:r>
              <a:rPr lang="en-US" sz="1100" dirty="0" smtClean="0">
                <a:latin typeface="Arial" charset="0"/>
              </a:rPr>
              <a:t>Overall, much of the increase in U.S. health spending over the past two decades — by some measures, 20% or more — is attributable to the </a:t>
            </a:r>
            <a:r>
              <a:rPr lang="en-US" sz="1100" dirty="0" err="1" smtClean="0">
                <a:latin typeface="Arial" charset="0"/>
              </a:rPr>
              <a:t>risein</a:t>
            </a:r>
            <a:r>
              <a:rPr lang="en-US" sz="1100" dirty="0" smtClean="0">
                <a:latin typeface="Arial" charset="0"/>
              </a:rPr>
              <a:t> obesity. If the prevalence of obesity were the same today as in 1987, health care spending in the U.S. </a:t>
            </a:r>
          </a:p>
          <a:p>
            <a:pPr marL="227717" indent="-227717" eaLnBrk="1" hangingPunct="1">
              <a:defRPr/>
            </a:pPr>
            <a:endParaRPr lang="en-US" sz="1100" dirty="0" smtClean="0">
              <a:latin typeface="Arial" charset="0"/>
            </a:endParaRPr>
          </a:p>
          <a:p>
            <a:pPr marL="227717" indent="-227717" eaLnBrk="1" hangingPunct="1">
              <a:defRPr/>
            </a:pPr>
            <a:r>
              <a:rPr lang="en-US" sz="1100" dirty="0" smtClean="0">
                <a:latin typeface="Arial" charset="0"/>
              </a:rPr>
              <a:t>1. Finkelstein EA, </a:t>
            </a:r>
            <a:r>
              <a:rPr lang="en-US" sz="1100" dirty="0" err="1" smtClean="0">
                <a:latin typeface="Arial" charset="0"/>
              </a:rPr>
              <a:t>Fiebelkorn</a:t>
            </a:r>
            <a:r>
              <a:rPr lang="en-US" sz="1100" dirty="0" smtClean="0">
                <a:latin typeface="Arial" charset="0"/>
              </a:rPr>
              <a:t> IC, Wang G. State-level estimates of annual medical expenditures attributable to obesity. </a:t>
            </a:r>
            <a:r>
              <a:rPr lang="en-US" sz="1100" i="1" dirty="0" err="1" smtClean="0">
                <a:latin typeface="Arial" charset="0"/>
              </a:rPr>
              <a:t>Obes</a:t>
            </a:r>
            <a:r>
              <a:rPr lang="en-US" sz="1100" i="1" dirty="0" smtClean="0">
                <a:latin typeface="Arial" charset="0"/>
              </a:rPr>
              <a:t> Res. </a:t>
            </a:r>
            <a:r>
              <a:rPr lang="en-US" sz="1100" dirty="0" smtClean="0">
                <a:latin typeface="Arial" charset="0"/>
              </a:rPr>
              <a:t>2004;12(1):18-24.</a:t>
            </a:r>
          </a:p>
          <a:p>
            <a:pPr marL="227717" indent="-227717" eaLnBrk="1" hangingPunct="1">
              <a:defRPr/>
            </a:pPr>
            <a:r>
              <a:rPr lang="en-US" sz="1100" dirty="0" smtClean="0">
                <a:latin typeface="Arial" charset="0"/>
              </a:rPr>
              <a:t>2. Thorpe KE, Florence CS, Howard DH, </a:t>
            </a:r>
            <a:r>
              <a:rPr lang="en-US" sz="1100" dirty="0" err="1" smtClean="0">
                <a:latin typeface="Arial" charset="0"/>
              </a:rPr>
              <a:t>Joski</a:t>
            </a:r>
            <a:r>
              <a:rPr lang="en-US" sz="1100" dirty="0" smtClean="0">
                <a:latin typeface="Arial" charset="0"/>
              </a:rPr>
              <a:t> P. The impact of obesity on rising medical spending. </a:t>
            </a:r>
            <a:r>
              <a:rPr lang="en-US" sz="1100" i="1" dirty="0" smtClean="0">
                <a:latin typeface="Arial" charset="0"/>
              </a:rPr>
              <a:t>Health Affairs</a:t>
            </a:r>
            <a:r>
              <a:rPr lang="en-US" sz="1100" dirty="0" smtClean="0">
                <a:latin typeface="Arial" charset="0"/>
              </a:rPr>
              <a:t>, October 20, 2004. http://content.healthaffairs.org/cgi/content/abstract/hlthaff.w4.480. Accessed April 8, 2007.</a:t>
            </a:r>
          </a:p>
          <a:p>
            <a:pPr marL="227717" indent="-227717" eaLnBrk="1" hangingPunct="1">
              <a:buFontTx/>
              <a:buAutoNum type="arabicPeriod" startAt="3"/>
              <a:defRPr/>
            </a:pPr>
            <a:r>
              <a:rPr lang="en-US" sz="1100" dirty="0" smtClean="0">
                <a:latin typeface="Arial" charset="0"/>
              </a:rPr>
              <a:t>Finkelstein EA, </a:t>
            </a:r>
            <a:r>
              <a:rPr lang="en-US" sz="1100" dirty="0" err="1" smtClean="0">
                <a:latin typeface="Arial" charset="0"/>
              </a:rPr>
              <a:t>Fiebelkorn</a:t>
            </a:r>
            <a:r>
              <a:rPr lang="en-US" sz="1100" dirty="0" smtClean="0">
                <a:latin typeface="Arial" charset="0"/>
              </a:rPr>
              <a:t> IC, Wang G.  National medical spending attributable to overweight and obesity: how much, and who’s paying?  </a:t>
            </a:r>
            <a:r>
              <a:rPr lang="en-US" sz="1100" i="1" dirty="0" smtClean="0">
                <a:latin typeface="Arial" charset="0"/>
              </a:rPr>
              <a:t>Health Affairs</a:t>
            </a:r>
            <a:r>
              <a:rPr lang="en-US" sz="1100" dirty="0" smtClean="0">
                <a:latin typeface="Arial" charset="0"/>
              </a:rPr>
              <a:t>  2003;W3(</a:t>
            </a:r>
            <a:r>
              <a:rPr lang="en-US" sz="1100" dirty="0" err="1" smtClean="0">
                <a:latin typeface="Arial" charset="0"/>
              </a:rPr>
              <a:t>Suppl</a:t>
            </a:r>
            <a:r>
              <a:rPr lang="en-US" sz="1100" dirty="0" smtClean="0">
                <a:latin typeface="Arial" charset="0"/>
              </a:rPr>
              <a:t> Web Exclusives);219-226.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5200"/>
            <a:fld id="{4568AB83-FABF-4156-926B-9450AA5061BB}" type="slidenum">
              <a:rPr lang="en-US" smtClean="0">
                <a:latin typeface="Arial" charset="0"/>
              </a:rPr>
              <a:pPr defTabSz="965200"/>
              <a:t>11</a:t>
            </a:fld>
            <a:endParaRPr lang="en-US"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xfrm>
            <a:off x="731838" y="4560888"/>
            <a:ext cx="5851525" cy="4468812"/>
          </a:xfrm>
          <a:noFill/>
          <a:ln/>
        </p:spPr>
        <p:txBody>
          <a:bodyPr/>
          <a:lstStyle/>
          <a:p>
            <a:pPr eaLnBrk="1" hangingPunct="1">
              <a:lnSpc>
                <a:spcPct val="90000"/>
              </a:lnSpc>
            </a:pPr>
            <a:r>
              <a:rPr lang="en-US" sz="1000" smtClean="0">
                <a:latin typeface="Arial" charset="0"/>
              </a:rPr>
              <a:t>This policy brief summarizes previous research and presents new evidence of the role obesity, which is defined in this study as a BMI </a:t>
            </a:r>
            <a:r>
              <a:rPr lang="en-US" sz="1000" u="sng" smtClean="0">
                <a:latin typeface="Arial" charset="0"/>
              </a:rPr>
              <a:t>&gt;</a:t>
            </a:r>
            <a:r>
              <a:rPr lang="en-US" sz="1000" smtClean="0">
                <a:latin typeface="Arial" charset="0"/>
              </a:rPr>
              <a:t> 30 kg/m2. Obesity plays in rising rates of chronic disease and health spending. The analysis uses data from the 1997 and the 2005 Household Component to the Medical Expenditure Panel Survey (MEPS-HC), collected by the Agency for Health Care Research and Quality (AHRQ).</a:t>
            </a:r>
          </a:p>
          <a:p>
            <a:pPr eaLnBrk="1" hangingPunct="1">
              <a:lnSpc>
                <a:spcPct val="90000"/>
              </a:lnSpc>
            </a:pPr>
            <a:r>
              <a:rPr lang="en-US" sz="1000" smtClean="0">
                <a:latin typeface="Arial" charset="0"/>
              </a:rPr>
              <a:t>The authors conducted an analysis of the role rising obesity rates played in increasing chronic disease prevalence and health spending among working-age adults between 1997 and 2005.</a:t>
            </a:r>
          </a:p>
          <a:p>
            <a:pPr eaLnBrk="1" hangingPunct="1">
              <a:lnSpc>
                <a:spcPct val="90000"/>
              </a:lnSpc>
            </a:pPr>
            <a:r>
              <a:rPr lang="en-US" sz="1000" smtClean="0">
                <a:latin typeface="Arial" charset="0"/>
              </a:rPr>
              <a:t>These annual surveys provide nationally representative estimates of health care spending, insurance status, utilization of medical services, sources of payment and disease prevalence, along with a broad set of socioeconomic characteristics, for the non-institutionalized civilian population in the U.S.  Given the scope of the study, samples were restricted to non-pregnant adults aged 18 to 64 with valid body mass index (BMI) data, resulting in 16,476 observations in 1997, and 17,682 in 2005.</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Individuals were assigned into one of the four BMI categories using self-reported information on weight and height. BMI is calculated as weight in kilograms divided by the square of height in meters. CDC defines four BMI categories: obesity is a BMI of </a:t>
            </a:r>
            <a:r>
              <a:rPr lang="en-US" sz="1000" u="sng" smtClean="0">
                <a:latin typeface="Arial" charset="0"/>
              </a:rPr>
              <a:t>&gt;</a:t>
            </a:r>
            <a:r>
              <a:rPr lang="en-US" sz="1000" smtClean="0">
                <a:latin typeface="Arial" charset="0"/>
              </a:rPr>
              <a:t>30; overweight is BMI 25.0 to 29.9; normal weight is BMI between 18.5 and 24.9; and underweight is BMI &lt;18.5. Persons with missing BMI data or implausible BMI values (e.g., under 10) were excluded from the analysis.  </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*Note that LAP-BAND® is only approved in morbidly obese adults who have failed at previous weight loss attempts with a BMI ≥ 40 kg/m2, or 35 kg/m2 with one or more severe comorbid conditions, or those who are 100 pounds over their estimated ideal weight according to the 1983 Metropolitan Life Insurance Tables (using the midpoint for medium frame)</a:t>
            </a:r>
          </a:p>
          <a:p>
            <a:pPr eaLnBrk="1" hangingPunct="1">
              <a:lnSpc>
                <a:spcPct val="90000"/>
              </a:lnSpc>
            </a:pPr>
            <a:endParaRPr lang="en-US" sz="1000" smtClean="0">
              <a:latin typeface="Arial" charset="0"/>
            </a:endParaRPr>
          </a:p>
          <a:p>
            <a:pPr eaLnBrk="1" hangingPunct="1">
              <a:lnSpc>
                <a:spcPct val="90000"/>
              </a:lnSpc>
            </a:pPr>
            <a:endParaRPr lang="en-US" smtClean="0">
              <a:latin typeface="Arial" charset="0"/>
            </a:endParaRPr>
          </a:p>
          <a:p>
            <a:pPr eaLnBrk="1" hangingPunct="1">
              <a:lnSpc>
                <a:spcPct val="90000"/>
              </a:lnSpc>
            </a:pPr>
            <a:r>
              <a:rPr lang="en-US" sz="1000" smtClean="0">
                <a:latin typeface="Arial" charset="0"/>
              </a:rPr>
              <a:t>Ref: Thorpe KE,  Ogden L and Galactionova K. Weighty Matters: How Obesity Drives Poor Health and Spending in the U.S. National Business Group on Health (Feb 2009)</a:t>
            </a:r>
          </a:p>
          <a:p>
            <a:pPr eaLnBrk="1" hangingPunct="1">
              <a:lnSpc>
                <a:spcPct val="90000"/>
              </a:lnSpc>
            </a:pPr>
            <a:r>
              <a:rPr lang="en-US" sz="1000" smtClean="0">
                <a:latin typeface="Arial" charset="0"/>
              </a:rPr>
              <a:t>www.businessgrouphealth.org (accessed 6/19/09)</a:t>
            </a:r>
          </a:p>
          <a:p>
            <a:pPr eaLnBrk="1" hangingPunct="1">
              <a:lnSpc>
                <a:spcPct val="90000"/>
              </a:lnSpc>
            </a:pPr>
            <a:endParaRPr lang="en-US" sz="400" smtClean="0">
              <a:latin typeface="Arial" charset="0"/>
            </a:endParaRPr>
          </a:p>
          <a:p>
            <a:pPr eaLnBrk="1" hangingPunct="1">
              <a:lnSpc>
                <a:spcPct val="90000"/>
              </a:lnSpc>
            </a:pPr>
            <a:endParaRPr lang="en-US" sz="400" smtClean="0">
              <a:latin typeface="Arial" charset="0"/>
            </a:endParaRPr>
          </a:p>
          <a:p>
            <a:pPr eaLnBrk="1" hangingPunct="1">
              <a:lnSpc>
                <a:spcPct val="90000"/>
              </a:lnSpc>
            </a:pPr>
            <a:endParaRPr lang="en-US" sz="10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5200"/>
            <a:fld id="{9D869082-4284-43B7-BD8E-A3FDFDF5AD51}" type="slidenum">
              <a:rPr lang="en-US" smtClean="0">
                <a:latin typeface="Arial" charset="0"/>
              </a:rPr>
              <a:pPr defTabSz="965200"/>
              <a:t>12</a:t>
            </a:fld>
            <a:endParaRPr lang="en-US"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90000"/>
              </a:lnSpc>
            </a:pPr>
            <a:r>
              <a:rPr lang="en-US" smtClean="0">
                <a:latin typeface="Arial" charset="0"/>
              </a:rPr>
              <a:t>In working-age adults, the prevalence of 11 chronic conditions associated with overweight and obesity grew 179.9 percent from the study period, 1997 to 2005. </a:t>
            </a:r>
          </a:p>
          <a:p>
            <a:pPr eaLnBrk="1" hangingPunct="1">
              <a:lnSpc>
                <a:spcPct val="90000"/>
              </a:lnSpc>
              <a:buFontTx/>
              <a:buChar char="•"/>
            </a:pPr>
            <a:r>
              <a:rPr lang="en-US" smtClean="0">
                <a:latin typeface="Arial" charset="0"/>
              </a:rPr>
              <a:t>36.01% of new cases across all 11 chronic conditions can be contributed to obesity.</a:t>
            </a:r>
          </a:p>
          <a:p>
            <a:pPr eaLnBrk="1" hangingPunct="1">
              <a:lnSpc>
                <a:spcPct val="90000"/>
              </a:lnSpc>
              <a:buFontTx/>
              <a:buChar char="•"/>
            </a:pPr>
            <a:r>
              <a:rPr lang="en-US" smtClean="0">
                <a:latin typeface="Arial" charset="0"/>
              </a:rPr>
              <a:t> 16.97% of new cases across all 11 chronic conditions can be contributed to overweight. </a:t>
            </a:r>
          </a:p>
          <a:p>
            <a:pPr eaLnBrk="1" hangingPunct="1">
              <a:lnSpc>
                <a:spcPct val="90000"/>
              </a:lnSpc>
            </a:pPr>
            <a:r>
              <a:rPr lang="en-US" smtClean="0">
                <a:latin typeface="Arial" charset="0"/>
              </a:rPr>
              <a:t>Obesity alone contributed nearly 29 million additional chronic condition cases in 2005 over the 1997 level.</a:t>
            </a:r>
          </a:p>
          <a:p>
            <a:pPr eaLnBrk="1" hangingPunct="1">
              <a:lnSpc>
                <a:spcPct val="90000"/>
              </a:lnSpc>
            </a:pPr>
            <a:r>
              <a:rPr lang="en-US" i="1" smtClean="0">
                <a:latin typeface="Arial" charset="0"/>
              </a:rPr>
              <a:t>For every condition, the obesity-associated share of prevalence (the far right column) was in double digits, </a:t>
            </a:r>
            <a:r>
              <a:rPr lang="en-US" smtClean="0">
                <a:latin typeface="Arial" charset="0"/>
              </a:rPr>
              <a:t>with the exception of cancer (8.75% share) and kidney disease (7.48%). </a:t>
            </a:r>
          </a:p>
          <a:p>
            <a:pPr eaLnBrk="1" hangingPunct="1">
              <a:lnSpc>
                <a:spcPct val="90000"/>
              </a:lnSpc>
            </a:pPr>
            <a:r>
              <a:rPr lang="en-US" smtClean="0">
                <a:latin typeface="Arial" charset="0"/>
              </a:rPr>
              <a:t>From 1997 to 2005, the overall average contribution of obesity across all 11 chronic conditions was 36.01%. The overall share attributable to overweight averaged roughly half that (16.97%).</a:t>
            </a:r>
          </a:p>
          <a:p>
            <a:pPr eaLnBrk="1" hangingPunct="1">
              <a:lnSpc>
                <a:spcPct val="90000"/>
              </a:lnSpc>
              <a:buFontTx/>
              <a:buChar char="•"/>
            </a:pPr>
            <a:r>
              <a:rPr lang="en-US" smtClean="0">
                <a:latin typeface="Arial" charset="0"/>
              </a:rPr>
              <a:t>The burden of obesity is most marked in heart disease and diabetes, accounting for more than 70% of the growth in prevalence for these two conditions.</a:t>
            </a:r>
          </a:p>
          <a:p>
            <a:pPr eaLnBrk="1" hangingPunct="1">
              <a:lnSpc>
                <a:spcPct val="90000"/>
              </a:lnSpc>
              <a:buFontTx/>
              <a:buChar char="•"/>
            </a:pPr>
            <a:r>
              <a:rPr lang="en-US" smtClean="0">
                <a:latin typeface="Arial" charset="0"/>
              </a:rPr>
              <a:t>Obesity accounted for 60% of the growth in hypertension and nearly 50% of the rise in arthritis.</a:t>
            </a:r>
          </a:p>
          <a:p>
            <a:pPr eaLnBrk="1" hangingPunct="1">
              <a:lnSpc>
                <a:spcPct val="90000"/>
              </a:lnSpc>
              <a:buFontTx/>
              <a:buChar char="•"/>
            </a:pPr>
            <a:r>
              <a:rPr lang="en-US" i="1" smtClean="0">
                <a:latin typeface="Arial" charset="0"/>
              </a:rPr>
              <a:t>Of particular note for employers is the steep increase in overweight-associated back problems, which increased 578% from 1997 (1.18%) to 2005 (8%). </a:t>
            </a:r>
            <a:endParaRPr lang="en-US" sz="400" smtClean="0">
              <a:latin typeface="Arial" charset="0"/>
            </a:endParaRPr>
          </a:p>
          <a:p>
            <a:pPr eaLnBrk="1" hangingPunct="1">
              <a:lnSpc>
                <a:spcPct val="90000"/>
              </a:lnSpc>
            </a:pPr>
            <a:endParaRPr lang="en-US" sz="400" smtClean="0">
              <a:latin typeface="Arial" charset="0"/>
            </a:endParaRPr>
          </a:p>
          <a:p>
            <a:pPr eaLnBrk="1" hangingPunct="1">
              <a:lnSpc>
                <a:spcPct val="90000"/>
              </a:lnSpc>
            </a:pPr>
            <a:r>
              <a:rPr lang="en-US" sz="1000" smtClean="0">
                <a:latin typeface="Arial" charset="0"/>
              </a:rPr>
              <a:t>Ref: Thorpe KE,  Ogden L and Galactionova K. Weighty Matters: How Obesity Drives Poor Health and Spending in the U.S. National Business Group on Health (Feb 2009)</a:t>
            </a:r>
          </a:p>
          <a:p>
            <a:pPr eaLnBrk="1" hangingPunct="1">
              <a:lnSpc>
                <a:spcPct val="90000"/>
              </a:lnSpc>
            </a:pPr>
            <a:r>
              <a:rPr lang="en-US" sz="1000" smtClean="0">
                <a:latin typeface="Arial" charset="0"/>
              </a:rPr>
              <a:t>www.businessgrouphealth.org (accessed 6/19/09)</a:t>
            </a:r>
          </a:p>
          <a:p>
            <a:pPr eaLnBrk="1" hangingPunct="1">
              <a:lnSpc>
                <a:spcPct val="90000"/>
              </a:lnSpc>
            </a:pPr>
            <a:endParaRPr lang="en-US" sz="400" smtClean="0">
              <a:latin typeface="Arial" charset="0"/>
            </a:endParaRPr>
          </a:p>
          <a:p>
            <a:pPr eaLnBrk="1" hangingPunct="1">
              <a:lnSpc>
                <a:spcPct val="90000"/>
              </a:lnSpc>
            </a:pPr>
            <a:endParaRPr lang="en-US" sz="400" smtClean="0">
              <a:latin typeface="Arial" charset="0"/>
            </a:endParaRPr>
          </a:p>
          <a:p>
            <a:pPr eaLnBrk="1" hangingPunct="1">
              <a:lnSpc>
                <a:spcPct val="90000"/>
              </a:lnSpc>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65200"/>
            <a:fld id="{7F9DB11E-102B-40D5-8B43-3A6011A2CF45}" type="slidenum">
              <a:rPr lang="en-US" smtClean="0">
                <a:latin typeface="Arial" charset="0"/>
              </a:rPr>
              <a:pPr defTabSz="965200"/>
              <a:t>13</a:t>
            </a:fld>
            <a:endParaRPr lang="en-US"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z="1100" smtClean="0">
                <a:latin typeface="Arial" charset="0"/>
              </a:rPr>
              <a:t>Other increases of percent cases associated with obesity include:</a:t>
            </a:r>
          </a:p>
          <a:p>
            <a:pPr eaLnBrk="1" hangingPunct="1"/>
            <a:endParaRPr lang="en-US" sz="1100" smtClean="0">
              <a:latin typeface="Arial" charset="0"/>
            </a:endParaRPr>
          </a:p>
          <a:p>
            <a:pPr eaLnBrk="1" hangingPunct="1"/>
            <a:r>
              <a:rPr lang="en-US" sz="1100" smtClean="0">
                <a:latin typeface="Arial" charset="0"/>
              </a:rPr>
              <a:t>458% increase in pulmonary conditions </a:t>
            </a:r>
          </a:p>
          <a:p>
            <a:pPr lvl="2" eaLnBrk="1" hangingPunct="1"/>
            <a:r>
              <a:rPr lang="en-US" sz="1000" smtClean="0">
                <a:latin typeface="Arial" charset="0"/>
              </a:rPr>
              <a:t>0.92% (1997) to 5.13% (2005)</a:t>
            </a:r>
          </a:p>
          <a:p>
            <a:pPr eaLnBrk="1" hangingPunct="1"/>
            <a:r>
              <a:rPr lang="en-US" sz="1100" smtClean="0">
                <a:latin typeface="Arial" charset="0"/>
              </a:rPr>
              <a:t>156% increase in gastrointestinal ailments </a:t>
            </a:r>
          </a:p>
          <a:p>
            <a:pPr lvl="2" eaLnBrk="1" hangingPunct="1"/>
            <a:r>
              <a:rPr lang="en-US" sz="1000" smtClean="0">
                <a:latin typeface="Arial" charset="0"/>
              </a:rPr>
              <a:t>8.59% (1997) to 22.09% (2005)</a:t>
            </a:r>
          </a:p>
          <a:p>
            <a:pPr lvl="2" eaLnBrk="1" hangingPunct="1"/>
            <a:endParaRPr lang="en-US" sz="1000" smtClean="0">
              <a:latin typeface="Arial" charset="0"/>
            </a:endParaRPr>
          </a:p>
          <a:p>
            <a:pPr lvl="2" eaLnBrk="1" hangingPunct="1"/>
            <a:endParaRPr lang="en-US" sz="1000" smtClean="0">
              <a:latin typeface="Arial" charset="0"/>
            </a:endParaRPr>
          </a:p>
          <a:p>
            <a:pPr eaLnBrk="1" hangingPunct="1"/>
            <a:r>
              <a:rPr lang="en-US" sz="1100" smtClean="0">
                <a:latin typeface="Arial" charset="0"/>
              </a:rPr>
              <a:t>Significant increase in trio of conditions associated with metabolic syndrome</a:t>
            </a:r>
          </a:p>
          <a:p>
            <a:pPr lvl="1" eaLnBrk="1" hangingPunct="1"/>
            <a:r>
              <a:rPr lang="en-US" sz="1100" smtClean="0">
                <a:latin typeface="Arial" charset="0"/>
              </a:rPr>
              <a:t>93% hyperlipidemia   </a:t>
            </a:r>
          </a:p>
          <a:p>
            <a:pPr lvl="1" eaLnBrk="1" hangingPunct="1"/>
            <a:r>
              <a:rPr lang="en-US" sz="1100" smtClean="0">
                <a:latin typeface="Arial" charset="0"/>
              </a:rPr>
              <a:t>35% hypertension  </a:t>
            </a:r>
          </a:p>
          <a:p>
            <a:pPr lvl="1" eaLnBrk="1" hangingPunct="1"/>
            <a:r>
              <a:rPr lang="en-US" sz="1100" smtClean="0">
                <a:latin typeface="Arial" charset="0"/>
              </a:rPr>
              <a:t>25% diabetes </a:t>
            </a:r>
          </a:p>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5200"/>
            <a:fld id="{DF6FA2C8-65F6-4782-ADA6-E21F29A1B5D7}" type="slidenum">
              <a:rPr lang="en-US" smtClean="0">
                <a:latin typeface="Arial" charset="0"/>
              </a:rPr>
              <a:pPr defTabSz="965200"/>
              <a:t>14</a:t>
            </a:fld>
            <a:endParaRPr lang="en-U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buFontTx/>
              <a:buChar char="•"/>
            </a:pPr>
            <a:r>
              <a:rPr lang="en-US" sz="1000" smtClean="0">
                <a:latin typeface="Arial" charset="0"/>
              </a:rPr>
              <a:t>Of particular note for employers is the steep increase in overweight-associated back problems, which increased 578% from 1997 (1.18%) to 2005 (8%). The increase in obesity-associated back problems was smaller, 56%, but of concern. Low back pain is second only to upper respiratory illness as a reason for adults’ symptom-related physician visits, is the most common cause of work-related disability in people under 45 years of age, and is the most expensive cause of work-related disability, in terms of workers’ compensation and medical expenses.</a:t>
            </a:r>
          </a:p>
          <a:p>
            <a:pPr eaLnBrk="1" hangingPunct="1"/>
            <a:endParaRPr lang="en-US" sz="400" smtClean="0">
              <a:latin typeface="Arial" charset="0"/>
            </a:endParaRPr>
          </a:p>
          <a:p>
            <a:pPr eaLnBrk="1" hangingPunct="1"/>
            <a:endParaRPr lang="en-US" sz="400" smtClean="0">
              <a:latin typeface="Arial" charset="0"/>
            </a:endParaRPr>
          </a:p>
          <a:p>
            <a:pPr eaLnBrk="1" hangingPunct="1"/>
            <a:r>
              <a:rPr lang="en-US" sz="1000" smtClean="0">
                <a:latin typeface="Arial" charset="0"/>
              </a:rPr>
              <a:t>Ref: Thorpe KE,  Ogden L and Galactionova K. Weighty Matters: How Obesity Drives Poor Health and Spending in the U.S. National Business Group on Health (Feb 2009)</a:t>
            </a:r>
          </a:p>
          <a:p>
            <a:pPr eaLnBrk="1" hangingPunct="1"/>
            <a:r>
              <a:rPr lang="en-US" sz="1000" smtClean="0">
                <a:latin typeface="Arial" charset="0"/>
              </a:rPr>
              <a:t>www.businessgrouphealth.org (accessed 6/19/09)</a:t>
            </a:r>
          </a:p>
          <a:p>
            <a:pPr eaLnBrk="1" hangingPunct="1"/>
            <a:endParaRPr lang="en-US" sz="1000" smtClean="0">
              <a:latin typeface="Arial" charset="0"/>
            </a:endParaRPr>
          </a:p>
          <a:p>
            <a:pPr eaLnBrk="1" hangingPunct="1"/>
            <a:endParaRPr lang="en-US" sz="400" smtClean="0">
              <a:latin typeface="Arial" charset="0"/>
            </a:endParaRPr>
          </a:p>
          <a:p>
            <a:pPr eaLnBrk="1" hangingPunct="1"/>
            <a:endParaRPr lang="en-US" sz="10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5200"/>
            <a:fld id="{C0C5B579-B3CD-4963-9AFF-B39F67680FA7}" type="slidenum">
              <a:rPr lang="en-US" smtClean="0">
                <a:latin typeface="Arial" charset="0"/>
              </a:rPr>
              <a:pPr defTabSz="965200"/>
              <a:t>15</a:t>
            </a:fld>
            <a:endParaRPr lang="en-U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In 2005, condition specific health spending among adults age 18-64 was roughly equivalent across BMI categories, excluding underweight adults , who accounted for under 2% (1.69%) of expenditures ($8.887million), a share equivalent to their proportion (1.71%) in the population. </a:t>
            </a:r>
          </a:p>
          <a:p>
            <a:pPr eaLnBrk="1" hangingPunct="1"/>
            <a:endParaRPr lang="en-US" smtClean="0">
              <a:latin typeface="Arial" charset="0"/>
            </a:endParaRPr>
          </a:p>
          <a:p>
            <a:pPr eaLnBrk="1" hangingPunct="1"/>
            <a:r>
              <a:rPr lang="en-US" smtClean="0">
                <a:latin typeface="Arial" charset="0"/>
              </a:rPr>
              <a:t>The other BMI categories accounted for about a third of total spending, although obese adults spent more in proportion of the population than did overweight or normal weight adults. </a:t>
            </a:r>
          </a:p>
          <a:p>
            <a:pPr eaLnBrk="1" hangingPunct="1"/>
            <a:r>
              <a:rPr lang="en-US" smtClean="0">
                <a:latin typeface="Arial" charset="0"/>
              </a:rPr>
              <a:t>Normal weight adults or 36.11% of population accounted for $160.6 million (32.45%) in spending, </a:t>
            </a:r>
          </a:p>
          <a:p>
            <a:pPr eaLnBrk="1" hangingPunct="1"/>
            <a:r>
              <a:rPr lang="en-US" smtClean="0">
                <a:latin typeface="Arial" charset="0"/>
              </a:rPr>
              <a:t>Overweight adults, or 35.36% of population accounted for $165.6 million (32.09%) in spending, and</a:t>
            </a:r>
          </a:p>
          <a:p>
            <a:pPr eaLnBrk="1" hangingPunct="1"/>
            <a:r>
              <a:rPr lang="en-US" smtClean="0">
                <a:latin typeface="Arial" charset="0"/>
              </a:rPr>
              <a:t>Obese adults which was 26.82% of the population accounted for $177.5 million which was 33.7% in spending. </a:t>
            </a:r>
          </a:p>
          <a:p>
            <a:pPr eaLnBrk="1" hangingPunct="1"/>
            <a:endParaRPr lang="en-US" smtClean="0">
              <a:latin typeface="Arial" charset="0"/>
            </a:endParaRPr>
          </a:p>
          <a:p>
            <a:pPr eaLnBrk="1" hangingPunct="1"/>
            <a:r>
              <a:rPr lang="en-US" smtClean="0">
                <a:latin typeface="Arial" charset="0"/>
              </a:rPr>
              <a:t>With the exception of the underweight BMI category, the key point of this slide is that healthcare expenditures for obese patients in 2005 was disproportionate to their percent of the overall adult population relative to those adults with BMIs in the under-, normal and over-weight BMI categories.</a:t>
            </a:r>
          </a:p>
          <a:p>
            <a:pPr eaLnBrk="1" hangingPunct="1"/>
            <a:endParaRPr lang="en-US" sz="1000" smtClean="0">
              <a:latin typeface="Arial" charset="0"/>
            </a:endParaRPr>
          </a:p>
          <a:p>
            <a:pPr eaLnBrk="1" hangingPunct="1"/>
            <a:r>
              <a:rPr lang="en-US" sz="1000" smtClean="0">
                <a:latin typeface="Arial" charset="0"/>
              </a:rPr>
              <a:t>Thorpe KE,  Ogden L and Galactionova K.  National Business Group on Health (Feb 2009)   www.businessgrouphealth.org (accessed 6/19/09)</a:t>
            </a: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65200"/>
            <a:fld id="{FECAFE32-431F-44B0-B2CF-CE3C3C504910}" type="slidenum">
              <a:rPr lang="en-US" smtClean="0">
                <a:latin typeface="Arial" charset="0"/>
              </a:rPr>
              <a:pPr defTabSz="965200"/>
              <a:t>16</a:t>
            </a:fld>
            <a:endParaRPr lang="en-U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65200"/>
            <a:fld id="{78E3E59C-CC2D-49E9-B452-8ED21C61A9FE}" type="slidenum">
              <a:rPr lang="en-US" smtClean="0">
                <a:latin typeface="Arial" charset="0"/>
              </a:rPr>
              <a:pPr defTabSz="965200"/>
              <a:t>17</a:t>
            </a:fld>
            <a:endParaRPr lang="en-U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lnSpc>
                <a:spcPct val="90000"/>
              </a:lnSpc>
            </a:pPr>
            <a:r>
              <a:rPr lang="en-US" sz="1000" b="1" smtClean="0">
                <a:latin typeface="Arial" charset="0"/>
              </a:rPr>
              <a:t>Objective: </a:t>
            </a:r>
            <a:r>
              <a:rPr lang="en-US" sz="1000" smtClean="0">
                <a:latin typeface="Arial" charset="0"/>
              </a:rPr>
              <a:t>To quantify the direct and indirect costs of obesity within a cohort of commercially insured employees in the United States.</a:t>
            </a:r>
          </a:p>
          <a:p>
            <a:pPr eaLnBrk="1" hangingPunct="1">
              <a:lnSpc>
                <a:spcPct val="90000"/>
              </a:lnSpc>
            </a:pPr>
            <a:r>
              <a:rPr lang="en-US" sz="1000" b="1" smtClean="0">
                <a:latin typeface="Arial" charset="0"/>
              </a:rPr>
              <a:t>Method: </a:t>
            </a:r>
            <a:r>
              <a:rPr lang="en-US" sz="1000" smtClean="0">
                <a:latin typeface="Arial" charset="0"/>
              </a:rPr>
              <a:t>Health plan claims, self-reported health risk assessment, and productivity data (Thomson MarketScan) from 2003 to 2005 were used to identify employees. Two-part regression models were used to compare body mass index (BMI) groups to estimate the incremental direct and indirect costs, conditional on expenditure, associated with elevated BMI.</a:t>
            </a:r>
          </a:p>
          <a:p>
            <a:pPr eaLnBrk="1" hangingPunct="1">
              <a:lnSpc>
                <a:spcPct val="90000"/>
              </a:lnSpc>
            </a:pPr>
            <a:r>
              <a:rPr lang="en-US" sz="1000" smtClean="0">
                <a:latin typeface="Arial" charset="0"/>
              </a:rPr>
              <a:t> </a:t>
            </a:r>
            <a:r>
              <a:rPr lang="en-US" sz="1000" b="1" smtClean="0">
                <a:latin typeface="Arial" charset="0"/>
              </a:rPr>
              <a:t>Results: </a:t>
            </a:r>
            <a:r>
              <a:rPr lang="en-US" sz="1000" smtClean="0">
                <a:latin typeface="Arial" charset="0"/>
              </a:rPr>
              <a:t>Regression-adjusted incremental direct medical costs associated with being overweight, obese, and severely obese were estimated to be $147.11, $712.34, and $1977.43, respectively. Adjusted incremental indirect costs due to paid absence associated with being overweight, obese, and severely obese were estimated at $1403.81, $1511.24, and $1414.09, respectively. </a:t>
            </a:r>
          </a:p>
          <a:p>
            <a:pPr eaLnBrk="1" hangingPunct="1">
              <a:lnSpc>
                <a:spcPct val="90000"/>
              </a:lnSpc>
            </a:pPr>
            <a:r>
              <a:rPr lang="en-US" sz="1000" b="1" smtClean="0">
                <a:latin typeface="Arial" charset="0"/>
              </a:rPr>
              <a:t>Conclusions: </a:t>
            </a:r>
            <a:r>
              <a:rPr lang="en-US" sz="1000" smtClean="0">
                <a:latin typeface="Arial" charset="0"/>
              </a:rPr>
              <a:t>Overall adjusted  direct and indirect costs were higher for workers with elevated BMI relative to those of normal weight. </a:t>
            </a:r>
          </a:p>
          <a:p>
            <a:pPr eaLnBrk="1" hangingPunct="1">
              <a:lnSpc>
                <a:spcPct val="90000"/>
              </a:lnSpc>
            </a:pPr>
            <a:endParaRPr lang="en-US" sz="1000" i="1" smtClean="0">
              <a:latin typeface="Arial" charset="0"/>
            </a:endParaRPr>
          </a:p>
          <a:p>
            <a:pPr eaLnBrk="1" hangingPunct="1">
              <a:lnSpc>
                <a:spcPct val="90000"/>
              </a:lnSpc>
            </a:pPr>
            <a:r>
              <a:rPr lang="en-US" sz="1000" smtClean="0">
                <a:latin typeface="Arial" charset="0"/>
              </a:rPr>
              <a:t>As shown in the above slide, the prevalence of a variety of conditions of major organ systems increases with increasing levels of BMI, including conditions of the musculoskeletal system, respiratory system, as well as endocrine, nutritional, and metabolic diseases and disorders. (The classes of conditions displayed represent chapters of the International Classification of</a:t>
            </a:r>
          </a:p>
          <a:p>
            <a:pPr eaLnBrk="1" hangingPunct="1">
              <a:lnSpc>
                <a:spcPct val="90000"/>
              </a:lnSpc>
            </a:pPr>
            <a:r>
              <a:rPr lang="en-US" sz="1000" smtClean="0">
                <a:latin typeface="Arial" charset="0"/>
              </a:rPr>
              <a:t>Diseases, 9th revision—Clinical Modification (ICD-9-CM) manual. Claims histories of all patients were reviewed for the study period for the presence of any ICD-9-CM code contained in the reported chapters. (extracted from page 993-994 of article)</a:t>
            </a:r>
          </a:p>
          <a:p>
            <a:pPr eaLnBrk="1" hangingPunct="1">
              <a:lnSpc>
                <a:spcPct val="90000"/>
              </a:lnSpc>
            </a:pPr>
            <a:endParaRPr lang="en-US" sz="1000" i="1" smtClean="0">
              <a:latin typeface="Arial" charset="0"/>
            </a:endParaRP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Reference: </a:t>
            </a:r>
          </a:p>
          <a:p>
            <a:pPr eaLnBrk="1" hangingPunct="1">
              <a:lnSpc>
                <a:spcPct val="90000"/>
              </a:lnSpc>
            </a:pPr>
            <a:r>
              <a:rPr lang="en-US" sz="1000" smtClean="0">
                <a:latin typeface="Arial" charset="0"/>
              </a:rPr>
              <a:t>Durden et al. J Occup Environ Med. 2008;50: 991–997.</a:t>
            </a:r>
          </a:p>
          <a:p>
            <a:pPr eaLnBrk="1" hangingPunct="1">
              <a:lnSpc>
                <a:spcPct val="90000"/>
              </a:lnSpc>
            </a:pPr>
            <a:endParaRPr lang="en-US" sz="1000" smtClean="0">
              <a:latin typeface="Arial" charset="0"/>
            </a:endParaRPr>
          </a:p>
          <a:p>
            <a:pPr eaLnBrk="1" hangingPunct="1">
              <a:lnSpc>
                <a:spcPct val="90000"/>
              </a:lnSpc>
            </a:pPr>
            <a:endParaRPr lang="en-US" sz="10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65200"/>
            <a:fld id="{03ED8FE4-4DDF-450B-9D09-A0C1E820E52E}" type="slidenum">
              <a:rPr lang="en-US" smtClean="0">
                <a:latin typeface="Arial" charset="0"/>
              </a:rPr>
              <a:pPr defTabSz="965200"/>
              <a:t>18</a:t>
            </a:fld>
            <a:endParaRPr lang="en-U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z="1100" smtClean="0">
                <a:latin typeface="Arial" charset="0"/>
              </a:rPr>
              <a:t>Authors provide estimates of the obesity costs for the U.S. across payers (Medicare, Medicaid, and private insurers), in separate categories for inpatient, non-inpatient, and prescription drug spending</a:t>
            </a:r>
          </a:p>
          <a:p>
            <a:pPr eaLnBrk="1" hangingPunct="1"/>
            <a:endParaRPr lang="en-US" smtClean="0">
              <a:latin typeface="Arial" charset="0"/>
            </a:endParaRPr>
          </a:p>
          <a:p>
            <a:pPr eaLnBrk="1" hangingPunct="1"/>
            <a:endParaRPr lang="en-US" smtClean="0">
              <a:latin typeface="Arial" charset="0"/>
            </a:endParaRPr>
          </a:p>
          <a:p>
            <a:pPr eaLnBrk="1" hangingPunct="1"/>
            <a:r>
              <a:rPr lang="en-US" smtClean="0">
                <a:latin typeface="Arial" charset="0"/>
              </a:rPr>
              <a:t>REF: </a:t>
            </a:r>
          </a:p>
          <a:p>
            <a:pPr eaLnBrk="1" hangingPunct="1"/>
            <a:r>
              <a:rPr lang="en-US" smtClean="0">
                <a:latin typeface="Arial" charset="0"/>
              </a:rPr>
              <a:t>Finkelstein EA, Trogdon JG, Cohen JW, Dietz W, </a:t>
            </a:r>
            <a:r>
              <a:rPr lang="en-US" sz="1000" smtClean="0">
                <a:latin typeface="Arial" charset="0"/>
              </a:rPr>
              <a:t>Annual Medical Spending Attributable To Obesity: Payer- And Service-Specific Estimates. </a:t>
            </a:r>
            <a:r>
              <a:rPr lang="en-US" i="1" smtClean="0">
                <a:latin typeface="Arial" charset="0"/>
              </a:rPr>
              <a:t>Health Affairs 2009;</a:t>
            </a:r>
            <a:r>
              <a:rPr lang="en-US" smtClean="0">
                <a:latin typeface="Arial" charset="0"/>
              </a:rPr>
              <a:t>28(5): w822–w831</a:t>
            </a:r>
          </a:p>
          <a:p>
            <a:pPr eaLnBrk="1" hangingPunct="1"/>
            <a:endParaRPr lang="en-US" sz="1000" b="1"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65200"/>
            <a:fld id="{83F21351-2BA0-481D-A928-F641C4B66CD8}" type="slidenum">
              <a:rPr lang="en-US" smtClean="0">
                <a:latin typeface="Arial" charset="0"/>
              </a:rPr>
              <a:pPr defTabSz="965200"/>
              <a:t>19</a:t>
            </a:fld>
            <a:endParaRPr lang="en-US" smtClean="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endParaRPr>
          </a:p>
          <a:p>
            <a:pPr eaLnBrk="1" hangingPunct="1"/>
            <a:endParaRPr lang="en-US" smtClean="0">
              <a:latin typeface="Arial" charset="0"/>
            </a:endParaRPr>
          </a:p>
          <a:p>
            <a:pPr eaLnBrk="1" hangingPunct="1"/>
            <a:r>
              <a:rPr lang="en-US" smtClean="0">
                <a:latin typeface="Arial" charset="0"/>
              </a:rPr>
              <a:t>REF: </a:t>
            </a:r>
          </a:p>
          <a:p>
            <a:pPr eaLnBrk="1" hangingPunct="1"/>
            <a:r>
              <a:rPr lang="en-US" smtClean="0">
                <a:latin typeface="Arial" charset="0"/>
              </a:rPr>
              <a:t>Finkelstein EA, Trogdon JG, Cohen JW, Dietz W, </a:t>
            </a:r>
            <a:r>
              <a:rPr lang="en-US" sz="1000" smtClean="0">
                <a:latin typeface="Arial" charset="0"/>
              </a:rPr>
              <a:t>Annual Medical Spending Attributable To Obesity: Payer- And Service-Specific Estimates. </a:t>
            </a:r>
            <a:r>
              <a:rPr lang="en-US" i="1" smtClean="0">
                <a:latin typeface="Arial" charset="0"/>
              </a:rPr>
              <a:t>Health Affairs 2009;</a:t>
            </a:r>
            <a:r>
              <a:rPr lang="en-US" smtClean="0">
                <a:latin typeface="Arial" charset="0"/>
              </a:rPr>
              <a:t>28(5): w822–w831</a:t>
            </a:r>
          </a:p>
          <a:p>
            <a:pPr eaLnBrk="1" hangingPunct="1"/>
            <a:endParaRPr lang="en-US" sz="1000" b="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65200"/>
            <a:fld id="{034E1A64-32D7-4AE9-BD98-B4F211FB65E0}" type="slidenum">
              <a:rPr lang="en-US" smtClean="0">
                <a:latin typeface="Arial" charset="0"/>
              </a:rPr>
              <a:pPr defTabSz="965200"/>
              <a:t>2</a:t>
            </a:fld>
            <a:endParaRPr lang="en-US" smtClean="0">
              <a:latin typeface="Arial" charset="0"/>
            </a:endParaRPr>
          </a:p>
        </p:txBody>
      </p:sp>
      <p:sp>
        <p:nvSpPr>
          <p:cNvPr id="80899"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C1EC4895-2A5E-4733-9F53-BC1A8EAA49F5}" type="slidenum">
              <a:rPr lang="en-US" sz="1200">
                <a:latin typeface="Times New Roman" pitchFamily="18" charset="0"/>
              </a:rPr>
              <a:pPr algn="r" defTabSz="962025" eaLnBrk="0" hangingPunct="0"/>
              <a:t>2</a:t>
            </a:fld>
            <a:endParaRPr lang="en-US" sz="1200">
              <a:latin typeface="Times New Roman" pitchFamily="18" charset="0"/>
            </a:endParaRPr>
          </a:p>
        </p:txBody>
      </p:sp>
      <p:sp>
        <p:nvSpPr>
          <p:cNvPr id="80900" name="Rectangle 2"/>
          <p:cNvSpPr>
            <a:spLocks noChangeArrowheads="1" noTextEdit="1"/>
          </p:cNvSpPr>
          <p:nvPr>
            <p:ph type="sldImg"/>
          </p:nvPr>
        </p:nvSpPr>
        <p:spPr>
          <a:xfrm>
            <a:off x="1257300" y="719138"/>
            <a:ext cx="4802188" cy="3602037"/>
          </a:xfrm>
          <a:ln/>
        </p:spPr>
      </p:sp>
      <p:sp>
        <p:nvSpPr>
          <p:cNvPr id="80901" name="Rectangle 3"/>
          <p:cNvSpPr>
            <a:spLocks noGrp="1" noChangeArrowheads="1"/>
          </p:cNvSpPr>
          <p:nvPr>
            <p:ph type="body" idx="1"/>
          </p:nvPr>
        </p:nvSpPr>
        <p:spPr>
          <a:xfrm>
            <a:off x="976313" y="4560888"/>
            <a:ext cx="5362575" cy="4321175"/>
          </a:xfrm>
          <a:noFill/>
          <a:ln/>
        </p:spPr>
        <p:txBody>
          <a:bodyPr lIns="96327" tIns="48163" rIns="96327" bIns="48163"/>
          <a:lstStyle/>
          <a:p>
            <a:pPr marL="227013" indent="-227013"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65200"/>
            <a:fld id="{A2FD8D16-5C6D-46EC-9C09-F75A37CC119F}" type="slidenum">
              <a:rPr lang="en-US" smtClean="0">
                <a:latin typeface="Arial" charset="0"/>
              </a:rPr>
              <a:pPr defTabSz="965200"/>
              <a:t>20</a:t>
            </a:fld>
            <a:endParaRPr lang="en-US" smtClean="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z="1000" smtClean="0">
                <a:latin typeface="Arial" charset="0"/>
              </a:rPr>
              <a:t>The connection between rising rates of obesity and rising medical spending is undeniable. Given the current budget crisis in most jurisdictions, the high public-sector spending for obesity is a major cause for concern. However, if the motivation to prevent or treat obesity were solely based on cost, then only cost-saving obesity interventions would be implemented once all costs and benefits are taken into account.</a:t>
            </a:r>
          </a:p>
          <a:p>
            <a:pPr eaLnBrk="1" hangingPunct="1"/>
            <a:r>
              <a:rPr lang="en-US" sz="1000" smtClean="0">
                <a:latin typeface="Arial" charset="0"/>
              </a:rPr>
              <a:t>From a payer’s perspective, although there is increasing evidence suggesting that bariatric surgery may be cost saving</a:t>
            </a:r>
            <a:r>
              <a:rPr lang="en-US" sz="1000" baseline="30000" smtClean="0">
                <a:latin typeface="Arial" charset="0"/>
              </a:rPr>
              <a:t>2</a:t>
            </a:r>
            <a:r>
              <a:rPr lang="en-US" sz="1000" smtClean="0">
                <a:latin typeface="Arial" charset="0"/>
              </a:rPr>
              <a:t>, not all obesity treatments will meet this threshold (nor do most treatments for other conditions). This is not to say that these treatments should or should not be offered, but the extent to which greater use of obesity treatments would reduce spending in either the short or the long run remains unknown. The same is true for prevention. Many successful obesity prevention efforts are likely to be cost-effective (that is, have a low cost effectiveness ratio) but not cost saving. From a public health perspective that focuses on identifying cost-effective strategies for improving the health of the population, these interventions may still be worth pursuing, even at significant cost.</a:t>
            </a:r>
          </a:p>
          <a:p>
            <a:pPr eaLnBrk="1" hangingPunct="1"/>
            <a:endParaRPr lang="en-US" sz="1000" smtClean="0">
              <a:latin typeface="Arial" charset="0"/>
            </a:endParaRPr>
          </a:p>
          <a:p>
            <a:pPr eaLnBrk="1" hangingPunct="1"/>
            <a:endParaRPr lang="en-US" sz="1000" smtClean="0">
              <a:latin typeface="Arial" charset="0"/>
            </a:endParaRPr>
          </a:p>
          <a:p>
            <a:pPr eaLnBrk="1" hangingPunct="1"/>
            <a:r>
              <a:rPr lang="en-US" sz="1000" smtClean="0">
                <a:latin typeface="Arial" charset="0"/>
              </a:rPr>
              <a:t>REF: </a:t>
            </a:r>
          </a:p>
          <a:p>
            <a:pPr eaLnBrk="1" hangingPunct="1"/>
            <a:r>
              <a:rPr lang="en-US" sz="1000" smtClean="0">
                <a:latin typeface="Arial" charset="0"/>
              </a:rPr>
              <a:t>Finkelstein EA, Trogdon JG, Cohen JW, Dietz W, </a:t>
            </a:r>
            <a:r>
              <a:rPr lang="en-US" sz="800" smtClean="0">
                <a:latin typeface="Arial" charset="0"/>
              </a:rPr>
              <a:t>Annual Medical Spending Attributable To Obesity: Payer- And Service-Specific Estimates. </a:t>
            </a:r>
            <a:r>
              <a:rPr lang="en-US" sz="1000" i="1" smtClean="0">
                <a:latin typeface="Arial" charset="0"/>
              </a:rPr>
              <a:t>Health Affairs 2009;</a:t>
            </a:r>
            <a:r>
              <a:rPr lang="en-US" sz="1000" smtClean="0">
                <a:latin typeface="Arial" charset="0"/>
              </a:rPr>
              <a:t>28(5): w822–w831</a:t>
            </a:r>
          </a:p>
          <a:p>
            <a:pPr eaLnBrk="1" hangingPunct="1"/>
            <a:endParaRPr lang="en-US" sz="1000" smtClean="0">
              <a:latin typeface="Arial" charset="0"/>
            </a:endParaRPr>
          </a:p>
          <a:p>
            <a:pPr eaLnBrk="1" hangingPunct="1"/>
            <a:r>
              <a:rPr lang="en-US" sz="1000" smtClean="0">
                <a:latin typeface="Arial" charset="0"/>
              </a:rPr>
              <a:t>Ref:15. Cremieux PY, Buchwald H, Shikora SA, Ghosh A, Yang HE, Buessing M. A study on the economic impact of bariatric surgery. Am J Manag Care 2008 Sep;14(9):589–96.</a:t>
            </a:r>
          </a:p>
          <a:p>
            <a:pPr eaLnBrk="1" hangingPunct="1"/>
            <a:r>
              <a:rPr lang="en-US" sz="1000" smtClean="0">
                <a:latin typeface="Arial" charset="0"/>
              </a:rPr>
              <a:t> </a:t>
            </a:r>
          </a:p>
          <a:p>
            <a:pPr eaLnBrk="1" hangingPunct="1"/>
            <a:endParaRPr lang="en-US" sz="800" b="1" smtClean="0">
              <a:latin typeface="Arial" charset="0"/>
            </a:endParaRPr>
          </a:p>
          <a:p>
            <a:pPr eaLnBrk="1" hangingPunct="1"/>
            <a:endParaRPr lang="en-US" sz="1000" b="1"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65200"/>
            <a:fld id="{1CF461D7-3EFE-4A52-B35D-5C35DB2098E8}" type="slidenum">
              <a:rPr lang="en-US" smtClean="0">
                <a:latin typeface="Arial" charset="0"/>
              </a:rPr>
              <a:pPr defTabSz="965200"/>
              <a:t>21</a:t>
            </a:fld>
            <a:endParaRPr lang="en-US" smtClean="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latin typeface="Arial" charset="0"/>
              </a:rPr>
              <a:t>Obesity treatment pyramid</a:t>
            </a:r>
          </a:p>
          <a:p>
            <a:pPr eaLnBrk="1" hangingPunct="1"/>
            <a:r>
              <a:rPr lang="en-US" smtClean="0">
                <a:latin typeface="Arial" charset="0"/>
              </a:rPr>
              <a:t>The clinical approach to obesity can be viewed as a pyramid consisting of several levels of therapeutic options.  All patients should be involved in an effort to change their lifestyle behaviors to decrease energy intake and increase physical activity.  Lifestyle modification also should be a component of all other levels of therapy.  Pharmacotherapy can be a useful adjunctive measure for properly selected patients.  Bariatric surgery is an option for patients with severe obesity, who have not responded to less-intensive interventions.</a:t>
            </a:r>
            <a:r>
              <a:rPr lang="en-US" smtClean="0">
                <a:latin typeface="Arial" charset="0"/>
                <a:sym typeface="Symbol" pitchFamily="18" charset="2"/>
              </a:rPr>
              <a:t>  As illustrated by the arrow at the right side of the pyramid, the number of obese patients who require a specific level of treatment decreases as one moves up the pyramid.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65200"/>
            <a:fld id="{748593F7-A441-4BFC-A670-C249AA1027F7}" type="slidenum">
              <a:rPr lang="en-US" smtClean="0">
                <a:latin typeface="Arial" charset="0"/>
              </a:rPr>
              <a:pPr defTabSz="965200"/>
              <a:t>22</a:t>
            </a:fld>
            <a:endParaRPr lang="en-US" smtClean="0">
              <a:latin typeface="Arial" charset="0"/>
            </a:endParaRPr>
          </a:p>
        </p:txBody>
      </p:sp>
      <p:sp>
        <p:nvSpPr>
          <p:cNvPr id="101379"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xfrm>
            <a:off x="204788" y="4560888"/>
            <a:ext cx="6865937" cy="4319587"/>
          </a:xfrm>
          <a:ln/>
        </p:spPr>
        <p:txBody>
          <a:bodyPr/>
          <a:lstStyle/>
          <a:p>
            <a:pPr eaLnBrk="1" hangingPunct="1">
              <a:lnSpc>
                <a:spcPct val="80000"/>
              </a:lnSpc>
              <a:defRPr/>
            </a:pPr>
            <a:r>
              <a:rPr lang="en-US" sz="1100" dirty="0" smtClean="0">
                <a:latin typeface="Arial" charset="0"/>
              </a:rPr>
              <a:t>The clinical approach to overweight and obesity can be viewed as a pyramid consisting of several levels of therapeutic options. </a:t>
            </a:r>
            <a:r>
              <a:rPr lang="en-US" sz="1100" b="1" i="1" dirty="0" smtClean="0">
                <a:solidFill>
                  <a:srgbClr val="FF0000"/>
                </a:solidFill>
                <a:latin typeface="Arial" charset="0"/>
              </a:rPr>
              <a:t>Treatments of</a:t>
            </a:r>
            <a:r>
              <a:rPr lang="en-US" sz="1100" b="1" i="1" dirty="0" smtClean="0">
                <a:solidFill>
                  <a:srgbClr val="FF0000"/>
                </a:solidFill>
                <a:latin typeface="Arial" charset="0"/>
                <a:sym typeface="Symbol" pitchFamily="18" charset="2"/>
              </a:rPr>
              <a:t>fered to patients should be a function of how much extra weight they have, as shown in the slide. In general, life style changes are recommended to persons with BMIs in the 25 to &lt; 27 kg/m</a:t>
            </a:r>
            <a:r>
              <a:rPr lang="en-US" sz="1100" b="1" i="1" baseline="30000" dirty="0" smtClean="0">
                <a:solidFill>
                  <a:srgbClr val="FF0000"/>
                </a:solidFill>
                <a:latin typeface="Arial" charset="0"/>
                <a:sym typeface="Symbol" pitchFamily="18" charset="2"/>
              </a:rPr>
              <a:t>2 </a:t>
            </a:r>
            <a:r>
              <a:rPr lang="en-US" sz="1100" b="1" i="1" dirty="0" smtClean="0">
                <a:solidFill>
                  <a:srgbClr val="FF0000"/>
                </a:solidFill>
                <a:latin typeface="Arial" charset="0"/>
                <a:sym typeface="Symbol" pitchFamily="18" charset="2"/>
              </a:rPr>
              <a:t>range. Weight loss medications (pharmacotherapy) are indicated for individuals with BMIs of 27 and above, depending on coexisting </a:t>
            </a:r>
            <a:r>
              <a:rPr lang="en-US" sz="1100" b="1" i="1" dirty="0" err="1" smtClean="0">
                <a:solidFill>
                  <a:srgbClr val="FF0000"/>
                </a:solidFill>
                <a:latin typeface="Arial" charset="0"/>
                <a:sym typeface="Symbol" pitchFamily="18" charset="2"/>
              </a:rPr>
              <a:t>comorbidities</a:t>
            </a:r>
            <a:r>
              <a:rPr lang="en-US" sz="1100" b="1" i="1" dirty="0" smtClean="0">
                <a:solidFill>
                  <a:srgbClr val="FF0000"/>
                </a:solidFill>
                <a:latin typeface="Arial" charset="0"/>
                <a:sym typeface="Symbol" pitchFamily="18" charset="2"/>
              </a:rPr>
              <a:t>. </a:t>
            </a:r>
            <a:r>
              <a:rPr lang="en-US" sz="1100" dirty="0" smtClean="0">
                <a:latin typeface="Arial" charset="0"/>
              </a:rPr>
              <a:t>For moderate obesity, pharmacotherapy, </a:t>
            </a:r>
            <a:r>
              <a:rPr lang="en-US" sz="1100" dirty="0" err="1" smtClean="0">
                <a:latin typeface="Arial" charset="0"/>
              </a:rPr>
              <a:t>sibutramine</a:t>
            </a:r>
            <a:r>
              <a:rPr lang="en-US" sz="1100" dirty="0" smtClean="0">
                <a:latin typeface="Arial" charset="0"/>
              </a:rPr>
              <a:t> (</a:t>
            </a:r>
            <a:r>
              <a:rPr lang="en-US" sz="1100" dirty="0" err="1" smtClean="0">
                <a:latin typeface="Arial" charset="0"/>
              </a:rPr>
              <a:t>Meridia</a:t>
            </a:r>
            <a:r>
              <a:rPr lang="en-US" sz="1100" dirty="0" smtClean="0">
                <a:latin typeface="Arial" charset="0"/>
              </a:rPr>
              <a:t>) and </a:t>
            </a:r>
            <a:r>
              <a:rPr lang="en-US" sz="1100" dirty="0" err="1" smtClean="0">
                <a:latin typeface="Arial" charset="0"/>
              </a:rPr>
              <a:t>orlistat</a:t>
            </a:r>
            <a:r>
              <a:rPr lang="en-US" sz="1100" dirty="0" smtClean="0">
                <a:latin typeface="Arial" charset="0"/>
              </a:rPr>
              <a:t> (</a:t>
            </a:r>
            <a:r>
              <a:rPr lang="en-US" sz="1100" dirty="0" err="1" smtClean="0">
                <a:latin typeface="Arial" charset="0"/>
              </a:rPr>
              <a:t>Alli</a:t>
            </a:r>
            <a:r>
              <a:rPr lang="en-US" sz="1100" dirty="0" smtClean="0">
                <a:latin typeface="Arial" charset="0"/>
              </a:rPr>
              <a:t>, </a:t>
            </a:r>
            <a:r>
              <a:rPr lang="en-US" sz="1100" dirty="0" err="1" smtClean="0">
                <a:latin typeface="Arial" charset="0"/>
              </a:rPr>
              <a:t>Xenical</a:t>
            </a:r>
            <a:r>
              <a:rPr lang="en-US" sz="1100" dirty="0" smtClean="0">
                <a:latin typeface="Arial" charset="0"/>
              </a:rPr>
              <a:t>) results in very modest weight loss.</a:t>
            </a:r>
            <a:r>
              <a:rPr lang="en-US" sz="1100" baseline="30000" dirty="0" smtClean="0">
                <a:latin typeface="Arial" charset="0"/>
              </a:rPr>
              <a:t>4</a:t>
            </a:r>
            <a:r>
              <a:rPr lang="en-US" sz="1100" dirty="0" smtClean="0">
                <a:latin typeface="Arial" charset="0"/>
              </a:rPr>
              <a:t>  Lifestyle modification also should be a component of pharmacotherapy and surgery.</a:t>
            </a:r>
            <a:r>
              <a:rPr lang="en-US" sz="1100" b="1" i="1" dirty="0" smtClean="0">
                <a:solidFill>
                  <a:srgbClr val="FF0000"/>
                </a:solidFill>
                <a:latin typeface="Arial" charset="0"/>
                <a:sym typeface="Symbol" pitchFamily="18" charset="2"/>
              </a:rPr>
              <a:t> </a:t>
            </a:r>
            <a:r>
              <a:rPr lang="en-US" sz="1100" dirty="0" smtClean="0">
                <a:latin typeface="Arial" charset="0"/>
              </a:rPr>
              <a:t>Optimal and continuous application of a combination of dietary and drug therapy in association with increased exercise and behavioral modification can, at best, achieve and maintain a 5–10% loss of body weight. For severely obese individuals, this is insufficient to solve the problem.</a:t>
            </a:r>
            <a:r>
              <a:rPr lang="en-US" sz="1100" baseline="30000" dirty="0" smtClean="0">
                <a:latin typeface="Arial" charset="0"/>
              </a:rPr>
              <a:t>3</a:t>
            </a:r>
          </a:p>
          <a:p>
            <a:pPr eaLnBrk="1" hangingPunct="1">
              <a:lnSpc>
                <a:spcPct val="80000"/>
              </a:lnSpc>
              <a:defRPr/>
            </a:pPr>
            <a:endParaRPr lang="en-US" sz="1100" dirty="0" smtClean="0">
              <a:latin typeface="Arial" charset="0"/>
            </a:endParaRPr>
          </a:p>
          <a:p>
            <a:pPr eaLnBrk="1" hangingPunct="1">
              <a:lnSpc>
                <a:spcPct val="80000"/>
              </a:lnSpc>
              <a:defRPr/>
            </a:pPr>
            <a:r>
              <a:rPr lang="en-US" sz="1100" dirty="0" smtClean="0">
                <a:latin typeface="Arial" charset="0"/>
              </a:rPr>
              <a:t>Bariatric surgery is an option for patients with severe obesity, who have not responded to less-intensive interventions.</a:t>
            </a:r>
            <a:r>
              <a:rPr lang="en-US" sz="1100" b="1" i="1" dirty="0" smtClean="0">
                <a:solidFill>
                  <a:srgbClr val="FF0000"/>
                </a:solidFill>
                <a:latin typeface="Arial" charset="0"/>
                <a:sym typeface="Symbol" pitchFamily="18" charset="2"/>
              </a:rPr>
              <a:t> Surgery is indicated for people with BMIs </a:t>
            </a:r>
            <a:r>
              <a:rPr lang="en-US" sz="1100" b="1" i="1" u="sng" dirty="0" smtClean="0">
                <a:solidFill>
                  <a:srgbClr val="FF0000"/>
                </a:solidFill>
                <a:latin typeface="Arial" charset="0"/>
                <a:sym typeface="Symbol" pitchFamily="18" charset="2"/>
              </a:rPr>
              <a:t>&gt;</a:t>
            </a:r>
            <a:r>
              <a:rPr lang="en-US" sz="1100" b="1" i="1" dirty="0" smtClean="0">
                <a:solidFill>
                  <a:srgbClr val="FF0000"/>
                </a:solidFill>
                <a:latin typeface="Arial" charset="0"/>
                <a:sym typeface="Symbol" pitchFamily="18" charset="2"/>
              </a:rPr>
              <a:t> 40 if no </a:t>
            </a:r>
            <a:r>
              <a:rPr lang="en-US" sz="1100" b="1" i="1" dirty="0" err="1" smtClean="0">
                <a:solidFill>
                  <a:srgbClr val="FF0000"/>
                </a:solidFill>
                <a:latin typeface="Arial" charset="0"/>
                <a:sym typeface="Symbol" pitchFamily="18" charset="2"/>
              </a:rPr>
              <a:t>comorbidities</a:t>
            </a:r>
            <a:r>
              <a:rPr lang="en-US" sz="1100" b="1" i="1" dirty="0" smtClean="0">
                <a:solidFill>
                  <a:srgbClr val="FF0000"/>
                </a:solidFill>
                <a:latin typeface="Arial" charset="0"/>
                <a:sym typeface="Symbol" pitchFamily="18" charset="2"/>
              </a:rPr>
              <a:t> are present or when their BMIs  are </a:t>
            </a:r>
            <a:r>
              <a:rPr lang="en-US" sz="1100" b="1" i="1" u="sng" dirty="0" smtClean="0">
                <a:solidFill>
                  <a:srgbClr val="FF0000"/>
                </a:solidFill>
                <a:latin typeface="Arial" charset="0"/>
                <a:sym typeface="Symbol" pitchFamily="18" charset="2"/>
              </a:rPr>
              <a:t>&gt;</a:t>
            </a:r>
            <a:r>
              <a:rPr lang="en-US" sz="1100" b="1" i="1" dirty="0" smtClean="0">
                <a:solidFill>
                  <a:srgbClr val="FF0000"/>
                </a:solidFill>
                <a:latin typeface="Arial" charset="0"/>
                <a:sym typeface="Symbol" pitchFamily="18" charset="2"/>
              </a:rPr>
              <a:t> 35 with coexisting </a:t>
            </a:r>
            <a:r>
              <a:rPr lang="en-US" sz="1100" b="1" i="1" dirty="0" err="1" smtClean="0">
                <a:solidFill>
                  <a:srgbClr val="FF0000"/>
                </a:solidFill>
                <a:latin typeface="Arial" charset="0"/>
                <a:sym typeface="Symbol" pitchFamily="18" charset="2"/>
              </a:rPr>
              <a:t>comorbidities</a:t>
            </a:r>
            <a:r>
              <a:rPr lang="en-US" sz="1100" b="1" i="1" dirty="0" smtClean="0">
                <a:solidFill>
                  <a:srgbClr val="FF0000"/>
                </a:solidFill>
                <a:latin typeface="Arial" charset="0"/>
                <a:sym typeface="Symbol" pitchFamily="18" charset="2"/>
              </a:rPr>
              <a:t>. Surgery is not an alternative to lifestyle therapy or medications and is not a quick fix.</a:t>
            </a:r>
            <a:r>
              <a:rPr lang="en-US" sz="1100" dirty="0" smtClean="0">
                <a:latin typeface="Arial" charset="0"/>
                <a:sym typeface="Symbol" pitchFamily="18" charset="2"/>
              </a:rPr>
              <a:t> </a:t>
            </a:r>
            <a:r>
              <a:rPr lang="en-US" sz="1100" b="1" i="1" dirty="0" smtClean="0">
                <a:solidFill>
                  <a:srgbClr val="FF0000"/>
                </a:solidFill>
                <a:latin typeface="Arial" charset="0"/>
                <a:sym typeface="Symbol" pitchFamily="18" charset="2"/>
              </a:rPr>
              <a:t>Surgery or medication has to be combined with lifestyle changes to be successful.</a:t>
            </a:r>
            <a:r>
              <a:rPr lang="en-US" sz="1100" b="1" i="1" baseline="30000" dirty="0" smtClean="0">
                <a:solidFill>
                  <a:srgbClr val="FF0000"/>
                </a:solidFill>
                <a:latin typeface="Arial" charset="0"/>
                <a:sym typeface="Symbol" pitchFamily="18" charset="2"/>
              </a:rPr>
              <a:t>4</a:t>
            </a:r>
            <a:r>
              <a:rPr lang="en-US" sz="1100" b="1" i="1" dirty="0" smtClean="0">
                <a:solidFill>
                  <a:srgbClr val="FF0000"/>
                </a:solidFill>
                <a:latin typeface="Arial" charset="0"/>
                <a:sym typeface="Symbol" pitchFamily="18" charset="2"/>
              </a:rPr>
              <a:t> </a:t>
            </a:r>
            <a:r>
              <a:rPr lang="en-US" sz="1100" dirty="0" smtClean="0">
                <a:latin typeface="Arial" charset="0"/>
                <a:sym typeface="Symbol" pitchFamily="18" charset="2"/>
              </a:rPr>
              <a:t>The number of obese patients who require a specific level of treatment decreases as one moves up to the surgery treatment option. </a:t>
            </a:r>
            <a:r>
              <a:rPr lang="en-US" sz="1100" dirty="0" smtClean="0">
                <a:latin typeface="Arial" charset="0"/>
              </a:rPr>
              <a:t>All patients should be involved in an effort to change their lifestyle behaviors to decrease energy intake and increase physical activity.</a:t>
            </a:r>
          </a:p>
          <a:p>
            <a:pPr eaLnBrk="1" hangingPunct="1">
              <a:lnSpc>
                <a:spcPct val="80000"/>
              </a:lnSpc>
              <a:defRPr/>
            </a:pPr>
            <a:endParaRPr lang="en-US" sz="1100" dirty="0" smtClean="0">
              <a:latin typeface="Arial" charset="0"/>
              <a:sym typeface="Symbol" pitchFamily="18" charset="2"/>
            </a:endParaRPr>
          </a:p>
          <a:p>
            <a:pPr eaLnBrk="1" hangingPunct="1">
              <a:lnSpc>
                <a:spcPct val="80000"/>
              </a:lnSpc>
              <a:defRPr/>
            </a:pPr>
            <a:r>
              <a:rPr lang="en-US" sz="1100" dirty="0" smtClean="0">
                <a:latin typeface="Arial" charset="0"/>
                <a:sym typeface="Symbol" pitchFamily="18" charset="2"/>
              </a:rPr>
              <a:t>A “</a:t>
            </a:r>
            <a:r>
              <a:rPr lang="en-US" sz="1100" dirty="0" err="1" smtClean="0">
                <a:latin typeface="Arial" charset="0"/>
                <a:sym typeface="Symbol" pitchFamily="18" charset="2"/>
              </a:rPr>
              <a:t>malabsorptive</a:t>
            </a:r>
            <a:r>
              <a:rPr lang="en-US" sz="1100" dirty="0" smtClean="0">
                <a:latin typeface="Arial" charset="0"/>
                <a:sym typeface="Symbol" pitchFamily="18" charset="2"/>
              </a:rPr>
              <a:t> procedure” is a “a procedure that interferes with ingested nutrient absorption” and “restrictive procedure” as “a procedure that restricts a person’s ability to eat” –</a:t>
            </a:r>
            <a:r>
              <a:rPr lang="en-US" sz="1100" i="1" dirty="0" smtClean="0">
                <a:latin typeface="Arial" charset="0"/>
                <a:sym typeface="Symbol" pitchFamily="18" charset="2"/>
              </a:rPr>
              <a:t>Fisher, et al.</a:t>
            </a:r>
            <a:r>
              <a:rPr lang="en-US" sz="1100" dirty="0" smtClean="0">
                <a:latin typeface="Arial" charset="0"/>
                <a:sym typeface="Symbol" pitchFamily="18" charset="2"/>
              </a:rPr>
              <a:t>, </a:t>
            </a:r>
            <a:r>
              <a:rPr lang="en-US" sz="1100" dirty="0" err="1" smtClean="0">
                <a:latin typeface="Arial" charset="0"/>
                <a:sym typeface="Symbol" pitchFamily="18" charset="2"/>
              </a:rPr>
              <a:t>Amer</a:t>
            </a:r>
            <a:r>
              <a:rPr lang="en-US" sz="1100" dirty="0" smtClean="0">
                <a:latin typeface="Arial" charset="0"/>
                <a:sym typeface="Symbol" pitchFamily="18" charset="2"/>
              </a:rPr>
              <a:t> J. Surgery, </a:t>
            </a:r>
            <a:r>
              <a:rPr lang="en-US" sz="1100" i="1" dirty="0" smtClean="0">
                <a:latin typeface="Arial" charset="0"/>
                <a:sym typeface="Symbol" pitchFamily="18" charset="2"/>
              </a:rPr>
              <a:t>2002</a:t>
            </a:r>
            <a:r>
              <a:rPr lang="en-US" sz="1100" dirty="0" smtClean="0">
                <a:latin typeface="Arial" charset="0"/>
                <a:sym typeface="Symbol" pitchFamily="18" charset="2"/>
              </a:rPr>
              <a:t>.</a:t>
            </a:r>
          </a:p>
          <a:p>
            <a:pPr marL="247236" indent="-247236" eaLnBrk="1" hangingPunct="1">
              <a:lnSpc>
                <a:spcPct val="80000"/>
              </a:lnSpc>
              <a:defRPr/>
            </a:pPr>
            <a:endParaRPr lang="en-US" sz="1100" dirty="0" smtClean="0">
              <a:latin typeface="Arial" charset="0"/>
            </a:endParaRPr>
          </a:p>
          <a:p>
            <a:pPr marL="247236" indent="-247236" eaLnBrk="1" hangingPunct="1">
              <a:lnSpc>
                <a:spcPct val="80000"/>
              </a:lnSpc>
              <a:defRPr/>
            </a:pPr>
            <a:r>
              <a:rPr lang="en-US" sz="1000" dirty="0" smtClean="0">
                <a:latin typeface="Arial" charset="0"/>
              </a:rPr>
              <a:t>Ref 2. The Practical Guide Identification, Evaluation, and Treatment of Overweight and Obesity in Adults</a:t>
            </a:r>
          </a:p>
          <a:p>
            <a:pPr marL="247236" indent="-247236" eaLnBrk="1" hangingPunct="1">
              <a:lnSpc>
                <a:spcPct val="80000"/>
              </a:lnSpc>
              <a:defRPr/>
            </a:pPr>
            <a:r>
              <a:rPr lang="en-US" sz="1000" dirty="0" smtClean="0">
                <a:latin typeface="Arial" charset="0"/>
                <a:sym typeface="Symbol" pitchFamily="18" charset="2"/>
              </a:rPr>
              <a:t>Source: </a:t>
            </a:r>
            <a:r>
              <a:rPr lang="pt-BR" sz="1000" dirty="0" smtClean="0">
                <a:latin typeface="Arial" charset="0"/>
              </a:rPr>
              <a:t>National Institutes of Health et al. </a:t>
            </a:r>
            <a:r>
              <a:rPr lang="en-US" sz="1000" dirty="0" smtClean="0">
                <a:latin typeface="Arial" charset="0"/>
              </a:rPr>
              <a:t>http://www.nhlbi.nih.gov/guidelines/obesity/prctgd_c.pdf. Accessed May18, 2009 [provides a guideline for selecting treatment_ found on page 25}</a:t>
            </a:r>
          </a:p>
          <a:p>
            <a:pPr marL="247236" indent="-247236" eaLnBrk="1" hangingPunct="1">
              <a:lnSpc>
                <a:spcPct val="80000"/>
              </a:lnSpc>
              <a:defRPr/>
            </a:pPr>
            <a:r>
              <a:rPr lang="en-US" sz="1000" dirty="0" smtClean="0">
                <a:latin typeface="Arial" charset="0"/>
                <a:sym typeface="Symbol" pitchFamily="18" charset="2"/>
              </a:rPr>
              <a:t>Ref 3, </a:t>
            </a:r>
            <a:r>
              <a:rPr lang="en-US" sz="1000" i="1" dirty="0" smtClean="0">
                <a:latin typeface="Arial" charset="0"/>
                <a:sym typeface="Symbol" pitchFamily="18" charset="2"/>
              </a:rPr>
              <a:t>Dixon et al., </a:t>
            </a:r>
            <a:r>
              <a:rPr lang="en-US" sz="1000" dirty="0" smtClean="0">
                <a:latin typeface="Arial" charset="0"/>
                <a:sym typeface="Symbol" pitchFamily="18" charset="2"/>
              </a:rPr>
              <a:t>Diabetes Care, </a:t>
            </a:r>
            <a:r>
              <a:rPr lang="en-US" sz="1000" i="1" dirty="0" smtClean="0">
                <a:latin typeface="Arial" charset="0"/>
                <a:sym typeface="Symbol" pitchFamily="18" charset="2"/>
              </a:rPr>
              <a:t>2002</a:t>
            </a:r>
            <a:r>
              <a:rPr lang="en-US" sz="1000" dirty="0" smtClean="0">
                <a:latin typeface="Arial" charset="0"/>
                <a:sym typeface="Symbol" pitchFamily="18" charset="2"/>
              </a:rPr>
              <a:t>, reports that combined medications and lifestyle changes can, at best,  achieve 5-10% EWL, but does not segregate the statistics.</a:t>
            </a:r>
          </a:p>
          <a:p>
            <a:pPr marL="247236" indent="-247236" eaLnBrk="1" hangingPunct="1">
              <a:lnSpc>
                <a:spcPct val="80000"/>
              </a:lnSpc>
              <a:defRPr/>
            </a:pPr>
            <a:r>
              <a:rPr lang="en-US" sz="1000" dirty="0" smtClean="0">
                <a:latin typeface="Arial" charset="0"/>
              </a:rPr>
              <a:t>Ref 4.</a:t>
            </a:r>
            <a:r>
              <a:rPr lang="en-US" sz="1000" i="1" dirty="0" smtClean="0">
                <a:latin typeface="Arial" charset="0"/>
              </a:rPr>
              <a:t> </a:t>
            </a:r>
            <a:r>
              <a:rPr lang="en-US" sz="1000" i="1" dirty="0" err="1" smtClean="0">
                <a:latin typeface="Arial" charset="0"/>
              </a:rPr>
              <a:t>Bhoyrul</a:t>
            </a:r>
            <a:r>
              <a:rPr lang="en-US" sz="1000" i="1" dirty="0" smtClean="0">
                <a:latin typeface="Arial" charset="0"/>
              </a:rPr>
              <a:t> S. JMCM 2008 11(4):10-17 JMCM=Journal of Managed Care Medicine)</a:t>
            </a:r>
            <a:endParaRPr lang="en-US" sz="1000" dirty="0" smtClean="0">
              <a:latin typeface="Arial" charset="0"/>
            </a:endParaRPr>
          </a:p>
          <a:p>
            <a:pPr marL="247236" indent="-247236" eaLnBrk="1" hangingPunct="1">
              <a:lnSpc>
                <a:spcPct val="80000"/>
              </a:lnSpc>
              <a:defRPr/>
            </a:pPr>
            <a:endParaRPr lang="en-US" sz="900" dirty="0" smtClean="0">
              <a:latin typeface="Arial" charset="0"/>
              <a:sym typeface="Symbol" pitchFamily="18" charset="2"/>
            </a:endParaRPr>
          </a:p>
          <a:p>
            <a:pPr marL="247236" indent="-247236" eaLnBrk="1" hangingPunct="1">
              <a:lnSpc>
                <a:spcPct val="80000"/>
              </a:lnSpc>
              <a:defRPr/>
            </a:pPr>
            <a:endParaRPr lang="en-US" sz="900" dirty="0" smtClean="0">
              <a:latin typeface="Arial" charset="0"/>
              <a:sym typeface="Symbol" pitchFamily="18" charset="2"/>
            </a:endParaRPr>
          </a:p>
          <a:p>
            <a:pPr marL="247236" indent="-247236" eaLnBrk="1" hangingPunct="1">
              <a:lnSpc>
                <a:spcPct val="80000"/>
              </a:lnSpc>
              <a:defRPr/>
            </a:pPr>
            <a:endParaRPr lang="en-US" sz="900" dirty="0" smtClean="0">
              <a:latin typeface="Arial" charset="0"/>
              <a:sym typeface="Symbol" pitchFamily="18" charset="2"/>
            </a:endParaRPr>
          </a:p>
          <a:p>
            <a:pPr marL="247236" indent="-247236" eaLnBrk="1" hangingPunct="1">
              <a:lnSpc>
                <a:spcPct val="80000"/>
              </a:lnSpc>
              <a:defRPr/>
            </a:pPr>
            <a:endParaRPr lang="en-US" sz="900"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65200"/>
            <a:fld id="{EC986C4A-B648-44C7-AB95-899E2BFBC54D}" type="slidenum">
              <a:rPr lang="en-US" smtClean="0">
                <a:latin typeface="Arial" charset="0"/>
              </a:rPr>
              <a:pPr defTabSz="965200"/>
              <a:t>23</a:t>
            </a:fld>
            <a:endParaRPr lang="en-US"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marL="188913" indent="-188913" eaLnBrk="1" hangingPunct="1">
              <a:lnSpc>
                <a:spcPct val="90000"/>
              </a:lnSpc>
            </a:pPr>
            <a:r>
              <a:rPr lang="en-US" sz="1000" smtClean="0">
                <a:latin typeface="Arial" charset="0"/>
              </a:rPr>
              <a:t>You may be a candidate for surgery if you are an adult with:• A body mass index (BMI) of 40 or more (about 100 pounds overweight for men and 80 pounds for women) or a BMI between 35 and 39.9 and a serious obesity-related health problem such as type 2 diabetes, coronary heart disease, or severe sleep apnea (when breathing stops for short periods during sleep). • Acceptable operative risks. • An ability to participate in treatment and long-term follow-up. • An understanding of the operation and the lifestyle changes you will need to make.</a:t>
            </a:r>
            <a:r>
              <a:rPr lang="en-US" sz="1000" baseline="30000" smtClean="0">
                <a:latin typeface="Arial" charset="0"/>
              </a:rPr>
              <a:t>1</a:t>
            </a:r>
          </a:p>
          <a:p>
            <a:pPr marL="188913" indent="-188913" eaLnBrk="1" hangingPunct="1">
              <a:lnSpc>
                <a:spcPct val="90000"/>
              </a:lnSpc>
            </a:pPr>
            <a:endParaRPr lang="en-US" sz="1000" baseline="30000" smtClean="0">
              <a:latin typeface="Arial" charset="0"/>
            </a:endParaRPr>
          </a:p>
          <a:p>
            <a:pPr marL="188913" indent="-188913" eaLnBrk="1" hangingPunct="1">
              <a:lnSpc>
                <a:spcPct val="90000"/>
              </a:lnSpc>
            </a:pPr>
            <a:r>
              <a:rPr lang="en-US" sz="1000" smtClean="0">
                <a:latin typeface="Arial" charset="0"/>
              </a:rPr>
              <a:t>Ref 1: U.S. DHHS, NIH, and NIDDK.  Bariatric Surgery for Severe Obesity.  Pub. No. 08-4006, updated March 2008.</a:t>
            </a:r>
          </a:p>
          <a:p>
            <a:pPr marL="188913" indent="-188913" eaLnBrk="1" hangingPunct="1">
              <a:lnSpc>
                <a:spcPct val="90000"/>
              </a:lnSpc>
            </a:pPr>
            <a:endParaRPr lang="en-US" sz="1000" smtClean="0">
              <a:latin typeface="Arial" charset="0"/>
            </a:endParaRPr>
          </a:p>
          <a:p>
            <a:pPr marL="188913" indent="-188913" eaLnBrk="1" hangingPunct="1">
              <a:lnSpc>
                <a:spcPct val="90000"/>
              </a:lnSpc>
            </a:pPr>
            <a:r>
              <a:rPr lang="en-US" sz="1000" smtClean="0">
                <a:latin typeface="Arial" charset="0"/>
              </a:rPr>
              <a:t>Information for table taken from Mechancik 2008 SOARD AACE-TOS_ASMBS Guidelines –see Table 7 _Selection Criteria for Bariatric Surgery on page S118.</a:t>
            </a:r>
            <a:r>
              <a:rPr lang="en-US" sz="1000" baseline="30000" smtClean="0">
                <a:latin typeface="Arial" charset="0"/>
              </a:rPr>
              <a:t>2</a:t>
            </a:r>
          </a:p>
          <a:p>
            <a:pPr marL="188913" indent="-188913" eaLnBrk="1" hangingPunct="1">
              <a:lnSpc>
                <a:spcPct val="90000"/>
              </a:lnSpc>
            </a:pPr>
            <a:r>
              <a:rPr lang="en-US" sz="1000" smtClean="0">
                <a:latin typeface="Arial" charset="0"/>
              </a:rPr>
              <a:t>Ref 2: Mechanick, et al.  American Association of Clinical Endocrinologists, The Obesity Society, and American Society for Metabolic &amp; Bariatric Surgery Medical Guidelines for Clinical Practice for the Perioperative Nutritional, Metabolic, and Nonsurgical Support of the Bariatric Surgery Patient (AACE/TOS/ASMBS Guidelines).  </a:t>
            </a:r>
            <a:r>
              <a:rPr lang="en-US" sz="1000" i="1" smtClean="0">
                <a:latin typeface="Arial" charset="0"/>
              </a:rPr>
              <a:t>Surgery for Obes. &amp; Rel. Diseases</a:t>
            </a:r>
            <a:r>
              <a:rPr lang="en-US" sz="1000" smtClean="0">
                <a:latin typeface="Arial" charset="0"/>
              </a:rPr>
              <a:t> 4 (2008) S109-S184</a:t>
            </a:r>
          </a:p>
          <a:p>
            <a:pPr marL="188913" indent="-188913" eaLnBrk="1" hangingPunct="1">
              <a:lnSpc>
                <a:spcPct val="90000"/>
              </a:lnSpc>
            </a:pPr>
            <a:r>
              <a:rPr lang="en-US" sz="1000" smtClean="0">
                <a:latin typeface="Arial" charset="0"/>
              </a:rPr>
              <a:t>You may be a candidate for surgery if you are an adult with:• A body mass index (BMI) of 40 or more (about 100 pounds overweight for men and 80 pounds for women) or a BMI between 35 and 39.9 and a serious obesity-related health problem such as type 2 diabetes, coronary heart disease, or severe sleep apnea (when breathing stops for short periods during sleep). • Acceptable operative risks. • An ability to participate in treatment and long-term follow-up. • An understanding of the operation and the lifestyle changes you will need to make.</a:t>
            </a:r>
          </a:p>
          <a:p>
            <a:pPr marL="188913" indent="-188913" eaLnBrk="1" hangingPunct="1">
              <a:lnSpc>
                <a:spcPct val="90000"/>
              </a:lnSpc>
            </a:pPr>
            <a:endParaRPr lang="en-US" sz="1000" smtClean="0">
              <a:latin typeface="Arial" charset="0"/>
            </a:endParaRPr>
          </a:p>
          <a:p>
            <a:pPr marL="188913" indent="-188913" eaLnBrk="1" hangingPunct="1">
              <a:lnSpc>
                <a:spcPct val="90000"/>
              </a:lnSpc>
            </a:pPr>
            <a:r>
              <a:rPr lang="en-US" sz="1000" b="1" smtClean="0">
                <a:latin typeface="Arial" charset="0"/>
              </a:rPr>
              <a:t>Note: LAP-BAND</a:t>
            </a:r>
            <a:r>
              <a:rPr lang="en-US" sz="1000" b="1" smtClean="0">
                <a:latin typeface="Arial" charset="0"/>
                <a:cs typeface="Arial" charset="0"/>
              </a:rPr>
              <a:t>®</a:t>
            </a:r>
            <a:r>
              <a:rPr lang="en-US" sz="1000" b="1" smtClean="0">
                <a:latin typeface="Arial" charset="0"/>
              </a:rPr>
              <a:t> is only approved in morbidly obese adults who have failed at previous weight loss attempts with a BMI </a:t>
            </a:r>
            <a:r>
              <a:rPr lang="en-US" sz="1000" b="1" u="sng" smtClean="0">
                <a:latin typeface="Arial" charset="0"/>
              </a:rPr>
              <a:t>&gt;</a:t>
            </a:r>
            <a:r>
              <a:rPr lang="en-US" sz="1000" b="1" smtClean="0">
                <a:latin typeface="Arial" charset="0"/>
              </a:rPr>
              <a:t>40kg/mg2, or 35 kg/m2 with one or more severe comorbid conditions, or those who are 100 pounds or more over their estimated ideal body weight, according to the 1983 Metropolitan Life Insurance Tables (using the midpoint for the medium frame), citing the LAP-BAND directions for use (DFU).</a:t>
            </a:r>
          </a:p>
          <a:p>
            <a:pPr marL="188913" indent="-188913" eaLnBrk="1" hangingPunct="1">
              <a:lnSpc>
                <a:spcPct val="90000"/>
              </a:lnSpc>
            </a:pPr>
            <a:endParaRPr lang="en-US" sz="1000" b="1" smtClean="0">
              <a:latin typeface="Arial" charset="0"/>
            </a:endParaRPr>
          </a:p>
          <a:p>
            <a:pPr marL="188913" indent="-188913" eaLnBrk="1" hangingPunct="1">
              <a:lnSpc>
                <a:spcPct val="90000"/>
              </a:lnSpc>
            </a:pPr>
            <a:endParaRPr lang="en-US" sz="1000" b="1"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65200"/>
            <a:fld id="{79885F4B-1AE0-4682-897D-E7C9BC306BEB}" type="slidenum">
              <a:rPr lang="en-US" smtClean="0">
                <a:latin typeface="Arial" charset="0"/>
              </a:rPr>
              <a:pPr defTabSz="965200"/>
              <a:t>24</a:t>
            </a:fld>
            <a:endParaRPr lang="en-US" smtClean="0">
              <a:latin typeface="Arial" charset="0"/>
            </a:endParaRPr>
          </a:p>
        </p:txBody>
      </p:sp>
      <p:sp>
        <p:nvSpPr>
          <p:cNvPr id="103427" name="Rectangle 7"/>
          <p:cNvSpPr txBox="1">
            <a:spLocks noGrp="1" noChangeArrowheads="1"/>
          </p:cNvSpPr>
          <p:nvPr/>
        </p:nvSpPr>
        <p:spPr bwMode="auto">
          <a:xfrm>
            <a:off x="4146550" y="9121775"/>
            <a:ext cx="3168650" cy="479425"/>
          </a:xfrm>
          <a:prstGeom prst="rect">
            <a:avLst/>
          </a:prstGeom>
          <a:noFill/>
          <a:ln w="9525">
            <a:noFill/>
            <a:miter lim="800000"/>
            <a:headEnd/>
            <a:tailEnd/>
          </a:ln>
        </p:spPr>
        <p:txBody>
          <a:bodyPr lIns="96291" tIns="48145" rIns="96291" bIns="48145" anchor="b"/>
          <a:lstStyle/>
          <a:p>
            <a:pPr algn="r" defTabSz="962025"/>
            <a:fld id="{715B1710-EF6E-41A7-9474-A8CB8F841E09}" type="slidenum">
              <a:rPr lang="en-US" sz="1300">
                <a:latin typeface="Times New Roman" pitchFamily="18" charset="0"/>
              </a:rPr>
              <a:pPr algn="r" defTabSz="962025"/>
              <a:t>24</a:t>
            </a:fld>
            <a:endParaRPr lang="en-US" sz="1300">
              <a:latin typeface="Times New Roman" pitchFamily="18" charset="0"/>
            </a:endParaRPr>
          </a:p>
        </p:txBody>
      </p:sp>
      <p:sp>
        <p:nvSpPr>
          <p:cNvPr id="103428" name="Rectangle 7"/>
          <p:cNvSpPr txBox="1">
            <a:spLocks noGrp="1" noChangeArrowheads="1"/>
          </p:cNvSpPr>
          <p:nvPr/>
        </p:nvSpPr>
        <p:spPr bwMode="auto">
          <a:xfrm>
            <a:off x="4148138" y="9123363"/>
            <a:ext cx="3167062" cy="477837"/>
          </a:xfrm>
          <a:prstGeom prst="rect">
            <a:avLst/>
          </a:prstGeom>
          <a:noFill/>
          <a:ln w="9525">
            <a:noFill/>
            <a:miter lim="800000"/>
            <a:headEnd/>
            <a:tailEnd/>
          </a:ln>
        </p:spPr>
        <p:txBody>
          <a:bodyPr lIns="96302" tIns="48151" rIns="96302" bIns="48151" anchor="b"/>
          <a:lstStyle/>
          <a:p>
            <a:pPr algn="r" defTabSz="962025" eaLnBrk="0" hangingPunct="0"/>
            <a:fld id="{EAFAB556-4399-4752-8457-3D965F9AEFC1}" type="slidenum">
              <a:rPr lang="en-US" sz="1300">
                <a:latin typeface="Times New Roman" pitchFamily="18" charset="0"/>
              </a:rPr>
              <a:pPr algn="r" defTabSz="962025" eaLnBrk="0" hangingPunct="0"/>
              <a:t>24</a:t>
            </a:fld>
            <a:endParaRPr lang="en-US" sz="1300">
              <a:latin typeface="Times New Roman" pitchFamily="18" charset="0"/>
            </a:endParaRPr>
          </a:p>
        </p:txBody>
      </p:sp>
      <p:sp>
        <p:nvSpPr>
          <p:cNvPr id="103429" name="Shape 4"/>
          <p:cNvSpPr txBox="1">
            <a:spLocks noGrp="1" noChangeArrowheads="1"/>
          </p:cNvSpPr>
          <p:nvPr/>
        </p:nvSpPr>
        <p:spPr bwMode="auto">
          <a:xfrm>
            <a:off x="4146550" y="9121775"/>
            <a:ext cx="3167063" cy="477838"/>
          </a:xfrm>
          <a:prstGeom prst="rect">
            <a:avLst/>
          </a:prstGeom>
          <a:noFill/>
          <a:ln w="9525">
            <a:noFill/>
            <a:miter lim="800000"/>
            <a:headEnd/>
            <a:tailEnd/>
          </a:ln>
        </p:spPr>
        <p:txBody>
          <a:bodyPr lIns="96302" tIns="48151" rIns="96302" bIns="48151" anchor="b"/>
          <a:lstStyle/>
          <a:p>
            <a:pPr algn="r" defTabSz="962025"/>
            <a:fld id="{49C145A6-D70F-41A4-9DB1-D6132157B598}" type="slidenum">
              <a:rPr lang="en-US" sz="1300"/>
              <a:pPr algn="r" defTabSz="962025"/>
              <a:t>24</a:t>
            </a:fld>
            <a:endParaRPr lang="en-GB" sz="1300"/>
          </a:p>
        </p:txBody>
      </p:sp>
      <p:sp>
        <p:nvSpPr>
          <p:cNvPr id="103430" name="Rectangle 74753"/>
          <p:cNvSpPr>
            <a:spLocks noGrp="1" noRot="1" noChangeAspect="1" noChangeArrowheads="1" noTextEdit="1"/>
          </p:cNvSpPr>
          <p:nvPr>
            <p:ph type="sldImg"/>
          </p:nvPr>
        </p:nvSpPr>
        <p:spPr>
          <a:xfrm>
            <a:off x="1257300" y="719138"/>
            <a:ext cx="4802188" cy="3602037"/>
          </a:xfrm>
          <a:ln cap="flat">
            <a:headEnd type="none" w="med" len="med"/>
            <a:tailEnd type="none" w="med" len="med"/>
          </a:ln>
        </p:spPr>
      </p:sp>
      <p:sp>
        <p:nvSpPr>
          <p:cNvPr id="103431" name="Rectangle 1168386"/>
          <p:cNvSpPr>
            <a:spLocks noGrp="1" noChangeArrowheads="1"/>
          </p:cNvSpPr>
          <p:nvPr>
            <p:ph type="body" idx="1"/>
          </p:nvPr>
        </p:nvSpPr>
        <p:spPr>
          <a:xfrm>
            <a:off x="976313" y="4560888"/>
            <a:ext cx="5362575" cy="4321175"/>
          </a:xfrm>
          <a:noFill/>
          <a:ln/>
        </p:spPr>
        <p:txBody>
          <a:bodyPr lIns="96302" tIns="48151" rIns="96302" bIns="48151"/>
          <a:lstStyle/>
          <a:p>
            <a:pPr marL="227013" lvl="1" indent="-227013" eaLnBrk="1" hangingPunct="1"/>
            <a:r>
              <a:rPr lang="en-US" smtClean="0">
                <a:latin typeface="Arial" charset="0"/>
              </a:rPr>
              <a:t>At present, there are 3 broad categories of bariatric procedures: </a:t>
            </a:r>
          </a:p>
          <a:p>
            <a:pPr marL="227013" lvl="1" indent="-227013" eaLnBrk="1" hangingPunct="1">
              <a:buFontTx/>
              <a:buAutoNum type="arabicParenBoth"/>
            </a:pPr>
            <a:r>
              <a:rPr lang="en-US" smtClean="0">
                <a:latin typeface="Arial" charset="0"/>
              </a:rPr>
              <a:t> purely gastric restriction, </a:t>
            </a:r>
          </a:p>
          <a:p>
            <a:pPr marL="227013" lvl="1" indent="-227013" eaLnBrk="1" hangingPunct="1">
              <a:buFontTx/>
              <a:buAutoNum type="arabicParenBoth"/>
            </a:pPr>
            <a:r>
              <a:rPr lang="en-US" smtClean="0">
                <a:latin typeface="Arial" charset="0"/>
              </a:rPr>
              <a:t> gastric restriction with some malabsorption, as represented by the Roux-en-Y gastric bypass (RYGB), and</a:t>
            </a:r>
          </a:p>
          <a:p>
            <a:pPr marL="227013" lvl="1" indent="-227013" eaLnBrk="1" hangingPunct="1">
              <a:buFontTx/>
              <a:buAutoNum type="arabicParenBoth"/>
            </a:pPr>
            <a:r>
              <a:rPr lang="en-US" smtClean="0">
                <a:latin typeface="Arial" charset="0"/>
              </a:rPr>
              <a:t> gastric restriction with significant intestinal malabsorption which is the combination of both.</a:t>
            </a:r>
          </a:p>
          <a:p>
            <a:pPr marL="227013" lvl="1" indent="-227013" eaLnBrk="1" hangingPunct="1">
              <a:buFontTx/>
              <a:buAutoNum type="arabicParenBoth"/>
            </a:pPr>
            <a:endParaRPr lang="en-US" smtClean="0">
              <a:latin typeface="Arial" charset="0"/>
            </a:endParaRPr>
          </a:p>
          <a:p>
            <a:pPr marL="227013" lvl="1" indent="-227013" eaLnBrk="1" hangingPunct="1"/>
            <a:r>
              <a:rPr lang="en-US" smtClean="0">
                <a:latin typeface="Arial" charset="0"/>
              </a:rPr>
              <a:t>Ref: Mechanick, et al.  American Association of Clinical Endocrinologists, The Obesity Society, and American Society for Metabolic &amp; Bariatric Surgery Medical Guidelines for Clinical Practice for the Perioperative Nutritional, Metabolic, and Nonsurgical Support of the Bariatric Surgery Patient (AACE/TOS/ASMBS Guidelines).  </a:t>
            </a:r>
            <a:r>
              <a:rPr lang="en-US" i="1" smtClean="0">
                <a:latin typeface="Arial" charset="0"/>
              </a:rPr>
              <a:t>Surgery for Obes. &amp; Rel. Diseases</a:t>
            </a:r>
            <a:r>
              <a:rPr lang="en-US" smtClean="0">
                <a:latin typeface="Arial" charset="0"/>
              </a:rPr>
              <a:t> 4 (2008) S109-S184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65200"/>
            <a:fld id="{186EB17D-E8A1-4363-91D5-DDA7149E1C28}" type="slidenum">
              <a:rPr lang="en-US" smtClean="0">
                <a:latin typeface="Arial" charset="0"/>
              </a:rPr>
              <a:pPr defTabSz="965200"/>
              <a:t>25</a:t>
            </a:fld>
            <a:endParaRPr lang="en-US" smtClean="0">
              <a:latin typeface="Arial" charset="0"/>
            </a:endParaRPr>
          </a:p>
        </p:txBody>
      </p:sp>
      <p:sp>
        <p:nvSpPr>
          <p:cNvPr id="104451" name="Rectangle 2"/>
          <p:cNvSpPr>
            <a:spLocks noRot="1" noChangeArrowheads="1" noTextEdit="1"/>
          </p:cNvSpPr>
          <p:nvPr>
            <p:ph type="sldImg"/>
          </p:nvPr>
        </p:nvSpPr>
        <p:spPr>
          <a:xfrm>
            <a:off x="1125538" y="738188"/>
            <a:ext cx="4800600" cy="3600450"/>
          </a:xfrm>
          <a:ln/>
        </p:spPr>
      </p:sp>
      <p:sp>
        <p:nvSpPr>
          <p:cNvPr id="100356" name="Rectangle 3"/>
          <p:cNvSpPr>
            <a:spLocks noGrp="1" noChangeArrowheads="1"/>
          </p:cNvSpPr>
          <p:nvPr>
            <p:ph type="body" idx="1"/>
          </p:nvPr>
        </p:nvSpPr>
        <p:spPr>
          <a:xfrm>
            <a:off x="0" y="4337050"/>
            <a:ext cx="7053263" cy="4133850"/>
          </a:xfrm>
          <a:ln/>
        </p:spPr>
        <p:txBody>
          <a:bodyPr/>
          <a:lstStyle/>
          <a:p>
            <a:pPr eaLnBrk="1" hangingPunct="1">
              <a:spcBef>
                <a:spcPts val="0"/>
              </a:spcBef>
              <a:defRPr/>
            </a:pPr>
            <a:r>
              <a:rPr lang="en-US" sz="700" dirty="0" smtClean="0">
                <a:latin typeface="Arial" charset="0"/>
              </a:rPr>
              <a:t>There are 4 types of operations that are commonly offered in the US: adjustable gastric band (AGB), Roux-en-Y gastric bypass (RYGB), gastric sleeve (GS), and </a:t>
            </a:r>
            <a:r>
              <a:rPr lang="en-US" sz="700" dirty="0" err="1" smtClean="0">
                <a:latin typeface="Arial" charset="0"/>
              </a:rPr>
              <a:t>biliopancreatic</a:t>
            </a:r>
            <a:r>
              <a:rPr lang="en-US" sz="700" dirty="0" smtClean="0">
                <a:latin typeface="Arial" charset="0"/>
              </a:rPr>
              <a:t> bypass with a duodenal switch (BPD). Each has its own benefits and risks. In determining the option that is best for the patient, both the patient and the physician will consider that operation’s benefits and risks along with many other factors, including BMI, eating behaviors, obesity-related health conditions, and previous operations. </a:t>
            </a:r>
            <a:r>
              <a:rPr lang="en-US" sz="700" baseline="30000" dirty="0" smtClean="0">
                <a:latin typeface="Arial" charset="0"/>
              </a:rPr>
              <a:t>1</a:t>
            </a:r>
          </a:p>
          <a:p>
            <a:pPr eaLnBrk="1" hangingPunct="1">
              <a:spcBef>
                <a:spcPts val="0"/>
              </a:spcBef>
              <a:defRPr/>
            </a:pPr>
            <a:endParaRPr lang="en-US" sz="700" dirty="0" smtClean="0">
              <a:latin typeface="Arial" charset="0"/>
            </a:endParaRPr>
          </a:p>
          <a:p>
            <a:pPr eaLnBrk="1" hangingPunct="1">
              <a:spcBef>
                <a:spcPts val="0"/>
              </a:spcBef>
              <a:defRPr/>
            </a:pPr>
            <a:r>
              <a:rPr lang="en-US" sz="700" dirty="0" smtClean="0">
                <a:latin typeface="Arial" charset="0"/>
              </a:rPr>
              <a:t>Adjustable Gastric Banding (AGB) and Gastric Sleeve (GS) are restrictive bariatric procedures. The purposes of a gastric restriction procedure are to produce early satiety, limit food intake, and thus induce weight loss. RYGB is a combination of restriction and malabsorption.</a:t>
            </a:r>
            <a:r>
              <a:rPr lang="en-US" sz="700" baseline="30000" dirty="0" smtClean="0">
                <a:latin typeface="Arial" charset="0"/>
              </a:rPr>
              <a:t>2</a:t>
            </a:r>
          </a:p>
          <a:p>
            <a:pPr eaLnBrk="1" hangingPunct="1">
              <a:spcBef>
                <a:spcPts val="0"/>
              </a:spcBef>
              <a:defRPr/>
            </a:pPr>
            <a:endParaRPr lang="en-US" sz="700" b="1" dirty="0" smtClean="0">
              <a:latin typeface="Arial" charset="0"/>
            </a:endParaRPr>
          </a:p>
          <a:p>
            <a:pPr eaLnBrk="1" hangingPunct="1">
              <a:spcBef>
                <a:spcPts val="0"/>
              </a:spcBef>
              <a:defRPr/>
            </a:pPr>
            <a:r>
              <a:rPr lang="en-US" sz="700" b="1" dirty="0" smtClean="0">
                <a:latin typeface="Arial" charset="0"/>
              </a:rPr>
              <a:t>Adjustable Gastric Band</a:t>
            </a:r>
            <a:r>
              <a:rPr lang="en-US" sz="700" dirty="0" smtClean="0">
                <a:latin typeface="Arial" charset="0"/>
              </a:rPr>
              <a:t> </a:t>
            </a:r>
          </a:p>
          <a:p>
            <a:pPr eaLnBrk="1" hangingPunct="1">
              <a:spcBef>
                <a:spcPts val="0"/>
              </a:spcBef>
              <a:defRPr/>
            </a:pPr>
            <a:r>
              <a:rPr lang="en-US" sz="700" dirty="0" smtClean="0">
                <a:latin typeface="Arial" charset="0"/>
              </a:rPr>
              <a:t>AGB works primarily by decreasing food intake. Food intake is limited by placing a small bracelet-like band around the top of the stomach to produce a small pouch about the size of a thumb. The outlet size is controlled by a circular balloon inside the band that can be inflated or deflated with saline solution to meet the needs of the patient. </a:t>
            </a:r>
            <a:r>
              <a:rPr lang="en-US" sz="700" baseline="30000" dirty="0" smtClean="0">
                <a:latin typeface="Arial" charset="0"/>
              </a:rPr>
              <a:t>1</a:t>
            </a:r>
          </a:p>
          <a:p>
            <a:pPr eaLnBrk="1" hangingPunct="1">
              <a:spcBef>
                <a:spcPts val="0"/>
              </a:spcBef>
              <a:defRPr/>
            </a:pPr>
            <a:endParaRPr lang="en-US" sz="700" dirty="0" smtClean="0">
              <a:latin typeface="Arial" charset="0"/>
            </a:endParaRPr>
          </a:p>
          <a:p>
            <a:pPr eaLnBrk="1" hangingPunct="1">
              <a:spcBef>
                <a:spcPts val="0"/>
              </a:spcBef>
              <a:defRPr/>
            </a:pPr>
            <a:r>
              <a:rPr lang="en-US" sz="700" b="1" dirty="0" smtClean="0">
                <a:latin typeface="Arial" charset="0"/>
              </a:rPr>
              <a:t>Roux-en-Y Gastric Bypass</a:t>
            </a:r>
            <a:r>
              <a:rPr lang="en-US" sz="700" dirty="0" smtClean="0">
                <a:latin typeface="Arial" charset="0"/>
              </a:rPr>
              <a:t> </a:t>
            </a:r>
          </a:p>
          <a:p>
            <a:pPr eaLnBrk="1" hangingPunct="1">
              <a:spcBef>
                <a:spcPts val="0"/>
              </a:spcBef>
              <a:defRPr/>
            </a:pPr>
            <a:r>
              <a:rPr lang="en-US" sz="700" dirty="0" smtClean="0">
                <a:latin typeface="Arial" charset="0"/>
              </a:rPr>
              <a:t>RYGB works by restricting food intake </a:t>
            </a:r>
            <a:r>
              <a:rPr lang="en-US" sz="700" i="1" dirty="0" smtClean="0">
                <a:latin typeface="Arial" charset="0"/>
              </a:rPr>
              <a:t>and  </a:t>
            </a:r>
            <a:r>
              <a:rPr lang="en-US" sz="700" dirty="0" smtClean="0">
                <a:latin typeface="Arial" charset="0"/>
              </a:rPr>
              <a:t>by decreasing the absorption of food. Food intake is limited by a small pouch that is similar in size to the adjustable gastric band. In addition, absorption of food in the digestive tract is reduced by excluding most of the stomach, duodenum, and upper intestine from contact with food by routing food directly from the pouch into the small intestine. </a:t>
            </a:r>
            <a:r>
              <a:rPr lang="en-US" sz="700" baseline="30000" dirty="0" smtClean="0">
                <a:latin typeface="Arial" charset="0"/>
              </a:rPr>
              <a:t>1</a:t>
            </a:r>
          </a:p>
          <a:p>
            <a:pPr eaLnBrk="1" hangingPunct="1">
              <a:spcBef>
                <a:spcPts val="0"/>
              </a:spcBef>
              <a:defRPr/>
            </a:pPr>
            <a:endParaRPr lang="en-US" sz="700" dirty="0" smtClean="0">
              <a:latin typeface="Arial" charset="0"/>
            </a:endParaRPr>
          </a:p>
          <a:p>
            <a:pPr eaLnBrk="1" hangingPunct="1">
              <a:spcBef>
                <a:spcPts val="0"/>
              </a:spcBef>
              <a:defRPr/>
            </a:pPr>
            <a:r>
              <a:rPr lang="en-US" sz="700" b="1" dirty="0" smtClean="0">
                <a:latin typeface="Arial" charset="0"/>
              </a:rPr>
              <a:t>Gastric Sleeve </a:t>
            </a:r>
          </a:p>
          <a:p>
            <a:pPr eaLnBrk="1" hangingPunct="1">
              <a:spcBef>
                <a:spcPts val="0"/>
              </a:spcBef>
              <a:defRPr/>
            </a:pPr>
            <a:r>
              <a:rPr lang="en-US" sz="700" dirty="0" smtClean="0">
                <a:latin typeface="Arial" charset="0"/>
              </a:rPr>
              <a:t>GS is usually performed as the first stage of </a:t>
            </a:r>
            <a:r>
              <a:rPr lang="en-US" sz="700" dirty="0" err="1" smtClean="0">
                <a:latin typeface="Arial" charset="0"/>
              </a:rPr>
              <a:t>biliopancreatic</a:t>
            </a:r>
            <a:r>
              <a:rPr lang="en-US" sz="700" dirty="0" smtClean="0">
                <a:latin typeface="Arial" charset="0"/>
              </a:rPr>
              <a:t> bypass with duodenal switch in patients who may be at high risk for complications from more extensive types of surgery. These patients’ high risk levels are due to body weight or medical conditions. A GS operation restricts food intake and does not lead to decreased absorption of food. However, most of the stomach is removed, which may decrease production of a hormone called </a:t>
            </a:r>
            <a:r>
              <a:rPr lang="en-US" sz="700" dirty="0" err="1" smtClean="0">
                <a:latin typeface="Arial" charset="0"/>
              </a:rPr>
              <a:t>ghrelin</a:t>
            </a:r>
            <a:r>
              <a:rPr lang="en-US" sz="700" dirty="0" smtClean="0">
                <a:latin typeface="Arial" charset="0"/>
              </a:rPr>
              <a:t>. </a:t>
            </a:r>
            <a:r>
              <a:rPr lang="en-US" sz="700" baseline="30000" dirty="0" smtClean="0">
                <a:latin typeface="Arial" charset="0"/>
              </a:rPr>
              <a:t>1  </a:t>
            </a:r>
            <a:r>
              <a:rPr lang="en-US" sz="700" dirty="0" smtClean="0">
                <a:latin typeface="Arial" charset="0"/>
              </a:rPr>
              <a:t>There are several evidence level 3 publications supporting a role for staged bariatric procedures involving an initial sleeve </a:t>
            </a:r>
            <a:r>
              <a:rPr lang="en-US" sz="700" dirty="0" err="1" smtClean="0">
                <a:latin typeface="Arial" charset="0"/>
              </a:rPr>
              <a:t>gastrectomy</a:t>
            </a:r>
            <a:r>
              <a:rPr lang="en-US" sz="700" dirty="0" smtClean="0">
                <a:latin typeface="Arial" charset="0"/>
              </a:rPr>
              <a:t>; nevertheless, the Gastric Sleeve operations remain investigational at the current time.</a:t>
            </a:r>
            <a:r>
              <a:rPr lang="en-US" sz="700" baseline="30000" dirty="0" smtClean="0">
                <a:latin typeface="Arial" charset="0"/>
              </a:rPr>
              <a:t>2</a:t>
            </a:r>
            <a:r>
              <a:rPr lang="en-US" sz="700" dirty="0" smtClean="0">
                <a:latin typeface="Arial" charset="0"/>
              </a:rPr>
              <a:t> </a:t>
            </a:r>
            <a:r>
              <a:rPr lang="en-US" sz="700" i="1" dirty="0" smtClean="0">
                <a:latin typeface="Arial" charset="0"/>
              </a:rPr>
              <a:t>(note to speaker, this ref was from a 2008 publication)</a:t>
            </a:r>
          </a:p>
          <a:p>
            <a:pPr eaLnBrk="1" hangingPunct="1">
              <a:spcBef>
                <a:spcPts val="0"/>
              </a:spcBef>
              <a:defRPr/>
            </a:pPr>
            <a:endParaRPr lang="en-US" sz="700" baseline="30000" dirty="0" smtClean="0">
              <a:latin typeface="Arial" charset="0"/>
            </a:endParaRPr>
          </a:p>
          <a:p>
            <a:pPr eaLnBrk="1" hangingPunct="1">
              <a:spcBef>
                <a:spcPts val="0"/>
              </a:spcBef>
              <a:defRPr/>
            </a:pPr>
            <a:r>
              <a:rPr lang="en-US" sz="700" b="1" dirty="0" err="1" smtClean="0">
                <a:latin typeface="Arial" charset="0"/>
              </a:rPr>
              <a:t>Biliopancreatic</a:t>
            </a:r>
            <a:r>
              <a:rPr lang="en-US" sz="700" b="1" dirty="0" smtClean="0">
                <a:latin typeface="Arial" charset="0"/>
              </a:rPr>
              <a:t> Bypass With a Duodenal Switch (BPD)</a:t>
            </a:r>
            <a:r>
              <a:rPr lang="en-US" sz="700" dirty="0" smtClean="0">
                <a:latin typeface="Arial" charset="0"/>
              </a:rPr>
              <a:t> </a:t>
            </a:r>
          </a:p>
          <a:p>
            <a:pPr eaLnBrk="1" hangingPunct="1">
              <a:spcBef>
                <a:spcPts val="0"/>
              </a:spcBef>
              <a:defRPr/>
            </a:pPr>
            <a:r>
              <a:rPr lang="en-US" sz="700" dirty="0" smtClean="0">
                <a:latin typeface="Arial" charset="0"/>
              </a:rPr>
              <a:t>BPD, usually referred to as a “duodenal switch,” is a complex bariatric operation that includes removing the lower portion of the stomach and creating a gastric sleeve with the small pouch that remains. That pouch is connected directly to the small intestine, completely bypassing the duodenum and upper small intestine from contact with food. BPD produces significant weight loss. However, the mortality rate is higher than with other bariatric operations and there are more long-term complications because of decreased absorption of food, vitamins, and minerals.</a:t>
            </a:r>
            <a:r>
              <a:rPr lang="en-US" sz="700" baseline="30000" dirty="0" smtClean="0">
                <a:latin typeface="Arial" charset="0"/>
              </a:rPr>
              <a:t> </a:t>
            </a:r>
          </a:p>
          <a:p>
            <a:pPr eaLnBrk="1" hangingPunct="1">
              <a:spcBef>
                <a:spcPts val="0"/>
              </a:spcBef>
              <a:defRPr/>
            </a:pPr>
            <a:endParaRPr lang="en-US" sz="700" baseline="30000" dirty="0" smtClean="0">
              <a:latin typeface="Arial" charset="0"/>
            </a:endParaRPr>
          </a:p>
          <a:p>
            <a:pPr eaLnBrk="1" hangingPunct="1">
              <a:spcBef>
                <a:spcPts val="0"/>
              </a:spcBef>
              <a:defRPr/>
            </a:pPr>
            <a:endParaRPr lang="en-US" sz="700" baseline="30000" dirty="0" smtClean="0">
              <a:latin typeface="Arial" charset="0"/>
            </a:endParaRPr>
          </a:p>
          <a:p>
            <a:pPr eaLnBrk="1" hangingPunct="1">
              <a:spcBef>
                <a:spcPts val="0"/>
              </a:spcBef>
              <a:defRPr/>
            </a:pPr>
            <a:r>
              <a:rPr lang="en-US" sz="700" dirty="0" smtClean="0">
                <a:latin typeface="Arial" charset="0"/>
              </a:rPr>
              <a:t>CMS found that RYGBP, LAGB, and BPD/DS improve health outcomes in Medicare beneficiaries who </a:t>
            </a:r>
            <a:r>
              <a:rPr lang="en-US" sz="700" i="1" dirty="0" smtClean="0">
                <a:latin typeface="Arial" charset="0"/>
              </a:rPr>
              <a:t>have</a:t>
            </a:r>
            <a:r>
              <a:rPr lang="en-US" sz="700" dirty="0" smtClean="0">
                <a:latin typeface="Arial" charset="0"/>
              </a:rPr>
              <a:t> </a:t>
            </a:r>
            <a:r>
              <a:rPr lang="en-US" sz="700" i="1" dirty="0" smtClean="0">
                <a:latin typeface="Arial" charset="0"/>
              </a:rPr>
              <a:t>T2DM and a BMI ≥ 35</a:t>
            </a:r>
            <a:r>
              <a:rPr lang="en-US" sz="700" dirty="0" smtClean="0">
                <a:latin typeface="Arial" charset="0"/>
              </a:rPr>
              <a:t> and, as such, under these circumstances such surgeries may be reasonable and necessary (Medicare-coverable).  </a:t>
            </a:r>
            <a:r>
              <a:rPr lang="en-US" sz="700" i="1" dirty="0" smtClean="0">
                <a:latin typeface="Arial" charset="0"/>
              </a:rPr>
              <a:t>See </a:t>
            </a:r>
            <a:r>
              <a:rPr lang="en-US" sz="700" dirty="0" smtClean="0">
                <a:latin typeface="Arial" charset="0"/>
              </a:rPr>
              <a:t>CMS Decision Memo for Surgery for Diabetes (CAG-00397N)(Feb. 12, 2009); </a:t>
            </a:r>
            <a:r>
              <a:rPr lang="en-US" sz="700" i="1" dirty="0" smtClean="0">
                <a:latin typeface="Arial" charset="0"/>
              </a:rPr>
              <a:t>avail. at </a:t>
            </a:r>
            <a:r>
              <a:rPr lang="en-US" sz="700" u="sng" dirty="0" smtClean="0">
                <a:latin typeface="Arial" charset="0"/>
                <a:hlinkClick r:id="rId3" tooltip="http://www.cms.hhs.gov/mcd/viewdecisionmemo.asp?id=219"/>
              </a:rPr>
              <a:t>http://www.cms.hhs.gov/mcd/viewdecisionmemo.asp?id=219</a:t>
            </a:r>
            <a:r>
              <a:rPr lang="en-US" sz="700" dirty="0" smtClean="0">
                <a:latin typeface="Arial" charset="0"/>
              </a:rPr>
              <a:t> (Accessed February 23, 2009).  </a:t>
            </a:r>
          </a:p>
          <a:p>
            <a:pPr eaLnBrk="1" hangingPunct="1">
              <a:spcBef>
                <a:spcPts val="0"/>
              </a:spcBef>
              <a:defRPr/>
            </a:pPr>
            <a:endParaRPr lang="en-US" sz="700" dirty="0" smtClean="0">
              <a:latin typeface="Arial" charset="0"/>
            </a:endParaRPr>
          </a:p>
          <a:p>
            <a:pPr eaLnBrk="1" hangingPunct="1">
              <a:spcBef>
                <a:spcPts val="0"/>
              </a:spcBef>
              <a:defRPr/>
            </a:pPr>
            <a:r>
              <a:rPr lang="en-US" sz="700" dirty="0" smtClean="0">
                <a:latin typeface="Arial" charset="0"/>
              </a:rPr>
              <a:t>Additionally, Medicare will cover RYGBP, LAGB, and BPD/DS for Medicare beneficiaries who have a BMI &gt;35, have at least one (1) co-morbidity related to obesity, and have previously been unsuccessful with medical treatment for obesity.   Procedures must also be performed at qualified facilities.  </a:t>
            </a:r>
            <a:r>
              <a:rPr lang="en-US" sz="700" i="1" dirty="0" smtClean="0">
                <a:latin typeface="Arial" charset="0"/>
              </a:rPr>
              <a:t>See </a:t>
            </a:r>
            <a:r>
              <a:rPr lang="en-US" sz="700" dirty="0" smtClean="0">
                <a:latin typeface="Arial" charset="0"/>
              </a:rPr>
              <a:t>CMS National Coverage Decision (NCD) Manual, Section 100.1.  </a:t>
            </a:r>
            <a:r>
              <a:rPr lang="en-US" sz="700" i="1" dirty="0" smtClean="0">
                <a:latin typeface="Arial" charset="0"/>
              </a:rPr>
              <a:t>See also </a:t>
            </a:r>
            <a:r>
              <a:rPr lang="en-US" sz="700" dirty="0" smtClean="0">
                <a:latin typeface="Arial" charset="0"/>
              </a:rPr>
              <a:t>NCD Manual Sections 100.8, </a:t>
            </a:r>
            <a:r>
              <a:rPr lang="en-US" sz="700" i="1" dirty="0" smtClean="0">
                <a:latin typeface="Arial" charset="0"/>
              </a:rPr>
              <a:t>Intestinal Bypass,</a:t>
            </a:r>
            <a:r>
              <a:rPr lang="en-US" sz="700" dirty="0" smtClean="0">
                <a:latin typeface="Arial" charset="0"/>
              </a:rPr>
              <a:t> and 100.11, </a:t>
            </a:r>
            <a:r>
              <a:rPr lang="en-US" sz="700" i="1" dirty="0" smtClean="0">
                <a:latin typeface="Arial" charset="0"/>
              </a:rPr>
              <a:t>Gastric Balloon.</a:t>
            </a:r>
          </a:p>
          <a:p>
            <a:pPr eaLnBrk="1" hangingPunct="1">
              <a:spcBef>
                <a:spcPts val="0"/>
              </a:spcBef>
              <a:defRPr/>
            </a:pPr>
            <a:endParaRPr lang="en-US" sz="700" dirty="0" smtClean="0">
              <a:latin typeface="Arial" charset="0"/>
            </a:endParaRPr>
          </a:p>
          <a:p>
            <a:pPr eaLnBrk="1" hangingPunct="1">
              <a:spcBef>
                <a:spcPts val="0"/>
              </a:spcBef>
              <a:defRPr/>
            </a:pPr>
            <a:r>
              <a:rPr lang="en-US" sz="700" i="1" dirty="0" smtClean="0">
                <a:latin typeface="Arial" charset="0"/>
              </a:rPr>
              <a:t>“T</a:t>
            </a:r>
            <a:r>
              <a:rPr lang="en-US" altLang="zh-CN" sz="700" i="1" dirty="0" smtClean="0">
                <a:latin typeface="Arial" charset="0"/>
              </a:rPr>
              <a:t>he list of nationally-covered procedures now includes open and laparoscopic Roux-en-Y gastric bypass, laparoscopic adjustable gastric banding, and open and laparoscopic </a:t>
            </a:r>
            <a:r>
              <a:rPr lang="en-US" altLang="zh-CN" sz="700" i="1" dirty="0" err="1" smtClean="0">
                <a:latin typeface="Arial" charset="0"/>
              </a:rPr>
              <a:t>biliopancreatic</a:t>
            </a:r>
            <a:r>
              <a:rPr lang="en-US" altLang="zh-CN" sz="700" i="1" dirty="0" smtClean="0">
                <a:latin typeface="Arial" charset="0"/>
              </a:rPr>
              <a:t> diversion with duodenal switch.  Until other evidence is available, all other bariatric surgical procedures will be nationally non-covered. 3</a:t>
            </a:r>
            <a:endParaRPr lang="en-US" altLang="zh-CN" sz="700" i="1" baseline="30000" dirty="0" smtClean="0">
              <a:latin typeface="Arial" charset="0"/>
            </a:endParaRPr>
          </a:p>
          <a:p>
            <a:pPr eaLnBrk="1" hangingPunct="1">
              <a:spcBef>
                <a:spcPts val="0"/>
              </a:spcBef>
              <a:defRPr/>
            </a:pPr>
            <a:endParaRPr lang="en-US" sz="700" dirty="0" smtClean="0">
              <a:latin typeface="Arial" charset="0"/>
            </a:endParaRPr>
          </a:p>
          <a:p>
            <a:pPr eaLnBrk="1" hangingPunct="1">
              <a:spcBef>
                <a:spcPts val="0"/>
              </a:spcBef>
              <a:defRPr/>
            </a:pPr>
            <a:r>
              <a:rPr lang="en-US" sz="700" b="1" dirty="0" smtClean="0">
                <a:latin typeface="Arial" charset="0"/>
              </a:rPr>
              <a:t>Ref 1: </a:t>
            </a:r>
            <a:r>
              <a:rPr lang="en-US" sz="700" dirty="0" smtClean="0">
                <a:latin typeface="Arial" charset="0"/>
              </a:rPr>
              <a:t>Bariatric Surgery for Severe Obesity; NIH Publication No: 08-4006, updated March 2008</a:t>
            </a:r>
          </a:p>
          <a:p>
            <a:pPr eaLnBrk="1" hangingPunct="1">
              <a:spcBef>
                <a:spcPts val="0"/>
              </a:spcBef>
              <a:defRPr/>
            </a:pPr>
            <a:r>
              <a:rPr lang="en-US" sz="700" dirty="0" smtClean="0">
                <a:latin typeface="Arial" charset="0"/>
              </a:rPr>
              <a:t>DHHS: U.S. Department of Health and Human Services, NIH: National Institutes of Health, NIDDK: National Institute of Diabetes and Digestive Diseases and Kidney Diseases</a:t>
            </a:r>
            <a:r>
              <a:rPr lang="en-US" sz="700" b="1" dirty="0" smtClean="0">
                <a:latin typeface="Arial" charset="0"/>
              </a:rPr>
              <a:t> </a:t>
            </a:r>
          </a:p>
          <a:p>
            <a:pPr eaLnBrk="1" hangingPunct="1">
              <a:spcBef>
                <a:spcPts val="0"/>
              </a:spcBef>
              <a:defRPr/>
            </a:pPr>
            <a:r>
              <a:rPr lang="en-US" sz="700" b="1" dirty="0" smtClean="0">
                <a:latin typeface="Arial" charset="0"/>
              </a:rPr>
              <a:t>Ref 2: </a:t>
            </a:r>
            <a:r>
              <a:rPr lang="en-US" sz="700" dirty="0" smtClean="0">
                <a:latin typeface="Arial" charset="0"/>
              </a:rPr>
              <a:t>Mechanick, et al.  American Association of Clinical Endocrinologists, The Obesity Society, and American Society for Metabolic &amp; Bariatric Surgery Medical Guidelines for Clinical Practice for the </a:t>
            </a:r>
            <a:r>
              <a:rPr lang="en-US" sz="700" dirty="0" err="1" smtClean="0">
                <a:latin typeface="Arial" charset="0"/>
              </a:rPr>
              <a:t>Perioperative</a:t>
            </a:r>
            <a:r>
              <a:rPr lang="en-US" sz="700" dirty="0" smtClean="0">
                <a:latin typeface="Arial" charset="0"/>
              </a:rPr>
              <a:t> Nutritional, Metabolic, and Nonsurgical Support of the Bariatric Surgery Patient (AACE/TOS/ASMBS Guidelines).  </a:t>
            </a:r>
            <a:r>
              <a:rPr lang="en-US" sz="700" i="1" dirty="0" smtClean="0">
                <a:latin typeface="Arial" charset="0"/>
              </a:rPr>
              <a:t>Surgery for </a:t>
            </a:r>
            <a:r>
              <a:rPr lang="en-US" sz="700" i="1" dirty="0" err="1" smtClean="0">
                <a:latin typeface="Arial" charset="0"/>
              </a:rPr>
              <a:t>Obes</a:t>
            </a:r>
            <a:r>
              <a:rPr lang="en-US" sz="700" i="1" dirty="0" smtClean="0">
                <a:latin typeface="Arial" charset="0"/>
              </a:rPr>
              <a:t>. &amp; Rel. Diseases</a:t>
            </a:r>
            <a:r>
              <a:rPr lang="en-US" sz="700" dirty="0" smtClean="0">
                <a:latin typeface="Arial" charset="0"/>
              </a:rPr>
              <a:t> 4 (2008) S109-S184</a:t>
            </a:r>
          </a:p>
          <a:p>
            <a:pPr eaLnBrk="1" hangingPunct="1">
              <a:spcBef>
                <a:spcPts val="0"/>
              </a:spcBef>
              <a:defRPr/>
            </a:pPr>
            <a:r>
              <a:rPr lang="en-US" sz="700" b="1" dirty="0" smtClean="0">
                <a:latin typeface="Arial" charset="0"/>
              </a:rPr>
              <a:t>Ref 3: </a:t>
            </a:r>
            <a:r>
              <a:rPr lang="en-US" sz="700" dirty="0" smtClean="0">
                <a:latin typeface="Arial" charset="0"/>
              </a:rPr>
              <a:t>CMS National Coverage Decision (NCD) Manual, Section 100.1. </a:t>
            </a:r>
          </a:p>
          <a:p>
            <a:pPr eaLnBrk="1" hangingPunct="1">
              <a:spcBef>
                <a:spcPts val="0"/>
              </a:spcBef>
              <a:defRPr/>
            </a:pPr>
            <a:r>
              <a:rPr lang="en-US" sz="700" dirty="0" smtClean="0">
                <a:latin typeface="Arial" charset="0"/>
              </a:rPr>
              <a:t>           NCD Manual Sections 100.8, </a:t>
            </a:r>
            <a:r>
              <a:rPr lang="en-US" sz="700" i="1" dirty="0" smtClean="0">
                <a:latin typeface="Arial" charset="0"/>
              </a:rPr>
              <a:t>Intestinal Bypass,</a:t>
            </a:r>
            <a:r>
              <a:rPr lang="en-US" sz="700" dirty="0" smtClean="0">
                <a:latin typeface="Arial" charset="0"/>
              </a:rPr>
              <a:t> and 100.11, </a:t>
            </a:r>
          </a:p>
          <a:p>
            <a:pPr eaLnBrk="1" hangingPunct="1">
              <a:spcBef>
                <a:spcPts val="0"/>
              </a:spcBef>
              <a:defRPr/>
            </a:pPr>
            <a:r>
              <a:rPr lang="en-US" sz="700" i="1" dirty="0" smtClean="0">
                <a:latin typeface="Arial" charset="0"/>
              </a:rPr>
              <a:t>          Gastric Balloon.</a:t>
            </a:r>
            <a:r>
              <a:rPr lang="en-US" sz="700" dirty="0" smtClean="0">
                <a:latin typeface="Arial" charset="0"/>
              </a:rPr>
              <a:t> CMS National Coverage Decision (NCD) Manual, Section 100.1.  </a:t>
            </a:r>
          </a:p>
          <a:p>
            <a:pPr eaLnBrk="1" hangingPunct="1">
              <a:spcBef>
                <a:spcPts val="0"/>
              </a:spcBef>
              <a:defRPr/>
            </a:pPr>
            <a:r>
              <a:rPr lang="en-US" sz="700" dirty="0" smtClean="0">
                <a:latin typeface="Arial" charset="0"/>
              </a:rPr>
              <a:t>          NCD Manual Sections 100.8, </a:t>
            </a:r>
            <a:r>
              <a:rPr lang="en-US" sz="700" i="1" dirty="0" smtClean="0">
                <a:latin typeface="Arial" charset="0"/>
              </a:rPr>
              <a:t>Intestinal Bypass,</a:t>
            </a:r>
            <a:r>
              <a:rPr lang="en-US" sz="700" dirty="0" smtClean="0">
                <a:latin typeface="Arial" charset="0"/>
              </a:rPr>
              <a:t> and 100.11, </a:t>
            </a:r>
            <a:r>
              <a:rPr lang="en-US" sz="700" i="1" dirty="0" smtClean="0">
                <a:latin typeface="Arial" charset="0"/>
              </a:rPr>
              <a:t>Gastric Balloon</a:t>
            </a:r>
          </a:p>
          <a:p>
            <a:pPr eaLnBrk="1" hangingPunct="1">
              <a:spcBef>
                <a:spcPts val="0"/>
              </a:spcBef>
              <a:defRPr/>
            </a:pPr>
            <a:r>
              <a:rPr lang="en-US" sz="700" dirty="0" smtClean="0">
                <a:latin typeface="Arial" charset="0"/>
              </a:rPr>
              <a:t>          Ref4 </a:t>
            </a:r>
            <a:r>
              <a:rPr lang="en-US" sz="700" i="1" dirty="0" smtClean="0">
                <a:latin typeface="Arial" charset="0"/>
              </a:rPr>
              <a:t> for CMS Nationally Non-Coverage Decisions</a:t>
            </a:r>
          </a:p>
          <a:p>
            <a:pPr eaLnBrk="1" hangingPunct="1">
              <a:spcBef>
                <a:spcPts val="0"/>
              </a:spcBef>
              <a:defRPr/>
            </a:pPr>
            <a:r>
              <a:rPr lang="en-US" sz="700" dirty="0" smtClean="0">
                <a:latin typeface="Arial" charset="0"/>
              </a:rPr>
              <a:t>          National Coverage Decision (NCD) Manual, Section 100.1</a:t>
            </a:r>
          </a:p>
          <a:p>
            <a:pPr marL="227717" indent="-227717" eaLnBrk="1" hangingPunct="1">
              <a:defRPr/>
            </a:pPr>
            <a:endParaRPr lang="en-US" dirty="0" smtClean="0">
              <a:latin typeface="Arial" charset="0"/>
            </a:endParaRPr>
          </a:p>
          <a:p>
            <a:pPr marL="227717" indent="-227717" eaLnBrk="1" hangingPunct="1">
              <a:defRPr/>
            </a:pPr>
            <a:endParaRPr lang="en-US" dirty="0" smtClean="0">
              <a:latin typeface="Arial" charset="0"/>
            </a:endParaRPr>
          </a:p>
          <a:p>
            <a:pPr marL="227717" indent="-227717" eaLnBrk="1" hangingPunct="1">
              <a:defRPr/>
            </a:pPr>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65200"/>
            <a:fld id="{AC4A937E-1E0C-4A93-BA93-8A0189B5E10D}" type="slidenum">
              <a:rPr lang="en-US" smtClean="0">
                <a:latin typeface="Arial" charset="0"/>
              </a:rPr>
              <a:pPr defTabSz="965200"/>
              <a:t>26</a:t>
            </a:fld>
            <a:endParaRPr lang="en-US" smtClean="0">
              <a:latin typeface="Arial" charset="0"/>
            </a:endParaRPr>
          </a:p>
        </p:txBody>
      </p:sp>
      <p:sp>
        <p:nvSpPr>
          <p:cNvPr id="105475" name="Rectangle 2"/>
          <p:cNvSpPr>
            <a:spLocks noRot="1" noChangeArrowheads="1" noTextEdit="1"/>
          </p:cNvSpPr>
          <p:nvPr>
            <p:ph type="sldImg"/>
          </p:nvPr>
        </p:nvSpPr>
        <p:spPr>
          <a:ln/>
        </p:spPr>
      </p:sp>
      <p:sp>
        <p:nvSpPr>
          <p:cNvPr id="1115139" name="Rectangle 3"/>
          <p:cNvSpPr>
            <a:spLocks noGrp="1" noChangeArrowheads="1"/>
          </p:cNvSpPr>
          <p:nvPr>
            <p:ph type="body" idx="1"/>
          </p:nvPr>
        </p:nvSpPr>
        <p:spPr>
          <a:xfrm>
            <a:off x="215900" y="4448175"/>
            <a:ext cx="6858000" cy="4321175"/>
          </a:xfrm>
        </p:spPr>
        <p:txBody>
          <a:bodyPr/>
          <a:lstStyle/>
          <a:p>
            <a:pPr eaLnBrk="1" fontAlgn="auto" hangingPunct="1">
              <a:spcBef>
                <a:spcPts val="0"/>
              </a:spcBef>
              <a:spcAft>
                <a:spcPts val="0"/>
              </a:spcAft>
              <a:defRPr/>
            </a:pPr>
            <a:r>
              <a:rPr lang="en-US" sz="1000" dirty="0" smtClean="0"/>
              <a:t>Gastric banding and gastric bypass are the most common bariatric surgical procedures performed in the U.S. RYGB works by restricting food intake </a:t>
            </a:r>
            <a:r>
              <a:rPr lang="en-US" sz="1000" i="1" dirty="0" smtClean="0"/>
              <a:t>and </a:t>
            </a:r>
            <a:r>
              <a:rPr lang="en-US" sz="1000" dirty="0" smtClean="0"/>
              <a:t>by decreasing the absorption of food. Food intake is limited by a small pouch that is similar in size to the adjustable gastric band. In addition, absorption of food in the digestive tract is reduced by excluding most of the stomach, duodenum, and upper intestine from contact with food by routing food directly from the pouch into the small intestine. </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b="1" dirty="0" smtClean="0">
                <a:effectLst>
                  <a:outerShdw blurRad="38100" dist="38100" dir="2700000" algn="tl">
                    <a:srgbClr val="C0C0C0"/>
                  </a:outerShdw>
                </a:effectLst>
              </a:rPr>
              <a:t>Currently, the LAGB has almost completely replaced the VBG because it is less invasive, is adjustable, and is reversible, and has better outcomes. L</a:t>
            </a:r>
            <a:r>
              <a:rPr lang="en-US" sz="1000" dirty="0" smtClean="0"/>
              <a:t>AGB works primarily by decreasing food intake. Food intake is limited by placing a small bracelet-like band around the top of the stomach to produce a small pouch about the size of a thumb. The outlet size is controlled by a circular balloon inside the band that can be inflated or deflated with saline solution to meet the needs of the patient.</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b="1" u="sng" dirty="0" smtClean="0"/>
              <a:t> </a:t>
            </a:r>
            <a:r>
              <a:rPr lang="en-US" sz="1000" b="1" dirty="0" smtClean="0"/>
              <a:t>SLEEVE GASTRECTOMY</a:t>
            </a:r>
          </a:p>
          <a:p>
            <a:pPr eaLnBrk="1" hangingPunct="1">
              <a:defRPr/>
            </a:pPr>
            <a:r>
              <a:rPr lang="en-US" sz="1000" dirty="0" smtClean="0"/>
              <a:t>The bariatric procedure commonly referred to as “sleeve gastrectomy” (SG) or “vertical gastrectomy” is a bariatric procedure involving subtotal gastric resection of the </a:t>
            </a:r>
            <a:r>
              <a:rPr lang="en-US" sz="1000" dirty="0" err="1" smtClean="0"/>
              <a:t>fundus</a:t>
            </a:r>
            <a:r>
              <a:rPr lang="en-US" sz="1000" dirty="0" smtClean="0"/>
              <a:t> and body to create a long, tubular gastric conduit along the lesser curve of the stomach. SG is the gastric component of the ASMBS-approved bariatric procedure of </a:t>
            </a:r>
            <a:r>
              <a:rPr lang="en-US" sz="1000" dirty="0" err="1" smtClean="0"/>
              <a:t>biliopancreatic</a:t>
            </a:r>
            <a:r>
              <a:rPr lang="en-US" sz="1000" dirty="0" smtClean="0"/>
              <a:t> diversion with duodenal switch. The mechanisms of weight loss and improvement in co-morbidities seen after SG might be related to gastric restriction, </a:t>
            </a:r>
            <a:r>
              <a:rPr lang="en-US" sz="1000" dirty="0" err="1" smtClean="0"/>
              <a:t>neurohumoral</a:t>
            </a:r>
            <a:r>
              <a:rPr lang="en-US" sz="1000" dirty="0" smtClean="0"/>
              <a:t> changes related to gastric resection or gastric emptying, or some other unidentified factor or factors.</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dirty="0" err="1" smtClean="0"/>
              <a:t>Bilio</a:t>
            </a:r>
            <a:r>
              <a:rPr lang="en-US" sz="1000" dirty="0" smtClean="0"/>
              <a:t>-pancreatic Bypass With a Duodenal Switch (BPD</a:t>
            </a:r>
            <a:r>
              <a:rPr lang="en-US" sz="1000" u="sng" dirty="0" smtClean="0"/>
              <a:t>+</a:t>
            </a:r>
            <a:r>
              <a:rPr lang="en-US" sz="1000" dirty="0" smtClean="0"/>
              <a:t> DS), usually referred to as a “duodenal switch,” is a complex bariatric operation that includes removing the lower portion of the stomach and creating a gastric sleeve with the small pouch that remains. That pouch is connected directly to the small intestine, completely bypassing the duodenum and upper small intestine from contact with food. BPD produces significant weight loss. However, the mortality rate is higher than with other bariatric operations and there are more long-term complications because of decreased absorption of food, vitamins, and minerals</a:t>
            </a:r>
          </a:p>
          <a:p>
            <a:pPr eaLnBrk="1" fontAlgn="auto" hangingPunct="1">
              <a:spcBef>
                <a:spcPts val="0"/>
              </a:spcBef>
              <a:spcAft>
                <a:spcPts val="0"/>
              </a:spcAft>
              <a:defRPr/>
            </a:pPr>
            <a:r>
              <a:rPr lang="en-US" sz="1000" dirty="0" smtClean="0"/>
              <a:t>2008 NIDDK/NIH/</a:t>
            </a:r>
            <a:r>
              <a:rPr lang="en-US" sz="1000" dirty="0" err="1" smtClean="0"/>
              <a:t>DHHS_Bariatric</a:t>
            </a:r>
            <a:r>
              <a:rPr lang="en-US" sz="1000" dirty="0" smtClean="0"/>
              <a:t> Surgery for Severe Obesity ASMBS Statistics</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b="1" u="sng" dirty="0" smtClean="0"/>
              <a:t>RYBG</a:t>
            </a:r>
            <a:r>
              <a:rPr lang="en-US" sz="1000" dirty="0" smtClean="0"/>
              <a:t> </a:t>
            </a:r>
            <a:r>
              <a:rPr lang="en-US" sz="1000" b="1" i="1" u="sng" dirty="0" smtClean="0"/>
              <a:t>More detailed description</a:t>
            </a:r>
            <a:r>
              <a:rPr lang="en-US" sz="1000" i="1" dirty="0" smtClean="0"/>
              <a:t>:</a:t>
            </a:r>
            <a:r>
              <a:rPr lang="en-US" sz="1000" dirty="0" smtClean="0"/>
              <a:t> In RYGB, the upper part of the stomach is transected; thus, a very small proximal gastric pouch, measuring 10 to 30 </a:t>
            </a:r>
            <a:r>
              <a:rPr lang="en-US" sz="1000" dirty="0" err="1" smtClean="0"/>
              <a:t>mL</a:t>
            </a:r>
            <a:r>
              <a:rPr lang="en-US" sz="1000" dirty="0" smtClean="0"/>
              <a:t>, is created. The gastric pouch is </a:t>
            </a:r>
            <a:r>
              <a:rPr lang="en-US" sz="1000" dirty="0" err="1" smtClean="0"/>
              <a:t>anastomosed</a:t>
            </a:r>
            <a:r>
              <a:rPr lang="en-US" sz="1000" dirty="0" smtClean="0"/>
              <a:t> to a Roux-en-Y proximal </a:t>
            </a:r>
            <a:r>
              <a:rPr lang="en-US" sz="1000" dirty="0" err="1" smtClean="0"/>
              <a:t>jejunal</a:t>
            </a:r>
            <a:r>
              <a:rPr lang="en-US" sz="1000" dirty="0" smtClean="0"/>
              <a:t> segment, bypassing the remaining stomach, duodenum, and a small portion of jejunum. The standard Roux (alimentary) limb length is about 50 to 100 cm, and the </a:t>
            </a:r>
            <a:r>
              <a:rPr lang="en-US" sz="1000" dirty="0" err="1" smtClean="0"/>
              <a:t>biliopancreatic</a:t>
            </a:r>
            <a:r>
              <a:rPr lang="en-US" sz="1000" dirty="0" smtClean="0"/>
              <a:t> limb is 15 to 50 cm. As a result, the RYGB limits food intake and induces some nutrient </a:t>
            </a:r>
            <a:r>
              <a:rPr lang="en-US" sz="1000" dirty="0" err="1" smtClean="0"/>
              <a:t>malabsorption</a:t>
            </a:r>
            <a:r>
              <a:rPr lang="en-US" sz="1000" dirty="0" smtClean="0"/>
              <a:t>. In procedures that result in much longer Roux limbs (“distal gastric bypass”) and a short common channel, macronutrient </a:t>
            </a:r>
            <a:r>
              <a:rPr lang="en-US" sz="1000" dirty="0" err="1" smtClean="0"/>
              <a:t>malabsorption</a:t>
            </a:r>
            <a:r>
              <a:rPr lang="en-US" sz="1000" dirty="0" smtClean="0"/>
              <a:t> can be significant. Another modification that has been used involves combining the gastric band with the RYGB (“banded RYGB”) Gastric restriction can be performed by the vertical banded </a:t>
            </a:r>
            <a:r>
              <a:rPr lang="en-US" sz="1000" dirty="0" err="1" smtClean="0"/>
              <a:t>gastroplasty</a:t>
            </a:r>
            <a:r>
              <a:rPr lang="en-US" sz="1000" dirty="0" smtClean="0"/>
              <a:t> (VBG) by means of (</a:t>
            </a:r>
            <a:r>
              <a:rPr lang="en-US" sz="1000" i="1" dirty="0" smtClean="0"/>
              <a:t>1</a:t>
            </a:r>
            <a:r>
              <a:rPr lang="en-US" sz="1000" dirty="0" smtClean="0"/>
              <a:t>) limiting the volume of an upper gastric pouch, into which the esophagus empties, to 15 to 45 </a:t>
            </a:r>
            <a:r>
              <a:rPr lang="en-US" sz="1000" dirty="0" err="1" smtClean="0"/>
              <a:t>mL</a:t>
            </a:r>
            <a:r>
              <a:rPr lang="en-US" sz="1000" dirty="0" smtClean="0"/>
              <a:t> and (</a:t>
            </a:r>
            <a:r>
              <a:rPr lang="en-US" sz="1000" i="1" dirty="0" smtClean="0"/>
              <a:t>2</a:t>
            </a:r>
            <a:r>
              <a:rPr lang="en-US" sz="1000" dirty="0" smtClean="0"/>
              <a:t>) limiting the pouch outlet to the remaining stomach to 10 to 11 mm. </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dirty="0" smtClean="0"/>
              <a:t>References</a:t>
            </a:r>
          </a:p>
          <a:p>
            <a:pPr eaLnBrk="1" fontAlgn="auto" hangingPunct="1">
              <a:spcBef>
                <a:spcPts val="0"/>
              </a:spcBef>
              <a:spcAft>
                <a:spcPts val="0"/>
              </a:spcAft>
              <a:defRPr/>
            </a:pPr>
            <a:endParaRPr lang="en-US" sz="1000" dirty="0" smtClean="0"/>
          </a:p>
          <a:p>
            <a:pPr eaLnBrk="1" fontAlgn="auto" hangingPunct="1">
              <a:spcBef>
                <a:spcPts val="0"/>
              </a:spcBef>
              <a:spcAft>
                <a:spcPts val="0"/>
              </a:spcAft>
              <a:buFontTx/>
              <a:buAutoNum type="arabicPeriod"/>
              <a:defRPr/>
            </a:pPr>
            <a:r>
              <a:rPr lang="en-US" sz="1000" dirty="0" err="1" smtClean="0"/>
              <a:t>Mechanick</a:t>
            </a:r>
            <a:r>
              <a:rPr lang="en-US" sz="1000" dirty="0" smtClean="0"/>
              <a:t> </a:t>
            </a:r>
            <a:r>
              <a:rPr lang="en-US" sz="1000" dirty="0" smtClean="0">
                <a:latin typeface="Times New Roman" pitchFamily="18" charset="0"/>
              </a:rPr>
              <a:t>AACE/TOS/ASMBS Bariatric Surgery Guidelines </a:t>
            </a:r>
            <a:r>
              <a:rPr lang="en-US" sz="1000" i="1" dirty="0" smtClean="0">
                <a:latin typeface="Times New Roman" pitchFamily="18" charset="0"/>
              </a:rPr>
              <a:t> Surgery for Obesity and Related Diseases; </a:t>
            </a:r>
            <a:r>
              <a:rPr lang="en-US" sz="1000" dirty="0" smtClean="0">
                <a:latin typeface="Times New Roman" pitchFamily="18" charset="0"/>
              </a:rPr>
              <a:t>2008;4: S109-S184</a:t>
            </a:r>
          </a:p>
          <a:p>
            <a:pPr eaLnBrk="1" fontAlgn="auto" hangingPunct="1">
              <a:spcBef>
                <a:spcPts val="0"/>
              </a:spcBef>
              <a:spcAft>
                <a:spcPts val="0"/>
              </a:spcAft>
              <a:buFontTx/>
              <a:buAutoNum type="arabicPeriod"/>
              <a:defRPr/>
            </a:pPr>
            <a:endParaRPr lang="en-US" sz="1000" dirty="0" smtClean="0"/>
          </a:p>
          <a:p>
            <a:pPr eaLnBrk="1" fontAlgn="auto" hangingPunct="1">
              <a:spcBef>
                <a:spcPts val="0"/>
              </a:spcBef>
              <a:spcAft>
                <a:spcPts val="0"/>
              </a:spcAft>
              <a:buFontTx/>
              <a:buAutoNum type="arabicPeriod"/>
              <a:defRPr/>
            </a:pPr>
            <a:r>
              <a:rPr lang="en-US" sz="1000" dirty="0" smtClean="0"/>
              <a:t> Updated Position Statement on Sleeve Gastrectomy as a Bariatric Procedure- Clinical Issues Committee of the American Society for Metabolic and Bariatric Surgery.</a:t>
            </a:r>
          </a:p>
          <a:p>
            <a:pPr eaLnBrk="1" fontAlgn="auto" hangingPunct="1">
              <a:spcBef>
                <a:spcPts val="0"/>
              </a:spcBef>
              <a:spcAft>
                <a:spcPts val="0"/>
              </a:spcAft>
              <a:defRPr/>
            </a:pPr>
            <a:r>
              <a:rPr lang="en-US" sz="1000" dirty="0" smtClean="0"/>
              <a:t>SOARD 2009; (rapid communication, accepted for publication Nov 2009)</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defTabSz="965200"/>
            <a:fld id="{1D5E189E-ECC6-44FC-84CA-FB8860D93A90}" type="slidenum">
              <a:rPr lang="en-US" smtClean="0">
                <a:latin typeface="Arial" charset="0"/>
              </a:rPr>
              <a:pPr defTabSz="965200"/>
              <a:t>27</a:t>
            </a:fld>
            <a:endParaRPr lang="en-US" smtClean="0">
              <a:latin typeface="Arial" charset="0"/>
            </a:endParaRPr>
          </a:p>
        </p:txBody>
      </p:sp>
      <p:sp>
        <p:nvSpPr>
          <p:cNvPr id="106499"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83080D46-C04F-4128-90C4-3E77D1C4EBC6}" type="slidenum">
              <a:rPr lang="en-US" sz="1200">
                <a:latin typeface="Times New Roman" pitchFamily="18" charset="0"/>
              </a:rPr>
              <a:pPr algn="r" defTabSz="962025" eaLnBrk="0" hangingPunct="0"/>
              <a:t>27</a:t>
            </a:fld>
            <a:endParaRPr lang="en-US" sz="1200">
              <a:latin typeface="Times New Roman" pitchFamily="18" charset="0"/>
            </a:endParaRPr>
          </a:p>
        </p:txBody>
      </p:sp>
      <p:sp>
        <p:nvSpPr>
          <p:cNvPr id="106500" name="Rectangle 2"/>
          <p:cNvSpPr>
            <a:spLocks noRot="1" noChangeArrowheads="1" noTextEdit="1"/>
          </p:cNvSpPr>
          <p:nvPr>
            <p:ph type="sldImg"/>
          </p:nvPr>
        </p:nvSpPr>
        <p:spPr>
          <a:xfrm>
            <a:off x="1257300" y="719138"/>
            <a:ext cx="4802188" cy="3602037"/>
          </a:xfrm>
          <a:ln/>
        </p:spPr>
      </p:sp>
      <p:sp>
        <p:nvSpPr>
          <p:cNvPr id="102405" name="Rectangle 3"/>
          <p:cNvSpPr>
            <a:spLocks noGrp="1" noChangeArrowheads="1"/>
          </p:cNvSpPr>
          <p:nvPr>
            <p:ph type="body" idx="1"/>
          </p:nvPr>
        </p:nvSpPr>
        <p:spPr>
          <a:xfrm>
            <a:off x="166688" y="4524375"/>
            <a:ext cx="6838950" cy="4691063"/>
          </a:xfrm>
          <a:ln/>
        </p:spPr>
        <p:txBody>
          <a:bodyPr lIns="96327" tIns="48163" rIns="96327" bIns="48163"/>
          <a:lstStyle/>
          <a:p>
            <a:pPr eaLnBrk="1" hangingPunct="1">
              <a:defRPr/>
            </a:pPr>
            <a:r>
              <a:rPr lang="en-US" sz="1000" dirty="0" smtClean="0">
                <a:latin typeface="Arial" charset="0"/>
              </a:rPr>
              <a:t>Available in many other countries, included most of Europe and Australia.</a:t>
            </a:r>
          </a:p>
          <a:p>
            <a:pPr eaLnBrk="1" hangingPunct="1">
              <a:defRPr/>
            </a:pPr>
            <a:r>
              <a:rPr lang="en-US" sz="1000" dirty="0" smtClean="0">
                <a:latin typeface="Arial" charset="0"/>
              </a:rPr>
              <a:t>Adjustable – correct volume is important for optimal performance. It is a closed loop system where the amount of saline can be increased or decreased depending on the patient’s needs. It is a </a:t>
            </a:r>
            <a:r>
              <a:rPr lang="en-US" sz="1000" dirty="0" err="1" smtClean="0">
                <a:latin typeface="Arial" charset="0"/>
              </a:rPr>
              <a:t>semipermable</a:t>
            </a:r>
            <a:r>
              <a:rPr lang="en-US" sz="1000" dirty="0" smtClean="0">
                <a:latin typeface="Arial" charset="0"/>
              </a:rPr>
              <a:t> membrane, so over time, some saline may loss over time.</a:t>
            </a:r>
          </a:p>
          <a:p>
            <a:pPr eaLnBrk="1" hangingPunct="1">
              <a:defRPr/>
            </a:pPr>
            <a:r>
              <a:rPr lang="en-US" sz="1000" dirty="0" smtClean="0">
                <a:latin typeface="Arial" charset="0"/>
              </a:rPr>
              <a:t>Laparoscopic procedure – Workshops, mentoring, advanced laparoscopic skills, minimum number of surgeries that will be done – 25 per year.</a:t>
            </a:r>
          </a:p>
          <a:p>
            <a:pPr eaLnBrk="1" hangingPunct="1">
              <a:defRPr/>
            </a:pPr>
            <a:endParaRPr lang="en-US" sz="1000" dirty="0" smtClean="0">
              <a:latin typeface="Arial" charset="0"/>
            </a:endParaRPr>
          </a:p>
          <a:p>
            <a:pPr eaLnBrk="1" hangingPunct="1">
              <a:defRPr/>
            </a:pPr>
            <a:r>
              <a:rPr lang="en-US" sz="1000" dirty="0" smtClean="0">
                <a:latin typeface="Arial" charset="0"/>
              </a:rPr>
              <a:t>Demonstrate advanced laparoscopic skills and suturing capabilities confirm that they have performed at least 25 </a:t>
            </a:r>
            <a:r>
              <a:rPr lang="en-US" sz="1000" dirty="0" err="1" smtClean="0">
                <a:latin typeface="Arial" charset="0"/>
              </a:rPr>
              <a:t>Nissen</a:t>
            </a:r>
            <a:r>
              <a:rPr lang="en-US" sz="1000" dirty="0" smtClean="0">
                <a:latin typeface="Arial" charset="0"/>
              </a:rPr>
              <a:t> </a:t>
            </a:r>
            <a:r>
              <a:rPr lang="en-US" sz="1000" dirty="0" err="1" smtClean="0">
                <a:latin typeface="Arial" charset="0"/>
              </a:rPr>
              <a:t>fundoplication</a:t>
            </a:r>
            <a:r>
              <a:rPr lang="en-US" sz="1000" dirty="0" smtClean="0">
                <a:latin typeface="Arial" charset="0"/>
              </a:rPr>
              <a:t> procedures.</a:t>
            </a:r>
          </a:p>
          <a:p>
            <a:pPr eaLnBrk="1" hangingPunct="1">
              <a:defRPr/>
            </a:pPr>
            <a:endParaRPr lang="en-US" sz="1000" dirty="0" smtClean="0">
              <a:latin typeface="Arial" charset="0"/>
            </a:endParaRPr>
          </a:p>
          <a:p>
            <a:pPr eaLnBrk="1" hangingPunct="1">
              <a:defRPr/>
            </a:pPr>
            <a:r>
              <a:rPr lang="en-US" sz="1000" dirty="0" smtClean="0">
                <a:latin typeface="Arial" charset="0"/>
              </a:rPr>
              <a:t>Confirm they have performed 25 bariatric procedures or completed bariatric surgery course that details the issues of patient selection, procedural options, </a:t>
            </a:r>
            <a:r>
              <a:rPr lang="en-US" sz="1000" dirty="0" err="1" smtClean="0">
                <a:latin typeface="Arial" charset="0"/>
              </a:rPr>
              <a:t>perioperative</a:t>
            </a:r>
            <a:r>
              <a:rPr lang="en-US" sz="1000" dirty="0" smtClean="0">
                <a:latin typeface="Arial" charset="0"/>
              </a:rPr>
              <a:t> care, and long-term management </a:t>
            </a:r>
          </a:p>
          <a:p>
            <a:pPr eaLnBrk="1" hangingPunct="1">
              <a:defRPr/>
            </a:pPr>
            <a:r>
              <a:rPr lang="en-US" sz="1000" dirty="0" smtClean="0">
                <a:latin typeface="Arial" charset="0"/>
              </a:rPr>
              <a:t>Confirmation that they have established a bariatric patient support program that includes:</a:t>
            </a:r>
          </a:p>
          <a:p>
            <a:pPr lvl="2" eaLnBrk="1" hangingPunct="1">
              <a:defRPr/>
            </a:pPr>
            <a:r>
              <a:rPr lang="en-US" sz="1000" dirty="0" smtClean="0">
                <a:latin typeface="Arial" charset="0"/>
              </a:rPr>
              <a:t>appropriate hospital facilities</a:t>
            </a:r>
          </a:p>
          <a:p>
            <a:pPr lvl="2" eaLnBrk="1" hangingPunct="1">
              <a:defRPr/>
            </a:pPr>
            <a:r>
              <a:rPr lang="en-US" sz="1000" dirty="0" smtClean="0">
                <a:latin typeface="Arial" charset="0"/>
              </a:rPr>
              <a:t>exercise and nutrition counseling</a:t>
            </a:r>
          </a:p>
          <a:p>
            <a:pPr lvl="2" eaLnBrk="1" hangingPunct="1">
              <a:defRPr/>
            </a:pPr>
            <a:r>
              <a:rPr lang="en-US" sz="1000" dirty="0" smtClean="0">
                <a:latin typeface="Arial" charset="0"/>
              </a:rPr>
              <a:t>support from psychological, general medicine, and radiology personnel</a:t>
            </a:r>
          </a:p>
          <a:p>
            <a:pPr marL="0" lvl="2" eaLnBrk="1" hangingPunct="1">
              <a:defRPr/>
            </a:pPr>
            <a:r>
              <a:rPr lang="en-US" sz="1000" dirty="0" smtClean="0">
                <a:latin typeface="Arial" charset="0"/>
              </a:rPr>
              <a:t>Participate in a comprehensive workshop or one-on-one training on patient selection, patient support, complication management, and procedural information specific to the LAP-BAND® Adjustable Gastric Banding System </a:t>
            </a:r>
          </a:p>
          <a:p>
            <a:pPr marL="0" lvl="2" eaLnBrk="1" hangingPunct="1">
              <a:defRPr/>
            </a:pPr>
            <a:endParaRPr lang="en-US" sz="1000" dirty="0" smtClean="0">
              <a:latin typeface="Arial" charset="0"/>
            </a:endParaRPr>
          </a:p>
          <a:p>
            <a:pPr marL="0" lvl="2" eaLnBrk="1" hangingPunct="1">
              <a:defRPr/>
            </a:pPr>
            <a:r>
              <a:rPr lang="en-US" sz="1000" dirty="0" smtClean="0">
                <a:latin typeface="Arial" charset="0"/>
              </a:rPr>
              <a:t>Confirm that they are willing and able to perform and support at least 25 procedures every year </a:t>
            </a:r>
          </a:p>
          <a:p>
            <a:pPr marL="0" lvl="2" eaLnBrk="1" hangingPunct="1">
              <a:defRPr/>
            </a:pPr>
            <a:endParaRPr lang="en-US" sz="1000" dirty="0" smtClean="0">
              <a:latin typeface="Arial" charset="0"/>
            </a:endParaRPr>
          </a:p>
          <a:p>
            <a:pPr marL="0" lvl="2" eaLnBrk="1" hangingPunct="1">
              <a:defRPr/>
            </a:pPr>
            <a:r>
              <a:rPr lang="en-US" sz="1000" dirty="0" smtClean="0">
                <a:latin typeface="Arial" charset="0"/>
              </a:rPr>
              <a:t>Be observed by qualified personnel during their first band placements </a:t>
            </a:r>
          </a:p>
          <a:p>
            <a:pPr marL="0" lvl="2" eaLnBrk="1" hangingPunct="1">
              <a:defRPr/>
            </a:pPr>
            <a:endParaRPr lang="en-US" sz="1000" dirty="0" smtClean="0">
              <a:latin typeface="Arial" charset="0"/>
            </a:endParaRPr>
          </a:p>
          <a:p>
            <a:pPr marL="0" lvl="2" eaLnBrk="1" hangingPunct="1">
              <a:defRPr/>
            </a:pPr>
            <a:r>
              <a:rPr lang="en-US" sz="1000" dirty="0" smtClean="0">
                <a:latin typeface="Arial" charset="0"/>
              </a:rPr>
              <a:t>Have previous experience in treating obese patients and have staff and commitment to comply with the long-term follow-up requirements of obesity procedures </a:t>
            </a:r>
          </a:p>
          <a:p>
            <a:pPr eaLnBrk="1" hangingPunct="1">
              <a:defRPr/>
            </a:pPr>
            <a:endParaRPr lang="en-US" sz="1100"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65200"/>
            <a:fld id="{D10A7E97-3696-49E7-B075-6F6C23451180}" type="slidenum">
              <a:rPr lang="en-US" smtClean="0">
                <a:latin typeface="Arial" charset="0"/>
              </a:rPr>
              <a:pPr defTabSz="965200"/>
              <a:t>28</a:t>
            </a:fld>
            <a:endParaRPr lang="en-US" smtClean="0">
              <a:latin typeface="Arial" charset="0"/>
            </a:endParaRPr>
          </a:p>
        </p:txBody>
      </p:sp>
      <p:sp>
        <p:nvSpPr>
          <p:cNvPr id="107523" name="Rectangle 2"/>
          <p:cNvSpPr>
            <a:spLocks noChangeArrowheads="1" noTextEdit="1"/>
          </p:cNvSpPr>
          <p:nvPr>
            <p:ph type="sldImg"/>
          </p:nvPr>
        </p:nvSpPr>
        <p:spPr>
          <a:xfrm>
            <a:off x="1257300" y="719138"/>
            <a:ext cx="4802188" cy="3602037"/>
          </a:xfrm>
          <a:ln/>
        </p:spPr>
      </p:sp>
      <p:sp>
        <p:nvSpPr>
          <p:cNvPr id="107524" name="Rectangle 3"/>
          <p:cNvSpPr>
            <a:spLocks noGrp="1" noChangeArrowheads="1"/>
          </p:cNvSpPr>
          <p:nvPr>
            <p:ph type="body" idx="1"/>
          </p:nvPr>
        </p:nvSpPr>
        <p:spPr>
          <a:xfrm>
            <a:off x="976313" y="4560888"/>
            <a:ext cx="5362575" cy="4321175"/>
          </a:xfrm>
          <a:noFill/>
          <a:ln/>
        </p:spPr>
        <p:txBody>
          <a:bodyPr lIns="96327" tIns="48163" rIns="96327" bIns="48163"/>
          <a:lstStyle/>
          <a:p>
            <a:pPr eaLnBrk="1" hangingPunct="1"/>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65200"/>
            <a:fld id="{6E286D28-F1CE-4270-BC51-61C68DB9C54F}" type="slidenum">
              <a:rPr lang="en-US" smtClean="0">
                <a:latin typeface="Arial" charset="0"/>
              </a:rPr>
              <a:pPr defTabSz="965200"/>
              <a:t>29</a:t>
            </a:fld>
            <a:endParaRPr lang="en-US" smtClean="0">
              <a:latin typeface="Arial" charset="0"/>
            </a:endParaRPr>
          </a:p>
        </p:txBody>
      </p:sp>
      <p:sp>
        <p:nvSpPr>
          <p:cNvPr id="108547" name="Rectangle 2"/>
          <p:cNvSpPr>
            <a:spLocks noChangeArrowheads="1" noTextEdit="1"/>
          </p:cNvSpPr>
          <p:nvPr>
            <p:ph type="sldImg"/>
          </p:nvPr>
        </p:nvSpPr>
        <p:spPr>
          <a:xfrm>
            <a:off x="1257300" y="719138"/>
            <a:ext cx="4802188" cy="3602037"/>
          </a:xfrm>
          <a:ln/>
        </p:spPr>
      </p:sp>
      <p:sp>
        <p:nvSpPr>
          <p:cNvPr id="108548" name="Rectangle 3"/>
          <p:cNvSpPr>
            <a:spLocks noGrp="1" noChangeArrowheads="1"/>
          </p:cNvSpPr>
          <p:nvPr>
            <p:ph type="body" idx="1"/>
          </p:nvPr>
        </p:nvSpPr>
        <p:spPr>
          <a:xfrm>
            <a:off x="976313" y="4560888"/>
            <a:ext cx="5362575" cy="4321175"/>
          </a:xfrm>
          <a:noFill/>
          <a:ln/>
        </p:spPr>
        <p:txBody>
          <a:bodyPr lIns="96327" tIns="48163" rIns="96327" bIns="48163"/>
          <a:lstStyle/>
          <a:p>
            <a:pPr eaLnBrk="1" hangingPunct="1"/>
            <a:r>
              <a:rPr lang="en-US" smtClean="0">
                <a:latin typeface="Arial" charset="0"/>
              </a:rPr>
              <a:t>The key benefit of the LAP-BAND is its adjustability, and optimal use of this feature is integral to success. The determinants of the need for adjustments are the rate of weight loss, the degree to which satiety has been induced,and the presence of symptoms that may suggest obstruction.</a:t>
            </a:r>
          </a:p>
          <a:p>
            <a:pPr eaLnBrk="1" hangingPunct="1"/>
            <a:r>
              <a:rPr lang="en-US" smtClean="0">
                <a:latin typeface="Arial" charset="0"/>
              </a:rPr>
              <a:t>Band adjustment is a critical component in the success of LAGB. Methods include simple filling of the band with saline without any radiologic guidance, the use of fluoroscopy, or the possibility of a combination of both.</a:t>
            </a:r>
          </a:p>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65200"/>
            <a:fld id="{95CFE001-AFA1-4ACE-9CB9-9391492A524F}" type="slidenum">
              <a:rPr lang="en-US" smtClean="0">
                <a:latin typeface="Arial" charset="0"/>
              </a:rPr>
              <a:pPr defTabSz="965200"/>
              <a:t>3</a:t>
            </a:fld>
            <a:endParaRPr lang="en-US" smtClean="0">
              <a:latin typeface="Arial" charset="0"/>
            </a:endParaRPr>
          </a:p>
        </p:txBody>
      </p:sp>
      <p:sp>
        <p:nvSpPr>
          <p:cNvPr id="81923"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EE2AE321-B017-47CF-8396-FB1F8D969F0A}" type="slidenum">
              <a:rPr lang="en-US" sz="1200">
                <a:latin typeface="Times New Roman" pitchFamily="18" charset="0"/>
              </a:rPr>
              <a:pPr algn="r" defTabSz="962025" eaLnBrk="0" hangingPunct="0"/>
              <a:t>3</a:t>
            </a:fld>
            <a:endParaRPr lang="en-US" sz="1200">
              <a:latin typeface="Times New Roman" pitchFamily="18" charset="0"/>
            </a:endParaRPr>
          </a:p>
        </p:txBody>
      </p:sp>
      <p:sp>
        <p:nvSpPr>
          <p:cNvPr id="81924" name="Rectangle 2"/>
          <p:cNvSpPr>
            <a:spLocks noChangeArrowheads="1" noTextEdit="1"/>
          </p:cNvSpPr>
          <p:nvPr>
            <p:ph type="sldImg"/>
          </p:nvPr>
        </p:nvSpPr>
        <p:spPr>
          <a:xfrm>
            <a:off x="1257300" y="719138"/>
            <a:ext cx="4802188" cy="3602037"/>
          </a:xfrm>
          <a:ln/>
        </p:spPr>
      </p:sp>
      <p:sp>
        <p:nvSpPr>
          <p:cNvPr id="77829" name="Rectangle 3"/>
          <p:cNvSpPr>
            <a:spLocks noGrp="1" noChangeArrowheads="1"/>
          </p:cNvSpPr>
          <p:nvPr>
            <p:ph type="body" idx="1"/>
          </p:nvPr>
        </p:nvSpPr>
        <p:spPr>
          <a:xfrm>
            <a:off x="0" y="4560888"/>
            <a:ext cx="7037388" cy="4321175"/>
          </a:xfrm>
          <a:ln/>
        </p:spPr>
        <p:txBody>
          <a:bodyPr lIns="96327" tIns="48163" rIns="96327" bIns="48163"/>
          <a:lstStyle/>
          <a:p>
            <a:pPr eaLnBrk="1" hangingPunct="1">
              <a:lnSpc>
                <a:spcPct val="80000"/>
              </a:lnSpc>
              <a:spcBef>
                <a:spcPct val="25000"/>
              </a:spcBef>
              <a:defRPr/>
            </a:pPr>
            <a:r>
              <a:rPr lang="en-US" sz="800" dirty="0" smtClean="0">
                <a:latin typeface="Arial" charset="0"/>
              </a:rPr>
              <a:t>Obesity, classified as a BMI </a:t>
            </a:r>
            <a:r>
              <a:rPr lang="en-US" sz="800" u="sng" dirty="0" smtClean="0">
                <a:latin typeface="Arial" charset="0"/>
              </a:rPr>
              <a:t>&gt;</a:t>
            </a:r>
            <a:r>
              <a:rPr lang="en-US" sz="800" dirty="0" smtClean="0">
                <a:latin typeface="Arial" charset="0"/>
              </a:rPr>
              <a:t> 30  is broken into 3 classifications, Class I (BMI of 30 to 34.9), Class II (BMI between 35 and 39.9) or Class III (BMI of 40 or greater).</a:t>
            </a:r>
          </a:p>
          <a:p>
            <a:pPr eaLnBrk="1" hangingPunct="1">
              <a:lnSpc>
                <a:spcPct val="80000"/>
              </a:lnSpc>
              <a:spcBef>
                <a:spcPct val="25000"/>
              </a:spcBef>
              <a:defRPr/>
            </a:pPr>
            <a:r>
              <a:rPr lang="en-US" sz="800" dirty="0" smtClean="0">
                <a:latin typeface="Arial" charset="0"/>
              </a:rPr>
              <a:t>Overweight and obesity are at epidemic proportions in the United States.</a:t>
            </a:r>
            <a:r>
              <a:rPr lang="en-US" sz="800" baseline="30000" dirty="0" smtClean="0">
                <a:latin typeface="Arial" charset="0"/>
              </a:rPr>
              <a:t>(1, 6)</a:t>
            </a:r>
            <a:r>
              <a:rPr lang="en-US" sz="800" dirty="0" smtClean="0">
                <a:latin typeface="Arial" charset="0"/>
              </a:rPr>
              <a:t> Between 1980 and 2002,obesity prevalence doubled in adults aged 20 years or older and overweight prevalence tripled in children and adolescents aged 6 to 19 years.3-5</a:t>
            </a:r>
          </a:p>
          <a:p>
            <a:pPr eaLnBrk="1" hangingPunct="1">
              <a:lnSpc>
                <a:spcPct val="80000"/>
              </a:lnSpc>
              <a:defRPr/>
            </a:pPr>
            <a:r>
              <a:rPr lang="en-US" sz="800" dirty="0" smtClean="0">
                <a:latin typeface="Arial" charset="0"/>
              </a:rPr>
              <a:t> In 2007, Ogden et al updated their prevalence data as follows:  </a:t>
            </a:r>
          </a:p>
          <a:p>
            <a:pPr eaLnBrk="1" hangingPunct="1">
              <a:lnSpc>
                <a:spcPct val="80000"/>
              </a:lnSpc>
              <a:defRPr/>
            </a:pPr>
            <a:r>
              <a:rPr lang="en-US" sz="800" dirty="0" smtClean="0">
                <a:latin typeface="Arial" charset="0"/>
              </a:rPr>
              <a:t>► </a:t>
            </a:r>
            <a:r>
              <a:rPr lang="en-US" sz="800" b="1" dirty="0" smtClean="0">
                <a:latin typeface="Arial" charset="0"/>
              </a:rPr>
              <a:t>More than one-third of U.S. adults -– over 72 million people -- were obese in 2005-2006. This includes 33.3 percent of men and 35.3 percent of women. </a:t>
            </a:r>
          </a:p>
          <a:p>
            <a:pPr eaLnBrk="1" hangingPunct="1">
              <a:lnSpc>
                <a:spcPct val="80000"/>
              </a:lnSpc>
              <a:defRPr/>
            </a:pPr>
            <a:r>
              <a:rPr lang="en-US" sz="800" dirty="0" smtClean="0">
                <a:latin typeface="Arial" charset="0"/>
              </a:rPr>
              <a:t>► Obesity rates have increased since the 1976–1980 survey period. There was no significant change in obesity prevalence, however ,between 2003–2004 </a:t>
            </a:r>
            <a:r>
              <a:rPr lang="en-US" sz="800" b="1" dirty="0" smtClean="0">
                <a:latin typeface="Arial" charset="0"/>
              </a:rPr>
              <a:t>when 31.1 percent of men were obese and 33.2 percent of women were obese</a:t>
            </a:r>
            <a:r>
              <a:rPr lang="en-US" sz="800" dirty="0" smtClean="0">
                <a:latin typeface="Arial" charset="0"/>
              </a:rPr>
              <a:t> and 2005–2006 percentages for either men or women.</a:t>
            </a:r>
          </a:p>
          <a:p>
            <a:pPr eaLnBrk="1" hangingPunct="1">
              <a:lnSpc>
                <a:spcPct val="80000"/>
              </a:lnSpc>
              <a:defRPr/>
            </a:pPr>
            <a:r>
              <a:rPr lang="en-US" sz="800" dirty="0" smtClean="0">
                <a:latin typeface="Arial" charset="0"/>
              </a:rPr>
              <a:t>► </a:t>
            </a:r>
            <a:r>
              <a:rPr lang="en-US" sz="800" b="1" dirty="0" smtClean="0">
                <a:latin typeface="Arial" charset="0"/>
              </a:rPr>
              <a:t>Adults aged 40-59 had the highest obesity prevalence compared with other age groups. </a:t>
            </a:r>
            <a:r>
              <a:rPr lang="en-US" sz="800" dirty="0" smtClean="0">
                <a:latin typeface="Arial" charset="0"/>
              </a:rPr>
              <a:t>►Recent data show racial and ethnic obesity disparities for women but not for men. Non-Hispanic black and Mexican-American women were more likely to be obese than non-Hispanic white women.</a:t>
            </a:r>
          </a:p>
          <a:p>
            <a:pPr eaLnBrk="1" hangingPunct="1">
              <a:lnSpc>
                <a:spcPct val="80000"/>
              </a:lnSpc>
              <a:defRPr/>
            </a:pPr>
            <a:r>
              <a:rPr lang="en-US" sz="800" dirty="0" smtClean="0">
                <a:latin typeface="Arial" charset="0"/>
              </a:rPr>
              <a:t>► Among obese adults, approximately two-thirds have ever been told by a health care provider that they are overweight.</a:t>
            </a:r>
            <a:r>
              <a:rPr lang="en-US" sz="800" b="1" baseline="30000" dirty="0" smtClean="0">
                <a:latin typeface="Arial" charset="0"/>
              </a:rPr>
              <a:t>7</a:t>
            </a:r>
          </a:p>
          <a:p>
            <a:pPr eaLnBrk="1" hangingPunct="1">
              <a:lnSpc>
                <a:spcPct val="80000"/>
              </a:lnSpc>
              <a:defRPr/>
            </a:pPr>
            <a:endParaRPr lang="en-US" sz="800" b="1" baseline="30000" dirty="0" smtClean="0">
              <a:latin typeface="Arial" charset="0"/>
            </a:endParaRPr>
          </a:p>
          <a:p>
            <a:pPr eaLnBrk="1" hangingPunct="1">
              <a:lnSpc>
                <a:spcPct val="80000"/>
              </a:lnSpc>
              <a:defRPr/>
            </a:pPr>
            <a:r>
              <a:rPr lang="en-US" sz="800" dirty="0" smtClean="0">
                <a:latin typeface="Arial" charset="0"/>
              </a:rPr>
              <a:t>The reasons for this explosion in obesity are </a:t>
            </a:r>
            <a:r>
              <a:rPr lang="en-US" sz="800" dirty="0" err="1" smtClean="0">
                <a:latin typeface="Arial" charset="0"/>
              </a:rPr>
              <a:t>multifactorial</a:t>
            </a:r>
            <a:r>
              <a:rPr lang="en-US" sz="800" dirty="0" smtClean="0">
                <a:latin typeface="Arial" charset="0"/>
              </a:rPr>
              <a:t> and not easily remedied.  However, for those that are already obese, there are treatments available that are effective.  Given the high prevalence of obesity in children and adolescents, the epidemic is not going to lessen, but will likely continue to increase for the foreseeable future. </a:t>
            </a:r>
          </a:p>
          <a:p>
            <a:pPr eaLnBrk="1" hangingPunct="1">
              <a:lnSpc>
                <a:spcPct val="80000"/>
              </a:lnSpc>
              <a:defRPr/>
            </a:pPr>
            <a:endParaRPr lang="en-US" sz="800" dirty="0" smtClean="0">
              <a:latin typeface="Arial" charset="0"/>
            </a:endParaRPr>
          </a:p>
          <a:p>
            <a:pPr eaLnBrk="1" hangingPunct="1">
              <a:lnSpc>
                <a:spcPct val="80000"/>
              </a:lnSpc>
              <a:buFontTx/>
              <a:buAutoNum type="arabicPeriod"/>
              <a:defRPr/>
            </a:pPr>
            <a:r>
              <a:rPr lang="en-US" sz="800" dirty="0" smtClean="0">
                <a:latin typeface="Arial" charset="0"/>
              </a:rPr>
              <a:t> Ogden et al. 2007  Obesity Among Adults in the United States: No Statistically Significant Change Since 2003-2004. http://www.cdc.gov/nchs/pressroom/07newsreleases/obesity.htm (accessed 5/18/2009)</a:t>
            </a:r>
          </a:p>
          <a:p>
            <a:pPr eaLnBrk="1" hangingPunct="1">
              <a:lnSpc>
                <a:spcPct val="80000"/>
              </a:lnSpc>
              <a:buFontTx/>
              <a:buAutoNum type="arabicPeriod"/>
              <a:defRPr/>
            </a:pPr>
            <a:r>
              <a:rPr lang="en-US" sz="800" dirty="0" smtClean="0">
                <a:latin typeface="Arial" charset="0"/>
              </a:rPr>
              <a:t> Ogden, C. et al.  Prevalence of Overweight and Obesity in the United States, 1999-2004. JAMA 2006;295:1549-1555 </a:t>
            </a:r>
            <a:endParaRPr lang="en-US" altLang="zh-TW" sz="800" dirty="0" smtClean="0">
              <a:latin typeface="Arial" charset="0"/>
            </a:endParaRPr>
          </a:p>
          <a:p>
            <a:pPr eaLnBrk="1" hangingPunct="1">
              <a:lnSpc>
                <a:spcPct val="80000"/>
              </a:lnSpc>
              <a:buFontTx/>
              <a:buAutoNum type="arabicPeriod"/>
              <a:defRPr/>
            </a:pPr>
            <a:r>
              <a:rPr lang="en-US" sz="800" dirty="0" smtClean="0">
                <a:latin typeface="Arial" charset="0"/>
              </a:rPr>
              <a:t>  Department of Health and Human Services - National Institutes of Health. BMI Categories.  http://www.nhlbisupport.com/bmi/. Accessed March 27, 2007. </a:t>
            </a:r>
          </a:p>
          <a:p>
            <a:pPr eaLnBrk="1" hangingPunct="1">
              <a:lnSpc>
                <a:spcPct val="80000"/>
              </a:lnSpc>
              <a:buFontTx/>
              <a:buAutoNum type="arabicPeriod"/>
              <a:defRPr/>
            </a:pPr>
            <a:r>
              <a:rPr lang="en-US" sz="800" dirty="0" smtClean="0">
                <a:latin typeface="Arial" charset="0"/>
              </a:rPr>
              <a:t> Practical Guide for the Identification, Evaluation, and Treatment of Overweight and Obesity in adults. </a:t>
            </a:r>
            <a:r>
              <a:rPr lang="en-US" sz="800" u="sng" dirty="0" smtClean="0">
                <a:latin typeface="Arial" charset="0"/>
                <a:hlinkClick r:id="rId3"/>
              </a:rPr>
              <a:t>http://www.nhlbi.nih.gov/guidelines/obesity/prctgd_c.pdf</a:t>
            </a:r>
            <a:r>
              <a:rPr lang="en-US" sz="800" dirty="0" smtClean="0">
                <a:latin typeface="Arial" charset="0"/>
              </a:rPr>
              <a:t>. (Accessed April 17, 2009.)</a:t>
            </a:r>
          </a:p>
          <a:p>
            <a:pPr eaLnBrk="1" hangingPunct="1">
              <a:lnSpc>
                <a:spcPct val="80000"/>
              </a:lnSpc>
              <a:defRPr/>
            </a:pPr>
            <a:r>
              <a:rPr lang="en-US" sz="800" dirty="0" smtClean="0">
                <a:latin typeface="Arial" charset="0"/>
              </a:rPr>
              <a:t>5. Department of Health and Human Services - National Institutes of Health. The Problem of Overweight Children and Adolescents. http://www.surgeongeneral.gov/topics/obesity/calltoaction/fact_adolescents.htm.  Accessed September 19, 2007. </a:t>
            </a:r>
          </a:p>
          <a:p>
            <a:pPr eaLnBrk="1" hangingPunct="1">
              <a:lnSpc>
                <a:spcPct val="80000"/>
              </a:lnSpc>
              <a:defRPr/>
            </a:pPr>
            <a:r>
              <a:rPr lang="en-US" sz="800" dirty="0" smtClean="0">
                <a:latin typeface="Arial" charset="0"/>
              </a:rPr>
              <a:t>6. Mechanick, et al.  American Association of Clinical Endocrinologists, The Obesity Society, and American Society for Metabolic &amp; Bariatric Surgery Medical Guidelines for Clinical Practice for the </a:t>
            </a:r>
            <a:r>
              <a:rPr lang="en-US" sz="800" dirty="0" err="1" smtClean="0">
                <a:latin typeface="Arial" charset="0"/>
              </a:rPr>
              <a:t>Perioperative</a:t>
            </a:r>
            <a:r>
              <a:rPr lang="en-US" sz="800" dirty="0" smtClean="0">
                <a:latin typeface="Arial" charset="0"/>
              </a:rPr>
              <a:t> Nutritional, Metabolic, and Nonsurgical Support of the Bariatric Surgery Patient (AACE/TOS/ASMBS Guidelines).  </a:t>
            </a:r>
            <a:r>
              <a:rPr lang="en-US" sz="800" i="1" dirty="0" smtClean="0">
                <a:latin typeface="Arial" charset="0"/>
              </a:rPr>
              <a:t>Surgery for </a:t>
            </a:r>
            <a:r>
              <a:rPr lang="en-US" sz="800" i="1" dirty="0" err="1" smtClean="0">
                <a:latin typeface="Arial" charset="0"/>
              </a:rPr>
              <a:t>Obes</a:t>
            </a:r>
            <a:r>
              <a:rPr lang="en-US" sz="800" i="1" dirty="0" smtClean="0">
                <a:latin typeface="Arial" charset="0"/>
              </a:rPr>
              <a:t>. &amp; Rel. Diseases</a:t>
            </a:r>
            <a:r>
              <a:rPr lang="en-US" sz="800" dirty="0" smtClean="0">
                <a:latin typeface="Arial" charset="0"/>
              </a:rPr>
              <a:t> 4 (2008) S109-S184.</a:t>
            </a:r>
          </a:p>
          <a:p>
            <a:pPr eaLnBrk="1" hangingPunct="1">
              <a:lnSpc>
                <a:spcPct val="80000"/>
              </a:lnSpc>
              <a:buFontTx/>
              <a:buAutoNum type="arabicPeriod" startAt="5"/>
              <a:defRPr/>
            </a:pPr>
            <a:r>
              <a:rPr lang="en-US" sz="800" dirty="0" smtClean="0">
                <a:latin typeface="Arial" charset="0"/>
              </a:rPr>
              <a:t>Data source: </a:t>
            </a:r>
            <a:r>
              <a:rPr lang="en-US" sz="800" b="1" dirty="0" smtClean="0">
                <a:latin typeface="Arial" charset="0"/>
              </a:rPr>
              <a:t>*http://www.cdc.gov/nchs/data/databriefs/db01.pdf (accessed 6/23/09) </a:t>
            </a:r>
          </a:p>
          <a:p>
            <a:pPr eaLnBrk="1" hangingPunct="1">
              <a:lnSpc>
                <a:spcPct val="80000"/>
              </a:lnSpc>
              <a:defRPr/>
            </a:pPr>
            <a:r>
              <a:rPr lang="en-US" sz="800" dirty="0" smtClean="0">
                <a:latin typeface="Arial" charset="0"/>
              </a:rPr>
              <a:t>Ogden CL, </a:t>
            </a:r>
            <a:r>
              <a:rPr lang="en-US" sz="800" b="1" dirty="0" smtClean="0">
                <a:latin typeface="Arial" charset="0"/>
              </a:rPr>
              <a:t>Desjardins E, Schwartz AL. Collaborating to combat childhood obesity. Health </a:t>
            </a:r>
            <a:r>
              <a:rPr lang="en-US" sz="800" b="1" dirty="0" err="1" smtClean="0">
                <a:latin typeface="Arial" charset="0"/>
              </a:rPr>
              <a:t>Aff</a:t>
            </a:r>
            <a:r>
              <a:rPr lang="en-US" sz="800" b="1" dirty="0" smtClean="0">
                <a:latin typeface="Arial" charset="0"/>
              </a:rPr>
              <a:t> (Millwood) 2007;26:567–571. </a:t>
            </a:r>
          </a:p>
          <a:p>
            <a:pPr eaLnBrk="1" hangingPunct="1">
              <a:defRPr/>
            </a:pPr>
            <a:r>
              <a:rPr lang="en-US" sz="800" b="1" dirty="0" smtClean="0">
                <a:latin typeface="Arial" charset="0"/>
              </a:rPr>
              <a:t>Sturm R. Increases in morbid obesity in the USA: 2000–2005. Public Health 2007;121:492–496.  </a:t>
            </a:r>
            <a:r>
              <a:rPr lang="en-US" sz="800" b="1" dirty="0" err="1" smtClean="0">
                <a:latin typeface="Arial" charset="0"/>
              </a:rPr>
              <a:t>Haslam</a:t>
            </a:r>
            <a:r>
              <a:rPr lang="en-US" sz="800" b="1" dirty="0" smtClean="0">
                <a:latin typeface="Arial" charset="0"/>
              </a:rPr>
              <a:t> DW, James WP. Obesity. Lancet 2005;366:1197–1209. </a:t>
            </a:r>
          </a:p>
          <a:p>
            <a:pPr marL="227717" indent="-227717" eaLnBrk="1" hangingPunct="1">
              <a:defRPr/>
            </a:pPr>
            <a:endParaRPr lang="en-US" sz="1400" b="1" dirty="0" smtClean="0">
              <a:latin typeface="Arial" charset="0"/>
            </a:endParaRPr>
          </a:p>
          <a:p>
            <a:pPr marL="227717" indent="-227717" eaLnBrk="1" hangingPunct="1">
              <a:defRPr/>
            </a:pPr>
            <a:endParaRPr lang="en-US" sz="1400" b="1"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65200"/>
            <a:fld id="{FF6829F0-8285-47D7-AFF9-19765EE67358}" type="slidenum">
              <a:rPr lang="en-US" smtClean="0">
                <a:latin typeface="Arial" charset="0"/>
              </a:rPr>
              <a:pPr defTabSz="965200"/>
              <a:t>30</a:t>
            </a:fld>
            <a:endParaRPr lang="en-US" smtClean="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xfrm>
            <a:off x="234950" y="4560888"/>
            <a:ext cx="6858000" cy="4319587"/>
          </a:xfrm>
          <a:noFill/>
          <a:ln/>
        </p:spPr>
        <p:txBody>
          <a:bodyPr/>
          <a:lstStyle/>
          <a:p>
            <a:pPr eaLnBrk="1" hangingPunct="1"/>
            <a:r>
              <a:rPr lang="en-US" sz="900" smtClean="0">
                <a:latin typeface="Arial" charset="0"/>
              </a:rPr>
              <a:t>Favretti: Patient management after LAP-BAND placement. American Journal of Surgery 184 (2002) 38S–41S</a:t>
            </a:r>
          </a:p>
          <a:p>
            <a:pPr eaLnBrk="1" hangingPunct="1"/>
            <a:endParaRPr lang="en-US" sz="900" smtClean="0">
              <a:latin typeface="Arial" charset="0"/>
            </a:endParaRPr>
          </a:p>
          <a:p>
            <a:pPr eaLnBrk="1" hangingPunct="1"/>
            <a:r>
              <a:rPr lang="en-US" sz="1100" b="1" smtClean="0">
                <a:latin typeface="Arial" charset="0"/>
              </a:rPr>
              <a:t>Principles of adjustment</a:t>
            </a:r>
          </a:p>
          <a:p>
            <a:pPr eaLnBrk="1" hangingPunct="1">
              <a:buFontTx/>
              <a:buChar char="•"/>
            </a:pPr>
            <a:r>
              <a:rPr lang="en-US" sz="1100" smtClean="0">
                <a:latin typeface="Arial" charset="0"/>
              </a:rPr>
              <a:t>The level of adjustment should be sufficient to achieve a prolonged sensation of satiety in the patient.</a:t>
            </a:r>
          </a:p>
          <a:p>
            <a:pPr eaLnBrk="1" hangingPunct="1">
              <a:buFontTx/>
              <a:buChar char="•"/>
            </a:pPr>
            <a:r>
              <a:rPr lang="en-US" sz="1100" smtClean="0">
                <a:latin typeface="Arial" charset="0"/>
              </a:rPr>
              <a:t>Weight loss should be steady and progressive, with the early rate of weight loss ideally being 0.5 kg but 1 kg/week.</a:t>
            </a:r>
          </a:p>
          <a:p>
            <a:pPr eaLnBrk="1" hangingPunct="1">
              <a:buFontTx/>
              <a:buChar char="•"/>
            </a:pPr>
            <a:r>
              <a:rPr lang="en-US" sz="1100" smtClean="0">
                <a:latin typeface="Arial" charset="0"/>
              </a:rPr>
              <a:t>Adjustment should induce no restrictive symptoms, ie, heartburn, vomiting, discomfort, excessive difficulty with eating a normal range of food.</a:t>
            </a:r>
          </a:p>
          <a:p>
            <a:pPr eaLnBrk="1" hangingPunct="1">
              <a:buFontTx/>
              <a:buChar char="•"/>
            </a:pPr>
            <a:r>
              <a:rPr lang="en-US" sz="1100" smtClean="0">
                <a:latin typeface="Arial" charset="0"/>
              </a:rPr>
              <a:t>Loss of excess weight should be planned to occur gently over a period of 18 months to 3 years, depending on initial weight. </a:t>
            </a:r>
          </a:p>
          <a:p>
            <a:pPr eaLnBrk="1" hangingPunct="1"/>
            <a:r>
              <a:rPr lang="en-US" sz="1100" b="1" smtClean="0">
                <a:latin typeface="Arial" charset="0"/>
              </a:rPr>
              <a:t>Indicators for adjustment of the LAP-BAND in the office</a:t>
            </a:r>
          </a:p>
          <a:p>
            <a:pPr eaLnBrk="1" hangingPunct="1">
              <a:buFontTx/>
              <a:buChar char="•"/>
            </a:pPr>
            <a:r>
              <a:rPr lang="en-US" sz="1100" smtClean="0">
                <a:latin typeface="Arial" charset="0"/>
              </a:rPr>
              <a:t>Consider adding fluid Adjustment not required Consider removing fluid</a:t>
            </a:r>
          </a:p>
          <a:p>
            <a:pPr eaLnBrk="1" hangingPunct="1">
              <a:buFontTx/>
              <a:buChar char="•"/>
            </a:pPr>
            <a:r>
              <a:rPr lang="en-US" sz="1100" smtClean="0">
                <a:latin typeface="Arial" charset="0"/>
              </a:rPr>
              <a:t>Inadequate weight loss Adequate rate of weight loss Vomiting, heartburn, reflux into the mouth</a:t>
            </a:r>
          </a:p>
          <a:p>
            <a:pPr eaLnBrk="1" hangingPunct="1">
              <a:buFontTx/>
              <a:buChar char="•"/>
            </a:pPr>
            <a:r>
              <a:rPr lang="en-US" sz="1100" smtClean="0">
                <a:latin typeface="Arial" charset="0"/>
              </a:rPr>
              <a:t>Rapid loss of satiety after meals Eating reasonable range of food Coughing spells, wheezing and choking, especially at night</a:t>
            </a:r>
          </a:p>
          <a:p>
            <a:pPr eaLnBrk="1" hangingPunct="1">
              <a:buFontTx/>
              <a:buChar char="•"/>
            </a:pPr>
            <a:r>
              <a:rPr lang="en-US" sz="1100" smtClean="0">
                <a:latin typeface="Arial" charset="0"/>
              </a:rPr>
              <a:t>Increased volume of meals No negative symptoms Difficulty coping with broad range of foods</a:t>
            </a:r>
          </a:p>
          <a:p>
            <a:pPr eaLnBrk="1" hangingPunct="1">
              <a:buFontTx/>
              <a:buChar char="•"/>
            </a:pPr>
            <a:r>
              <a:rPr lang="en-US" sz="1100" smtClean="0">
                <a:latin typeface="Arial" charset="0"/>
              </a:rPr>
              <a:t>Hunger between meals </a:t>
            </a:r>
          </a:p>
          <a:p>
            <a:pPr eaLnBrk="1" hangingPunct="1">
              <a:buFontTx/>
              <a:buChar char="•"/>
            </a:pPr>
            <a:r>
              <a:rPr lang="en-US" sz="1100" smtClean="0">
                <a:latin typeface="Arial" charset="0"/>
              </a:rPr>
              <a:t>Maladaptive eating behavior*</a:t>
            </a:r>
          </a:p>
          <a:p>
            <a:pPr eaLnBrk="1" hangingPunct="1"/>
            <a:endParaRPr lang="en-US" sz="1100" smtClean="0">
              <a:latin typeface="Arial" charset="0"/>
            </a:endParaRPr>
          </a:p>
          <a:p>
            <a:pPr eaLnBrk="1" hangingPunct="1"/>
            <a:r>
              <a:rPr lang="en-US" sz="1000" smtClean="0">
                <a:latin typeface="Arial" charset="0"/>
              </a:rPr>
              <a:t>* Usually characterized by the consumption of high-calorie liquid or very soft foods, and is often induced by an overly tight band.</a:t>
            </a:r>
          </a:p>
          <a:p>
            <a:pPr eaLnBrk="1" hangingPunct="1"/>
            <a:endParaRPr lang="en-US" sz="15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65200"/>
            <a:fld id="{C3FB409F-2A46-4B87-BB80-926FEDB0344E}" type="slidenum">
              <a:rPr lang="en-US" smtClean="0">
                <a:latin typeface="Arial" charset="0"/>
              </a:rPr>
              <a:pPr defTabSz="965200"/>
              <a:t>31</a:t>
            </a:fld>
            <a:endParaRPr lang="en-US" smtClean="0">
              <a:latin typeface="Arial" charset="0"/>
            </a:endParaRPr>
          </a:p>
        </p:txBody>
      </p:sp>
      <p:sp>
        <p:nvSpPr>
          <p:cNvPr id="110595" name="Rectangle 2"/>
          <p:cNvSpPr>
            <a:spLocks noChangeArrowheads="1" noTextEdit="1"/>
          </p:cNvSpPr>
          <p:nvPr>
            <p:ph type="sldImg"/>
          </p:nvPr>
        </p:nvSpPr>
        <p:spPr>
          <a:xfrm>
            <a:off x="1258888" y="720725"/>
            <a:ext cx="4800600" cy="3600450"/>
          </a:xfrm>
          <a:ln/>
        </p:spPr>
      </p:sp>
      <p:sp>
        <p:nvSpPr>
          <p:cNvPr id="110596" name="Rectangle 3"/>
          <p:cNvSpPr>
            <a:spLocks noGrp="1" noChangeArrowheads="1"/>
          </p:cNvSpPr>
          <p:nvPr>
            <p:ph type="body" idx="1"/>
          </p:nvPr>
        </p:nvSpPr>
        <p:spPr>
          <a:xfrm>
            <a:off x="157163" y="4395788"/>
            <a:ext cx="6945312" cy="4806950"/>
          </a:xfrm>
          <a:noFill/>
          <a:ln/>
        </p:spPr>
        <p:txBody>
          <a:bodyPr lIns="96314" tIns="48157" rIns="96314" bIns="48157"/>
          <a:lstStyle/>
          <a:p>
            <a:pPr eaLnBrk="1" hangingPunct="1"/>
            <a:r>
              <a:rPr lang="en-US" sz="800" b="1" smtClean="0">
                <a:latin typeface="Arial" charset="0"/>
              </a:rPr>
              <a:t>DFU:</a:t>
            </a:r>
            <a:r>
              <a:rPr lang="en-US" sz="800" smtClean="0">
                <a:latin typeface="Arial" charset="0"/>
              </a:rPr>
              <a:t>“Surgeons planning laparoscopic placement must have extensive advanced laparoscopic experience, i.e., fundoplications as well as previous experience in treating obese patients, and have the staff and commitment to comply with the long-term follow-up requirements “of obesity procedures.They should comply with the ASMBS &amp; the Society of American Gastrointestinal Endoscopic Surgeons (SAGES) joint “Guidelines for SurgicalTreatment of Morbid Obesity” and the SAGES “Guidelines for Framework for Post-Residency Surgical Education andTraining”. Surgeon participation in a training program authorized by INAMED (ALLERGAN) Health or by an authorized INAMED(ALLERGAN) Health distributor is required prior to use of the LAP-BAND® AP System.</a:t>
            </a:r>
          </a:p>
          <a:p>
            <a:pPr eaLnBrk="1" hangingPunct="1"/>
            <a:r>
              <a:rPr lang="en-US" sz="800" b="1" smtClean="0">
                <a:latin typeface="Arial" charset="0"/>
              </a:rPr>
              <a:t> Info on Criteria for Bariatric Surgery Center of Excellence (COE)</a:t>
            </a:r>
          </a:p>
          <a:p>
            <a:pPr eaLnBrk="1" hangingPunct="1"/>
            <a:r>
              <a:rPr lang="en-US" sz="800" smtClean="0">
                <a:latin typeface="Arial" charset="0"/>
              </a:rPr>
              <a:t>• Institutional commitment to follow credentialing guidelines for bariatric surgery staff and to have a designated physician medical director of bariatric surgery, who participates in decision making and provides program oversight.</a:t>
            </a:r>
          </a:p>
          <a:p>
            <a:pPr eaLnBrk="1" hangingPunct="1"/>
            <a:r>
              <a:rPr lang="en-US" sz="800" smtClean="0">
                <a:latin typeface="Arial" charset="0"/>
              </a:rPr>
              <a:t>Expectation that the</a:t>
            </a:r>
            <a:r>
              <a:rPr lang="en-US" sz="800" b="1" smtClean="0">
                <a:latin typeface="Arial" charset="0"/>
              </a:rPr>
              <a:t> institution</a:t>
            </a:r>
            <a:r>
              <a:rPr lang="en-US" sz="800" smtClean="0">
                <a:latin typeface="Arial" charset="0"/>
              </a:rPr>
              <a:t> will perform min125 bariatric surgical cases/yr </a:t>
            </a:r>
          </a:p>
          <a:p>
            <a:pPr eaLnBrk="1" hangingPunct="1"/>
            <a:r>
              <a:rPr lang="en-US" sz="800" smtClean="0">
                <a:latin typeface="Arial" charset="0"/>
              </a:rPr>
              <a:t>• Presence of written clinical standards and procedures that facilitate standardized quality care for all patients and include</a:t>
            </a:r>
          </a:p>
          <a:p>
            <a:pPr eaLnBrk="1" hangingPunct="1"/>
            <a:r>
              <a:rPr lang="en-US" sz="800" smtClean="0">
                <a:latin typeface="Arial" charset="0"/>
              </a:rPr>
              <a:t>processes for managing the evaluation and correction of adverse events.</a:t>
            </a:r>
          </a:p>
          <a:p>
            <a:pPr eaLnBrk="1" hangingPunct="1"/>
            <a:r>
              <a:rPr lang="en-US" sz="800" smtClean="0">
                <a:latin typeface="Arial" charset="0"/>
              </a:rPr>
              <a:t>• Comprehensive multidisciplinary approach to caring for patients before, during and after the procedure.</a:t>
            </a:r>
          </a:p>
          <a:p>
            <a:pPr eaLnBrk="1" hangingPunct="1"/>
            <a:r>
              <a:rPr lang="en-US" sz="800" smtClean="0">
                <a:latin typeface="Arial" charset="0"/>
              </a:rPr>
              <a:t>• Proficiency in bariatric surgery, equipped with adequate facilities, furniture and instruments suitable for severely obese patients. The center</a:t>
            </a:r>
          </a:p>
          <a:p>
            <a:pPr eaLnBrk="1" hangingPunct="1"/>
            <a:r>
              <a:rPr lang="en-US" sz="800" smtClean="0">
                <a:latin typeface="Arial" charset="0"/>
              </a:rPr>
              <a:t>should be staffed by bariatric surgery teams comprised of experienced skilled surgeons and physicians, nurses, specialty-educated nutritionists and anesthesiologists, all of whom complete periodic continuing education in the care of bariatric patients.</a:t>
            </a:r>
          </a:p>
          <a:p>
            <a:pPr eaLnBrk="1" hangingPunct="1"/>
            <a:r>
              <a:rPr lang="en-US" sz="800" smtClean="0">
                <a:latin typeface="Arial" charset="0"/>
              </a:rPr>
              <a:t>• </a:t>
            </a:r>
            <a:r>
              <a:rPr lang="en-US" sz="800" b="1" smtClean="0">
                <a:latin typeface="Arial" charset="0"/>
              </a:rPr>
              <a:t>Qualified &amp; comprehensive credentialing program that ensures bariatric surgeons have performed and continue to perform at least 50 bariatric surgeries/yr and have a history of having performed at least 125 bariatric surgery cases in the past. Ideally, the bariatric surgeon should be board certified (or in the process of certification) by the American Board of Surgery, the American Osteopathic Board of Surgery (AOBS) and/or the Royal College of Physicians and Surgeons of Canada (RCPSC). In addition, surgeons should acquire additional certification (e.g., completion of course requirement) for the particular type of bariatric surgery to be performed.</a:t>
            </a:r>
          </a:p>
          <a:p>
            <a:pPr eaLnBrk="1" hangingPunct="1"/>
            <a:r>
              <a:rPr lang="en-US" sz="800" smtClean="0">
                <a:latin typeface="Arial" charset="0"/>
              </a:rPr>
              <a:t>• Immediate access−within 30 minutes−to needed specialists, such as cardiologists, pulmonologists, rehabilitation therapists, psychiatrists and support staff.</a:t>
            </a:r>
          </a:p>
          <a:p>
            <a:pPr eaLnBrk="1" hangingPunct="1">
              <a:buFontTx/>
              <a:buChar char="•"/>
            </a:pPr>
            <a:r>
              <a:rPr lang="en-US" sz="800" smtClean="0">
                <a:latin typeface="Arial" charset="0"/>
              </a:rPr>
              <a:t>Legally acceptable process for monitoring and outcomes follow-up for the majority of bariatric surgery recipients for 5 years post-intervention.</a:t>
            </a:r>
          </a:p>
          <a:p>
            <a:pPr eaLnBrk="1" hangingPunct="1"/>
            <a:r>
              <a:rPr lang="en-US" sz="800" smtClean="0">
                <a:latin typeface="Arial" charset="0"/>
              </a:rPr>
              <a:t>Bariatric surgery COEs are certified by two organizations: the American College of Surgeons (ACS) and the American Society for Bariatric and Metabolic Surgery (ASBMS).</a:t>
            </a:r>
          </a:p>
          <a:p>
            <a:pPr eaLnBrk="1" hangingPunct="1"/>
            <a:r>
              <a:rPr lang="en-US" sz="800" smtClean="0">
                <a:latin typeface="Arial" charset="0"/>
              </a:rPr>
              <a:t>CMS endorses covered bariatric surgeries only when conducted at facilities that are: (1)certified by the ACS as a Level 1 Bariatric Surgery Center </a:t>
            </a:r>
          </a:p>
          <a:p>
            <a:pPr eaLnBrk="1" hangingPunct="1">
              <a:buFontTx/>
              <a:buChar char="•"/>
            </a:pPr>
            <a:r>
              <a:rPr lang="en-US" sz="800" smtClean="0">
                <a:latin typeface="Arial" charset="0"/>
              </a:rPr>
              <a:t>(For more information, go to ACS’sWeb site at http://www.facs.org/cqi/bscn/index.html) or (2) certified by the ASMBS as a Bariatric Surgery Center of Excellence (BSCOE). (Go to http://www.surgicalreview.org/locate.aspx for additional information.)</a:t>
            </a:r>
          </a:p>
          <a:p>
            <a:pPr eaLnBrk="1" hangingPunct="1"/>
            <a:endParaRPr lang="en-US" sz="700" b="1" smtClean="0">
              <a:latin typeface="Arial" charset="0"/>
            </a:endParaRPr>
          </a:p>
          <a:p>
            <a:pPr eaLnBrk="1" hangingPunct="1"/>
            <a:r>
              <a:rPr lang="en-US" sz="700" b="1" smtClean="0">
                <a:latin typeface="Arial" charset="0"/>
              </a:rPr>
              <a:t>References:</a:t>
            </a:r>
            <a:r>
              <a:rPr lang="en-US" sz="700" smtClean="0">
                <a:latin typeface="Arial" charset="0"/>
              </a:rPr>
              <a:t> </a:t>
            </a:r>
          </a:p>
          <a:p>
            <a:pPr eaLnBrk="1" hangingPunct="1"/>
            <a:r>
              <a:rPr lang="en-US" sz="700" smtClean="0">
                <a:latin typeface="Arial" charset="0"/>
              </a:rPr>
              <a:t>1- LAP-BAND Directions for Use (DFU) </a:t>
            </a:r>
          </a:p>
          <a:p>
            <a:pPr eaLnBrk="1" hangingPunct="1"/>
            <a:r>
              <a:rPr lang="en-US" sz="700" smtClean="0">
                <a:latin typeface="Arial" charset="0"/>
              </a:rPr>
              <a:t>2- Pratt et al. </a:t>
            </a:r>
            <a:r>
              <a:rPr lang="en-US" sz="700" i="1" smtClean="0">
                <a:latin typeface="Arial" charset="0"/>
              </a:rPr>
              <a:t>Surgery for Obesity and Related Diseases</a:t>
            </a:r>
            <a:r>
              <a:rPr lang="en-US" sz="700" smtClean="0">
                <a:latin typeface="Arial" charset="0"/>
              </a:rPr>
              <a:t> 2006;2: 497–503</a:t>
            </a:r>
          </a:p>
          <a:p>
            <a:pPr eaLnBrk="1" hangingPunct="1"/>
            <a:endParaRPr lang="en-US" smtClean="0">
              <a:latin typeface="Arial" charset="0"/>
            </a:endParaRP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65200"/>
            <a:fld id="{B7246061-62F9-4A8B-A42A-5EF7161B9054}" type="slidenum">
              <a:rPr lang="en-US" smtClean="0">
                <a:latin typeface="Arial" charset="0"/>
              </a:rPr>
              <a:pPr defTabSz="965200"/>
              <a:t>32</a:t>
            </a:fld>
            <a:endParaRPr lang="en-US" smtClean="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65200"/>
            <a:fld id="{EDA23935-D3FC-4EC5-BE0A-962698477645}" type="slidenum">
              <a:rPr lang="en-US" smtClean="0">
                <a:latin typeface="Arial" charset="0"/>
              </a:rPr>
              <a:pPr defTabSz="965200"/>
              <a:t>33</a:t>
            </a:fld>
            <a:endParaRPr lang="en-US" smtClean="0">
              <a:latin typeface="Arial" charset="0"/>
            </a:endParaRPr>
          </a:p>
        </p:txBody>
      </p:sp>
      <p:sp>
        <p:nvSpPr>
          <p:cNvPr id="112643"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5A08BB96-0E5A-4D7D-A222-B938B11762E2}" type="slidenum">
              <a:rPr lang="en-US" sz="1300"/>
              <a:pPr algn="r" defTabSz="965200"/>
              <a:t>33</a:t>
            </a:fld>
            <a:endParaRPr lang="en-US" sz="1300"/>
          </a:p>
        </p:txBody>
      </p:sp>
      <p:sp>
        <p:nvSpPr>
          <p:cNvPr id="112644"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5EA586C7-7A68-4316-AF51-80AA920D6D2F}" type="slidenum">
              <a:rPr lang="en-US" sz="1200">
                <a:latin typeface="Times New Roman" pitchFamily="18" charset="0"/>
              </a:rPr>
              <a:pPr algn="r" defTabSz="962025" eaLnBrk="0" hangingPunct="0"/>
              <a:t>33</a:t>
            </a:fld>
            <a:endParaRPr lang="en-US" sz="1200">
              <a:latin typeface="Times New Roman" pitchFamily="18" charset="0"/>
            </a:endParaRPr>
          </a:p>
        </p:txBody>
      </p:sp>
      <p:sp>
        <p:nvSpPr>
          <p:cNvPr id="112645" name="Rectangle 2"/>
          <p:cNvSpPr>
            <a:spLocks noChangeArrowheads="1" noTextEdit="1"/>
          </p:cNvSpPr>
          <p:nvPr>
            <p:ph type="sldImg"/>
          </p:nvPr>
        </p:nvSpPr>
        <p:spPr>
          <a:xfrm>
            <a:off x="1257300" y="719138"/>
            <a:ext cx="4802188" cy="3602037"/>
          </a:xfrm>
          <a:ln/>
        </p:spPr>
      </p:sp>
      <p:sp>
        <p:nvSpPr>
          <p:cNvPr id="112646" name="Rectangle 3"/>
          <p:cNvSpPr>
            <a:spLocks noGrp="1" noChangeArrowheads="1"/>
          </p:cNvSpPr>
          <p:nvPr>
            <p:ph type="body" idx="1"/>
          </p:nvPr>
        </p:nvSpPr>
        <p:spPr>
          <a:xfrm>
            <a:off x="976313" y="4560888"/>
            <a:ext cx="5362575" cy="4321175"/>
          </a:xfrm>
          <a:noFill/>
          <a:ln/>
        </p:spPr>
        <p:txBody>
          <a:bodyPr lIns="96327" tIns="48163" rIns="96327" bIns="48163"/>
          <a:lstStyle/>
          <a:p>
            <a:pPr eaLnBrk="1" hangingPunct="1">
              <a:spcBef>
                <a:spcPct val="0"/>
              </a:spcBef>
            </a:pPr>
            <a:r>
              <a:rPr lang="en-US" smtClean="0">
                <a:latin typeface="Arial" charset="0"/>
              </a:rPr>
              <a:t>The LAP-BAND™ System was approved in the United States on the basis of a nonrandomized, single-arm study (N=299). In one study significant improvement in percent of excess weight loss vs baseline was achieved at 12 months (34.5%), 24 months (37.8%), and 36 months (36.2%).</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In Dr. Ponce’s study, 36- and 48-month data are based on a chart review of 1,014 consecutive cases of patients undergoing LAP-BAND™ System surgery at a single center. Follow-up data were available for relatively few patients at 36 months (68 of 77) and at 48 months (12 of 14).</a:t>
            </a:r>
          </a:p>
          <a:p>
            <a:pPr eaLnBrk="1" hangingPunct="1">
              <a:spcBef>
                <a:spcPct val="0"/>
              </a:spcBef>
            </a:pPr>
            <a:endParaRPr lang="en-US" smtClean="0">
              <a:latin typeface="Arial" charset="0"/>
            </a:endParaRPr>
          </a:p>
          <a:p>
            <a:pPr eaLnBrk="1" hangingPunct="1">
              <a:spcBef>
                <a:spcPct val="0"/>
              </a:spcBef>
            </a:pPr>
            <a:r>
              <a:rPr lang="en-US" smtClean="0">
                <a:latin typeface="Arial" charset="0"/>
              </a:rPr>
              <a:t>Possible risks and complications with the LAP-BAND™ System include but are not limited to infection, nausea, vomiting, band slippage and obstruction, and in rare cases, gastric perforation and reoperation. More detailed risk information is available at www.lapbandcentral.com or 1-800-624-4261.</a:t>
            </a:r>
          </a:p>
          <a:p>
            <a:pPr eaLnBrk="1" hangingPunct="1">
              <a:buFontTx/>
              <a:buAutoNum type="arabicPeriod"/>
            </a:pPr>
            <a:endParaRPr lang="en-US" smtClean="0">
              <a:latin typeface="Arial" charset="0"/>
            </a:endParaRPr>
          </a:p>
          <a:p>
            <a:pPr eaLnBrk="1" hangingPunct="1">
              <a:buFontTx/>
              <a:buAutoNum type="arabicPeriod"/>
            </a:pPr>
            <a:r>
              <a:rPr lang="en-US" smtClean="0">
                <a:latin typeface="Arial" charset="0"/>
              </a:rPr>
              <a:t>Ponce J, Paynter S, Fromm R. Laparoscopic adjustable gastric banding: 1,014 consecutive cases. </a:t>
            </a:r>
            <a:r>
              <a:rPr lang="en-US" i="1" smtClean="0">
                <a:latin typeface="Arial" charset="0"/>
              </a:rPr>
              <a:t>J Am Coll Surg. </a:t>
            </a:r>
            <a:r>
              <a:rPr lang="en-US" smtClean="0">
                <a:latin typeface="Arial" charset="0"/>
              </a:rPr>
              <a:t>2005;201(4):529-535.</a:t>
            </a:r>
          </a:p>
          <a:p>
            <a:pPr eaLnBrk="1" hangingPunct="1">
              <a:buFontTx/>
              <a:buAutoNum type="arabicPeriod"/>
            </a:pP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65200"/>
            <a:fld id="{4C92E082-23FE-4CBD-9420-DEF4DB04767D}" type="slidenum">
              <a:rPr lang="en-US" smtClean="0">
                <a:latin typeface="Arial" charset="0"/>
              </a:rPr>
              <a:pPr defTabSz="965200"/>
              <a:t>34</a:t>
            </a:fld>
            <a:endParaRPr lang="en-US" smtClean="0">
              <a:latin typeface="Arial" charset="0"/>
            </a:endParaRPr>
          </a:p>
        </p:txBody>
      </p:sp>
      <p:sp>
        <p:nvSpPr>
          <p:cNvPr id="113667"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CF51F68B-D425-461C-A064-10B295933C3D}" type="slidenum">
              <a:rPr lang="en-US" sz="1300"/>
              <a:pPr algn="r" defTabSz="965200"/>
              <a:t>34</a:t>
            </a:fld>
            <a:endParaRPr lang="en-US" sz="1300"/>
          </a:p>
        </p:txBody>
      </p:sp>
      <p:sp>
        <p:nvSpPr>
          <p:cNvPr id="113668"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7FBF3265-3513-4ED0-AF52-415E73221D8F}" type="slidenum">
              <a:rPr lang="en-US" sz="1200">
                <a:latin typeface="Times New Roman" pitchFamily="18" charset="0"/>
              </a:rPr>
              <a:pPr algn="r" defTabSz="962025" eaLnBrk="0" hangingPunct="0"/>
              <a:t>34</a:t>
            </a:fld>
            <a:endParaRPr lang="en-US" sz="1200">
              <a:latin typeface="Times New Roman" pitchFamily="18" charset="0"/>
            </a:endParaRPr>
          </a:p>
        </p:txBody>
      </p:sp>
      <p:sp>
        <p:nvSpPr>
          <p:cNvPr id="113669" name="Rectangle 2"/>
          <p:cNvSpPr>
            <a:spLocks noChangeArrowheads="1" noTextEdit="1"/>
          </p:cNvSpPr>
          <p:nvPr>
            <p:ph type="sldImg"/>
          </p:nvPr>
        </p:nvSpPr>
        <p:spPr>
          <a:xfrm>
            <a:off x="1257300" y="719138"/>
            <a:ext cx="4802188" cy="3602037"/>
          </a:xfrm>
          <a:ln/>
        </p:spPr>
      </p:sp>
      <p:sp>
        <p:nvSpPr>
          <p:cNvPr id="113670" name="Rectangle 3"/>
          <p:cNvSpPr>
            <a:spLocks noGrp="1" noChangeArrowheads="1"/>
          </p:cNvSpPr>
          <p:nvPr>
            <p:ph type="body" idx="1"/>
          </p:nvPr>
        </p:nvSpPr>
        <p:spPr>
          <a:xfrm>
            <a:off x="206375" y="4464050"/>
            <a:ext cx="6916738" cy="4321175"/>
          </a:xfrm>
          <a:noFill/>
          <a:ln/>
        </p:spPr>
        <p:txBody>
          <a:bodyPr lIns="96327" tIns="48163" rIns="96327" bIns="48163"/>
          <a:lstStyle/>
          <a:p>
            <a:pPr eaLnBrk="1" hangingPunct="1">
              <a:lnSpc>
                <a:spcPct val="80000"/>
              </a:lnSpc>
              <a:spcBef>
                <a:spcPts val="100"/>
              </a:spcBef>
            </a:pPr>
            <a:r>
              <a:rPr lang="en-US" sz="800" smtClean="0">
                <a:latin typeface="Arial" charset="0"/>
              </a:rPr>
              <a:t>One of the most important benefits associated with LAP-BAND™ System surgery (from clinical, QOL, and economic perspectives) is the impact on comorbidities.  Key comorbidities are either  mostly completely resolved (or improved) within a relatively short timeframe after surgery (1-2 years), but not all.  </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buFontTx/>
              <a:buChar char="•"/>
            </a:pPr>
            <a:r>
              <a:rPr lang="en-US" sz="800" smtClean="0">
                <a:latin typeface="Arial" charset="0"/>
              </a:rPr>
              <a:t>  Studies are based on data gathered from patients from 1996 – 2001.  (</a:t>
            </a:r>
            <a:r>
              <a:rPr lang="en-US" sz="800" i="1" smtClean="0">
                <a:latin typeface="Arial" charset="0"/>
              </a:rPr>
              <a:t>1. Dixon JB, Chapman L, O'Brien P. Marked improvement in asthma after LAP-BAND surgery for morbid obesity. Obes Surg 1999;9(4):385-389.</a:t>
            </a:r>
          </a:p>
          <a:p>
            <a:pPr eaLnBrk="1" hangingPunct="1">
              <a:lnSpc>
                <a:spcPct val="80000"/>
              </a:lnSpc>
              <a:spcBef>
                <a:spcPts val="100"/>
              </a:spcBef>
            </a:pPr>
            <a:r>
              <a:rPr lang="en-US" sz="800" i="1" smtClean="0">
                <a:latin typeface="Arial" charset="0"/>
              </a:rPr>
              <a:t>2. Dixon JB, O'Brien PE. Health outcomes of severely obese type 2 diabetic subjects 1 year after laparoscopic adjustable gastric banding. Diabetes Care 2002;25(2):358-363. 3. Dixon JB, Schachter LM, O’Brien PE. Sleep disturbance and obesity. Arch Intern Med 2001;161(1):102-106. 4. Dixon JB, O'Brien PE. Gastroesophageal reflux in obesity: the effect of LAP-BAND placement. Obes Surg. 1999;9(6):527-531.)</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buFontTx/>
              <a:buAutoNum type="arabicPeriod"/>
            </a:pPr>
            <a:r>
              <a:rPr lang="en-US" sz="800" smtClean="0">
                <a:latin typeface="Arial" charset="0"/>
              </a:rPr>
              <a:t>Dixon JB, Chapman L, O'Brien P. Marked improvement in asthma after LAP-BAND surgery for morbid obesity. </a:t>
            </a:r>
            <a:r>
              <a:rPr lang="en-US" sz="800" i="1" smtClean="0">
                <a:latin typeface="Arial" charset="0"/>
              </a:rPr>
              <a:t>Obes Surg. </a:t>
            </a:r>
            <a:r>
              <a:rPr lang="en-US" sz="800" smtClean="0">
                <a:latin typeface="Arial" charset="0"/>
              </a:rPr>
              <a:t>1999;9(4):385-389.</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pPr>
            <a:r>
              <a:rPr lang="en-US" sz="800" smtClean="0">
                <a:latin typeface="Arial" charset="0"/>
              </a:rPr>
              <a:t>2. Dixon JB, O'Brien PE. Health outcomes of severely obese type 2 diabetic subjects 1 year after laparoscopic adjustable gastric banding. </a:t>
            </a:r>
            <a:r>
              <a:rPr lang="en-US" sz="800" i="1" smtClean="0">
                <a:latin typeface="Arial" charset="0"/>
              </a:rPr>
              <a:t>Diabetes Care. </a:t>
            </a:r>
            <a:r>
              <a:rPr lang="en-US" sz="800" smtClean="0">
                <a:latin typeface="Arial" charset="0"/>
              </a:rPr>
              <a:t>2002;25(2):358-363.</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pPr>
            <a:r>
              <a:rPr lang="en-US" sz="800" smtClean="0">
                <a:latin typeface="Arial" charset="0"/>
              </a:rPr>
              <a:t>***Only observed sleep apnea was reported. This study defined the term “sleep disturbance” to include patients who had significant sleep disturbance as evidenced by reported habitual snoring and (1) poor sleep quality, (2) an Epqorth Sleepiness Scale (ESS) score of greater than ten (10), or (3) observed sleep apnea.  Chart  above only includes  sleep apnea, omitting habitual snoring and poor sleep quality comparisons. </a:t>
            </a:r>
            <a:r>
              <a:rPr lang="en-US" sz="800" i="1" smtClean="0">
                <a:latin typeface="Arial" charset="0"/>
              </a:rPr>
              <a:t>(3. Dixon JB, Schachter LM, O’Brien PE. Sleep disturbance and obesity. Arch Intern Med. 2001;161(1):102-106. )</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pPr>
            <a:r>
              <a:rPr lang="en-US" sz="800" smtClean="0">
                <a:latin typeface="Arial" charset="0"/>
              </a:rPr>
              <a:t>4. Dixon JB, O'Brien PE. Gastroesophageal reflux in obesity: the effect of LAP-BAND placement. </a:t>
            </a:r>
            <a:r>
              <a:rPr lang="en-US" sz="800" i="1" smtClean="0">
                <a:latin typeface="Arial" charset="0"/>
              </a:rPr>
              <a:t>Obes Surg. </a:t>
            </a:r>
            <a:r>
              <a:rPr lang="en-US" sz="800" smtClean="0">
                <a:latin typeface="Arial" charset="0"/>
              </a:rPr>
              <a:t>1999;9(6):527-531.</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pPr>
            <a:r>
              <a:rPr lang="en-US" sz="800" smtClean="0">
                <a:latin typeface="Arial" charset="0"/>
              </a:rPr>
              <a:t>Although weight loss tends to receive much of the attention and quantification in bariatric surgery trials and practice, a very important clinical consequence of weight loss is the improvement or resolution of costly (in clinical, economic, and QOL terms) comorbidities. </a:t>
            </a:r>
            <a:r>
              <a:rPr lang="en-US" sz="800" baseline="30000" smtClean="0">
                <a:latin typeface="Arial" charset="0"/>
              </a:rPr>
              <a:t>1,3 </a:t>
            </a:r>
            <a:r>
              <a:rPr lang="en-US" sz="800" smtClean="0">
                <a:latin typeface="Arial" charset="0"/>
              </a:rPr>
              <a:t>Some studies have demonstrated that serious comorbidities are completely resolved in the majority of patients within 1 year after LAP-BAND™ System surgery and that this resolution is long-lasting.</a:t>
            </a:r>
            <a:r>
              <a:rPr lang="en-US" sz="800" baseline="30000" smtClean="0">
                <a:latin typeface="Arial" charset="0"/>
              </a:rPr>
              <a:t> 1,2,3</a:t>
            </a:r>
            <a:r>
              <a:rPr lang="en-US" sz="800" smtClean="0">
                <a:latin typeface="Arial" charset="0"/>
              </a:rPr>
              <a:t>  In addition, patients that are at risk for developing Type 2 diabetes (but do not currently have the condition at the time of LAP-BAND System surgery) may not develop the condition after the LAP-BAND™ System is implanted. In a series of studies resolution and improvement of serious conditions (not all studies provide data after year 1) such as Type 2 diabetes and hypertension after LAP-BAND</a:t>
            </a:r>
            <a:r>
              <a:rPr lang="en-US" sz="800" baseline="30000" smtClean="0">
                <a:latin typeface="Arial" charset="0"/>
              </a:rPr>
              <a:t>®</a:t>
            </a:r>
            <a:r>
              <a:rPr lang="en-US" sz="800" smtClean="0">
                <a:latin typeface="Arial" charset="0"/>
              </a:rPr>
              <a:t> System surgery is observed in ~50%-80% of patients and has been demonstrated to be maintained over 4+ years</a:t>
            </a:r>
            <a:r>
              <a:rPr lang="en-US" sz="800" baseline="30000" smtClean="0">
                <a:latin typeface="Arial" charset="0"/>
              </a:rPr>
              <a:t>2,5,7,8</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buFontTx/>
              <a:buChar char="•"/>
            </a:pPr>
            <a:r>
              <a:rPr lang="en-US" sz="800" smtClean="0">
                <a:latin typeface="Arial" charset="0"/>
              </a:rPr>
              <a:t>  Other studies have found different results (e.g., Ahroni et al., Obes Surg., 2005) reported that, at one (1) year post-op, 63.8% reported resolutions, 34% reported no difference, and 2.1% reported that the condition was slightly worse).</a:t>
            </a:r>
          </a:p>
          <a:p>
            <a:pPr eaLnBrk="1" hangingPunct="1">
              <a:lnSpc>
                <a:spcPct val="80000"/>
              </a:lnSpc>
              <a:spcBef>
                <a:spcPts val="100"/>
              </a:spcBef>
            </a:pPr>
            <a:endParaRPr lang="en-US" sz="800" smtClean="0">
              <a:latin typeface="Arial" charset="0"/>
            </a:endParaRPr>
          </a:p>
          <a:p>
            <a:pPr eaLnBrk="1" hangingPunct="1">
              <a:lnSpc>
                <a:spcPct val="80000"/>
              </a:lnSpc>
              <a:spcBef>
                <a:spcPts val="100"/>
              </a:spcBef>
            </a:pPr>
            <a:r>
              <a:rPr lang="en-US" sz="800" smtClean="0">
                <a:latin typeface="Arial" charset="0"/>
              </a:rPr>
              <a:t>1. Dixon JB, Chapman L, O'Brien P. Marked improvement in asthma after LAP-BAND surgery for morbid obesity. </a:t>
            </a:r>
            <a:r>
              <a:rPr lang="en-US" sz="800" i="1" smtClean="0">
                <a:latin typeface="Arial" charset="0"/>
              </a:rPr>
              <a:t>Obes Surg </a:t>
            </a:r>
            <a:r>
              <a:rPr lang="en-US" sz="800" smtClean="0">
                <a:latin typeface="Arial" charset="0"/>
              </a:rPr>
              <a:t>1999;9(4):385-389.</a:t>
            </a:r>
          </a:p>
          <a:p>
            <a:pPr eaLnBrk="1" hangingPunct="1">
              <a:lnSpc>
                <a:spcPct val="80000"/>
              </a:lnSpc>
              <a:spcBef>
                <a:spcPts val="100"/>
              </a:spcBef>
            </a:pPr>
            <a:r>
              <a:rPr lang="en-US" sz="800" smtClean="0">
                <a:latin typeface="Arial" charset="0"/>
              </a:rPr>
              <a:t>2. Dixon JB, O'Brien PE. Health outcomes of severely obese type 2 diabetic subjects 1 year after laparoscopic adjustable gastric banding. </a:t>
            </a:r>
            <a:r>
              <a:rPr lang="en-US" sz="800" i="1" smtClean="0">
                <a:latin typeface="Arial" charset="0"/>
              </a:rPr>
              <a:t>Diabetes Care </a:t>
            </a:r>
            <a:r>
              <a:rPr lang="en-US" sz="800" smtClean="0">
                <a:latin typeface="Arial" charset="0"/>
              </a:rPr>
              <a:t>2002;25(2):358-363.</a:t>
            </a:r>
          </a:p>
          <a:p>
            <a:pPr eaLnBrk="1" hangingPunct="1">
              <a:lnSpc>
                <a:spcPct val="80000"/>
              </a:lnSpc>
              <a:spcBef>
                <a:spcPts val="100"/>
              </a:spcBef>
            </a:pPr>
            <a:r>
              <a:rPr lang="en-US" sz="800" smtClean="0">
                <a:latin typeface="Arial" charset="0"/>
              </a:rPr>
              <a:t>3.</a:t>
            </a:r>
            <a:r>
              <a:rPr lang="en-US" sz="800" i="1" smtClean="0">
                <a:latin typeface="Arial" charset="0"/>
              </a:rPr>
              <a:t> </a:t>
            </a:r>
            <a:r>
              <a:rPr lang="en-US" sz="800" smtClean="0">
                <a:latin typeface="Arial" charset="0"/>
              </a:rPr>
              <a:t>Dixon JB, Schachter LM, O’Brien PE. Sleep disturbance and obesity.</a:t>
            </a:r>
            <a:r>
              <a:rPr lang="en-US" sz="800" i="1" smtClean="0">
                <a:latin typeface="Arial" charset="0"/>
              </a:rPr>
              <a:t> Arch Intern Med</a:t>
            </a:r>
            <a:r>
              <a:rPr lang="en-US" sz="800" smtClean="0">
                <a:latin typeface="Arial" charset="0"/>
              </a:rPr>
              <a:t> 2001;161(1):102-106.</a:t>
            </a:r>
          </a:p>
          <a:p>
            <a:pPr eaLnBrk="1" hangingPunct="1">
              <a:lnSpc>
                <a:spcPct val="80000"/>
              </a:lnSpc>
              <a:spcBef>
                <a:spcPts val="100"/>
              </a:spcBef>
            </a:pPr>
            <a:r>
              <a:rPr lang="en-US" sz="800" smtClean="0">
                <a:latin typeface="Arial" charset="0"/>
              </a:rPr>
              <a:t>4. Dixon JB, O'Brien PE. Gastroesophageal reflux in obesity: the effect of LAP-BAND placement. </a:t>
            </a:r>
            <a:r>
              <a:rPr lang="en-US" sz="800" i="1" smtClean="0">
                <a:latin typeface="Arial" charset="0"/>
              </a:rPr>
              <a:t>Obes Surg. </a:t>
            </a:r>
            <a:r>
              <a:rPr lang="en-US" sz="800" smtClean="0">
                <a:latin typeface="Arial" charset="0"/>
              </a:rPr>
              <a:t>1999;9(6):527-531.</a:t>
            </a:r>
          </a:p>
          <a:p>
            <a:pPr eaLnBrk="1" hangingPunct="1">
              <a:lnSpc>
                <a:spcPct val="80000"/>
              </a:lnSpc>
              <a:spcBef>
                <a:spcPts val="100"/>
              </a:spcBef>
            </a:pPr>
            <a:r>
              <a:rPr lang="en-US" sz="800" smtClean="0">
                <a:latin typeface="Arial" charset="0"/>
              </a:rPr>
              <a:t>5. Frigg A, Peterli R, Peters T, Ackermann C, Tondelli P.  Reduction in co-morbidities 4 years after laparoscopic adjustable gastric banding. </a:t>
            </a:r>
            <a:r>
              <a:rPr lang="en-US" sz="800" i="1" smtClean="0">
                <a:latin typeface="Arial" charset="0"/>
              </a:rPr>
              <a:t>Obes Surg</a:t>
            </a:r>
            <a:r>
              <a:rPr lang="en-US" sz="800" smtClean="0">
                <a:latin typeface="Arial" charset="0"/>
              </a:rPr>
              <a:t> 2004;14:216-223.</a:t>
            </a:r>
          </a:p>
          <a:p>
            <a:pPr eaLnBrk="1" hangingPunct="1">
              <a:lnSpc>
                <a:spcPct val="80000"/>
              </a:lnSpc>
              <a:spcBef>
                <a:spcPts val="100"/>
              </a:spcBef>
            </a:pPr>
            <a:r>
              <a:rPr lang="en-US" sz="800" smtClean="0">
                <a:latin typeface="Arial" charset="0"/>
              </a:rPr>
              <a:t>6. Ponce J, Haynes B, Paynter S, et al.  Effect of LAP-BAND</a:t>
            </a:r>
            <a:r>
              <a:rPr lang="en-US" sz="800" baseline="30000" smtClean="0">
                <a:latin typeface="Arial" charset="0"/>
              </a:rPr>
              <a:t>®</a:t>
            </a:r>
            <a:r>
              <a:rPr lang="en-US" sz="800" smtClean="0">
                <a:latin typeface="Arial" charset="0"/>
              </a:rPr>
              <a:t>-induced weight loss on Type 2 diabetes mellitus and hypertension. </a:t>
            </a:r>
            <a:r>
              <a:rPr lang="en-US" sz="800" i="1" smtClean="0">
                <a:latin typeface="Arial" charset="0"/>
              </a:rPr>
              <a:t>Obes Surg</a:t>
            </a:r>
            <a:r>
              <a:rPr lang="en-US" sz="800" smtClean="0">
                <a:latin typeface="Arial" charset="0"/>
              </a:rPr>
              <a:t> 2004;14:1335-1342.</a:t>
            </a:r>
          </a:p>
          <a:p>
            <a:pPr eaLnBrk="1" hangingPunct="1">
              <a:lnSpc>
                <a:spcPct val="80000"/>
              </a:lnSpc>
              <a:spcBef>
                <a:spcPts val="100"/>
              </a:spcBef>
            </a:pPr>
            <a:r>
              <a:rPr lang="en-US" sz="800" smtClean="0">
                <a:latin typeface="Arial" charset="0"/>
              </a:rPr>
              <a:t>7. Pontiroli AE, Folli F, Pagnelli M, et al.  Laparoscopic gastric banding prevents Type 2 diabetes and arterial hypertension and induces their remission in morbid obesity.  </a:t>
            </a:r>
            <a:r>
              <a:rPr lang="en-US" sz="800" i="1" smtClean="0">
                <a:latin typeface="Arial" charset="0"/>
              </a:rPr>
              <a:t>Diabetes Care</a:t>
            </a:r>
            <a:r>
              <a:rPr lang="en-US" sz="800" smtClean="0">
                <a:latin typeface="Arial" charset="0"/>
              </a:rPr>
              <a:t> 2005;28:2703-2709.</a:t>
            </a:r>
          </a:p>
          <a:p>
            <a:pPr eaLnBrk="1" hangingPunct="1">
              <a:lnSpc>
                <a:spcPct val="80000"/>
              </a:lnSpc>
              <a:spcBef>
                <a:spcPts val="100"/>
              </a:spcBef>
            </a:pPr>
            <a:r>
              <a:rPr lang="en-US" sz="800" smtClean="0">
                <a:latin typeface="Arial" charset="0"/>
              </a:rPr>
              <a:t>8. </a:t>
            </a:r>
            <a:r>
              <a:rPr lang="en-AU" sz="800" smtClean="0">
                <a:latin typeface="Arial" charset="0"/>
              </a:rPr>
              <a:t>Dixon J, O’Brien P.  Weight loss following laparoscopic adjustable gastric band produces sustained improvements in fasting plasma glucose and indirect measures of insulin resistance. </a:t>
            </a:r>
            <a:r>
              <a:rPr lang="en-AU" sz="800" i="1" smtClean="0">
                <a:latin typeface="Arial" charset="0"/>
              </a:rPr>
              <a:t>Diabetes</a:t>
            </a:r>
            <a:r>
              <a:rPr lang="en-AU" sz="800" smtClean="0">
                <a:latin typeface="Arial" charset="0"/>
              </a:rPr>
              <a:t> 2003;52:75 [Abstract].</a:t>
            </a:r>
          </a:p>
          <a:p>
            <a:pPr eaLnBrk="1" hangingPunct="1">
              <a:lnSpc>
                <a:spcPct val="80000"/>
              </a:lnSpc>
              <a:spcBef>
                <a:spcPts val="100"/>
              </a:spcBef>
            </a:pPr>
            <a:r>
              <a:rPr lang="en-AU" sz="800" smtClean="0">
                <a:latin typeface="Arial" charset="0"/>
              </a:rPr>
              <a:t>9. </a:t>
            </a:r>
            <a:r>
              <a:rPr lang="en-US" sz="800" smtClean="0">
                <a:latin typeface="Arial" charset="0"/>
              </a:rPr>
              <a:t>Ahroni JH, Montgomery KF, Watkins BM.  Laparoscopic adjustable gastric banding: weight loss, co-morbidities, medication usage and quality of life at one year. </a:t>
            </a:r>
            <a:r>
              <a:rPr lang="en-US" sz="800" i="1" smtClean="0">
                <a:latin typeface="Arial" charset="0"/>
              </a:rPr>
              <a:t>Obes Surg</a:t>
            </a:r>
            <a:r>
              <a:rPr lang="en-US" sz="800" smtClean="0">
                <a:latin typeface="Arial" charset="0"/>
              </a:rPr>
              <a:t> 2005;15:641-647.</a:t>
            </a:r>
          </a:p>
          <a:p>
            <a:pPr eaLnBrk="1" hangingPunct="1">
              <a:lnSpc>
                <a:spcPct val="80000"/>
              </a:lnSpc>
            </a:pPr>
            <a:endParaRPr lang="en-AU" sz="800" smtClean="0">
              <a:latin typeface="Arial" charset="0"/>
            </a:endParaRPr>
          </a:p>
          <a:p>
            <a:pPr eaLnBrk="1" hangingPunct="1">
              <a:lnSpc>
                <a:spcPct val="80000"/>
              </a:lnSpc>
            </a:pPr>
            <a:endParaRPr lang="en-US" sz="8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65200"/>
            <a:fld id="{C11ED5D8-4970-4035-9FFE-10937D1FEF44}" type="slidenum">
              <a:rPr lang="en-US" smtClean="0">
                <a:latin typeface="Arial" charset="0"/>
              </a:rPr>
              <a:pPr defTabSz="965200"/>
              <a:t>35</a:t>
            </a:fld>
            <a:endParaRPr lang="en-US" smtClean="0">
              <a:latin typeface="Arial" charset="0"/>
            </a:endParaRPr>
          </a:p>
        </p:txBody>
      </p:sp>
      <p:sp>
        <p:nvSpPr>
          <p:cNvPr id="114691"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xfrm>
            <a:off x="157163" y="4560888"/>
            <a:ext cx="6877050" cy="4319587"/>
          </a:xfrm>
          <a:ln/>
        </p:spPr>
        <p:txBody>
          <a:bodyPr/>
          <a:lstStyle/>
          <a:p>
            <a:pPr marL="227717" indent="-227717" eaLnBrk="1" hangingPunct="1">
              <a:spcBef>
                <a:spcPts val="205"/>
              </a:spcBef>
              <a:defRPr/>
            </a:pPr>
            <a:r>
              <a:rPr lang="en-US" sz="1000" b="1" dirty="0" smtClean="0">
                <a:latin typeface="Arial" charset="0"/>
              </a:rPr>
              <a:t>Dixon’s 2008 trail  (graph on right depicts this study)</a:t>
            </a:r>
          </a:p>
          <a:p>
            <a:pPr marL="227717" indent="-227717" eaLnBrk="1" hangingPunct="1">
              <a:spcBef>
                <a:spcPts val="205"/>
              </a:spcBef>
              <a:defRPr/>
            </a:pPr>
            <a:r>
              <a:rPr lang="en-US" sz="1000" b="1" dirty="0" smtClean="0">
                <a:latin typeface="Arial" charset="0"/>
              </a:rPr>
              <a:t>Context </a:t>
            </a:r>
            <a:r>
              <a:rPr lang="en-US" sz="1000" dirty="0" smtClean="0">
                <a:latin typeface="Arial" charset="0"/>
              </a:rPr>
              <a:t>Observational studies suggest that surgically induced loss of weight may be effective therapy for type 2 diabetes.</a:t>
            </a:r>
          </a:p>
          <a:p>
            <a:pPr marL="227717" indent="-227717" eaLnBrk="1" hangingPunct="1">
              <a:spcBef>
                <a:spcPts val="205"/>
              </a:spcBef>
              <a:defRPr/>
            </a:pPr>
            <a:r>
              <a:rPr lang="en-US" sz="1000" b="1" dirty="0" smtClean="0">
                <a:latin typeface="Arial" charset="0"/>
              </a:rPr>
              <a:t>Objective </a:t>
            </a:r>
            <a:r>
              <a:rPr lang="en-US" sz="1000" dirty="0" smtClean="0">
                <a:latin typeface="Arial" charset="0"/>
              </a:rPr>
              <a:t>To determine if surgically induced weight loss results in better </a:t>
            </a:r>
            <a:r>
              <a:rPr lang="en-US" sz="1000" dirty="0" err="1" smtClean="0">
                <a:latin typeface="Arial" charset="0"/>
              </a:rPr>
              <a:t>glycemic</a:t>
            </a:r>
            <a:r>
              <a:rPr lang="en-US" sz="1000" dirty="0" smtClean="0">
                <a:latin typeface="Arial" charset="0"/>
              </a:rPr>
              <a:t> control and less need for diabetes medications than conventional approaches to weight loss and diabetes control.</a:t>
            </a:r>
          </a:p>
          <a:p>
            <a:pPr marL="227717" indent="-227717" eaLnBrk="1" hangingPunct="1">
              <a:spcBef>
                <a:spcPts val="205"/>
              </a:spcBef>
              <a:defRPr/>
            </a:pPr>
            <a:r>
              <a:rPr lang="en-US" sz="1000" b="1" dirty="0" smtClean="0">
                <a:latin typeface="Arial" charset="0"/>
              </a:rPr>
              <a:t>Design, Setting, and Participants </a:t>
            </a:r>
            <a:r>
              <a:rPr lang="en-US" sz="1000" dirty="0" err="1" smtClean="0">
                <a:latin typeface="Arial" charset="0"/>
              </a:rPr>
              <a:t>Unblinded</a:t>
            </a:r>
            <a:r>
              <a:rPr lang="en-US" sz="1000" dirty="0" smtClean="0">
                <a:latin typeface="Arial" charset="0"/>
              </a:rPr>
              <a:t> randomized controlled trial conducted from December 2002 through December 2006 at the University Obesity Research Center in Australia, with general community recruitment to established treatment programs. Participants were 60 obese patients (BMI 30 and40) with recently diagnosed (2 years) type 2 diabetes.</a:t>
            </a:r>
          </a:p>
          <a:p>
            <a:pPr marL="227717" indent="-227717" eaLnBrk="1" hangingPunct="1">
              <a:spcBef>
                <a:spcPts val="205"/>
              </a:spcBef>
              <a:defRPr/>
            </a:pPr>
            <a:r>
              <a:rPr lang="en-US" sz="1000" b="1" dirty="0" smtClean="0">
                <a:latin typeface="Arial" charset="0"/>
              </a:rPr>
              <a:t>Interventions </a:t>
            </a:r>
            <a:r>
              <a:rPr lang="en-US" sz="1000" dirty="0" smtClean="0">
                <a:latin typeface="Arial" charset="0"/>
              </a:rPr>
              <a:t>Conventional diabetes therapy with a focus on weight loss by lifestyle change </a:t>
            </a:r>
            <a:r>
              <a:rPr lang="en-US" sz="1000" dirty="0" err="1" smtClean="0">
                <a:latin typeface="Arial" charset="0"/>
              </a:rPr>
              <a:t>vs</a:t>
            </a:r>
            <a:r>
              <a:rPr lang="en-US" sz="1000" dirty="0" smtClean="0">
                <a:latin typeface="Arial" charset="0"/>
              </a:rPr>
              <a:t> laparoscopic adjustable gastric banding with conventional diabetes care.</a:t>
            </a:r>
          </a:p>
          <a:p>
            <a:pPr marL="227717" indent="-227717" eaLnBrk="1" hangingPunct="1">
              <a:spcBef>
                <a:spcPts val="205"/>
              </a:spcBef>
              <a:defRPr/>
            </a:pPr>
            <a:r>
              <a:rPr lang="en-US" sz="1000" b="1" dirty="0" smtClean="0">
                <a:latin typeface="Arial" charset="0"/>
              </a:rPr>
              <a:t>Main Outcome Measures </a:t>
            </a:r>
            <a:r>
              <a:rPr lang="en-US" sz="1000" dirty="0" smtClean="0">
                <a:latin typeface="Arial" charset="0"/>
              </a:rPr>
              <a:t>Remission of type 2 diabetes (fasting glucose level 126 mg/</a:t>
            </a:r>
            <a:r>
              <a:rPr lang="en-US" sz="1000" dirty="0" err="1" smtClean="0">
                <a:latin typeface="Arial" charset="0"/>
              </a:rPr>
              <a:t>dL</a:t>
            </a:r>
            <a:r>
              <a:rPr lang="en-US" sz="1000" dirty="0" smtClean="0">
                <a:latin typeface="Arial" charset="0"/>
              </a:rPr>
              <a:t> [7.0 </a:t>
            </a:r>
            <a:r>
              <a:rPr lang="en-US" sz="1000" dirty="0" err="1" smtClean="0">
                <a:latin typeface="Arial" charset="0"/>
              </a:rPr>
              <a:t>mmol</a:t>
            </a:r>
            <a:r>
              <a:rPr lang="en-US" sz="1000" dirty="0" smtClean="0">
                <a:latin typeface="Arial" charset="0"/>
              </a:rPr>
              <a:t>/L] and </a:t>
            </a:r>
            <a:r>
              <a:rPr lang="en-US" sz="1000" dirty="0" err="1" smtClean="0">
                <a:latin typeface="Arial" charset="0"/>
              </a:rPr>
              <a:t>glycated</a:t>
            </a:r>
            <a:r>
              <a:rPr lang="en-US" sz="1000" dirty="0" smtClean="0">
                <a:latin typeface="Arial" charset="0"/>
              </a:rPr>
              <a:t> hemoglobin [HbA1c] value 6.2% while taking no </a:t>
            </a:r>
            <a:r>
              <a:rPr lang="en-US" sz="1000" dirty="0" err="1" smtClean="0">
                <a:latin typeface="Arial" charset="0"/>
              </a:rPr>
              <a:t>glycemic</a:t>
            </a:r>
            <a:r>
              <a:rPr lang="en-US" sz="1000" dirty="0" smtClean="0">
                <a:latin typeface="Arial" charset="0"/>
              </a:rPr>
              <a:t> therapy). Secondary measures included weight and components of the metabolic syndrome. Analysis was by intention-to-treat.</a:t>
            </a:r>
          </a:p>
          <a:p>
            <a:pPr marL="227717" indent="-227717" eaLnBrk="1" hangingPunct="1">
              <a:spcBef>
                <a:spcPts val="205"/>
              </a:spcBef>
              <a:defRPr/>
            </a:pPr>
            <a:r>
              <a:rPr lang="en-US" sz="1000" b="1" dirty="0" smtClean="0">
                <a:latin typeface="Arial" charset="0"/>
              </a:rPr>
              <a:t>Results </a:t>
            </a:r>
            <a:r>
              <a:rPr lang="en-US" sz="1000" dirty="0" smtClean="0">
                <a:latin typeface="Arial" charset="0"/>
              </a:rPr>
              <a:t>Of the 60 patients enrolled, 55 (92%) completed the 2-year follow-up. Remission of type 2 diabetes was achieved by 22 (73%) in the surgical group and 4 (13%) in the conventional-therapy group. Relative risk of remission for the surgical group was 5.5 (95% confidence interval, 2.2-14.0). Surgical and conventional-therapy groups lost a mean (SD) of 20.7% (8.6%) and 1.7% (5.2%) of weight, respectively, at 2 years (</a:t>
            </a:r>
            <a:r>
              <a:rPr lang="en-US" sz="1000" i="1" dirty="0" smtClean="0">
                <a:latin typeface="Arial" charset="0"/>
              </a:rPr>
              <a:t>P</a:t>
            </a:r>
            <a:r>
              <a:rPr lang="en-US" sz="1000" dirty="0" smtClean="0">
                <a:latin typeface="Arial" charset="0"/>
              </a:rPr>
              <a:t>.001). Remission of type 2 diabetes was related to weight loss (</a:t>
            </a:r>
            <a:r>
              <a:rPr lang="en-US" sz="1000" i="1" dirty="0" smtClean="0">
                <a:latin typeface="Arial" charset="0"/>
              </a:rPr>
              <a:t>R</a:t>
            </a:r>
            <a:r>
              <a:rPr lang="en-US" sz="1000" dirty="0" smtClean="0">
                <a:latin typeface="Arial" charset="0"/>
              </a:rPr>
              <a:t>2=0.46, </a:t>
            </a:r>
            <a:r>
              <a:rPr lang="en-US" sz="1000" i="1" dirty="0" smtClean="0">
                <a:latin typeface="Arial" charset="0"/>
              </a:rPr>
              <a:t>P</a:t>
            </a:r>
            <a:r>
              <a:rPr lang="en-US" sz="1000" dirty="0" smtClean="0">
                <a:latin typeface="Arial" charset="0"/>
              </a:rPr>
              <a:t>.001) and lower baseline HbA1c levels (combined </a:t>
            </a:r>
            <a:r>
              <a:rPr lang="en-US" sz="1000" i="1" dirty="0" smtClean="0">
                <a:latin typeface="Arial" charset="0"/>
              </a:rPr>
              <a:t>R</a:t>
            </a:r>
            <a:r>
              <a:rPr lang="en-US" sz="1000" dirty="0" smtClean="0">
                <a:latin typeface="Arial" charset="0"/>
              </a:rPr>
              <a:t>2=0.52, </a:t>
            </a:r>
            <a:r>
              <a:rPr lang="en-US" sz="1000" i="1" dirty="0" smtClean="0">
                <a:latin typeface="Arial" charset="0"/>
              </a:rPr>
              <a:t>P</a:t>
            </a:r>
            <a:r>
              <a:rPr lang="en-US" sz="1000" dirty="0" smtClean="0">
                <a:latin typeface="Arial" charset="0"/>
              </a:rPr>
              <a:t>.001). There were no serious complications in either group. </a:t>
            </a:r>
          </a:p>
          <a:p>
            <a:pPr marL="227717" indent="-227717" eaLnBrk="1" hangingPunct="1">
              <a:spcBef>
                <a:spcPts val="205"/>
              </a:spcBef>
              <a:defRPr/>
            </a:pPr>
            <a:r>
              <a:rPr lang="en-US" sz="1000" b="1" dirty="0" smtClean="0">
                <a:latin typeface="Arial" charset="0"/>
              </a:rPr>
              <a:t>Conclusions </a:t>
            </a:r>
            <a:r>
              <a:rPr lang="en-US" sz="1000" dirty="0" smtClean="0">
                <a:latin typeface="Arial" charset="0"/>
              </a:rPr>
              <a:t>Participants randomized to surgical therapy were more likely to achieve remission of type 2 diabetes through greater weight loss. These results need to be confirmed</a:t>
            </a:r>
          </a:p>
          <a:p>
            <a:pPr marL="227717" indent="-227717" eaLnBrk="1" hangingPunct="1">
              <a:spcBef>
                <a:spcPts val="205"/>
              </a:spcBef>
              <a:defRPr/>
            </a:pPr>
            <a:r>
              <a:rPr lang="en-US" sz="1000" dirty="0" smtClean="0">
                <a:latin typeface="Arial" charset="0"/>
              </a:rPr>
              <a:t>in a larger, more diverse population and have long-term efficacy assessed.</a:t>
            </a:r>
          </a:p>
          <a:p>
            <a:pPr marL="227717" indent="-227717" eaLnBrk="1" hangingPunct="1">
              <a:spcBef>
                <a:spcPts val="102"/>
              </a:spcBef>
              <a:defRPr/>
            </a:pPr>
            <a:r>
              <a:rPr lang="en-US" sz="1000" dirty="0" smtClean="0">
                <a:latin typeface="Arial" charset="0"/>
              </a:rPr>
              <a:t>Ref:</a:t>
            </a:r>
          </a:p>
          <a:p>
            <a:pPr eaLnBrk="1" hangingPunct="1">
              <a:spcBef>
                <a:spcPts val="102"/>
              </a:spcBef>
              <a:buFontTx/>
              <a:buAutoNum type="arabicPeriod"/>
              <a:defRPr/>
            </a:pPr>
            <a:r>
              <a:rPr lang="en-US" sz="1000" dirty="0" smtClean="0">
                <a:solidFill>
                  <a:srgbClr val="5C919E"/>
                </a:solidFill>
                <a:latin typeface="Arial" charset="0"/>
              </a:rPr>
              <a:t>Dixon JB et al. </a:t>
            </a:r>
            <a:r>
              <a:rPr lang="en-US" sz="1000" i="1" dirty="0" smtClean="0">
                <a:solidFill>
                  <a:srgbClr val="5C919E"/>
                </a:solidFill>
                <a:latin typeface="Arial" charset="0"/>
              </a:rPr>
              <a:t>Diabetes Care</a:t>
            </a:r>
            <a:r>
              <a:rPr lang="en-US" sz="1000" dirty="0" smtClean="0">
                <a:solidFill>
                  <a:srgbClr val="5C919E"/>
                </a:solidFill>
                <a:latin typeface="Arial" charset="0"/>
              </a:rPr>
              <a:t>.  2002;25:358-363 </a:t>
            </a:r>
          </a:p>
          <a:p>
            <a:pPr eaLnBrk="1" hangingPunct="1">
              <a:spcBef>
                <a:spcPts val="102"/>
              </a:spcBef>
              <a:buFontTx/>
              <a:buAutoNum type="arabicPeriod"/>
              <a:defRPr/>
            </a:pPr>
            <a:r>
              <a:rPr lang="en-US" sz="1000" dirty="0" smtClean="0">
                <a:solidFill>
                  <a:srgbClr val="5C919E"/>
                </a:solidFill>
                <a:latin typeface="Arial" charset="0"/>
              </a:rPr>
              <a:t> Ponce J et al. </a:t>
            </a:r>
            <a:r>
              <a:rPr lang="en-US" sz="1000" i="1" dirty="0" err="1" smtClean="0">
                <a:solidFill>
                  <a:srgbClr val="5C919E"/>
                </a:solidFill>
                <a:latin typeface="Arial" charset="0"/>
              </a:rPr>
              <a:t>Obes</a:t>
            </a:r>
            <a:r>
              <a:rPr lang="en-US" sz="1000" i="1" dirty="0" smtClean="0">
                <a:solidFill>
                  <a:srgbClr val="5C919E"/>
                </a:solidFill>
                <a:latin typeface="Arial" charset="0"/>
              </a:rPr>
              <a:t> Surg</a:t>
            </a:r>
            <a:r>
              <a:rPr lang="en-US" sz="1000" dirty="0" smtClean="0">
                <a:solidFill>
                  <a:srgbClr val="5C919E"/>
                </a:solidFill>
                <a:latin typeface="Arial" charset="0"/>
              </a:rPr>
              <a:t>.  2004;14:1335-1342</a:t>
            </a:r>
            <a:r>
              <a:rPr lang="en-US" sz="1000" dirty="0" smtClean="0">
                <a:latin typeface="Arial" charset="0"/>
              </a:rPr>
              <a:t> </a:t>
            </a:r>
          </a:p>
          <a:p>
            <a:pPr eaLnBrk="1" hangingPunct="1">
              <a:spcBef>
                <a:spcPts val="102"/>
              </a:spcBef>
              <a:buFontTx/>
              <a:buAutoNum type="arabicPeriod"/>
              <a:defRPr/>
            </a:pPr>
            <a:r>
              <a:rPr lang="en-US" sz="1000" dirty="0" smtClean="0">
                <a:latin typeface="Arial" charset="0"/>
              </a:rPr>
              <a:t> </a:t>
            </a:r>
            <a:r>
              <a:rPr lang="en-US" sz="1000" dirty="0" smtClean="0">
                <a:solidFill>
                  <a:srgbClr val="5C919E"/>
                </a:solidFill>
                <a:latin typeface="Arial" charset="0"/>
              </a:rPr>
              <a:t>Dixon JB et al. </a:t>
            </a:r>
            <a:r>
              <a:rPr lang="en-US" sz="1000" i="1" dirty="0" smtClean="0">
                <a:solidFill>
                  <a:srgbClr val="5C919E"/>
                </a:solidFill>
                <a:latin typeface="Arial" charset="0"/>
              </a:rPr>
              <a:t>JAMA</a:t>
            </a:r>
            <a:r>
              <a:rPr lang="en-US" sz="1000" dirty="0" smtClean="0">
                <a:solidFill>
                  <a:srgbClr val="5C919E"/>
                </a:solidFill>
                <a:latin typeface="Arial" charset="0"/>
              </a:rPr>
              <a:t>.  2008;299(3):316-323 </a:t>
            </a:r>
            <a:r>
              <a:rPr lang="en-US" sz="1000" i="1" dirty="0" smtClean="0">
                <a:solidFill>
                  <a:srgbClr val="5C919E"/>
                </a:solidFill>
                <a:latin typeface="Arial" charset="0"/>
              </a:rPr>
              <a:t>			</a:t>
            </a:r>
          </a:p>
          <a:p>
            <a:pPr eaLnBrk="1" hangingPunct="1">
              <a:spcBef>
                <a:spcPts val="102"/>
              </a:spcBef>
              <a:defRPr/>
            </a:pPr>
            <a:r>
              <a:rPr lang="en-US" sz="1000" dirty="0" smtClean="0">
                <a:latin typeface="Arial" charset="0"/>
              </a:rPr>
              <a:t> Dixon et al. </a:t>
            </a:r>
            <a:r>
              <a:rPr lang="en-US" sz="1000" b="1" dirty="0" smtClean="0">
                <a:latin typeface="Arial" charset="0"/>
              </a:rPr>
              <a:t>Adjustable Gastric Banding and Conventional Therapy for Type 2 Diabetes. </a:t>
            </a:r>
            <a:r>
              <a:rPr lang="en-US" sz="1000" dirty="0" smtClean="0">
                <a:latin typeface="Arial" charset="0"/>
              </a:rPr>
              <a:t>A Randomized Controlled Trial</a:t>
            </a:r>
          </a:p>
          <a:p>
            <a:pPr eaLnBrk="1" hangingPunct="1">
              <a:spcBef>
                <a:spcPts val="102"/>
              </a:spcBef>
              <a:defRPr/>
            </a:pPr>
            <a:r>
              <a:rPr lang="en-US" sz="1000" i="1" dirty="0" smtClean="0">
                <a:latin typeface="Arial" charset="0"/>
              </a:rPr>
              <a:t>JAMA. 2008;299(3):316-323</a:t>
            </a:r>
            <a:endParaRPr lang="en-US" sz="1000" dirty="0" smtClean="0">
              <a:latin typeface="Arial" charset="0"/>
            </a:endParaRPr>
          </a:p>
          <a:p>
            <a:pPr marL="227717" indent="-227717" eaLnBrk="1" hangingPunct="1">
              <a:defRPr/>
            </a:pPr>
            <a:endParaRPr lang="en-US" dirty="0" smtClean="0">
              <a:latin typeface="Arial" charset="0"/>
            </a:endParaRPr>
          </a:p>
          <a:p>
            <a:pPr marL="227717" indent="-227717" eaLnBrk="1" hangingPunct="1">
              <a:defRPr/>
            </a:pPr>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65200"/>
            <a:fld id="{A2796941-BF57-406D-9688-56F529F67144}" type="slidenum">
              <a:rPr lang="en-US" smtClean="0">
                <a:latin typeface="Arial" charset="0"/>
              </a:rPr>
              <a:pPr defTabSz="965200"/>
              <a:t>36</a:t>
            </a:fld>
            <a:endParaRPr lang="en-US" smtClean="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lnSpc>
                <a:spcPct val="80000"/>
              </a:lnSpc>
            </a:pPr>
            <a:r>
              <a:rPr lang="en-US" sz="900" smtClean="0">
                <a:latin typeface="Arial" charset="0"/>
              </a:rPr>
              <a:t>2009 American Diabetes Association (ADA)  Standards of Care published in 2009 the recommendations in this slide regarding bariatric surgery in pts with diabetes. Letters following the different recommendations reflect the levels of evidence. </a:t>
            </a:r>
          </a:p>
          <a:p>
            <a:pPr eaLnBrk="1" hangingPunct="1">
              <a:lnSpc>
                <a:spcPct val="80000"/>
              </a:lnSpc>
            </a:pPr>
            <a:r>
              <a:rPr lang="en-US" sz="900" smtClean="0">
                <a:latin typeface="Arial" charset="0"/>
              </a:rPr>
              <a:t>B= Supportive evidence from well-conducted cohort studies, including:</a:t>
            </a:r>
          </a:p>
          <a:p>
            <a:pPr eaLnBrk="1" hangingPunct="1">
              <a:lnSpc>
                <a:spcPct val="80000"/>
              </a:lnSpc>
            </a:pPr>
            <a:r>
              <a:rPr lang="en-US" sz="900" smtClean="0">
                <a:latin typeface="Arial" charset="0"/>
              </a:rPr>
              <a:t>● Evidence from a well-conducted prospective cohort study or registry</a:t>
            </a:r>
          </a:p>
          <a:p>
            <a:pPr eaLnBrk="1" hangingPunct="1">
              <a:lnSpc>
                <a:spcPct val="80000"/>
              </a:lnSpc>
            </a:pPr>
            <a:r>
              <a:rPr lang="en-US" sz="900" smtClean="0">
                <a:latin typeface="Arial" charset="0"/>
              </a:rPr>
              <a:t>● Evidence from a well-conducted meta-analysis of cohort studies</a:t>
            </a:r>
          </a:p>
          <a:p>
            <a:pPr eaLnBrk="1" hangingPunct="1">
              <a:lnSpc>
                <a:spcPct val="80000"/>
              </a:lnSpc>
            </a:pPr>
            <a:r>
              <a:rPr lang="en-US" sz="900" smtClean="0">
                <a:latin typeface="Arial" charset="0"/>
              </a:rPr>
              <a:t>Supportive evidence from a well-conducted case-control study</a:t>
            </a:r>
          </a:p>
          <a:p>
            <a:pPr eaLnBrk="1" hangingPunct="1">
              <a:lnSpc>
                <a:spcPct val="80000"/>
              </a:lnSpc>
            </a:pPr>
            <a:r>
              <a:rPr lang="en-US" sz="900" smtClean="0">
                <a:latin typeface="Arial" charset="0"/>
              </a:rPr>
              <a:t>E=Expert consensus or clinical experience</a:t>
            </a:r>
          </a:p>
          <a:p>
            <a:pPr eaLnBrk="1" hangingPunct="1">
              <a:lnSpc>
                <a:spcPct val="80000"/>
              </a:lnSpc>
            </a:pPr>
            <a:endParaRPr lang="en-US" sz="900" smtClean="0">
              <a:latin typeface="Arial" charset="0"/>
            </a:endParaRPr>
          </a:p>
          <a:p>
            <a:pPr eaLnBrk="1" hangingPunct="1">
              <a:lnSpc>
                <a:spcPct val="80000"/>
              </a:lnSpc>
            </a:pPr>
            <a:r>
              <a:rPr lang="en-US" sz="900" smtClean="0">
                <a:latin typeface="Arial" charset="0"/>
              </a:rPr>
              <a:t>Gastric reduction surgery, either gastric banding or procedures that involve bypassing or transposing sections of the small intestine, when part of a comprehensive team approach, can be an effective weight loss treatment for severe obesity, and national guidelines support its consideration for people with type 2 diabetes who have BMI at or exceeding 35 kg/m2. </a:t>
            </a:r>
          </a:p>
          <a:p>
            <a:pPr eaLnBrk="1" hangingPunct="1">
              <a:lnSpc>
                <a:spcPct val="80000"/>
              </a:lnSpc>
            </a:pPr>
            <a:r>
              <a:rPr lang="en-US" sz="900" smtClean="0">
                <a:latin typeface="Arial" charset="0"/>
              </a:rPr>
              <a:t>Bariatric surgery has been shown to lead to near or complete normalization of glycemia in 55–95% of patients with type 2 diabetes, depending on the surgica procedure. Buckwald’s meta-analysis of studies of bariatric surgery reported that 78% of individuals with type 2 diabetes had complete</a:t>
            </a:r>
          </a:p>
          <a:p>
            <a:pPr eaLnBrk="1" hangingPunct="1">
              <a:lnSpc>
                <a:spcPct val="80000"/>
              </a:lnSpc>
            </a:pPr>
            <a:r>
              <a:rPr lang="en-US" sz="900" smtClean="0">
                <a:latin typeface="Arial" charset="0"/>
              </a:rPr>
              <a:t>“resolution” of diabetes (normalization of blood glucose levels in the absence of medications), and that the resolution rates were sustained in studies that had follow-up exceeding 2 years . Resolution rates are lowest with procedures that only constrict the stomach and higher with those that bypass portions of the small intestine.</a:t>
            </a:r>
          </a:p>
          <a:p>
            <a:pPr eaLnBrk="1" hangingPunct="1">
              <a:lnSpc>
                <a:spcPct val="80000"/>
              </a:lnSpc>
            </a:pPr>
            <a:r>
              <a:rPr lang="en-US" sz="900" smtClean="0">
                <a:latin typeface="Arial" charset="0"/>
              </a:rPr>
              <a:t>Additionally, there is increasing evidence that intestinal bypass procedures may have glycemic effects that are independent of, and additive to, their</a:t>
            </a:r>
          </a:p>
          <a:p>
            <a:pPr eaLnBrk="1" hangingPunct="1">
              <a:lnSpc>
                <a:spcPct val="80000"/>
              </a:lnSpc>
            </a:pPr>
            <a:r>
              <a:rPr lang="en-US" sz="900" smtClean="0">
                <a:latin typeface="Arial" charset="0"/>
              </a:rPr>
              <a:t>effects on weight.</a:t>
            </a:r>
          </a:p>
          <a:p>
            <a:pPr eaLnBrk="1" hangingPunct="1">
              <a:lnSpc>
                <a:spcPct val="80000"/>
              </a:lnSpc>
            </a:pPr>
            <a:endParaRPr lang="en-US" sz="900" smtClean="0">
              <a:latin typeface="Arial" charset="0"/>
            </a:endParaRPr>
          </a:p>
          <a:p>
            <a:pPr eaLnBrk="1" hangingPunct="1">
              <a:lnSpc>
                <a:spcPct val="80000"/>
              </a:lnSpc>
            </a:pPr>
            <a:r>
              <a:rPr lang="en-US" sz="900" smtClean="0">
                <a:latin typeface="Arial" charset="0"/>
              </a:rPr>
              <a:t>Studies of the mechanisms of glycemic improvement, long-term benefits and risks, and cost-effectiveness of bariatric surgery in</a:t>
            </a:r>
          </a:p>
          <a:p>
            <a:pPr eaLnBrk="1" hangingPunct="1">
              <a:lnSpc>
                <a:spcPct val="80000"/>
              </a:lnSpc>
            </a:pPr>
            <a:r>
              <a:rPr lang="en-US" sz="900" smtClean="0">
                <a:latin typeface="Arial" charset="0"/>
              </a:rPr>
              <a:t>individuals with type 2 diabetes will require well-designed randomized clinical trials, with optimal medical and lifestyle therapy of diabetes and cardiovascular risk factors as the comparitor.</a:t>
            </a:r>
          </a:p>
          <a:p>
            <a:pPr eaLnBrk="1" hangingPunct="1">
              <a:lnSpc>
                <a:spcPct val="80000"/>
              </a:lnSpc>
            </a:pPr>
            <a:endParaRPr lang="en-US" sz="900" smtClean="0">
              <a:latin typeface="Arial" charset="0"/>
            </a:endParaRPr>
          </a:p>
          <a:p>
            <a:pPr eaLnBrk="1" hangingPunct="1">
              <a:lnSpc>
                <a:spcPct val="80000"/>
              </a:lnSpc>
            </a:pPr>
            <a:r>
              <a:rPr lang="en-US" sz="900" b="1" smtClean="0">
                <a:latin typeface="Arial" charset="0"/>
              </a:rPr>
              <a:t>Ref:</a:t>
            </a:r>
          </a:p>
          <a:p>
            <a:pPr eaLnBrk="1" hangingPunct="1">
              <a:lnSpc>
                <a:spcPct val="80000"/>
              </a:lnSpc>
            </a:pPr>
            <a:r>
              <a:rPr lang="en-US" sz="900" smtClean="0">
                <a:latin typeface="Arial" charset="0"/>
              </a:rPr>
              <a:t>Standards of Medical Care in Diabetes—2009</a:t>
            </a:r>
            <a:r>
              <a:rPr lang="en-US" sz="900" b="1" smtClean="0">
                <a:latin typeface="Arial" charset="0"/>
              </a:rPr>
              <a:t>  </a:t>
            </a:r>
            <a:r>
              <a:rPr lang="en-US" sz="900" smtClean="0">
                <a:latin typeface="Arial" charset="0"/>
              </a:rPr>
              <a:t>DIABETES CARE, VOLUME 32, SUPPLEMENT 1, JANUARY 2009</a:t>
            </a:r>
          </a:p>
          <a:p>
            <a:pPr eaLnBrk="1" hangingPunct="1">
              <a:lnSpc>
                <a:spcPct val="80000"/>
              </a:lnSpc>
            </a:pPr>
            <a:endParaRPr lang="en-US" sz="900" smtClean="0">
              <a:latin typeface="Arial" charset="0"/>
            </a:endParaRPr>
          </a:p>
          <a:p>
            <a:pPr eaLnBrk="1" hangingPunct="1">
              <a:lnSpc>
                <a:spcPct val="80000"/>
              </a:lnSpc>
            </a:pPr>
            <a:endParaRPr lang="en-US" sz="90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defTabSz="965200"/>
            <a:fld id="{895E73C3-2C57-4D37-B394-3F4304090E86}" type="slidenum">
              <a:rPr lang="en-US" smtClean="0">
                <a:latin typeface="Arial" charset="0"/>
              </a:rPr>
              <a:pPr defTabSz="965200"/>
              <a:t>37</a:t>
            </a:fld>
            <a:endParaRPr lang="en-US" smtClean="0">
              <a:latin typeface="Arial" charset="0"/>
            </a:endParaRPr>
          </a:p>
        </p:txBody>
      </p:sp>
      <p:sp>
        <p:nvSpPr>
          <p:cNvPr id="116739"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ln/>
        </p:spPr>
        <p:txBody>
          <a:bodyPr/>
          <a:lstStyle/>
          <a:p>
            <a:pPr eaLnBrk="1" hangingPunct="1">
              <a:lnSpc>
                <a:spcPct val="90000"/>
              </a:lnSpc>
              <a:defRPr/>
            </a:pPr>
            <a:r>
              <a:rPr lang="en-US" dirty="0" smtClean="0">
                <a:latin typeface="Arial" charset="0"/>
              </a:rPr>
              <a:t>In this meta-analysis, authors report on the 30-day and 30-day to 2-year mortality in 85,048 patients who underwent bariatric surgery from 478 treatment groups in 361 studies, published from January 1, 1990 to April 30, 2006.* They have focused on 5 areas of interest: mortality by procedure (laparoscopic gastric banding, open and laparoscopic </a:t>
            </a:r>
            <a:r>
              <a:rPr lang="en-US" dirty="0" err="1" smtClean="0">
                <a:latin typeface="Arial" charset="0"/>
              </a:rPr>
              <a:t>gastroplasty</a:t>
            </a:r>
            <a:r>
              <a:rPr lang="en-US" dirty="0" smtClean="0">
                <a:latin typeface="Arial" charset="0"/>
              </a:rPr>
              <a:t>, open and laparoscopic gastric bypass, open and laparoscopic BPD/DS, and revisions/reoperations); mortality by procedure type (restrictive, restrictive/ </a:t>
            </a:r>
            <a:r>
              <a:rPr lang="en-US" dirty="0" err="1" smtClean="0">
                <a:latin typeface="Arial" charset="0"/>
              </a:rPr>
              <a:t>malabsorptive</a:t>
            </a:r>
            <a:r>
              <a:rPr lang="en-US" dirty="0" smtClean="0">
                <a:latin typeface="Arial" charset="0"/>
              </a:rPr>
              <a:t>, </a:t>
            </a:r>
            <a:r>
              <a:rPr lang="en-US" dirty="0" err="1" smtClean="0">
                <a:latin typeface="Arial" charset="0"/>
              </a:rPr>
              <a:t>malabsorptive</a:t>
            </a:r>
            <a:r>
              <a:rPr lang="en-US" dirty="0" smtClean="0">
                <a:latin typeface="Arial" charset="0"/>
              </a:rPr>
              <a:t>); mortality by publication year; mortality by study design; and mortality for subgroups, such as males versus females, the elderly, and the </a:t>
            </a:r>
            <a:r>
              <a:rPr lang="en-US" dirty="0" err="1" smtClean="0">
                <a:latin typeface="Arial" charset="0"/>
              </a:rPr>
              <a:t>superobese</a:t>
            </a:r>
            <a:r>
              <a:rPr lang="en-US" dirty="0" smtClean="0">
                <a:latin typeface="Arial" charset="0"/>
              </a:rPr>
              <a:t>.</a:t>
            </a:r>
          </a:p>
          <a:p>
            <a:pPr marL="190307" indent="-190307" eaLnBrk="1" hangingPunct="1">
              <a:lnSpc>
                <a:spcPct val="90000"/>
              </a:lnSpc>
              <a:defRPr/>
            </a:pPr>
            <a:endParaRPr lang="en-US" dirty="0" smtClean="0">
              <a:latin typeface="Arial" charset="0"/>
            </a:endParaRPr>
          </a:p>
          <a:p>
            <a:pPr marL="190307" indent="-190307" eaLnBrk="1" hangingPunct="1">
              <a:lnSpc>
                <a:spcPct val="90000"/>
              </a:lnSpc>
              <a:defRPr/>
            </a:pPr>
            <a:r>
              <a:rPr lang="en-US" dirty="0" smtClean="0">
                <a:latin typeface="Arial" charset="0"/>
              </a:rPr>
              <a:t>Ref:</a:t>
            </a:r>
          </a:p>
          <a:p>
            <a:pPr marL="190307" indent="-190307" eaLnBrk="1" hangingPunct="1">
              <a:lnSpc>
                <a:spcPct val="90000"/>
              </a:lnSpc>
              <a:defRPr/>
            </a:pPr>
            <a:r>
              <a:rPr lang="en-US" dirty="0" smtClean="0">
                <a:latin typeface="Arial" charset="0"/>
              </a:rPr>
              <a:t>Buchwald H, </a:t>
            </a:r>
            <a:r>
              <a:rPr lang="en-US" dirty="0" err="1" smtClean="0">
                <a:latin typeface="Arial" charset="0"/>
              </a:rPr>
              <a:t>Estok</a:t>
            </a:r>
            <a:r>
              <a:rPr lang="en-US" dirty="0" smtClean="0">
                <a:latin typeface="Arial" charset="0"/>
              </a:rPr>
              <a:t> R. </a:t>
            </a:r>
            <a:r>
              <a:rPr lang="en-US" dirty="0" err="1" smtClean="0">
                <a:latin typeface="Arial" charset="0"/>
              </a:rPr>
              <a:t>Fahrbach</a:t>
            </a:r>
            <a:r>
              <a:rPr lang="en-US" dirty="0" smtClean="0">
                <a:latin typeface="Arial" charset="0"/>
              </a:rPr>
              <a:t> K, </a:t>
            </a:r>
            <a:r>
              <a:rPr lang="en-US" dirty="0" err="1" smtClean="0">
                <a:latin typeface="Arial" charset="0"/>
              </a:rPr>
              <a:t>Banel</a:t>
            </a:r>
            <a:r>
              <a:rPr lang="en-US" dirty="0" smtClean="0">
                <a:latin typeface="Arial" charset="0"/>
              </a:rPr>
              <a:t> D, Sledge I. Trends in mortality in bariatric surgery: A systematic review and meta-analysis. </a:t>
            </a:r>
            <a:r>
              <a:rPr lang="en-US" i="1" dirty="0" smtClean="0">
                <a:latin typeface="Arial" charset="0"/>
              </a:rPr>
              <a:t>Surgery 2007;142:621-35.</a:t>
            </a:r>
            <a:endParaRPr lang="en-US" dirty="0" smtClean="0">
              <a:latin typeface="Arial" charset="0"/>
            </a:endParaRPr>
          </a:p>
          <a:p>
            <a:pPr marL="190307" indent="-190307" eaLnBrk="1" hangingPunct="1">
              <a:lnSpc>
                <a:spcPct val="90000"/>
              </a:lnSpc>
              <a:defRPr/>
            </a:pPr>
            <a:endParaRPr lang="en-US" b="1" dirty="0" smtClean="0">
              <a:latin typeface="Arial" charset="0"/>
            </a:endParaRPr>
          </a:p>
          <a:p>
            <a:pPr marL="190307" indent="-190307" eaLnBrk="1" hangingPunct="1">
              <a:lnSpc>
                <a:spcPct val="90000"/>
              </a:lnSpc>
              <a:defRPr/>
            </a:pPr>
            <a:endParaRPr lang="en-US" b="1" dirty="0" smtClean="0">
              <a:latin typeface="Arial" charset="0"/>
            </a:endParaRPr>
          </a:p>
          <a:p>
            <a:pPr marL="190307" indent="-190307" eaLnBrk="1" hangingPunct="1">
              <a:lnSpc>
                <a:spcPct val="90000"/>
              </a:lnSpc>
              <a:defRPr/>
            </a:pPr>
            <a:endParaRPr lang="en-US" sz="1600" dirty="0" smtClean="0">
              <a:latin typeface="Arial" charset="0"/>
            </a:endParaRPr>
          </a:p>
          <a:p>
            <a:pPr marL="190307" indent="-190307" eaLnBrk="1" hangingPunct="1">
              <a:lnSpc>
                <a:spcPct val="90000"/>
              </a:lnSpc>
              <a:defRPr/>
            </a:pPr>
            <a:endParaRPr lang="en-US" sz="1600" dirty="0" smtClean="0">
              <a:latin typeface="Arial" charset="0"/>
            </a:endParaRPr>
          </a:p>
          <a:p>
            <a:pPr marL="190307" indent="-190307" eaLnBrk="1" hangingPunct="1">
              <a:lnSpc>
                <a:spcPct val="90000"/>
              </a:lnSpc>
              <a:defRPr/>
            </a:pPr>
            <a:endParaRPr lang="en-US" sz="1600"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defTabSz="965200"/>
            <a:fld id="{0ACC3C8F-CB37-444D-9032-A6F6F2A5AD6B}" type="slidenum">
              <a:rPr lang="en-US" smtClean="0">
                <a:latin typeface="Arial" charset="0"/>
              </a:rPr>
              <a:pPr defTabSz="965200"/>
              <a:t>38</a:t>
            </a:fld>
            <a:endParaRPr lang="en-US" smtClean="0">
              <a:latin typeface="Arial" charset="0"/>
            </a:endParaRPr>
          </a:p>
        </p:txBody>
      </p:sp>
      <p:sp>
        <p:nvSpPr>
          <p:cNvPr id="117763"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xfrm>
            <a:off x="608013" y="4560888"/>
            <a:ext cx="5975350" cy="4692650"/>
          </a:xfrm>
          <a:ln/>
        </p:spPr>
        <p:txBody>
          <a:bodyPr/>
          <a:lstStyle/>
          <a:p>
            <a:pPr eaLnBrk="1" hangingPunct="1">
              <a:lnSpc>
                <a:spcPct val="80000"/>
              </a:lnSpc>
              <a:defRPr/>
            </a:pPr>
            <a:r>
              <a:rPr lang="en-US" dirty="0" smtClean="0">
                <a:latin typeface="Arial" charset="0"/>
              </a:rPr>
              <a:t>In this meta-analysis, authors report on the 30-day and 30-day to 2-year mortality in 85,048 patients who underwent bariatric surgery from 478 treatment groups in 361 studies, published from January 1, 1990 to April 30, 2006.* They have focused on 5 areas of interest: mortality by procedure (laparoscopic gastric banding, open and laparoscopic </a:t>
            </a:r>
            <a:r>
              <a:rPr lang="en-US" dirty="0" err="1" smtClean="0">
                <a:latin typeface="Arial" charset="0"/>
              </a:rPr>
              <a:t>gastroplasty</a:t>
            </a:r>
            <a:r>
              <a:rPr lang="en-US" dirty="0" smtClean="0">
                <a:latin typeface="Arial" charset="0"/>
              </a:rPr>
              <a:t>, open and laparoscopic gastric bypass, open and laparoscopic BPD/DS, and revisions/reoperations); mortality by procedure type (restrictive, restrictive/ </a:t>
            </a:r>
            <a:r>
              <a:rPr lang="en-US" dirty="0" err="1" smtClean="0">
                <a:latin typeface="Arial" charset="0"/>
              </a:rPr>
              <a:t>malabsorptive</a:t>
            </a:r>
            <a:r>
              <a:rPr lang="en-US" dirty="0" smtClean="0">
                <a:latin typeface="Arial" charset="0"/>
              </a:rPr>
              <a:t>,  </a:t>
            </a:r>
            <a:r>
              <a:rPr lang="en-US" dirty="0" err="1" smtClean="0">
                <a:latin typeface="Arial" charset="0"/>
              </a:rPr>
              <a:t>alabsorptive</a:t>
            </a:r>
            <a:r>
              <a:rPr lang="en-US" dirty="0" smtClean="0">
                <a:latin typeface="Arial" charset="0"/>
              </a:rPr>
              <a:t>); mortality by publication year; mortality by study design; and mortality for subgroups, such as males versus females, the elderly, and the </a:t>
            </a:r>
            <a:r>
              <a:rPr lang="en-US" dirty="0" err="1" smtClean="0">
                <a:latin typeface="Arial" charset="0"/>
              </a:rPr>
              <a:t>superobese</a:t>
            </a:r>
            <a:r>
              <a:rPr lang="en-US" dirty="0" smtClean="0">
                <a:latin typeface="Arial" charset="0"/>
              </a:rPr>
              <a:t>.</a:t>
            </a:r>
          </a:p>
          <a:p>
            <a:pPr eaLnBrk="1" hangingPunct="1">
              <a:lnSpc>
                <a:spcPct val="80000"/>
              </a:lnSpc>
              <a:defRPr/>
            </a:pPr>
            <a:endParaRPr lang="en-US" dirty="0" smtClean="0">
              <a:latin typeface="Arial" charset="0"/>
            </a:endParaRPr>
          </a:p>
          <a:p>
            <a:pPr eaLnBrk="1" hangingPunct="1">
              <a:lnSpc>
                <a:spcPct val="80000"/>
              </a:lnSpc>
              <a:defRPr/>
            </a:pPr>
            <a:r>
              <a:rPr lang="en-US" dirty="0" smtClean="0">
                <a:latin typeface="Arial" charset="0"/>
              </a:rPr>
              <a:t>Although a higher body-mass index has been shown to increase the risk of an adverse outcome after bypass procedures, this study showed that the body-mass index had a quadratic relationship to the predicted probability of the composite end point. The lowest predicted risk was found at a body-mass index of 53. The risk of the composite end point among patients with a body mass index of 75 was 61% higher than the risk among those with a body-mass index of 53 (odds ratio, 1.61; 95% CI, 1.04 to 2.48). The predicted risk of the composite end point among patients with a body-mass index of less than 53 was also higher than the risk among those with a BMI of 53, but the odds ratio did not differ significantly for any BMI below 53.</a:t>
            </a:r>
          </a:p>
          <a:p>
            <a:pPr eaLnBrk="1" hangingPunct="1">
              <a:lnSpc>
                <a:spcPct val="80000"/>
              </a:lnSpc>
              <a:defRPr/>
            </a:pPr>
            <a:endParaRPr lang="en-US" dirty="0" smtClean="0">
              <a:latin typeface="Arial" charset="0"/>
            </a:endParaRPr>
          </a:p>
          <a:p>
            <a:pPr eaLnBrk="1" hangingPunct="1">
              <a:lnSpc>
                <a:spcPct val="80000"/>
              </a:lnSpc>
              <a:defRPr/>
            </a:pPr>
            <a:r>
              <a:rPr lang="en-US" dirty="0" smtClean="0">
                <a:latin typeface="Arial" charset="0"/>
              </a:rPr>
              <a:t>The following slides focus solely on mortality by procedure.</a:t>
            </a:r>
          </a:p>
          <a:p>
            <a:pPr eaLnBrk="1" hangingPunct="1">
              <a:lnSpc>
                <a:spcPct val="80000"/>
              </a:lnSpc>
              <a:defRPr/>
            </a:pPr>
            <a:r>
              <a:rPr lang="en-US" dirty="0" smtClean="0">
                <a:latin typeface="Arial" charset="0"/>
              </a:rPr>
              <a:t>Other results can be found in the article, which is referenced on this slide. </a:t>
            </a:r>
          </a:p>
          <a:p>
            <a:pPr marL="190307" indent="-190307" eaLnBrk="1" hangingPunct="1">
              <a:lnSpc>
                <a:spcPct val="80000"/>
              </a:lnSpc>
              <a:defRPr/>
            </a:pPr>
            <a:endParaRPr lang="en-US" b="1" dirty="0" smtClean="0">
              <a:latin typeface="Arial" charset="0"/>
            </a:endParaRPr>
          </a:p>
          <a:p>
            <a:pPr marL="190307" indent="-190307" eaLnBrk="1" hangingPunct="1">
              <a:lnSpc>
                <a:spcPct val="80000"/>
              </a:lnSpc>
              <a:defRPr/>
            </a:pPr>
            <a:r>
              <a:rPr lang="en-US" b="1" dirty="0" smtClean="0">
                <a:latin typeface="Arial" charset="0"/>
              </a:rPr>
              <a:t>Ref:</a:t>
            </a:r>
          </a:p>
          <a:p>
            <a:pPr indent="-190307" eaLnBrk="1" hangingPunct="1">
              <a:lnSpc>
                <a:spcPct val="80000"/>
              </a:lnSpc>
              <a:defRPr/>
            </a:pPr>
            <a:r>
              <a:rPr lang="en-US" dirty="0" smtClean="0">
                <a:latin typeface="Arial" charset="0"/>
              </a:rPr>
              <a:t>Buchwald H, </a:t>
            </a:r>
            <a:r>
              <a:rPr lang="en-US" dirty="0" err="1" smtClean="0">
                <a:latin typeface="Arial" charset="0"/>
              </a:rPr>
              <a:t>Estok</a:t>
            </a:r>
            <a:r>
              <a:rPr lang="en-US" dirty="0" smtClean="0">
                <a:latin typeface="Arial" charset="0"/>
              </a:rPr>
              <a:t> R. </a:t>
            </a:r>
            <a:r>
              <a:rPr lang="en-US" dirty="0" err="1" smtClean="0">
                <a:latin typeface="Arial" charset="0"/>
              </a:rPr>
              <a:t>Fahrbach</a:t>
            </a:r>
            <a:r>
              <a:rPr lang="en-US" dirty="0" smtClean="0">
                <a:latin typeface="Arial" charset="0"/>
              </a:rPr>
              <a:t> K, </a:t>
            </a:r>
            <a:r>
              <a:rPr lang="en-US" dirty="0" err="1" smtClean="0">
                <a:latin typeface="Arial" charset="0"/>
              </a:rPr>
              <a:t>Banel</a:t>
            </a:r>
            <a:r>
              <a:rPr lang="en-US" dirty="0" smtClean="0">
                <a:latin typeface="Arial" charset="0"/>
              </a:rPr>
              <a:t> D, Sledge I. Trends in mortality in bariatric surgery: A systematic review and meta-analysis. </a:t>
            </a:r>
            <a:r>
              <a:rPr lang="en-US" i="1" dirty="0" smtClean="0">
                <a:latin typeface="Arial" charset="0"/>
              </a:rPr>
              <a:t>Surgery 2007;142:621-35.</a:t>
            </a:r>
            <a:endParaRPr lang="en-US" dirty="0" smtClean="0">
              <a:latin typeface="Arial" charset="0"/>
            </a:endParaRPr>
          </a:p>
          <a:p>
            <a:pPr indent="-190307" eaLnBrk="1" hangingPunct="1">
              <a:lnSpc>
                <a:spcPct val="80000"/>
              </a:lnSpc>
              <a:defRPr/>
            </a:pPr>
            <a:endParaRPr lang="en-US" sz="800" b="1" dirty="0" smtClean="0">
              <a:latin typeface="Arial" charset="0"/>
            </a:endParaRPr>
          </a:p>
          <a:p>
            <a:pPr marL="190307" indent="-190307" eaLnBrk="1" hangingPunct="1">
              <a:lnSpc>
                <a:spcPct val="80000"/>
              </a:lnSpc>
              <a:defRPr/>
            </a:pPr>
            <a:endParaRPr lang="en-US" sz="800" b="1" dirty="0" smtClean="0">
              <a:latin typeface="Arial" charset="0"/>
            </a:endParaRPr>
          </a:p>
          <a:p>
            <a:pPr marL="190307" indent="-190307" eaLnBrk="1" hangingPunct="1">
              <a:lnSpc>
                <a:spcPct val="80000"/>
              </a:lnSpc>
              <a:defRPr/>
            </a:pPr>
            <a:endParaRPr lang="en-US" sz="1000" dirty="0" smtClean="0">
              <a:latin typeface="Arial" charset="0"/>
            </a:endParaRPr>
          </a:p>
          <a:p>
            <a:pPr marL="190307" indent="-190307" eaLnBrk="1" hangingPunct="1">
              <a:lnSpc>
                <a:spcPct val="80000"/>
              </a:lnSpc>
              <a:defRPr/>
            </a:pPr>
            <a:endParaRPr lang="en-US" sz="1000" dirty="0" smtClean="0">
              <a:latin typeface="Arial" charset="0"/>
            </a:endParaRPr>
          </a:p>
          <a:p>
            <a:pPr marL="190307" indent="-190307" eaLnBrk="1" hangingPunct="1">
              <a:lnSpc>
                <a:spcPct val="80000"/>
              </a:lnSpc>
              <a:defRPr/>
            </a:pPr>
            <a:endParaRPr lang="en-US" sz="1000"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65200"/>
            <a:fld id="{063DAF13-4AB3-441E-A57E-EFF5F422160E}" type="slidenum">
              <a:rPr lang="en-US" smtClean="0">
                <a:latin typeface="Arial" charset="0"/>
              </a:rPr>
              <a:pPr defTabSz="965200"/>
              <a:t>39</a:t>
            </a:fld>
            <a:endParaRPr lang="en-US" smtClean="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65200"/>
            <a:fld id="{8D05237D-A723-46D8-9AF6-05932EF7CBDB}" type="slidenum">
              <a:rPr lang="en-US" smtClean="0">
                <a:latin typeface="Arial" charset="0"/>
              </a:rPr>
              <a:pPr defTabSz="965200"/>
              <a:t>4</a:t>
            </a:fld>
            <a:endParaRPr lang="en-US" smtClean="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buFont typeface="Verdana" pitchFamily="34" charset="0"/>
              <a:buNone/>
            </a:pPr>
            <a:r>
              <a:rPr lang="en-US" smtClean="0">
                <a:latin typeface="Arial" charset="0"/>
              </a:rPr>
              <a:t>The slide is taken directly from the CDC presentation, Obesity Trends Among U.S. Adults, </a:t>
            </a:r>
            <a:r>
              <a:rPr lang="en-US" i="1" smtClean="0">
                <a:latin typeface="Arial" charset="0"/>
              </a:rPr>
              <a:t>available at</a:t>
            </a:r>
            <a:r>
              <a:rPr lang="en-US" smtClean="0">
                <a:latin typeface="Arial" charset="0"/>
              </a:rPr>
              <a:t> </a:t>
            </a:r>
            <a:r>
              <a:rPr lang="en-US" u="sng" smtClean="0">
                <a:latin typeface="Arial" charset="0"/>
              </a:rPr>
              <a:t>http://www.cdc.gov/NCCDPHP/dnpa/obesity/trend/maps/obesity_trends_2008.ppt#472,2,Obesity Trends Among U.S. Adults between 1985 and 2008</a:t>
            </a:r>
            <a:r>
              <a:rPr lang="en-US" smtClean="0">
                <a:latin typeface="Arial" charset="0"/>
              </a:rPr>
              <a:t> (Accessed  Sept 9, 2009).</a:t>
            </a:r>
            <a:r>
              <a:rPr lang="en-US" sz="1000" smtClean="0">
                <a:latin typeface="Arial" charset="0"/>
              </a:rPr>
              <a:t>Slide is from the CDC website http://www.cdc.gov/NCCDPHP/dnpa/obesity/trend/maps/index.htm </a:t>
            </a:r>
          </a:p>
          <a:p>
            <a:pPr eaLnBrk="1" hangingPunct="1">
              <a:buFont typeface="Verdana" pitchFamily="34" charset="0"/>
              <a:buNone/>
            </a:pPr>
            <a:endParaRPr lang="en-US" sz="1000" smtClean="0">
              <a:latin typeface="Arial" charset="0"/>
            </a:endParaRPr>
          </a:p>
          <a:p>
            <a:pPr eaLnBrk="1" hangingPunct="1">
              <a:buFont typeface="Verdana" pitchFamily="34" charset="0"/>
              <a:buNone/>
            </a:pPr>
            <a:r>
              <a:rPr lang="en-US" sz="1000" smtClean="0">
                <a:latin typeface="Arial" charset="0"/>
              </a:rPr>
              <a:t>In 1990, among states participating in the Behavioral Risk Factor Surveillance System, 10 states had a prevalence of obesity less than 10% and no states had prevalence equal to or greater than 15%. </a:t>
            </a:r>
          </a:p>
          <a:p>
            <a:pPr eaLnBrk="1" hangingPunct="1"/>
            <a:endParaRPr lang="en-US" sz="1000" smtClean="0">
              <a:latin typeface="Arial" charset="0"/>
            </a:endParaRPr>
          </a:p>
          <a:p>
            <a:pPr eaLnBrk="1" hangingPunct="1"/>
            <a:r>
              <a:rPr lang="en-US" sz="1000" smtClean="0">
                <a:latin typeface="Arial" charset="0"/>
              </a:rPr>
              <a:t>By 1998, no state had prevalence less than 10%, seven states had a prevalence of obesity between 20-24%, and no state had prevalence equal to or greater than 25%.</a:t>
            </a:r>
          </a:p>
          <a:p>
            <a:pPr eaLnBrk="1" hangingPunct="1"/>
            <a:endParaRPr lang="en-US" sz="1000" smtClean="0">
              <a:latin typeface="Arial" charset="0"/>
            </a:endParaRPr>
          </a:p>
          <a:p>
            <a:pPr eaLnBrk="1" hangingPunct="1"/>
            <a:r>
              <a:rPr lang="en-US" sz="1000" smtClean="0">
                <a:latin typeface="Arial" charset="0"/>
              </a:rPr>
              <a:t>In 2008, only one state (Colorado) had a prevalence of obesity less than 20%.  Compared to 2007, the number of states with a prevalence equal to or greater than 30% has doubled, from 3 (Alabama, Mississippi and Tennessee) in 2007 to 6 in 2008.</a:t>
            </a:r>
          </a:p>
          <a:p>
            <a:pPr eaLnBrk="1" hangingPunct="1"/>
            <a:endParaRPr lang="en-US" sz="1000" smtClean="0">
              <a:latin typeface="Arial" charset="0"/>
            </a:endParaRPr>
          </a:p>
          <a:p>
            <a:pPr eaLnBrk="1" hangingPunct="1"/>
            <a:r>
              <a:rPr lang="en-US" sz="1000" smtClean="0">
                <a:latin typeface="Arial" charset="0"/>
              </a:rPr>
              <a:t>The data shown in these maps were collected through CDC’s Behavioral Risk Factor Surveillance System (BRFSS). Each year, state health departments use standard procedures to collect data through a series of monthly telephone interviews with U.S. adults.</a:t>
            </a:r>
          </a:p>
          <a:p>
            <a:pPr eaLnBrk="1" hangingPunct="1"/>
            <a:endParaRPr lang="en-US" sz="1000" smtClean="0">
              <a:latin typeface="Arial" charset="0"/>
            </a:endParaRPr>
          </a:p>
          <a:p>
            <a:pPr eaLnBrk="1" hangingPunct="1"/>
            <a:r>
              <a:rPr lang="en-US" sz="1000" smtClean="0">
                <a:latin typeface="Arial" charset="0"/>
              </a:rPr>
              <a:t>Prevalence estimates generated for the maps may vary slightly from those generated for the states by BRFSS (http://aps.nccd.cdc.gov/brfss) as slightly different analytic methods are used.</a:t>
            </a:r>
          </a:p>
          <a:p>
            <a:pPr eaLnBrk="1" hangingPunct="1"/>
            <a:endParaRPr lang="en-US" sz="1000" smtClean="0">
              <a:latin typeface="Arial" charset="0"/>
            </a:endParaRPr>
          </a:p>
          <a:p>
            <a:pPr eaLnBrk="1" hangingPunct="1"/>
            <a:endParaRPr lang="en-US" sz="100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65200"/>
            <a:fld id="{9C42C34D-DBD8-41F9-9244-4DB5CB8C8628}" type="slidenum">
              <a:rPr lang="en-US" smtClean="0">
                <a:latin typeface="Arial" charset="0"/>
              </a:rPr>
              <a:pPr defTabSz="965200"/>
              <a:t>40</a:t>
            </a:fld>
            <a:endParaRPr lang="en-US" smtClean="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5200"/>
            <a:fld id="{7193A4E7-8472-40A2-9EDE-25548E934928}" type="slidenum">
              <a:rPr lang="en-US" smtClean="0">
                <a:latin typeface="Arial" charset="0"/>
              </a:rPr>
              <a:pPr defTabSz="965200"/>
              <a:t>41</a:t>
            </a:fld>
            <a:endParaRPr lang="en-US" smtClean="0">
              <a:latin typeface="Arial" charset="0"/>
            </a:endParaRPr>
          </a:p>
        </p:txBody>
      </p:sp>
      <p:sp>
        <p:nvSpPr>
          <p:cNvPr id="120835"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8EA9669C-D017-414B-BC12-CE4FD69A80DE}" type="slidenum">
              <a:rPr lang="en-US" sz="1300"/>
              <a:pPr algn="r" defTabSz="965200"/>
              <a:t>41</a:t>
            </a:fld>
            <a:endParaRPr lang="en-US" sz="1300"/>
          </a:p>
        </p:txBody>
      </p:sp>
      <p:sp>
        <p:nvSpPr>
          <p:cNvPr id="120836"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58E95E64-BBEA-489A-9A97-B168F2B3C43B}" type="slidenum">
              <a:rPr lang="en-US" sz="1200">
                <a:latin typeface="Times New Roman" pitchFamily="18" charset="0"/>
              </a:rPr>
              <a:pPr algn="r" defTabSz="962025" eaLnBrk="0" hangingPunct="0"/>
              <a:t>41</a:t>
            </a:fld>
            <a:endParaRPr lang="en-US" sz="1200">
              <a:latin typeface="Times New Roman" pitchFamily="18" charset="0"/>
            </a:endParaRPr>
          </a:p>
        </p:txBody>
      </p:sp>
      <p:sp>
        <p:nvSpPr>
          <p:cNvPr id="120837" name="Rectangle 2"/>
          <p:cNvSpPr>
            <a:spLocks noChangeArrowheads="1" noTextEdit="1"/>
          </p:cNvSpPr>
          <p:nvPr>
            <p:ph type="sldImg"/>
          </p:nvPr>
        </p:nvSpPr>
        <p:spPr>
          <a:xfrm>
            <a:off x="1257300" y="719138"/>
            <a:ext cx="4802188" cy="3602037"/>
          </a:xfrm>
          <a:ln/>
        </p:spPr>
      </p:sp>
      <p:sp>
        <p:nvSpPr>
          <p:cNvPr id="120838" name="Rectangle 3"/>
          <p:cNvSpPr>
            <a:spLocks noGrp="1" noChangeArrowheads="1"/>
          </p:cNvSpPr>
          <p:nvPr>
            <p:ph type="body" idx="1"/>
          </p:nvPr>
        </p:nvSpPr>
        <p:spPr>
          <a:xfrm>
            <a:off x="361950" y="4560888"/>
            <a:ext cx="6564313" cy="4321175"/>
          </a:xfrm>
          <a:noFill/>
          <a:ln/>
        </p:spPr>
        <p:txBody>
          <a:bodyPr lIns="96327" tIns="48163" rIns="96327" bIns="48163"/>
          <a:lstStyle/>
          <a:p>
            <a:pPr eaLnBrk="1" hangingPunct="1"/>
            <a:r>
              <a:rPr lang="en-US" smtClean="0">
                <a:latin typeface="Arial" charset="0"/>
              </a:rPr>
              <a:t>The judgment of whether or not a new treatment offers sufficient clinical benefits to justify its additional cost (and therefore warrants reimbursement and adoption) is often in the purview of centralized (or decentralized) organizations such as NICE (in the UK) or various bodies such as the BlueCross BlueShield Technology Evaluation Center in the US.  These types of groups have reviewed the overall body of literature for bariatric surgeries (namely RYGBP and LAGB) and, based on these data, have made favorable policy recommendations for these procedures.</a:t>
            </a:r>
          </a:p>
          <a:p>
            <a:pPr eaLnBrk="1" hangingPunct="1"/>
            <a:endParaRPr lang="en-US" sz="1000" smtClean="0">
              <a:latin typeface="Arial" charset="0"/>
            </a:endParaRPr>
          </a:p>
          <a:p>
            <a:pPr eaLnBrk="1" hangingPunct="1">
              <a:buFontTx/>
              <a:buAutoNum type="arabicPeriod"/>
            </a:pPr>
            <a:r>
              <a:rPr lang="en-US" sz="1000" smtClean="0">
                <a:latin typeface="Arial" charset="0"/>
              </a:rPr>
              <a:t>Centers for Medicare and Medicaid Services.  NCD for bariatric surgery for treatment of morbid obesity.     Publication Number 100-3; Manual Section Number 100.1.  February 2006.</a:t>
            </a:r>
          </a:p>
          <a:p>
            <a:pPr eaLnBrk="1" hangingPunct="1">
              <a:buFontTx/>
              <a:buAutoNum type="arabicPeriod"/>
            </a:pPr>
            <a:r>
              <a:rPr lang="en-US" sz="1000" smtClean="0">
                <a:latin typeface="Times New Roman" pitchFamily="18" charset="0"/>
              </a:rPr>
              <a:t>Trust for America's Health 2008 report  www.HEALTHYAMERICANS.org. </a:t>
            </a:r>
            <a:r>
              <a:rPr lang="en-US" sz="1000" smtClean="0">
                <a:latin typeface="Arial" charset="0"/>
              </a:rPr>
              <a:t>F as in Fat Survey published by Trust for American’s Health and the Robert Wood Johnson Foundation</a:t>
            </a:r>
            <a:endParaRPr lang="en-US" sz="1000" smtClean="0">
              <a:latin typeface="Times New Roman" pitchFamily="18" charset="0"/>
            </a:endParaRPr>
          </a:p>
          <a:p>
            <a:pPr eaLnBrk="1" hangingPunct="1">
              <a:buFontTx/>
              <a:buAutoNum type="arabicPeriod"/>
            </a:pPr>
            <a:r>
              <a:rPr lang="en-US" sz="1000" smtClean="0">
                <a:latin typeface="Arial" charset="0"/>
              </a:rPr>
              <a:t>Agency for Healthcare Research and Quality (AHRQ). Pharmacological and Surgical Treatment of Obesity.  AHRQ Publication no. 04-E028-2; July 2004.</a:t>
            </a:r>
          </a:p>
          <a:p>
            <a:pPr eaLnBrk="1" hangingPunct="1"/>
            <a:r>
              <a:rPr lang="en-US" sz="1000" smtClean="0">
                <a:latin typeface="Arial" charset="0"/>
              </a:rPr>
              <a:t>4.National Institute for Health and Clinical Excellence.  Obesity: the prevention, identification, assessment and management of overweigh and obesity in adults and children. NICE Clinical Guideline 43.  Issue data: December 2006.</a:t>
            </a:r>
          </a:p>
          <a:p>
            <a:pPr eaLnBrk="1" hangingPunct="1">
              <a:buFontTx/>
              <a:buAutoNum type="arabicPeriod" startAt="5"/>
            </a:pPr>
            <a:r>
              <a:rPr lang="en-US" sz="1000" smtClean="0">
                <a:latin typeface="Arial" charset="0"/>
              </a:rPr>
              <a:t>BlueCross BlueShield Association Technology Evaluation Center (TEC).  Laparoscopic adjustable gastric banding for morbid obesity. 2007 Volume 21, No. 13. http://www.bcbs.com/betterknowledge/tec/vols/21/laparoscopic-adjustable.html.  Accessed September 25, 2007.</a:t>
            </a:r>
          </a:p>
          <a:p>
            <a:pPr eaLnBrk="1" hangingPunct="1">
              <a:buFontTx/>
              <a:buAutoNum type="arabicPeriod" startAt="5"/>
            </a:pPr>
            <a:r>
              <a:rPr lang="en-US" sz="1000" smtClean="0">
                <a:latin typeface="Arial" charset="0"/>
              </a:rPr>
              <a:t>Surgery for Obesity and Related Diseases 4 (2008) S109-S184</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defTabSz="965200"/>
            <a:fld id="{B584CFA7-497B-4805-B849-6A4707AC213B}" type="slidenum">
              <a:rPr lang="en-US" smtClean="0">
                <a:latin typeface="Arial" charset="0"/>
              </a:rPr>
              <a:pPr defTabSz="965200"/>
              <a:t>42</a:t>
            </a:fld>
            <a:endParaRPr lang="en-US" smtClean="0">
              <a:latin typeface="Arial" charset="0"/>
            </a:endParaRPr>
          </a:p>
        </p:txBody>
      </p:sp>
      <p:sp>
        <p:nvSpPr>
          <p:cNvPr id="121859"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9F5E3517-E716-4009-B655-BD85ED244A5E}" type="slidenum">
              <a:rPr lang="en-US" sz="1300"/>
              <a:pPr algn="r" defTabSz="965200"/>
              <a:t>42</a:t>
            </a:fld>
            <a:endParaRPr lang="en-US" sz="1300"/>
          </a:p>
        </p:txBody>
      </p:sp>
      <p:sp>
        <p:nvSpPr>
          <p:cNvPr id="121860" name="Rectangle 2"/>
          <p:cNvSpPr>
            <a:spLocks noRo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r>
              <a:rPr lang="en-US" smtClean="0">
                <a:latin typeface="Arial" charset="0"/>
              </a:rPr>
              <a:t>Abstract: extracted from page 996</a:t>
            </a:r>
          </a:p>
          <a:p>
            <a:pPr eaLnBrk="1" hangingPunct="1"/>
            <a:endParaRPr lang="en-US" smtClean="0">
              <a:latin typeface="Arial" charset="0"/>
            </a:endParaRPr>
          </a:p>
          <a:p>
            <a:pPr eaLnBrk="1" hangingPunct="1"/>
            <a:r>
              <a:rPr lang="en-US" smtClean="0">
                <a:latin typeface="Arial" charset="0"/>
              </a:rPr>
              <a:t>In summary, obesity imposes a significant societal and employer burden, as indicated by the greater health care utilization, higher direct medical costs, and more time lost</a:t>
            </a:r>
          </a:p>
          <a:p>
            <a:pPr eaLnBrk="1" hangingPunct="1"/>
            <a:r>
              <a:rPr lang="en-US" smtClean="0">
                <a:latin typeface="Arial" charset="0"/>
              </a:rPr>
              <a:t>from work of those who are obese or severely obese. Given the multiple links between obesity and a range of chronic health problems, interventions that reduce the prevalence of</a:t>
            </a:r>
          </a:p>
          <a:p>
            <a:pPr eaLnBrk="1" hangingPunct="1"/>
            <a:r>
              <a:rPr lang="en-US" smtClean="0">
                <a:latin typeface="Arial" charset="0"/>
              </a:rPr>
              <a:t>obesity are likely to simultaneously reduce the prevalence of its comorbid conditions, including dyslipidemia and type 2 diabetes. Reductions in the prevalence of such conditions</a:t>
            </a:r>
          </a:p>
          <a:p>
            <a:pPr eaLnBrk="1" hangingPunct="1"/>
            <a:r>
              <a:rPr lang="en-US" smtClean="0">
                <a:latin typeface="Arial" charset="0"/>
              </a:rPr>
              <a:t>could prove beneficial to patients, employers, and insurers.</a:t>
            </a:r>
          </a:p>
          <a:p>
            <a:pPr eaLnBrk="1" hangingPunct="1"/>
            <a:r>
              <a:rPr lang="en-US" smtClean="0">
                <a:latin typeface="Arial" charset="0"/>
              </a:rPr>
              <a:t>These findings are the result of a retrospective data analysis based on information collected from health plan claims, self-reported health risk assessments, and productivity data (Thomson MarketScan) from 2003 through 2005. </a:t>
            </a:r>
          </a:p>
          <a:p>
            <a:pPr eaLnBrk="1" hangingPunct="1"/>
            <a:r>
              <a:rPr lang="en-US" smtClean="0">
                <a:latin typeface="Arial" charset="0"/>
              </a:rPr>
              <a:t>The present study finds similarities in health care and indirect costs of overweight and normal employees, but differences in costs that are pronounced at both ends of the BMI continuum </a:t>
            </a:r>
          </a:p>
          <a:p>
            <a:pPr eaLnBrk="1" hangingPunct="1"/>
            <a:endParaRPr lang="en-US" smtClean="0">
              <a:latin typeface="Arial" charset="0"/>
            </a:endParaRPr>
          </a:p>
          <a:p>
            <a:pPr eaLnBrk="1" hangingPunct="1"/>
            <a:endParaRPr lang="en-US" smtClean="0">
              <a:latin typeface="Arial" charset="0"/>
            </a:endParaRPr>
          </a:p>
          <a:p>
            <a:pPr eaLnBrk="1" hangingPunct="1">
              <a:spcBef>
                <a:spcPct val="50000"/>
              </a:spcBef>
            </a:pPr>
            <a:r>
              <a:rPr lang="en-US" i="1" smtClean="0">
                <a:latin typeface="Arial" charset="0"/>
              </a:rPr>
              <a:t>Durden et al. JOEM 2008;50(9):991-97.</a:t>
            </a:r>
          </a:p>
          <a:p>
            <a:pPr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65200"/>
            <a:fld id="{837704D5-BD9E-4BFD-9B51-77F4CB701C62}" type="slidenum">
              <a:rPr lang="en-US" smtClean="0">
                <a:latin typeface="Arial" charset="0"/>
              </a:rPr>
              <a:pPr defTabSz="965200"/>
              <a:t>43</a:t>
            </a:fld>
            <a:endParaRPr lang="en-US" smtClean="0">
              <a:latin typeface="Arial" charset="0"/>
            </a:endParaRPr>
          </a:p>
        </p:txBody>
      </p:sp>
      <p:sp>
        <p:nvSpPr>
          <p:cNvPr id="122883"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5F978124-5B7E-42AC-92C3-B39BDB1CB88E}" type="slidenum">
              <a:rPr lang="en-US" sz="1300"/>
              <a:pPr algn="r" defTabSz="965200"/>
              <a:t>43</a:t>
            </a:fld>
            <a:endParaRPr lang="en-US" sz="1300"/>
          </a:p>
        </p:txBody>
      </p:sp>
      <p:sp>
        <p:nvSpPr>
          <p:cNvPr id="122884"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10DEFB8F-329A-4BA7-A11C-5101EAED4293}" type="slidenum">
              <a:rPr lang="en-US" sz="1200">
                <a:latin typeface="Times New Roman" pitchFamily="18" charset="0"/>
              </a:rPr>
              <a:pPr algn="r" defTabSz="962025" eaLnBrk="0" hangingPunct="0"/>
              <a:t>43</a:t>
            </a:fld>
            <a:endParaRPr lang="en-US" sz="1200">
              <a:latin typeface="Times New Roman" pitchFamily="18" charset="0"/>
            </a:endParaRPr>
          </a:p>
        </p:txBody>
      </p:sp>
      <p:sp>
        <p:nvSpPr>
          <p:cNvPr id="122885" name="Rectangle 2"/>
          <p:cNvSpPr>
            <a:spLocks noChangeArrowheads="1" noTextEdit="1"/>
          </p:cNvSpPr>
          <p:nvPr>
            <p:ph type="sldImg"/>
          </p:nvPr>
        </p:nvSpPr>
        <p:spPr>
          <a:xfrm>
            <a:off x="1257300" y="719138"/>
            <a:ext cx="4802188" cy="3602037"/>
          </a:xfrm>
          <a:ln/>
        </p:spPr>
      </p:sp>
      <p:sp>
        <p:nvSpPr>
          <p:cNvPr id="122886" name="Rectangle 3"/>
          <p:cNvSpPr>
            <a:spLocks noGrp="1" noChangeArrowheads="1"/>
          </p:cNvSpPr>
          <p:nvPr>
            <p:ph type="body" idx="1"/>
          </p:nvPr>
        </p:nvSpPr>
        <p:spPr>
          <a:xfrm>
            <a:off x="254000" y="4560888"/>
            <a:ext cx="6810375" cy="4321175"/>
          </a:xfrm>
          <a:noFill/>
          <a:ln/>
        </p:spPr>
        <p:txBody>
          <a:bodyPr lIns="96327" tIns="48163" rIns="96327" bIns="48163"/>
          <a:lstStyle/>
          <a:p>
            <a:pPr eaLnBrk="1" hangingPunct="1"/>
            <a:r>
              <a:rPr lang="en-US" smtClean="0">
                <a:latin typeface="Arial" charset="0"/>
              </a:rPr>
              <a:t>The judgment of whether or not a new treatment offers sufficient clinical benefits to justify its additional cost (and therefore warrants reimbursement and adoption) is often in the purview of centralized (or decentralized) organizations such as NICE (in the UK) or various bodies such as the BlueCross BlueShield Technology Evaluation Center in the US.  These types of groups have reviewed the overall body of literature for bariatric surgeries (namely Gastric Bypass and Laparoscopic adjustable gastric banding) and, based on these data, have made favorable policy recommendations for these procedures.</a:t>
            </a:r>
          </a:p>
          <a:p>
            <a:pPr eaLnBrk="1" hangingPunct="1"/>
            <a:endParaRPr lang="en-US" smtClean="0">
              <a:latin typeface="Arial" charset="0"/>
            </a:endParaRPr>
          </a:p>
          <a:p>
            <a:pPr eaLnBrk="1" hangingPunct="1"/>
            <a:r>
              <a:rPr lang="en-US" sz="1100" smtClean="0">
                <a:latin typeface="Arial" charset="0"/>
              </a:rPr>
              <a:t>1. Centers for Medicare and Medicaid Services.  NCD for bariatric surgery for treatment of morbid obesity. Publication Number 100-3; Manual Section Number 100.1.  February 2006.</a:t>
            </a:r>
          </a:p>
          <a:p>
            <a:pPr eaLnBrk="1" hangingPunct="1"/>
            <a:r>
              <a:rPr lang="en-US" sz="1100" smtClean="0">
                <a:latin typeface="Arial" charset="0"/>
              </a:rPr>
              <a:t>2. National Institute for Health and Clinical Excellence.  Obesity: the prevention, identification, assessment and management of overweigh and obesity in adults and children. NICE Clinical Guideline 43.  Issue data: December 2006.</a:t>
            </a:r>
          </a:p>
          <a:p>
            <a:pPr eaLnBrk="1" hangingPunct="1">
              <a:buFontTx/>
              <a:buAutoNum type="arabicPeriod" startAt="3"/>
            </a:pPr>
            <a:r>
              <a:rPr lang="en-US" sz="1100" smtClean="0">
                <a:latin typeface="Arial" charset="0"/>
              </a:rPr>
              <a:t>Boudreau R, Hodgson A.  Laparoscopic adjustable gastric banding for weight loss in obese adults: clinical and economic review [Technology Report 90]. Ottawa: Canadian Agency for Drugs and Technologies in Health; 2007.</a:t>
            </a:r>
          </a:p>
          <a:p>
            <a:pPr eaLnBrk="1" hangingPunct="1">
              <a:buFontTx/>
              <a:buAutoNum type="arabicPeriod" startAt="3"/>
            </a:pPr>
            <a:r>
              <a:rPr lang="en-US" sz="1100" smtClean="0">
                <a:latin typeface="Arial" charset="0"/>
              </a:rPr>
              <a:t> BlueCross BlueShield Association Technology Evaluation Center (TEC).  Laparoscopic adjustable gastric banding for morbid obesity. 2007 Volume 21, No. 13. http://www.bcbs.com/betterknowledge/tec/vols/21/laparoscopic-adjustable.html.  Accessed September 25, 2007.</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defTabSz="965200"/>
            <a:fld id="{0AB76053-BF7D-4FDA-9570-959CB8B8C4E0}" type="slidenum">
              <a:rPr lang="en-US" smtClean="0">
                <a:latin typeface="Arial" charset="0"/>
              </a:rPr>
              <a:pPr defTabSz="965200"/>
              <a:t>44</a:t>
            </a:fld>
            <a:endParaRPr lang="en-US" smtClean="0">
              <a:latin typeface="Arial" charset="0"/>
            </a:endParaRPr>
          </a:p>
        </p:txBody>
      </p:sp>
      <p:sp>
        <p:nvSpPr>
          <p:cNvPr id="123907"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ED3DBCCA-B6BD-4864-82C7-18E574A76002}" type="slidenum">
              <a:rPr lang="en-US" sz="1300"/>
              <a:pPr algn="r" defTabSz="965200"/>
              <a:t>44</a:t>
            </a:fld>
            <a:endParaRPr lang="en-US" sz="1300"/>
          </a:p>
        </p:txBody>
      </p:sp>
      <p:sp>
        <p:nvSpPr>
          <p:cNvPr id="123908"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0F57A4E3-507A-452A-B296-C503ABD3E0F7}" type="slidenum">
              <a:rPr lang="en-US" sz="1200">
                <a:latin typeface="Times New Roman" pitchFamily="18" charset="0"/>
              </a:rPr>
              <a:pPr algn="r" defTabSz="962025" eaLnBrk="0" hangingPunct="0"/>
              <a:t>44</a:t>
            </a:fld>
            <a:endParaRPr lang="en-US" sz="1200">
              <a:latin typeface="Times New Roman" pitchFamily="18" charset="0"/>
            </a:endParaRPr>
          </a:p>
        </p:txBody>
      </p:sp>
      <p:sp>
        <p:nvSpPr>
          <p:cNvPr id="123909" name="Rectangle 2"/>
          <p:cNvSpPr>
            <a:spLocks noChangeArrowheads="1" noTextEdit="1"/>
          </p:cNvSpPr>
          <p:nvPr>
            <p:ph type="sldImg"/>
          </p:nvPr>
        </p:nvSpPr>
        <p:spPr>
          <a:xfrm>
            <a:off x="1257300" y="719138"/>
            <a:ext cx="4802188" cy="3602037"/>
          </a:xfrm>
          <a:ln/>
        </p:spPr>
      </p:sp>
      <p:sp>
        <p:nvSpPr>
          <p:cNvPr id="123910" name="Rectangle 3"/>
          <p:cNvSpPr>
            <a:spLocks noGrp="1" noChangeArrowheads="1"/>
          </p:cNvSpPr>
          <p:nvPr>
            <p:ph type="body" idx="1"/>
          </p:nvPr>
        </p:nvSpPr>
        <p:spPr>
          <a:xfrm>
            <a:off x="976313" y="4560888"/>
            <a:ext cx="5362575" cy="4321175"/>
          </a:xfrm>
          <a:noFill/>
          <a:ln/>
        </p:spPr>
        <p:txBody>
          <a:bodyPr lIns="96327" tIns="48163" rIns="96327" bIns="48163"/>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65200"/>
            <a:fld id="{ADA0B405-FDFC-4CE4-BEA8-33C62DC1E83F}" type="slidenum">
              <a:rPr lang="en-US" smtClean="0">
                <a:latin typeface="Arial" charset="0"/>
              </a:rPr>
              <a:pPr defTabSz="965200"/>
              <a:t>45</a:t>
            </a:fld>
            <a:endParaRPr lang="en-US" smtClean="0">
              <a:latin typeface="Arial"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charset="0"/>
            </a:endParaRPr>
          </a:p>
        </p:txBody>
      </p:sp>
      <p:sp>
        <p:nvSpPr>
          <p:cNvPr id="125956" name="Slide Number Placeholder 3"/>
          <p:cNvSpPr>
            <a:spLocks noGrp="1"/>
          </p:cNvSpPr>
          <p:nvPr>
            <p:ph type="sldNum" sz="quarter" idx="5"/>
          </p:nvPr>
        </p:nvSpPr>
        <p:spPr>
          <a:noFill/>
        </p:spPr>
        <p:txBody>
          <a:bodyPr/>
          <a:lstStyle/>
          <a:p>
            <a:pPr defTabSz="965200"/>
            <a:fld id="{66448C1F-69B6-4C6D-B157-3922676793B9}" type="slidenum">
              <a:rPr lang="en-US" smtClean="0">
                <a:latin typeface="Arial" charset="0"/>
              </a:rPr>
              <a:pPr defTabSz="965200"/>
              <a:t>46</a:t>
            </a:fld>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defTabSz="965200"/>
            <a:fld id="{063CD77D-FE60-4BDB-AD40-AAA523DD9185}" type="slidenum">
              <a:rPr lang="en-US" smtClean="0">
                <a:latin typeface="Arial" charset="0"/>
              </a:rPr>
              <a:pPr defTabSz="965200"/>
              <a:t>47</a:t>
            </a:fld>
            <a:endParaRPr lang="en-US" smtClean="0">
              <a:latin typeface="Arial" charset="0"/>
            </a:endParaRPr>
          </a:p>
        </p:txBody>
      </p:sp>
      <p:sp>
        <p:nvSpPr>
          <p:cNvPr id="126979"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11684514-C8DC-47FA-83C3-BA2CA14B4309}" type="slidenum">
              <a:rPr lang="en-US" sz="1300"/>
              <a:pPr algn="r" defTabSz="965200"/>
              <a:t>47</a:t>
            </a:fld>
            <a:endParaRPr lang="en-US" sz="1300"/>
          </a:p>
        </p:txBody>
      </p:sp>
      <p:sp>
        <p:nvSpPr>
          <p:cNvPr id="126980" name="Rectangle 2"/>
          <p:cNvSpPr>
            <a:spLocks noRot="1" noChangeArrowheads="1" noTextEdit="1"/>
          </p:cNvSpPr>
          <p:nvPr>
            <p:ph type="sldImg"/>
          </p:nvPr>
        </p:nvSpPr>
        <p:spPr>
          <a:ln/>
        </p:spPr>
      </p:sp>
      <p:sp>
        <p:nvSpPr>
          <p:cNvPr id="121861" name="Rectangle 3"/>
          <p:cNvSpPr>
            <a:spLocks noGrp="1" noChangeArrowheads="1"/>
          </p:cNvSpPr>
          <p:nvPr>
            <p:ph type="body" idx="1"/>
          </p:nvPr>
        </p:nvSpPr>
        <p:spPr>
          <a:xfrm>
            <a:off x="157163" y="4560888"/>
            <a:ext cx="7013575" cy="4319587"/>
          </a:xfrm>
          <a:ln/>
        </p:spPr>
        <p:txBody>
          <a:bodyPr/>
          <a:lstStyle/>
          <a:p>
            <a:pPr marL="0" lvl="4" eaLnBrk="1" hangingPunct="1">
              <a:buFont typeface="Arial" pitchFamily="34" charset="0"/>
              <a:buChar char="•"/>
              <a:defRPr/>
            </a:pPr>
            <a:r>
              <a:rPr lang="en-US" sz="1000" b="1" dirty="0" smtClean="0">
                <a:latin typeface="Arial" charset="0"/>
              </a:rPr>
              <a:t>  </a:t>
            </a:r>
            <a:r>
              <a:rPr lang="en-US" sz="800" b="1" dirty="0" smtClean="0">
                <a:latin typeface="Arial" charset="0"/>
              </a:rPr>
              <a:t>With respect to </a:t>
            </a:r>
            <a:r>
              <a:rPr lang="en-US" sz="800" b="1" i="1" dirty="0" smtClean="0">
                <a:latin typeface="Arial" charset="0"/>
              </a:rPr>
              <a:t>Buchwald et al., </a:t>
            </a:r>
            <a:r>
              <a:rPr lang="en-US" sz="800" b="1" dirty="0" smtClean="0">
                <a:latin typeface="Arial" charset="0"/>
              </a:rPr>
              <a:t>JAMA, </a:t>
            </a:r>
            <a:r>
              <a:rPr lang="en-US" sz="800" b="1" i="1" dirty="0" smtClean="0">
                <a:latin typeface="Arial" charset="0"/>
              </a:rPr>
              <a:t>2004</a:t>
            </a:r>
            <a:r>
              <a:rPr lang="en-US" sz="800" b="1" dirty="0" smtClean="0">
                <a:latin typeface="Arial" charset="0"/>
              </a:rPr>
              <a:t>, the following may be noted:</a:t>
            </a:r>
          </a:p>
          <a:p>
            <a:pPr marL="0" lvl="4" eaLnBrk="1" hangingPunct="1">
              <a:spcBef>
                <a:spcPts val="0"/>
              </a:spcBef>
              <a:defRPr/>
            </a:pPr>
            <a:r>
              <a:rPr lang="en-US" sz="800" dirty="0" smtClean="0">
                <a:latin typeface="Arial" charset="0"/>
              </a:rPr>
              <a:t>    Review was based on 136 fully extracted studies with a total of 22,094 patients—the majority of whom were female (72.6%) with a mean age of 39 years and a baseline BMI of 46.9.  The review used a random effects model for the meta-analysis. </a:t>
            </a:r>
          </a:p>
          <a:p>
            <a:pPr marL="0" lvl="4" eaLnBrk="1" hangingPunct="1">
              <a:spcBef>
                <a:spcPts val="0"/>
              </a:spcBef>
              <a:defRPr/>
            </a:pPr>
            <a:r>
              <a:rPr lang="en-US" sz="800" dirty="0" smtClean="0">
                <a:latin typeface="Arial" charset="0"/>
              </a:rPr>
              <a:t>     More specifically, the review noted a 47.5% EWL, with respect to gastric banding; a 61.6% EWL, with respect to gastric bypass; a 68.2% EWL, with respect to </a:t>
            </a:r>
            <a:r>
              <a:rPr lang="en-US" sz="800" dirty="0" err="1" smtClean="0">
                <a:latin typeface="Arial" charset="0"/>
              </a:rPr>
              <a:t>gastroplasty</a:t>
            </a:r>
            <a:r>
              <a:rPr lang="en-US" sz="800" dirty="0" smtClean="0">
                <a:latin typeface="Arial" charset="0"/>
              </a:rPr>
              <a:t>; and a 70.1% EWL, with respect to BDP/DS. The review also reported an operative mortality rate of 0.1% for purely restrictive procedures, 0.5% for gastric bypass, and 1.1% for BDP/DS.</a:t>
            </a:r>
          </a:p>
          <a:p>
            <a:pPr marL="0" lvl="4" indent="117112" eaLnBrk="1" hangingPunct="1">
              <a:spcBef>
                <a:spcPts val="0"/>
              </a:spcBef>
              <a:buFontTx/>
              <a:buChar char="•"/>
              <a:defRPr/>
            </a:pPr>
            <a:r>
              <a:rPr lang="en-US" sz="800" b="1" dirty="0" smtClean="0">
                <a:latin typeface="Arial" charset="0"/>
              </a:rPr>
              <a:t>  With Respect to Buchwald et al. Am J Med. Published in 2009:</a:t>
            </a:r>
          </a:p>
          <a:p>
            <a:pPr marL="0" lvl="4" eaLnBrk="1" hangingPunct="1">
              <a:spcBef>
                <a:spcPts val="0"/>
              </a:spcBef>
              <a:defRPr/>
            </a:pPr>
            <a:r>
              <a:rPr lang="en-US" sz="800" dirty="0" smtClean="0">
                <a:latin typeface="Arial" charset="0"/>
              </a:rPr>
              <a:t>This paper is the largest, current, comprehensive meta-analysis of this subject and includes all articles published in English from Jan 1, 1990 to April 30, 2006. The authors expanded the database from the 2004 meta-analysis to 621 studies with 888 treatment arms and 135,246 patients. At baseline, the mean age was 40.2 years, body mass index (BMI) was 47.9 kg/m2, 80% were female, and 10.5% had previous bariatric procedures. Meta-analysis of weight loss overall was 38.5 kg or 55.9% excess body weight loss. Overall, 78.1% of diabetic patients had complete resolution, and diabetes was improved or resolved in 86.6% of patients. Weight loss and diabetes resolution were greatest for patients undergoing </a:t>
            </a:r>
            <a:r>
              <a:rPr lang="en-US" sz="800" dirty="0" err="1" smtClean="0">
                <a:latin typeface="Arial" charset="0"/>
              </a:rPr>
              <a:t>biliopancreatic</a:t>
            </a:r>
            <a:r>
              <a:rPr lang="en-US" sz="800" dirty="0" smtClean="0">
                <a:latin typeface="Arial" charset="0"/>
              </a:rPr>
              <a:t> diversion/duodenal switch, followed by gastric bypass, and least for banding procedures. Insulin levels declined significantly postoperatively, as did hemoglobin A1c and fasting glucose values. For diabetic patients only, the total weight loss (all procedures) at the time point for which data are available for at least 50% of study patients was 40.6 kg or 64.4% of excess body weight loss. The weight loss results again appear to last more than 2 years, with a weight loss of 38.2 kg or 67.1% excess body weight at less than 2 years and 42.9 kg or 58.0% excess body weight at 2 years or more.</a:t>
            </a:r>
          </a:p>
          <a:p>
            <a:pPr marL="0" lvl="4" eaLnBrk="1" hangingPunct="1">
              <a:spcBef>
                <a:spcPts val="0"/>
              </a:spcBef>
              <a:defRPr/>
            </a:pPr>
            <a:r>
              <a:rPr lang="en-US" sz="800" dirty="0" smtClean="0">
                <a:latin typeface="Arial" charset="0"/>
              </a:rPr>
              <a:t>The proportion of patients with diabetes resolution or improvement was fairly constant at time points less than 2 years and 2 years or more. (Weight and diabetes parameters showed little difference at less than 2 years and at 2 years or more. (The definition of diabetes at times varied among authors; as a rule, however, overt diabetes was defined as a fasting blood glucose greater than 125 mg/</a:t>
            </a:r>
            <a:r>
              <a:rPr lang="en-US" sz="800" dirty="0" err="1" smtClean="0">
                <a:latin typeface="Arial" charset="0"/>
              </a:rPr>
              <a:t>dL</a:t>
            </a:r>
            <a:r>
              <a:rPr lang="en-US" sz="800" dirty="0" smtClean="0">
                <a:latin typeface="Arial" charset="0"/>
              </a:rPr>
              <a:t> or an HgA1c greater than 7%)</a:t>
            </a:r>
          </a:p>
          <a:p>
            <a:pPr marL="0" lvl="4" indent="117112" eaLnBrk="1" hangingPunct="1">
              <a:spcBef>
                <a:spcPts val="0"/>
              </a:spcBef>
              <a:buFontTx/>
              <a:buChar char="•"/>
              <a:defRPr/>
            </a:pPr>
            <a:r>
              <a:rPr lang="en-US" sz="800" b="1" dirty="0" smtClean="0">
                <a:latin typeface="Arial" charset="0"/>
              </a:rPr>
              <a:t>With respect to </a:t>
            </a:r>
            <a:r>
              <a:rPr lang="en-US" sz="800" b="1" i="1" dirty="0" err="1" smtClean="0">
                <a:latin typeface="Arial" charset="0"/>
              </a:rPr>
              <a:t>Maggard</a:t>
            </a:r>
            <a:r>
              <a:rPr lang="en-US" sz="800" b="1" i="1" dirty="0" smtClean="0">
                <a:latin typeface="Arial" charset="0"/>
              </a:rPr>
              <a:t> et al.</a:t>
            </a:r>
            <a:r>
              <a:rPr lang="en-US" sz="800" b="1" dirty="0" smtClean="0">
                <a:latin typeface="Arial" charset="0"/>
              </a:rPr>
              <a:t>, Am. </a:t>
            </a:r>
            <a:r>
              <a:rPr lang="en-US" sz="800" b="1" dirty="0" err="1" smtClean="0">
                <a:latin typeface="Arial" charset="0"/>
              </a:rPr>
              <a:t>Coll</a:t>
            </a:r>
            <a:r>
              <a:rPr lang="en-US" sz="800" b="1" dirty="0" smtClean="0">
                <a:latin typeface="Arial" charset="0"/>
              </a:rPr>
              <a:t> of Phys., </a:t>
            </a:r>
            <a:r>
              <a:rPr lang="en-US" sz="800" b="1" i="1" dirty="0" smtClean="0">
                <a:latin typeface="Arial" charset="0"/>
              </a:rPr>
              <a:t>2005</a:t>
            </a:r>
            <a:r>
              <a:rPr lang="en-US" sz="800" b="1" dirty="0" smtClean="0">
                <a:latin typeface="Arial" charset="0"/>
              </a:rPr>
              <a:t>, the following may be noted:</a:t>
            </a:r>
          </a:p>
          <a:p>
            <a:pPr marL="0" lvl="4" eaLnBrk="1" hangingPunct="1">
              <a:spcBef>
                <a:spcPts val="0"/>
              </a:spcBef>
              <a:defRPr/>
            </a:pPr>
            <a:r>
              <a:rPr lang="en-US" sz="800" dirty="0" smtClean="0">
                <a:latin typeface="Arial" charset="0"/>
              </a:rPr>
              <a:t>Review was based on 147 studies and concluded that surgery is more effective than non-surgical treatment for weight loss and control of </a:t>
            </a:r>
            <a:r>
              <a:rPr lang="en-US" sz="800" i="1" dirty="0" smtClean="0">
                <a:latin typeface="Arial" charset="0"/>
              </a:rPr>
              <a:t>some</a:t>
            </a:r>
            <a:r>
              <a:rPr lang="en-US" sz="800" dirty="0" smtClean="0">
                <a:latin typeface="Arial" charset="0"/>
              </a:rPr>
              <a:t> </a:t>
            </a:r>
            <a:r>
              <a:rPr lang="en-US" sz="800" dirty="0" err="1" smtClean="0">
                <a:latin typeface="Arial" charset="0"/>
              </a:rPr>
              <a:t>comorbid</a:t>
            </a:r>
            <a:r>
              <a:rPr lang="en-US" sz="800" dirty="0" smtClean="0">
                <a:latin typeface="Arial" charset="0"/>
              </a:rPr>
              <a:t> conditions in patients with a BMI of 40 or greater. Bariatric procedures studies reviewed included RYGBP, LAGB, VBG, and BDP/DS.</a:t>
            </a:r>
          </a:p>
          <a:p>
            <a:pPr marL="0" lvl="4" indent="175668" eaLnBrk="1" hangingPunct="1">
              <a:spcBef>
                <a:spcPts val="0"/>
              </a:spcBef>
              <a:buFontTx/>
              <a:buChar char="•"/>
              <a:defRPr/>
            </a:pPr>
            <a:r>
              <a:rPr lang="en-US" sz="800" b="1" dirty="0" smtClean="0">
                <a:latin typeface="Arial" charset="0"/>
              </a:rPr>
              <a:t>With respect to </a:t>
            </a:r>
            <a:r>
              <a:rPr lang="en-US" sz="800" b="1" i="1" dirty="0" err="1" smtClean="0">
                <a:latin typeface="Arial" charset="0"/>
              </a:rPr>
              <a:t>Sjostrom</a:t>
            </a:r>
            <a:r>
              <a:rPr lang="en-US" sz="800" b="1" i="1" dirty="0" smtClean="0">
                <a:latin typeface="Arial" charset="0"/>
              </a:rPr>
              <a:t> et al., </a:t>
            </a:r>
            <a:r>
              <a:rPr lang="en-US" sz="800" b="1" dirty="0" smtClean="0">
                <a:latin typeface="Arial" charset="0"/>
              </a:rPr>
              <a:t>NEJM, </a:t>
            </a:r>
            <a:r>
              <a:rPr lang="en-US" sz="800" b="1" i="1" dirty="0" smtClean="0">
                <a:latin typeface="Arial" charset="0"/>
              </a:rPr>
              <a:t>2007</a:t>
            </a:r>
            <a:r>
              <a:rPr lang="en-US" sz="800" b="1" dirty="0" smtClean="0">
                <a:latin typeface="Arial" charset="0"/>
              </a:rPr>
              <a:t>, the following may be noted:</a:t>
            </a:r>
            <a:endParaRPr lang="en-US" sz="800" b="1" i="1" dirty="0" smtClean="0">
              <a:latin typeface="Arial" charset="0"/>
            </a:endParaRPr>
          </a:p>
          <a:p>
            <a:pPr marL="0" lvl="4" eaLnBrk="1" hangingPunct="1">
              <a:spcBef>
                <a:spcPts val="0"/>
              </a:spcBef>
              <a:defRPr/>
            </a:pPr>
            <a:r>
              <a:rPr lang="en-US" sz="800" i="1" dirty="0" smtClean="0">
                <a:latin typeface="Arial" charset="0"/>
              </a:rPr>
              <a:t>See </a:t>
            </a:r>
            <a:r>
              <a:rPr lang="en-US" sz="800" dirty="0" smtClean="0">
                <a:latin typeface="Arial" charset="0"/>
              </a:rPr>
              <a:t>additional notes included on slide 39.</a:t>
            </a:r>
          </a:p>
          <a:p>
            <a:pPr marL="0" lvl="4" eaLnBrk="1" hangingPunct="1">
              <a:spcBef>
                <a:spcPts val="0"/>
              </a:spcBef>
              <a:defRPr/>
            </a:pPr>
            <a:r>
              <a:rPr lang="en-US" sz="800" dirty="0" smtClean="0">
                <a:latin typeface="Arial" charset="0"/>
              </a:rPr>
              <a:t>The prospective, controlled study involved 4047 obese patients with 2010 undergoing bariatric surgery and 2037 receiving conventional treatment and reported mortality during an average of 10.9 years of follow-up.</a:t>
            </a:r>
          </a:p>
          <a:p>
            <a:pPr marL="0" lvl="4" eaLnBrk="1" hangingPunct="1">
              <a:spcBef>
                <a:spcPts val="0"/>
              </a:spcBef>
              <a:defRPr/>
            </a:pPr>
            <a:r>
              <a:rPr lang="en-US" sz="800" dirty="0" smtClean="0">
                <a:latin typeface="Arial" charset="0"/>
              </a:rPr>
              <a:t>Mean weight loss was maximal after one (1) to two (2) years (gastric bypass, 32±8%; VBG, 25±9%; and banding 20±10%).  After ten (10) years, the EWLs were 25±11%; 16±11%; and 14±14%, respectively, and after 15 years were 27±12%; 18±11%; and 13±14%, respectively.</a:t>
            </a:r>
          </a:p>
          <a:p>
            <a:pPr marL="0" lvl="4" eaLnBrk="1" hangingPunct="1">
              <a:spcBef>
                <a:spcPts val="0"/>
              </a:spcBef>
              <a:defRPr/>
            </a:pPr>
            <a:r>
              <a:rPr lang="en-US" sz="800" dirty="0" smtClean="0">
                <a:latin typeface="Arial" charset="0"/>
              </a:rPr>
              <a:t>Unable to confirm some findings (i.e. dealing with </a:t>
            </a:r>
            <a:r>
              <a:rPr lang="en-US" sz="800" dirty="0" err="1" smtClean="0">
                <a:latin typeface="Arial" charset="0"/>
              </a:rPr>
              <a:t>comorbidities</a:t>
            </a:r>
            <a:r>
              <a:rPr lang="en-US" sz="800" dirty="0" smtClean="0">
                <a:latin typeface="Arial" charset="0"/>
              </a:rPr>
              <a:t>) based on the materials available.</a:t>
            </a:r>
          </a:p>
          <a:p>
            <a:pPr marL="0" lvl="4" eaLnBrk="1" hangingPunct="1">
              <a:defRPr/>
            </a:pPr>
            <a:r>
              <a:rPr lang="en-US" sz="800" dirty="0" smtClean="0">
                <a:latin typeface="Arial" charset="0"/>
              </a:rPr>
              <a:t>References:</a:t>
            </a:r>
          </a:p>
          <a:p>
            <a:pPr eaLnBrk="1" hangingPunct="1">
              <a:defRPr/>
            </a:pPr>
            <a:r>
              <a:rPr lang="en-US" sz="800" dirty="0" smtClean="0">
                <a:latin typeface="Arial" charset="0"/>
              </a:rPr>
              <a:t>1. Buchwald, et al.  Bariatric surgery: a systematic review and meta-analysis </a:t>
            </a:r>
            <a:r>
              <a:rPr lang="en-US" sz="800" i="1" dirty="0" smtClean="0">
                <a:latin typeface="Arial" charset="0"/>
              </a:rPr>
              <a:t>JAMA </a:t>
            </a:r>
            <a:r>
              <a:rPr lang="en-US" sz="800" dirty="0" smtClean="0">
                <a:latin typeface="Arial" charset="0"/>
              </a:rPr>
              <a:t>2004;292:1724-1737.</a:t>
            </a:r>
          </a:p>
          <a:p>
            <a:pPr eaLnBrk="1" hangingPunct="1">
              <a:defRPr/>
            </a:pPr>
            <a:r>
              <a:rPr lang="en-US" sz="800" dirty="0" smtClean="0">
                <a:latin typeface="Arial" charset="0"/>
              </a:rPr>
              <a:t>2. </a:t>
            </a:r>
            <a:r>
              <a:rPr lang="en-US" sz="800" dirty="0" err="1" smtClean="0">
                <a:latin typeface="Arial" charset="0"/>
              </a:rPr>
              <a:t>Buckwald</a:t>
            </a:r>
            <a:r>
              <a:rPr lang="en-US" sz="800" dirty="0" smtClean="0">
                <a:latin typeface="Arial" charset="0"/>
              </a:rPr>
              <a:t>, et al.  Weight and Type 2 Diabetes after Bariatric Surgery: Systematic Review and Meta-analysis. The American</a:t>
            </a:r>
          </a:p>
          <a:p>
            <a:pPr eaLnBrk="1" hangingPunct="1">
              <a:defRPr/>
            </a:pPr>
            <a:r>
              <a:rPr lang="en-US" sz="800" dirty="0" smtClean="0">
                <a:latin typeface="Arial" charset="0"/>
              </a:rPr>
              <a:t>   Journal of Medicine (2009) 122, 248-256</a:t>
            </a:r>
          </a:p>
          <a:p>
            <a:pPr eaLnBrk="1" hangingPunct="1">
              <a:defRPr/>
            </a:pPr>
            <a:r>
              <a:rPr lang="en-US" sz="800" dirty="0" smtClean="0">
                <a:latin typeface="Arial" charset="0"/>
              </a:rPr>
              <a:t>3. </a:t>
            </a:r>
            <a:r>
              <a:rPr lang="en-US" sz="800" dirty="0" err="1" smtClean="0">
                <a:latin typeface="Arial" charset="0"/>
              </a:rPr>
              <a:t>Maggard</a:t>
            </a:r>
            <a:r>
              <a:rPr lang="en-US" sz="800" dirty="0" smtClean="0">
                <a:latin typeface="Arial" charset="0"/>
              </a:rPr>
              <a:t>, et al. Meta-analysis: surgical treatment of obesity. </a:t>
            </a:r>
            <a:r>
              <a:rPr lang="en-US" sz="800" i="1" dirty="0" smtClean="0">
                <a:latin typeface="Arial" charset="0"/>
              </a:rPr>
              <a:t>Ann Intern Med</a:t>
            </a:r>
            <a:r>
              <a:rPr lang="en-US" sz="800" dirty="0" smtClean="0">
                <a:latin typeface="Arial" charset="0"/>
              </a:rPr>
              <a:t> 2005;142:547-559.</a:t>
            </a:r>
          </a:p>
          <a:p>
            <a:pPr eaLnBrk="1" hangingPunct="1">
              <a:defRPr/>
            </a:pPr>
            <a:r>
              <a:rPr lang="en-US" sz="800" dirty="0" smtClean="0">
                <a:latin typeface="Arial" charset="0"/>
              </a:rPr>
              <a:t>4. </a:t>
            </a:r>
            <a:r>
              <a:rPr lang="en-US" sz="800" dirty="0" err="1" smtClean="0">
                <a:latin typeface="Arial" charset="0"/>
              </a:rPr>
              <a:t>Sjostrom</a:t>
            </a:r>
            <a:r>
              <a:rPr lang="en-US" sz="800" dirty="0" smtClean="0">
                <a:latin typeface="Arial" charset="0"/>
              </a:rPr>
              <a:t>, et al. Effects of bariatric surgery on mortality in Swedish obese subjects. </a:t>
            </a:r>
            <a:r>
              <a:rPr lang="en-US" sz="800" i="1" dirty="0" smtClean="0">
                <a:latin typeface="Arial" charset="0"/>
              </a:rPr>
              <a:t>NEJM</a:t>
            </a:r>
            <a:r>
              <a:rPr lang="en-US" sz="800" dirty="0" smtClean="0">
                <a:latin typeface="Arial" charset="0"/>
              </a:rPr>
              <a:t> 2007;357:741-52. </a:t>
            </a:r>
          </a:p>
          <a:p>
            <a:pPr marL="247236" indent="-247236" eaLnBrk="1" hangingPunct="1">
              <a:defRPr/>
            </a:pPr>
            <a:endParaRPr lang="en-US" sz="1300" dirty="0" smtClean="0">
              <a:latin typeface="Arial" charset="0"/>
            </a:endParaRPr>
          </a:p>
          <a:p>
            <a:pPr marL="247236" indent="-247236" eaLnBrk="1" hangingPunct="1">
              <a:defRPr/>
            </a:pPr>
            <a:endParaRPr lang="en-US" dirty="0" smtClean="0">
              <a:latin typeface="Arial" charset="0"/>
            </a:endParaRPr>
          </a:p>
          <a:p>
            <a:pPr marL="2078734" lvl="4" indent="-247236" eaLnBrk="1" hangingPunct="1">
              <a:defRPr/>
            </a:pPr>
            <a:endParaRPr lang="en-US" dirty="0" smtClean="0">
              <a:latin typeface="Arial" charset="0"/>
            </a:endParaRPr>
          </a:p>
          <a:p>
            <a:pPr marL="2078734" lvl="4" indent="-247236" eaLnBrk="1" hangingPunct="1">
              <a:defRPr/>
            </a:pPr>
            <a:endParaRPr 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defTabSz="965200"/>
            <a:fld id="{7EC7810F-C814-4745-8C79-69AF6BB42518}" type="slidenum">
              <a:rPr lang="en-US" smtClean="0">
                <a:latin typeface="Arial" charset="0"/>
              </a:rPr>
              <a:pPr defTabSz="965200"/>
              <a:t>48</a:t>
            </a:fld>
            <a:endParaRPr lang="en-US" smtClean="0">
              <a:latin typeface="Arial" charset="0"/>
            </a:endParaRPr>
          </a:p>
        </p:txBody>
      </p:sp>
      <p:sp>
        <p:nvSpPr>
          <p:cNvPr id="128003"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5A8AEEDA-8C83-4A44-8799-38E147EA316F}" type="slidenum">
              <a:rPr lang="en-US" sz="1300"/>
              <a:pPr algn="r" defTabSz="965200"/>
              <a:t>48</a:t>
            </a:fld>
            <a:endParaRPr lang="en-US" sz="1300"/>
          </a:p>
        </p:txBody>
      </p:sp>
      <p:sp>
        <p:nvSpPr>
          <p:cNvPr id="128004" name="Rectangle 2"/>
          <p:cNvSpPr>
            <a:spLocks noRot="1" noChangeArrowheads="1" noTextEdit="1"/>
          </p:cNvSpPr>
          <p:nvPr>
            <p:ph type="sldImg"/>
          </p:nvPr>
        </p:nvSpPr>
        <p:spPr>
          <a:ln/>
        </p:spPr>
      </p:sp>
      <p:sp>
        <p:nvSpPr>
          <p:cNvPr id="122885" name="Rectangle 3"/>
          <p:cNvSpPr>
            <a:spLocks noGrp="1" noChangeArrowheads="1"/>
          </p:cNvSpPr>
          <p:nvPr>
            <p:ph type="body" idx="1"/>
          </p:nvPr>
        </p:nvSpPr>
        <p:spPr>
          <a:xfrm>
            <a:off x="244475" y="4424363"/>
            <a:ext cx="6888163" cy="4321175"/>
          </a:xfrm>
          <a:ln/>
        </p:spPr>
        <p:txBody>
          <a:bodyPr/>
          <a:lstStyle/>
          <a:p>
            <a:pPr marL="0" lvl="1" eaLnBrk="1" hangingPunct="1">
              <a:spcBef>
                <a:spcPts val="0"/>
              </a:spcBef>
              <a:buFontTx/>
              <a:buChar char="•"/>
              <a:defRPr/>
            </a:pPr>
            <a:r>
              <a:rPr lang="en-US" sz="800" b="1" dirty="0" smtClean="0">
                <a:latin typeface="Arial" charset="0"/>
              </a:rPr>
              <a:t>With respect to </a:t>
            </a:r>
            <a:r>
              <a:rPr lang="en-US" sz="800" b="1" i="1" dirty="0" smtClean="0">
                <a:latin typeface="Arial" charset="0"/>
              </a:rPr>
              <a:t>Buchwald et al., </a:t>
            </a:r>
            <a:r>
              <a:rPr lang="en-US" sz="800" b="1" dirty="0" smtClean="0">
                <a:latin typeface="Arial" charset="0"/>
              </a:rPr>
              <a:t>JAMA, </a:t>
            </a:r>
            <a:r>
              <a:rPr lang="en-US" sz="800" b="1" i="1" dirty="0" smtClean="0">
                <a:latin typeface="Arial" charset="0"/>
              </a:rPr>
              <a:t>2004</a:t>
            </a:r>
            <a:r>
              <a:rPr lang="en-US" sz="800" b="1" dirty="0" smtClean="0">
                <a:latin typeface="Arial" charset="0"/>
              </a:rPr>
              <a:t>, the following may be noted:</a:t>
            </a:r>
          </a:p>
          <a:p>
            <a:pPr marL="0" lvl="1" eaLnBrk="1" hangingPunct="1">
              <a:spcBef>
                <a:spcPts val="0"/>
              </a:spcBef>
              <a:defRPr/>
            </a:pPr>
            <a:r>
              <a:rPr lang="en-US" sz="800" dirty="0" smtClean="0">
                <a:latin typeface="Arial" charset="0"/>
              </a:rPr>
              <a:t>Review was based on 136 fully extracted studies with a total of 22,094 patients—the majority of whom were female (72.6%) with a mean age of 39 years and a baseline BMI of 46.9.  The review used a random effects model for the meta-analysis. </a:t>
            </a:r>
          </a:p>
          <a:p>
            <a:pPr marL="0" lvl="1" eaLnBrk="1" hangingPunct="1">
              <a:spcBef>
                <a:spcPts val="0"/>
              </a:spcBef>
              <a:defRPr/>
            </a:pPr>
            <a:endParaRPr lang="en-US" sz="800" dirty="0" smtClean="0">
              <a:latin typeface="Arial" charset="0"/>
            </a:endParaRPr>
          </a:p>
          <a:p>
            <a:pPr marL="0" lvl="1" eaLnBrk="1" hangingPunct="1">
              <a:spcBef>
                <a:spcPts val="0"/>
              </a:spcBef>
              <a:defRPr/>
            </a:pPr>
            <a:r>
              <a:rPr lang="en-US" sz="800" dirty="0" smtClean="0">
                <a:latin typeface="Arial" charset="0"/>
              </a:rPr>
              <a:t>More specifically, the review noted a 47.5% EWL, with respect to gastric banding; a 61.6% EWL, with respect to gastric bypass; a 68.2% EWL, with respect to </a:t>
            </a:r>
            <a:r>
              <a:rPr lang="en-US" sz="800" dirty="0" err="1" smtClean="0">
                <a:latin typeface="Arial" charset="0"/>
              </a:rPr>
              <a:t>gastroplasty</a:t>
            </a:r>
            <a:r>
              <a:rPr lang="en-US" sz="800" dirty="0" smtClean="0">
                <a:latin typeface="Arial" charset="0"/>
              </a:rPr>
              <a:t>; and a 70.1% EWL, with respect to BDP/DS. The review also reported an operative mortality rate of 0.1% for purely restrictive procedures, 0.5% for gastric bypass, and 1.1% for BDP/DS.</a:t>
            </a:r>
          </a:p>
          <a:p>
            <a:pPr marL="0" lvl="4" eaLnBrk="1" hangingPunct="1">
              <a:spcBef>
                <a:spcPts val="0"/>
              </a:spcBef>
              <a:buFontTx/>
              <a:buChar char="•"/>
              <a:defRPr/>
            </a:pPr>
            <a:r>
              <a:rPr lang="en-US" sz="800" b="1" dirty="0" smtClean="0">
                <a:latin typeface="Arial" charset="0"/>
              </a:rPr>
              <a:t>With Respect to Buchwald et al. Am J Med. Published in 2009:</a:t>
            </a:r>
          </a:p>
          <a:p>
            <a:pPr marL="0" lvl="4" eaLnBrk="1" hangingPunct="1">
              <a:spcBef>
                <a:spcPts val="0"/>
              </a:spcBef>
              <a:defRPr/>
            </a:pPr>
            <a:r>
              <a:rPr lang="en-US" sz="800" dirty="0" smtClean="0">
                <a:latin typeface="Arial" charset="0"/>
              </a:rPr>
              <a:t>This paper is the largest, current, comprehensive meta-analysis of this subject and includes all articles published in English from Jan 1, 1990 to April 30, 2006. The authors expanded the database from the 2004 meta-analysis to 621 studies with 888 treatment arms and 135,246 patients. At baseline, the mean age was 40.2 years, body mass index (BMI) was 47.9 kg/m2, 80% were female, and 10.5% had previous bariatric procedures. Meta-analysis of weight loss overall was 38.5 kg or 55.9% excess body weight loss. Overall, 78.1% of diabetic patients had complete resolution, and diabetes was improved or resolved in 86.6% of patients. Weight loss and diabetes resolution were greatest for patients undergoing </a:t>
            </a:r>
            <a:r>
              <a:rPr lang="en-US" sz="800" dirty="0" err="1" smtClean="0">
                <a:latin typeface="Arial" charset="0"/>
              </a:rPr>
              <a:t>biliopancreatic</a:t>
            </a:r>
            <a:r>
              <a:rPr lang="en-US" sz="800" dirty="0" smtClean="0">
                <a:latin typeface="Arial" charset="0"/>
              </a:rPr>
              <a:t> diversion/duodenal switch, followed by gastric bypass, and least for banding procedures. Insulin levels declined significantly postoperatively, as did hemoglobin A1c and fasting glucose values. For diabetic patients only, the total weight loss (all procedures) at the time point for which data are available for at least 50% of study patients was 40.6 kg or 64.4% of excess body weight loss. The weight loss results again appear to last more than 2 years, with a weight loss of 38.2 kg or 67.1% excess body weight at less than 2 years and 42.9 kg or 58.0% excess body weight at 2 years or more.</a:t>
            </a:r>
          </a:p>
          <a:p>
            <a:pPr marL="0" lvl="4" eaLnBrk="1" hangingPunct="1">
              <a:spcBef>
                <a:spcPts val="0"/>
              </a:spcBef>
              <a:defRPr/>
            </a:pPr>
            <a:r>
              <a:rPr lang="en-US" sz="800" dirty="0" smtClean="0">
                <a:latin typeface="Arial" charset="0"/>
              </a:rPr>
              <a:t>The proportion of patients with diabetes resolution or improvement was fairly constant at time points less than 2 years and 2 years or more. (Weight and diabetes parameters showed little difference at less than 2 years and at 2 years or more. (The definition of diabetes at times varied among authors; as a rule, however, overt diabetes was defined as a fasting blood glucose greater than 125 mg/</a:t>
            </a:r>
            <a:r>
              <a:rPr lang="en-US" sz="800" dirty="0" err="1" smtClean="0">
                <a:latin typeface="Arial" charset="0"/>
              </a:rPr>
              <a:t>dL</a:t>
            </a:r>
            <a:r>
              <a:rPr lang="en-US" sz="800" dirty="0" smtClean="0">
                <a:latin typeface="Arial" charset="0"/>
              </a:rPr>
              <a:t> or an HgA1c greater than 7%)</a:t>
            </a:r>
          </a:p>
          <a:p>
            <a:pPr marL="0" lvl="4" eaLnBrk="1" hangingPunct="1">
              <a:spcBef>
                <a:spcPts val="0"/>
              </a:spcBef>
              <a:defRPr/>
            </a:pPr>
            <a:endParaRPr lang="en-US" sz="800" dirty="0" smtClean="0">
              <a:latin typeface="Arial" charset="0"/>
            </a:endParaRPr>
          </a:p>
          <a:p>
            <a:pPr marL="0" lvl="4" eaLnBrk="1" hangingPunct="1">
              <a:spcBef>
                <a:spcPts val="0"/>
              </a:spcBef>
              <a:buFontTx/>
              <a:buChar char="•"/>
              <a:defRPr/>
            </a:pPr>
            <a:r>
              <a:rPr lang="en-US" sz="800" b="1" dirty="0" smtClean="0">
                <a:latin typeface="Arial" charset="0"/>
              </a:rPr>
              <a:t>With respect to </a:t>
            </a:r>
            <a:r>
              <a:rPr lang="en-US" sz="800" b="1" i="1" dirty="0" err="1" smtClean="0">
                <a:latin typeface="Arial" charset="0"/>
              </a:rPr>
              <a:t>Maggard</a:t>
            </a:r>
            <a:r>
              <a:rPr lang="en-US" sz="800" b="1" i="1" dirty="0" smtClean="0">
                <a:latin typeface="Arial" charset="0"/>
              </a:rPr>
              <a:t> et al.</a:t>
            </a:r>
            <a:r>
              <a:rPr lang="en-US" sz="800" b="1" dirty="0" smtClean="0">
                <a:latin typeface="Arial" charset="0"/>
              </a:rPr>
              <a:t>, Am. </a:t>
            </a:r>
            <a:r>
              <a:rPr lang="en-US" sz="800" b="1" dirty="0" err="1" smtClean="0">
                <a:latin typeface="Arial" charset="0"/>
              </a:rPr>
              <a:t>Coll</a:t>
            </a:r>
            <a:r>
              <a:rPr lang="en-US" sz="800" b="1" dirty="0" smtClean="0">
                <a:latin typeface="Arial" charset="0"/>
              </a:rPr>
              <a:t> of Phys., </a:t>
            </a:r>
            <a:r>
              <a:rPr lang="en-US" sz="800" b="1" i="1" dirty="0" smtClean="0">
                <a:latin typeface="Arial" charset="0"/>
              </a:rPr>
              <a:t>2005</a:t>
            </a:r>
            <a:r>
              <a:rPr lang="en-US" sz="800" b="1" dirty="0" smtClean="0">
                <a:latin typeface="Arial" charset="0"/>
              </a:rPr>
              <a:t>, the following may be noted:</a:t>
            </a:r>
          </a:p>
          <a:p>
            <a:pPr marL="0" lvl="4" eaLnBrk="1" hangingPunct="1">
              <a:spcBef>
                <a:spcPts val="0"/>
              </a:spcBef>
              <a:defRPr/>
            </a:pPr>
            <a:r>
              <a:rPr lang="en-US" sz="800" dirty="0" smtClean="0">
                <a:latin typeface="Arial" charset="0"/>
              </a:rPr>
              <a:t>Review was based on 147 studies and concluded that surgery is more effective than non-surgical treatment for weight loss and control of </a:t>
            </a:r>
            <a:r>
              <a:rPr lang="en-US" sz="800" i="1" dirty="0" smtClean="0">
                <a:latin typeface="Arial" charset="0"/>
              </a:rPr>
              <a:t>some</a:t>
            </a:r>
            <a:r>
              <a:rPr lang="en-US" sz="800" dirty="0" smtClean="0">
                <a:latin typeface="Arial" charset="0"/>
              </a:rPr>
              <a:t> </a:t>
            </a:r>
            <a:r>
              <a:rPr lang="en-US" sz="800" dirty="0" err="1" smtClean="0">
                <a:latin typeface="Arial" charset="0"/>
              </a:rPr>
              <a:t>comorbid</a:t>
            </a:r>
            <a:r>
              <a:rPr lang="en-US" sz="800" dirty="0" smtClean="0">
                <a:latin typeface="Arial" charset="0"/>
              </a:rPr>
              <a:t> conditions in patients with a BMI of 40 or greater.</a:t>
            </a:r>
          </a:p>
          <a:p>
            <a:pPr marL="0" lvl="4" eaLnBrk="1" hangingPunct="1">
              <a:spcBef>
                <a:spcPts val="0"/>
              </a:spcBef>
              <a:defRPr/>
            </a:pPr>
            <a:r>
              <a:rPr lang="en-US" sz="800" dirty="0" smtClean="0">
                <a:latin typeface="Arial" charset="0"/>
              </a:rPr>
              <a:t>Bariatric procedures studies reviewed included RYGBP, LAGB, VBG, and BDP/DS.</a:t>
            </a:r>
          </a:p>
          <a:p>
            <a:pPr marL="0" lvl="4" eaLnBrk="1" hangingPunct="1">
              <a:spcBef>
                <a:spcPts val="0"/>
              </a:spcBef>
              <a:buFontTx/>
              <a:buChar char="•"/>
              <a:defRPr/>
            </a:pPr>
            <a:r>
              <a:rPr lang="en-US" sz="800" b="1" dirty="0" smtClean="0">
                <a:latin typeface="Arial" charset="0"/>
              </a:rPr>
              <a:t>With respect to </a:t>
            </a:r>
            <a:r>
              <a:rPr lang="en-US" sz="800" b="1" i="1" dirty="0" err="1" smtClean="0">
                <a:latin typeface="Arial" charset="0"/>
              </a:rPr>
              <a:t>Sjostrom</a:t>
            </a:r>
            <a:r>
              <a:rPr lang="en-US" sz="800" b="1" i="1" dirty="0" smtClean="0">
                <a:latin typeface="Arial" charset="0"/>
              </a:rPr>
              <a:t> et al., </a:t>
            </a:r>
            <a:r>
              <a:rPr lang="en-US" sz="800" b="1" dirty="0" smtClean="0">
                <a:latin typeface="Arial" charset="0"/>
              </a:rPr>
              <a:t>NEJM, </a:t>
            </a:r>
            <a:r>
              <a:rPr lang="en-US" sz="800" b="1" i="1" dirty="0" smtClean="0">
                <a:latin typeface="Arial" charset="0"/>
              </a:rPr>
              <a:t>2007</a:t>
            </a:r>
            <a:r>
              <a:rPr lang="en-US" sz="800" b="1" dirty="0" smtClean="0">
                <a:latin typeface="Arial" charset="0"/>
              </a:rPr>
              <a:t>, the following may be noted:</a:t>
            </a:r>
            <a:endParaRPr lang="en-US" sz="800" b="1" i="1" dirty="0" smtClean="0">
              <a:latin typeface="Arial" charset="0"/>
            </a:endParaRPr>
          </a:p>
          <a:p>
            <a:pPr marL="0" lvl="4" eaLnBrk="1" hangingPunct="1">
              <a:spcBef>
                <a:spcPts val="0"/>
              </a:spcBef>
              <a:defRPr/>
            </a:pPr>
            <a:r>
              <a:rPr lang="en-US" sz="800" i="1" dirty="0" smtClean="0">
                <a:latin typeface="Arial" charset="0"/>
              </a:rPr>
              <a:t>See </a:t>
            </a:r>
            <a:r>
              <a:rPr lang="en-US" sz="800" dirty="0" smtClean="0">
                <a:latin typeface="Arial" charset="0"/>
              </a:rPr>
              <a:t>additional notes included on slide 39.</a:t>
            </a:r>
          </a:p>
          <a:p>
            <a:pPr marL="0" lvl="4" eaLnBrk="1" hangingPunct="1">
              <a:spcBef>
                <a:spcPts val="0"/>
              </a:spcBef>
              <a:defRPr/>
            </a:pPr>
            <a:r>
              <a:rPr lang="en-US" sz="800" dirty="0" smtClean="0">
                <a:latin typeface="Arial" charset="0"/>
              </a:rPr>
              <a:t>The prospective, controlled study involved 4047 obese patients with 2010 undergoing bariatric surgery and 2037 receiving conventional treatment and reported mortality during an average of 10.9 years of follow-up.</a:t>
            </a:r>
          </a:p>
          <a:p>
            <a:pPr marL="0" lvl="4" eaLnBrk="1" hangingPunct="1">
              <a:spcBef>
                <a:spcPts val="0"/>
              </a:spcBef>
              <a:defRPr/>
            </a:pPr>
            <a:r>
              <a:rPr lang="en-US" sz="800" dirty="0" smtClean="0">
                <a:latin typeface="Arial" charset="0"/>
              </a:rPr>
              <a:t>Mean weight loss was maximal after one (1) to two (2) years (gastric bypass, 32±8%; VBG, 25±9%; and banding 20±10%).  After ten (10) years, the EWLs were 25±11%; 16±11%; and 14±14%, respectively, and after 15 years were 27±12%; 18±11%; and 13±14%, respectively.</a:t>
            </a:r>
          </a:p>
          <a:p>
            <a:pPr marL="0" lvl="4" eaLnBrk="1" hangingPunct="1">
              <a:spcBef>
                <a:spcPts val="0"/>
              </a:spcBef>
              <a:defRPr/>
            </a:pPr>
            <a:r>
              <a:rPr lang="en-US" sz="800" dirty="0" smtClean="0">
                <a:latin typeface="Arial" charset="0"/>
              </a:rPr>
              <a:t>Unable to confirm some findings (i.e. dealing with </a:t>
            </a:r>
            <a:r>
              <a:rPr lang="en-US" sz="800" dirty="0" err="1" smtClean="0">
                <a:latin typeface="Arial" charset="0"/>
              </a:rPr>
              <a:t>comorbidities</a:t>
            </a:r>
            <a:r>
              <a:rPr lang="en-US" sz="800" dirty="0" smtClean="0">
                <a:latin typeface="Arial" charset="0"/>
              </a:rPr>
              <a:t>) based on the materials available.</a:t>
            </a:r>
          </a:p>
          <a:p>
            <a:pPr marL="0" lvl="4" eaLnBrk="1" hangingPunct="1">
              <a:spcBef>
                <a:spcPts val="0"/>
              </a:spcBef>
              <a:defRPr/>
            </a:pPr>
            <a:endParaRPr lang="en-US" sz="800" dirty="0" smtClean="0">
              <a:latin typeface="Arial" charset="0"/>
            </a:endParaRPr>
          </a:p>
          <a:p>
            <a:pPr marL="0" lvl="4" eaLnBrk="1" hangingPunct="1">
              <a:spcBef>
                <a:spcPts val="0"/>
              </a:spcBef>
              <a:defRPr/>
            </a:pPr>
            <a:r>
              <a:rPr lang="en-US" sz="800" dirty="0" smtClean="0">
                <a:latin typeface="Arial" charset="0"/>
              </a:rPr>
              <a:t>References:</a:t>
            </a:r>
          </a:p>
          <a:p>
            <a:pPr eaLnBrk="1" hangingPunct="1">
              <a:spcBef>
                <a:spcPts val="0"/>
              </a:spcBef>
              <a:defRPr/>
            </a:pPr>
            <a:r>
              <a:rPr lang="en-US" sz="800" dirty="0" smtClean="0">
                <a:latin typeface="Arial" charset="0"/>
              </a:rPr>
              <a:t>1. Buchwald, et al.  Bariatric surgery: a systematic review and meta-analysis </a:t>
            </a:r>
            <a:r>
              <a:rPr lang="en-US" sz="800" i="1" dirty="0" smtClean="0">
                <a:latin typeface="Arial" charset="0"/>
              </a:rPr>
              <a:t>JAMA </a:t>
            </a:r>
            <a:r>
              <a:rPr lang="en-US" sz="800" dirty="0" smtClean="0">
                <a:latin typeface="Arial" charset="0"/>
              </a:rPr>
              <a:t>2004;292:1724-1737.</a:t>
            </a:r>
          </a:p>
          <a:p>
            <a:pPr eaLnBrk="1" hangingPunct="1">
              <a:spcBef>
                <a:spcPts val="0"/>
              </a:spcBef>
              <a:defRPr/>
            </a:pPr>
            <a:r>
              <a:rPr lang="en-US" sz="800" dirty="0" smtClean="0">
                <a:latin typeface="Arial" charset="0"/>
              </a:rPr>
              <a:t>2. </a:t>
            </a:r>
            <a:r>
              <a:rPr lang="en-US" sz="800" dirty="0" err="1" smtClean="0">
                <a:latin typeface="Arial" charset="0"/>
              </a:rPr>
              <a:t>Buckwald</a:t>
            </a:r>
            <a:r>
              <a:rPr lang="en-US" sz="800" dirty="0" smtClean="0">
                <a:latin typeface="Arial" charset="0"/>
              </a:rPr>
              <a:t>, et al.  Weight and Type 2 Diabetes after Bariatric Surgery: Systematic Review and Meta-analysis. The American Journal of Medicine (2009) 122, 248-256</a:t>
            </a:r>
          </a:p>
          <a:p>
            <a:pPr eaLnBrk="1" hangingPunct="1">
              <a:spcBef>
                <a:spcPts val="0"/>
              </a:spcBef>
              <a:defRPr/>
            </a:pPr>
            <a:r>
              <a:rPr lang="en-US" sz="800" dirty="0" smtClean="0">
                <a:latin typeface="Arial" charset="0"/>
              </a:rPr>
              <a:t>3. </a:t>
            </a:r>
            <a:r>
              <a:rPr lang="en-US" sz="800" dirty="0" err="1" smtClean="0">
                <a:latin typeface="Arial" charset="0"/>
              </a:rPr>
              <a:t>Maggard</a:t>
            </a:r>
            <a:r>
              <a:rPr lang="en-US" sz="800" dirty="0" smtClean="0">
                <a:latin typeface="Arial" charset="0"/>
              </a:rPr>
              <a:t>, et al. Meta-analysis: surgical treatment of obesity. </a:t>
            </a:r>
            <a:r>
              <a:rPr lang="en-US" sz="800" i="1" dirty="0" smtClean="0">
                <a:latin typeface="Arial" charset="0"/>
              </a:rPr>
              <a:t>Ann Intern Med</a:t>
            </a:r>
            <a:r>
              <a:rPr lang="en-US" sz="800" dirty="0" smtClean="0">
                <a:latin typeface="Arial" charset="0"/>
              </a:rPr>
              <a:t> 2005;142:547-559.</a:t>
            </a:r>
          </a:p>
          <a:p>
            <a:pPr eaLnBrk="1" hangingPunct="1">
              <a:spcBef>
                <a:spcPts val="0"/>
              </a:spcBef>
              <a:defRPr/>
            </a:pPr>
            <a:r>
              <a:rPr lang="en-US" sz="800" dirty="0" smtClean="0">
                <a:latin typeface="Arial" charset="0"/>
              </a:rPr>
              <a:t>4. </a:t>
            </a:r>
            <a:r>
              <a:rPr lang="en-US" sz="800" dirty="0" err="1" smtClean="0">
                <a:latin typeface="Arial" charset="0"/>
              </a:rPr>
              <a:t>Sjostrom</a:t>
            </a:r>
            <a:r>
              <a:rPr lang="en-US" sz="800" dirty="0" smtClean="0">
                <a:latin typeface="Arial" charset="0"/>
              </a:rPr>
              <a:t>, et al. Effects of bariatric surgery on mortality in Swedish obese subjects. </a:t>
            </a:r>
            <a:r>
              <a:rPr lang="en-US" sz="800" i="1" dirty="0" smtClean="0">
                <a:latin typeface="Arial" charset="0"/>
              </a:rPr>
              <a:t>NEJM</a:t>
            </a:r>
            <a:r>
              <a:rPr lang="en-US" sz="800" dirty="0" smtClean="0">
                <a:latin typeface="Arial" charset="0"/>
              </a:rPr>
              <a:t> 2007;357:741-52. </a:t>
            </a:r>
          </a:p>
          <a:p>
            <a:pPr marL="247236" indent="-247236" eaLnBrk="1" hangingPunct="1">
              <a:spcBef>
                <a:spcPts val="0"/>
              </a:spcBef>
              <a:defRPr/>
            </a:pPr>
            <a:endParaRPr lang="en-US" sz="1300" dirty="0" smtClean="0">
              <a:latin typeface="Arial" charset="0"/>
            </a:endParaRPr>
          </a:p>
          <a:p>
            <a:pPr marL="247236" indent="-247236" eaLnBrk="1" hangingPunct="1">
              <a:spcBef>
                <a:spcPts val="0"/>
              </a:spcBef>
              <a:defRPr/>
            </a:pPr>
            <a:endParaRPr lang="en-US" sz="1300" dirty="0" smtClean="0">
              <a:latin typeface="Arial" charset="0"/>
            </a:endParaRPr>
          </a:p>
          <a:p>
            <a:pPr marL="2078734" lvl="4" indent="-247236" eaLnBrk="1" hangingPunct="1">
              <a:spcBef>
                <a:spcPts val="0"/>
              </a:spcBef>
              <a:defRPr/>
            </a:pPr>
            <a:endParaRPr lang="en-US" dirty="0" smtClean="0">
              <a:latin typeface="Arial" charset="0"/>
            </a:endParaRPr>
          </a:p>
          <a:p>
            <a:pPr marL="2078734" lvl="4" indent="-247236" eaLnBrk="1" hangingPunct="1">
              <a:spcBef>
                <a:spcPts val="0"/>
              </a:spcBef>
              <a:defRPr/>
            </a:pPr>
            <a:endParaRPr lang="en-US" dirty="0" smtClean="0">
              <a:latin typeface="Arial" charset="0"/>
            </a:endParaRPr>
          </a:p>
          <a:p>
            <a:pPr marL="2078734" lvl="4" indent="-247236" eaLnBrk="1" hangingPunct="1">
              <a:spcBef>
                <a:spcPts val="0"/>
              </a:spcBef>
              <a:defRPr/>
            </a:pPr>
            <a:endParaRPr lang="en-US" dirty="0" smtClean="0">
              <a:latin typeface="Arial" charset="0"/>
            </a:endParaRPr>
          </a:p>
          <a:p>
            <a:pPr marL="2078734" lvl="4" indent="-247236" eaLnBrk="1" hangingPunct="1">
              <a:spcBef>
                <a:spcPts val="0"/>
              </a:spcBef>
              <a:defRPr/>
            </a:pPr>
            <a:endParaRPr lang="en-US" dirty="0" smtClean="0">
              <a:latin typeface="Arial" charset="0"/>
            </a:endParaRPr>
          </a:p>
          <a:p>
            <a:pPr marL="2078734" lvl="4" indent="-247236" eaLnBrk="1" hangingPunct="1">
              <a:spcBef>
                <a:spcPts val="0"/>
              </a:spcBef>
              <a:defRPr/>
            </a:pPr>
            <a:endParaRPr 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defTabSz="965200"/>
            <a:fld id="{B2D9F573-6AEC-44EA-ABBF-A38F615ABB82}" type="slidenum">
              <a:rPr lang="en-US" smtClean="0">
                <a:latin typeface="Arial" charset="0"/>
              </a:rPr>
              <a:pPr defTabSz="965200"/>
              <a:t>49</a:t>
            </a:fld>
            <a:endParaRPr lang="en-US" smtClean="0">
              <a:latin typeface="Arial"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marL="188913" indent="-188913" eaLnBrk="1" hangingPunct="1"/>
            <a:r>
              <a:rPr lang="en-US" sz="1000" smtClean="0">
                <a:latin typeface="Arial" charset="0"/>
              </a:rPr>
              <a:t>Morbid obesity represents a significant burden to the US workforce. This study demonstrates that employees DMO are at higher risk for a larger list of other conditions than has been previously shown.</a:t>
            </a:r>
          </a:p>
          <a:p>
            <a:pPr marL="188913" indent="-188913" eaLnBrk="1" hangingPunct="1"/>
            <a:r>
              <a:rPr lang="en-US" sz="1000" smtClean="0">
                <a:latin typeface="Arial" charset="0"/>
              </a:rPr>
              <a:t>The authors’ </a:t>
            </a:r>
            <a:r>
              <a:rPr lang="en-US" sz="1000" u="sng" smtClean="0">
                <a:latin typeface="Arial" charset="0"/>
              </a:rPr>
              <a:t>objective</a:t>
            </a:r>
            <a:r>
              <a:rPr lang="en-US" sz="1000" smtClean="0">
                <a:latin typeface="Arial" charset="0"/>
              </a:rPr>
              <a:t> was to find conditions with significantly different prevalence among employees diagnosed with morbid obesity (DMO). The effect of bariatric surgery on the prevalence of all categories of comorbid conditions after bariatric surgery was examined. A large employer retrospective database analysis used matching to create two cohorts: those diagnosed with morbid obesity and those without. </a:t>
            </a:r>
          </a:p>
          <a:p>
            <a:pPr marL="188913" indent="-188913" eaLnBrk="1" hangingPunct="1"/>
            <a:r>
              <a:rPr lang="en-US" sz="1000" smtClean="0">
                <a:latin typeface="Arial" charset="0"/>
              </a:rPr>
              <a:t>. Even after controlling for differences in age, tenure, gender, marital status, race, exempt status, full-time/part-time status, salary, and geographic region, employees with a morbid obesity diagnosis have a significantly higher prevalence of many comorbid conditions when compared with employees without a morbid obesity diagnosis.</a:t>
            </a:r>
          </a:p>
          <a:p>
            <a:pPr marL="188913" indent="-188913" eaLnBrk="1" hangingPunct="1"/>
            <a:r>
              <a:rPr lang="en-US" sz="1000" b="1" smtClean="0">
                <a:latin typeface="Arial" charset="0"/>
              </a:rPr>
              <a:t>Study Limitations identified by authors:</a:t>
            </a:r>
            <a:r>
              <a:rPr lang="en-US" sz="1000" smtClean="0">
                <a:latin typeface="Arial" charset="0"/>
              </a:rPr>
              <a:t> 1) Data base used in study was an employee only database, and therefore, the results exclude the elderly and those who are unemployed for health or other reasons, 2) if an employee who is morbidly obese did not have the appropriate assigned ICD-9 code in the medical claims data, it could lead to having a morbidly obese employee in the control group. Thus, the differences in comorbidity prevalence between the DMO and control cohorts reported here </a:t>
            </a:r>
            <a:r>
              <a:rPr lang="en-US" sz="1000" u="sng" smtClean="0">
                <a:latin typeface="Arial" charset="0"/>
              </a:rPr>
              <a:t>may be understated</a:t>
            </a:r>
            <a:r>
              <a:rPr lang="en-US" sz="1000" smtClean="0">
                <a:latin typeface="Arial" charset="0"/>
              </a:rPr>
              <a:t>, 3) ICD 9 codes for morbid obesity do not distinguish exact levels of BMI above 40, 4) certain factors could not be taken into account when matching the DMO cohort to the control group.  These include company specific health plan policies and other company-specific benefits. 5) decreasing sample size for each subsequent 90 day period. At the final period, nearly 2 yrs after surgery, only 93 employees were enrolled in the final period.</a:t>
            </a:r>
          </a:p>
          <a:p>
            <a:pPr marL="188913" indent="-188913" eaLnBrk="1" hangingPunct="1"/>
            <a:r>
              <a:rPr lang="en-US" sz="1000" smtClean="0">
                <a:latin typeface="Arial" charset="0"/>
              </a:rPr>
              <a:t>*Ref: 1. Kleinman NL, Melkonian A, Borden S 4th, Rohrbacker N, Lynch WD, Gardner HH.The impact of morbid obesity and bariatric surgery on comorbid conditions: a comprehensive examination of comorbidities in an employed population.</a:t>
            </a:r>
            <a:r>
              <a:rPr lang="en-US" sz="1000" b="1" smtClean="0">
                <a:latin typeface="Arial" charset="0"/>
              </a:rPr>
              <a:t> </a:t>
            </a:r>
            <a:r>
              <a:rPr lang="en-US" sz="1000" i="1" smtClean="0">
                <a:latin typeface="Arial" charset="0"/>
              </a:rPr>
              <a:t>J Occup Environ Med</a:t>
            </a:r>
            <a:r>
              <a:rPr lang="en-US" sz="1000" smtClean="0">
                <a:latin typeface="Arial" charset="0"/>
              </a:rPr>
              <a:t>.  2009:51(2):170-179.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65200"/>
            <a:fld id="{72A799D2-D7F4-4BAD-806E-08866EF9A849}" type="slidenum">
              <a:rPr lang="en-US" smtClean="0">
                <a:latin typeface="Arial" charset="0"/>
              </a:rPr>
              <a:pPr defTabSz="965200"/>
              <a:t>5</a:t>
            </a:fld>
            <a:endParaRPr lang="en-US"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xfrm>
            <a:off x="0" y="4560888"/>
            <a:ext cx="7037388" cy="4319587"/>
          </a:xfrm>
          <a:noFill/>
          <a:ln/>
        </p:spPr>
        <p:txBody>
          <a:bodyPr/>
          <a:lstStyle/>
          <a:p>
            <a:pPr marL="227013" indent="-227013" eaLnBrk="1" hangingPunct="1"/>
            <a:r>
              <a:rPr lang="en-US" sz="1000" b="1" smtClean="0">
                <a:latin typeface="Arial" charset="0"/>
              </a:rPr>
              <a:t>Changes in the prevalence of obesity do not present a complete picture of the trends in weight (measured by body mass index (BMI)) among U.S. adults. </a:t>
            </a:r>
            <a:endParaRPr lang="en-US" sz="1000" smtClean="0">
              <a:latin typeface="Arial" charset="0"/>
            </a:endParaRPr>
          </a:p>
          <a:p>
            <a:pPr marL="227013" indent="-227013" eaLnBrk="1" hangingPunct="1"/>
            <a:endParaRPr lang="en-US" sz="1000" b="1" smtClean="0">
              <a:latin typeface="Arial" charset="0"/>
            </a:endParaRPr>
          </a:p>
          <a:p>
            <a:pPr marL="227013" indent="-227013" eaLnBrk="1" hangingPunct="1"/>
            <a:r>
              <a:rPr lang="en-US" sz="1000" smtClean="0">
                <a:latin typeface="Arial" charset="0"/>
              </a:rPr>
              <a:t>● </a:t>
            </a:r>
            <a:r>
              <a:rPr lang="en-US" sz="1000" b="1" smtClean="0">
                <a:latin typeface="Arial" charset="0"/>
              </a:rPr>
              <a:t>Changes in the prevalence of obesity do not present a complete picture of the trends in weight (measured by body mass index (BMI)) among U.S. adults. </a:t>
            </a:r>
            <a:endParaRPr lang="en-US" sz="1000" smtClean="0">
              <a:latin typeface="Arial" charset="0"/>
            </a:endParaRPr>
          </a:p>
          <a:p>
            <a:pPr marL="227013" indent="-227013" eaLnBrk="1" hangingPunct="1"/>
            <a:r>
              <a:rPr lang="en-US" sz="1000" smtClean="0">
                <a:latin typeface="Arial" charset="0"/>
              </a:rPr>
              <a:t>A more complete picture can be seen by comparing the distribution of BMI in 1976–1980 with the distribution in 2005–2006 for adults 20–74 years of age. Between 1976–1980 and 2005– 2006 the distribution of BMI shifted to the right but the shift was greatest at the upper percentiles  of the distribution. This indicates that the entire adult population is heavier, and the heaviest have become much heavier since 1980.</a:t>
            </a:r>
            <a:r>
              <a:rPr lang="en-US" sz="1000" baseline="30000" smtClean="0">
                <a:latin typeface="Arial" charset="0"/>
              </a:rPr>
              <a:t>1</a:t>
            </a:r>
            <a:r>
              <a:rPr lang="en-US" sz="1000" smtClean="0">
                <a:latin typeface="Arial" charset="0"/>
              </a:rPr>
              <a:t> </a:t>
            </a:r>
          </a:p>
          <a:p>
            <a:pPr marL="227013" indent="-227013" eaLnBrk="1" hangingPunct="1"/>
            <a:r>
              <a:rPr lang="en-US" sz="1000" b="1" smtClean="0">
                <a:latin typeface="Arial" charset="0"/>
              </a:rPr>
              <a:t>Ref:</a:t>
            </a:r>
          </a:p>
          <a:p>
            <a:pPr marL="227013" indent="-227013" eaLnBrk="1" hangingPunct="1">
              <a:buFontTx/>
              <a:buAutoNum type="arabicPeriod"/>
            </a:pPr>
            <a:r>
              <a:rPr lang="en-US" sz="1000" smtClean="0">
                <a:latin typeface="Arial" charset="0"/>
              </a:rPr>
              <a:t>Ogden et al. Obesity Among Adults in the United States: No Statistically Significant Change Since 2003-2004. http://www.cdc.gov/nchs/pressroom/07newsreleases/obesity.htm (accessed 7/24/2009)</a:t>
            </a:r>
          </a:p>
          <a:p>
            <a:pPr marL="227013" indent="-227013" eaLnBrk="1" hangingPunct="1"/>
            <a:r>
              <a:rPr lang="en-US" sz="1000" smtClean="0">
                <a:latin typeface="Arial" charset="0"/>
              </a:rPr>
              <a:t>Data Source: The National Health and Nutrition Examination Survey (NHANES) data were used for these analyses. NHANES is designed to monitor the health and nutritional status of the United States civilian, non-institutionalized population. The survey consists of interviews conducted in participants’ homes, standardized physical examinations conducted in mobile examination centers, and laboratory tests utilizing blood and urine specimens provided by participants during the physical examination. </a:t>
            </a:r>
          </a:p>
          <a:p>
            <a:pPr marL="227013" indent="-227013" eaLnBrk="1" hangingPunct="1"/>
            <a:r>
              <a:rPr lang="en-US" sz="1000" smtClean="0">
                <a:latin typeface="Arial" charset="0"/>
              </a:rPr>
              <a:t>The NHANES sample is selected through a complex, multistage design that includes selection of  primary sampling units (counties), household segments within the counties, and finally sample persons from selected households. The sample design includes oversampling in order to obtain reliable estimates of health and nutritional measures for population subgroups. In 2005–2006, African Americans, Mexican Americans, persons with low income, adolescents 12–19 years of age, and adults 60 years and older were oversampled. In 1999, NHANES became a continuous survey, fielded on an ongoing basis. Each year of data collection is based on a representative sample covering all ages of the civilian, noninstitutionalized population. Public-use data files are released in 2-year cycles. </a:t>
            </a:r>
          </a:p>
          <a:p>
            <a:pPr marL="2058988" lvl="4" indent="-227013" eaLnBrk="1" hangingPunct="1">
              <a:spcAft>
                <a:spcPts val="1338"/>
              </a:spcAft>
            </a:pPr>
            <a:endParaRPr lang="en-US" smtClean="0">
              <a:latin typeface="Arial" charset="0"/>
            </a:endParaRPr>
          </a:p>
          <a:p>
            <a:pPr marL="227013" indent="-227013" eaLnBrk="1" hangingPunct="1"/>
            <a:endParaRPr lang="en-US" sz="700" smtClean="0">
              <a:latin typeface="Arial" charset="0"/>
            </a:endParaRPr>
          </a:p>
          <a:p>
            <a:pPr marL="227013" indent="-227013" eaLnBrk="1" hangingPunct="1"/>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defTabSz="965200"/>
            <a:fld id="{4677E863-BD31-4941-A4F9-9CB9223B2FB6}" type="slidenum">
              <a:rPr lang="en-US" smtClean="0">
                <a:latin typeface="Arial" charset="0"/>
              </a:rPr>
              <a:pPr defTabSz="965200"/>
              <a:t>50</a:t>
            </a:fld>
            <a:endParaRPr lang="en-US" smtClean="0">
              <a:latin typeface="Arial"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latin typeface="Arial" charset="0"/>
              </a:rPr>
              <a:t>For long-term changes in comorbidity prevalence, of the 25 AHRQ specific categories, from 90 days before surgery to 2 yrs after surgery, those that showed the largest decrease decreases included: essential hypertension, diabetes, asthma, osteoarthritis, and hyperlipidemia.</a:t>
            </a:r>
          </a:p>
          <a:p>
            <a:pPr eaLnBrk="1" hangingPunct="1"/>
            <a:endParaRPr lang="en-US" smtClean="0">
              <a:latin typeface="Arial" charset="0"/>
            </a:endParaRPr>
          </a:p>
          <a:p>
            <a:pPr eaLnBrk="1" hangingPunct="1"/>
            <a:r>
              <a:rPr lang="en-US" smtClean="0">
                <a:latin typeface="Arial" charset="0"/>
              </a:rPr>
              <a:t>Some categories were associated with increases. Of these categories, the authors noted that most would be expected given the procedure that was performed. These categories are anemia, surgical and medical care complications, nutritional deficiencies, headaches including migraines, and other upper respiratory infections.</a:t>
            </a:r>
          </a:p>
          <a:p>
            <a:pPr eaLnBrk="1" hangingPunct="1"/>
            <a:endParaRPr lang="en-US" smtClean="0">
              <a:latin typeface="Arial" charset="0"/>
            </a:endParaRPr>
          </a:p>
          <a:p>
            <a:pPr eaLnBrk="1" hangingPunct="1"/>
            <a:r>
              <a:rPr lang="en-US" smtClean="0">
                <a:latin typeface="Arial" charset="0"/>
              </a:rPr>
              <a:t>Ref:</a:t>
            </a:r>
          </a:p>
          <a:p>
            <a:pPr eaLnBrk="1" hangingPunct="1"/>
            <a:r>
              <a:rPr lang="en-US" smtClean="0">
                <a:latin typeface="Arial" charset="0"/>
              </a:rPr>
              <a:t>1. Kleinman NL, Melkonian A, Borden S 4th, Rohrbacker N, Lynch WD, Gardner HH.The impact of morbid obesity and bariatric surgery on comorbid conditions: a comprehensive examination of comorbidities in an employed population.</a:t>
            </a:r>
            <a:r>
              <a:rPr lang="en-US" b="1" smtClean="0">
                <a:latin typeface="Arial" charset="0"/>
              </a:rPr>
              <a:t> </a:t>
            </a:r>
            <a:r>
              <a:rPr lang="en-US" i="1" smtClean="0">
                <a:latin typeface="Arial" charset="0"/>
              </a:rPr>
              <a:t>J Occup Environ Med</a:t>
            </a:r>
            <a:r>
              <a:rPr lang="en-US" smtClean="0">
                <a:latin typeface="Arial" charset="0"/>
              </a:rPr>
              <a:t>.  2009:51(2):170-179.</a:t>
            </a:r>
          </a:p>
          <a:p>
            <a:pPr eaLnBrk="1" hangingPunct="1"/>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pPr defTabSz="965200"/>
            <a:fld id="{56E08418-3B17-43C9-B9B1-B31821CBAFD7}" type="slidenum">
              <a:rPr lang="en-US" smtClean="0">
                <a:latin typeface="Arial" charset="0"/>
              </a:rPr>
              <a:pPr defTabSz="965200"/>
              <a:t>51</a:t>
            </a:fld>
            <a:endParaRPr lang="en-US" smtClean="0">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b="1" smtClean="0">
                <a:latin typeface="Arial" charset="0"/>
              </a:rPr>
              <a:t>Background</a:t>
            </a:r>
            <a:r>
              <a:rPr lang="en-US" smtClean="0">
                <a:latin typeface="Arial" charset="0"/>
              </a:rPr>
              <a:t> Bariatric surgery leads to weight loss, but it is unclear whether surgery reduces conditions associated with obesity. This study explored this by assessing the change in use of medications to treat diabetes mellitus, hypertension, and hyperlipidemia in the year following surgery.</a:t>
            </a:r>
          </a:p>
          <a:p>
            <a:r>
              <a:rPr lang="en-US" b="1" smtClean="0">
                <a:latin typeface="Arial" charset="0"/>
              </a:rPr>
              <a:t>Methods</a:t>
            </a:r>
            <a:r>
              <a:rPr lang="en-US" smtClean="0">
                <a:latin typeface="Arial" charset="0"/>
              </a:rPr>
              <a:t> This is a cohort study using administrative data from 2002 to 2005 from seven Blue Cross/Blue Shield Plans. The study compared the mean number of medications at the time of surgery and in the subsequent year. Medication usage by surgical patients was also compared to usage by matched enrollees without surgery but with a propensity score suggesting obesity. With Poisson and logistic regression, we tested for statistical differences in usage, accounting for repeated measures and controlling for age, sex, and diabetes. Authors also evaluated medications expected to be less influenced by surgery (antidepressants, thyroid replacement, and antihistamines).</a:t>
            </a:r>
          </a:p>
          <a:p>
            <a:endParaRPr lang="en-US" smtClean="0">
              <a:latin typeface="Arial" charset="0"/>
            </a:endParaRPr>
          </a:p>
          <a:p>
            <a:r>
              <a:rPr lang="en-US" smtClean="0">
                <a:latin typeface="Arial" charset="0"/>
              </a:rPr>
              <a:t>*This study accessed claims data from seven Blue Cross Blue Shield health plans providing coverage in Western Pennsylvania, Philadelphia, South Dakota, Iowa, Hawaii, Michigan, North Carolina, and Tennessee. The data were de-identified in accordance with the Health Insurance Portability and Accountability Act’s definition of a limited data set. The data were used in accordance with federal standards for protecting the confidentiality of the personal health information of the enrollee. The Johns Hopkins Institutional Review Board deemed the study to be exempt from Federal regulations because the research activities were considered to be of</a:t>
            </a:r>
          </a:p>
          <a:p>
            <a:r>
              <a:rPr lang="en-US" smtClean="0">
                <a:latin typeface="Arial" charset="0"/>
              </a:rPr>
              <a:t>minimal risk to subjects.</a:t>
            </a:r>
          </a:p>
          <a:p>
            <a:endParaRPr lang="en-US" smtClean="0">
              <a:latin typeface="Arial" charset="0"/>
            </a:endParaRPr>
          </a:p>
          <a:p>
            <a:r>
              <a:rPr lang="en-US" smtClean="0">
                <a:latin typeface="Arial" charset="0"/>
              </a:rPr>
              <a:t>Reference: </a:t>
            </a:r>
          </a:p>
          <a:p>
            <a:r>
              <a:rPr lang="da-DK" smtClean="0">
                <a:latin typeface="Times New Roman" pitchFamily="18" charset="0"/>
              </a:rPr>
              <a:t>Segal et al.  </a:t>
            </a:r>
            <a:r>
              <a:rPr lang="en-US" i="1" smtClean="0">
                <a:latin typeface="Arial" charset="0"/>
              </a:rPr>
              <a:t>OBES SURG  </a:t>
            </a:r>
            <a:r>
              <a:rPr lang="en-US" smtClean="0">
                <a:latin typeface="Arial" charset="0"/>
              </a:rPr>
              <a:t>2009; 19:1646–1656</a:t>
            </a:r>
          </a:p>
          <a:p>
            <a:endParaRPr lang="en-US" smtClean="0">
              <a:latin typeface="Arial" charset="0"/>
            </a:endParaRPr>
          </a:p>
          <a:p>
            <a:endParaRPr lang="da-DK" smtClean="0">
              <a:latin typeface="Times New Roman" pitchFamily="18" charset="0"/>
            </a:endParaRPr>
          </a:p>
          <a:p>
            <a:r>
              <a:rPr lang="da-DK" smtClean="0">
                <a:latin typeface="Times New Roman" pitchFamily="18" charset="0"/>
              </a:rPr>
              <a:t>Segal et al.  </a:t>
            </a:r>
            <a:r>
              <a:rPr lang="en-US" i="1" smtClean="0">
                <a:latin typeface="Arial" charset="0"/>
              </a:rPr>
              <a:t>OBES SURG  </a:t>
            </a:r>
            <a:r>
              <a:rPr lang="en-US" smtClean="0">
                <a:latin typeface="Arial" charset="0"/>
              </a:rPr>
              <a:t>2009; 19:1646–1656</a:t>
            </a:r>
          </a:p>
          <a:p>
            <a:endParaRPr lang="en-US" smtClean="0">
              <a:latin typeface="Arial" charset="0"/>
            </a:endParaRPr>
          </a:p>
          <a:p>
            <a:endParaRPr lang="en-US" smtClean="0">
              <a:latin typeface="Arial" charset="0"/>
            </a:endParaRPr>
          </a:p>
          <a:p>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defTabSz="965200"/>
            <a:fld id="{85E6731E-5561-4213-89BA-FED312AC20AE}" type="slidenum">
              <a:rPr lang="en-US" smtClean="0">
                <a:latin typeface="Arial" charset="0"/>
              </a:rPr>
              <a:pPr defTabSz="965200"/>
              <a:t>52</a:t>
            </a:fld>
            <a:endParaRPr lang="en-US" smtClean="0">
              <a:latin typeface="Arial" charset="0"/>
            </a:endParaRPr>
          </a:p>
        </p:txBody>
      </p:sp>
      <p:sp>
        <p:nvSpPr>
          <p:cNvPr id="132099"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ln/>
        </p:spPr>
        <p:txBody>
          <a:bodyPr/>
          <a:lstStyle/>
          <a:p>
            <a:pPr>
              <a:defRPr/>
            </a:pPr>
            <a:r>
              <a:rPr lang="en-US" b="1" dirty="0" smtClean="0"/>
              <a:t>Results</a:t>
            </a:r>
            <a:r>
              <a:rPr lang="en-US" dirty="0" smtClean="0"/>
              <a:t>  Study cohort included 6,235 enrollees with bariatric surgery. Their mean age was 44 years with 82% women; 34% had diabetes. Medication use declined significantly by 3 months. By 12 months after surgery, medication use for diabetes, hypertension, and </a:t>
            </a:r>
            <a:r>
              <a:rPr lang="en-US" dirty="0" err="1" smtClean="0"/>
              <a:t>hyperlipidemia</a:t>
            </a:r>
            <a:r>
              <a:rPr lang="en-US" dirty="0" smtClean="0"/>
              <a:t> had declined by 76%, 51%, and 59%, respectively. In contrast, thyroid hormone, antihistamine, and antidepressant use decreased by only 6%, 15%, and 9%, respectively. Enrollees without</a:t>
            </a:r>
          </a:p>
          <a:p>
            <a:pPr>
              <a:defRPr/>
            </a:pPr>
            <a:r>
              <a:rPr lang="en-US" dirty="0" smtClean="0"/>
              <a:t>surgery had a modest increase in medications for diabetes, hypertension, and </a:t>
            </a:r>
            <a:r>
              <a:rPr lang="en-US" dirty="0" err="1" smtClean="0"/>
              <a:t>hyperlipidemia</a:t>
            </a:r>
            <a:r>
              <a:rPr lang="en-US" dirty="0" smtClean="0"/>
              <a:t> of 4%, 8%, and 20%, respectively.</a:t>
            </a:r>
          </a:p>
          <a:p>
            <a:pPr>
              <a:defRPr/>
            </a:pPr>
            <a:r>
              <a:rPr lang="en-US" b="1" dirty="0" smtClean="0"/>
              <a:t>Conclusions</a:t>
            </a:r>
            <a:r>
              <a:rPr lang="en-US" dirty="0" smtClean="0"/>
              <a:t> Medication use for three serious obesity associated conditions decreased promptly following surgery.</a:t>
            </a:r>
          </a:p>
          <a:p>
            <a:pPr>
              <a:defRPr/>
            </a:pPr>
            <a:r>
              <a:rPr lang="en-US" dirty="0" smtClean="0"/>
              <a:t>The clinical and economic benefits of reduced medication requirements should be considered when making decisions about the effects of bariatric surgery.</a:t>
            </a:r>
          </a:p>
          <a:p>
            <a:pPr>
              <a:defRPr/>
            </a:pPr>
            <a:r>
              <a:rPr lang="en-US" dirty="0" smtClean="0"/>
              <a:t>Authors concluded that bariatric surgery is effective for decreasing the use of medications for obesity-related diabetes, hypertension, and </a:t>
            </a:r>
            <a:r>
              <a:rPr lang="en-US" dirty="0" err="1" smtClean="0"/>
              <a:t>hyperlipidemia</a:t>
            </a:r>
            <a:r>
              <a:rPr lang="en-US" dirty="0" smtClean="0"/>
              <a:t>.</a:t>
            </a:r>
          </a:p>
          <a:p>
            <a:pPr>
              <a:defRPr/>
            </a:pPr>
            <a:endParaRPr lang="en-US" dirty="0" smtClean="0"/>
          </a:p>
          <a:p>
            <a:pPr>
              <a:defRPr/>
            </a:pPr>
            <a:r>
              <a:rPr lang="en-US" b="1" dirty="0" smtClean="0"/>
              <a:t>Considerations: </a:t>
            </a:r>
            <a:r>
              <a:rPr lang="en-US" dirty="0" smtClean="0"/>
              <a:t>With using administrative data, the author acknowledged that “they could only know diagnoses based on diagnostic or procedural codes. There may have been more complete coding of diagnoses among the enrollees in the surgical group, as the presence of </a:t>
            </a:r>
            <a:r>
              <a:rPr lang="en-US" dirty="0" err="1" smtClean="0"/>
              <a:t>comorbid</a:t>
            </a:r>
            <a:r>
              <a:rPr lang="en-US" dirty="0" smtClean="0"/>
              <a:t> illness is needed to assure coverage of the procedure among those with lower body mass indexes. Indeed, virtually all patients undergoing surgery had a diagnosis code for obesity while few of the nonsurgical patients did. We expect, however, that the comparison group was indeed obese; obesity is consistently </a:t>
            </a:r>
            <a:r>
              <a:rPr lang="en-US" dirty="0" err="1" smtClean="0"/>
              <a:t>undercoded</a:t>
            </a:r>
            <a:r>
              <a:rPr lang="en-US" dirty="0" smtClean="0"/>
              <a:t> as a diagnosis. Administrative data are not adequate for describing the severity of individual conditions among enrollees; however, we used the well-validated ACG Case-Mix system for predicting the global burden of illness for an individual.”</a:t>
            </a:r>
          </a:p>
          <a:p>
            <a:pPr>
              <a:defRPr/>
            </a:pPr>
            <a:endParaRPr lang="en-US" dirty="0" smtClean="0"/>
          </a:p>
          <a:p>
            <a:pPr>
              <a:defRPr/>
            </a:pPr>
            <a:r>
              <a:rPr lang="en-US" dirty="0" smtClean="0"/>
              <a:t>Authors also acknowledged that: “Our estimates of medication use were based on pharmacy claims. This only indicates that the prescription was filled; we</a:t>
            </a:r>
          </a:p>
          <a:p>
            <a:pPr>
              <a:defRPr/>
            </a:pPr>
            <a:r>
              <a:rPr lang="en-US" dirty="0" smtClean="0"/>
              <a:t>cannot judge daily adherence to the medication. Additionally, we cannot definitively know the diagnosis for which the patient was taking a medication, particularly for those drugs with multiple indications (e.g., </a:t>
            </a:r>
            <a:r>
              <a:rPr lang="en-US" dirty="0" err="1" smtClean="0"/>
              <a:t>bupropion</a:t>
            </a:r>
            <a:r>
              <a:rPr lang="en-US" dirty="0" smtClean="0"/>
              <a:t>). For this analysis, however, filling the medication should be an adequate proxy for use of the medication because our primary interest is not a physiological measure but is the change in medication use over time. These enrollees were all privately insured patients,</a:t>
            </a:r>
          </a:p>
          <a:p>
            <a:pPr>
              <a:defRPr/>
            </a:pPr>
            <a:r>
              <a:rPr lang="en-US" dirty="0" smtClean="0"/>
              <a:t>and we cannot conclude that the same changes in medication utilization would be observed in patients with coverage from Medicaid or Medicare.”</a:t>
            </a:r>
          </a:p>
          <a:p>
            <a:pPr>
              <a:defRPr/>
            </a:pPr>
            <a:endParaRPr lang="en-US" dirty="0" smtClean="0"/>
          </a:p>
          <a:p>
            <a:pPr>
              <a:defRPr/>
            </a:pPr>
            <a:r>
              <a:rPr lang="en-US" dirty="0" smtClean="0"/>
              <a:t>Reference:</a:t>
            </a:r>
          </a:p>
          <a:p>
            <a:pPr>
              <a:defRPr/>
            </a:pPr>
            <a:r>
              <a:rPr lang="da-DK" dirty="0" smtClean="0">
                <a:latin typeface="Times New Roman" pitchFamily="18" charset="0"/>
              </a:rPr>
              <a:t>Segal et al.  </a:t>
            </a:r>
            <a:r>
              <a:rPr lang="en-US" i="1" dirty="0" smtClean="0"/>
              <a:t>OBES SURG  </a:t>
            </a:r>
            <a:r>
              <a:rPr lang="en-US" dirty="0" smtClean="0"/>
              <a:t>2009; 19:1646–1656</a:t>
            </a:r>
          </a:p>
          <a:p>
            <a:pPr>
              <a:defRPr/>
            </a:pPr>
            <a:endParaRPr lang="en-US" dirty="0" smtClean="0"/>
          </a:p>
          <a:p>
            <a:pPr marL="190307" indent="-190307" eaLnBrk="1" hangingPunct="1">
              <a:defRPr/>
            </a:pPr>
            <a:endParaRPr lang="en-US" sz="1000"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Arial" charset="0"/>
            </a:endParaRPr>
          </a:p>
        </p:txBody>
      </p:sp>
      <p:sp>
        <p:nvSpPr>
          <p:cNvPr id="133124" name="Slide Number Placeholder 3"/>
          <p:cNvSpPr>
            <a:spLocks noGrp="1"/>
          </p:cNvSpPr>
          <p:nvPr>
            <p:ph type="sldNum" sz="quarter" idx="5"/>
          </p:nvPr>
        </p:nvSpPr>
        <p:spPr>
          <a:noFill/>
        </p:spPr>
        <p:txBody>
          <a:bodyPr/>
          <a:lstStyle/>
          <a:p>
            <a:pPr defTabSz="965200"/>
            <a:fld id="{050BDA07-216E-4AE1-9177-C3CF9EF8F619}" type="slidenum">
              <a:rPr lang="en-US" smtClean="0">
                <a:latin typeface="Arial" charset="0"/>
              </a:rPr>
              <a:pPr defTabSz="965200"/>
              <a:t>53</a:t>
            </a:fld>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latin typeface="Arial" charset="0"/>
            </a:endParaRPr>
          </a:p>
        </p:txBody>
      </p:sp>
      <p:sp>
        <p:nvSpPr>
          <p:cNvPr id="134148" name="Slide Number Placeholder 3"/>
          <p:cNvSpPr>
            <a:spLocks noGrp="1"/>
          </p:cNvSpPr>
          <p:nvPr>
            <p:ph type="sldNum" sz="quarter" idx="5"/>
          </p:nvPr>
        </p:nvSpPr>
        <p:spPr>
          <a:noFill/>
        </p:spPr>
        <p:txBody>
          <a:bodyPr/>
          <a:lstStyle/>
          <a:p>
            <a:pPr defTabSz="965200"/>
            <a:fld id="{45DE1B7F-1FBC-4781-B85A-FBD99D990FDC}" type="slidenum">
              <a:rPr lang="en-US" smtClean="0">
                <a:latin typeface="Arial" charset="0"/>
              </a:rPr>
              <a:pPr defTabSz="965200"/>
              <a:t>54</a:t>
            </a:fld>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pPr defTabSz="965200"/>
            <a:fld id="{3DDF6AF8-AE28-49C1-9432-F3279F3ECA45}" type="slidenum">
              <a:rPr lang="en-US" smtClean="0">
                <a:latin typeface="Arial" charset="0"/>
              </a:rPr>
              <a:pPr defTabSz="965200"/>
              <a:t>55</a:t>
            </a:fld>
            <a:endParaRPr lang="en-US" smtClean="0">
              <a:latin typeface="Arial" charset="0"/>
            </a:endParaRPr>
          </a:p>
        </p:txBody>
      </p:sp>
      <p:sp>
        <p:nvSpPr>
          <p:cNvPr id="135171" name="Rectangle 2"/>
          <p:cNvSpPr>
            <a:spLocks noRot="1" noChangeArrowheads="1" noTextEdit="1"/>
          </p:cNvSpPr>
          <p:nvPr>
            <p:ph type="sldImg"/>
          </p:nvPr>
        </p:nvSpPr>
        <p:spPr>
          <a:ln/>
        </p:spPr>
      </p:sp>
      <p:sp>
        <p:nvSpPr>
          <p:cNvPr id="135172" name="Rectangle 6"/>
          <p:cNvSpPr>
            <a:spLocks noGrp="1" noChangeArrowheads="1"/>
          </p:cNvSpPr>
          <p:nvPr>
            <p:ph type="body" idx="1"/>
          </p:nvPr>
        </p:nvSpPr>
        <p:spPr>
          <a:xfrm>
            <a:off x="284163" y="4486275"/>
            <a:ext cx="3213100" cy="4337050"/>
          </a:xfrm>
          <a:noFill/>
          <a:ln/>
        </p:spPr>
        <p:txBody>
          <a:bodyPr/>
          <a:lstStyle/>
          <a:p>
            <a:pPr eaLnBrk="1" hangingPunct="1">
              <a:lnSpc>
                <a:spcPct val="80000"/>
              </a:lnSpc>
            </a:pPr>
            <a:r>
              <a:rPr lang="en-US" sz="800" smtClean="0">
                <a:latin typeface="Arial" charset="0"/>
              </a:rPr>
              <a:t>Data taken from Table 4, pg S116 of the:</a:t>
            </a:r>
          </a:p>
          <a:p>
            <a:pPr eaLnBrk="1" hangingPunct="1">
              <a:lnSpc>
                <a:spcPct val="80000"/>
              </a:lnSpc>
              <a:spcBef>
                <a:spcPct val="50000"/>
              </a:spcBef>
            </a:pPr>
            <a:r>
              <a:rPr lang="en-US" sz="800" i="1" smtClean="0">
                <a:latin typeface="Arial" charset="0"/>
              </a:rPr>
              <a:t>AACE/TOS/ASMBS Bariatric Surgery Guidelines / Surgery for Obesity and Related Diseases 4 (2008) S109-S184</a:t>
            </a:r>
            <a:endParaRPr lang="en-US" sz="800" smtClean="0">
              <a:latin typeface="Arial" charset="0"/>
            </a:endParaRPr>
          </a:p>
          <a:p>
            <a:pPr eaLnBrk="1" hangingPunct="1">
              <a:lnSpc>
                <a:spcPct val="80000"/>
              </a:lnSpc>
            </a:pPr>
            <a:endParaRPr lang="en-US" sz="800" smtClean="0">
              <a:latin typeface="Arial" charset="0"/>
            </a:endParaRPr>
          </a:p>
          <a:p>
            <a:pPr eaLnBrk="1" hangingPunct="1">
              <a:lnSpc>
                <a:spcPct val="80000"/>
              </a:lnSpc>
            </a:pPr>
            <a:r>
              <a:rPr lang="en-US" sz="700" b="1" smtClean="0">
                <a:latin typeface="Arial" charset="0"/>
              </a:rPr>
              <a:t>B</a:t>
            </a:r>
            <a:r>
              <a:rPr lang="it-IT" sz="700" b="1" smtClean="0">
                <a:latin typeface="Arial" charset="0"/>
              </a:rPr>
              <a:t> References </a:t>
            </a:r>
          </a:p>
          <a:p>
            <a:pPr eaLnBrk="1" hangingPunct="1">
              <a:lnSpc>
                <a:spcPct val="80000"/>
              </a:lnSpc>
            </a:pPr>
            <a:r>
              <a:rPr lang="en-US" sz="700" smtClean="0">
                <a:latin typeface="Arial" charset="0"/>
              </a:rPr>
              <a:t>[156] Doherty (2001)</a:t>
            </a:r>
          </a:p>
          <a:p>
            <a:pPr eaLnBrk="1" hangingPunct="1">
              <a:lnSpc>
                <a:spcPct val="80000"/>
              </a:lnSpc>
            </a:pPr>
            <a:r>
              <a:rPr lang="en-US" sz="700" smtClean="0">
                <a:latin typeface="Arial" charset="0"/>
              </a:rPr>
              <a:t>[157] Polk (1983</a:t>
            </a:r>
          </a:p>
          <a:p>
            <a:pPr eaLnBrk="1" hangingPunct="1">
              <a:lnSpc>
                <a:spcPct val="80000"/>
              </a:lnSpc>
            </a:pPr>
            <a:r>
              <a:rPr lang="en-US" sz="700" smtClean="0">
                <a:latin typeface="Arial" charset="0"/>
              </a:rPr>
              <a:t>[158] Van Dielen (2005)</a:t>
            </a:r>
          </a:p>
          <a:p>
            <a:pPr eaLnBrk="1" hangingPunct="1">
              <a:lnSpc>
                <a:spcPct val="80000"/>
              </a:lnSpc>
            </a:pPr>
            <a:r>
              <a:rPr lang="en-US" sz="700" smtClean="0">
                <a:latin typeface="Arial" charset="0"/>
              </a:rPr>
              <a:t>[159] Nocca (2007)</a:t>
            </a:r>
          </a:p>
          <a:p>
            <a:pPr eaLnBrk="1" hangingPunct="1">
              <a:lnSpc>
                <a:spcPct val="80000"/>
              </a:lnSpc>
            </a:pPr>
            <a:r>
              <a:rPr lang="en-US" sz="700" smtClean="0">
                <a:latin typeface="Arial" charset="0"/>
              </a:rPr>
              <a:t>[160] van Mastrigt (2006)</a:t>
            </a:r>
          </a:p>
          <a:p>
            <a:pPr eaLnBrk="1" hangingPunct="1">
              <a:lnSpc>
                <a:spcPct val="80000"/>
              </a:lnSpc>
            </a:pPr>
            <a:r>
              <a:rPr lang="it-IT" sz="700" b="1" smtClean="0">
                <a:latin typeface="Arial" charset="0"/>
              </a:rPr>
              <a:t>C References: </a:t>
            </a:r>
            <a:endParaRPr lang="it-IT" sz="700" smtClean="0">
              <a:latin typeface="Arial" charset="0"/>
            </a:endParaRPr>
          </a:p>
          <a:p>
            <a:pPr eaLnBrk="1" hangingPunct="1">
              <a:lnSpc>
                <a:spcPct val="80000"/>
              </a:lnSpc>
            </a:pPr>
            <a:r>
              <a:rPr lang="it-IT" sz="700" smtClean="0">
                <a:latin typeface="Arial" charset="0"/>
              </a:rPr>
              <a:t>[11] Angrisani (2007)</a:t>
            </a:r>
          </a:p>
          <a:p>
            <a:pPr eaLnBrk="1" hangingPunct="1">
              <a:lnSpc>
                <a:spcPct val="80000"/>
              </a:lnSpc>
            </a:pPr>
            <a:r>
              <a:rPr lang="it-IT" sz="700" smtClean="0">
                <a:latin typeface="Arial" charset="0"/>
              </a:rPr>
              <a:t>[55] Schauer (2001)</a:t>
            </a:r>
          </a:p>
          <a:p>
            <a:pPr eaLnBrk="1" hangingPunct="1">
              <a:lnSpc>
                <a:spcPct val="80000"/>
              </a:lnSpc>
            </a:pPr>
            <a:r>
              <a:rPr lang="it-IT" sz="700" smtClean="0">
                <a:latin typeface="Arial" charset="0"/>
              </a:rPr>
              <a:t>[65] Sjöström (2007)</a:t>
            </a:r>
            <a:endParaRPr lang="nl-NL" sz="700" smtClean="0">
              <a:latin typeface="Arial" charset="0"/>
            </a:endParaRPr>
          </a:p>
          <a:p>
            <a:pPr eaLnBrk="1" hangingPunct="1">
              <a:lnSpc>
                <a:spcPct val="80000"/>
              </a:lnSpc>
            </a:pPr>
            <a:r>
              <a:rPr lang="nl-NL" sz="700" smtClean="0">
                <a:latin typeface="Arial" charset="0"/>
              </a:rPr>
              <a:t>[94] Himpens (2006)</a:t>
            </a:r>
          </a:p>
          <a:p>
            <a:pPr eaLnBrk="1" hangingPunct="1">
              <a:lnSpc>
                <a:spcPct val="80000"/>
              </a:lnSpc>
            </a:pPr>
            <a:r>
              <a:rPr lang="nl-NL" sz="700" smtClean="0">
                <a:latin typeface="Arial" charset="0"/>
              </a:rPr>
              <a:t>[160] van Mastrigt (2006)</a:t>
            </a:r>
          </a:p>
          <a:p>
            <a:pPr eaLnBrk="1" hangingPunct="1">
              <a:lnSpc>
                <a:spcPct val="80000"/>
              </a:lnSpc>
            </a:pPr>
            <a:r>
              <a:rPr lang="nl-NL" sz="700" smtClean="0">
                <a:latin typeface="Arial" charset="0"/>
              </a:rPr>
              <a:t>[161] O’Brien (2006)</a:t>
            </a:r>
          </a:p>
          <a:p>
            <a:pPr eaLnBrk="1" hangingPunct="1">
              <a:lnSpc>
                <a:spcPct val="80000"/>
              </a:lnSpc>
            </a:pPr>
            <a:r>
              <a:rPr lang="nl-NL" sz="700" smtClean="0">
                <a:latin typeface="Arial" charset="0"/>
              </a:rPr>
              <a:t>[162] Chapman (2004)</a:t>
            </a:r>
            <a:endParaRPr lang="sv-SE" sz="700" smtClean="0">
              <a:latin typeface="Arial" charset="0"/>
            </a:endParaRPr>
          </a:p>
          <a:p>
            <a:pPr eaLnBrk="1" hangingPunct="1">
              <a:lnSpc>
                <a:spcPct val="80000"/>
              </a:lnSpc>
            </a:pPr>
            <a:r>
              <a:rPr lang="sv-SE" sz="700" smtClean="0">
                <a:latin typeface="Arial" charset="0"/>
              </a:rPr>
              <a:t>[163] Puzziferri (2006)</a:t>
            </a:r>
            <a:endParaRPr lang="en-US" sz="700" smtClean="0">
              <a:latin typeface="Arial" charset="0"/>
            </a:endParaRPr>
          </a:p>
          <a:p>
            <a:pPr eaLnBrk="1" hangingPunct="1">
              <a:lnSpc>
                <a:spcPct val="80000"/>
              </a:lnSpc>
            </a:pPr>
            <a:r>
              <a:rPr lang="en-US" sz="700" smtClean="0">
                <a:latin typeface="Arial" charset="0"/>
              </a:rPr>
              <a:t>[164] Jan (2005)</a:t>
            </a:r>
            <a:r>
              <a:rPr lang="en-US" sz="700" b="1" smtClean="0">
                <a:latin typeface="Arial" charset="0"/>
              </a:rPr>
              <a:t> </a:t>
            </a:r>
            <a:endParaRPr lang="en-US" sz="700" smtClean="0">
              <a:latin typeface="Arial" charset="0"/>
            </a:endParaRPr>
          </a:p>
          <a:p>
            <a:pPr eaLnBrk="1" hangingPunct="1">
              <a:lnSpc>
                <a:spcPct val="80000"/>
              </a:lnSpc>
            </a:pPr>
            <a:r>
              <a:rPr lang="en-US" sz="700" smtClean="0">
                <a:latin typeface="Arial" charset="0"/>
              </a:rPr>
              <a:t>[165] Kim (2006)</a:t>
            </a:r>
          </a:p>
          <a:p>
            <a:pPr eaLnBrk="1" hangingPunct="1">
              <a:lnSpc>
                <a:spcPct val="80000"/>
              </a:lnSpc>
            </a:pPr>
            <a:r>
              <a:rPr lang="en-US" sz="700" smtClean="0">
                <a:latin typeface="Arial" charset="0"/>
              </a:rPr>
              <a:t>[166] Ren (2002)</a:t>
            </a:r>
          </a:p>
          <a:p>
            <a:pPr eaLnBrk="1" hangingPunct="1">
              <a:lnSpc>
                <a:spcPct val="80000"/>
              </a:lnSpc>
            </a:pPr>
            <a:r>
              <a:rPr lang="en-US" sz="700" smtClean="0">
                <a:latin typeface="Arial" charset="0"/>
              </a:rPr>
              <a:t>[167] Belachew (2002)</a:t>
            </a:r>
          </a:p>
          <a:p>
            <a:pPr eaLnBrk="1" hangingPunct="1">
              <a:lnSpc>
                <a:spcPct val="80000"/>
              </a:lnSpc>
            </a:pPr>
            <a:r>
              <a:rPr lang="en-US" sz="700" smtClean="0">
                <a:latin typeface="Arial" charset="0"/>
              </a:rPr>
              <a:t>[168] Melvin (2004)</a:t>
            </a:r>
          </a:p>
          <a:p>
            <a:pPr eaLnBrk="1" hangingPunct="1">
              <a:lnSpc>
                <a:spcPct val="80000"/>
              </a:lnSpc>
            </a:pPr>
            <a:r>
              <a:rPr lang="en-US" sz="700" smtClean="0">
                <a:latin typeface="Arial" charset="0"/>
              </a:rPr>
              <a:t>[169] Biertho (2005)</a:t>
            </a:r>
            <a:r>
              <a:rPr lang="en-US" sz="700" b="1" smtClean="0">
                <a:latin typeface="Arial" charset="0"/>
              </a:rPr>
              <a:t> </a:t>
            </a:r>
            <a:endParaRPr lang="en-US" sz="700" smtClean="0">
              <a:latin typeface="Arial" charset="0"/>
            </a:endParaRPr>
          </a:p>
          <a:p>
            <a:pPr eaLnBrk="1" hangingPunct="1">
              <a:lnSpc>
                <a:spcPct val="80000"/>
              </a:lnSpc>
            </a:pPr>
            <a:r>
              <a:rPr lang="en-US" sz="700" smtClean="0">
                <a:latin typeface="Arial" charset="0"/>
              </a:rPr>
              <a:t>[170] Ceelen (2003)</a:t>
            </a:r>
          </a:p>
          <a:p>
            <a:pPr eaLnBrk="1" hangingPunct="1">
              <a:lnSpc>
                <a:spcPct val="80000"/>
              </a:lnSpc>
            </a:pPr>
            <a:r>
              <a:rPr lang="en-US" sz="700" smtClean="0">
                <a:latin typeface="Arial" charset="0"/>
              </a:rPr>
              <a:t>[171] Dargent (2004)</a:t>
            </a:r>
          </a:p>
          <a:p>
            <a:pPr eaLnBrk="1" hangingPunct="1">
              <a:lnSpc>
                <a:spcPct val="80000"/>
              </a:lnSpc>
            </a:pPr>
            <a:r>
              <a:rPr lang="en-US" sz="700" smtClean="0">
                <a:latin typeface="Arial" charset="0"/>
              </a:rPr>
              <a:t>[172] Fox (2003)</a:t>
            </a:r>
          </a:p>
          <a:p>
            <a:pPr eaLnBrk="1" hangingPunct="1">
              <a:lnSpc>
                <a:spcPct val="80000"/>
              </a:lnSpc>
            </a:pPr>
            <a:r>
              <a:rPr lang="en-US" sz="700" smtClean="0">
                <a:latin typeface="Arial" charset="0"/>
              </a:rPr>
              <a:t>[173] Frigg (2004)</a:t>
            </a:r>
          </a:p>
          <a:p>
            <a:pPr eaLnBrk="1" hangingPunct="1">
              <a:lnSpc>
                <a:spcPct val="80000"/>
              </a:lnSpc>
            </a:pPr>
            <a:r>
              <a:rPr lang="en-US" sz="700" smtClean="0">
                <a:latin typeface="Arial" charset="0"/>
              </a:rPr>
              <a:t>[174] Greenslade (2004)</a:t>
            </a:r>
          </a:p>
          <a:p>
            <a:pPr eaLnBrk="1" hangingPunct="1">
              <a:lnSpc>
                <a:spcPct val="80000"/>
              </a:lnSpc>
            </a:pPr>
            <a:r>
              <a:rPr lang="en-US" sz="700" smtClean="0">
                <a:latin typeface="Arial" charset="0"/>
              </a:rPr>
              <a:t>[175] Holloway (2004)</a:t>
            </a:r>
          </a:p>
          <a:p>
            <a:pPr eaLnBrk="1" hangingPunct="1">
              <a:lnSpc>
                <a:spcPct val="80000"/>
              </a:lnSpc>
            </a:pPr>
            <a:r>
              <a:rPr lang="en-US" sz="700" smtClean="0">
                <a:latin typeface="Arial" charset="0"/>
              </a:rPr>
              <a:t>[176] Mittermair (2003)</a:t>
            </a:r>
            <a:endParaRPr lang="de-DE" sz="700" smtClean="0">
              <a:latin typeface="Arial" charset="0"/>
            </a:endParaRPr>
          </a:p>
          <a:p>
            <a:pPr eaLnBrk="1" hangingPunct="1">
              <a:lnSpc>
                <a:spcPct val="80000"/>
              </a:lnSpc>
            </a:pPr>
            <a:r>
              <a:rPr lang="de-DE" sz="700" smtClean="0">
                <a:latin typeface="Arial" charset="0"/>
              </a:rPr>
              <a:t>[177] Ponce (2004)</a:t>
            </a:r>
          </a:p>
          <a:p>
            <a:pPr eaLnBrk="1" hangingPunct="1">
              <a:lnSpc>
                <a:spcPct val="80000"/>
              </a:lnSpc>
            </a:pPr>
            <a:r>
              <a:rPr lang="de-DE" sz="700" smtClean="0">
                <a:latin typeface="Arial" charset="0"/>
              </a:rPr>
              <a:t>[178] Steffen (2003)</a:t>
            </a:r>
            <a:endParaRPr lang="en-US" sz="700" smtClean="0">
              <a:latin typeface="Arial" charset="0"/>
            </a:endParaRPr>
          </a:p>
          <a:p>
            <a:pPr eaLnBrk="1" hangingPunct="1">
              <a:lnSpc>
                <a:spcPct val="80000"/>
              </a:lnSpc>
            </a:pPr>
            <a:r>
              <a:rPr lang="en-US" sz="700" smtClean="0">
                <a:latin typeface="Arial" charset="0"/>
              </a:rPr>
              <a:t>[179] Suter (2005)</a:t>
            </a:r>
          </a:p>
          <a:p>
            <a:pPr eaLnBrk="1" hangingPunct="1">
              <a:lnSpc>
                <a:spcPct val="80000"/>
              </a:lnSpc>
            </a:pPr>
            <a:r>
              <a:rPr lang="en-US" sz="700" smtClean="0">
                <a:latin typeface="Arial" charset="0"/>
              </a:rPr>
              <a:t>[180] Vertruyen (2002)</a:t>
            </a:r>
          </a:p>
          <a:p>
            <a:pPr eaLnBrk="1" hangingPunct="1">
              <a:lnSpc>
                <a:spcPct val="80000"/>
              </a:lnSpc>
            </a:pPr>
            <a:r>
              <a:rPr lang="en-US" sz="700" smtClean="0">
                <a:latin typeface="Arial" charset="0"/>
              </a:rPr>
              <a:t>[181] Victorzon (2002)</a:t>
            </a:r>
          </a:p>
          <a:p>
            <a:pPr eaLnBrk="1" hangingPunct="1">
              <a:lnSpc>
                <a:spcPct val="80000"/>
              </a:lnSpc>
            </a:pPr>
            <a:r>
              <a:rPr lang="en-US" sz="700" smtClean="0">
                <a:latin typeface="Arial" charset="0"/>
              </a:rPr>
              <a:t>[182] Weiner (2003)</a:t>
            </a:r>
          </a:p>
          <a:p>
            <a:pPr eaLnBrk="1" hangingPunct="1">
              <a:lnSpc>
                <a:spcPct val="80000"/>
              </a:lnSpc>
            </a:pPr>
            <a:r>
              <a:rPr lang="en-US" sz="700" smtClean="0">
                <a:latin typeface="Arial" charset="0"/>
              </a:rPr>
              <a:t>[183] Zinzindohoue (2003)</a:t>
            </a:r>
          </a:p>
          <a:p>
            <a:pPr eaLnBrk="1" hangingPunct="1">
              <a:lnSpc>
                <a:spcPct val="80000"/>
              </a:lnSpc>
            </a:pPr>
            <a:r>
              <a:rPr lang="en-US" sz="700" smtClean="0">
                <a:latin typeface="Arial" charset="0"/>
              </a:rPr>
              <a:t>[184] Naef (2007)</a:t>
            </a:r>
          </a:p>
          <a:p>
            <a:pPr eaLnBrk="1" hangingPunct="1">
              <a:lnSpc>
                <a:spcPct val="80000"/>
              </a:lnSpc>
            </a:pPr>
            <a:r>
              <a:rPr lang="en-US" sz="700" smtClean="0">
                <a:latin typeface="Arial" charset="0"/>
              </a:rPr>
              <a:t>[185] Lee (2006)</a:t>
            </a:r>
            <a:r>
              <a:rPr lang="en-US" sz="700" b="1" smtClean="0">
                <a:latin typeface="Arial" charset="0"/>
              </a:rPr>
              <a:t> </a:t>
            </a:r>
            <a:endParaRPr lang="en-US" sz="700" smtClean="0">
              <a:latin typeface="Arial" charset="0"/>
            </a:endParaRPr>
          </a:p>
          <a:p>
            <a:pPr eaLnBrk="1" hangingPunct="1">
              <a:lnSpc>
                <a:spcPct val="80000"/>
              </a:lnSpc>
            </a:pPr>
            <a:r>
              <a:rPr lang="en-US" sz="700" smtClean="0">
                <a:latin typeface="Arial" charset="0"/>
              </a:rPr>
              <a:t>[186] Parikh (2005)</a:t>
            </a:r>
          </a:p>
          <a:p>
            <a:pPr eaLnBrk="1" hangingPunct="1">
              <a:lnSpc>
                <a:spcPct val="80000"/>
              </a:lnSpc>
            </a:pPr>
            <a:endParaRPr lang="en-US" sz="800" smtClean="0">
              <a:latin typeface="Arial" charset="0"/>
            </a:endParaRPr>
          </a:p>
          <a:p>
            <a:pPr eaLnBrk="1" hangingPunct="1">
              <a:lnSpc>
                <a:spcPct val="80000"/>
              </a:lnSpc>
            </a:pPr>
            <a:r>
              <a:rPr lang="it-IT" sz="800" b="1" smtClean="0">
                <a:latin typeface="Arial" charset="0"/>
              </a:rPr>
              <a:t/>
            </a:r>
            <a:br>
              <a:rPr lang="it-IT" sz="800" b="1" smtClean="0">
                <a:latin typeface="Arial" charset="0"/>
              </a:rPr>
            </a:br>
            <a:endParaRPr lang="en-US" sz="800" smtClean="0">
              <a:latin typeface="Arial" charset="0"/>
            </a:endParaRPr>
          </a:p>
        </p:txBody>
      </p:sp>
      <p:sp>
        <p:nvSpPr>
          <p:cNvPr id="135173" name="TextBox 6"/>
          <p:cNvSpPr txBox="1">
            <a:spLocks noChangeArrowheads="1"/>
          </p:cNvSpPr>
          <p:nvPr/>
        </p:nvSpPr>
        <p:spPr bwMode="auto">
          <a:xfrm>
            <a:off x="2174875" y="5040313"/>
            <a:ext cx="1223963" cy="3886200"/>
          </a:xfrm>
          <a:prstGeom prst="rect">
            <a:avLst/>
          </a:prstGeom>
          <a:noFill/>
          <a:ln w="9525">
            <a:noFill/>
            <a:miter lim="800000"/>
            <a:headEnd/>
            <a:tailEnd/>
          </a:ln>
        </p:spPr>
        <p:txBody>
          <a:bodyPr lIns="93689" tIns="46845" rIns="93689" bIns="46845">
            <a:spAutoFit/>
          </a:bodyPr>
          <a:lstStyle/>
          <a:p>
            <a:pPr>
              <a:lnSpc>
                <a:spcPct val="80000"/>
              </a:lnSpc>
            </a:pPr>
            <a:r>
              <a:rPr lang="en-US" sz="700" b="1"/>
              <a:t>D References</a:t>
            </a:r>
            <a:endParaRPr lang="en-US" sz="700"/>
          </a:p>
          <a:p>
            <a:pPr>
              <a:lnSpc>
                <a:spcPct val="80000"/>
              </a:lnSpc>
            </a:pPr>
            <a:r>
              <a:rPr lang="en-US" sz="700"/>
              <a:t>[87] Regan (2003)</a:t>
            </a:r>
          </a:p>
          <a:p>
            <a:pPr>
              <a:lnSpc>
                <a:spcPct val="80000"/>
              </a:lnSpc>
            </a:pPr>
            <a:r>
              <a:rPr lang="en-US" sz="700"/>
              <a:t>[88] Almogy (2004)</a:t>
            </a:r>
          </a:p>
          <a:p>
            <a:pPr>
              <a:lnSpc>
                <a:spcPct val="80000"/>
              </a:lnSpc>
            </a:pPr>
            <a:r>
              <a:rPr lang="en-US" sz="700"/>
              <a:t>[90] Mognol (2006)</a:t>
            </a:r>
          </a:p>
          <a:p>
            <a:pPr>
              <a:lnSpc>
                <a:spcPct val="80000"/>
              </a:lnSpc>
            </a:pPr>
            <a:r>
              <a:rPr lang="en-US" sz="700"/>
              <a:t>[91] Hamoui (2006)</a:t>
            </a:r>
          </a:p>
          <a:p>
            <a:pPr>
              <a:lnSpc>
                <a:spcPct val="80000"/>
              </a:lnSpc>
            </a:pPr>
            <a:r>
              <a:rPr lang="en-US" sz="700"/>
              <a:t>[92] Cottam (2006)</a:t>
            </a:r>
          </a:p>
          <a:p>
            <a:pPr>
              <a:lnSpc>
                <a:spcPct val="80000"/>
              </a:lnSpc>
            </a:pPr>
            <a:r>
              <a:rPr lang="en-US" sz="700"/>
              <a:t>[94] Himpens (2006)</a:t>
            </a:r>
          </a:p>
          <a:p>
            <a:pPr>
              <a:lnSpc>
                <a:spcPct val="80000"/>
              </a:lnSpc>
            </a:pPr>
            <a:r>
              <a:rPr lang="en-US" sz="700"/>
              <a:t>[95] Milone (2005)</a:t>
            </a:r>
          </a:p>
          <a:p>
            <a:pPr>
              <a:lnSpc>
                <a:spcPct val="80000"/>
              </a:lnSpc>
            </a:pPr>
            <a:endParaRPr lang="en-US" sz="700"/>
          </a:p>
          <a:p>
            <a:pPr>
              <a:lnSpc>
                <a:spcPct val="80000"/>
              </a:lnSpc>
            </a:pPr>
            <a:r>
              <a:rPr lang="en-US" sz="700"/>
              <a:t> </a:t>
            </a:r>
            <a:r>
              <a:rPr lang="en-US" sz="700" b="1"/>
              <a:t>E References</a:t>
            </a:r>
            <a:endParaRPr lang="en-US" sz="700"/>
          </a:p>
          <a:p>
            <a:pPr>
              <a:lnSpc>
                <a:spcPct val="80000"/>
              </a:lnSpc>
            </a:pPr>
            <a:r>
              <a:rPr lang="en-US" sz="700"/>
              <a:t>[11] Angrisani (2007)</a:t>
            </a:r>
            <a:endParaRPr lang="it-IT" sz="700"/>
          </a:p>
          <a:p>
            <a:pPr>
              <a:lnSpc>
                <a:spcPct val="80000"/>
              </a:lnSpc>
            </a:pPr>
            <a:r>
              <a:rPr lang="it-IT" sz="700"/>
              <a:t>[70] Sugerman (1987)</a:t>
            </a:r>
            <a:endParaRPr lang="en-US" sz="700"/>
          </a:p>
          <a:p>
            <a:pPr>
              <a:lnSpc>
                <a:spcPct val="80000"/>
              </a:lnSpc>
            </a:pPr>
            <a:r>
              <a:rPr lang="en-US" sz="700"/>
              <a:t>[73] Capella (2002)</a:t>
            </a:r>
            <a:endParaRPr lang="da-DK" sz="700"/>
          </a:p>
          <a:p>
            <a:pPr>
              <a:lnSpc>
                <a:spcPct val="80000"/>
              </a:lnSpc>
            </a:pPr>
            <a:r>
              <a:rPr lang="da-DK" sz="700"/>
              <a:t>[165] Kim (2006)</a:t>
            </a:r>
            <a:endParaRPr lang="en-US" sz="700"/>
          </a:p>
          <a:p>
            <a:pPr>
              <a:lnSpc>
                <a:spcPct val="80000"/>
              </a:lnSpc>
            </a:pPr>
            <a:r>
              <a:rPr lang="en-US" sz="700"/>
              <a:t>[187] Sugerman (1989)</a:t>
            </a:r>
          </a:p>
          <a:p>
            <a:pPr>
              <a:lnSpc>
                <a:spcPct val="80000"/>
              </a:lnSpc>
            </a:pPr>
            <a:r>
              <a:rPr lang="en-US" sz="700"/>
              <a:t>[188] Smith (1997)</a:t>
            </a:r>
          </a:p>
          <a:p>
            <a:pPr>
              <a:lnSpc>
                <a:spcPct val="80000"/>
              </a:lnSpc>
            </a:pPr>
            <a:r>
              <a:rPr lang="en-US" sz="700"/>
              <a:t>[189] Nguyen (2001)</a:t>
            </a:r>
          </a:p>
          <a:p>
            <a:pPr>
              <a:lnSpc>
                <a:spcPct val="80000"/>
              </a:lnSpc>
            </a:pPr>
            <a:r>
              <a:rPr lang="en-US" sz="700"/>
              <a:t>[190] Brolin (1992)</a:t>
            </a:r>
          </a:p>
          <a:p>
            <a:pPr>
              <a:lnSpc>
                <a:spcPct val="80000"/>
              </a:lnSpc>
            </a:pPr>
            <a:r>
              <a:rPr lang="en-US" sz="700"/>
              <a:t>[191] Wittgrove (2000)</a:t>
            </a:r>
          </a:p>
          <a:p>
            <a:pPr>
              <a:lnSpc>
                <a:spcPct val="80000"/>
              </a:lnSpc>
            </a:pPr>
            <a:r>
              <a:rPr lang="en-US" sz="700"/>
              <a:t>[192] Olbers (2005)</a:t>
            </a:r>
          </a:p>
          <a:p>
            <a:pPr>
              <a:lnSpc>
                <a:spcPct val="80000"/>
              </a:lnSpc>
            </a:pPr>
            <a:r>
              <a:rPr lang="en-US" sz="700"/>
              <a:t>[193] Balsiger (2000)</a:t>
            </a:r>
            <a:endParaRPr lang="sv-SE" sz="700"/>
          </a:p>
          <a:p>
            <a:pPr>
              <a:lnSpc>
                <a:spcPct val="80000"/>
              </a:lnSpc>
            </a:pPr>
            <a:r>
              <a:rPr lang="sv-SE" sz="700"/>
              <a:t>[194] Skroubis (2006)</a:t>
            </a:r>
          </a:p>
          <a:p>
            <a:pPr>
              <a:lnSpc>
                <a:spcPct val="80000"/>
              </a:lnSpc>
            </a:pPr>
            <a:r>
              <a:rPr lang="sv-SE" sz="700"/>
              <a:t>[195] Gleysteen (1987)</a:t>
            </a:r>
          </a:p>
          <a:p>
            <a:pPr>
              <a:lnSpc>
                <a:spcPct val="80000"/>
              </a:lnSpc>
            </a:pPr>
            <a:r>
              <a:rPr lang="sv-SE" sz="700"/>
              <a:t>[196] Higa (2001)</a:t>
            </a:r>
          </a:p>
          <a:p>
            <a:pPr>
              <a:lnSpc>
                <a:spcPct val="80000"/>
              </a:lnSpc>
            </a:pPr>
            <a:r>
              <a:rPr lang="sv-SE" sz="700"/>
              <a:t>[197] Jones (2000)</a:t>
            </a:r>
          </a:p>
          <a:p>
            <a:pPr>
              <a:lnSpc>
                <a:spcPct val="80000"/>
              </a:lnSpc>
            </a:pPr>
            <a:r>
              <a:rPr lang="sv-SE" sz="700"/>
              <a:t>[198] Linner (1982)</a:t>
            </a:r>
          </a:p>
          <a:p>
            <a:pPr>
              <a:lnSpc>
                <a:spcPct val="80000"/>
              </a:lnSpc>
            </a:pPr>
            <a:r>
              <a:rPr lang="sv-SE" sz="700"/>
              <a:t>[199] Oh (1997)</a:t>
            </a:r>
          </a:p>
          <a:p>
            <a:pPr>
              <a:lnSpc>
                <a:spcPct val="80000"/>
              </a:lnSpc>
            </a:pPr>
            <a:r>
              <a:rPr lang="sv-SE" sz="700"/>
              <a:t>[200] Rabkin (1998)</a:t>
            </a:r>
          </a:p>
          <a:p>
            <a:pPr>
              <a:lnSpc>
                <a:spcPct val="80000"/>
              </a:lnSpc>
            </a:pPr>
            <a:r>
              <a:rPr lang="sv-SE" sz="700"/>
              <a:t>[201] Alami (2005)</a:t>
            </a:r>
            <a:endParaRPr lang="fr-FR" sz="700"/>
          </a:p>
          <a:p>
            <a:pPr>
              <a:lnSpc>
                <a:spcPct val="80000"/>
              </a:lnSpc>
            </a:pPr>
            <a:r>
              <a:rPr lang="fr-FR" sz="700"/>
              <a:t>[202] Inabnet (2005)</a:t>
            </a:r>
          </a:p>
          <a:p>
            <a:pPr>
              <a:lnSpc>
                <a:spcPct val="80000"/>
              </a:lnSpc>
            </a:pPr>
            <a:r>
              <a:rPr lang="fr-FR" sz="700"/>
              <a:t>[203] Lee (2005)</a:t>
            </a:r>
            <a:endParaRPr lang="en-US" sz="700"/>
          </a:p>
          <a:p>
            <a:pPr>
              <a:lnSpc>
                <a:spcPct val="80000"/>
              </a:lnSpc>
            </a:pPr>
            <a:r>
              <a:rPr lang="en-US" sz="700"/>
              <a:t>[204] Nelson (2006)</a:t>
            </a:r>
          </a:p>
          <a:p>
            <a:pPr>
              <a:lnSpc>
                <a:spcPct val="80000"/>
              </a:lnSpc>
            </a:pPr>
            <a:r>
              <a:rPr lang="en-US" sz="700"/>
              <a:t>[205] Obeid (2005)</a:t>
            </a:r>
          </a:p>
          <a:p>
            <a:pPr>
              <a:lnSpc>
                <a:spcPct val="80000"/>
              </a:lnSpc>
            </a:pPr>
            <a:endParaRPr lang="en-US" sz="700"/>
          </a:p>
          <a:p>
            <a:pPr>
              <a:lnSpc>
                <a:spcPct val="80000"/>
              </a:lnSpc>
            </a:pPr>
            <a:r>
              <a:rPr lang="en-US" sz="700" b="1"/>
              <a:t>F References</a:t>
            </a:r>
            <a:endParaRPr lang="en-US" sz="700"/>
          </a:p>
          <a:p>
            <a:pPr>
              <a:lnSpc>
                <a:spcPct val="80000"/>
              </a:lnSpc>
            </a:pPr>
            <a:r>
              <a:rPr lang="en-US" sz="700"/>
              <a:t>[73] Capella (2002)</a:t>
            </a:r>
          </a:p>
          <a:p>
            <a:pPr>
              <a:lnSpc>
                <a:spcPct val="80000"/>
              </a:lnSpc>
            </a:pPr>
            <a:r>
              <a:rPr lang="en-US" sz="700"/>
              <a:t>[74] Fobi (2005)</a:t>
            </a:r>
          </a:p>
          <a:p>
            <a:pPr>
              <a:lnSpc>
                <a:spcPct val="80000"/>
              </a:lnSpc>
            </a:pPr>
            <a:r>
              <a:rPr lang="en-US" sz="700"/>
              <a:t>[75] White (2005</a:t>
            </a:r>
            <a:r>
              <a:rPr lang="en-US" sz="1000"/>
              <a:t>)</a:t>
            </a:r>
          </a:p>
          <a:p>
            <a:pPr>
              <a:lnSpc>
                <a:spcPct val="80000"/>
              </a:lnSpc>
            </a:pPr>
            <a:endParaRPr lang="en-US" sz="1000" b="1"/>
          </a:p>
          <a:p>
            <a:pPr>
              <a:lnSpc>
                <a:spcPct val="80000"/>
              </a:lnSpc>
            </a:pPr>
            <a:endParaRPr lang="it-IT" sz="1000" b="1"/>
          </a:p>
          <a:p>
            <a:endParaRPr lang="en-US" sz="1000"/>
          </a:p>
        </p:txBody>
      </p:sp>
      <p:sp>
        <p:nvSpPr>
          <p:cNvPr id="135174" name="TextBox 8"/>
          <p:cNvSpPr txBox="1">
            <a:spLocks noChangeArrowheads="1"/>
          </p:cNvSpPr>
          <p:nvPr/>
        </p:nvSpPr>
        <p:spPr bwMode="auto">
          <a:xfrm>
            <a:off x="3762375" y="5059363"/>
            <a:ext cx="1136650" cy="1611312"/>
          </a:xfrm>
          <a:prstGeom prst="rect">
            <a:avLst/>
          </a:prstGeom>
          <a:noFill/>
          <a:ln w="9525">
            <a:noFill/>
            <a:miter lim="800000"/>
            <a:headEnd/>
            <a:tailEnd/>
          </a:ln>
        </p:spPr>
        <p:txBody>
          <a:bodyPr lIns="93689" tIns="46845" rIns="93689" bIns="46845">
            <a:spAutoFit/>
          </a:bodyPr>
          <a:lstStyle/>
          <a:p>
            <a:pPr>
              <a:lnSpc>
                <a:spcPct val="80000"/>
              </a:lnSpc>
            </a:pPr>
            <a:r>
              <a:rPr lang="it-IT" sz="700" b="1"/>
              <a:t>G References</a:t>
            </a:r>
            <a:endParaRPr lang="en-US" sz="700"/>
          </a:p>
          <a:p>
            <a:pPr>
              <a:lnSpc>
                <a:spcPct val="80000"/>
              </a:lnSpc>
            </a:pPr>
            <a:r>
              <a:rPr lang="en-US" sz="700"/>
              <a:t>[72] Brolin (2002)</a:t>
            </a:r>
          </a:p>
          <a:p>
            <a:pPr>
              <a:lnSpc>
                <a:spcPct val="80000"/>
              </a:lnSpc>
            </a:pPr>
            <a:r>
              <a:rPr lang="en-US" sz="700"/>
              <a:t>[199] Oh (1997)</a:t>
            </a:r>
          </a:p>
          <a:p>
            <a:pPr>
              <a:lnSpc>
                <a:spcPct val="80000"/>
              </a:lnSpc>
            </a:pPr>
            <a:r>
              <a:rPr lang="en-US" sz="700"/>
              <a:t>[201] Alami (2005)</a:t>
            </a:r>
          </a:p>
          <a:p>
            <a:pPr>
              <a:lnSpc>
                <a:spcPct val="80000"/>
              </a:lnSpc>
            </a:pPr>
            <a:r>
              <a:rPr lang="en-US" sz="700"/>
              <a:t>[206] Choban (2002)</a:t>
            </a:r>
            <a:endParaRPr lang="it-IT" sz="700" b="1"/>
          </a:p>
          <a:p>
            <a:pPr>
              <a:lnSpc>
                <a:spcPct val="80000"/>
              </a:lnSpc>
            </a:pPr>
            <a:endParaRPr lang="it-IT" sz="700" b="1"/>
          </a:p>
          <a:p>
            <a:pPr>
              <a:lnSpc>
                <a:spcPct val="80000"/>
              </a:lnSpc>
            </a:pPr>
            <a:r>
              <a:rPr lang="it-IT" sz="700" b="1"/>
              <a:t>H References </a:t>
            </a:r>
            <a:r>
              <a:rPr lang="en-US" sz="700"/>
              <a:t>125, 194, 207-216</a:t>
            </a:r>
            <a:endParaRPr lang="it-IT" sz="700"/>
          </a:p>
          <a:p>
            <a:pPr>
              <a:lnSpc>
                <a:spcPct val="80000"/>
              </a:lnSpc>
            </a:pPr>
            <a:r>
              <a:rPr lang="it-IT" sz="700"/>
              <a:t>[125] Scopinaro (1998)</a:t>
            </a:r>
          </a:p>
          <a:p>
            <a:pPr>
              <a:lnSpc>
                <a:spcPct val="80000"/>
              </a:lnSpc>
            </a:pPr>
            <a:r>
              <a:rPr lang="it-IT" sz="700"/>
              <a:t>[194] Skroubis (2006)</a:t>
            </a:r>
          </a:p>
          <a:p>
            <a:pPr>
              <a:lnSpc>
                <a:spcPct val="80000"/>
              </a:lnSpc>
            </a:pPr>
            <a:r>
              <a:rPr lang="it-IT" sz="700"/>
              <a:t>[207] Scopinaro (1996)</a:t>
            </a:r>
          </a:p>
          <a:p>
            <a:pPr>
              <a:lnSpc>
                <a:spcPct val="80000"/>
              </a:lnSpc>
            </a:pPr>
            <a:r>
              <a:rPr lang="en-US" sz="700"/>
              <a:t>[208] Dolan (2004)</a:t>
            </a:r>
            <a:endParaRPr lang="pt-BR" sz="700"/>
          </a:p>
          <a:p>
            <a:pPr>
              <a:lnSpc>
                <a:spcPct val="80000"/>
              </a:lnSpc>
            </a:pPr>
            <a:r>
              <a:rPr lang="pt-BR" sz="700"/>
              <a:t>[209] Baltasar (</a:t>
            </a:r>
            <a:r>
              <a:rPr lang="fr-FR" sz="700"/>
              <a:t>2001)</a:t>
            </a:r>
          </a:p>
          <a:p>
            <a:pPr>
              <a:lnSpc>
                <a:spcPct val="80000"/>
              </a:lnSpc>
            </a:pPr>
            <a:r>
              <a:rPr lang="fr-FR" sz="700"/>
              <a:t>[210] Lagacé (</a:t>
            </a:r>
            <a:r>
              <a:rPr lang="en-US" sz="700"/>
              <a:t>1995) </a:t>
            </a:r>
          </a:p>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65200"/>
            <a:fld id="{71687724-F647-4FAF-BB62-752EB2F4E262}" type="slidenum">
              <a:rPr lang="en-US" smtClean="0">
                <a:latin typeface="Arial" charset="0"/>
              </a:rPr>
              <a:pPr defTabSz="965200"/>
              <a:t>56</a:t>
            </a:fld>
            <a:endParaRPr lang="en-US" smtClean="0">
              <a:latin typeface="Arial" charset="0"/>
            </a:endParaRPr>
          </a:p>
        </p:txBody>
      </p:sp>
      <p:sp>
        <p:nvSpPr>
          <p:cNvPr id="136195"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9C7213F1-F906-47E1-AA79-5655A3A26462}" type="slidenum">
              <a:rPr lang="en-US" sz="1300"/>
              <a:pPr algn="r" defTabSz="965200"/>
              <a:t>56</a:t>
            </a:fld>
            <a:endParaRPr lang="en-US" sz="1300"/>
          </a:p>
        </p:txBody>
      </p:sp>
      <p:sp>
        <p:nvSpPr>
          <p:cNvPr id="136196"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05A5B7CD-542A-411E-8493-8BC9348E1327}" type="slidenum">
              <a:rPr lang="en-US" sz="1200">
                <a:latin typeface="Times New Roman" pitchFamily="18" charset="0"/>
              </a:rPr>
              <a:pPr algn="r" defTabSz="962025" eaLnBrk="0" hangingPunct="0"/>
              <a:t>56</a:t>
            </a:fld>
            <a:endParaRPr lang="en-US" sz="1200">
              <a:latin typeface="Times New Roman" pitchFamily="18" charset="0"/>
            </a:endParaRPr>
          </a:p>
        </p:txBody>
      </p:sp>
      <p:sp>
        <p:nvSpPr>
          <p:cNvPr id="136197" name="Rectangle 2"/>
          <p:cNvSpPr>
            <a:spLocks noChangeArrowheads="1" noTextEdit="1"/>
          </p:cNvSpPr>
          <p:nvPr>
            <p:ph type="sldImg"/>
          </p:nvPr>
        </p:nvSpPr>
        <p:spPr>
          <a:xfrm>
            <a:off x="1257300" y="719138"/>
            <a:ext cx="4802188" cy="3602037"/>
          </a:xfrm>
          <a:ln/>
        </p:spPr>
      </p:sp>
      <p:sp>
        <p:nvSpPr>
          <p:cNvPr id="136198" name="Rectangle 3"/>
          <p:cNvSpPr>
            <a:spLocks noGrp="1" noChangeArrowheads="1"/>
          </p:cNvSpPr>
          <p:nvPr>
            <p:ph type="body" idx="1"/>
          </p:nvPr>
        </p:nvSpPr>
        <p:spPr>
          <a:xfrm>
            <a:off x="361950" y="4381500"/>
            <a:ext cx="6388100" cy="4500563"/>
          </a:xfrm>
          <a:noFill/>
          <a:ln/>
        </p:spPr>
        <p:txBody>
          <a:bodyPr lIns="96327" tIns="48163" rIns="96327" bIns="48163"/>
          <a:lstStyle/>
          <a:p>
            <a:pPr eaLnBrk="1" hangingPunct="1"/>
            <a:r>
              <a:rPr lang="en-US" sz="1000" smtClean="0">
                <a:latin typeface="Arial" charset="0"/>
              </a:rPr>
              <a:t>In addition to similar long-term efficacy, LAGB is widely acknowledged to be a safer procedure than GBP—not only in terms of surgical mortality, but in major/total complications as well.  These findings are based on data from studies published between 1988 and </a:t>
            </a:r>
            <a:r>
              <a:rPr lang="en-US" sz="1000" smtClean="0">
                <a:solidFill>
                  <a:srgbClr val="FF0000"/>
                </a:solidFill>
                <a:latin typeface="Arial" charset="0"/>
              </a:rPr>
              <a:t>2009.</a:t>
            </a:r>
            <a:r>
              <a:rPr lang="en-US" sz="1000" smtClean="0">
                <a:latin typeface="Arial" charset="0"/>
              </a:rPr>
              <a:t>   The term “complication” means  “‘a documented deviation from the ideal post-operative course’ ranging from fever and atelectasis to mesenteric infarction and death. This term does not include sequelea (e.g., diarrhea, bloating, gallstone formation) and nutritional complications. Complications were compared using Fisher’s exact test or chi-square test.    Grades  were based on the 1992 Clavien and colleagues classification system   Objective complication rating system (e.g., III or IV) vs. a subjective rating system (e.g., minor or major) focuses on the diagnostic tests and therapeutic procedures required to treat a complication rather than the complication itself, which tends to eliminate the subjective interpretation of severity and surgeons’ natural tendency to down-rate complications. Grade III complications means events with residual and lasting disability and/or requiring organ resection and includes, with respect to LAGB, rhabdomyloysis requiring debridement and sigmoid esophagus, and with respect to RYGB, revision of anastomosis and resection of the bowel.   Grade IV complications means death as a result of any complication.  Parikh study noted that one patient had a Grave IV complication, resulting in death as a result of RYGB. </a:t>
            </a:r>
          </a:p>
          <a:p>
            <a:pPr eaLnBrk="1" hangingPunct="1"/>
            <a:endParaRPr lang="en-US" sz="1000" smtClean="0">
              <a:latin typeface="Arial" charset="0"/>
            </a:endParaRPr>
          </a:p>
          <a:p>
            <a:pPr eaLnBrk="1" hangingPunct="1"/>
            <a:r>
              <a:rPr lang="en-US" sz="1000" smtClean="0">
                <a:latin typeface="Arial" charset="0"/>
              </a:rPr>
              <a:t>1. Parikh MS, Laker S, Weiner M, Hajiseyedjavadi O, Ren CJ. Objective comparison of complications resulting from laparoscopic bariatric procedures. </a:t>
            </a:r>
            <a:r>
              <a:rPr lang="en-US" sz="1000" i="1" smtClean="0">
                <a:latin typeface="Arial" charset="0"/>
              </a:rPr>
              <a:t>J Am Coll Surg. </a:t>
            </a:r>
            <a:r>
              <a:rPr lang="en-US" sz="1000" smtClean="0">
                <a:latin typeface="Arial" charset="0"/>
              </a:rPr>
              <a:t>2006;202(2):252-261.</a:t>
            </a:r>
          </a:p>
          <a:p>
            <a:pPr eaLnBrk="1" hangingPunct="1">
              <a:spcBef>
                <a:spcPct val="50000"/>
              </a:spcBef>
            </a:pPr>
            <a:r>
              <a:rPr lang="en-US" sz="1000" smtClean="0">
                <a:latin typeface="Arial" charset="0"/>
              </a:rPr>
              <a:t>2.*LABS </a:t>
            </a:r>
            <a:r>
              <a:rPr lang="en-US" sz="1000" i="1" smtClean="0">
                <a:latin typeface="Arial" charset="0"/>
              </a:rPr>
              <a:t>N Engl J Med</a:t>
            </a:r>
            <a:r>
              <a:rPr lang="en-US" sz="1000" smtClean="0">
                <a:latin typeface="Arial" charset="0"/>
              </a:rPr>
              <a:t> 2009; 361(5):445-454 (laparoscopic comparison only shown above)</a:t>
            </a:r>
          </a:p>
          <a:p>
            <a:pPr eaLnBrk="1" hangingPunct="1"/>
            <a:endParaRPr lang="en-US" sz="180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65200"/>
            <a:fld id="{C82E254D-D458-4D0D-BE7C-9D037AFDE338}" type="slidenum">
              <a:rPr lang="en-US" smtClean="0">
                <a:latin typeface="Arial" charset="0"/>
              </a:rPr>
              <a:pPr defTabSz="965200"/>
              <a:t>57</a:t>
            </a:fld>
            <a:endParaRPr lang="en-US" smtClean="0">
              <a:latin typeface="Arial" charset="0"/>
            </a:endParaRPr>
          </a:p>
        </p:txBody>
      </p:sp>
      <p:sp>
        <p:nvSpPr>
          <p:cNvPr id="137219"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ln/>
        </p:spPr>
        <p:txBody>
          <a:bodyPr/>
          <a:lstStyle/>
          <a:p>
            <a:pPr eaLnBrk="1" hangingPunct="1">
              <a:lnSpc>
                <a:spcPct val="90000"/>
              </a:lnSpc>
              <a:defRPr/>
            </a:pPr>
            <a:r>
              <a:rPr lang="en-US" dirty="0" smtClean="0">
                <a:latin typeface="Arial" charset="0"/>
              </a:rPr>
              <a:t>In this meta-analysis, authors report on the 30-day and 30-day to 2-year mortality in 85,048 patients who underwent bariatric surgery from 478 treatment groups in 361 studies, published from January 1, 1990 to April 30, 2006.* They have focused on 5 areas of interest: mortality by procedure (laparoscopic gastric banding, open and laparoscopic </a:t>
            </a:r>
            <a:r>
              <a:rPr lang="en-US" dirty="0" err="1" smtClean="0">
                <a:latin typeface="Arial" charset="0"/>
              </a:rPr>
              <a:t>gastroplasty</a:t>
            </a:r>
            <a:r>
              <a:rPr lang="en-US" dirty="0" smtClean="0">
                <a:latin typeface="Arial" charset="0"/>
              </a:rPr>
              <a:t>, open and laparoscopic gastric bypass, open and laparoscopic BPD/DS, and revisions/reoperations); mortality by procedure type (restrictive, restrictive/ </a:t>
            </a:r>
            <a:r>
              <a:rPr lang="en-US" dirty="0" err="1" smtClean="0">
                <a:latin typeface="Arial" charset="0"/>
              </a:rPr>
              <a:t>malabsorptive</a:t>
            </a:r>
            <a:r>
              <a:rPr lang="en-US" dirty="0" smtClean="0">
                <a:latin typeface="Arial" charset="0"/>
              </a:rPr>
              <a:t>, </a:t>
            </a:r>
            <a:r>
              <a:rPr lang="en-US" dirty="0" err="1" smtClean="0">
                <a:latin typeface="Arial" charset="0"/>
              </a:rPr>
              <a:t>malabsorptive</a:t>
            </a:r>
            <a:r>
              <a:rPr lang="en-US" dirty="0" smtClean="0">
                <a:latin typeface="Arial" charset="0"/>
              </a:rPr>
              <a:t>); mortality by publication year; mortality by study design; and mortality for subgroups, such as males versus females, the elderly, and the </a:t>
            </a:r>
            <a:r>
              <a:rPr lang="en-US" dirty="0" err="1" smtClean="0">
                <a:latin typeface="Arial" charset="0"/>
              </a:rPr>
              <a:t>superobese</a:t>
            </a:r>
            <a:r>
              <a:rPr lang="en-US" dirty="0" smtClean="0">
                <a:latin typeface="Arial" charset="0"/>
              </a:rPr>
              <a:t>.</a:t>
            </a:r>
          </a:p>
          <a:p>
            <a:pPr eaLnBrk="1" hangingPunct="1">
              <a:lnSpc>
                <a:spcPct val="90000"/>
              </a:lnSpc>
              <a:defRPr/>
            </a:pPr>
            <a:endParaRPr lang="en-US" b="1" dirty="0" smtClean="0">
              <a:latin typeface="Arial" charset="0"/>
            </a:endParaRPr>
          </a:p>
          <a:p>
            <a:pPr eaLnBrk="1" hangingPunct="1">
              <a:lnSpc>
                <a:spcPct val="90000"/>
              </a:lnSpc>
              <a:defRPr/>
            </a:pPr>
            <a:r>
              <a:rPr lang="en-US" dirty="0" smtClean="0">
                <a:latin typeface="Arial" charset="0"/>
              </a:rPr>
              <a:t>Ref:</a:t>
            </a:r>
          </a:p>
          <a:p>
            <a:pPr eaLnBrk="1" hangingPunct="1">
              <a:lnSpc>
                <a:spcPct val="90000"/>
              </a:lnSpc>
              <a:defRPr/>
            </a:pPr>
            <a:r>
              <a:rPr lang="en-US" dirty="0" smtClean="0">
                <a:latin typeface="Arial" charset="0"/>
              </a:rPr>
              <a:t>Buchwald H, </a:t>
            </a:r>
            <a:r>
              <a:rPr lang="en-US" dirty="0" err="1" smtClean="0">
                <a:latin typeface="Arial" charset="0"/>
              </a:rPr>
              <a:t>Estok</a:t>
            </a:r>
            <a:r>
              <a:rPr lang="en-US" dirty="0" smtClean="0">
                <a:latin typeface="Arial" charset="0"/>
              </a:rPr>
              <a:t> R. </a:t>
            </a:r>
            <a:r>
              <a:rPr lang="en-US" dirty="0" err="1" smtClean="0">
                <a:latin typeface="Arial" charset="0"/>
              </a:rPr>
              <a:t>Fahrbach</a:t>
            </a:r>
            <a:r>
              <a:rPr lang="en-US" dirty="0" smtClean="0">
                <a:latin typeface="Arial" charset="0"/>
              </a:rPr>
              <a:t> K, </a:t>
            </a:r>
            <a:r>
              <a:rPr lang="en-US" dirty="0" err="1" smtClean="0">
                <a:latin typeface="Arial" charset="0"/>
              </a:rPr>
              <a:t>Banel</a:t>
            </a:r>
            <a:r>
              <a:rPr lang="en-US" dirty="0" smtClean="0">
                <a:latin typeface="Arial" charset="0"/>
              </a:rPr>
              <a:t> D, Sledge I. Trends in mortality in bariatric surgery: A systematic review and meta-analysis. </a:t>
            </a:r>
            <a:r>
              <a:rPr lang="en-US" i="1" dirty="0" smtClean="0">
                <a:latin typeface="Arial" charset="0"/>
              </a:rPr>
              <a:t>Surgery 2007;142:621-35.</a:t>
            </a:r>
            <a:endParaRPr lang="en-US" dirty="0" smtClean="0">
              <a:latin typeface="Arial" charset="0"/>
            </a:endParaRPr>
          </a:p>
          <a:p>
            <a:pPr marL="190307" indent="-190307" eaLnBrk="1" hangingPunct="1">
              <a:lnSpc>
                <a:spcPct val="90000"/>
              </a:lnSpc>
              <a:defRPr/>
            </a:pPr>
            <a:endParaRPr lang="en-US" b="1" dirty="0" smtClean="0">
              <a:latin typeface="Arial" charset="0"/>
            </a:endParaRPr>
          </a:p>
          <a:p>
            <a:pPr marL="190307" indent="-190307" eaLnBrk="1" hangingPunct="1">
              <a:lnSpc>
                <a:spcPct val="90000"/>
              </a:lnSpc>
              <a:defRPr/>
            </a:pPr>
            <a:endParaRPr lang="en-US" b="1" dirty="0" smtClean="0">
              <a:latin typeface="Arial" charset="0"/>
            </a:endParaRPr>
          </a:p>
          <a:p>
            <a:pPr marL="190307" indent="-190307" eaLnBrk="1" hangingPunct="1">
              <a:lnSpc>
                <a:spcPct val="90000"/>
              </a:lnSpc>
              <a:defRPr/>
            </a:pPr>
            <a:endParaRPr lang="en-US" sz="1600" dirty="0" smtClean="0">
              <a:latin typeface="Arial" charset="0"/>
            </a:endParaRPr>
          </a:p>
          <a:p>
            <a:pPr marL="190307" indent="-190307" eaLnBrk="1" hangingPunct="1">
              <a:lnSpc>
                <a:spcPct val="90000"/>
              </a:lnSpc>
              <a:defRPr/>
            </a:pPr>
            <a:endParaRPr lang="en-US" sz="1600" dirty="0" smtClean="0">
              <a:latin typeface="Arial" charset="0"/>
            </a:endParaRPr>
          </a:p>
          <a:p>
            <a:pPr marL="190307" indent="-190307" eaLnBrk="1" hangingPunct="1">
              <a:lnSpc>
                <a:spcPct val="90000"/>
              </a:lnSpc>
              <a:defRPr/>
            </a:pPr>
            <a:endParaRPr lang="en-US" sz="1600"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65200"/>
            <a:fld id="{F93E92E1-8B8F-4140-BD32-FB60103DEA84}" type="slidenum">
              <a:rPr lang="en-US" smtClean="0">
                <a:latin typeface="Arial" charset="0"/>
              </a:rPr>
              <a:pPr defTabSz="965200"/>
              <a:t>58</a:t>
            </a:fld>
            <a:endParaRPr lang="en-US" smtClean="0">
              <a:latin typeface="Arial" charset="0"/>
            </a:endParaRPr>
          </a:p>
        </p:txBody>
      </p:sp>
      <p:sp>
        <p:nvSpPr>
          <p:cNvPr id="138243"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xfrm>
            <a:off x="284163" y="4560888"/>
            <a:ext cx="6759575" cy="4319587"/>
          </a:xfrm>
          <a:ln/>
        </p:spPr>
        <p:txBody>
          <a:bodyPr/>
          <a:lstStyle/>
          <a:p>
            <a:pPr eaLnBrk="1" hangingPunct="1">
              <a:lnSpc>
                <a:spcPct val="80000"/>
              </a:lnSpc>
              <a:defRPr/>
            </a:pPr>
            <a:r>
              <a:rPr lang="en-US" dirty="0" smtClean="0">
                <a:latin typeface="Arial" charset="0"/>
              </a:rPr>
              <a:t>In this meta-analysis, authors report on the 30-day and 30-day to 2-year mortality in 85,048 patients who underwent bariatric surgery from 478 treatment groups in 361 studies, published from January 1, 1990 to April 30, 2006.* They have focused on 5 areas of interest: mortality by procedure (laparoscopic gastric banding, open and laparoscopic </a:t>
            </a:r>
            <a:r>
              <a:rPr lang="en-US" dirty="0" err="1" smtClean="0">
                <a:latin typeface="Arial" charset="0"/>
              </a:rPr>
              <a:t>gastroplasty</a:t>
            </a:r>
            <a:r>
              <a:rPr lang="en-US" dirty="0" smtClean="0">
                <a:latin typeface="Arial" charset="0"/>
              </a:rPr>
              <a:t>, open and laparoscopic gastric bypass, open and laparoscopic BPD/DS, and revisions/reoperations); mortality by procedure type (restrictive, restrictive/ </a:t>
            </a:r>
            <a:r>
              <a:rPr lang="en-US" dirty="0" err="1" smtClean="0">
                <a:latin typeface="Arial" charset="0"/>
              </a:rPr>
              <a:t>malabsorptive</a:t>
            </a:r>
            <a:r>
              <a:rPr lang="en-US" dirty="0" smtClean="0">
                <a:latin typeface="Arial" charset="0"/>
              </a:rPr>
              <a:t>,  </a:t>
            </a:r>
            <a:r>
              <a:rPr lang="en-US" dirty="0" err="1" smtClean="0">
                <a:latin typeface="Arial" charset="0"/>
              </a:rPr>
              <a:t>alabsorptive</a:t>
            </a:r>
            <a:r>
              <a:rPr lang="en-US" dirty="0" smtClean="0">
                <a:latin typeface="Arial" charset="0"/>
              </a:rPr>
              <a:t>); mortality by publication year; mortality by study design; and mortality for subgroups, such as males versus females, the elderly, and the </a:t>
            </a:r>
            <a:r>
              <a:rPr lang="en-US" dirty="0" err="1" smtClean="0">
                <a:latin typeface="Arial" charset="0"/>
              </a:rPr>
              <a:t>superobese</a:t>
            </a:r>
            <a:r>
              <a:rPr lang="en-US" dirty="0" smtClean="0">
                <a:latin typeface="Arial" charset="0"/>
              </a:rPr>
              <a:t>.</a:t>
            </a:r>
          </a:p>
          <a:p>
            <a:pPr eaLnBrk="1" hangingPunct="1">
              <a:lnSpc>
                <a:spcPct val="80000"/>
              </a:lnSpc>
              <a:defRPr/>
            </a:pPr>
            <a:r>
              <a:rPr lang="en-US" dirty="0" smtClean="0">
                <a:latin typeface="Arial" charset="0"/>
              </a:rPr>
              <a:t>Although a higher body-mass index has been shown to increase the risk of an adverse outcome after bypass procedures, this study showed that the body-mass index had a quadratic relationship to the predicted probability of the composite end point. The lowest predicted risk was found at a body-mass index of 53. The risk of the composite end point among patients with a body mass index of 75 was 61% higher than the risk among those with a body-mass index of 53 (odds ratio, 1.61; 95% CI, 1.04 to 2.48). The predicted risk of the composite end point among patients with a body-mass index of less than 53 was also higher than the risk among those with a BMI of 53, but the odds ratio did not differ significantly for any BMI below 53.</a:t>
            </a:r>
          </a:p>
          <a:p>
            <a:pPr marL="190307" indent="-190307" eaLnBrk="1" hangingPunct="1">
              <a:lnSpc>
                <a:spcPct val="80000"/>
              </a:lnSpc>
              <a:defRPr/>
            </a:pPr>
            <a:r>
              <a:rPr lang="en-US" dirty="0" smtClean="0">
                <a:latin typeface="Arial" charset="0"/>
              </a:rPr>
              <a:t>The following slides focus solely on mortality by procedure.</a:t>
            </a:r>
          </a:p>
          <a:p>
            <a:pPr marL="190307" indent="-190307" eaLnBrk="1" hangingPunct="1">
              <a:lnSpc>
                <a:spcPct val="80000"/>
              </a:lnSpc>
              <a:defRPr/>
            </a:pPr>
            <a:r>
              <a:rPr lang="en-US" dirty="0" smtClean="0">
                <a:latin typeface="Arial" charset="0"/>
              </a:rPr>
              <a:t>Other results can be found in the article, which is referenced on this slide. </a:t>
            </a:r>
          </a:p>
          <a:p>
            <a:pPr marL="190307" indent="-190307" eaLnBrk="1" hangingPunct="1">
              <a:lnSpc>
                <a:spcPct val="80000"/>
              </a:lnSpc>
              <a:defRPr/>
            </a:pPr>
            <a:r>
              <a:rPr lang="en-US" b="1" dirty="0" smtClean="0">
                <a:latin typeface="Arial" charset="0"/>
              </a:rPr>
              <a:t>Ref:</a:t>
            </a:r>
          </a:p>
          <a:p>
            <a:pPr marL="190307" indent="-190307" eaLnBrk="1" hangingPunct="1">
              <a:lnSpc>
                <a:spcPct val="80000"/>
              </a:lnSpc>
              <a:defRPr/>
            </a:pPr>
            <a:r>
              <a:rPr lang="en-US" b="1" dirty="0" smtClean="0">
                <a:latin typeface="Arial" charset="0"/>
              </a:rPr>
              <a:t>Buchwald H, </a:t>
            </a:r>
            <a:r>
              <a:rPr lang="en-US" b="1" dirty="0" err="1" smtClean="0">
                <a:latin typeface="Arial" charset="0"/>
              </a:rPr>
              <a:t>Estok</a:t>
            </a:r>
            <a:r>
              <a:rPr lang="en-US" b="1" dirty="0" smtClean="0">
                <a:latin typeface="Arial" charset="0"/>
              </a:rPr>
              <a:t> R. </a:t>
            </a:r>
            <a:r>
              <a:rPr lang="en-US" b="1" dirty="0" err="1" smtClean="0">
                <a:latin typeface="Arial" charset="0"/>
              </a:rPr>
              <a:t>Fahrbach</a:t>
            </a:r>
            <a:r>
              <a:rPr lang="en-US" b="1" dirty="0" smtClean="0">
                <a:latin typeface="Arial" charset="0"/>
              </a:rPr>
              <a:t> K, </a:t>
            </a:r>
            <a:r>
              <a:rPr lang="en-US" b="1" dirty="0" err="1" smtClean="0">
                <a:latin typeface="Arial" charset="0"/>
              </a:rPr>
              <a:t>Banel</a:t>
            </a:r>
            <a:r>
              <a:rPr lang="en-US" b="1" dirty="0" smtClean="0">
                <a:latin typeface="Arial" charset="0"/>
              </a:rPr>
              <a:t> D, Sledge I. Trends in mortality in bariatric surgery: A systematic review and meta-analysis. </a:t>
            </a:r>
            <a:r>
              <a:rPr lang="en-US" b="1" i="1" dirty="0" smtClean="0">
                <a:latin typeface="Arial" charset="0"/>
              </a:rPr>
              <a:t>Surgery 2007;142:621-35.</a:t>
            </a:r>
            <a:endParaRPr lang="en-US" b="1" dirty="0" smtClean="0">
              <a:latin typeface="Arial" charset="0"/>
            </a:endParaRPr>
          </a:p>
          <a:p>
            <a:pPr marL="190307" indent="-190307" eaLnBrk="1" hangingPunct="1">
              <a:lnSpc>
                <a:spcPct val="80000"/>
              </a:lnSpc>
              <a:defRPr/>
            </a:pPr>
            <a:endParaRPr lang="en-US" sz="800" b="1" dirty="0" smtClean="0">
              <a:latin typeface="Arial" charset="0"/>
            </a:endParaRPr>
          </a:p>
          <a:p>
            <a:pPr marL="190307" indent="-190307" eaLnBrk="1" hangingPunct="1">
              <a:lnSpc>
                <a:spcPct val="80000"/>
              </a:lnSpc>
              <a:defRPr/>
            </a:pPr>
            <a:endParaRPr lang="en-US" sz="800" b="1" dirty="0" smtClean="0">
              <a:latin typeface="Arial" charset="0"/>
            </a:endParaRPr>
          </a:p>
          <a:p>
            <a:pPr marL="190307" indent="-190307" eaLnBrk="1" hangingPunct="1">
              <a:lnSpc>
                <a:spcPct val="80000"/>
              </a:lnSpc>
              <a:defRPr/>
            </a:pPr>
            <a:endParaRPr lang="en-US" sz="1000" dirty="0" smtClean="0">
              <a:latin typeface="Arial" charset="0"/>
            </a:endParaRPr>
          </a:p>
          <a:p>
            <a:pPr marL="190307" indent="-190307" eaLnBrk="1" hangingPunct="1">
              <a:lnSpc>
                <a:spcPct val="80000"/>
              </a:lnSpc>
              <a:defRPr/>
            </a:pPr>
            <a:endParaRPr lang="en-US" sz="1000" dirty="0" smtClean="0">
              <a:latin typeface="Arial" charset="0"/>
            </a:endParaRPr>
          </a:p>
          <a:p>
            <a:pPr marL="190307" indent="-190307" eaLnBrk="1" hangingPunct="1">
              <a:lnSpc>
                <a:spcPct val="80000"/>
              </a:lnSpc>
              <a:defRPr/>
            </a:pPr>
            <a:endParaRPr lang="en-US" sz="1000"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pPr defTabSz="965200"/>
            <a:fld id="{BCC021C6-BA61-46FE-A470-08D459173014}" type="slidenum">
              <a:rPr lang="en-US" smtClean="0">
                <a:latin typeface="Arial" charset="0"/>
              </a:rPr>
              <a:pPr defTabSz="965200"/>
              <a:t>59</a:t>
            </a:fld>
            <a:endParaRPr lang="en-US" smtClean="0">
              <a:latin typeface="Arial"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65200"/>
            <a:fld id="{AE221876-C26D-42EF-BC37-EB0512B89AFB}" type="slidenum">
              <a:rPr lang="en-US" smtClean="0">
                <a:latin typeface="Arial" charset="0"/>
              </a:rPr>
              <a:pPr defTabSz="965200"/>
              <a:t>6</a:t>
            </a:fld>
            <a:endParaRPr lang="en-US"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lnSpc>
                <a:spcPct val="80000"/>
              </a:lnSpc>
            </a:pPr>
            <a:r>
              <a:rPr lang="en-US" sz="800" smtClean="0">
                <a:latin typeface="Arial" charset="0"/>
              </a:rPr>
              <a:t>Risk factors for type 2 diabetes include older age,</a:t>
            </a:r>
            <a:r>
              <a:rPr lang="en-US" sz="800" b="1" smtClean="0">
                <a:latin typeface="Arial" charset="0"/>
              </a:rPr>
              <a:t> </a:t>
            </a:r>
            <a:r>
              <a:rPr lang="en-US" sz="800" b="1" u="sng" smtClean="0">
                <a:latin typeface="Arial" charset="0"/>
              </a:rPr>
              <a:t>obesity</a:t>
            </a:r>
            <a:r>
              <a:rPr lang="en-US" sz="800" b="1" smtClean="0">
                <a:latin typeface="Arial" charset="0"/>
              </a:rPr>
              <a:t>, </a:t>
            </a:r>
            <a:r>
              <a:rPr lang="en-US" sz="800" smtClean="0">
                <a:latin typeface="Arial" charset="0"/>
              </a:rPr>
              <a:t>family history of diabetes, prior history of gestational diabetes, impaired glucose tolerance, physical inactivity, and race/ethnicity. African Americans, Hispanic/Latino Americans, American Indians, and some Asian Americans and Pacific Islanders are at particularly high risk for type 2 diabetes.</a:t>
            </a:r>
          </a:p>
          <a:p>
            <a:pPr eaLnBrk="1" hangingPunct="1">
              <a:lnSpc>
                <a:spcPct val="80000"/>
              </a:lnSpc>
            </a:pPr>
            <a:r>
              <a:rPr lang="en-US" sz="800" smtClean="0">
                <a:latin typeface="Arial" charset="0"/>
              </a:rPr>
              <a:t>Risk factors are less well defined for type 1 diabetes than for type 2 diabetes, but autoimmune, genetic, and environmental factors are involved in developing this type of diabetes.</a:t>
            </a:r>
            <a:br>
              <a:rPr lang="en-US" sz="800" smtClean="0">
                <a:latin typeface="Arial" charset="0"/>
              </a:rPr>
            </a:br>
            <a:r>
              <a:rPr lang="en-US" sz="800" b="1" smtClean="0">
                <a:latin typeface="Arial" charset="0"/>
              </a:rPr>
              <a:t>Source: </a:t>
            </a:r>
          </a:p>
          <a:p>
            <a:pPr eaLnBrk="1" hangingPunct="1">
              <a:lnSpc>
                <a:spcPct val="80000"/>
              </a:lnSpc>
            </a:pPr>
            <a:r>
              <a:rPr lang="en-US" sz="800" smtClean="0">
                <a:latin typeface="Arial" charset="0"/>
              </a:rPr>
              <a:t>http://www.cdc.gov/diabetes/faq/basics.htm#4  (accessed 5/18/09)</a:t>
            </a: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maps display the age-adjusted percentages of U.S. adults who were obese or had diagnosed diabetes in 1994, 2000 and 2007. </a:t>
            </a:r>
          </a:p>
          <a:p>
            <a:pPr eaLnBrk="1" hangingPunct="1">
              <a:lnSpc>
                <a:spcPct val="80000"/>
              </a:lnSpc>
            </a:pPr>
            <a:r>
              <a:rPr lang="en-US" sz="800" smtClean="0">
                <a:latin typeface="Arial" charset="0"/>
              </a:rPr>
              <a:t>In 1994, the percentage of adults who were obese was less than 18% in every state but two, and in no state was the percentage higher than 22%. In 2000, 13 states had less than 18% of adults who were obese, and 11 states had more than 22 percent. In 2007, no state had less than 18 percent who were obese and 45 states had more than 22%. </a:t>
            </a:r>
          </a:p>
          <a:p>
            <a:pPr eaLnBrk="1" hangingPunct="1">
              <a:lnSpc>
                <a:spcPct val="80000"/>
              </a:lnSpc>
            </a:pPr>
            <a:r>
              <a:rPr lang="en-US" sz="800" smtClean="0">
                <a:latin typeface="Arial" charset="0"/>
              </a:rPr>
              <a:t>Similarly, the percentage of adults with diagnosed diabetes was less than 6 percent in almost all states in 1994. In 2000, about half of the states had less than 6% of adults with diabetes. In 2007, three states had less than 6 percent of adults with diabetes and ten states had more than 9 percent </a:t>
            </a:r>
          </a:p>
          <a:p>
            <a:pPr eaLnBrk="1" hangingPunct="1">
              <a:lnSpc>
                <a:spcPct val="80000"/>
              </a:lnSpc>
            </a:pPr>
            <a:endParaRPr lang="en-US" sz="800" b="1" u="sng" smtClean="0">
              <a:latin typeface="Arial" charset="0"/>
            </a:endParaRPr>
          </a:p>
          <a:p>
            <a:pPr eaLnBrk="1" hangingPunct="1">
              <a:lnSpc>
                <a:spcPct val="80000"/>
              </a:lnSpc>
            </a:pPr>
            <a:r>
              <a:rPr lang="en-US" sz="800" b="1" u="sng" smtClean="0">
                <a:latin typeface="Arial" charset="0"/>
              </a:rPr>
              <a:t>Data Source and Methodology </a:t>
            </a:r>
            <a:endParaRPr lang="en-US" sz="800" smtClean="0">
              <a:latin typeface="Arial" charset="0"/>
            </a:endParaRP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The percentage of U.S. adults who were obese or who had diagnosed diabetes was determined by using data from the Behavioral Risk Factor Surveillance System (BRFSS, available at </a:t>
            </a:r>
            <a:r>
              <a:rPr lang="en-US" sz="800" u="sng" smtClean="0">
                <a:latin typeface="Arial" charset="0"/>
              </a:rPr>
              <a:t>http://www.cdc.gov/brfss</a:t>
            </a:r>
            <a:r>
              <a:rPr lang="en-US" sz="800" smtClean="0">
                <a:latin typeface="Arial" charset="0"/>
              </a:rPr>
              <a:t>). An ongoing, yearly, state-based telephone survey of the non-institutionalized adult population in each state, the BRFSS provides state-specific information on behavioral risk factors for disease and on preventive health practices. Respondents who reported that a physician told them they had diabetes (other than during pregnancy) were considered to have diagnosed diabetes. Self reported weight and height were used to calculate body mass index (BMI): weight in kilograms divided by the square of height in meters. A BMI greater than or equal to 30 was considered to be obese. Rates were age-adjusted using the 2000 U.S. Standard Population. </a:t>
            </a:r>
          </a:p>
          <a:p>
            <a:pPr eaLnBrk="1" hangingPunct="1">
              <a:lnSpc>
                <a:spcPct val="80000"/>
              </a:lnSpc>
            </a:pPr>
            <a:r>
              <a:rPr lang="en-US" sz="800" smtClean="0">
                <a:latin typeface="Arial" charset="0"/>
              </a:rPr>
              <a:t>For additional information on overweight and obesity and for additional obesity trend data see: </a:t>
            </a:r>
          </a:p>
          <a:p>
            <a:pPr eaLnBrk="1" hangingPunct="1">
              <a:lnSpc>
                <a:spcPct val="80000"/>
              </a:lnSpc>
            </a:pPr>
            <a:r>
              <a:rPr lang="en-US" sz="800" u="sng" smtClean="0">
                <a:latin typeface="Arial" charset="0"/>
              </a:rPr>
              <a:t>http://www.cdc.gov/nccdphp/dnpa/obesity/index.htm</a:t>
            </a:r>
            <a:r>
              <a:rPr lang="en-US" sz="800" smtClean="0">
                <a:latin typeface="Arial" charset="0"/>
              </a:rPr>
              <a:t>. </a:t>
            </a:r>
          </a:p>
          <a:p>
            <a:pPr eaLnBrk="1" hangingPunct="1">
              <a:lnSpc>
                <a:spcPct val="80000"/>
              </a:lnSpc>
            </a:pPr>
            <a:endParaRPr lang="en-US" sz="800" smtClean="0">
              <a:latin typeface="Arial" charset="0"/>
            </a:endParaRPr>
          </a:p>
          <a:p>
            <a:pPr eaLnBrk="1" hangingPunct="1">
              <a:lnSpc>
                <a:spcPct val="80000"/>
              </a:lnSpc>
            </a:pPr>
            <a:endParaRPr lang="en-US" sz="800" smtClean="0">
              <a:latin typeface="Arial" charset="0"/>
            </a:endParaRPr>
          </a:p>
          <a:p>
            <a:pPr eaLnBrk="1" hangingPunct="1">
              <a:lnSpc>
                <a:spcPct val="80000"/>
              </a:lnSpc>
            </a:pPr>
            <a:r>
              <a:rPr lang="en-US" sz="800" smtClean="0">
                <a:latin typeface="Arial" charset="0"/>
              </a:rPr>
              <a:t>Source: http://www.cdc.gov/diabetes/statistics/slides/maps_diabetesobesity94.pdf  (accessed 5/18/09)</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defTabSz="965200"/>
            <a:fld id="{D0529E5B-B652-4313-A6B0-D437D7B2FD4E}" type="slidenum">
              <a:rPr lang="en-US" smtClean="0">
                <a:latin typeface="Arial" charset="0"/>
              </a:rPr>
              <a:pPr defTabSz="965200"/>
              <a:t>60</a:t>
            </a:fld>
            <a:endParaRPr lang="en-US" smtClean="0">
              <a:latin typeface="Arial"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latin typeface="Arial" charset="0"/>
            </a:endParaRPr>
          </a:p>
        </p:txBody>
      </p:sp>
      <p:sp>
        <p:nvSpPr>
          <p:cNvPr id="141316" name="Slide Number Placeholder 3"/>
          <p:cNvSpPr>
            <a:spLocks noGrp="1"/>
          </p:cNvSpPr>
          <p:nvPr>
            <p:ph type="sldNum" sz="quarter" idx="5"/>
          </p:nvPr>
        </p:nvSpPr>
        <p:spPr>
          <a:noFill/>
        </p:spPr>
        <p:txBody>
          <a:bodyPr/>
          <a:lstStyle/>
          <a:p>
            <a:pPr defTabSz="965200"/>
            <a:fld id="{37B9D753-E4D7-4D5A-BBD9-BCC547FD6AE4}" type="slidenum">
              <a:rPr lang="en-US" smtClean="0">
                <a:latin typeface="Arial" charset="0"/>
              </a:rPr>
              <a:pPr defTabSz="965200"/>
              <a:t>61</a:t>
            </a:fld>
            <a:endParaRPr 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65200"/>
            <a:fld id="{6424C48E-0FD4-4099-BE77-C1B6A86F006A}" type="slidenum">
              <a:rPr lang="en-US" smtClean="0">
                <a:latin typeface="Arial" charset="0"/>
              </a:rPr>
              <a:pPr defTabSz="965200"/>
              <a:t>62</a:t>
            </a:fld>
            <a:endParaRPr lang="en-US" smtClean="0">
              <a:latin typeface="Arial" charset="0"/>
            </a:endParaRPr>
          </a:p>
        </p:txBody>
      </p:sp>
      <p:sp>
        <p:nvSpPr>
          <p:cNvPr id="142339"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5C935A2E-BADC-4C41-AE7B-BEEBC84235F5}" type="slidenum">
              <a:rPr lang="en-US" sz="1300"/>
              <a:pPr algn="r" defTabSz="965200"/>
              <a:t>62</a:t>
            </a:fld>
            <a:endParaRPr lang="en-US" sz="1300"/>
          </a:p>
        </p:txBody>
      </p:sp>
      <p:sp>
        <p:nvSpPr>
          <p:cNvPr id="142340" name="Rectangle 2"/>
          <p:cNvSpPr>
            <a:spLocks noRot="1" noChangeArrowheads="1" noTextEdit="1"/>
          </p:cNvSpPr>
          <p:nvPr>
            <p:ph type="sldImg"/>
          </p:nvPr>
        </p:nvSpPr>
        <p:spPr>
          <a:ln/>
        </p:spPr>
      </p:sp>
      <p:sp>
        <p:nvSpPr>
          <p:cNvPr id="142341" name="Rectangle 3"/>
          <p:cNvSpPr>
            <a:spLocks noGrp="1" noChangeArrowheads="1"/>
          </p:cNvSpPr>
          <p:nvPr>
            <p:ph type="body" idx="1"/>
          </p:nvPr>
        </p:nvSpPr>
        <p:spPr>
          <a:xfrm>
            <a:off x="731838" y="4540250"/>
            <a:ext cx="5851525" cy="4340225"/>
          </a:xfrm>
          <a:noFill/>
          <a:ln/>
        </p:spPr>
        <p:txBody>
          <a:bodyPr/>
          <a:lstStyle/>
          <a:p>
            <a:pPr marL="188913" indent="-188913" eaLnBrk="1" hangingPunct="1">
              <a:lnSpc>
                <a:spcPct val="90000"/>
              </a:lnSpc>
            </a:pPr>
            <a:r>
              <a:rPr lang="en-US" altLang="zh-CN" sz="1000" smtClean="0">
                <a:latin typeface="Arial" charset="0"/>
              </a:rPr>
              <a:t>A study led by Senior </a:t>
            </a:r>
            <a:r>
              <a:rPr lang="en-US" sz="1000" smtClean="0">
                <a:latin typeface="Arial" charset="0"/>
              </a:rPr>
              <a:t>Economist William E. Encinosa, PhD, from the Center </a:t>
            </a:r>
            <a:r>
              <a:rPr lang="en-US" altLang="zh-CN" sz="1000" smtClean="0">
                <a:latin typeface="Arial" charset="0"/>
              </a:rPr>
              <a:t>for Healthcare Research and Quality (AHRQ)</a:t>
            </a:r>
            <a:r>
              <a:rPr lang="en-US" sz="1000" smtClean="0">
                <a:latin typeface="Arial" charset="0"/>
              </a:rPr>
              <a:t>, and funded by AHRQ compared </a:t>
            </a:r>
            <a:r>
              <a:rPr lang="en-US" sz="1000" b="1" smtClean="0">
                <a:latin typeface="Arial" charset="0"/>
              </a:rPr>
              <a:t>six month</a:t>
            </a:r>
            <a:r>
              <a:rPr lang="en-US" sz="1000" smtClean="0">
                <a:latin typeface="Arial" charset="0"/>
              </a:rPr>
              <a:t> complication rates among more than 9,500 patients under age 65 who underwent obesity surgery at 652 hospitals between 2001 and 2002 and between 2005 and 2006. The author examined insurance claims in 2001–2002 and 2005–2006 for 9582 bariatric surgeries, at 652 hospitals, among a population of 16 million nonelderly people. Outcomes and costs were risk-adjusted using multivariate regression methods with hospital fixed effects.</a:t>
            </a:r>
            <a:r>
              <a:rPr lang="en-US" sz="1000" baseline="30000" smtClean="0">
                <a:latin typeface="Arial" charset="0"/>
              </a:rPr>
              <a:t>1</a:t>
            </a:r>
          </a:p>
          <a:p>
            <a:pPr marL="188913" indent="-188913" eaLnBrk="1" hangingPunct="1">
              <a:lnSpc>
                <a:spcPct val="90000"/>
              </a:lnSpc>
            </a:pPr>
            <a:r>
              <a:rPr lang="en-US" sz="1000" smtClean="0">
                <a:latin typeface="Arial" charset="0"/>
              </a:rPr>
              <a:t>The source of data is the MarketScan Commercial Claims and Encounter Database created by the Medstat Group, Inc., for 2001–2002 and 2005–2006. The original study by Encinosa et al used the 2001–2002 MarketScan data which contained about 6 million covered lives.</a:t>
            </a:r>
            <a:r>
              <a:rPr lang="en-US" sz="1000" baseline="30000" smtClean="0">
                <a:latin typeface="Arial" charset="0"/>
              </a:rPr>
              <a:t>2</a:t>
            </a:r>
            <a:r>
              <a:rPr lang="en-US" sz="1000" smtClean="0">
                <a:latin typeface="Arial" charset="0"/>
              </a:rPr>
              <a:t> The 2005–2006 data contains claims data for inpatient care and outpatient care for about 16 million enrollees under the age of 65 in employer-sponsored benefit plans for 45 large employers nationwide in 49 states. Overall, the MarketScan data consists of about 5% of the population with employer-sponsored health insurance coverage in the United States.</a:t>
            </a:r>
          </a:p>
          <a:p>
            <a:pPr marL="188913" indent="-188913" eaLnBrk="1" hangingPunct="1">
              <a:lnSpc>
                <a:spcPct val="90000"/>
              </a:lnSpc>
            </a:pPr>
            <a:endParaRPr lang="en-US" sz="1000" smtClean="0">
              <a:latin typeface="Arial" charset="0"/>
            </a:endParaRPr>
          </a:p>
          <a:p>
            <a:pPr marL="188913" indent="-188913" eaLnBrk="1" hangingPunct="1">
              <a:lnSpc>
                <a:spcPct val="90000"/>
              </a:lnSpc>
            </a:pPr>
            <a:r>
              <a:rPr lang="en-US" sz="1000" smtClean="0">
                <a:latin typeface="Arial" charset="0"/>
              </a:rPr>
              <a:t>The following should be noted:</a:t>
            </a:r>
          </a:p>
          <a:p>
            <a:pPr marL="188913" indent="-188913" eaLnBrk="1" hangingPunct="1">
              <a:lnSpc>
                <a:spcPct val="90000"/>
              </a:lnSpc>
              <a:buFontTx/>
              <a:buChar char="•"/>
            </a:pPr>
            <a:r>
              <a:rPr lang="en-US" sz="1000" smtClean="0">
                <a:latin typeface="Arial" charset="0"/>
              </a:rPr>
              <a:t>The results being reported are not specific to Laparoscopic Adjustable Gastric Banding (LAGB) and/or LAP-BAND.  </a:t>
            </a:r>
          </a:p>
          <a:p>
            <a:pPr marL="188913" indent="-188913" eaLnBrk="1" hangingPunct="1">
              <a:lnSpc>
                <a:spcPct val="90000"/>
              </a:lnSpc>
              <a:buFontTx/>
              <a:buChar char="•"/>
            </a:pPr>
            <a:r>
              <a:rPr lang="en-US" sz="1000" smtClean="0">
                <a:latin typeface="Arial" charset="0"/>
              </a:rPr>
              <a:t>Information on the sides relating to "banding" include both open and laparoscopic banding.  </a:t>
            </a:r>
          </a:p>
          <a:p>
            <a:pPr marL="188913" indent="-188913" eaLnBrk="1" hangingPunct="1">
              <a:lnSpc>
                <a:spcPct val="90000"/>
              </a:lnSpc>
              <a:buFontTx/>
              <a:buChar char="•"/>
            </a:pPr>
            <a:r>
              <a:rPr lang="en-US" sz="1000" smtClean="0">
                <a:latin typeface="Arial" charset="0"/>
              </a:rPr>
              <a:t>As the study data do not include/identify BMI, it is thus unclear how this population compares to population indicated for LAP-BAND</a:t>
            </a:r>
          </a:p>
          <a:p>
            <a:pPr marL="188913" indent="-188913" eaLnBrk="1" hangingPunct="1">
              <a:lnSpc>
                <a:spcPct val="90000"/>
              </a:lnSpc>
              <a:buFontTx/>
              <a:buChar char="•"/>
            </a:pPr>
            <a:r>
              <a:rPr lang="en-US" sz="1000" smtClean="0">
                <a:latin typeface="Arial" charset="0"/>
              </a:rPr>
              <a:t>A footnote in the 2009 Encinosa article stated that the views within the paper do not necessarily reflect the views or policies of AHRQ, nor the U.S. Department of Health and Human Services.</a:t>
            </a:r>
          </a:p>
          <a:p>
            <a:pPr marL="188913" indent="-188913" eaLnBrk="1" hangingPunct="1">
              <a:lnSpc>
                <a:spcPct val="90000"/>
              </a:lnSpc>
            </a:pPr>
            <a:endParaRPr lang="en-US" sz="1000" b="1" smtClean="0">
              <a:latin typeface="Arial" charset="0"/>
            </a:endParaRPr>
          </a:p>
          <a:p>
            <a:pPr marL="188913" indent="-188913" eaLnBrk="1" hangingPunct="1">
              <a:lnSpc>
                <a:spcPct val="90000"/>
              </a:lnSpc>
            </a:pPr>
            <a:r>
              <a:rPr lang="en-US" sz="1000" smtClean="0">
                <a:latin typeface="Arial" charset="0"/>
              </a:rPr>
              <a:t>Ref: </a:t>
            </a:r>
          </a:p>
          <a:p>
            <a:pPr marL="188913" indent="-188913" eaLnBrk="1" hangingPunct="1">
              <a:lnSpc>
                <a:spcPct val="90000"/>
              </a:lnSpc>
              <a:buFontTx/>
              <a:buAutoNum type="arabicPeriod"/>
            </a:pPr>
            <a:r>
              <a:rPr lang="en-US" sz="1000" smtClean="0">
                <a:latin typeface="Arial" charset="0"/>
              </a:rPr>
              <a:t> Encinosa W,  Bernard D, Dongyi D, Steiner C.</a:t>
            </a:r>
            <a:r>
              <a:rPr lang="en-US" sz="1000" i="1" smtClean="0">
                <a:latin typeface="Arial" charset="0"/>
              </a:rPr>
              <a:t> </a:t>
            </a:r>
            <a:r>
              <a:rPr lang="en-US" sz="1000" smtClean="0">
                <a:latin typeface="Arial" charset="0"/>
              </a:rPr>
              <a:t>Recent Improvements in Bariatric Surgery Outcomes.</a:t>
            </a:r>
            <a:r>
              <a:rPr lang="en-US" sz="1000" i="1" smtClean="0">
                <a:latin typeface="Arial" charset="0"/>
              </a:rPr>
              <a:t> Medical Care </a:t>
            </a:r>
            <a:r>
              <a:rPr lang="en-US" sz="1000" smtClean="0">
                <a:latin typeface="Arial" charset="0"/>
              </a:rPr>
              <a:t>2009;47: 531-535</a:t>
            </a:r>
          </a:p>
          <a:p>
            <a:pPr marL="188913" indent="-188913" eaLnBrk="1" hangingPunct="1">
              <a:lnSpc>
                <a:spcPct val="90000"/>
              </a:lnSpc>
              <a:buFontTx/>
              <a:buAutoNum type="arabicPeriod"/>
            </a:pPr>
            <a:r>
              <a:rPr lang="en-US" sz="1000" smtClean="0">
                <a:latin typeface="Arial" charset="0"/>
              </a:rPr>
              <a:t> Encinosa W, Bernard D, Chen C, et al. Healthcare utilization and outcomes after bariatric surgery. </a:t>
            </a:r>
            <a:r>
              <a:rPr lang="en-US" sz="1000" i="1" smtClean="0">
                <a:latin typeface="Arial" charset="0"/>
              </a:rPr>
              <a:t>Medical Care </a:t>
            </a:r>
            <a:r>
              <a:rPr lang="en-US" sz="1000" smtClean="0">
                <a:latin typeface="Arial" charset="0"/>
              </a:rPr>
              <a:t>2006;44:706-712.</a:t>
            </a:r>
          </a:p>
          <a:p>
            <a:pPr marL="188913" indent="-188913" eaLnBrk="1" hangingPunct="1">
              <a:lnSpc>
                <a:spcPct val="90000"/>
              </a:lnSpc>
            </a:pPr>
            <a:endParaRPr lang="en-US" sz="900" b="1"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pPr defTabSz="965200"/>
            <a:fld id="{BE119BE4-5372-467A-8539-FFE1B56ECB0E}" type="slidenum">
              <a:rPr lang="en-US" smtClean="0">
                <a:latin typeface="Arial" charset="0"/>
              </a:rPr>
              <a:pPr defTabSz="965200"/>
              <a:t>63</a:t>
            </a:fld>
            <a:endParaRPr lang="en-US" smtClean="0">
              <a:latin typeface="Arial" charset="0"/>
            </a:endParaRPr>
          </a:p>
        </p:txBody>
      </p:sp>
      <p:sp>
        <p:nvSpPr>
          <p:cNvPr id="143363"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ACB69DFB-CDD4-4FE1-968A-6C2D9DC341DB}" type="slidenum">
              <a:rPr lang="en-US" sz="1300"/>
              <a:pPr algn="r" defTabSz="965200"/>
              <a:t>63</a:t>
            </a:fld>
            <a:endParaRPr lang="en-US" sz="1300"/>
          </a:p>
        </p:txBody>
      </p:sp>
      <p:sp>
        <p:nvSpPr>
          <p:cNvPr id="143364" name="Rectangle 2"/>
          <p:cNvSpPr>
            <a:spLocks noRot="1" noChangeArrowheads="1" noTextEdit="1"/>
          </p:cNvSpPr>
          <p:nvPr>
            <p:ph type="sldImg"/>
          </p:nvPr>
        </p:nvSpPr>
        <p:spPr>
          <a:ln/>
        </p:spPr>
      </p:sp>
      <p:sp>
        <p:nvSpPr>
          <p:cNvPr id="143365" name="Rectangle 3"/>
          <p:cNvSpPr>
            <a:spLocks noGrp="1" noChangeArrowheads="1"/>
          </p:cNvSpPr>
          <p:nvPr>
            <p:ph type="body" idx="1"/>
          </p:nvPr>
        </p:nvSpPr>
        <p:spPr>
          <a:noFill/>
          <a:ln/>
        </p:spPr>
        <p:txBody>
          <a:bodyPr/>
          <a:lstStyle/>
          <a:p>
            <a:pPr eaLnBrk="1" hangingPunct="1">
              <a:lnSpc>
                <a:spcPct val="80000"/>
              </a:lnSpc>
            </a:pPr>
            <a:r>
              <a:rPr lang="en-US" sz="900" smtClean="0">
                <a:latin typeface="Arial" charset="0"/>
              </a:rPr>
              <a:t>Between 2001 and 2006, the rate of bariatric surgery per 100,000 covered lives increased from 26.8 to 43.7 </a:t>
            </a:r>
          </a:p>
          <a:p>
            <a:pPr eaLnBrk="1" hangingPunct="1"/>
            <a:r>
              <a:rPr lang="en-US" sz="900" smtClean="0">
                <a:latin typeface="Arial" charset="0"/>
              </a:rPr>
              <a:t>Compared with 2001-2002, patients with higher severity case mix underwent bariatric surgery between 2005 and 2006</a:t>
            </a:r>
          </a:p>
          <a:p>
            <a:pPr eaLnBrk="1" hangingPunct="1"/>
            <a:r>
              <a:rPr lang="en-US" sz="900" smtClean="0">
                <a:latin typeface="Arial" charset="0"/>
              </a:rPr>
              <a:t>Between the 2 periods, patient age increased, with a greater proportion being over age 50 (44% vs. 28%)</a:t>
            </a:r>
          </a:p>
          <a:p>
            <a:pPr eaLnBrk="1" hangingPunct="1"/>
            <a:r>
              <a:rPr lang="en-US" sz="900" smtClean="0">
                <a:latin typeface="Arial" charset="0"/>
              </a:rPr>
              <a:t>Patients in 2005-2006 were also more likely to have </a:t>
            </a:r>
            <a:r>
              <a:rPr lang="en-US" sz="900" u="sng" smtClean="0">
                <a:latin typeface="Arial" charset="0"/>
              </a:rPr>
              <a:t>&gt;</a:t>
            </a:r>
            <a:r>
              <a:rPr lang="en-US" sz="900" smtClean="0">
                <a:latin typeface="Arial" charset="0"/>
              </a:rPr>
              <a:t> 2  co-morbidities Between 2001 and 2006, the rate of bariatric surgery per 100,000 covered lives increased from 26.8 to 43.7 </a:t>
            </a:r>
          </a:p>
          <a:p>
            <a:pPr eaLnBrk="1" hangingPunct="1"/>
            <a:r>
              <a:rPr lang="en-US" sz="900" smtClean="0">
                <a:latin typeface="Arial" charset="0"/>
              </a:rPr>
              <a:t>Compared with 2001-2002, patients with higher severity case mix underwent bariatric surgery between 2005 and 2006</a:t>
            </a:r>
          </a:p>
          <a:p>
            <a:pPr eaLnBrk="1" hangingPunct="1"/>
            <a:r>
              <a:rPr lang="en-US" sz="900" smtClean="0">
                <a:latin typeface="Arial" charset="0"/>
              </a:rPr>
              <a:t>Between the 2 periods, patient age increased, with a greater proportion being over age 50 (44% vs. 28%)</a:t>
            </a:r>
          </a:p>
          <a:p>
            <a:pPr eaLnBrk="1" hangingPunct="1"/>
            <a:r>
              <a:rPr lang="en-US" sz="900" smtClean="0">
                <a:latin typeface="Arial" charset="0"/>
              </a:rPr>
              <a:t>Patients in 2005-2006 were also more likely to have </a:t>
            </a:r>
            <a:r>
              <a:rPr lang="en-US" sz="900" u="sng" smtClean="0">
                <a:latin typeface="Arial" charset="0"/>
              </a:rPr>
              <a:t>&gt;</a:t>
            </a:r>
            <a:r>
              <a:rPr lang="en-US" sz="900" smtClean="0">
                <a:latin typeface="Arial" charset="0"/>
              </a:rPr>
              <a:t> 2 co-morbidities : </a:t>
            </a:r>
            <a:r>
              <a:rPr lang="en-US" sz="800" b="1" smtClean="0">
                <a:latin typeface="Arial" charset="0"/>
              </a:rPr>
              <a:t>20.91% (2005-2006) vs. 6.34% (2001-2002)  </a:t>
            </a:r>
          </a:p>
          <a:p>
            <a:pPr eaLnBrk="1" hangingPunct="1"/>
            <a:endParaRPr 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pPr defTabSz="965200"/>
            <a:fld id="{17DDFB36-14CF-4F99-A206-E540D1FEDE8C}" type="slidenum">
              <a:rPr lang="en-US" smtClean="0">
                <a:latin typeface="Arial" charset="0"/>
              </a:rPr>
              <a:pPr defTabSz="965200"/>
              <a:t>64</a:t>
            </a:fld>
            <a:endParaRPr lang="en-US" smtClean="0">
              <a:latin typeface="Arial" charset="0"/>
            </a:endParaRPr>
          </a:p>
        </p:txBody>
      </p:sp>
      <p:sp>
        <p:nvSpPr>
          <p:cNvPr id="144387"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392D419E-75CF-4261-B135-0A99C1AA9587}" type="slidenum">
              <a:rPr lang="en-US" sz="1300"/>
              <a:pPr algn="r" defTabSz="965200"/>
              <a:t>64</a:t>
            </a:fld>
            <a:endParaRPr lang="en-US" sz="1300"/>
          </a:p>
        </p:txBody>
      </p:sp>
      <p:sp>
        <p:nvSpPr>
          <p:cNvPr id="144388" name="Rectangle 2"/>
          <p:cNvSpPr>
            <a:spLocks noRot="1" noChangeArrowheads="1" noTextEdit="1"/>
          </p:cNvSpPr>
          <p:nvPr>
            <p:ph type="sldImg"/>
          </p:nvPr>
        </p:nvSpPr>
        <p:spPr>
          <a:ln/>
        </p:spPr>
      </p:sp>
      <p:sp>
        <p:nvSpPr>
          <p:cNvPr id="144389" name="Rectangle 3"/>
          <p:cNvSpPr>
            <a:spLocks noGrp="1" noChangeArrowheads="1"/>
          </p:cNvSpPr>
          <p:nvPr>
            <p:ph type="body" idx="1"/>
          </p:nvPr>
        </p:nvSpPr>
        <p:spPr>
          <a:xfrm>
            <a:off x="731838" y="4530725"/>
            <a:ext cx="5851525" cy="4321175"/>
          </a:xfrm>
          <a:noFill/>
          <a:ln/>
        </p:spPr>
        <p:txBody>
          <a:bodyPr/>
          <a:lstStyle/>
          <a:p>
            <a:pPr marL="227013" indent="-227013" eaLnBrk="1" hangingPunct="1">
              <a:lnSpc>
                <a:spcPct val="80000"/>
              </a:lnSpc>
            </a:pPr>
            <a:r>
              <a:rPr lang="en-US" sz="1000" smtClean="0">
                <a:latin typeface="Arial" charset="0"/>
              </a:rPr>
              <a:t>Image accessed at http://bgnentrepreneur.net/wp-content/uploads//2009/02/saving-money.jpg. </a:t>
            </a:r>
          </a:p>
          <a:p>
            <a:pPr marL="227013" indent="-227013" eaLnBrk="1" hangingPunct="1">
              <a:lnSpc>
                <a:spcPct val="80000"/>
              </a:lnSpc>
            </a:pPr>
            <a:r>
              <a:rPr lang="en-US" sz="1000" smtClean="0">
                <a:latin typeface="Arial" charset="0"/>
              </a:rPr>
              <a:t> </a:t>
            </a:r>
            <a:r>
              <a:rPr lang="en-US" sz="1000" u="sng" smtClean="0">
                <a:latin typeface="Arial" charset="0"/>
              </a:rPr>
              <a:t>Key Findings:</a:t>
            </a:r>
          </a:p>
          <a:p>
            <a:pPr marL="227013" indent="-227013" eaLnBrk="1" hangingPunct="1">
              <a:lnSpc>
                <a:spcPct val="80000"/>
              </a:lnSpc>
            </a:pPr>
            <a:r>
              <a:rPr lang="en-US" sz="1000" b="1" smtClean="0">
                <a:latin typeface="Arial" charset="0"/>
              </a:rPr>
              <a:t>These improved outcomes led to reduced costs.</a:t>
            </a:r>
          </a:p>
          <a:p>
            <a:pPr marL="227013" indent="-227013" eaLnBrk="1" hangingPunct="1">
              <a:lnSpc>
                <a:spcPct val="80000"/>
              </a:lnSpc>
            </a:pPr>
            <a:r>
              <a:rPr lang="en-US" sz="1000" smtClean="0">
                <a:latin typeface="Arial" charset="0"/>
              </a:rPr>
              <a:t>Overall, risk-adjusted, inflation-adjusted hospital payments declined 6%, from $29,563 to $27,905, in 2006 dollars. </a:t>
            </a:r>
          </a:p>
          <a:p>
            <a:pPr marL="227013" indent="-227013" eaLnBrk="1" hangingPunct="1">
              <a:lnSpc>
                <a:spcPct val="80000"/>
              </a:lnSpc>
            </a:pPr>
            <a:r>
              <a:rPr lang="en-US" sz="1000" smtClean="0">
                <a:latin typeface="Arial" charset="0"/>
              </a:rPr>
              <a:t>Hospital payments for patients with complications declined from $41,807 to $38,175. </a:t>
            </a:r>
          </a:p>
          <a:p>
            <a:pPr marL="227013" indent="-227013" eaLnBrk="1" hangingPunct="1">
              <a:lnSpc>
                <a:spcPct val="80000"/>
              </a:lnSpc>
            </a:pPr>
            <a:r>
              <a:rPr lang="en-US" altLang="zh-CN" sz="1000" smtClean="0">
                <a:latin typeface="Arial" charset="0"/>
              </a:rPr>
              <a:t>Hospital payments for the most expensive patients—those who had to be readmitted because of complications—declined substantially from $80,001 to $69,960 </a:t>
            </a:r>
            <a:endParaRPr lang="en-US" sz="1000" smtClean="0">
              <a:latin typeface="Arial" charset="0"/>
            </a:endParaRPr>
          </a:p>
          <a:p>
            <a:pPr marL="227013" indent="-227013" eaLnBrk="1" hangingPunct="1">
              <a:lnSpc>
                <a:spcPct val="80000"/>
              </a:lnSpc>
            </a:pPr>
            <a:r>
              <a:rPr lang="en-US" sz="1000" smtClean="0">
                <a:latin typeface="Arial" charset="0"/>
              </a:rPr>
              <a:t>Hospital payments for those patients without any readmissions also dropped, from $26,578 to $23,115.</a:t>
            </a:r>
          </a:p>
          <a:p>
            <a:pPr marL="227013" indent="-227013" eaLnBrk="1" hangingPunct="1">
              <a:lnSpc>
                <a:spcPct val="85000"/>
              </a:lnSpc>
            </a:pPr>
            <a:r>
              <a:rPr lang="en-US" sz="1000" smtClean="0">
                <a:latin typeface="Arial" charset="0"/>
              </a:rPr>
              <a:t>Use of laparoscopy, which increased from 9% to 71% during that time, reduced payments associated with bariatric procedures by 12%</a:t>
            </a:r>
          </a:p>
          <a:p>
            <a:pPr marL="227013" indent="-227013" eaLnBrk="1" hangingPunct="1">
              <a:lnSpc>
                <a:spcPct val="85000"/>
              </a:lnSpc>
            </a:pPr>
            <a:r>
              <a:rPr lang="en-US" sz="1000" smtClean="0">
                <a:latin typeface="Arial" charset="0"/>
              </a:rPr>
              <a:t>Gastric banding decreased 180 day hospital payments by 20% and reduced the odds ratio of having a complication by 30%.</a:t>
            </a:r>
          </a:p>
          <a:p>
            <a:pPr marL="227013" indent="-227013" eaLnBrk="1" hangingPunct="1">
              <a:lnSpc>
                <a:spcPct val="85000"/>
              </a:lnSpc>
            </a:pPr>
            <a:endParaRPr lang="en-US" sz="1000" smtClean="0">
              <a:latin typeface="Arial" charset="0"/>
            </a:endParaRPr>
          </a:p>
          <a:p>
            <a:pPr marL="227013" indent="-227013" eaLnBrk="1" hangingPunct="1">
              <a:lnSpc>
                <a:spcPct val="80000"/>
              </a:lnSpc>
            </a:pPr>
            <a:r>
              <a:rPr lang="en-US" sz="1000" b="1" smtClean="0">
                <a:latin typeface="Arial" charset="0"/>
              </a:rPr>
              <a:t>Limitations of the study noted by the authors’ include the following: </a:t>
            </a:r>
          </a:p>
          <a:p>
            <a:pPr marL="227013" indent="-227013" eaLnBrk="1" hangingPunct="1">
              <a:lnSpc>
                <a:spcPct val="80000"/>
              </a:lnSpc>
              <a:buFontTx/>
              <a:buAutoNum type="arabicPeriod"/>
            </a:pPr>
            <a:r>
              <a:rPr lang="en-US" sz="1000" smtClean="0">
                <a:latin typeface="Arial" charset="0"/>
              </a:rPr>
              <a:t>Authors could not track death outside of the hospital.  Thus, the low death rate was only for deaths observed in the hospital. </a:t>
            </a:r>
          </a:p>
          <a:p>
            <a:pPr marL="227013" indent="-227013" eaLnBrk="1" hangingPunct="1">
              <a:lnSpc>
                <a:spcPct val="80000"/>
              </a:lnSpc>
              <a:buFontTx/>
              <a:buAutoNum type="arabicPeriod"/>
            </a:pPr>
            <a:r>
              <a:rPr lang="en-US" sz="1000" smtClean="0">
                <a:latin typeface="Arial" charset="0"/>
              </a:rPr>
              <a:t>The patient’s body mass index was not known. Patients with a higher body mass index may be at a greater risk of complications. </a:t>
            </a:r>
          </a:p>
          <a:p>
            <a:pPr marL="227013" indent="-227013" eaLnBrk="1" hangingPunct="1">
              <a:lnSpc>
                <a:spcPct val="80000"/>
              </a:lnSpc>
              <a:buFontTx/>
              <a:buAutoNum type="arabicPeriod"/>
            </a:pPr>
            <a:r>
              <a:rPr lang="en-US" sz="1000" smtClean="0">
                <a:latin typeface="Arial" charset="0"/>
              </a:rPr>
              <a:t>Although the MarketScan data is national, the data is not nationally representative because it over-represents the South and under-represents the West. For example, although 36% of the US population resides in the South, 51% of the MarketScan population resides in the South. </a:t>
            </a:r>
          </a:p>
          <a:p>
            <a:pPr marL="227013" indent="-227013" eaLnBrk="1" hangingPunct="1">
              <a:lnSpc>
                <a:spcPct val="80000"/>
              </a:lnSpc>
              <a:buFontTx/>
              <a:buAutoNum type="arabicPeriod"/>
            </a:pPr>
            <a:r>
              <a:rPr lang="en-US" sz="1000" smtClean="0">
                <a:latin typeface="Arial" charset="0"/>
              </a:rPr>
              <a:t> Also, authors could not track surgeons within and between hospitals to verify that the effect of within-hospital volume increases on outcomes was a result of surgeon learning-by-doing.</a:t>
            </a:r>
          </a:p>
          <a:p>
            <a:pPr marL="227013" indent="-227013" eaLnBrk="1" hangingPunct="1">
              <a:lnSpc>
                <a:spcPct val="80000"/>
              </a:lnSpc>
            </a:pPr>
            <a:endParaRPr lang="en-US" sz="1000" smtClean="0">
              <a:latin typeface="Arial" charset="0"/>
            </a:endParaRPr>
          </a:p>
          <a:p>
            <a:pPr marL="227013" indent="-227013" eaLnBrk="1" hangingPunct="1">
              <a:lnSpc>
                <a:spcPct val="80000"/>
              </a:lnSpc>
            </a:pPr>
            <a:r>
              <a:rPr lang="en-US" sz="1000" smtClean="0">
                <a:latin typeface="Arial" charset="0"/>
              </a:rPr>
              <a:t>Ref: Encinosa WE et al.  </a:t>
            </a:r>
            <a:r>
              <a:rPr lang="en-US" sz="1000" i="1" smtClean="0">
                <a:latin typeface="Arial" charset="0"/>
              </a:rPr>
              <a:t>Medical Care </a:t>
            </a:r>
            <a:r>
              <a:rPr lang="en-US" sz="1000" smtClean="0">
                <a:latin typeface="Arial" charset="0"/>
              </a:rPr>
              <a:t>(2009) 47, 531-535</a:t>
            </a:r>
          </a:p>
          <a:p>
            <a:pPr marL="227013" indent="-227013" eaLnBrk="1" hangingPunct="1">
              <a:lnSpc>
                <a:spcPct val="80000"/>
              </a:lnSpc>
            </a:pPr>
            <a:endParaRPr lang="en-US" sz="80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pPr defTabSz="965200"/>
            <a:fld id="{831734A0-E483-4D3A-B6ED-A4DDE37164F7}" type="slidenum">
              <a:rPr lang="en-US" smtClean="0">
                <a:latin typeface="Arial" charset="0"/>
              </a:rPr>
              <a:pPr defTabSz="965200"/>
              <a:t>65</a:t>
            </a:fld>
            <a:endParaRPr lang="en-US" smtClean="0">
              <a:latin typeface="Arial" charset="0"/>
            </a:endParaRPr>
          </a:p>
        </p:txBody>
      </p:sp>
      <p:sp>
        <p:nvSpPr>
          <p:cNvPr id="145411"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64A56370-EFDB-4F82-B3FB-707E2F2FE4E1}" type="slidenum">
              <a:rPr lang="en-US" sz="1300"/>
              <a:pPr algn="r" defTabSz="965200"/>
              <a:t>65</a:t>
            </a:fld>
            <a:endParaRPr lang="en-US" sz="1300"/>
          </a:p>
        </p:txBody>
      </p:sp>
      <p:sp>
        <p:nvSpPr>
          <p:cNvPr id="145412" name="Rectangle 2"/>
          <p:cNvSpPr>
            <a:spLocks noRot="1" noChangeArrowheads="1" noTextEdit="1"/>
          </p:cNvSpPr>
          <p:nvPr>
            <p:ph type="sldImg"/>
          </p:nvPr>
        </p:nvSpPr>
        <p:spPr>
          <a:ln/>
        </p:spPr>
      </p:sp>
      <p:sp>
        <p:nvSpPr>
          <p:cNvPr id="145413" name="Rectangle 3"/>
          <p:cNvSpPr>
            <a:spLocks noGrp="1" noChangeArrowheads="1"/>
          </p:cNvSpPr>
          <p:nvPr>
            <p:ph type="body" idx="1"/>
          </p:nvPr>
        </p:nvSpPr>
        <p:spPr>
          <a:noFill/>
          <a:ln/>
        </p:spPr>
        <p:txBody>
          <a:bodyPr/>
          <a:lstStyle/>
          <a:p>
            <a:pPr eaLnBrk="1" hangingPunct="1"/>
            <a:endParaRPr lang="en-US" smtClean="0">
              <a:latin typeface="Arial" charset="0"/>
            </a:endParaRPr>
          </a:p>
          <a:p>
            <a:pPr eaLnBrk="1" hangingPunct="1"/>
            <a:r>
              <a:rPr lang="en-US" smtClean="0">
                <a:latin typeface="Arial" charset="0"/>
              </a:rPr>
              <a:t>According to Dr. Encinosa, the improvements are largely due to a combination of three factors—increased use of laparoscopy, a technology that allows physicians to operate through small incisions; increased use of banding procedures without gastric bypass, such as vertical-banded gastroplasty and lap band; and increased surgeon experience arising from the growth in the number of bariatric surgeries performed by hospitals. For example, laparoscopy reduced the odds of having a complication by 30 percent and drove down hospital payments by 12 percent, while banding reduced hospital payments by 20 percent.</a:t>
            </a:r>
          </a:p>
          <a:p>
            <a:pPr eaLnBrk="1" hangingPunct="1">
              <a:lnSpc>
                <a:spcPct val="70000"/>
              </a:lnSpc>
            </a:pPr>
            <a:r>
              <a:rPr lang="en-US" smtClean="0">
                <a:latin typeface="Arial" charset="0"/>
              </a:rPr>
              <a:t>Improvements in bariatric outcomes and costs were due to a mix of within-hospital volume increases, a move to laparoscopic technique and an increase in banding without bypass. </a:t>
            </a:r>
            <a:r>
              <a:rPr lang="en-US" b="1" i="1" smtClean="0">
                <a:latin typeface="Arial" charset="0"/>
              </a:rPr>
              <a:t>	</a:t>
            </a:r>
          </a:p>
          <a:p>
            <a:pPr eaLnBrk="1" hangingPunct="1">
              <a:lnSpc>
                <a:spcPct val="70000"/>
              </a:lnSpc>
            </a:pPr>
            <a:endParaRPr lang="en-US" b="1" i="1" smtClean="0">
              <a:latin typeface="Arial" charset="0"/>
            </a:endParaRPr>
          </a:p>
          <a:p>
            <a:pPr eaLnBrk="1" hangingPunct="1">
              <a:lnSpc>
                <a:spcPct val="70000"/>
              </a:lnSpc>
            </a:pPr>
            <a:r>
              <a:rPr lang="en-US" b="1" i="1" smtClean="0">
                <a:latin typeface="Arial" charset="0"/>
              </a:rPr>
              <a:t>*Not noted if banding was  performed open or laparascopically	(internal note: move however to laparasopic procedures implies more use of LAGB vs Open AGB.)</a:t>
            </a:r>
            <a:endParaRPr lang="en-US" smtClean="0">
              <a:latin typeface="Arial" charset="0"/>
            </a:endParaRPr>
          </a:p>
          <a:p>
            <a:pPr eaLnBrk="1" hangingPunct="1">
              <a:lnSpc>
                <a:spcPct val="70000"/>
              </a:lnSpc>
            </a:pPr>
            <a:endParaRPr lang="en-US" smtClean="0">
              <a:latin typeface="Arial" charset="0"/>
            </a:endParaRPr>
          </a:p>
          <a:p>
            <a:pPr eaLnBrk="1" hangingPunct="1"/>
            <a:endParaRPr lang="en-US" sz="160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defTabSz="965200"/>
            <a:fld id="{345A2C93-019D-4947-B46D-63DAA903246D}" type="slidenum">
              <a:rPr lang="en-US" smtClean="0">
                <a:latin typeface="Arial" charset="0"/>
              </a:rPr>
              <a:pPr defTabSz="965200"/>
              <a:t>66</a:t>
            </a:fld>
            <a:endParaRPr lang="en-US" smtClean="0">
              <a:latin typeface="Arial" charset="0"/>
            </a:endParaRPr>
          </a:p>
        </p:txBody>
      </p:sp>
      <p:sp>
        <p:nvSpPr>
          <p:cNvPr id="146435"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605BCEA4-A404-405A-A044-0281C41189E7}" type="slidenum">
              <a:rPr lang="en-US" sz="1300"/>
              <a:pPr algn="r" defTabSz="965200"/>
              <a:t>66</a:t>
            </a:fld>
            <a:endParaRPr lang="en-US" sz="1300"/>
          </a:p>
        </p:txBody>
      </p:sp>
      <p:sp>
        <p:nvSpPr>
          <p:cNvPr id="146436" name="Rectangle 2"/>
          <p:cNvSpPr>
            <a:spLocks noRot="1" noChangeArrowheads="1" noTextEdit="1"/>
          </p:cNvSpPr>
          <p:nvPr>
            <p:ph type="sldImg"/>
          </p:nvPr>
        </p:nvSpPr>
        <p:spPr>
          <a:ln/>
        </p:spPr>
      </p:sp>
      <p:sp>
        <p:nvSpPr>
          <p:cNvPr id="146437" name="Rectangle 3"/>
          <p:cNvSpPr>
            <a:spLocks noGrp="1" noChangeArrowheads="1"/>
          </p:cNvSpPr>
          <p:nvPr>
            <p:ph type="body" idx="1"/>
          </p:nvPr>
        </p:nvSpPr>
        <p:spPr>
          <a:xfrm>
            <a:off x="185738" y="4483100"/>
            <a:ext cx="6956425" cy="4319588"/>
          </a:xfrm>
          <a:noFill/>
          <a:ln/>
        </p:spPr>
        <p:txBody>
          <a:bodyPr/>
          <a:lstStyle/>
          <a:p>
            <a:pPr eaLnBrk="1" hangingPunct="1"/>
            <a:r>
              <a:rPr lang="en-US" sz="900" smtClean="0">
                <a:latin typeface="Arial" charset="0"/>
              </a:rPr>
              <a:t>Speaker notes:</a:t>
            </a:r>
          </a:p>
          <a:p>
            <a:pPr eaLnBrk="1" hangingPunct="1">
              <a:buFontTx/>
              <a:buChar char="•"/>
            </a:pPr>
            <a:r>
              <a:rPr lang="en-US" sz="900" smtClean="0">
                <a:latin typeface="Arial" charset="0"/>
              </a:rPr>
              <a:t> Study was sponsored by Ethicon  </a:t>
            </a:r>
          </a:p>
          <a:p>
            <a:pPr eaLnBrk="1" hangingPunct="1">
              <a:buFontTx/>
              <a:buChar char="•"/>
            </a:pPr>
            <a:r>
              <a:rPr lang="en-US" sz="900" smtClean="0">
                <a:latin typeface="Arial" charset="0"/>
              </a:rPr>
              <a:t>This was an observational two-cohort study done at a single institute in Canada. It compared the direct health-care costs related to hospitalization of a cohort of morbidly obese patients treated with bariatric surgery to that of a matched morbidly obese controls treated with conventional therapy. A maximum of 6 controls were identified for each bariatric patient and followed for 5 years. </a:t>
            </a:r>
          </a:p>
          <a:p>
            <a:pPr eaLnBrk="1" hangingPunct="1">
              <a:buFontTx/>
              <a:buChar char="•"/>
            </a:pPr>
            <a:r>
              <a:rPr lang="en-US" sz="900" smtClean="0">
                <a:latin typeface="Arial" charset="0"/>
              </a:rPr>
              <a:t>  Of 1118 patients who underwent bariatric surgery, 83 were excluded (final surgery N = 1035) because they were treated for one of the exclusion outcome conditions prior to their operation. Control cohort N = 5746.</a:t>
            </a:r>
          </a:p>
          <a:p>
            <a:pPr eaLnBrk="1" hangingPunct="1">
              <a:buFontTx/>
              <a:buChar char="•"/>
            </a:pPr>
            <a:r>
              <a:rPr lang="en-US" sz="900" b="1" smtClean="0">
                <a:latin typeface="Arial" charset="0"/>
              </a:rPr>
              <a:t>  </a:t>
            </a:r>
            <a:r>
              <a:rPr lang="en-US" sz="900" smtClean="0">
                <a:latin typeface="Arial" charset="0"/>
              </a:rPr>
              <a:t>Patients were treated with RYGBP and VBG and study excluded patients who had been previously treated for certain conditions including diseases of the blood and blood-forming organs, cancer, cardiovascular and circulatory diseases, endocrinological diseases including diabetes, genitor-urinary diseases, infectious diseases, musculoskeletal disorders including arthritis, nervous system diseases, psychiatric and mental diseases, respiratory diseases, and skin diseases.</a:t>
            </a:r>
          </a:p>
          <a:p>
            <a:pPr eaLnBrk="1" hangingPunct="1"/>
            <a:r>
              <a:rPr lang="en-US" sz="900" smtClean="0">
                <a:latin typeface="Arial" charset="0"/>
              </a:rPr>
              <a:t>Breakdown of procedures:</a:t>
            </a:r>
          </a:p>
          <a:p>
            <a:pPr eaLnBrk="1" hangingPunct="1">
              <a:buFontTx/>
              <a:buChar char="•"/>
            </a:pPr>
            <a:r>
              <a:rPr lang="en-US" sz="900" smtClean="0">
                <a:latin typeface="Arial" charset="0"/>
              </a:rPr>
              <a:t>  open Roux-en-Y gastric bypass = 820 (79.2%)  </a:t>
            </a:r>
          </a:p>
          <a:p>
            <a:pPr eaLnBrk="1" hangingPunct="1">
              <a:buFontTx/>
              <a:buChar char="•"/>
            </a:pPr>
            <a:r>
              <a:rPr lang="en-US" sz="900" smtClean="0">
                <a:latin typeface="Arial" charset="0"/>
              </a:rPr>
              <a:t>  VBG = 194 (18.7%)… 35% were subsequently converted to open RYGBP because of complications.</a:t>
            </a:r>
          </a:p>
          <a:p>
            <a:pPr eaLnBrk="1" hangingPunct="1">
              <a:buFontTx/>
              <a:buChar char="•"/>
            </a:pPr>
            <a:r>
              <a:rPr lang="en-US" sz="900" smtClean="0">
                <a:latin typeface="Arial" charset="0"/>
              </a:rPr>
              <a:t>  Laparoscopic Roux-en-Y gastric bypass = 21 (2.2%)</a:t>
            </a:r>
          </a:p>
          <a:p>
            <a:pPr eaLnBrk="1" hangingPunct="1"/>
            <a:r>
              <a:rPr lang="en-US" sz="900" smtClean="0">
                <a:latin typeface="Arial" charset="0"/>
              </a:rPr>
              <a:t>Results: for the first 3.5 years, the cumulative average cost is higher for the bariatric cohort. In the next 1.5 years, the differences in costs was in favor of the bariatric surgery patients. After 3.5 years, the initial investment for the bariatric surgery and related hospital care was compensated by a reduction in total costs.</a:t>
            </a:r>
            <a:endParaRPr lang="en-US" sz="900" b="1" smtClean="0">
              <a:latin typeface="Arial" charset="0"/>
            </a:endParaRPr>
          </a:p>
          <a:p>
            <a:pPr eaLnBrk="1" hangingPunct="1"/>
            <a:r>
              <a:rPr lang="en-US" sz="900" b="1" smtClean="0">
                <a:latin typeface="Arial" charset="0"/>
              </a:rPr>
              <a:t>Abstract: BACKGROUND: </a:t>
            </a:r>
            <a:r>
              <a:rPr lang="en-US" sz="900" smtClean="0">
                <a:latin typeface="Arial" charset="0"/>
              </a:rPr>
              <a:t>The treatment of obesity and related comorbidities are significant financial burdens and sources of resource expenditure. This study was conducted in order to assess the impact of weight-reduction surgery on health-related costs. METHODS: This was an observational two-cohort study. The treatment cohort included patients having undergone weight-reduction (bariatric) surgery at the McGill University Health Centre (MUHC) between 1986 and 2002. The control group included age and gender matched obese patients who had not undergone weight-reduction surgery from the Quebec provincial health insurance database (RAMQ). The cohorts were followed for a maximum of 5 years from inception. The primary outcome measure was overall direct healthcare costs. Secondary outcomes included cost analysis by diagnostic category for the treatment of new medical conditions following cohort inception. </a:t>
            </a:r>
            <a:r>
              <a:rPr lang="en-US" sz="900" b="1" smtClean="0">
                <a:latin typeface="Arial" charset="0"/>
              </a:rPr>
              <a:t>RESULTS: </a:t>
            </a:r>
            <a:r>
              <a:rPr lang="en-US" sz="900" smtClean="0">
                <a:latin typeface="Arial" charset="0"/>
              </a:rPr>
              <a:t>The cohorts were well-matched for age, gender and duration of follow-up. Patients having undergone bariatric surgery had significant reductions in mean percent initial excess weight loss (67.1%, P &lt;0.001) and in percent change in initial body mass index (34.6%, P &lt;0.001). Bariatric surgery patients had higher total costs for hospitalizations (per 1,000 patients) in the first year following cohort inception (surgery cohort = CDN 12,461,938 dollars; control cohort = CDN 3,609,680 dollars). At 5 years after cohort inception, average cumulative costs for operated patients were CDN 19,516,667 dollars versus CDN 25,264,608 dollars, for an absolute difference of almost CDN 6,000,000 dollars per 1,000 patients. </a:t>
            </a:r>
            <a:r>
              <a:rPr lang="en-US" sz="900" b="1" smtClean="0">
                <a:latin typeface="Arial" charset="0"/>
              </a:rPr>
              <a:t>CONCLUSION: </a:t>
            </a:r>
            <a:r>
              <a:rPr lang="en-US" sz="900" smtClean="0">
                <a:latin typeface="Arial" charset="0"/>
              </a:rPr>
              <a:t>Weight-reduction surgery in morbidly obese patients produces effective weight loss and decreases long-term direct health-care costs. The initial costs of surgery can be amortized over 3.5 years.</a:t>
            </a:r>
          </a:p>
          <a:p>
            <a:pPr eaLnBrk="1" hangingPunct="1"/>
            <a:r>
              <a:rPr lang="en-US" sz="900" smtClean="0">
                <a:latin typeface="Arial" charset="0"/>
              </a:rPr>
              <a:t>Ref: Sampalis et al. Obes Surg. 2004 Aug;14(7):939-47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65200"/>
            <a:fld id="{954F85BF-F5D8-47F1-B5B7-ED45A6D5BE5C}" type="slidenum">
              <a:rPr lang="en-US" smtClean="0">
                <a:latin typeface="Arial" charset="0"/>
              </a:rPr>
              <a:pPr defTabSz="965200"/>
              <a:t>67</a:t>
            </a:fld>
            <a:endParaRPr lang="en-US" smtClean="0">
              <a:latin typeface="Arial" charset="0"/>
            </a:endParaRPr>
          </a:p>
        </p:txBody>
      </p:sp>
      <p:sp>
        <p:nvSpPr>
          <p:cNvPr id="147459"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BB51612B-7495-4541-9B58-982485697D89}" type="slidenum">
              <a:rPr lang="en-US" sz="1300"/>
              <a:pPr algn="r" defTabSz="965200"/>
              <a:t>67</a:t>
            </a:fld>
            <a:endParaRPr lang="en-US" sz="1300"/>
          </a:p>
        </p:txBody>
      </p:sp>
      <p:sp>
        <p:nvSpPr>
          <p:cNvPr id="147460" name="Rectangle 2"/>
          <p:cNvSpPr>
            <a:spLocks noRot="1" noChangeArrowheads="1" noTextEdit="1"/>
          </p:cNvSpPr>
          <p:nvPr>
            <p:ph type="sldImg"/>
          </p:nvPr>
        </p:nvSpPr>
        <p:spPr>
          <a:ln/>
        </p:spPr>
      </p:sp>
      <p:sp>
        <p:nvSpPr>
          <p:cNvPr id="147461" name="Rectangle 3"/>
          <p:cNvSpPr>
            <a:spLocks noGrp="1" noChangeArrowheads="1"/>
          </p:cNvSpPr>
          <p:nvPr>
            <p:ph type="body" idx="1"/>
          </p:nvPr>
        </p:nvSpPr>
        <p:spPr>
          <a:xfrm>
            <a:off x="195263" y="4375150"/>
            <a:ext cx="6829425" cy="4321175"/>
          </a:xfrm>
          <a:noFill/>
          <a:ln/>
        </p:spPr>
        <p:txBody>
          <a:bodyPr/>
          <a:lstStyle/>
          <a:p>
            <a:pPr eaLnBrk="1" hangingPunct="1"/>
            <a:r>
              <a:rPr lang="en-US" sz="800" i="1" smtClean="0">
                <a:latin typeface="Arial" charset="0"/>
              </a:rPr>
              <a:t>Gallagher et al. Obesity Surgery, 2003; 13, 245-248</a:t>
            </a:r>
          </a:p>
          <a:p>
            <a:pPr eaLnBrk="1" hangingPunct="1">
              <a:buFontTx/>
              <a:buChar char="•"/>
            </a:pPr>
            <a:r>
              <a:rPr lang="en-US" sz="800" b="1" smtClean="0">
                <a:latin typeface="Arial" charset="0"/>
              </a:rPr>
              <a:t>  </a:t>
            </a:r>
            <a:r>
              <a:rPr lang="en-US" sz="800" smtClean="0">
                <a:latin typeface="Arial" charset="0"/>
              </a:rPr>
              <a:t>Average age was 52 yrs with a deviation of 2 years, mostly male (72%) with a BMI of 52 kg/m2 with a deviation of 2.</a:t>
            </a:r>
            <a:endParaRPr lang="en-US" sz="800" b="1" smtClean="0">
              <a:latin typeface="Arial" charset="0"/>
            </a:endParaRPr>
          </a:p>
          <a:p>
            <a:pPr eaLnBrk="1" hangingPunct="1"/>
            <a:r>
              <a:rPr lang="en-US" sz="800" b="1" smtClean="0">
                <a:latin typeface="Arial" charset="0"/>
              </a:rPr>
              <a:t>Abstract</a:t>
            </a:r>
          </a:p>
          <a:p>
            <a:pPr eaLnBrk="1" hangingPunct="1"/>
            <a:r>
              <a:rPr lang="en-US" sz="800" b="1" smtClean="0">
                <a:latin typeface="Arial" charset="0"/>
              </a:rPr>
              <a:t>Background: </a:t>
            </a:r>
            <a:r>
              <a:rPr lang="en-US" sz="800" smtClean="0">
                <a:latin typeface="Arial" charset="0"/>
              </a:rPr>
              <a:t>The economic burden of caring for veterans with clinically severe obesity and its comorbidities is straining the Veterans Administration (VA) healthcare system. The authors determined the cost of Roux-en-Y Gastric Bypass (RYGBP) in the VA’s single-payor healthcare system.</a:t>
            </a:r>
          </a:p>
          <a:p>
            <a:pPr eaLnBrk="1" hangingPunct="1"/>
            <a:r>
              <a:rPr lang="en-US" sz="800" b="1" smtClean="0">
                <a:latin typeface="Arial" charset="0"/>
              </a:rPr>
              <a:t>Methods: </a:t>
            </a:r>
            <a:r>
              <a:rPr lang="en-US" sz="800" smtClean="0">
                <a:latin typeface="Arial" charset="0"/>
              </a:rPr>
              <a:t>The records of all 25 patients who underwent RYGBP from May 1999 to October 2001 were reviewed. All obesity-related health-care costs including hospitalizations as well as outpatient visits, medications and home health devices were calculated for 12 months before and after the RYGBP.</a:t>
            </a:r>
          </a:p>
          <a:p>
            <a:pPr eaLnBrk="1" hangingPunct="1"/>
            <a:r>
              <a:rPr lang="en-US" sz="800" b="1" smtClean="0">
                <a:latin typeface="Arial" charset="0"/>
              </a:rPr>
              <a:t>Results: </a:t>
            </a:r>
            <a:r>
              <a:rPr lang="en-US" sz="800" smtClean="0">
                <a:latin typeface="Arial" charset="0"/>
              </a:rPr>
              <a:t>Age was 52±2 yr and preoperative BMI was 52±2 kg/m2; ASA score was III (21 patients) and II (4 patients). Mean follow-up was 18 months. Total cost of care for these patients preoperatively was $10,778± 2,460/patient (outpatient visits=$5,476±682, hospital admissions=$12,221±6,062, and home health devices=$1,383±349). Postoperative length of stay was 8±0.5 days. Cost of the gastric bypass was $8,976±497/pt (OR fixed  ost=$1,900/patient + ICU and ward=$7,076±497/patient). For the first postoperative year, 6 patients had 12 admissions, but routine outpatient visits were significantly reduced from 55±6 to 18±2 postoperatively (</a:t>
            </a:r>
            <a:r>
              <a:rPr lang="en-US" sz="800" i="1" smtClean="0">
                <a:latin typeface="Arial" charset="0"/>
              </a:rPr>
              <a:t>P</a:t>
            </a:r>
            <a:r>
              <a:rPr lang="en-US" sz="800" smtClean="0">
                <a:latin typeface="Arial" charset="0"/>
              </a:rPr>
              <a:t>&lt;0.001). The cost of all care excluding peri-operative charges for 1 year after gastric bypass was $2,840±622/patient (</a:t>
            </a:r>
            <a:r>
              <a:rPr lang="en-US" sz="800" i="1" smtClean="0">
                <a:latin typeface="Arial" charset="0"/>
              </a:rPr>
              <a:t>P</a:t>
            </a:r>
            <a:r>
              <a:rPr lang="en-US" sz="800" smtClean="0">
                <a:latin typeface="Arial" charset="0"/>
              </a:rPr>
              <a:t>=0.005 vs preop).</a:t>
            </a:r>
          </a:p>
          <a:p>
            <a:pPr eaLnBrk="1" hangingPunct="1"/>
            <a:r>
              <a:rPr lang="en-US" sz="800" b="1" smtClean="0">
                <a:latin typeface="Arial" charset="0"/>
              </a:rPr>
              <a:t>Conclusions: </a:t>
            </a:r>
            <a:r>
              <a:rPr lang="en-US" sz="800" smtClean="0">
                <a:latin typeface="Arial" charset="0"/>
              </a:rPr>
              <a:t>Operative treatment of clinically severe obesity reduces obesity-related expenditures and utilization of healthcare resources. The cost of undertaking RYGBP at the VA is offset by reduction of health-care costs within the first year after surgery. </a:t>
            </a:r>
          </a:p>
          <a:p>
            <a:pPr eaLnBrk="1" hangingPunct="1"/>
            <a:r>
              <a:rPr lang="en-US" sz="800" smtClean="0">
                <a:latin typeface="Arial" charset="0"/>
              </a:rPr>
              <a:t>Ref: Gallagher SF, et al. Impact of Bariatric Surgery on the Veteran’s Administration Healthcare System: A cost Analysis. Ob Surg 2003:13, 245-58</a:t>
            </a:r>
          </a:p>
          <a:p>
            <a:pPr eaLnBrk="1" hangingPunct="1"/>
            <a:r>
              <a:rPr lang="en-US" sz="800" smtClean="0">
                <a:latin typeface="Arial" charset="0"/>
              </a:rPr>
              <a:t>The initial investment for bariatric surgery is approximately $26,000 for open surgery and $17,000 for laparoscopic surgery. After taking into account age, sex, and comorbidities, the initial investment is returned within 4 years for patients who undergo open surgery and within 2 years for patients who undergo laparoscopic surgery.</a:t>
            </a:r>
          </a:p>
          <a:p>
            <a:pPr eaLnBrk="1" hangingPunct="1"/>
            <a:r>
              <a:rPr lang="en-US" sz="800" smtClean="0">
                <a:latin typeface="Arial" charset="0"/>
              </a:rPr>
              <a:t>Even ignoring potential quality-of-life and length-of-life benefits, as well as disability and work loss, third-party payers can rely on bariatric surgery paying for itself through decreased comorbidities within 2 to 4 years.</a:t>
            </a:r>
          </a:p>
          <a:p>
            <a:pPr eaLnBrk="1" hangingPunct="1"/>
            <a:r>
              <a:rPr lang="en-US" sz="800" smtClean="0">
                <a:latin typeface="Arial" charset="0"/>
              </a:rPr>
              <a:t>Comments: It is important to realize that bariatric procedures should not be held to a different standard in comparison to other medical diseases/conditions. Allergan is happy to see the body of evidence growing on the cost effectiveness of bariatric surgery and gastric banding in particular. </a:t>
            </a:r>
          </a:p>
          <a:p>
            <a:pPr eaLnBrk="1" hangingPunct="1"/>
            <a:r>
              <a:rPr lang="en-US" sz="800" smtClean="0">
                <a:latin typeface="Arial" charset="0"/>
              </a:rPr>
              <a:t>Using standard Health Outcomes measures, LAP-BAND® </a:t>
            </a:r>
            <a:r>
              <a:rPr lang="en-US" sz="800" b="1" i="1" smtClean="0">
                <a:latin typeface="Arial" charset="0"/>
              </a:rPr>
              <a:t>is cost-effective</a:t>
            </a:r>
            <a:r>
              <a:rPr lang="en-US" sz="800" smtClean="0">
                <a:latin typeface="Arial" charset="0"/>
              </a:rPr>
              <a:t> in the treatment of morbid obesity.  Some studies indicate that LAP-BAND® is more cost-effective than gastric bypass due to fewer severe and more costly complications</a:t>
            </a:r>
          </a:p>
          <a:p>
            <a:pPr eaLnBrk="1" hangingPunct="1"/>
            <a:r>
              <a:rPr lang="en-US" sz="800" smtClean="0">
                <a:latin typeface="Arial" charset="0"/>
              </a:rPr>
              <a:t>LAP-BAND® results in significant, rapid, and sustained improvement in health-related quality of life (HRQoL), resulting in levels comparable to community-based norms</a:t>
            </a:r>
          </a:p>
          <a:p>
            <a:pPr eaLnBrk="1" hangingPunct="1"/>
            <a:r>
              <a:rPr lang="en-US" sz="800" smtClean="0">
                <a:latin typeface="Arial" charset="0"/>
              </a:rPr>
              <a:t>An important area of focus that is not included in an ROI analysis is the significant impact on presenteeism absenteeism, workers comp, etc. for obese employers before and after LAP-BAND® surgery.  </a:t>
            </a:r>
          </a:p>
          <a:p>
            <a:pPr eaLnBrk="1" hangingPunct="1"/>
            <a:r>
              <a:rPr lang="en-US" sz="800" smtClean="0">
                <a:latin typeface="Arial" charset="0"/>
              </a:rPr>
              <a:t>That being said, Allergan is pursuing studies that provide a more comprehensive societal and economic analysis of the effects of LAP-BAND® surgery than a simple ROI.</a:t>
            </a:r>
          </a:p>
          <a:p>
            <a:pPr eaLnBrk="1" hangingPunct="1"/>
            <a:r>
              <a:rPr lang="en-US" sz="800" smtClean="0">
                <a:latin typeface="Arial" charset="0"/>
              </a:rPr>
              <a:t>Ultimately, LAP-BAND® should be covered and accessible to all patients who are at least 18 years old and  a BMI ≥ 40 or a BMI of ≥ 35 with one or more comorbidities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pPr defTabSz="965200"/>
            <a:fld id="{CFC354C1-5F89-4F26-8005-045E191400B7}" type="slidenum">
              <a:rPr lang="en-US" smtClean="0">
                <a:latin typeface="Arial" charset="0"/>
              </a:rPr>
              <a:pPr defTabSz="965200"/>
              <a:t>68</a:t>
            </a:fld>
            <a:endParaRPr lang="en-US" smtClean="0">
              <a:latin typeface="Arial"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marL="188913" indent="-188913" eaLnBrk="1" hangingPunct="1">
              <a:lnSpc>
                <a:spcPct val="90000"/>
              </a:lnSpc>
            </a:pPr>
            <a:endParaRPr lang="en-US" sz="600" b="1" smtClean="0">
              <a:latin typeface="Arial" charset="0"/>
            </a:endParaRPr>
          </a:p>
          <a:p>
            <a:pPr marL="188913" indent="-188913" eaLnBrk="1" hangingPunct="1">
              <a:lnSpc>
                <a:spcPct val="90000"/>
              </a:lnSpc>
            </a:pPr>
            <a:r>
              <a:rPr lang="en-US" smtClean="0">
                <a:latin typeface="Arial" charset="0"/>
              </a:rPr>
              <a:t>Laparoscopic adjustable gastric banding (LAGB) and laparoscopic Roux-en-Y gastric bypass (LRYGB) are the two most commonly performed bariatric procedures. </a:t>
            </a:r>
          </a:p>
          <a:p>
            <a:pPr marL="188913" indent="-188913" eaLnBrk="1" hangingPunct="1">
              <a:lnSpc>
                <a:spcPct val="90000"/>
              </a:lnSpc>
            </a:pPr>
            <a:endParaRPr lang="en-US" sz="600" b="1" smtClean="0">
              <a:latin typeface="Arial" charset="0"/>
            </a:endParaRPr>
          </a:p>
          <a:p>
            <a:pPr marL="188913" indent="-188913" eaLnBrk="1" hangingPunct="1">
              <a:lnSpc>
                <a:spcPct val="90000"/>
              </a:lnSpc>
            </a:pPr>
            <a:r>
              <a:rPr lang="en-US" smtClean="0">
                <a:latin typeface="Arial" charset="0"/>
              </a:rPr>
              <a:t>Although both procedures likely reduce healthcare expenditures related to the resolution of co-morbid conditions, they have different rates of perioperative risks and different rates of associated weight loss. </a:t>
            </a:r>
          </a:p>
          <a:p>
            <a:pPr marL="188913" indent="-188913" eaLnBrk="1" hangingPunct="1">
              <a:lnSpc>
                <a:spcPct val="90000"/>
              </a:lnSpc>
            </a:pPr>
            <a:r>
              <a:rPr lang="en-US" smtClean="0">
                <a:latin typeface="Arial" charset="0"/>
              </a:rPr>
              <a:t>Previous studies have suggested that both procedures improve patients’ quality of life, reduce healthcare expenditures, and improve life expectancy.</a:t>
            </a:r>
          </a:p>
          <a:p>
            <a:pPr marL="188913" indent="-188913" eaLnBrk="1" hangingPunct="1">
              <a:lnSpc>
                <a:spcPct val="90000"/>
              </a:lnSpc>
            </a:pPr>
            <a:r>
              <a:rPr lang="en-US" smtClean="0">
                <a:latin typeface="Arial" charset="0"/>
              </a:rPr>
              <a:t>Given the differential risk and effectiveness of the procedures, the aim of this study was to evaluate the cost-effectiveness of surgical (LRYGB and LAGB) and nonoperative weight loss interventions. </a:t>
            </a:r>
          </a:p>
          <a:p>
            <a:pPr marL="188913" indent="-188913" eaLnBrk="1" hangingPunct="1">
              <a:lnSpc>
                <a:spcPct val="90000"/>
              </a:lnSpc>
            </a:pPr>
            <a:endParaRPr lang="en-US" smtClean="0">
              <a:latin typeface="Arial" charset="0"/>
            </a:endParaRPr>
          </a:p>
          <a:p>
            <a:pPr marL="188913" indent="-188913" eaLnBrk="1" hangingPunct="1">
              <a:lnSpc>
                <a:spcPct val="90000"/>
              </a:lnSpc>
            </a:pPr>
            <a:r>
              <a:rPr lang="en-US" smtClean="0">
                <a:latin typeface="Arial" charset="0"/>
              </a:rPr>
              <a:t>A model was designed a model to evaluate the incremental cost-effectiveness of these procedures compared with nonoperative weight loss interventions and with each other.</a:t>
            </a:r>
          </a:p>
          <a:p>
            <a:pPr marL="188913" indent="-188913" eaLnBrk="1" hangingPunct="1">
              <a:lnSpc>
                <a:spcPct val="90000"/>
              </a:lnSpc>
            </a:pPr>
            <a:endParaRPr lang="en-US" smtClean="0">
              <a:latin typeface="Arial" charset="0"/>
            </a:endParaRPr>
          </a:p>
          <a:p>
            <a:pPr marL="188913" indent="-188913" eaLnBrk="1" hangingPunct="1">
              <a:lnSpc>
                <a:spcPct val="90000"/>
              </a:lnSpc>
            </a:pPr>
            <a:endParaRPr lang="en-US" smtClean="0">
              <a:latin typeface="Arial" charset="0"/>
            </a:endParaRPr>
          </a:p>
          <a:p>
            <a:pPr marL="188913" indent="-188913" eaLnBrk="1" hangingPunct="1">
              <a:lnSpc>
                <a:spcPct val="90000"/>
              </a:lnSpc>
            </a:pPr>
            <a:endParaRPr lang="en-US" smtClean="0">
              <a:latin typeface="Arial" charset="0"/>
            </a:endParaRPr>
          </a:p>
          <a:p>
            <a:pPr marL="188913" indent="-188913" eaLnBrk="1" hangingPunct="1">
              <a:lnSpc>
                <a:spcPct val="90000"/>
              </a:lnSpc>
            </a:pPr>
            <a:r>
              <a:rPr lang="en-US" i="1" smtClean="0">
                <a:latin typeface="Arial" charset="0"/>
              </a:rPr>
              <a:t>Salem et al. Surg Obes Relat Dis</a:t>
            </a:r>
            <a:r>
              <a:rPr lang="en-US" i="1" smtClean="0">
                <a:solidFill>
                  <a:schemeClr val="bg1"/>
                </a:solidFill>
                <a:latin typeface="Arial" charset="0"/>
              </a:rPr>
              <a:t> 2008;4:26-32</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65200"/>
            <a:fld id="{27CD12A0-172A-4A75-9E11-9DEC7B30840F}" type="slidenum">
              <a:rPr lang="en-US" smtClean="0">
                <a:latin typeface="Arial" charset="0"/>
              </a:rPr>
              <a:pPr defTabSz="965200"/>
              <a:t>69</a:t>
            </a:fld>
            <a:endParaRPr lang="en-US" smtClean="0">
              <a:latin typeface="Arial"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xfrm>
            <a:off x="215900" y="4360863"/>
            <a:ext cx="6827838" cy="4519612"/>
          </a:xfrm>
          <a:noFill/>
          <a:ln/>
        </p:spPr>
        <p:txBody>
          <a:bodyPr/>
          <a:lstStyle/>
          <a:p>
            <a:pPr marL="188913" indent="-188913" eaLnBrk="1" hangingPunct="1">
              <a:lnSpc>
                <a:spcPct val="80000"/>
              </a:lnSpc>
            </a:pPr>
            <a:r>
              <a:rPr lang="en-US" u="sng" smtClean="0">
                <a:latin typeface="Arial" charset="0"/>
              </a:rPr>
              <a:t>Methods:</a:t>
            </a:r>
            <a:r>
              <a:rPr lang="en-US" i="1" smtClean="0">
                <a:latin typeface="Arial" charset="0"/>
              </a:rPr>
              <a:t> </a:t>
            </a:r>
            <a:r>
              <a:rPr lang="en-US" smtClean="0">
                <a:latin typeface="Arial" charset="0"/>
              </a:rPr>
              <a:t> </a:t>
            </a:r>
          </a:p>
          <a:p>
            <a:pPr marL="188913" indent="-188913" eaLnBrk="1" hangingPunct="1">
              <a:lnSpc>
                <a:spcPct val="80000"/>
              </a:lnSpc>
            </a:pPr>
            <a:r>
              <a:rPr lang="en-US" smtClean="0">
                <a:latin typeface="Arial" charset="0"/>
              </a:rPr>
              <a:t>     A  deterministic, payer-perspective model comparing the lifetime expected costs and outcomes of LAGB, LRYGB, and  non-operative treatment. Major endpoints were: survival,  health-related quality of life, weight loss. Life expectancy and lifetime medical costs were calculated across age, gender, and body mass index (BMI) strata from the Framingham Heart Study and Third National Health and Nutrition Examination Survey. </a:t>
            </a:r>
          </a:p>
          <a:p>
            <a:pPr marL="188913" indent="-188913" eaLnBrk="1" hangingPunct="1">
              <a:lnSpc>
                <a:spcPct val="80000"/>
              </a:lnSpc>
            </a:pPr>
            <a:r>
              <a:rPr lang="en-US" smtClean="0">
                <a:latin typeface="Arial" charset="0"/>
              </a:rPr>
              <a:t>     </a:t>
            </a:r>
          </a:p>
          <a:p>
            <a:pPr marL="188913" indent="-188913" eaLnBrk="1" hangingPunct="1">
              <a:lnSpc>
                <a:spcPct val="80000"/>
              </a:lnSpc>
            </a:pPr>
            <a:r>
              <a:rPr lang="en-US" smtClean="0">
                <a:latin typeface="Arial" charset="0"/>
              </a:rPr>
              <a:t>    In general, the model describes the possible pathways within the first 3 years to reach the age and body mass index (BMI) of survivors at the end of the 3-year period. The base-case scenarios included morbidly obese male and female patients without obesity-related comorbidities, with a BMI of 40, 50, and 60 kg/m2, and aged 35, 45, and 55 years. Patients not undergoing operative interventions were assumed to have a stable BMI over time (rather than gaining weight as is expected) to not overestimate the benefits of surgery. Surviving patients could require additional surgical interventions and might undergo band removal. Authors assumed that 3 years after the initial operation, the patient remained at the initial weight, had lost weight, or had died. Life expectancy and lifetime medical costs were calculated across age, gender, and BMI strata using previously published data.</a:t>
            </a:r>
          </a:p>
          <a:p>
            <a:pPr marL="188913" indent="-188913" eaLnBrk="1" hangingPunct="1">
              <a:lnSpc>
                <a:spcPct val="80000"/>
              </a:lnSpc>
            </a:pPr>
            <a:r>
              <a:rPr lang="en-US" u="sng" smtClean="0">
                <a:latin typeface="Arial" charset="0"/>
              </a:rPr>
              <a:t>Results: </a:t>
            </a:r>
          </a:p>
          <a:p>
            <a:pPr marL="188913" indent="-188913" eaLnBrk="1" hangingPunct="1">
              <a:lnSpc>
                <a:spcPct val="80000"/>
              </a:lnSpc>
            </a:pPr>
            <a:r>
              <a:rPr lang="en-US" smtClean="0">
                <a:latin typeface="Arial" charset="0"/>
              </a:rPr>
              <a:t>     For both men and women, LRYGB and LAGB were cost-effective at &lt; $25,000/qualityadjusted life-year (QALY)  even when evaluating the full range of baseline BMI and estimates of adverse outcomes, weight loss, and costs for base-case scenarios in men (age 35 y, BMI 40 kg/m2), the incremental cost-effectiveness (ICER) was $11,604/QALY for LAGB compared with $18,543/QALY for LRYGB for base-case scenarios in women (age 35 y, BMI 40 kg/m2), the incremental cost-effectiveness was $8878/QALY for LAGB compared with $14,680/QALY for LRYGB. </a:t>
            </a:r>
          </a:p>
          <a:p>
            <a:pPr marL="188913" indent="-188913" eaLnBrk="1" hangingPunct="1">
              <a:lnSpc>
                <a:spcPct val="80000"/>
              </a:lnSpc>
            </a:pPr>
            <a:r>
              <a:rPr lang="en-US" smtClean="0">
                <a:latin typeface="Arial" charset="0"/>
              </a:rPr>
              <a:t>Ref: Salem et</a:t>
            </a:r>
            <a:r>
              <a:rPr lang="en-US" i="1" smtClean="0">
                <a:latin typeface="Arial" charset="0"/>
              </a:rPr>
              <a:t> al. Surg Obes Relat Dis 2008;4:26-32</a:t>
            </a:r>
            <a:r>
              <a:rPr lang="en-US" sz="1400" smtClean="0">
                <a:latin typeface="Arial"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65200"/>
            <a:fld id="{FC117242-DB9F-49CC-A5EF-CDCD3E17F83E}" type="slidenum">
              <a:rPr lang="en-US" smtClean="0">
                <a:latin typeface="Arial" charset="0"/>
              </a:rPr>
              <a:pPr defTabSz="965200"/>
              <a:t>7</a:t>
            </a:fld>
            <a:endParaRPr lang="en-US"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latin typeface="Arial" charset="0"/>
              </a:rPr>
              <a:t>Medical complications which MAY be Associated with obesity.  </a:t>
            </a:r>
          </a:p>
          <a:p>
            <a:pPr eaLnBrk="1" hangingPunct="1"/>
            <a:endParaRPr lang="en-US" b="1" smtClean="0">
              <a:latin typeface="Arial" charset="0"/>
            </a:endParaRPr>
          </a:p>
          <a:p>
            <a:pPr eaLnBrk="1" hangingPunct="1"/>
            <a:r>
              <a:rPr lang="en-US" b="1" smtClean="0">
                <a:latin typeface="Arial" charset="0"/>
              </a:rPr>
              <a:t>Note: All the above diseases are NOT ALWAYS caused by obesity but certainly may be due to other causes.</a:t>
            </a:r>
          </a:p>
          <a:p>
            <a:pPr eaLnBrk="1" hangingPunct="1"/>
            <a:endParaRPr lang="en-US" b="1" smtClean="0">
              <a:latin typeface="Arial" charset="0"/>
            </a:endParaRPr>
          </a:p>
          <a:p>
            <a:pPr eaLnBrk="1" hangingPunct="1"/>
            <a:endParaRPr lang="en-US" b="1" smtClean="0">
              <a:latin typeface="Arial" charset="0"/>
            </a:endParaRPr>
          </a:p>
          <a:p>
            <a:pPr eaLnBrk="1" hangingPunct="1"/>
            <a:r>
              <a:rPr lang="en-US" b="1" smtClean="0">
                <a:latin typeface="Arial" charset="0"/>
              </a:rPr>
              <a:t>Slide accessible at: http://www.obesityonline.org/slides/slide01.cfm?tk=33&amp;dpg=5  (accessed April 17, 2009)</a:t>
            </a:r>
          </a:p>
          <a:p>
            <a:pPr eaLnBrk="1" hangingPunct="1"/>
            <a:endParaRPr lang="en-US" b="1" smtClean="0">
              <a:latin typeface="Arial" charset="0"/>
            </a:endParaRPr>
          </a:p>
          <a:p>
            <a:pPr eaLnBrk="1" hangingPunct="1">
              <a:spcBef>
                <a:spcPct val="50000"/>
              </a:spcBef>
            </a:pPr>
            <a:r>
              <a:rPr lang="en-US" i="1" smtClean="0">
                <a:latin typeface="Arial" charset="0"/>
              </a:rPr>
              <a:t>Ref: Bhoyrul S. JMCM 2008 11(4):10-17</a:t>
            </a:r>
          </a:p>
          <a:p>
            <a:pPr eaLnBrk="1" hangingPunct="1">
              <a:spcBef>
                <a:spcPct val="50000"/>
              </a:spcBef>
            </a:pPr>
            <a:r>
              <a:rPr lang="en-US" i="1" smtClean="0">
                <a:latin typeface="Arial" charset="0"/>
              </a:rPr>
              <a:t>Journal of Managed Care Medicine-JMCM</a:t>
            </a:r>
          </a:p>
          <a:p>
            <a:pPr eaLnBrk="1" hangingPunct="1"/>
            <a:endParaRPr lang="en-US" b="1"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pPr defTabSz="965200"/>
            <a:fld id="{26CB0ABF-12E0-4914-A85C-4E771BA895DD}" type="slidenum">
              <a:rPr lang="en-US" smtClean="0">
                <a:latin typeface="Arial" charset="0"/>
              </a:rPr>
              <a:pPr defTabSz="965200"/>
              <a:t>70</a:t>
            </a:fld>
            <a:endParaRPr lang="en-US" smtClean="0">
              <a:latin typeface="Arial" charset="0"/>
            </a:endParaRPr>
          </a:p>
        </p:txBody>
      </p:sp>
      <p:sp>
        <p:nvSpPr>
          <p:cNvPr id="150531"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06014403-C179-4211-BE58-0ACB3FDA769F}" type="slidenum">
              <a:rPr lang="en-US" sz="1300"/>
              <a:pPr algn="r" defTabSz="965200"/>
              <a:t>70</a:t>
            </a:fld>
            <a:endParaRPr lang="en-US" sz="1300"/>
          </a:p>
        </p:txBody>
      </p:sp>
      <p:sp>
        <p:nvSpPr>
          <p:cNvPr id="150532" name="Rectangle 2"/>
          <p:cNvSpPr>
            <a:spLocks noRot="1" noChangeArrowheads="1" noTextEdit="1"/>
          </p:cNvSpPr>
          <p:nvPr>
            <p:ph type="sldImg"/>
          </p:nvPr>
        </p:nvSpPr>
        <p:spPr>
          <a:ln/>
        </p:spPr>
      </p:sp>
      <p:sp>
        <p:nvSpPr>
          <p:cNvPr id="150533" name="Rectangle 3"/>
          <p:cNvSpPr>
            <a:spLocks noGrp="1" noChangeArrowheads="1"/>
          </p:cNvSpPr>
          <p:nvPr>
            <p:ph type="body" idx="1"/>
          </p:nvPr>
        </p:nvSpPr>
        <p:spPr>
          <a:xfrm>
            <a:off x="136525" y="4322763"/>
            <a:ext cx="6907213" cy="4557712"/>
          </a:xfrm>
          <a:noFill/>
          <a:ln/>
        </p:spPr>
        <p:txBody>
          <a:bodyPr/>
          <a:lstStyle/>
          <a:p>
            <a:pPr eaLnBrk="1" hangingPunct="1"/>
            <a:r>
              <a:rPr lang="en-US" sz="1000" b="1" u="sng" smtClean="0">
                <a:latin typeface="Arial" charset="0"/>
              </a:rPr>
              <a:t>RESULTS</a:t>
            </a:r>
            <a:endParaRPr lang="en-US" sz="1000" b="1" smtClean="0">
              <a:latin typeface="Arial" charset="0"/>
            </a:endParaRPr>
          </a:p>
          <a:p>
            <a:pPr eaLnBrk="1" hangingPunct="1"/>
            <a:r>
              <a:rPr lang="en-US" sz="1000" smtClean="0">
                <a:latin typeface="Arial" charset="0"/>
              </a:rPr>
              <a:t>The major endpoints were survival and weight loss.  Both LRYGB and LAGB were cost effective at &lt;$25,000/QALY when evaluating the full range of BMI values and estimates of adverse outcomes, weight loss, and costs.  The ICER (incremental cost-effectiveness ratio) for LAGB was lower than that  of LRYGB for all base-cases and across the full range of variables tested:</a:t>
            </a:r>
          </a:p>
          <a:p>
            <a:pPr eaLnBrk="1" hangingPunct="1"/>
            <a:r>
              <a:rPr lang="en-US" sz="1000" smtClean="0">
                <a:latin typeface="Arial" charset="0"/>
              </a:rPr>
              <a:t>							</a:t>
            </a:r>
            <a:r>
              <a:rPr lang="en-US" sz="1000" u="sng" smtClean="0">
                <a:latin typeface="Arial" charset="0"/>
              </a:rPr>
              <a:t>LAGB</a:t>
            </a:r>
            <a:r>
              <a:rPr lang="en-US" sz="1000" smtClean="0">
                <a:latin typeface="Arial" charset="0"/>
              </a:rPr>
              <a:t>			</a:t>
            </a:r>
            <a:r>
              <a:rPr lang="en-US" sz="1000" u="sng" smtClean="0">
                <a:latin typeface="Arial" charset="0"/>
              </a:rPr>
              <a:t>LRYGB</a:t>
            </a:r>
            <a:endParaRPr lang="en-US" sz="1000" smtClean="0">
              <a:latin typeface="Arial" charset="0"/>
            </a:endParaRPr>
          </a:p>
          <a:p>
            <a:pPr eaLnBrk="1" hangingPunct="1"/>
            <a:r>
              <a:rPr lang="en-US" sz="1000" smtClean="0">
                <a:latin typeface="Arial" charset="0"/>
              </a:rPr>
              <a:t>Men (aged 35, BMI 40 kg/m2)			$11,604		$18,543</a:t>
            </a:r>
          </a:p>
          <a:p>
            <a:pPr eaLnBrk="1" hangingPunct="1"/>
            <a:r>
              <a:rPr lang="en-US" sz="1000" smtClean="0">
                <a:latin typeface="Arial" charset="0"/>
              </a:rPr>
              <a:t>Women (aged 35, BMI 40 kg/m2)		$8,878		$14,680</a:t>
            </a:r>
          </a:p>
          <a:p>
            <a:pPr eaLnBrk="1" hangingPunct="1"/>
            <a:r>
              <a:rPr lang="en-US" sz="1000" smtClean="0">
                <a:latin typeface="Arial" charset="0"/>
              </a:rPr>
              <a:t>When comparing the costs of surgical and non-surgical interventions, the surgical interventions resulted in cost savings.</a:t>
            </a:r>
            <a:endParaRPr lang="en-US" sz="1000" b="1" smtClean="0">
              <a:latin typeface="Arial" charset="0"/>
            </a:endParaRPr>
          </a:p>
          <a:p>
            <a:pPr eaLnBrk="1" hangingPunct="1"/>
            <a:r>
              <a:rPr lang="en-US" sz="1000" b="1" u="sng" smtClean="0">
                <a:latin typeface="Arial" charset="0"/>
              </a:rPr>
              <a:t>CONCLUSION</a:t>
            </a:r>
          </a:p>
          <a:p>
            <a:pPr eaLnBrk="1" hangingPunct="1"/>
            <a:r>
              <a:rPr lang="en-US" sz="1000" smtClean="0">
                <a:latin typeface="Arial" charset="0"/>
              </a:rPr>
              <a:t>The main elements influencing the cost effectiveness of these weight loss procedures is the associated weight loss and postoperative morbidity.  Because these procedures have different rates of adverse events and outcomes, comparing them can be problematic.  A CEA (cost-effectiveness analysis) is an ideal method to balance these two sets of outcomes.</a:t>
            </a:r>
          </a:p>
          <a:p>
            <a:pPr eaLnBrk="1" hangingPunct="1"/>
            <a:r>
              <a:rPr lang="en-US" sz="1000" smtClean="0">
                <a:latin typeface="Arial" charset="0"/>
              </a:rPr>
              <a:t>LAGB was found to be more cost-effective than LRYGB, with a lower ICER compared with the nonoperative interventions.  The benefits of LAGB were related to its lower associated mortality rate and were dependent on it resulting in significant and sustained weight loss over time.</a:t>
            </a:r>
          </a:p>
          <a:p>
            <a:pPr eaLnBrk="1" hangingPunct="1"/>
            <a:r>
              <a:rPr lang="en-US" sz="1000" smtClean="0">
                <a:latin typeface="Arial" charset="0"/>
              </a:rPr>
              <a:t>When evaluating the survival benefits of obesity surgery, the mortality rate associated with the procedure is balanced against the long-term survival benefit.  The 30-day mortality rate of gastric bypass in Washington State was nearly 2%, twice the greatest mortality rate previously reported.  In contrast, LAGB has very low perioperative mortality: 0 - .22%. </a:t>
            </a:r>
          </a:p>
          <a:p>
            <a:pPr eaLnBrk="1" hangingPunct="1"/>
            <a:endParaRPr lang="en-US" sz="1000" smtClean="0">
              <a:latin typeface="Arial" charset="0"/>
            </a:endParaRPr>
          </a:p>
          <a:p>
            <a:pPr eaLnBrk="1" hangingPunct="1"/>
            <a:r>
              <a:rPr lang="en-US" sz="1000" smtClean="0">
                <a:latin typeface="Arial" charset="0"/>
              </a:rPr>
              <a:t>REF:  </a:t>
            </a:r>
            <a:r>
              <a:rPr lang="en-US" sz="1000" i="1" smtClean="0">
                <a:latin typeface="Arial" charset="0"/>
              </a:rPr>
              <a:t>Salem et al. Surg Obes Relat Dis 2008;4:26-32</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65200"/>
            <a:fld id="{634858F8-6FA6-4CB4-B775-EA7D99D42222}" type="slidenum">
              <a:rPr lang="en-US" smtClean="0">
                <a:latin typeface="Arial" charset="0"/>
              </a:rPr>
              <a:pPr defTabSz="965200"/>
              <a:t>71</a:t>
            </a:fld>
            <a:endParaRPr lang="en-US" smtClean="0">
              <a:latin typeface="Arial" charset="0"/>
            </a:endParaRPr>
          </a:p>
        </p:txBody>
      </p:sp>
      <p:sp>
        <p:nvSpPr>
          <p:cNvPr id="151555"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85DF016B-B5CF-4DB6-9E13-75FACB41E3B8}" type="slidenum">
              <a:rPr lang="en-US" sz="1300"/>
              <a:pPr algn="r" defTabSz="965200"/>
              <a:t>71</a:t>
            </a:fld>
            <a:endParaRPr lang="en-US" sz="1300"/>
          </a:p>
        </p:txBody>
      </p:sp>
      <p:sp>
        <p:nvSpPr>
          <p:cNvPr id="151556" name="Rectangle 2"/>
          <p:cNvSpPr>
            <a:spLocks noRo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pPr eaLnBrk="1" hangingPunct="1"/>
            <a:r>
              <a:rPr lang="en-US" smtClean="0">
                <a:latin typeface="Arial" charset="0"/>
              </a:rPr>
              <a:t>Fig. 3. Two-way sensitivity analysis of cost-effectiveness of LAGB and LRYGB. </a:t>
            </a:r>
          </a:p>
          <a:p>
            <a:pPr eaLnBrk="1" hangingPunct="1"/>
            <a:r>
              <a:rPr lang="en-US" smtClean="0">
                <a:latin typeface="Arial" charset="0"/>
              </a:rPr>
              <a:t>Diagram depicts difference in cost-effectiveness between LAGB and LRYGB with varying percentage of excess body weight loss (EBWL) achieved with these procedures for 45-year-old women with BMI of 40  kg/m2. </a:t>
            </a:r>
          </a:p>
          <a:p>
            <a:pPr eaLnBrk="1" hangingPunct="1"/>
            <a:endParaRPr lang="en-US" smtClean="0">
              <a:latin typeface="Arial" charset="0"/>
            </a:endParaRPr>
          </a:p>
          <a:p>
            <a:pPr eaLnBrk="1" hangingPunct="1"/>
            <a:r>
              <a:rPr lang="en-US" smtClean="0">
                <a:latin typeface="Arial" charset="0"/>
              </a:rPr>
              <a:t>CEA at &lt;$25,000 when evaluating the full range of BMI values and estimates of adverse outcomes, weight loss and costs.</a:t>
            </a:r>
          </a:p>
          <a:p>
            <a:pPr eaLnBrk="1" hangingPunct="1"/>
            <a:endParaRPr lang="en-US" smtClean="0">
              <a:latin typeface="Arial" charset="0"/>
            </a:endParaRPr>
          </a:p>
          <a:p>
            <a:pPr eaLnBrk="1" hangingPunct="1"/>
            <a:r>
              <a:rPr lang="en-US" smtClean="0">
                <a:latin typeface="Arial" charset="0"/>
              </a:rPr>
              <a:t>Shaded area represents EBWL values for which difference in cost-effectiveness of surgical procedures favored LAGB. </a:t>
            </a:r>
          </a:p>
          <a:p>
            <a:pPr eaLnBrk="1" hangingPunct="1"/>
            <a:r>
              <a:rPr lang="en-US" smtClean="0">
                <a:latin typeface="Arial" charset="0"/>
              </a:rPr>
              <a:t>Line depicts scenarios in which LAGB and LRYGB yield same cost-effectiveness. Cross represents difference in cost-effectiveness of these procedures using base-case estimates. [</a:t>
            </a:r>
            <a:r>
              <a:rPr lang="en-US" i="1" smtClean="0">
                <a:latin typeface="Arial" charset="0"/>
              </a:rPr>
              <a:t>Both LAGB and laparoscopic Roux-en-Y are found as cost-effective at &lt;$25,000/QALY. Benefit of higher excess weight loss of RYGB is outweighed by  low rate of operative mortality of LAGB.]</a:t>
            </a:r>
            <a:r>
              <a:rPr lang="en-US" smtClean="0">
                <a:latin typeface="Arial" charset="0"/>
              </a:rPr>
              <a:t>      More details available in article.  </a:t>
            </a:r>
          </a:p>
          <a:p>
            <a:pPr eaLnBrk="1" hangingPunct="1"/>
            <a:endParaRPr lang="en-US" smtClean="0">
              <a:latin typeface="Arial" charset="0"/>
            </a:endParaRPr>
          </a:p>
          <a:p>
            <a:pPr eaLnBrk="1" hangingPunct="1">
              <a:spcBef>
                <a:spcPct val="0"/>
              </a:spcBef>
            </a:pPr>
            <a:r>
              <a:rPr lang="en-US" i="1" smtClean="0">
                <a:latin typeface="Arial" charset="0"/>
              </a:rPr>
              <a:t>Ref:</a:t>
            </a:r>
          </a:p>
          <a:p>
            <a:pPr eaLnBrk="1" hangingPunct="1">
              <a:spcBef>
                <a:spcPct val="0"/>
              </a:spcBef>
            </a:pPr>
            <a:r>
              <a:rPr lang="en-US" i="1" smtClean="0">
                <a:latin typeface="Arial" charset="0"/>
              </a:rPr>
              <a:t> Salem et al. Surg Obes Relat Dis. 2008;4:26-32</a:t>
            </a:r>
            <a:endParaRPr lang="de-DE" i="1" smtClean="0">
              <a:latin typeface="Arial" charset="0"/>
            </a:endParaRPr>
          </a:p>
          <a:p>
            <a:pPr eaLnBrk="1" hangingPunct="1"/>
            <a:endParaRPr 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pPr defTabSz="965200"/>
            <a:fld id="{B7E6E0DF-3F83-43CA-B19A-DA3C13B295FB}" type="slidenum">
              <a:rPr lang="en-US" smtClean="0">
                <a:latin typeface="Arial" charset="0"/>
              </a:rPr>
              <a:pPr defTabSz="965200"/>
              <a:t>72</a:t>
            </a:fld>
            <a:endParaRPr lang="en-US" smtClean="0">
              <a:latin typeface="Arial" charset="0"/>
            </a:endParaRPr>
          </a:p>
        </p:txBody>
      </p:sp>
      <p:sp>
        <p:nvSpPr>
          <p:cNvPr id="152579" name="Rectangle 7"/>
          <p:cNvSpPr txBox="1">
            <a:spLocks noGrp="1" noChangeArrowheads="1"/>
          </p:cNvSpPr>
          <p:nvPr/>
        </p:nvSpPr>
        <p:spPr bwMode="auto">
          <a:xfrm>
            <a:off x="4148138" y="9121775"/>
            <a:ext cx="3167062" cy="479425"/>
          </a:xfrm>
          <a:prstGeom prst="rect">
            <a:avLst/>
          </a:prstGeom>
          <a:noFill/>
          <a:ln w="9525">
            <a:noFill/>
            <a:miter lim="800000"/>
            <a:headEnd/>
            <a:tailEnd/>
          </a:ln>
        </p:spPr>
        <p:txBody>
          <a:bodyPr lIns="96327" tIns="48163" rIns="96327" bIns="48163" anchor="b"/>
          <a:lstStyle/>
          <a:p>
            <a:pPr algn="r" defTabSz="962025" eaLnBrk="0" hangingPunct="0"/>
            <a:fld id="{12D2D826-7E4F-4BD8-81BD-32A1B68605FD}" type="slidenum">
              <a:rPr lang="en-US" sz="1200">
                <a:latin typeface="Times New Roman" pitchFamily="18" charset="0"/>
              </a:rPr>
              <a:pPr algn="r" defTabSz="962025" eaLnBrk="0" hangingPunct="0"/>
              <a:t>72</a:t>
            </a:fld>
            <a:endParaRPr lang="en-US" sz="1200">
              <a:latin typeface="Times New Roman" pitchFamily="18" charset="0"/>
            </a:endParaRPr>
          </a:p>
        </p:txBody>
      </p:sp>
      <p:sp>
        <p:nvSpPr>
          <p:cNvPr id="152580" name="Rectangle 2"/>
          <p:cNvSpPr>
            <a:spLocks noChangeArrowheads="1" noTextEdit="1"/>
          </p:cNvSpPr>
          <p:nvPr>
            <p:ph type="sldImg"/>
          </p:nvPr>
        </p:nvSpPr>
        <p:spPr>
          <a:xfrm>
            <a:off x="1257300" y="719138"/>
            <a:ext cx="4802188" cy="3602037"/>
          </a:xfrm>
          <a:ln/>
        </p:spPr>
      </p:sp>
      <p:sp>
        <p:nvSpPr>
          <p:cNvPr id="152581" name="Rectangle 3"/>
          <p:cNvSpPr>
            <a:spLocks noGrp="1" noChangeArrowheads="1"/>
          </p:cNvSpPr>
          <p:nvPr>
            <p:ph type="body" idx="1"/>
          </p:nvPr>
        </p:nvSpPr>
        <p:spPr>
          <a:xfrm>
            <a:off x="976313" y="4440238"/>
            <a:ext cx="5362575" cy="4441825"/>
          </a:xfrm>
          <a:noFill/>
          <a:ln/>
        </p:spPr>
        <p:txBody>
          <a:bodyPr lIns="96327" tIns="48163" rIns="96327" bIns="48163"/>
          <a:lstStyle/>
          <a:p>
            <a:pPr marL="227013" indent="-227013" eaLnBrk="1" hangingPunct="1"/>
            <a:r>
              <a:rPr lang="en-US" smtClean="0">
                <a:latin typeface="Arial" charset="0"/>
              </a:rPr>
              <a:t>This slides cites some of the study’s limitations. The future costs, life</a:t>
            </a:r>
          </a:p>
          <a:p>
            <a:pPr marL="227013" indent="-227013" eaLnBrk="1" hangingPunct="1"/>
            <a:r>
              <a:rPr lang="en-US" smtClean="0">
                <a:latin typeface="Arial" charset="0"/>
              </a:rPr>
              <a:t>expectancy, and quality of life were based on the areas reviewed.</a:t>
            </a:r>
          </a:p>
          <a:p>
            <a:pPr marL="227013" indent="-227013" eaLnBrk="1" hangingPunct="1"/>
            <a:endParaRPr lang="en-US" smtClean="0">
              <a:latin typeface="Arial" charset="0"/>
            </a:endParaRPr>
          </a:p>
          <a:p>
            <a:pPr marL="227013" indent="-227013" eaLnBrk="1" hangingPunct="1"/>
            <a:r>
              <a:rPr lang="en-US" smtClean="0">
                <a:latin typeface="Arial" charset="0"/>
              </a:rPr>
              <a:t> </a:t>
            </a:r>
            <a:r>
              <a:rPr lang="en-US" i="1" smtClean="0">
                <a:latin typeface="Arial" charset="0"/>
              </a:rPr>
              <a:t>Ref:</a:t>
            </a:r>
          </a:p>
          <a:p>
            <a:pPr marL="227013" indent="-227013" eaLnBrk="1" hangingPunct="1">
              <a:spcBef>
                <a:spcPct val="0"/>
              </a:spcBef>
            </a:pPr>
            <a:r>
              <a:rPr lang="en-US" i="1" smtClean="0">
                <a:latin typeface="Arial" charset="0"/>
              </a:rPr>
              <a:t> Salem et al. Surg Obes Relat Dis. 2008;4:26-32</a:t>
            </a:r>
            <a:endParaRPr lang="de-DE" i="1" smtClean="0">
              <a:latin typeface="Arial" charset="0"/>
            </a:endParaRPr>
          </a:p>
          <a:p>
            <a:pPr marL="227013" indent="-227013" eaLnBrk="1" hangingPunct="1">
              <a:spcBef>
                <a:spcPct val="0"/>
              </a:spcBef>
            </a:pPr>
            <a:endParaRPr lang="en-US" smtClean="0">
              <a:latin typeface="Arial" charset="0"/>
            </a:endParaRPr>
          </a:p>
          <a:p>
            <a:pPr marL="227013" indent="-227013" eaLnBrk="1" hangingPunct="1"/>
            <a:endParaRPr lang="en-US" smtClean="0">
              <a:latin typeface="Arial" charset="0"/>
            </a:endParaRPr>
          </a:p>
          <a:p>
            <a:pPr marL="227013" indent="-227013" eaLnBrk="1" hangingPunct="1"/>
            <a:endParaRPr lang="en-US" i="1"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65200"/>
            <a:fld id="{4765C9BB-FFE4-42E0-B9C7-A576596B7F23}" type="slidenum">
              <a:rPr lang="en-US" smtClean="0">
                <a:latin typeface="Arial" charset="0"/>
              </a:rPr>
              <a:pPr defTabSz="965200"/>
              <a:t>73</a:t>
            </a:fld>
            <a:endParaRPr lang="en-US" smtClean="0">
              <a:latin typeface="Arial" charset="0"/>
            </a:endParaRPr>
          </a:p>
        </p:txBody>
      </p:sp>
      <p:sp>
        <p:nvSpPr>
          <p:cNvPr id="153603" name="Rectangle 7"/>
          <p:cNvSpPr txBox="1">
            <a:spLocks noGrp="1" noChangeArrowheads="1"/>
          </p:cNvSpPr>
          <p:nvPr/>
        </p:nvSpPr>
        <p:spPr bwMode="auto">
          <a:xfrm>
            <a:off x="4144963" y="9120188"/>
            <a:ext cx="3168650" cy="479425"/>
          </a:xfrm>
          <a:prstGeom prst="rect">
            <a:avLst/>
          </a:prstGeom>
          <a:noFill/>
          <a:ln w="9525">
            <a:noFill/>
            <a:miter lim="800000"/>
            <a:headEnd/>
            <a:tailEnd/>
          </a:ln>
        </p:spPr>
        <p:txBody>
          <a:bodyPr lIns="96655" tIns="48326" rIns="96655" bIns="48326" anchor="b"/>
          <a:lstStyle/>
          <a:p>
            <a:pPr algn="r" defTabSz="965200"/>
            <a:fld id="{D7E64D74-6AEB-4A93-9262-1F1A360B9068}" type="slidenum">
              <a:rPr lang="en-US" sz="1300"/>
              <a:pPr algn="r" defTabSz="965200"/>
              <a:t>73</a:t>
            </a:fld>
            <a:endParaRPr lang="en-US" sz="1300"/>
          </a:p>
        </p:txBody>
      </p:sp>
      <p:sp>
        <p:nvSpPr>
          <p:cNvPr id="153604" name="Rectangle 2"/>
          <p:cNvSpPr>
            <a:spLocks noRot="1" noChangeArrowheads="1" noTextEdit="1"/>
          </p:cNvSpPr>
          <p:nvPr>
            <p:ph type="sldImg"/>
          </p:nvPr>
        </p:nvSpPr>
        <p:spPr>
          <a:xfrm>
            <a:off x="1260475" y="720725"/>
            <a:ext cx="4800600" cy="3600450"/>
          </a:xfrm>
          <a:ln/>
        </p:spPr>
      </p:sp>
      <p:sp>
        <p:nvSpPr>
          <p:cNvPr id="153605" name="Rectangle 3"/>
          <p:cNvSpPr>
            <a:spLocks noGrp="1" noChangeArrowheads="1"/>
          </p:cNvSpPr>
          <p:nvPr>
            <p:ph type="body" idx="1"/>
          </p:nvPr>
        </p:nvSpPr>
        <p:spPr>
          <a:xfrm>
            <a:off x="0" y="4433888"/>
            <a:ext cx="7315200" cy="4321175"/>
          </a:xfrm>
          <a:noFill/>
          <a:ln/>
        </p:spPr>
        <p:txBody>
          <a:bodyPr/>
          <a:lstStyle/>
          <a:p>
            <a:pPr eaLnBrk="1" hangingPunct="1"/>
            <a:r>
              <a:rPr lang="en-US" sz="900" b="1" smtClean="0">
                <a:latin typeface="Arial" charset="0"/>
                <a:cs typeface="Arial" charset="0"/>
              </a:rPr>
              <a:t>Objective: </a:t>
            </a:r>
            <a:r>
              <a:rPr lang="en-US" sz="900" smtClean="0">
                <a:latin typeface="Arial" charset="0"/>
                <a:cs typeface="Arial" charset="0"/>
              </a:rPr>
              <a:t>To evaluate the private third-party payer return on investment for bariatric surgery in the United States. </a:t>
            </a:r>
          </a:p>
          <a:p>
            <a:pPr eaLnBrk="1" hangingPunct="1"/>
            <a:r>
              <a:rPr lang="en-US" sz="900" b="1" smtClean="0">
                <a:latin typeface="Arial" charset="0"/>
                <a:cs typeface="Arial" charset="0"/>
              </a:rPr>
              <a:t>Study Design: </a:t>
            </a:r>
            <a:r>
              <a:rPr lang="en-US" sz="900" smtClean="0">
                <a:latin typeface="Arial" charset="0"/>
                <a:cs typeface="Arial" charset="0"/>
              </a:rPr>
              <a:t>Morbidly obese patients aged 18 years or older were identified in an employer claims database of more than 5 million beneficiaries (1999-2005) using </a:t>
            </a:r>
            <a:r>
              <a:rPr lang="en-US" sz="900" i="1" smtClean="0">
                <a:latin typeface="Arial" charset="0"/>
                <a:cs typeface="Arial" charset="0"/>
              </a:rPr>
              <a:t>International Classification of Diseases, Ninth Revision, Clinical Modification code 278.01. Each of 3651 patients </a:t>
            </a:r>
            <a:r>
              <a:rPr lang="en-US" sz="900" smtClean="0">
                <a:latin typeface="Arial" charset="0"/>
                <a:cs typeface="Arial" charset="0"/>
              </a:rPr>
              <a:t>who underwent bariatric surgery during this period was matched to a control subject who was morbidly obese and never underwent bariatric surgery. Bariatric surgery patients and controls were matched based on patient demographics, selected comorbidities, and costs. </a:t>
            </a:r>
          </a:p>
          <a:p>
            <a:pPr eaLnBrk="1" hangingPunct="1"/>
            <a:r>
              <a:rPr lang="en-US" sz="900" b="1" smtClean="0">
                <a:latin typeface="Arial" charset="0"/>
                <a:cs typeface="Arial" charset="0"/>
              </a:rPr>
              <a:t>Methods: </a:t>
            </a:r>
            <a:r>
              <a:rPr lang="en-US" sz="900" smtClean="0">
                <a:latin typeface="Arial" charset="0"/>
                <a:cs typeface="Arial" charset="0"/>
              </a:rPr>
              <a:t>Total healthcare costs for bariatric surgery patients and their controls were recorded for 6 months before surgery through the end of their continuous enrollment. To account for potential differences in patient characteristics, we calculated the cost differential by estimating a Tobit model. A return on investment was estimated from the resulting coefficients. Costs were inflation adjusted to 2005 US dollars using the Consumer Price Index for Medical Care, and the cost savings were discounted by 3.07%, the 3-month Treasury bill rate during the same period. </a:t>
            </a:r>
          </a:p>
          <a:p>
            <a:pPr eaLnBrk="1" hangingPunct="1"/>
            <a:r>
              <a:rPr lang="en-US" sz="900" b="1" smtClean="0">
                <a:latin typeface="Arial" charset="0"/>
                <a:cs typeface="Arial" charset="0"/>
              </a:rPr>
              <a:t>Results:</a:t>
            </a:r>
            <a:r>
              <a:rPr lang="en-US" sz="900" smtClean="0">
                <a:latin typeface="Arial" charset="0"/>
                <a:cs typeface="Arial" charset="0"/>
              </a:rPr>
              <a:t> The mean bariatric surgery investment ranged from approximately $17,000 to $26,000. After controlling for observable patient characteristics, we estimated all costs to have been recouped within 2 years for laparoscopic surgery patients and within 4 years for open surgery patients. </a:t>
            </a:r>
          </a:p>
          <a:p>
            <a:pPr eaLnBrk="1" hangingPunct="1"/>
            <a:r>
              <a:rPr lang="en-US" sz="900" b="1" smtClean="0">
                <a:latin typeface="Arial" charset="0"/>
                <a:cs typeface="Arial" charset="0"/>
              </a:rPr>
              <a:t>Conclusions:</a:t>
            </a:r>
            <a:r>
              <a:rPr lang="en-US" sz="900" smtClean="0">
                <a:latin typeface="Arial" charset="0"/>
                <a:cs typeface="Arial" charset="0"/>
              </a:rPr>
              <a:t> Downstream savings associated with bariatric surgery are estimated to offset the initial costs in 2 to 4 years. Randomized or quasiexperimental studies would be useful to confirm this conclusion, as unobserved characteristics may influence the decision to undergo surgery and cannot be controlled for in this analysis.</a:t>
            </a:r>
          </a:p>
          <a:p>
            <a:pPr eaLnBrk="1" hangingPunct="1"/>
            <a:r>
              <a:rPr lang="en-US" sz="900" smtClean="0">
                <a:latin typeface="Arial" charset="0"/>
                <a:cs typeface="Arial" charset="0"/>
              </a:rPr>
              <a:t>Ref: </a:t>
            </a:r>
            <a:r>
              <a:rPr lang="en-US" sz="900" i="1" smtClean="0">
                <a:latin typeface="Arial" charset="0"/>
                <a:cs typeface="Arial" charset="0"/>
              </a:rPr>
              <a:t>Cremieux et al. Am J Manag Care. 2008;14(9):589-596</a:t>
            </a:r>
            <a:endParaRPr lang="en-US" sz="900" smtClean="0">
              <a:latin typeface="Arial" charset="0"/>
              <a:cs typeface="Arial" charset="0"/>
            </a:endParaRPr>
          </a:p>
          <a:p>
            <a:pPr eaLnBrk="1" hangingPunct="1">
              <a:lnSpc>
                <a:spcPct val="90000"/>
              </a:lnSpc>
            </a:pPr>
            <a:r>
              <a:rPr lang="en-US" sz="900" smtClean="0">
                <a:latin typeface="Arial" charset="0"/>
                <a:cs typeface="Arial" charset="0"/>
              </a:rPr>
              <a:t>The initial investment for bariatric surgery is approximately $26,000 for open surgery and $17,000 for laparoscopic surgery. After taking into account age, sex, and comorbidities, the initial investment is returned within 4 years for patients who undergo open surgery and within 2 years for patients who undergo laparoscopic surgery.</a:t>
            </a:r>
          </a:p>
          <a:p>
            <a:pPr eaLnBrk="1" hangingPunct="1">
              <a:lnSpc>
                <a:spcPct val="90000"/>
              </a:lnSpc>
            </a:pPr>
            <a:r>
              <a:rPr lang="en-US" sz="900" smtClean="0">
                <a:latin typeface="Arial" charset="0"/>
                <a:cs typeface="Arial" charset="0"/>
              </a:rPr>
              <a:t>Even ignoring potential quality-of-life and length-of-life benefits, as well as disability and work loss, third-party payers can rely on bariatric surgery paying for itself through decreased comorbidities within 2 to 4 years.</a:t>
            </a:r>
          </a:p>
          <a:p>
            <a:pPr eaLnBrk="1" hangingPunct="1">
              <a:lnSpc>
                <a:spcPct val="90000"/>
              </a:lnSpc>
            </a:pPr>
            <a:r>
              <a:rPr lang="en-US" sz="900" smtClean="0">
                <a:latin typeface="Arial" charset="0"/>
                <a:cs typeface="Arial" charset="0"/>
              </a:rPr>
              <a:t>Comments: It is important to realize that bariatric procedures should not be held to a different standard in comparison to other medical diseases/conditions. Allergan is happy to see the body of evidence growing on the cost effectiveness of bariatric surgery and gastric banding in particular.</a:t>
            </a:r>
          </a:p>
          <a:p>
            <a:pPr eaLnBrk="1" hangingPunct="1">
              <a:lnSpc>
                <a:spcPct val="90000"/>
              </a:lnSpc>
            </a:pPr>
            <a:r>
              <a:rPr lang="en-US" sz="900" smtClean="0">
                <a:latin typeface="Arial" charset="0"/>
                <a:cs typeface="Arial" charset="0"/>
              </a:rPr>
              <a:t>Using standard Health Outcomes measures, LAP-BAND® </a:t>
            </a:r>
            <a:r>
              <a:rPr lang="en-US" sz="900" b="1" i="1" smtClean="0">
                <a:latin typeface="Arial" charset="0"/>
                <a:cs typeface="Arial" charset="0"/>
              </a:rPr>
              <a:t>is cost-effective</a:t>
            </a:r>
            <a:r>
              <a:rPr lang="en-US" sz="900" smtClean="0">
                <a:latin typeface="Arial" charset="0"/>
                <a:cs typeface="Arial" charset="0"/>
              </a:rPr>
              <a:t> in the treatment of morbid obesity.  Some studies indicate that  LAP-BAND® is more cost-effective than gastric bypass due to fewer severe and more costly complications</a:t>
            </a:r>
          </a:p>
          <a:p>
            <a:pPr eaLnBrk="1" hangingPunct="1">
              <a:lnSpc>
                <a:spcPct val="90000"/>
              </a:lnSpc>
            </a:pPr>
            <a:r>
              <a:rPr lang="en-US" sz="900" smtClean="0">
                <a:latin typeface="Arial" charset="0"/>
                <a:cs typeface="Arial" charset="0"/>
              </a:rPr>
              <a:t>LAP-BAND® results in significant, rapid, and sustained improvement in health-related quality of life (HRQoL), resulting in levels comparable to community-based norms</a:t>
            </a:r>
          </a:p>
          <a:p>
            <a:pPr eaLnBrk="1" hangingPunct="1">
              <a:lnSpc>
                <a:spcPct val="90000"/>
              </a:lnSpc>
            </a:pPr>
            <a:r>
              <a:rPr lang="en-US" sz="900" smtClean="0">
                <a:latin typeface="Arial" charset="0"/>
                <a:cs typeface="Arial" charset="0"/>
              </a:rPr>
              <a:t>An important area of focus that is not included in an ROI analysis is the significant impact on presenteeism absenteeism, workers comp, etc. for obese employers before and after LAP-BAND® surgery.  </a:t>
            </a:r>
          </a:p>
          <a:p>
            <a:pPr eaLnBrk="1" hangingPunct="1">
              <a:lnSpc>
                <a:spcPct val="90000"/>
              </a:lnSpc>
            </a:pPr>
            <a:r>
              <a:rPr lang="en-US" sz="900" smtClean="0">
                <a:latin typeface="Arial" charset="0"/>
                <a:cs typeface="Arial" charset="0"/>
              </a:rPr>
              <a:t>That being said, Allergan is pursuing studies that provide a more comprehensive societal and economic analysis of the effects of LAP-BAND® surgery than a simple ROI.</a:t>
            </a:r>
          </a:p>
          <a:p>
            <a:pPr eaLnBrk="1" hangingPunct="1">
              <a:lnSpc>
                <a:spcPct val="90000"/>
              </a:lnSpc>
            </a:pPr>
            <a:r>
              <a:rPr lang="en-US" sz="900" smtClean="0">
                <a:latin typeface="Arial" charset="0"/>
                <a:cs typeface="Arial" charset="0"/>
              </a:rPr>
              <a:t>Ultimately, LAP-BAND® should be covered and accessible to all patients who are at least 18 years old and  a BMI ≥ 40 or a BMI of ≥ 35 with one or more comorbidities</a:t>
            </a:r>
          </a:p>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5200"/>
            <a:fld id="{B426A595-56A5-4F3D-BC1C-8887663588CD}" type="slidenum">
              <a:rPr lang="en-US" smtClean="0">
                <a:latin typeface="Arial" charset="0"/>
              </a:rPr>
              <a:pPr defTabSz="965200"/>
              <a:t>8</a:t>
            </a:fld>
            <a:endParaRPr lang="en-US"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xfrm>
            <a:off x="974725" y="4560888"/>
            <a:ext cx="5365750" cy="4319587"/>
          </a:xfrm>
          <a:noFill/>
          <a:ln/>
        </p:spPr>
        <p:txBody>
          <a:bodyPr/>
          <a:lstStyle/>
          <a:p>
            <a:pPr eaLnBrk="1" hangingPunct="1"/>
            <a:r>
              <a:rPr lang="en-US" smtClean="0">
                <a:latin typeface="Arial" charset="0"/>
              </a:rPr>
              <a:t>Visual evidence of the dramatic impact of obesity on the mortality rate.  The relative mortality rate is defined as the ratio of the mortality rate at any selected BMI compared to a BMI of 24.  Therefore, a relative mortality rate of 150 indicates a 50% increase in mortality over the reference case (BMI=24).</a:t>
            </a:r>
          </a:p>
          <a:p>
            <a:pPr eaLnBrk="1" hangingPunct="1"/>
            <a:endParaRPr lang="en-US" smtClean="0">
              <a:latin typeface="Arial" charset="0"/>
            </a:endParaRPr>
          </a:p>
          <a:p>
            <a:pPr eaLnBrk="1" hangingPunct="1"/>
            <a:r>
              <a:rPr lang="en-US" smtClean="0">
                <a:latin typeface="Arial" charset="0"/>
              </a:rPr>
              <a:t>The information was determined using a Cox regression model with mortality as the outcome.</a:t>
            </a:r>
          </a:p>
          <a:p>
            <a:pPr eaLnBrk="1" hangingPunct="1"/>
            <a:endParaRPr lang="en-US" smtClean="0">
              <a:latin typeface="Arial" charset="0"/>
            </a:endParaRPr>
          </a:p>
          <a:p>
            <a:pPr eaLnBrk="1" hangingPunct="1"/>
            <a:r>
              <a:rPr lang="en-US" smtClean="0">
                <a:latin typeface="Arial" charset="0"/>
              </a:rPr>
              <a:t>1. Fontaine KR, et al. Years of life lost due to obesity. </a:t>
            </a:r>
            <a:r>
              <a:rPr lang="en-US" i="1" smtClean="0">
                <a:latin typeface="Arial" charset="0"/>
              </a:rPr>
              <a:t>JAMA</a:t>
            </a:r>
            <a:r>
              <a:rPr lang="en-US" smtClean="0">
                <a:latin typeface="Arial" charset="0"/>
              </a:rPr>
              <a:t> 2003;289:187-193.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65200"/>
            <a:fld id="{0B2DE480-74FC-4AB1-B3E3-BC8576F5012F}" type="slidenum">
              <a:rPr lang="en-US" smtClean="0">
                <a:latin typeface="Arial" charset="0"/>
              </a:rPr>
              <a:pPr defTabSz="965200"/>
              <a:t>9</a:t>
            </a:fld>
            <a:endParaRPr lang="en-US"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latin typeface="Arial" charset="0"/>
              </a:rPr>
              <a:t>Direct cost of chronic diseases in the United States</a:t>
            </a:r>
          </a:p>
          <a:p>
            <a:pPr eaLnBrk="1" hangingPunct="1"/>
            <a:r>
              <a:rPr lang="en-US" smtClean="0">
                <a:latin typeface="Arial" charset="0"/>
              </a:rPr>
              <a:t>It is estimated that obesity accounts for 6% of the nation’s total healthcare expenses, with $51.6 billion/year in direct costs and over $100 billion/year in both direct and indirect costs. Direct costs include the costs of personal health care, hospital care, physician services, allied health services, and medications. Indirect costs include the value of lost productivity from illness or premature mortality. The estimated direct cost of obesity is comparable to that of other prevalent, chronic diseases, such as type 2 diabetes and coronary heart disease, and is more costly than both hypertension and stroke. Moreover, obesity contributes to the development of other chronic diseases; it is estimated that 61% of the direct cost of type 2 diabetes, 17% of the direct cost of coronary heart disease, and 17% of the direct cost of hypertension are attributable to obesity. </a:t>
            </a:r>
          </a:p>
          <a:p>
            <a:pPr eaLnBrk="1" hangingPunct="1"/>
            <a:endParaRPr lang="en-US" smtClean="0">
              <a:latin typeface="Arial" charset="0"/>
            </a:endParaRPr>
          </a:p>
          <a:p>
            <a:pPr eaLnBrk="1" hangingPunct="1">
              <a:buFontTx/>
              <a:buAutoNum type="arabicPeriod"/>
            </a:pPr>
            <a:r>
              <a:rPr lang="en-US" smtClean="0">
                <a:latin typeface="Arial" charset="0"/>
              </a:rPr>
              <a:t>Wolf AM, Colditz GA. Current estimates of the economic cost of obesity in the United States. </a:t>
            </a:r>
            <a:r>
              <a:rPr lang="en-US" i="1" smtClean="0">
                <a:latin typeface="Arial" charset="0"/>
              </a:rPr>
              <a:t>Obes Res.</a:t>
            </a:r>
            <a:r>
              <a:rPr lang="en-US" smtClean="0">
                <a:latin typeface="Arial" charset="0"/>
              </a:rPr>
              <a:t> 1998;6:97-106.</a:t>
            </a:r>
          </a:p>
          <a:p>
            <a:pPr eaLnBrk="1" hangingPunct="1">
              <a:buFontTx/>
              <a:buAutoNum type="arabicPeriod"/>
            </a:pPr>
            <a:r>
              <a:rPr lang="en-US" smtClean="0">
                <a:latin typeface="Arial" charset="0"/>
              </a:rPr>
              <a:t>Hodgson TA, Cohen AJ. Medical care expenditures for selected circulatory diseases: opportunities for reducing national health expenditures. </a:t>
            </a:r>
            <a:r>
              <a:rPr lang="en-US" i="1" smtClean="0">
                <a:latin typeface="Arial" charset="0"/>
              </a:rPr>
              <a:t>Med Care</a:t>
            </a:r>
            <a:r>
              <a:rPr lang="en-US" smtClean="0">
                <a:latin typeface="Arial" charset="0"/>
              </a:rPr>
              <a:t>. 1999;37:994-1012.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700513_Managed Care Lapband template txt"/>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6"/>
          <p:cNvSpPr txBox="1">
            <a:spLocks noChangeArrowheads="1"/>
          </p:cNvSpPr>
          <p:nvPr userDrawn="1"/>
        </p:nvSpPr>
        <p:spPr bwMode="auto">
          <a:xfrm>
            <a:off x="4238625" y="6599238"/>
            <a:ext cx="4905375" cy="274637"/>
          </a:xfrm>
          <a:prstGeom prst="rect">
            <a:avLst/>
          </a:prstGeom>
          <a:noFill/>
          <a:ln w="9525">
            <a:noFill/>
            <a:miter lim="800000"/>
            <a:headEnd/>
            <a:tailEnd/>
          </a:ln>
          <a:effectLst/>
        </p:spPr>
        <p:txBody>
          <a:bodyPr>
            <a:spAutoFit/>
          </a:bodyPr>
          <a:lstStyle/>
          <a:p>
            <a:pPr algn="r" eaLnBrk="0" hangingPunct="0">
              <a:spcBef>
                <a:spcPct val="50000"/>
              </a:spcBef>
              <a:defRPr/>
            </a:pPr>
            <a:fld id="{19545AA6-08D2-437D-AA29-18D24ED2796E}" type="slidenum">
              <a:rPr lang="en-US" sz="1200" b="1">
                <a:solidFill>
                  <a:srgbClr val="FDBF57"/>
                </a:solidFill>
                <a:latin typeface="Times New Roman" pitchFamily="18" charset="0"/>
              </a:rPr>
              <a:pPr algn="r" eaLnBrk="0" hangingPunct="0">
                <a:spcBef>
                  <a:spcPct val="50000"/>
                </a:spcBef>
                <a:defRPr/>
              </a:pPr>
              <a:t>‹#›</a:t>
            </a:fld>
            <a:endParaRPr lang="en-US" sz="1200" b="1">
              <a:solidFill>
                <a:srgbClr val="FDBF57"/>
              </a:solidFill>
              <a:latin typeface="Times New Roman" pitchFamily="18" charset="0"/>
            </a:endParaRPr>
          </a:p>
        </p:txBody>
      </p:sp>
      <p:sp>
        <p:nvSpPr>
          <p:cNvPr id="117763" name="Rectangle 3"/>
          <p:cNvSpPr>
            <a:spLocks noGrp="1" noChangeArrowheads="1"/>
          </p:cNvSpPr>
          <p:nvPr>
            <p:ph type="ctrTitle"/>
          </p:nvPr>
        </p:nvSpPr>
        <p:spPr>
          <a:xfrm>
            <a:off x="685800" y="2665413"/>
            <a:ext cx="7772400" cy="1470025"/>
          </a:xfrm>
        </p:spPr>
        <p:txBody>
          <a:bodyPr/>
          <a:lstStyle>
            <a:lvl1pPr>
              <a:defRPr sz="4400">
                <a:solidFill>
                  <a:schemeClr val="tx1"/>
                </a:solidFill>
                <a:effectLst/>
              </a:defRPr>
            </a:lvl1pPr>
          </a:lstStyle>
          <a:p>
            <a:r>
              <a:rPr lang="en-US"/>
              <a:t>Click to edit Master title style</a:t>
            </a:r>
          </a:p>
        </p:txBody>
      </p:sp>
      <p:sp>
        <p:nvSpPr>
          <p:cNvPr id="117764" name="Rectangle 4"/>
          <p:cNvSpPr>
            <a:spLocks noGrp="1" noChangeArrowheads="1"/>
          </p:cNvSpPr>
          <p:nvPr>
            <p:ph type="subTitle" idx="1"/>
          </p:nvPr>
        </p:nvSpPr>
        <p:spPr>
          <a:xfrm>
            <a:off x="1371600" y="4143375"/>
            <a:ext cx="6400800" cy="1752600"/>
          </a:xfrm>
        </p:spPr>
        <p:txBody>
          <a:bodyPr/>
          <a:lstStyle>
            <a:lvl1pPr marL="0" indent="0" algn="ctr">
              <a:buFont typeface="Symbol" pitchFamily="18" charset="2"/>
              <a:buNone/>
              <a:defRPr sz="3000" b="1" i="1">
                <a:solidFill>
                  <a:srgbClr val="6E7471"/>
                </a:solidFill>
              </a:defRPr>
            </a:lvl1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150"/>
            <a:ext cx="2057400"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150"/>
            <a:ext cx="6019800"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08100"/>
            <a:ext cx="8229600" cy="5157788"/>
          </a:xfrm>
        </p:spPr>
        <p:txBody>
          <a:bodyPr/>
          <a:lstStyle/>
          <a:p>
            <a:pPr lvl="0"/>
            <a:endParaRPr lang="en-US" noProof="0" smtClean="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08100"/>
            <a:ext cx="4038600" cy="5157788"/>
          </a:xfrm>
        </p:spPr>
        <p:txBody>
          <a:bodyPr/>
          <a:lstStyle/>
          <a:p>
            <a:pPr lvl="0"/>
            <a:endParaRPr lang="en-US" noProof="0" smtClean="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08100"/>
            <a:ext cx="8229600" cy="5157788"/>
          </a:xfrm>
        </p:spPr>
        <p:txBody>
          <a:bodyPr/>
          <a:lstStyle/>
          <a:p>
            <a:pPr lvl="0"/>
            <a:endParaRPr lang="en-US" noProof="0" smtClean="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08100"/>
            <a:ext cx="4038600" cy="515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08100"/>
            <a:ext cx="4038600" cy="5157788"/>
          </a:xfrm>
        </p:spPr>
        <p:txBody>
          <a:bodyPr/>
          <a:lstStyle/>
          <a:p>
            <a:pPr lvl="0"/>
            <a:endParaRPr lang="en-US" noProof="0" smtClean="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8100"/>
            <a:ext cx="4038600" cy="515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8100"/>
            <a:ext cx="4038600" cy="515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074" name="Picture 2" descr="700513_Managed Care Lapband template plain"/>
          <p:cNvPicPr>
            <a:picLocks noChangeAspect="1" noChangeArrowheads="1"/>
          </p:cNvPicPr>
          <p:nvPr userDrawn="1"/>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116739" name="Rectangle 3"/>
          <p:cNvSpPr>
            <a:spLocks noGrp="1" noChangeArrowheads="1"/>
          </p:cNvSpPr>
          <p:nvPr>
            <p:ph type="title"/>
          </p:nvPr>
        </p:nvSpPr>
        <p:spPr bwMode="gray">
          <a:xfrm>
            <a:off x="457200" y="5715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308100"/>
            <a:ext cx="8229600" cy="5157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2" name="Text Box 6"/>
          <p:cNvSpPr txBox="1">
            <a:spLocks noChangeArrowheads="1"/>
          </p:cNvSpPr>
          <p:nvPr userDrawn="1"/>
        </p:nvSpPr>
        <p:spPr bwMode="auto">
          <a:xfrm>
            <a:off x="4238625" y="6599238"/>
            <a:ext cx="4905375" cy="274637"/>
          </a:xfrm>
          <a:prstGeom prst="rect">
            <a:avLst/>
          </a:prstGeom>
          <a:noFill/>
          <a:ln w="9525">
            <a:noFill/>
            <a:miter lim="800000"/>
            <a:headEnd/>
            <a:tailEnd/>
          </a:ln>
          <a:effectLst/>
        </p:spPr>
        <p:txBody>
          <a:bodyPr>
            <a:spAutoFit/>
          </a:bodyPr>
          <a:lstStyle/>
          <a:p>
            <a:pPr algn="r" eaLnBrk="0" hangingPunct="0">
              <a:spcBef>
                <a:spcPct val="50000"/>
              </a:spcBef>
              <a:defRPr/>
            </a:pPr>
            <a:fld id="{813BADF3-379D-4ED3-86FB-ED14E6E9C6B2}" type="slidenum">
              <a:rPr lang="en-US" sz="1200" b="1">
                <a:solidFill>
                  <a:srgbClr val="FDBF57"/>
                </a:solidFill>
                <a:latin typeface="Times New Roman" pitchFamily="18" charset="0"/>
              </a:rPr>
              <a:pPr algn="r" eaLnBrk="0" hangingPunct="0">
                <a:spcBef>
                  <a:spcPct val="50000"/>
                </a:spcBef>
                <a:defRPr/>
              </a:pPr>
              <a:t>‹#›</a:t>
            </a:fld>
            <a:endParaRPr lang="en-US" sz="1200" b="1">
              <a:solidFill>
                <a:srgbClr val="FDBF57"/>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2"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p:transition>
    <p:split orient="vert"/>
  </p:transition>
  <p:timing>
    <p:tnLst>
      <p:par>
        <p:cTn id="1" dur="indefinite" restart="never" nodeType="tmRoot"/>
      </p:par>
    </p:tnLst>
  </p:timing>
  <p:txStyles>
    <p:titleStyle>
      <a:lvl1pPr algn="ctr" rtl="0" eaLnBrk="0" fontAlgn="base" hangingPunct="0">
        <a:lnSpc>
          <a:spcPct val="85000"/>
        </a:lnSpc>
        <a:spcBef>
          <a:spcPct val="0"/>
        </a:spcBef>
        <a:spcAft>
          <a:spcPct val="0"/>
        </a:spcAft>
        <a:defRPr sz="3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3400" b="1">
          <a:solidFill>
            <a:schemeClr val="bg1"/>
          </a:solidFill>
          <a:effectLst>
            <a:outerShdw blurRad="38100" dist="38100" dir="2700000" algn="tl">
              <a:srgbClr val="000000"/>
            </a:outerShdw>
          </a:effectLst>
          <a:latin typeface="Times New Roman" pitchFamily="18" charset="0"/>
        </a:defRPr>
      </a:lvl2pPr>
      <a:lvl3pPr algn="ctr" rtl="0" eaLnBrk="0" fontAlgn="base" hangingPunct="0">
        <a:lnSpc>
          <a:spcPct val="85000"/>
        </a:lnSpc>
        <a:spcBef>
          <a:spcPct val="0"/>
        </a:spcBef>
        <a:spcAft>
          <a:spcPct val="0"/>
        </a:spcAft>
        <a:defRPr sz="3400" b="1">
          <a:solidFill>
            <a:schemeClr val="bg1"/>
          </a:solidFill>
          <a:effectLst>
            <a:outerShdw blurRad="38100" dist="38100" dir="2700000" algn="tl">
              <a:srgbClr val="000000"/>
            </a:outerShdw>
          </a:effectLst>
          <a:latin typeface="Times New Roman" pitchFamily="18" charset="0"/>
        </a:defRPr>
      </a:lvl3pPr>
      <a:lvl4pPr algn="ctr" rtl="0" eaLnBrk="0" fontAlgn="base" hangingPunct="0">
        <a:lnSpc>
          <a:spcPct val="85000"/>
        </a:lnSpc>
        <a:spcBef>
          <a:spcPct val="0"/>
        </a:spcBef>
        <a:spcAft>
          <a:spcPct val="0"/>
        </a:spcAft>
        <a:defRPr sz="3400" b="1">
          <a:solidFill>
            <a:schemeClr val="bg1"/>
          </a:solidFill>
          <a:effectLst>
            <a:outerShdw blurRad="38100" dist="38100" dir="2700000" algn="tl">
              <a:srgbClr val="000000"/>
            </a:outerShdw>
          </a:effectLst>
          <a:latin typeface="Times New Roman" pitchFamily="18" charset="0"/>
        </a:defRPr>
      </a:lvl4pPr>
      <a:lvl5pPr algn="ctr" rtl="0" eaLnBrk="0" fontAlgn="base" hangingPunct="0">
        <a:lnSpc>
          <a:spcPct val="85000"/>
        </a:lnSpc>
        <a:spcBef>
          <a:spcPct val="0"/>
        </a:spcBef>
        <a:spcAft>
          <a:spcPct val="0"/>
        </a:spcAft>
        <a:defRPr sz="3400" b="1">
          <a:solidFill>
            <a:schemeClr val="bg1"/>
          </a:solidFill>
          <a:effectLst>
            <a:outerShdw blurRad="38100" dist="38100" dir="2700000" algn="tl">
              <a:srgbClr val="000000"/>
            </a:outerShdw>
          </a:effectLst>
          <a:latin typeface="Times New Roman" pitchFamily="18" charset="0"/>
        </a:defRPr>
      </a:lvl5pPr>
      <a:lvl6pPr marL="457200" algn="ctr" rtl="0" fontAlgn="base">
        <a:lnSpc>
          <a:spcPct val="85000"/>
        </a:lnSpc>
        <a:spcBef>
          <a:spcPct val="0"/>
        </a:spcBef>
        <a:spcAft>
          <a:spcPct val="0"/>
        </a:spcAft>
        <a:defRPr sz="3600" b="1">
          <a:solidFill>
            <a:schemeClr val="bg1"/>
          </a:solidFill>
          <a:effectLst>
            <a:outerShdw blurRad="38100" dist="38100" dir="2700000" algn="tl">
              <a:srgbClr val="000000"/>
            </a:outerShdw>
          </a:effectLst>
          <a:latin typeface="Times New Roman" pitchFamily="18" charset="0"/>
        </a:defRPr>
      </a:lvl6pPr>
      <a:lvl7pPr marL="914400" algn="ctr" rtl="0" fontAlgn="base">
        <a:lnSpc>
          <a:spcPct val="85000"/>
        </a:lnSpc>
        <a:spcBef>
          <a:spcPct val="0"/>
        </a:spcBef>
        <a:spcAft>
          <a:spcPct val="0"/>
        </a:spcAft>
        <a:defRPr sz="3600" b="1">
          <a:solidFill>
            <a:schemeClr val="bg1"/>
          </a:solidFill>
          <a:effectLst>
            <a:outerShdw blurRad="38100" dist="38100" dir="2700000" algn="tl">
              <a:srgbClr val="000000"/>
            </a:outerShdw>
          </a:effectLst>
          <a:latin typeface="Times New Roman" pitchFamily="18" charset="0"/>
        </a:defRPr>
      </a:lvl7pPr>
      <a:lvl8pPr marL="1371600" algn="ctr" rtl="0" fontAlgn="base">
        <a:lnSpc>
          <a:spcPct val="85000"/>
        </a:lnSpc>
        <a:spcBef>
          <a:spcPct val="0"/>
        </a:spcBef>
        <a:spcAft>
          <a:spcPct val="0"/>
        </a:spcAft>
        <a:defRPr sz="3600" b="1">
          <a:solidFill>
            <a:schemeClr val="bg1"/>
          </a:solidFill>
          <a:effectLst>
            <a:outerShdw blurRad="38100" dist="38100" dir="2700000" algn="tl">
              <a:srgbClr val="000000"/>
            </a:outerShdw>
          </a:effectLst>
          <a:latin typeface="Times New Roman" pitchFamily="18" charset="0"/>
        </a:defRPr>
      </a:lvl8pPr>
      <a:lvl9pPr marL="1828800" algn="ctr" rtl="0" fontAlgn="base">
        <a:lnSpc>
          <a:spcPct val="85000"/>
        </a:lnSpc>
        <a:spcBef>
          <a:spcPct val="0"/>
        </a:spcBef>
        <a:spcAft>
          <a:spcPct val="0"/>
        </a:spcAft>
        <a:defRPr sz="3600" b="1">
          <a:solidFill>
            <a:schemeClr val="bg1"/>
          </a:solidFill>
          <a:effectLst>
            <a:outerShdw blurRad="38100" dist="38100" dir="2700000" algn="tl">
              <a:srgbClr val="000000"/>
            </a:outerShdw>
          </a:effectLst>
          <a:latin typeface="Times New Roman" pitchFamily="18" charset="0"/>
        </a:defRPr>
      </a:lvl9pPr>
    </p:titleStyle>
    <p:bodyStyle>
      <a:lvl1pPr marL="290513" indent="-290513" algn="l" rtl="0" eaLnBrk="0" fontAlgn="base" hangingPunct="0">
        <a:lnSpc>
          <a:spcPct val="90000"/>
        </a:lnSpc>
        <a:spcBef>
          <a:spcPct val="40000"/>
        </a:spcBef>
        <a:spcAft>
          <a:spcPct val="0"/>
        </a:spcAft>
        <a:buClr>
          <a:schemeClr val="accent2"/>
        </a:buClr>
        <a:buFont typeface="Symbol" pitchFamily="18" charset="2"/>
        <a:buChar char="·"/>
        <a:defRPr sz="2600">
          <a:solidFill>
            <a:schemeClr val="tx1"/>
          </a:solidFill>
          <a:latin typeface="+mn-lt"/>
          <a:ea typeface="+mn-ea"/>
          <a:cs typeface="+mn-cs"/>
        </a:defRPr>
      </a:lvl1pPr>
      <a:lvl2pPr marL="800100" indent="-285750" algn="l" rtl="0" eaLnBrk="0" fontAlgn="base" hangingPunct="0">
        <a:lnSpc>
          <a:spcPct val="90000"/>
        </a:lnSpc>
        <a:spcBef>
          <a:spcPct val="40000"/>
        </a:spcBef>
        <a:spcAft>
          <a:spcPct val="0"/>
        </a:spcAft>
        <a:buClr>
          <a:schemeClr val="accent2"/>
        </a:buClr>
        <a:buFont typeface="Arial" charset="0"/>
        <a:buChar char="–"/>
        <a:defRPr sz="2400">
          <a:solidFill>
            <a:schemeClr val="tx1"/>
          </a:solidFill>
          <a:latin typeface="+mn-lt"/>
        </a:defRPr>
      </a:lvl2pPr>
      <a:lvl3pPr marL="1200150" indent="-228600" algn="l" rtl="0" eaLnBrk="0" fontAlgn="base" hangingPunct="0">
        <a:lnSpc>
          <a:spcPct val="90000"/>
        </a:lnSpc>
        <a:spcBef>
          <a:spcPct val="40000"/>
        </a:spcBef>
        <a:spcAft>
          <a:spcPct val="0"/>
        </a:spcAft>
        <a:buClr>
          <a:schemeClr val="accent2"/>
        </a:buClr>
        <a:buChar char="•"/>
        <a:defRPr sz="2000">
          <a:solidFill>
            <a:schemeClr val="tx1"/>
          </a:solidFill>
          <a:latin typeface="+mn-lt"/>
        </a:defRPr>
      </a:lvl3pPr>
      <a:lvl4pPr marL="1657350" indent="-228600" algn="l" rtl="0" eaLnBrk="0" fontAlgn="base" hangingPunct="0">
        <a:lnSpc>
          <a:spcPct val="90000"/>
        </a:lnSpc>
        <a:spcBef>
          <a:spcPct val="40000"/>
        </a:spcBef>
        <a:spcAft>
          <a:spcPct val="0"/>
        </a:spcAft>
        <a:buClr>
          <a:schemeClr val="accent2"/>
        </a:buClr>
        <a:buFont typeface="Arial" charset="0"/>
        <a:buChar char="–"/>
        <a:defRPr>
          <a:solidFill>
            <a:schemeClr val="tx1"/>
          </a:solidFill>
          <a:latin typeface="+mn-lt"/>
        </a:defRPr>
      </a:lvl4pPr>
      <a:lvl5pPr marL="2114550" indent="-228600" algn="l" rtl="0" eaLnBrk="0" fontAlgn="base" hangingPunct="0">
        <a:lnSpc>
          <a:spcPct val="90000"/>
        </a:lnSpc>
        <a:spcBef>
          <a:spcPct val="40000"/>
        </a:spcBef>
        <a:spcAft>
          <a:spcPct val="0"/>
        </a:spcAft>
        <a:buClr>
          <a:schemeClr val="accent2"/>
        </a:buClr>
        <a:buChar char="»"/>
        <a:defRPr>
          <a:solidFill>
            <a:schemeClr val="tx1"/>
          </a:solidFill>
          <a:latin typeface="+mn-lt"/>
        </a:defRPr>
      </a:lvl5pPr>
      <a:lvl6pPr marL="2571750" indent="-228600" algn="l" rtl="0" fontAlgn="base">
        <a:lnSpc>
          <a:spcPct val="90000"/>
        </a:lnSpc>
        <a:spcBef>
          <a:spcPct val="40000"/>
        </a:spcBef>
        <a:spcAft>
          <a:spcPct val="0"/>
        </a:spcAft>
        <a:buClr>
          <a:srgbClr val="5C919E"/>
        </a:buClr>
        <a:buChar char="»"/>
        <a:defRPr>
          <a:solidFill>
            <a:schemeClr val="tx1"/>
          </a:solidFill>
          <a:latin typeface="+mn-lt"/>
        </a:defRPr>
      </a:lvl6pPr>
      <a:lvl7pPr marL="3028950" indent="-228600" algn="l" rtl="0" fontAlgn="base">
        <a:lnSpc>
          <a:spcPct val="90000"/>
        </a:lnSpc>
        <a:spcBef>
          <a:spcPct val="40000"/>
        </a:spcBef>
        <a:spcAft>
          <a:spcPct val="0"/>
        </a:spcAft>
        <a:buClr>
          <a:srgbClr val="5C919E"/>
        </a:buClr>
        <a:buChar char="»"/>
        <a:defRPr>
          <a:solidFill>
            <a:schemeClr val="tx1"/>
          </a:solidFill>
          <a:latin typeface="+mn-lt"/>
        </a:defRPr>
      </a:lvl7pPr>
      <a:lvl8pPr marL="3486150" indent="-228600" algn="l" rtl="0" fontAlgn="base">
        <a:lnSpc>
          <a:spcPct val="90000"/>
        </a:lnSpc>
        <a:spcBef>
          <a:spcPct val="40000"/>
        </a:spcBef>
        <a:spcAft>
          <a:spcPct val="0"/>
        </a:spcAft>
        <a:buClr>
          <a:srgbClr val="5C919E"/>
        </a:buClr>
        <a:buChar char="»"/>
        <a:defRPr>
          <a:solidFill>
            <a:schemeClr val="tx1"/>
          </a:solidFill>
          <a:latin typeface="+mn-lt"/>
        </a:defRPr>
      </a:lvl8pPr>
      <a:lvl9pPr marL="3943350" indent="-228600" algn="l" rtl="0" fontAlgn="base">
        <a:lnSpc>
          <a:spcPct val="90000"/>
        </a:lnSpc>
        <a:spcBef>
          <a:spcPct val="40000"/>
        </a:spcBef>
        <a:spcAft>
          <a:spcPct val="0"/>
        </a:spcAft>
        <a:buClr>
          <a:srgbClr val="5C919E"/>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businessgrouphealth.org/pdfs/NBGH%20WeightyMatters_Fina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usinessgrouphealth.org/pdfs/NBGH%20WeightyMatters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grouphealth.org/pdfs/NBGH%20WeightyMatters_Fin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sinessgrouphealth.org/pdfs/NBGH%20WeightyMatters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usinessgrouphealth.org/pdfs/NBGH%20WeightyMatters_Final.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cdc.gov/nchs/pressroom/07newsreleases/obesity.htm.%20Accessed%206-23-09" TargetMode="External"/><Relationship Id="rId13" Type="http://schemas.openxmlformats.org/officeDocument/2006/relationships/hyperlink" Target="http://www.ncbi.nlm.nih.gov/pubmed?term=%22Mechanick%20JI%22%5BAuthor%5D&amp;itool=EntrezSystem2.PEntrez.Pubmed.Pubmed_ResultsPanel.Pubmed_RVAbstract"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hyperlink" Target="http://www.nhlbisupport.com/bm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ncbi.nlm.nih.gov/pubmed?term=%22Curtin%20LR%22%5BAuthor%5D&amp;itool=EntrezSystem2.PEntrez.Pubmed.Pubmed_ResultsPanel.Pubmed_RVAbstract" TargetMode="External"/><Relationship Id="rId5" Type="http://schemas.openxmlformats.org/officeDocument/2006/relationships/image" Target="../media/image5.jpeg"/><Relationship Id="rId15" Type="http://schemas.openxmlformats.org/officeDocument/2006/relationships/hyperlink" Target="http://www.ncbi.nlm.nih.gov/pubmed?term=%22Sugerman%20HJ%22%5BAuthor%5D&amp;itool=EntrezSystem2.PEntrez.Pubmed.Pubmed_ResultsPanel.Pubmed_RVAbstract" TargetMode="External"/><Relationship Id="rId10" Type="http://schemas.openxmlformats.org/officeDocument/2006/relationships/hyperlink" Target="http://www.ncbi.nlm.nih.gov/pubmed?term=%22Carroll%20MD%22%5BAuthor%5D&amp;itool=EntrezSystem2.PEntrez.Pubmed.Pubmed_ResultsPanel.Pubmed_RVAbstract" TargetMode="External"/><Relationship Id="rId4" Type="http://schemas.openxmlformats.org/officeDocument/2006/relationships/image" Target="../media/image4.jpeg"/><Relationship Id="rId9" Type="http://schemas.openxmlformats.org/officeDocument/2006/relationships/hyperlink" Target="http://www.ncbi.nlm.nih.gov/pubmed?term=%22Ogden%20CL%22%5BAuthor%5D&amp;itool=EntrezSystem2.PEntrez.Pubmed.Pubmed_ResultsPanel.Pubmed_RVAbstract" TargetMode="External"/><Relationship Id="rId14" Type="http://schemas.openxmlformats.org/officeDocument/2006/relationships/hyperlink" Target="http://www.ncbi.nlm.nih.gov/pubmed?term=%22Kushner%20RF%22%5BAuthor%5D&amp;itool=EntrezSystem2.PEntrez.Pubmed.Pubmed_ResultsPanel.Pubmed_RVAbstrac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CDPHP/dnpa/obesity/trend/maps/index.ht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healthyamericans.org/reports/obesity2008/Obesity2008Report.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bcbs.com/"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cadth.ca/index.php/en/home" TargetMode="External"/><Relationship Id="rId5" Type="http://schemas.openxmlformats.org/officeDocument/2006/relationships/image" Target="../media/image30.jpeg"/><Relationship Id="rId4" Type="http://schemas.openxmlformats.org/officeDocument/2006/relationships/hyperlink" Target="http://www.cms.hhs.gov/" TargetMode="External"/><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hyperlink" Target="http://www.lapbandcentral.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cdc.gov/nchs/pressroom/07newsreleases/obesity.htm" TargetMode="External"/><Relationship Id="rId3" Type="http://schemas.openxmlformats.org/officeDocument/2006/relationships/image" Target="../media/image8.png"/><Relationship Id="rId7" Type="http://schemas.openxmlformats.org/officeDocument/2006/relationships/hyperlink" Target="http://www.ncbi.nlm.nih.gov/pubmed?term=%22Flegal%20KM%22%5BAuthor%5D&amp;itool=EntrezSystem2.PEntrez.Pubmed.Pubmed_ResultsPanel.Pubmed_RVAbstra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ncbi.nlm.nih.gov/pubmed?term=%22McDowell%20MA%22%5BAuthor%5D&amp;itool=EntrezSystem2.PEntrez.Pubmed.Pubmed_ResultsPanel.Pubmed_RVAbstract" TargetMode="External"/><Relationship Id="rId5" Type="http://schemas.openxmlformats.org/officeDocument/2006/relationships/hyperlink" Target="http://www.ncbi.nlm.nih.gov/pubmed?term=%22Carroll%20MD%22%5BAuthor%5D&amp;itool=EntrezSystem2.PEntrez.Pubmed.Pubmed_ResultsPanel.Pubmed_RVAbstract" TargetMode="External"/><Relationship Id="rId4" Type="http://schemas.openxmlformats.org/officeDocument/2006/relationships/hyperlink" Target="http://www.ncbi.nlm.nih.gov/pubmed?term=%22Ogden%20CL%22%5BAuthor%5D&amp;itool=EntrezSystem2.PEntrez.Pubmed.Pubmed_ResultsPanel.Pubmed_RVAbstrac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dc.gov/diabetes/statistics/slides/maps_diabetesobesity94.pdf"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hyperlink" Target="http://www.ncbi.nlm.nih.gov/pubmed/18778174?itool=EntrezSystem2.PEntrez.Pubmed.Pubmed_ResultsPanel.Pubmed_RVDocSum&amp;ordinalpos=2" TargetMode="External"/><Relationship Id="rId4" Type="http://schemas.openxmlformats.org/officeDocument/2006/relationships/oleObject" Target="../embeddings/Microsoft_Office_Excel_Chart2.xls"/></Relationships>
</file>

<file path=ppt/slides/_rels/slide74.xml.rels><?xml version="1.0" encoding="UTF-8" standalone="yes"?>
<Relationships xmlns="http://schemas.openxmlformats.org/package/2006/relationships"><Relationship Id="rId2" Type="http://schemas.openxmlformats.org/officeDocument/2006/relationships/hyperlink" Target="http://www.lapban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mtClean="0"/>
              <a:t>The Impact of Obesity and</a:t>
            </a:r>
            <a:br>
              <a:rPr lang="en-US" smtClean="0"/>
            </a:br>
            <a:r>
              <a:rPr lang="en-US" smtClean="0"/>
              <a:t>the Value of Treatment </a:t>
            </a:r>
          </a:p>
        </p:txBody>
      </p:sp>
      <p:sp>
        <p:nvSpPr>
          <p:cNvPr id="5123" name="Subtitle 4"/>
          <p:cNvSpPr>
            <a:spLocks noGrp="1"/>
          </p:cNvSpPr>
          <p:nvPr>
            <p:ph type="subTitle" idx="1"/>
          </p:nvPr>
        </p:nvSpPr>
        <p:spPr/>
        <p:txBody>
          <a:bodyPr/>
          <a:lstStyle/>
          <a:p>
            <a:pPr eaLnBrk="1" hangingPunct="1"/>
            <a:endParaRPr lang="en-US"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3"/>
          <p:cNvGrpSpPr>
            <a:grpSpLocks/>
          </p:cNvGrpSpPr>
          <p:nvPr/>
        </p:nvGrpSpPr>
        <p:grpSpPr bwMode="auto">
          <a:xfrm>
            <a:off x="2667000" y="2124075"/>
            <a:ext cx="3943350" cy="3133725"/>
            <a:chOff x="1638" y="1455"/>
            <a:chExt cx="2484" cy="1974"/>
          </a:xfrm>
        </p:grpSpPr>
        <p:sp>
          <p:nvSpPr>
            <p:cNvPr id="14342" name="Freeform 14"/>
            <p:cNvSpPr>
              <a:spLocks/>
            </p:cNvSpPr>
            <p:nvPr/>
          </p:nvSpPr>
          <p:spPr bwMode="auto">
            <a:xfrm>
              <a:off x="4002" y="2373"/>
              <a:ext cx="36" cy="354"/>
            </a:xfrm>
            <a:custGeom>
              <a:avLst/>
              <a:gdLst>
                <a:gd name="T0" fmla="*/ 36 w 36"/>
                <a:gd name="T1" fmla="*/ 0 h 354"/>
                <a:gd name="T2" fmla="*/ 36 w 36"/>
                <a:gd name="T3" fmla="*/ 18 h 354"/>
                <a:gd name="T4" fmla="*/ 36 w 36"/>
                <a:gd name="T5" fmla="*/ 36 h 354"/>
                <a:gd name="T6" fmla="*/ 30 w 36"/>
                <a:gd name="T7" fmla="*/ 48 h 354"/>
                <a:gd name="T8" fmla="*/ 30 w 36"/>
                <a:gd name="T9" fmla="*/ 66 h 354"/>
                <a:gd name="T10" fmla="*/ 30 w 36"/>
                <a:gd name="T11" fmla="*/ 84 h 354"/>
                <a:gd name="T12" fmla="*/ 30 w 36"/>
                <a:gd name="T13" fmla="*/ 96 h 354"/>
                <a:gd name="T14" fmla="*/ 24 w 36"/>
                <a:gd name="T15" fmla="*/ 114 h 354"/>
                <a:gd name="T16" fmla="*/ 24 w 36"/>
                <a:gd name="T17" fmla="*/ 114 h 354"/>
                <a:gd name="T18" fmla="*/ 24 w 36"/>
                <a:gd name="T19" fmla="*/ 132 h 354"/>
                <a:gd name="T20" fmla="*/ 18 w 36"/>
                <a:gd name="T21" fmla="*/ 144 h 354"/>
                <a:gd name="T22" fmla="*/ 18 w 36"/>
                <a:gd name="T23" fmla="*/ 162 h 354"/>
                <a:gd name="T24" fmla="*/ 12 w 36"/>
                <a:gd name="T25" fmla="*/ 180 h 354"/>
                <a:gd name="T26" fmla="*/ 6 w 36"/>
                <a:gd name="T27" fmla="*/ 192 h 354"/>
                <a:gd name="T28" fmla="*/ 6 w 36"/>
                <a:gd name="T29" fmla="*/ 210 h 354"/>
                <a:gd name="T30" fmla="*/ 0 w 36"/>
                <a:gd name="T31" fmla="*/ 222 h 354"/>
                <a:gd name="T32" fmla="*/ 0 w 36"/>
                <a:gd name="T33" fmla="*/ 354 h 354"/>
                <a:gd name="T34" fmla="*/ 6 w 36"/>
                <a:gd name="T35" fmla="*/ 342 h 354"/>
                <a:gd name="T36" fmla="*/ 6 w 36"/>
                <a:gd name="T37" fmla="*/ 324 h 354"/>
                <a:gd name="T38" fmla="*/ 12 w 36"/>
                <a:gd name="T39" fmla="*/ 312 h 354"/>
                <a:gd name="T40" fmla="*/ 18 w 36"/>
                <a:gd name="T41" fmla="*/ 294 h 354"/>
                <a:gd name="T42" fmla="*/ 18 w 36"/>
                <a:gd name="T43" fmla="*/ 276 h 354"/>
                <a:gd name="T44" fmla="*/ 24 w 36"/>
                <a:gd name="T45" fmla="*/ 264 h 354"/>
                <a:gd name="T46" fmla="*/ 24 w 36"/>
                <a:gd name="T47" fmla="*/ 246 h 354"/>
                <a:gd name="T48" fmla="*/ 24 w 36"/>
                <a:gd name="T49" fmla="*/ 246 h 354"/>
                <a:gd name="T50" fmla="*/ 30 w 36"/>
                <a:gd name="T51" fmla="*/ 228 h 354"/>
                <a:gd name="T52" fmla="*/ 30 w 36"/>
                <a:gd name="T53" fmla="*/ 216 h 354"/>
                <a:gd name="T54" fmla="*/ 30 w 36"/>
                <a:gd name="T55" fmla="*/ 198 h 354"/>
                <a:gd name="T56" fmla="*/ 30 w 36"/>
                <a:gd name="T57" fmla="*/ 180 h 354"/>
                <a:gd name="T58" fmla="*/ 36 w 36"/>
                <a:gd name="T59" fmla="*/ 168 h 354"/>
                <a:gd name="T60" fmla="*/ 36 w 36"/>
                <a:gd name="T61" fmla="*/ 150 h 354"/>
                <a:gd name="T62" fmla="*/ 36 w 36"/>
                <a:gd name="T63" fmla="*/ 132 h 354"/>
                <a:gd name="T64" fmla="*/ 36 w 36"/>
                <a:gd name="T65" fmla="*/ 0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54"/>
                <a:gd name="T101" fmla="*/ 36 w 36"/>
                <a:gd name="T102" fmla="*/ 354 h 3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54">
                  <a:moveTo>
                    <a:pt x="36" y="0"/>
                  </a:moveTo>
                  <a:lnTo>
                    <a:pt x="36" y="18"/>
                  </a:lnTo>
                  <a:lnTo>
                    <a:pt x="36" y="36"/>
                  </a:lnTo>
                  <a:lnTo>
                    <a:pt x="30" y="48"/>
                  </a:lnTo>
                  <a:lnTo>
                    <a:pt x="30" y="66"/>
                  </a:lnTo>
                  <a:lnTo>
                    <a:pt x="30" y="84"/>
                  </a:lnTo>
                  <a:lnTo>
                    <a:pt x="30" y="96"/>
                  </a:lnTo>
                  <a:lnTo>
                    <a:pt x="24" y="114"/>
                  </a:lnTo>
                  <a:lnTo>
                    <a:pt x="24" y="132"/>
                  </a:lnTo>
                  <a:lnTo>
                    <a:pt x="18" y="144"/>
                  </a:lnTo>
                  <a:lnTo>
                    <a:pt x="18" y="162"/>
                  </a:lnTo>
                  <a:lnTo>
                    <a:pt x="12" y="180"/>
                  </a:lnTo>
                  <a:lnTo>
                    <a:pt x="6" y="192"/>
                  </a:lnTo>
                  <a:lnTo>
                    <a:pt x="6" y="210"/>
                  </a:lnTo>
                  <a:lnTo>
                    <a:pt x="0" y="222"/>
                  </a:lnTo>
                  <a:lnTo>
                    <a:pt x="0" y="354"/>
                  </a:lnTo>
                  <a:lnTo>
                    <a:pt x="6" y="342"/>
                  </a:lnTo>
                  <a:lnTo>
                    <a:pt x="6" y="324"/>
                  </a:lnTo>
                  <a:lnTo>
                    <a:pt x="12" y="312"/>
                  </a:lnTo>
                  <a:lnTo>
                    <a:pt x="18" y="294"/>
                  </a:lnTo>
                  <a:lnTo>
                    <a:pt x="18" y="276"/>
                  </a:lnTo>
                  <a:lnTo>
                    <a:pt x="24" y="264"/>
                  </a:lnTo>
                  <a:lnTo>
                    <a:pt x="24" y="246"/>
                  </a:lnTo>
                  <a:lnTo>
                    <a:pt x="30" y="228"/>
                  </a:lnTo>
                  <a:lnTo>
                    <a:pt x="30" y="216"/>
                  </a:lnTo>
                  <a:lnTo>
                    <a:pt x="30" y="198"/>
                  </a:lnTo>
                  <a:lnTo>
                    <a:pt x="30" y="180"/>
                  </a:lnTo>
                  <a:lnTo>
                    <a:pt x="36" y="168"/>
                  </a:lnTo>
                  <a:lnTo>
                    <a:pt x="36" y="150"/>
                  </a:lnTo>
                  <a:lnTo>
                    <a:pt x="36" y="132"/>
                  </a:lnTo>
                  <a:lnTo>
                    <a:pt x="36" y="0"/>
                  </a:lnTo>
                  <a:close/>
                </a:path>
              </a:pathLst>
            </a:custGeom>
            <a:solidFill>
              <a:srgbClr val="F4E2C4"/>
            </a:solidFill>
            <a:ln w="9525">
              <a:solidFill>
                <a:srgbClr val="FDBF57">
                  <a:alpha val="39999"/>
                </a:srgbClr>
              </a:solidFill>
              <a:round/>
              <a:headEnd/>
              <a:tailEnd/>
            </a:ln>
          </p:spPr>
          <p:txBody>
            <a:bodyPr/>
            <a:lstStyle/>
            <a:p>
              <a:endParaRPr lang="en-US"/>
            </a:p>
          </p:txBody>
        </p:sp>
        <p:sp>
          <p:nvSpPr>
            <p:cNvPr id="14343" name="Freeform 15"/>
            <p:cNvSpPr>
              <a:spLocks/>
            </p:cNvSpPr>
            <p:nvPr/>
          </p:nvSpPr>
          <p:spPr bwMode="auto">
            <a:xfrm>
              <a:off x="2838" y="2373"/>
              <a:ext cx="1164" cy="354"/>
            </a:xfrm>
            <a:custGeom>
              <a:avLst/>
              <a:gdLst>
                <a:gd name="T0" fmla="*/ 0 w 1164"/>
                <a:gd name="T1" fmla="*/ 0 h 354"/>
                <a:gd name="T2" fmla="*/ 1164 w 1164"/>
                <a:gd name="T3" fmla="*/ 222 h 354"/>
                <a:gd name="T4" fmla="*/ 1164 w 1164"/>
                <a:gd name="T5" fmla="*/ 354 h 354"/>
                <a:gd name="T6" fmla="*/ 0 w 1164"/>
                <a:gd name="T7" fmla="*/ 132 h 354"/>
                <a:gd name="T8" fmla="*/ 0 w 1164"/>
                <a:gd name="T9" fmla="*/ 0 h 354"/>
                <a:gd name="T10" fmla="*/ 0 60000 65536"/>
                <a:gd name="T11" fmla="*/ 0 60000 65536"/>
                <a:gd name="T12" fmla="*/ 0 60000 65536"/>
                <a:gd name="T13" fmla="*/ 0 60000 65536"/>
                <a:gd name="T14" fmla="*/ 0 60000 65536"/>
                <a:gd name="T15" fmla="*/ 0 w 1164"/>
                <a:gd name="T16" fmla="*/ 0 h 354"/>
                <a:gd name="T17" fmla="*/ 1164 w 1164"/>
                <a:gd name="T18" fmla="*/ 354 h 354"/>
              </a:gdLst>
              <a:ahLst/>
              <a:cxnLst>
                <a:cxn ang="T10">
                  <a:pos x="T0" y="T1"/>
                </a:cxn>
                <a:cxn ang="T11">
                  <a:pos x="T2" y="T3"/>
                </a:cxn>
                <a:cxn ang="T12">
                  <a:pos x="T4" y="T5"/>
                </a:cxn>
                <a:cxn ang="T13">
                  <a:pos x="T6" y="T7"/>
                </a:cxn>
                <a:cxn ang="T14">
                  <a:pos x="T8" y="T9"/>
                </a:cxn>
              </a:cxnLst>
              <a:rect l="T15" t="T16" r="T17" b="T18"/>
              <a:pathLst>
                <a:path w="1164" h="354">
                  <a:moveTo>
                    <a:pt x="0" y="0"/>
                  </a:moveTo>
                  <a:lnTo>
                    <a:pt x="1164" y="222"/>
                  </a:lnTo>
                  <a:lnTo>
                    <a:pt x="1164" y="354"/>
                  </a:lnTo>
                  <a:lnTo>
                    <a:pt x="0" y="132"/>
                  </a:lnTo>
                  <a:lnTo>
                    <a:pt x="0" y="0"/>
                  </a:lnTo>
                  <a:close/>
                </a:path>
              </a:pathLst>
            </a:custGeom>
            <a:solidFill>
              <a:srgbClr val="F4E2C4"/>
            </a:solidFill>
            <a:ln w="9525">
              <a:solidFill>
                <a:srgbClr val="FDBF57">
                  <a:alpha val="39999"/>
                </a:srgbClr>
              </a:solidFill>
              <a:round/>
              <a:headEnd/>
              <a:tailEnd/>
            </a:ln>
          </p:spPr>
          <p:txBody>
            <a:bodyPr/>
            <a:lstStyle/>
            <a:p>
              <a:endParaRPr lang="en-US"/>
            </a:p>
          </p:txBody>
        </p:sp>
        <p:sp>
          <p:nvSpPr>
            <p:cNvPr id="14344" name="Freeform 16"/>
            <p:cNvSpPr>
              <a:spLocks/>
            </p:cNvSpPr>
            <p:nvPr/>
          </p:nvSpPr>
          <p:spPr bwMode="auto">
            <a:xfrm>
              <a:off x="3726" y="2655"/>
              <a:ext cx="396" cy="618"/>
            </a:xfrm>
            <a:custGeom>
              <a:avLst/>
              <a:gdLst>
                <a:gd name="T0" fmla="*/ 390 w 396"/>
                <a:gd name="T1" fmla="*/ 18 h 618"/>
                <a:gd name="T2" fmla="*/ 378 w 396"/>
                <a:gd name="T3" fmla="*/ 48 h 618"/>
                <a:gd name="T4" fmla="*/ 366 w 396"/>
                <a:gd name="T5" fmla="*/ 78 h 618"/>
                <a:gd name="T6" fmla="*/ 348 w 396"/>
                <a:gd name="T7" fmla="*/ 108 h 618"/>
                <a:gd name="T8" fmla="*/ 336 w 396"/>
                <a:gd name="T9" fmla="*/ 138 h 618"/>
                <a:gd name="T10" fmla="*/ 318 w 396"/>
                <a:gd name="T11" fmla="*/ 168 h 618"/>
                <a:gd name="T12" fmla="*/ 300 w 396"/>
                <a:gd name="T13" fmla="*/ 198 h 618"/>
                <a:gd name="T14" fmla="*/ 282 w 396"/>
                <a:gd name="T15" fmla="*/ 228 h 618"/>
                <a:gd name="T16" fmla="*/ 258 w 396"/>
                <a:gd name="T17" fmla="*/ 252 h 618"/>
                <a:gd name="T18" fmla="*/ 234 w 396"/>
                <a:gd name="T19" fmla="*/ 282 h 618"/>
                <a:gd name="T20" fmla="*/ 216 w 396"/>
                <a:gd name="T21" fmla="*/ 306 h 618"/>
                <a:gd name="T22" fmla="*/ 186 w 396"/>
                <a:gd name="T23" fmla="*/ 336 h 618"/>
                <a:gd name="T24" fmla="*/ 162 w 396"/>
                <a:gd name="T25" fmla="*/ 360 h 618"/>
                <a:gd name="T26" fmla="*/ 138 w 396"/>
                <a:gd name="T27" fmla="*/ 384 h 618"/>
                <a:gd name="T28" fmla="*/ 108 w 396"/>
                <a:gd name="T29" fmla="*/ 408 h 618"/>
                <a:gd name="T30" fmla="*/ 78 w 396"/>
                <a:gd name="T31" fmla="*/ 432 h 618"/>
                <a:gd name="T32" fmla="*/ 48 w 396"/>
                <a:gd name="T33" fmla="*/ 456 h 618"/>
                <a:gd name="T34" fmla="*/ 18 w 396"/>
                <a:gd name="T35" fmla="*/ 474 h 618"/>
                <a:gd name="T36" fmla="*/ 0 w 396"/>
                <a:gd name="T37" fmla="*/ 618 h 618"/>
                <a:gd name="T38" fmla="*/ 36 w 396"/>
                <a:gd name="T39" fmla="*/ 594 h 618"/>
                <a:gd name="T40" fmla="*/ 66 w 396"/>
                <a:gd name="T41" fmla="*/ 576 h 618"/>
                <a:gd name="T42" fmla="*/ 96 w 396"/>
                <a:gd name="T43" fmla="*/ 552 h 618"/>
                <a:gd name="T44" fmla="*/ 120 w 396"/>
                <a:gd name="T45" fmla="*/ 528 h 618"/>
                <a:gd name="T46" fmla="*/ 150 w 396"/>
                <a:gd name="T47" fmla="*/ 504 h 618"/>
                <a:gd name="T48" fmla="*/ 174 w 396"/>
                <a:gd name="T49" fmla="*/ 480 h 618"/>
                <a:gd name="T50" fmla="*/ 204 w 396"/>
                <a:gd name="T51" fmla="*/ 450 h 618"/>
                <a:gd name="T52" fmla="*/ 228 w 396"/>
                <a:gd name="T53" fmla="*/ 426 h 618"/>
                <a:gd name="T54" fmla="*/ 246 w 396"/>
                <a:gd name="T55" fmla="*/ 402 h 618"/>
                <a:gd name="T56" fmla="*/ 270 w 396"/>
                <a:gd name="T57" fmla="*/ 372 h 618"/>
                <a:gd name="T58" fmla="*/ 288 w 396"/>
                <a:gd name="T59" fmla="*/ 342 h 618"/>
                <a:gd name="T60" fmla="*/ 312 w 396"/>
                <a:gd name="T61" fmla="*/ 318 h 618"/>
                <a:gd name="T62" fmla="*/ 324 w 396"/>
                <a:gd name="T63" fmla="*/ 288 h 618"/>
                <a:gd name="T64" fmla="*/ 342 w 396"/>
                <a:gd name="T65" fmla="*/ 258 h 618"/>
                <a:gd name="T66" fmla="*/ 360 w 396"/>
                <a:gd name="T67" fmla="*/ 228 h 618"/>
                <a:gd name="T68" fmla="*/ 372 w 396"/>
                <a:gd name="T69" fmla="*/ 198 h 618"/>
                <a:gd name="T70" fmla="*/ 384 w 396"/>
                <a:gd name="T71" fmla="*/ 168 h 618"/>
                <a:gd name="T72" fmla="*/ 396 w 396"/>
                <a:gd name="T73" fmla="*/ 132 h 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6"/>
                <a:gd name="T112" fmla="*/ 0 h 618"/>
                <a:gd name="T113" fmla="*/ 396 w 396"/>
                <a:gd name="T114" fmla="*/ 618 h 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6" h="618">
                  <a:moveTo>
                    <a:pt x="396" y="0"/>
                  </a:moveTo>
                  <a:lnTo>
                    <a:pt x="390" y="18"/>
                  </a:lnTo>
                  <a:lnTo>
                    <a:pt x="384" y="36"/>
                  </a:lnTo>
                  <a:lnTo>
                    <a:pt x="378" y="48"/>
                  </a:lnTo>
                  <a:lnTo>
                    <a:pt x="372" y="66"/>
                  </a:lnTo>
                  <a:lnTo>
                    <a:pt x="366" y="78"/>
                  </a:lnTo>
                  <a:lnTo>
                    <a:pt x="360" y="96"/>
                  </a:lnTo>
                  <a:lnTo>
                    <a:pt x="348" y="108"/>
                  </a:lnTo>
                  <a:lnTo>
                    <a:pt x="342" y="126"/>
                  </a:lnTo>
                  <a:lnTo>
                    <a:pt x="336" y="138"/>
                  </a:lnTo>
                  <a:lnTo>
                    <a:pt x="324" y="156"/>
                  </a:lnTo>
                  <a:lnTo>
                    <a:pt x="318" y="168"/>
                  </a:lnTo>
                  <a:lnTo>
                    <a:pt x="312" y="186"/>
                  </a:lnTo>
                  <a:lnTo>
                    <a:pt x="300" y="198"/>
                  </a:lnTo>
                  <a:lnTo>
                    <a:pt x="288" y="210"/>
                  </a:lnTo>
                  <a:lnTo>
                    <a:pt x="282" y="228"/>
                  </a:lnTo>
                  <a:lnTo>
                    <a:pt x="270" y="240"/>
                  </a:lnTo>
                  <a:lnTo>
                    <a:pt x="258" y="252"/>
                  </a:lnTo>
                  <a:lnTo>
                    <a:pt x="246" y="270"/>
                  </a:lnTo>
                  <a:lnTo>
                    <a:pt x="234" y="282"/>
                  </a:lnTo>
                  <a:lnTo>
                    <a:pt x="228" y="294"/>
                  </a:lnTo>
                  <a:lnTo>
                    <a:pt x="216" y="306"/>
                  </a:lnTo>
                  <a:lnTo>
                    <a:pt x="204" y="318"/>
                  </a:lnTo>
                  <a:lnTo>
                    <a:pt x="186" y="336"/>
                  </a:lnTo>
                  <a:lnTo>
                    <a:pt x="174" y="348"/>
                  </a:lnTo>
                  <a:lnTo>
                    <a:pt x="162" y="360"/>
                  </a:lnTo>
                  <a:lnTo>
                    <a:pt x="150" y="372"/>
                  </a:lnTo>
                  <a:lnTo>
                    <a:pt x="138" y="384"/>
                  </a:lnTo>
                  <a:lnTo>
                    <a:pt x="120" y="396"/>
                  </a:lnTo>
                  <a:lnTo>
                    <a:pt x="108" y="408"/>
                  </a:lnTo>
                  <a:lnTo>
                    <a:pt x="96" y="420"/>
                  </a:lnTo>
                  <a:lnTo>
                    <a:pt x="78" y="432"/>
                  </a:lnTo>
                  <a:lnTo>
                    <a:pt x="66" y="444"/>
                  </a:lnTo>
                  <a:lnTo>
                    <a:pt x="48" y="456"/>
                  </a:lnTo>
                  <a:lnTo>
                    <a:pt x="36" y="462"/>
                  </a:lnTo>
                  <a:lnTo>
                    <a:pt x="18" y="474"/>
                  </a:lnTo>
                  <a:lnTo>
                    <a:pt x="0" y="486"/>
                  </a:lnTo>
                  <a:lnTo>
                    <a:pt x="0" y="618"/>
                  </a:lnTo>
                  <a:lnTo>
                    <a:pt x="18" y="606"/>
                  </a:lnTo>
                  <a:lnTo>
                    <a:pt x="36" y="594"/>
                  </a:lnTo>
                  <a:lnTo>
                    <a:pt x="48" y="588"/>
                  </a:lnTo>
                  <a:lnTo>
                    <a:pt x="66" y="576"/>
                  </a:lnTo>
                  <a:lnTo>
                    <a:pt x="78" y="564"/>
                  </a:lnTo>
                  <a:lnTo>
                    <a:pt x="96" y="552"/>
                  </a:lnTo>
                  <a:lnTo>
                    <a:pt x="108" y="540"/>
                  </a:lnTo>
                  <a:lnTo>
                    <a:pt x="120" y="528"/>
                  </a:lnTo>
                  <a:lnTo>
                    <a:pt x="138" y="516"/>
                  </a:lnTo>
                  <a:lnTo>
                    <a:pt x="150" y="504"/>
                  </a:lnTo>
                  <a:lnTo>
                    <a:pt x="162" y="492"/>
                  </a:lnTo>
                  <a:lnTo>
                    <a:pt x="174" y="480"/>
                  </a:lnTo>
                  <a:lnTo>
                    <a:pt x="186" y="468"/>
                  </a:lnTo>
                  <a:lnTo>
                    <a:pt x="204" y="450"/>
                  </a:lnTo>
                  <a:lnTo>
                    <a:pt x="216" y="438"/>
                  </a:lnTo>
                  <a:lnTo>
                    <a:pt x="228" y="426"/>
                  </a:lnTo>
                  <a:lnTo>
                    <a:pt x="234" y="414"/>
                  </a:lnTo>
                  <a:lnTo>
                    <a:pt x="246" y="402"/>
                  </a:lnTo>
                  <a:lnTo>
                    <a:pt x="258" y="384"/>
                  </a:lnTo>
                  <a:lnTo>
                    <a:pt x="270" y="372"/>
                  </a:lnTo>
                  <a:lnTo>
                    <a:pt x="282" y="360"/>
                  </a:lnTo>
                  <a:lnTo>
                    <a:pt x="288" y="342"/>
                  </a:lnTo>
                  <a:lnTo>
                    <a:pt x="300" y="330"/>
                  </a:lnTo>
                  <a:lnTo>
                    <a:pt x="312" y="318"/>
                  </a:lnTo>
                  <a:lnTo>
                    <a:pt x="318" y="300"/>
                  </a:lnTo>
                  <a:lnTo>
                    <a:pt x="324" y="288"/>
                  </a:lnTo>
                  <a:lnTo>
                    <a:pt x="336" y="270"/>
                  </a:lnTo>
                  <a:lnTo>
                    <a:pt x="342" y="258"/>
                  </a:lnTo>
                  <a:lnTo>
                    <a:pt x="348" y="240"/>
                  </a:lnTo>
                  <a:lnTo>
                    <a:pt x="360" y="228"/>
                  </a:lnTo>
                  <a:lnTo>
                    <a:pt x="366" y="210"/>
                  </a:lnTo>
                  <a:lnTo>
                    <a:pt x="372" y="198"/>
                  </a:lnTo>
                  <a:lnTo>
                    <a:pt x="378" y="180"/>
                  </a:lnTo>
                  <a:lnTo>
                    <a:pt x="384" y="168"/>
                  </a:lnTo>
                  <a:lnTo>
                    <a:pt x="390" y="150"/>
                  </a:lnTo>
                  <a:lnTo>
                    <a:pt x="396" y="132"/>
                  </a:lnTo>
                  <a:lnTo>
                    <a:pt x="396" y="0"/>
                  </a:lnTo>
                  <a:close/>
                </a:path>
              </a:pathLst>
            </a:custGeom>
            <a:solidFill>
              <a:srgbClr val="EED3A8"/>
            </a:solidFill>
            <a:ln w="9525">
              <a:solidFill>
                <a:srgbClr val="FDBF57">
                  <a:alpha val="39999"/>
                </a:srgbClr>
              </a:solidFill>
              <a:round/>
              <a:headEnd/>
              <a:tailEnd/>
            </a:ln>
          </p:spPr>
          <p:txBody>
            <a:bodyPr/>
            <a:lstStyle/>
            <a:p>
              <a:endParaRPr lang="en-US"/>
            </a:p>
          </p:txBody>
        </p:sp>
        <p:sp>
          <p:nvSpPr>
            <p:cNvPr id="14345" name="Freeform 17"/>
            <p:cNvSpPr>
              <a:spLocks/>
            </p:cNvSpPr>
            <p:nvPr/>
          </p:nvSpPr>
          <p:spPr bwMode="auto">
            <a:xfrm>
              <a:off x="2958" y="2433"/>
              <a:ext cx="768" cy="834"/>
            </a:xfrm>
            <a:custGeom>
              <a:avLst/>
              <a:gdLst>
                <a:gd name="T0" fmla="*/ 0 w 768"/>
                <a:gd name="T1" fmla="*/ 0 h 834"/>
                <a:gd name="T2" fmla="*/ 768 w 768"/>
                <a:gd name="T3" fmla="*/ 702 h 834"/>
                <a:gd name="T4" fmla="*/ 768 w 768"/>
                <a:gd name="T5" fmla="*/ 834 h 834"/>
                <a:gd name="T6" fmla="*/ 0 w 768"/>
                <a:gd name="T7" fmla="*/ 132 h 834"/>
                <a:gd name="T8" fmla="*/ 0 w 768"/>
                <a:gd name="T9" fmla="*/ 0 h 834"/>
                <a:gd name="T10" fmla="*/ 0 60000 65536"/>
                <a:gd name="T11" fmla="*/ 0 60000 65536"/>
                <a:gd name="T12" fmla="*/ 0 60000 65536"/>
                <a:gd name="T13" fmla="*/ 0 60000 65536"/>
                <a:gd name="T14" fmla="*/ 0 60000 65536"/>
                <a:gd name="T15" fmla="*/ 0 w 768"/>
                <a:gd name="T16" fmla="*/ 0 h 834"/>
                <a:gd name="T17" fmla="*/ 768 w 768"/>
                <a:gd name="T18" fmla="*/ 834 h 834"/>
              </a:gdLst>
              <a:ahLst/>
              <a:cxnLst>
                <a:cxn ang="T10">
                  <a:pos x="T0" y="T1"/>
                </a:cxn>
                <a:cxn ang="T11">
                  <a:pos x="T2" y="T3"/>
                </a:cxn>
                <a:cxn ang="T12">
                  <a:pos x="T4" y="T5"/>
                </a:cxn>
                <a:cxn ang="T13">
                  <a:pos x="T6" y="T7"/>
                </a:cxn>
                <a:cxn ang="T14">
                  <a:pos x="T8" y="T9"/>
                </a:cxn>
              </a:cxnLst>
              <a:rect l="T15" t="T16" r="T17" b="T18"/>
              <a:pathLst>
                <a:path w="768" h="834">
                  <a:moveTo>
                    <a:pt x="0" y="0"/>
                  </a:moveTo>
                  <a:lnTo>
                    <a:pt x="768" y="702"/>
                  </a:lnTo>
                  <a:lnTo>
                    <a:pt x="768" y="834"/>
                  </a:lnTo>
                  <a:lnTo>
                    <a:pt x="0" y="132"/>
                  </a:lnTo>
                  <a:lnTo>
                    <a:pt x="0" y="0"/>
                  </a:lnTo>
                  <a:close/>
                </a:path>
              </a:pathLst>
            </a:custGeom>
            <a:solidFill>
              <a:srgbClr val="E1C393"/>
            </a:solidFill>
            <a:ln w="9525">
              <a:solidFill>
                <a:srgbClr val="FDBF57">
                  <a:alpha val="39999"/>
                </a:srgbClr>
              </a:solidFill>
              <a:round/>
              <a:headEnd/>
              <a:tailEnd/>
            </a:ln>
          </p:spPr>
          <p:txBody>
            <a:bodyPr/>
            <a:lstStyle/>
            <a:p>
              <a:endParaRPr lang="en-US"/>
            </a:p>
          </p:txBody>
        </p:sp>
        <p:sp>
          <p:nvSpPr>
            <p:cNvPr id="14346" name="Freeform 18"/>
            <p:cNvSpPr>
              <a:spLocks/>
            </p:cNvSpPr>
            <p:nvPr/>
          </p:nvSpPr>
          <p:spPr bwMode="auto">
            <a:xfrm>
              <a:off x="2958" y="2433"/>
              <a:ext cx="1164" cy="708"/>
            </a:xfrm>
            <a:custGeom>
              <a:avLst/>
              <a:gdLst>
                <a:gd name="T0" fmla="*/ 1164 w 1164"/>
                <a:gd name="T1" fmla="*/ 222 h 708"/>
                <a:gd name="T2" fmla="*/ 1158 w 1164"/>
                <a:gd name="T3" fmla="*/ 240 h 708"/>
                <a:gd name="T4" fmla="*/ 1152 w 1164"/>
                <a:gd name="T5" fmla="*/ 258 h 708"/>
                <a:gd name="T6" fmla="*/ 1146 w 1164"/>
                <a:gd name="T7" fmla="*/ 270 h 708"/>
                <a:gd name="T8" fmla="*/ 1140 w 1164"/>
                <a:gd name="T9" fmla="*/ 288 h 708"/>
                <a:gd name="T10" fmla="*/ 1134 w 1164"/>
                <a:gd name="T11" fmla="*/ 300 h 708"/>
                <a:gd name="T12" fmla="*/ 1128 w 1164"/>
                <a:gd name="T13" fmla="*/ 318 h 708"/>
                <a:gd name="T14" fmla="*/ 1116 w 1164"/>
                <a:gd name="T15" fmla="*/ 330 h 708"/>
                <a:gd name="T16" fmla="*/ 1110 w 1164"/>
                <a:gd name="T17" fmla="*/ 348 h 708"/>
                <a:gd name="T18" fmla="*/ 1104 w 1164"/>
                <a:gd name="T19" fmla="*/ 360 h 708"/>
                <a:gd name="T20" fmla="*/ 1092 w 1164"/>
                <a:gd name="T21" fmla="*/ 378 h 708"/>
                <a:gd name="T22" fmla="*/ 1086 w 1164"/>
                <a:gd name="T23" fmla="*/ 390 h 708"/>
                <a:gd name="T24" fmla="*/ 1080 w 1164"/>
                <a:gd name="T25" fmla="*/ 408 h 708"/>
                <a:gd name="T26" fmla="*/ 1068 w 1164"/>
                <a:gd name="T27" fmla="*/ 420 h 708"/>
                <a:gd name="T28" fmla="*/ 1056 w 1164"/>
                <a:gd name="T29" fmla="*/ 432 h 708"/>
                <a:gd name="T30" fmla="*/ 1050 w 1164"/>
                <a:gd name="T31" fmla="*/ 450 h 708"/>
                <a:gd name="T32" fmla="*/ 1038 w 1164"/>
                <a:gd name="T33" fmla="*/ 462 h 708"/>
                <a:gd name="T34" fmla="*/ 1026 w 1164"/>
                <a:gd name="T35" fmla="*/ 474 h 708"/>
                <a:gd name="T36" fmla="*/ 1014 w 1164"/>
                <a:gd name="T37" fmla="*/ 492 h 708"/>
                <a:gd name="T38" fmla="*/ 1002 w 1164"/>
                <a:gd name="T39" fmla="*/ 504 h 708"/>
                <a:gd name="T40" fmla="*/ 996 w 1164"/>
                <a:gd name="T41" fmla="*/ 516 h 708"/>
                <a:gd name="T42" fmla="*/ 984 w 1164"/>
                <a:gd name="T43" fmla="*/ 528 h 708"/>
                <a:gd name="T44" fmla="*/ 972 w 1164"/>
                <a:gd name="T45" fmla="*/ 540 h 708"/>
                <a:gd name="T46" fmla="*/ 954 w 1164"/>
                <a:gd name="T47" fmla="*/ 558 h 708"/>
                <a:gd name="T48" fmla="*/ 942 w 1164"/>
                <a:gd name="T49" fmla="*/ 570 h 708"/>
                <a:gd name="T50" fmla="*/ 930 w 1164"/>
                <a:gd name="T51" fmla="*/ 582 h 708"/>
                <a:gd name="T52" fmla="*/ 918 w 1164"/>
                <a:gd name="T53" fmla="*/ 594 h 708"/>
                <a:gd name="T54" fmla="*/ 906 w 1164"/>
                <a:gd name="T55" fmla="*/ 606 h 708"/>
                <a:gd name="T56" fmla="*/ 888 w 1164"/>
                <a:gd name="T57" fmla="*/ 618 h 708"/>
                <a:gd name="T58" fmla="*/ 876 w 1164"/>
                <a:gd name="T59" fmla="*/ 630 h 708"/>
                <a:gd name="T60" fmla="*/ 864 w 1164"/>
                <a:gd name="T61" fmla="*/ 642 h 708"/>
                <a:gd name="T62" fmla="*/ 846 w 1164"/>
                <a:gd name="T63" fmla="*/ 654 h 708"/>
                <a:gd name="T64" fmla="*/ 834 w 1164"/>
                <a:gd name="T65" fmla="*/ 666 h 708"/>
                <a:gd name="T66" fmla="*/ 816 w 1164"/>
                <a:gd name="T67" fmla="*/ 678 h 708"/>
                <a:gd name="T68" fmla="*/ 804 w 1164"/>
                <a:gd name="T69" fmla="*/ 684 h 708"/>
                <a:gd name="T70" fmla="*/ 786 w 1164"/>
                <a:gd name="T71" fmla="*/ 696 h 708"/>
                <a:gd name="T72" fmla="*/ 768 w 1164"/>
                <a:gd name="T73" fmla="*/ 708 h 708"/>
                <a:gd name="T74" fmla="*/ 0 w 1164"/>
                <a:gd name="T75" fmla="*/ 0 h 708"/>
                <a:gd name="T76" fmla="*/ 1164 w 1164"/>
                <a:gd name="T77" fmla="*/ 222 h 7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4"/>
                <a:gd name="T118" fmla="*/ 0 h 708"/>
                <a:gd name="T119" fmla="*/ 1164 w 1164"/>
                <a:gd name="T120" fmla="*/ 708 h 7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4" h="708">
                  <a:moveTo>
                    <a:pt x="1164" y="222"/>
                  </a:moveTo>
                  <a:lnTo>
                    <a:pt x="1158" y="240"/>
                  </a:lnTo>
                  <a:lnTo>
                    <a:pt x="1152" y="258"/>
                  </a:lnTo>
                  <a:lnTo>
                    <a:pt x="1146" y="270"/>
                  </a:lnTo>
                  <a:lnTo>
                    <a:pt x="1140" y="288"/>
                  </a:lnTo>
                  <a:lnTo>
                    <a:pt x="1134" y="300"/>
                  </a:lnTo>
                  <a:lnTo>
                    <a:pt x="1128" y="318"/>
                  </a:lnTo>
                  <a:lnTo>
                    <a:pt x="1116" y="330"/>
                  </a:lnTo>
                  <a:lnTo>
                    <a:pt x="1110" y="348"/>
                  </a:lnTo>
                  <a:lnTo>
                    <a:pt x="1104" y="360"/>
                  </a:lnTo>
                  <a:lnTo>
                    <a:pt x="1092" y="378"/>
                  </a:lnTo>
                  <a:lnTo>
                    <a:pt x="1086" y="390"/>
                  </a:lnTo>
                  <a:lnTo>
                    <a:pt x="1080" y="408"/>
                  </a:lnTo>
                  <a:lnTo>
                    <a:pt x="1068" y="420"/>
                  </a:lnTo>
                  <a:lnTo>
                    <a:pt x="1056" y="432"/>
                  </a:lnTo>
                  <a:lnTo>
                    <a:pt x="1050" y="450"/>
                  </a:lnTo>
                  <a:lnTo>
                    <a:pt x="1038" y="462"/>
                  </a:lnTo>
                  <a:lnTo>
                    <a:pt x="1026" y="474"/>
                  </a:lnTo>
                  <a:lnTo>
                    <a:pt x="1014" y="492"/>
                  </a:lnTo>
                  <a:lnTo>
                    <a:pt x="1002" y="504"/>
                  </a:lnTo>
                  <a:lnTo>
                    <a:pt x="996" y="516"/>
                  </a:lnTo>
                  <a:lnTo>
                    <a:pt x="984" y="528"/>
                  </a:lnTo>
                  <a:lnTo>
                    <a:pt x="972" y="540"/>
                  </a:lnTo>
                  <a:lnTo>
                    <a:pt x="954" y="558"/>
                  </a:lnTo>
                  <a:lnTo>
                    <a:pt x="942" y="570"/>
                  </a:lnTo>
                  <a:lnTo>
                    <a:pt x="930" y="582"/>
                  </a:lnTo>
                  <a:lnTo>
                    <a:pt x="918" y="594"/>
                  </a:lnTo>
                  <a:lnTo>
                    <a:pt x="906" y="606"/>
                  </a:lnTo>
                  <a:lnTo>
                    <a:pt x="888" y="618"/>
                  </a:lnTo>
                  <a:lnTo>
                    <a:pt x="876" y="630"/>
                  </a:lnTo>
                  <a:lnTo>
                    <a:pt x="864" y="642"/>
                  </a:lnTo>
                  <a:lnTo>
                    <a:pt x="846" y="654"/>
                  </a:lnTo>
                  <a:lnTo>
                    <a:pt x="834" y="666"/>
                  </a:lnTo>
                  <a:lnTo>
                    <a:pt x="816" y="678"/>
                  </a:lnTo>
                  <a:lnTo>
                    <a:pt x="804" y="684"/>
                  </a:lnTo>
                  <a:lnTo>
                    <a:pt x="786" y="696"/>
                  </a:lnTo>
                  <a:lnTo>
                    <a:pt x="768" y="708"/>
                  </a:lnTo>
                  <a:lnTo>
                    <a:pt x="0" y="0"/>
                  </a:lnTo>
                  <a:lnTo>
                    <a:pt x="1164" y="222"/>
                  </a:lnTo>
                  <a:close/>
                </a:path>
              </a:pathLst>
            </a:custGeom>
            <a:solidFill>
              <a:srgbClr val="FEE3B8"/>
            </a:solidFill>
            <a:ln w="9525">
              <a:solidFill>
                <a:srgbClr val="FDBF57">
                  <a:alpha val="39999"/>
                </a:srgbClr>
              </a:solidFill>
              <a:round/>
              <a:headEnd/>
              <a:tailEnd/>
            </a:ln>
          </p:spPr>
          <p:txBody>
            <a:bodyPr/>
            <a:lstStyle/>
            <a:p>
              <a:endParaRPr lang="en-US"/>
            </a:p>
          </p:txBody>
        </p:sp>
        <p:sp>
          <p:nvSpPr>
            <p:cNvPr id="14347" name="Freeform 19"/>
            <p:cNvSpPr>
              <a:spLocks/>
            </p:cNvSpPr>
            <p:nvPr/>
          </p:nvSpPr>
          <p:spPr bwMode="auto">
            <a:xfrm>
              <a:off x="1638" y="2373"/>
              <a:ext cx="1968" cy="1056"/>
            </a:xfrm>
            <a:custGeom>
              <a:avLst/>
              <a:gdLst>
                <a:gd name="T0" fmla="*/ 1902 w 1968"/>
                <a:gd name="T1" fmla="*/ 744 h 1056"/>
                <a:gd name="T2" fmla="*/ 1818 w 1968"/>
                <a:gd name="T3" fmla="*/ 792 h 1056"/>
                <a:gd name="T4" fmla="*/ 1722 w 1968"/>
                <a:gd name="T5" fmla="*/ 828 h 1056"/>
                <a:gd name="T6" fmla="*/ 1626 w 1968"/>
                <a:gd name="T7" fmla="*/ 864 h 1056"/>
                <a:gd name="T8" fmla="*/ 1530 w 1968"/>
                <a:gd name="T9" fmla="*/ 888 h 1056"/>
                <a:gd name="T10" fmla="*/ 1428 w 1968"/>
                <a:gd name="T11" fmla="*/ 906 h 1056"/>
                <a:gd name="T12" fmla="*/ 1344 w 1968"/>
                <a:gd name="T13" fmla="*/ 918 h 1056"/>
                <a:gd name="T14" fmla="*/ 1242 w 1968"/>
                <a:gd name="T15" fmla="*/ 924 h 1056"/>
                <a:gd name="T16" fmla="*/ 1134 w 1968"/>
                <a:gd name="T17" fmla="*/ 924 h 1056"/>
                <a:gd name="T18" fmla="*/ 1032 w 1968"/>
                <a:gd name="T19" fmla="*/ 912 h 1056"/>
                <a:gd name="T20" fmla="*/ 930 w 1968"/>
                <a:gd name="T21" fmla="*/ 900 h 1056"/>
                <a:gd name="T22" fmla="*/ 828 w 1968"/>
                <a:gd name="T23" fmla="*/ 876 h 1056"/>
                <a:gd name="T24" fmla="*/ 732 w 1968"/>
                <a:gd name="T25" fmla="*/ 852 h 1056"/>
                <a:gd name="T26" fmla="*/ 636 w 1968"/>
                <a:gd name="T27" fmla="*/ 816 h 1056"/>
                <a:gd name="T28" fmla="*/ 546 w 1968"/>
                <a:gd name="T29" fmla="*/ 774 h 1056"/>
                <a:gd name="T30" fmla="*/ 462 w 1968"/>
                <a:gd name="T31" fmla="*/ 726 h 1056"/>
                <a:gd name="T32" fmla="*/ 378 w 1968"/>
                <a:gd name="T33" fmla="*/ 678 h 1056"/>
                <a:gd name="T34" fmla="*/ 306 w 1968"/>
                <a:gd name="T35" fmla="*/ 618 h 1056"/>
                <a:gd name="T36" fmla="*/ 240 w 1968"/>
                <a:gd name="T37" fmla="*/ 558 h 1056"/>
                <a:gd name="T38" fmla="*/ 180 w 1968"/>
                <a:gd name="T39" fmla="*/ 492 h 1056"/>
                <a:gd name="T40" fmla="*/ 138 w 1968"/>
                <a:gd name="T41" fmla="*/ 432 h 1056"/>
                <a:gd name="T42" fmla="*/ 96 w 1968"/>
                <a:gd name="T43" fmla="*/ 360 h 1056"/>
                <a:gd name="T44" fmla="*/ 60 w 1968"/>
                <a:gd name="T45" fmla="*/ 288 h 1056"/>
                <a:gd name="T46" fmla="*/ 30 w 1968"/>
                <a:gd name="T47" fmla="*/ 210 h 1056"/>
                <a:gd name="T48" fmla="*/ 12 w 1968"/>
                <a:gd name="T49" fmla="*/ 132 h 1056"/>
                <a:gd name="T50" fmla="*/ 0 w 1968"/>
                <a:gd name="T51" fmla="*/ 48 h 1056"/>
                <a:gd name="T52" fmla="*/ 0 w 1968"/>
                <a:gd name="T53" fmla="*/ 150 h 1056"/>
                <a:gd name="T54" fmla="*/ 6 w 1968"/>
                <a:gd name="T55" fmla="*/ 228 h 1056"/>
                <a:gd name="T56" fmla="*/ 18 w 1968"/>
                <a:gd name="T57" fmla="*/ 312 h 1056"/>
                <a:gd name="T58" fmla="*/ 42 w 1968"/>
                <a:gd name="T59" fmla="*/ 390 h 1056"/>
                <a:gd name="T60" fmla="*/ 78 w 1968"/>
                <a:gd name="T61" fmla="*/ 462 h 1056"/>
                <a:gd name="T62" fmla="*/ 120 w 1968"/>
                <a:gd name="T63" fmla="*/ 540 h 1056"/>
                <a:gd name="T64" fmla="*/ 168 w 1968"/>
                <a:gd name="T65" fmla="*/ 606 h 1056"/>
                <a:gd name="T66" fmla="*/ 216 w 1968"/>
                <a:gd name="T67" fmla="*/ 660 h 1056"/>
                <a:gd name="T68" fmla="*/ 282 w 1968"/>
                <a:gd name="T69" fmla="*/ 726 h 1056"/>
                <a:gd name="T70" fmla="*/ 348 w 1968"/>
                <a:gd name="T71" fmla="*/ 786 h 1056"/>
                <a:gd name="T72" fmla="*/ 426 w 1968"/>
                <a:gd name="T73" fmla="*/ 840 h 1056"/>
                <a:gd name="T74" fmla="*/ 510 w 1968"/>
                <a:gd name="T75" fmla="*/ 888 h 1056"/>
                <a:gd name="T76" fmla="*/ 600 w 1968"/>
                <a:gd name="T77" fmla="*/ 930 h 1056"/>
                <a:gd name="T78" fmla="*/ 690 w 1968"/>
                <a:gd name="T79" fmla="*/ 966 h 1056"/>
                <a:gd name="T80" fmla="*/ 786 w 1968"/>
                <a:gd name="T81" fmla="*/ 996 h 1056"/>
                <a:gd name="T82" fmla="*/ 888 w 1968"/>
                <a:gd name="T83" fmla="*/ 1026 h 1056"/>
                <a:gd name="T84" fmla="*/ 990 w 1968"/>
                <a:gd name="T85" fmla="*/ 1038 h 1056"/>
                <a:gd name="T86" fmla="*/ 1092 w 1968"/>
                <a:gd name="T87" fmla="*/ 1050 h 1056"/>
                <a:gd name="T88" fmla="*/ 1200 w 1968"/>
                <a:gd name="T89" fmla="*/ 1056 h 1056"/>
                <a:gd name="T90" fmla="*/ 1302 w 1968"/>
                <a:gd name="T91" fmla="*/ 1050 h 1056"/>
                <a:gd name="T92" fmla="*/ 1386 w 1968"/>
                <a:gd name="T93" fmla="*/ 1044 h 1056"/>
                <a:gd name="T94" fmla="*/ 1488 w 1968"/>
                <a:gd name="T95" fmla="*/ 1026 h 1056"/>
                <a:gd name="T96" fmla="*/ 1590 w 1968"/>
                <a:gd name="T97" fmla="*/ 1002 h 1056"/>
                <a:gd name="T98" fmla="*/ 1686 w 1968"/>
                <a:gd name="T99" fmla="*/ 972 h 1056"/>
                <a:gd name="T100" fmla="*/ 1782 w 1968"/>
                <a:gd name="T101" fmla="*/ 942 h 1056"/>
                <a:gd name="T102" fmla="*/ 1872 w 1968"/>
                <a:gd name="T103" fmla="*/ 900 h 1056"/>
                <a:gd name="T104" fmla="*/ 1956 w 1968"/>
                <a:gd name="T105" fmla="*/ 852 h 10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68"/>
                <a:gd name="T160" fmla="*/ 0 h 1056"/>
                <a:gd name="T161" fmla="*/ 1968 w 1968"/>
                <a:gd name="T162" fmla="*/ 1056 h 10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68" h="1056">
                  <a:moveTo>
                    <a:pt x="1968" y="708"/>
                  </a:moveTo>
                  <a:lnTo>
                    <a:pt x="1956" y="720"/>
                  </a:lnTo>
                  <a:lnTo>
                    <a:pt x="1938" y="726"/>
                  </a:lnTo>
                  <a:lnTo>
                    <a:pt x="1920" y="738"/>
                  </a:lnTo>
                  <a:lnTo>
                    <a:pt x="1902" y="744"/>
                  </a:lnTo>
                  <a:lnTo>
                    <a:pt x="1884" y="756"/>
                  </a:lnTo>
                  <a:lnTo>
                    <a:pt x="1872" y="768"/>
                  </a:lnTo>
                  <a:lnTo>
                    <a:pt x="1854" y="774"/>
                  </a:lnTo>
                  <a:lnTo>
                    <a:pt x="1836" y="780"/>
                  </a:lnTo>
                  <a:lnTo>
                    <a:pt x="1818" y="792"/>
                  </a:lnTo>
                  <a:lnTo>
                    <a:pt x="1800" y="798"/>
                  </a:lnTo>
                  <a:lnTo>
                    <a:pt x="1782" y="810"/>
                  </a:lnTo>
                  <a:lnTo>
                    <a:pt x="1764" y="816"/>
                  </a:lnTo>
                  <a:lnTo>
                    <a:pt x="1746" y="822"/>
                  </a:lnTo>
                  <a:lnTo>
                    <a:pt x="1722" y="828"/>
                  </a:lnTo>
                  <a:lnTo>
                    <a:pt x="1704" y="834"/>
                  </a:lnTo>
                  <a:lnTo>
                    <a:pt x="1686" y="840"/>
                  </a:lnTo>
                  <a:lnTo>
                    <a:pt x="1668" y="852"/>
                  </a:lnTo>
                  <a:lnTo>
                    <a:pt x="1650" y="858"/>
                  </a:lnTo>
                  <a:lnTo>
                    <a:pt x="1626" y="864"/>
                  </a:lnTo>
                  <a:lnTo>
                    <a:pt x="1608" y="864"/>
                  </a:lnTo>
                  <a:lnTo>
                    <a:pt x="1590" y="870"/>
                  </a:lnTo>
                  <a:lnTo>
                    <a:pt x="1572" y="876"/>
                  </a:lnTo>
                  <a:lnTo>
                    <a:pt x="1548" y="882"/>
                  </a:lnTo>
                  <a:lnTo>
                    <a:pt x="1530" y="888"/>
                  </a:lnTo>
                  <a:lnTo>
                    <a:pt x="1512" y="894"/>
                  </a:lnTo>
                  <a:lnTo>
                    <a:pt x="1488" y="894"/>
                  </a:lnTo>
                  <a:lnTo>
                    <a:pt x="1470" y="900"/>
                  </a:lnTo>
                  <a:lnTo>
                    <a:pt x="1446" y="900"/>
                  </a:lnTo>
                  <a:lnTo>
                    <a:pt x="1428" y="906"/>
                  </a:lnTo>
                  <a:lnTo>
                    <a:pt x="1404" y="906"/>
                  </a:lnTo>
                  <a:lnTo>
                    <a:pt x="1386" y="912"/>
                  </a:lnTo>
                  <a:lnTo>
                    <a:pt x="1368" y="912"/>
                  </a:lnTo>
                  <a:lnTo>
                    <a:pt x="1344" y="918"/>
                  </a:lnTo>
                  <a:lnTo>
                    <a:pt x="1326" y="918"/>
                  </a:lnTo>
                  <a:lnTo>
                    <a:pt x="1302" y="918"/>
                  </a:lnTo>
                  <a:lnTo>
                    <a:pt x="1284" y="918"/>
                  </a:lnTo>
                  <a:lnTo>
                    <a:pt x="1260" y="924"/>
                  </a:lnTo>
                  <a:lnTo>
                    <a:pt x="1242" y="924"/>
                  </a:lnTo>
                  <a:lnTo>
                    <a:pt x="1218" y="924"/>
                  </a:lnTo>
                  <a:lnTo>
                    <a:pt x="1200" y="924"/>
                  </a:lnTo>
                  <a:lnTo>
                    <a:pt x="1176" y="924"/>
                  </a:lnTo>
                  <a:lnTo>
                    <a:pt x="1158" y="924"/>
                  </a:lnTo>
                  <a:lnTo>
                    <a:pt x="1134" y="924"/>
                  </a:lnTo>
                  <a:lnTo>
                    <a:pt x="1116" y="918"/>
                  </a:lnTo>
                  <a:lnTo>
                    <a:pt x="1092" y="918"/>
                  </a:lnTo>
                  <a:lnTo>
                    <a:pt x="1074" y="918"/>
                  </a:lnTo>
                  <a:lnTo>
                    <a:pt x="1050" y="918"/>
                  </a:lnTo>
                  <a:lnTo>
                    <a:pt x="1032" y="912"/>
                  </a:lnTo>
                  <a:lnTo>
                    <a:pt x="1008" y="912"/>
                  </a:lnTo>
                  <a:lnTo>
                    <a:pt x="990" y="906"/>
                  </a:lnTo>
                  <a:lnTo>
                    <a:pt x="972" y="906"/>
                  </a:lnTo>
                  <a:lnTo>
                    <a:pt x="948" y="900"/>
                  </a:lnTo>
                  <a:lnTo>
                    <a:pt x="930" y="900"/>
                  </a:lnTo>
                  <a:lnTo>
                    <a:pt x="906" y="894"/>
                  </a:lnTo>
                  <a:lnTo>
                    <a:pt x="888" y="894"/>
                  </a:lnTo>
                  <a:lnTo>
                    <a:pt x="870" y="888"/>
                  </a:lnTo>
                  <a:lnTo>
                    <a:pt x="846" y="882"/>
                  </a:lnTo>
                  <a:lnTo>
                    <a:pt x="828" y="876"/>
                  </a:lnTo>
                  <a:lnTo>
                    <a:pt x="810" y="870"/>
                  </a:lnTo>
                  <a:lnTo>
                    <a:pt x="786" y="864"/>
                  </a:lnTo>
                  <a:lnTo>
                    <a:pt x="768" y="864"/>
                  </a:lnTo>
                  <a:lnTo>
                    <a:pt x="750" y="858"/>
                  </a:lnTo>
                  <a:lnTo>
                    <a:pt x="732" y="852"/>
                  </a:lnTo>
                  <a:lnTo>
                    <a:pt x="708" y="840"/>
                  </a:lnTo>
                  <a:lnTo>
                    <a:pt x="690" y="834"/>
                  </a:lnTo>
                  <a:lnTo>
                    <a:pt x="672" y="828"/>
                  </a:lnTo>
                  <a:lnTo>
                    <a:pt x="654" y="822"/>
                  </a:lnTo>
                  <a:lnTo>
                    <a:pt x="636" y="816"/>
                  </a:lnTo>
                  <a:lnTo>
                    <a:pt x="618" y="810"/>
                  </a:lnTo>
                  <a:lnTo>
                    <a:pt x="600" y="798"/>
                  </a:lnTo>
                  <a:lnTo>
                    <a:pt x="582" y="792"/>
                  </a:lnTo>
                  <a:lnTo>
                    <a:pt x="564" y="780"/>
                  </a:lnTo>
                  <a:lnTo>
                    <a:pt x="546" y="774"/>
                  </a:lnTo>
                  <a:lnTo>
                    <a:pt x="528" y="768"/>
                  </a:lnTo>
                  <a:lnTo>
                    <a:pt x="510" y="756"/>
                  </a:lnTo>
                  <a:lnTo>
                    <a:pt x="492" y="744"/>
                  </a:lnTo>
                  <a:lnTo>
                    <a:pt x="474" y="738"/>
                  </a:lnTo>
                  <a:lnTo>
                    <a:pt x="462" y="726"/>
                  </a:lnTo>
                  <a:lnTo>
                    <a:pt x="444" y="720"/>
                  </a:lnTo>
                  <a:lnTo>
                    <a:pt x="426" y="708"/>
                  </a:lnTo>
                  <a:lnTo>
                    <a:pt x="414" y="696"/>
                  </a:lnTo>
                  <a:lnTo>
                    <a:pt x="396" y="684"/>
                  </a:lnTo>
                  <a:lnTo>
                    <a:pt x="378" y="678"/>
                  </a:lnTo>
                  <a:lnTo>
                    <a:pt x="366" y="666"/>
                  </a:lnTo>
                  <a:lnTo>
                    <a:pt x="348" y="654"/>
                  </a:lnTo>
                  <a:lnTo>
                    <a:pt x="336" y="642"/>
                  </a:lnTo>
                  <a:lnTo>
                    <a:pt x="318" y="630"/>
                  </a:lnTo>
                  <a:lnTo>
                    <a:pt x="306" y="618"/>
                  </a:lnTo>
                  <a:lnTo>
                    <a:pt x="294" y="606"/>
                  </a:lnTo>
                  <a:lnTo>
                    <a:pt x="282" y="594"/>
                  </a:lnTo>
                  <a:lnTo>
                    <a:pt x="264" y="582"/>
                  </a:lnTo>
                  <a:lnTo>
                    <a:pt x="252" y="570"/>
                  </a:lnTo>
                  <a:lnTo>
                    <a:pt x="240" y="558"/>
                  </a:lnTo>
                  <a:lnTo>
                    <a:pt x="228" y="540"/>
                  </a:lnTo>
                  <a:lnTo>
                    <a:pt x="216" y="528"/>
                  </a:lnTo>
                  <a:lnTo>
                    <a:pt x="204" y="516"/>
                  </a:lnTo>
                  <a:lnTo>
                    <a:pt x="192" y="504"/>
                  </a:lnTo>
                  <a:lnTo>
                    <a:pt x="180" y="492"/>
                  </a:lnTo>
                  <a:lnTo>
                    <a:pt x="168" y="474"/>
                  </a:lnTo>
                  <a:lnTo>
                    <a:pt x="162" y="462"/>
                  </a:lnTo>
                  <a:lnTo>
                    <a:pt x="150" y="450"/>
                  </a:lnTo>
                  <a:lnTo>
                    <a:pt x="138" y="432"/>
                  </a:lnTo>
                  <a:lnTo>
                    <a:pt x="132" y="420"/>
                  </a:lnTo>
                  <a:lnTo>
                    <a:pt x="120" y="408"/>
                  </a:lnTo>
                  <a:lnTo>
                    <a:pt x="108" y="390"/>
                  </a:lnTo>
                  <a:lnTo>
                    <a:pt x="102" y="378"/>
                  </a:lnTo>
                  <a:lnTo>
                    <a:pt x="96" y="360"/>
                  </a:lnTo>
                  <a:lnTo>
                    <a:pt x="84" y="348"/>
                  </a:lnTo>
                  <a:lnTo>
                    <a:pt x="78" y="330"/>
                  </a:lnTo>
                  <a:lnTo>
                    <a:pt x="72" y="318"/>
                  </a:lnTo>
                  <a:lnTo>
                    <a:pt x="66" y="300"/>
                  </a:lnTo>
                  <a:lnTo>
                    <a:pt x="60" y="288"/>
                  </a:lnTo>
                  <a:lnTo>
                    <a:pt x="48" y="270"/>
                  </a:lnTo>
                  <a:lnTo>
                    <a:pt x="42" y="258"/>
                  </a:lnTo>
                  <a:lnTo>
                    <a:pt x="42" y="240"/>
                  </a:lnTo>
                  <a:lnTo>
                    <a:pt x="36" y="222"/>
                  </a:lnTo>
                  <a:lnTo>
                    <a:pt x="30" y="210"/>
                  </a:lnTo>
                  <a:lnTo>
                    <a:pt x="24" y="192"/>
                  </a:lnTo>
                  <a:lnTo>
                    <a:pt x="18" y="180"/>
                  </a:lnTo>
                  <a:lnTo>
                    <a:pt x="18" y="162"/>
                  </a:lnTo>
                  <a:lnTo>
                    <a:pt x="12" y="144"/>
                  </a:lnTo>
                  <a:lnTo>
                    <a:pt x="12" y="132"/>
                  </a:lnTo>
                  <a:lnTo>
                    <a:pt x="6" y="114"/>
                  </a:lnTo>
                  <a:lnTo>
                    <a:pt x="6" y="96"/>
                  </a:lnTo>
                  <a:lnTo>
                    <a:pt x="6" y="84"/>
                  </a:lnTo>
                  <a:lnTo>
                    <a:pt x="0" y="66"/>
                  </a:lnTo>
                  <a:lnTo>
                    <a:pt x="0" y="48"/>
                  </a:lnTo>
                  <a:lnTo>
                    <a:pt x="0" y="36"/>
                  </a:lnTo>
                  <a:lnTo>
                    <a:pt x="0" y="18"/>
                  </a:lnTo>
                  <a:lnTo>
                    <a:pt x="0" y="0"/>
                  </a:lnTo>
                  <a:lnTo>
                    <a:pt x="0" y="132"/>
                  </a:lnTo>
                  <a:lnTo>
                    <a:pt x="0" y="150"/>
                  </a:lnTo>
                  <a:lnTo>
                    <a:pt x="0" y="168"/>
                  </a:lnTo>
                  <a:lnTo>
                    <a:pt x="0" y="180"/>
                  </a:lnTo>
                  <a:lnTo>
                    <a:pt x="0" y="198"/>
                  </a:lnTo>
                  <a:lnTo>
                    <a:pt x="6" y="216"/>
                  </a:lnTo>
                  <a:lnTo>
                    <a:pt x="6" y="228"/>
                  </a:lnTo>
                  <a:lnTo>
                    <a:pt x="6" y="246"/>
                  </a:lnTo>
                  <a:lnTo>
                    <a:pt x="12" y="264"/>
                  </a:lnTo>
                  <a:lnTo>
                    <a:pt x="12" y="276"/>
                  </a:lnTo>
                  <a:lnTo>
                    <a:pt x="18" y="294"/>
                  </a:lnTo>
                  <a:lnTo>
                    <a:pt x="18" y="312"/>
                  </a:lnTo>
                  <a:lnTo>
                    <a:pt x="24" y="324"/>
                  </a:lnTo>
                  <a:lnTo>
                    <a:pt x="30" y="342"/>
                  </a:lnTo>
                  <a:lnTo>
                    <a:pt x="36" y="354"/>
                  </a:lnTo>
                  <a:lnTo>
                    <a:pt x="42" y="372"/>
                  </a:lnTo>
                  <a:lnTo>
                    <a:pt x="42" y="390"/>
                  </a:lnTo>
                  <a:lnTo>
                    <a:pt x="48" y="402"/>
                  </a:lnTo>
                  <a:lnTo>
                    <a:pt x="60" y="420"/>
                  </a:lnTo>
                  <a:lnTo>
                    <a:pt x="66" y="432"/>
                  </a:lnTo>
                  <a:lnTo>
                    <a:pt x="72" y="450"/>
                  </a:lnTo>
                  <a:lnTo>
                    <a:pt x="78" y="462"/>
                  </a:lnTo>
                  <a:lnTo>
                    <a:pt x="84" y="480"/>
                  </a:lnTo>
                  <a:lnTo>
                    <a:pt x="96" y="492"/>
                  </a:lnTo>
                  <a:lnTo>
                    <a:pt x="102" y="510"/>
                  </a:lnTo>
                  <a:lnTo>
                    <a:pt x="108" y="522"/>
                  </a:lnTo>
                  <a:lnTo>
                    <a:pt x="120" y="540"/>
                  </a:lnTo>
                  <a:lnTo>
                    <a:pt x="132" y="552"/>
                  </a:lnTo>
                  <a:lnTo>
                    <a:pt x="138" y="564"/>
                  </a:lnTo>
                  <a:lnTo>
                    <a:pt x="150" y="582"/>
                  </a:lnTo>
                  <a:lnTo>
                    <a:pt x="162" y="594"/>
                  </a:lnTo>
                  <a:lnTo>
                    <a:pt x="168" y="606"/>
                  </a:lnTo>
                  <a:lnTo>
                    <a:pt x="180" y="624"/>
                  </a:lnTo>
                  <a:lnTo>
                    <a:pt x="192" y="636"/>
                  </a:lnTo>
                  <a:lnTo>
                    <a:pt x="204" y="648"/>
                  </a:lnTo>
                  <a:lnTo>
                    <a:pt x="216" y="660"/>
                  </a:lnTo>
                  <a:lnTo>
                    <a:pt x="228" y="672"/>
                  </a:lnTo>
                  <a:lnTo>
                    <a:pt x="240" y="690"/>
                  </a:lnTo>
                  <a:lnTo>
                    <a:pt x="252" y="702"/>
                  </a:lnTo>
                  <a:lnTo>
                    <a:pt x="264" y="714"/>
                  </a:lnTo>
                  <a:lnTo>
                    <a:pt x="282" y="726"/>
                  </a:lnTo>
                  <a:lnTo>
                    <a:pt x="294" y="738"/>
                  </a:lnTo>
                  <a:lnTo>
                    <a:pt x="306" y="750"/>
                  </a:lnTo>
                  <a:lnTo>
                    <a:pt x="318" y="762"/>
                  </a:lnTo>
                  <a:lnTo>
                    <a:pt x="336" y="774"/>
                  </a:lnTo>
                  <a:lnTo>
                    <a:pt x="348" y="786"/>
                  </a:lnTo>
                  <a:lnTo>
                    <a:pt x="366" y="798"/>
                  </a:lnTo>
                  <a:lnTo>
                    <a:pt x="378" y="810"/>
                  </a:lnTo>
                  <a:lnTo>
                    <a:pt x="396" y="816"/>
                  </a:lnTo>
                  <a:lnTo>
                    <a:pt x="414" y="828"/>
                  </a:lnTo>
                  <a:lnTo>
                    <a:pt x="426" y="840"/>
                  </a:lnTo>
                  <a:lnTo>
                    <a:pt x="444" y="852"/>
                  </a:lnTo>
                  <a:lnTo>
                    <a:pt x="462" y="858"/>
                  </a:lnTo>
                  <a:lnTo>
                    <a:pt x="474" y="870"/>
                  </a:lnTo>
                  <a:lnTo>
                    <a:pt x="492" y="876"/>
                  </a:lnTo>
                  <a:lnTo>
                    <a:pt x="510" y="888"/>
                  </a:lnTo>
                  <a:lnTo>
                    <a:pt x="528" y="900"/>
                  </a:lnTo>
                  <a:lnTo>
                    <a:pt x="546" y="906"/>
                  </a:lnTo>
                  <a:lnTo>
                    <a:pt x="564" y="912"/>
                  </a:lnTo>
                  <a:lnTo>
                    <a:pt x="582" y="924"/>
                  </a:lnTo>
                  <a:lnTo>
                    <a:pt x="600" y="930"/>
                  </a:lnTo>
                  <a:lnTo>
                    <a:pt x="618" y="942"/>
                  </a:lnTo>
                  <a:lnTo>
                    <a:pt x="636" y="948"/>
                  </a:lnTo>
                  <a:lnTo>
                    <a:pt x="654" y="954"/>
                  </a:lnTo>
                  <a:lnTo>
                    <a:pt x="672" y="960"/>
                  </a:lnTo>
                  <a:lnTo>
                    <a:pt x="690" y="966"/>
                  </a:lnTo>
                  <a:lnTo>
                    <a:pt x="708" y="972"/>
                  </a:lnTo>
                  <a:lnTo>
                    <a:pt x="732" y="984"/>
                  </a:lnTo>
                  <a:lnTo>
                    <a:pt x="750" y="990"/>
                  </a:lnTo>
                  <a:lnTo>
                    <a:pt x="768" y="996"/>
                  </a:lnTo>
                  <a:lnTo>
                    <a:pt x="786" y="996"/>
                  </a:lnTo>
                  <a:lnTo>
                    <a:pt x="810" y="1002"/>
                  </a:lnTo>
                  <a:lnTo>
                    <a:pt x="828" y="1008"/>
                  </a:lnTo>
                  <a:lnTo>
                    <a:pt x="846" y="1014"/>
                  </a:lnTo>
                  <a:lnTo>
                    <a:pt x="870" y="1020"/>
                  </a:lnTo>
                  <a:lnTo>
                    <a:pt x="888" y="1026"/>
                  </a:lnTo>
                  <a:lnTo>
                    <a:pt x="906" y="1026"/>
                  </a:lnTo>
                  <a:lnTo>
                    <a:pt x="930" y="1032"/>
                  </a:lnTo>
                  <a:lnTo>
                    <a:pt x="948" y="1032"/>
                  </a:lnTo>
                  <a:lnTo>
                    <a:pt x="972" y="1038"/>
                  </a:lnTo>
                  <a:lnTo>
                    <a:pt x="990" y="1038"/>
                  </a:lnTo>
                  <a:lnTo>
                    <a:pt x="1008" y="1044"/>
                  </a:lnTo>
                  <a:lnTo>
                    <a:pt x="1032" y="1044"/>
                  </a:lnTo>
                  <a:lnTo>
                    <a:pt x="1050" y="1050"/>
                  </a:lnTo>
                  <a:lnTo>
                    <a:pt x="1074" y="1050"/>
                  </a:lnTo>
                  <a:lnTo>
                    <a:pt x="1092" y="1050"/>
                  </a:lnTo>
                  <a:lnTo>
                    <a:pt x="1116" y="1050"/>
                  </a:lnTo>
                  <a:lnTo>
                    <a:pt x="1134" y="1056"/>
                  </a:lnTo>
                  <a:lnTo>
                    <a:pt x="1158" y="1056"/>
                  </a:lnTo>
                  <a:lnTo>
                    <a:pt x="1176" y="1056"/>
                  </a:lnTo>
                  <a:lnTo>
                    <a:pt x="1200" y="1056"/>
                  </a:lnTo>
                  <a:lnTo>
                    <a:pt x="1218" y="1056"/>
                  </a:lnTo>
                  <a:lnTo>
                    <a:pt x="1242" y="1056"/>
                  </a:lnTo>
                  <a:lnTo>
                    <a:pt x="1260" y="1056"/>
                  </a:lnTo>
                  <a:lnTo>
                    <a:pt x="1284" y="1050"/>
                  </a:lnTo>
                  <a:lnTo>
                    <a:pt x="1302" y="1050"/>
                  </a:lnTo>
                  <a:lnTo>
                    <a:pt x="1326" y="1050"/>
                  </a:lnTo>
                  <a:lnTo>
                    <a:pt x="1344" y="1050"/>
                  </a:lnTo>
                  <a:lnTo>
                    <a:pt x="1368" y="1044"/>
                  </a:lnTo>
                  <a:lnTo>
                    <a:pt x="1386" y="1044"/>
                  </a:lnTo>
                  <a:lnTo>
                    <a:pt x="1404" y="1038"/>
                  </a:lnTo>
                  <a:lnTo>
                    <a:pt x="1428" y="1038"/>
                  </a:lnTo>
                  <a:lnTo>
                    <a:pt x="1446" y="1032"/>
                  </a:lnTo>
                  <a:lnTo>
                    <a:pt x="1470" y="1032"/>
                  </a:lnTo>
                  <a:lnTo>
                    <a:pt x="1488" y="1026"/>
                  </a:lnTo>
                  <a:lnTo>
                    <a:pt x="1512" y="1026"/>
                  </a:lnTo>
                  <a:lnTo>
                    <a:pt x="1530" y="1020"/>
                  </a:lnTo>
                  <a:lnTo>
                    <a:pt x="1548" y="1014"/>
                  </a:lnTo>
                  <a:lnTo>
                    <a:pt x="1572" y="1008"/>
                  </a:lnTo>
                  <a:lnTo>
                    <a:pt x="1590" y="1002"/>
                  </a:lnTo>
                  <a:lnTo>
                    <a:pt x="1608" y="996"/>
                  </a:lnTo>
                  <a:lnTo>
                    <a:pt x="1626" y="996"/>
                  </a:lnTo>
                  <a:lnTo>
                    <a:pt x="1650" y="990"/>
                  </a:lnTo>
                  <a:lnTo>
                    <a:pt x="1668" y="984"/>
                  </a:lnTo>
                  <a:lnTo>
                    <a:pt x="1686" y="972"/>
                  </a:lnTo>
                  <a:lnTo>
                    <a:pt x="1704" y="966"/>
                  </a:lnTo>
                  <a:lnTo>
                    <a:pt x="1722" y="960"/>
                  </a:lnTo>
                  <a:lnTo>
                    <a:pt x="1746" y="954"/>
                  </a:lnTo>
                  <a:lnTo>
                    <a:pt x="1764" y="948"/>
                  </a:lnTo>
                  <a:lnTo>
                    <a:pt x="1782" y="942"/>
                  </a:lnTo>
                  <a:lnTo>
                    <a:pt x="1800" y="930"/>
                  </a:lnTo>
                  <a:lnTo>
                    <a:pt x="1818" y="924"/>
                  </a:lnTo>
                  <a:lnTo>
                    <a:pt x="1836" y="912"/>
                  </a:lnTo>
                  <a:lnTo>
                    <a:pt x="1854" y="906"/>
                  </a:lnTo>
                  <a:lnTo>
                    <a:pt x="1872" y="900"/>
                  </a:lnTo>
                  <a:lnTo>
                    <a:pt x="1884" y="888"/>
                  </a:lnTo>
                  <a:lnTo>
                    <a:pt x="1902" y="876"/>
                  </a:lnTo>
                  <a:lnTo>
                    <a:pt x="1920" y="870"/>
                  </a:lnTo>
                  <a:lnTo>
                    <a:pt x="1938" y="858"/>
                  </a:lnTo>
                  <a:lnTo>
                    <a:pt x="1956" y="852"/>
                  </a:lnTo>
                  <a:lnTo>
                    <a:pt x="1968" y="840"/>
                  </a:lnTo>
                  <a:lnTo>
                    <a:pt x="1968" y="708"/>
                  </a:lnTo>
                  <a:close/>
                </a:path>
              </a:pathLst>
            </a:custGeom>
            <a:solidFill>
              <a:srgbClr val="ECD9BA"/>
            </a:solidFill>
            <a:ln w="9525">
              <a:solidFill>
                <a:srgbClr val="FDBF57">
                  <a:alpha val="39999"/>
                </a:srgbClr>
              </a:solidFill>
              <a:round/>
              <a:headEnd/>
              <a:tailEnd/>
            </a:ln>
          </p:spPr>
          <p:txBody>
            <a:bodyPr/>
            <a:lstStyle/>
            <a:p>
              <a:endParaRPr lang="en-US"/>
            </a:p>
          </p:txBody>
        </p:sp>
        <p:sp>
          <p:nvSpPr>
            <p:cNvPr id="14348" name="Freeform 20"/>
            <p:cNvSpPr>
              <a:spLocks/>
            </p:cNvSpPr>
            <p:nvPr/>
          </p:nvSpPr>
          <p:spPr bwMode="auto">
            <a:xfrm>
              <a:off x="1638" y="1455"/>
              <a:ext cx="2400" cy="1842"/>
            </a:xfrm>
            <a:custGeom>
              <a:avLst/>
              <a:gdLst>
                <a:gd name="T0" fmla="*/ 1884 w 2400"/>
                <a:gd name="T1" fmla="*/ 1674 h 1842"/>
                <a:gd name="T2" fmla="*/ 1782 w 2400"/>
                <a:gd name="T3" fmla="*/ 1728 h 1842"/>
                <a:gd name="T4" fmla="*/ 1668 w 2400"/>
                <a:gd name="T5" fmla="*/ 1770 h 1842"/>
                <a:gd name="T6" fmla="*/ 1548 w 2400"/>
                <a:gd name="T7" fmla="*/ 1800 h 1842"/>
                <a:gd name="T8" fmla="*/ 1428 w 2400"/>
                <a:gd name="T9" fmla="*/ 1824 h 1842"/>
                <a:gd name="T10" fmla="*/ 1302 w 2400"/>
                <a:gd name="T11" fmla="*/ 1836 h 1842"/>
                <a:gd name="T12" fmla="*/ 1176 w 2400"/>
                <a:gd name="T13" fmla="*/ 1842 h 1842"/>
                <a:gd name="T14" fmla="*/ 1050 w 2400"/>
                <a:gd name="T15" fmla="*/ 1836 h 1842"/>
                <a:gd name="T16" fmla="*/ 930 w 2400"/>
                <a:gd name="T17" fmla="*/ 1818 h 1842"/>
                <a:gd name="T18" fmla="*/ 810 w 2400"/>
                <a:gd name="T19" fmla="*/ 1788 h 1842"/>
                <a:gd name="T20" fmla="*/ 690 w 2400"/>
                <a:gd name="T21" fmla="*/ 1752 h 1842"/>
                <a:gd name="T22" fmla="*/ 582 w 2400"/>
                <a:gd name="T23" fmla="*/ 1710 h 1842"/>
                <a:gd name="T24" fmla="*/ 474 w 2400"/>
                <a:gd name="T25" fmla="*/ 1656 h 1842"/>
                <a:gd name="T26" fmla="*/ 378 w 2400"/>
                <a:gd name="T27" fmla="*/ 1596 h 1842"/>
                <a:gd name="T28" fmla="*/ 294 w 2400"/>
                <a:gd name="T29" fmla="*/ 1524 h 1842"/>
                <a:gd name="T30" fmla="*/ 216 w 2400"/>
                <a:gd name="T31" fmla="*/ 1446 h 1842"/>
                <a:gd name="T32" fmla="*/ 150 w 2400"/>
                <a:gd name="T33" fmla="*/ 1368 h 1842"/>
                <a:gd name="T34" fmla="*/ 96 w 2400"/>
                <a:gd name="T35" fmla="*/ 1278 h 1842"/>
                <a:gd name="T36" fmla="*/ 48 w 2400"/>
                <a:gd name="T37" fmla="*/ 1188 h 1842"/>
                <a:gd name="T38" fmla="*/ 18 w 2400"/>
                <a:gd name="T39" fmla="*/ 1098 h 1842"/>
                <a:gd name="T40" fmla="*/ 6 w 2400"/>
                <a:gd name="T41" fmla="*/ 1002 h 1842"/>
                <a:gd name="T42" fmla="*/ 0 w 2400"/>
                <a:gd name="T43" fmla="*/ 906 h 1842"/>
                <a:gd name="T44" fmla="*/ 6 w 2400"/>
                <a:gd name="T45" fmla="*/ 810 h 1842"/>
                <a:gd name="T46" fmla="*/ 30 w 2400"/>
                <a:gd name="T47" fmla="*/ 714 h 1842"/>
                <a:gd name="T48" fmla="*/ 66 w 2400"/>
                <a:gd name="T49" fmla="*/ 618 h 1842"/>
                <a:gd name="T50" fmla="*/ 108 w 2400"/>
                <a:gd name="T51" fmla="*/ 528 h 1842"/>
                <a:gd name="T52" fmla="*/ 168 w 2400"/>
                <a:gd name="T53" fmla="*/ 444 h 1842"/>
                <a:gd name="T54" fmla="*/ 240 w 2400"/>
                <a:gd name="T55" fmla="*/ 366 h 1842"/>
                <a:gd name="T56" fmla="*/ 318 w 2400"/>
                <a:gd name="T57" fmla="*/ 294 h 1842"/>
                <a:gd name="T58" fmla="*/ 414 w 2400"/>
                <a:gd name="T59" fmla="*/ 222 h 1842"/>
                <a:gd name="T60" fmla="*/ 510 w 2400"/>
                <a:gd name="T61" fmla="*/ 168 h 1842"/>
                <a:gd name="T62" fmla="*/ 618 w 2400"/>
                <a:gd name="T63" fmla="*/ 114 h 1842"/>
                <a:gd name="T64" fmla="*/ 732 w 2400"/>
                <a:gd name="T65" fmla="*/ 72 h 1842"/>
                <a:gd name="T66" fmla="*/ 846 w 2400"/>
                <a:gd name="T67" fmla="*/ 36 h 1842"/>
                <a:gd name="T68" fmla="*/ 972 w 2400"/>
                <a:gd name="T69" fmla="*/ 18 h 1842"/>
                <a:gd name="T70" fmla="*/ 1092 w 2400"/>
                <a:gd name="T71" fmla="*/ 0 h 1842"/>
                <a:gd name="T72" fmla="*/ 1218 w 2400"/>
                <a:gd name="T73" fmla="*/ 0 h 1842"/>
                <a:gd name="T74" fmla="*/ 1344 w 2400"/>
                <a:gd name="T75" fmla="*/ 6 h 1842"/>
                <a:gd name="T76" fmla="*/ 1470 w 2400"/>
                <a:gd name="T77" fmla="*/ 24 h 1842"/>
                <a:gd name="T78" fmla="*/ 1590 w 2400"/>
                <a:gd name="T79" fmla="*/ 48 h 1842"/>
                <a:gd name="T80" fmla="*/ 1704 w 2400"/>
                <a:gd name="T81" fmla="*/ 84 h 1842"/>
                <a:gd name="T82" fmla="*/ 1818 w 2400"/>
                <a:gd name="T83" fmla="*/ 132 h 1842"/>
                <a:gd name="T84" fmla="*/ 1920 w 2400"/>
                <a:gd name="T85" fmla="*/ 186 h 1842"/>
                <a:gd name="T86" fmla="*/ 2016 w 2400"/>
                <a:gd name="T87" fmla="*/ 246 h 1842"/>
                <a:gd name="T88" fmla="*/ 2106 w 2400"/>
                <a:gd name="T89" fmla="*/ 318 h 1842"/>
                <a:gd name="T90" fmla="*/ 2184 w 2400"/>
                <a:gd name="T91" fmla="*/ 390 h 1842"/>
                <a:gd name="T92" fmla="*/ 2250 w 2400"/>
                <a:gd name="T93" fmla="*/ 474 h 1842"/>
                <a:gd name="T94" fmla="*/ 2304 w 2400"/>
                <a:gd name="T95" fmla="*/ 558 h 1842"/>
                <a:gd name="T96" fmla="*/ 2346 w 2400"/>
                <a:gd name="T97" fmla="*/ 648 h 1842"/>
                <a:gd name="T98" fmla="*/ 2376 w 2400"/>
                <a:gd name="T99" fmla="*/ 744 h 1842"/>
                <a:gd name="T100" fmla="*/ 2394 w 2400"/>
                <a:gd name="T101" fmla="*/ 840 h 1842"/>
                <a:gd name="T102" fmla="*/ 2400 w 2400"/>
                <a:gd name="T103" fmla="*/ 936 h 1842"/>
                <a:gd name="T104" fmla="*/ 2388 w 2400"/>
                <a:gd name="T105" fmla="*/ 1032 h 1842"/>
                <a:gd name="T106" fmla="*/ 2370 w 2400"/>
                <a:gd name="T107" fmla="*/ 1128 h 18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0"/>
                <a:gd name="T163" fmla="*/ 0 h 1842"/>
                <a:gd name="T164" fmla="*/ 2400 w 2400"/>
                <a:gd name="T165" fmla="*/ 1842 h 18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0" h="1842">
                  <a:moveTo>
                    <a:pt x="1968" y="1626"/>
                  </a:moveTo>
                  <a:lnTo>
                    <a:pt x="1956" y="1638"/>
                  </a:lnTo>
                  <a:lnTo>
                    <a:pt x="1938" y="1644"/>
                  </a:lnTo>
                  <a:lnTo>
                    <a:pt x="1920" y="1656"/>
                  </a:lnTo>
                  <a:lnTo>
                    <a:pt x="1902" y="1662"/>
                  </a:lnTo>
                  <a:lnTo>
                    <a:pt x="1884" y="1674"/>
                  </a:lnTo>
                  <a:lnTo>
                    <a:pt x="1872" y="1686"/>
                  </a:lnTo>
                  <a:lnTo>
                    <a:pt x="1854" y="1692"/>
                  </a:lnTo>
                  <a:lnTo>
                    <a:pt x="1836" y="1698"/>
                  </a:lnTo>
                  <a:lnTo>
                    <a:pt x="1818" y="1710"/>
                  </a:lnTo>
                  <a:lnTo>
                    <a:pt x="1800" y="1716"/>
                  </a:lnTo>
                  <a:lnTo>
                    <a:pt x="1782" y="1728"/>
                  </a:lnTo>
                  <a:lnTo>
                    <a:pt x="1764" y="1734"/>
                  </a:lnTo>
                  <a:lnTo>
                    <a:pt x="1746" y="1740"/>
                  </a:lnTo>
                  <a:lnTo>
                    <a:pt x="1722" y="1746"/>
                  </a:lnTo>
                  <a:lnTo>
                    <a:pt x="1704" y="1752"/>
                  </a:lnTo>
                  <a:lnTo>
                    <a:pt x="1686" y="1758"/>
                  </a:lnTo>
                  <a:lnTo>
                    <a:pt x="1668" y="1770"/>
                  </a:lnTo>
                  <a:lnTo>
                    <a:pt x="1650" y="1776"/>
                  </a:lnTo>
                  <a:lnTo>
                    <a:pt x="1626" y="1782"/>
                  </a:lnTo>
                  <a:lnTo>
                    <a:pt x="1608" y="1782"/>
                  </a:lnTo>
                  <a:lnTo>
                    <a:pt x="1590" y="1788"/>
                  </a:lnTo>
                  <a:lnTo>
                    <a:pt x="1572" y="1794"/>
                  </a:lnTo>
                  <a:lnTo>
                    <a:pt x="1548" y="1800"/>
                  </a:lnTo>
                  <a:lnTo>
                    <a:pt x="1530" y="1806"/>
                  </a:lnTo>
                  <a:lnTo>
                    <a:pt x="1512" y="1812"/>
                  </a:lnTo>
                  <a:lnTo>
                    <a:pt x="1488" y="1812"/>
                  </a:lnTo>
                  <a:lnTo>
                    <a:pt x="1470" y="1818"/>
                  </a:lnTo>
                  <a:lnTo>
                    <a:pt x="1446" y="1818"/>
                  </a:lnTo>
                  <a:lnTo>
                    <a:pt x="1428" y="1824"/>
                  </a:lnTo>
                  <a:lnTo>
                    <a:pt x="1404" y="1824"/>
                  </a:lnTo>
                  <a:lnTo>
                    <a:pt x="1386" y="1830"/>
                  </a:lnTo>
                  <a:lnTo>
                    <a:pt x="1368" y="1830"/>
                  </a:lnTo>
                  <a:lnTo>
                    <a:pt x="1344" y="1836"/>
                  </a:lnTo>
                  <a:lnTo>
                    <a:pt x="1326" y="1836"/>
                  </a:lnTo>
                  <a:lnTo>
                    <a:pt x="1302" y="1836"/>
                  </a:lnTo>
                  <a:lnTo>
                    <a:pt x="1284" y="1836"/>
                  </a:lnTo>
                  <a:lnTo>
                    <a:pt x="1260" y="1842"/>
                  </a:lnTo>
                  <a:lnTo>
                    <a:pt x="1242" y="1842"/>
                  </a:lnTo>
                  <a:lnTo>
                    <a:pt x="1218" y="1842"/>
                  </a:lnTo>
                  <a:lnTo>
                    <a:pt x="1200" y="1842"/>
                  </a:lnTo>
                  <a:lnTo>
                    <a:pt x="1176" y="1842"/>
                  </a:lnTo>
                  <a:lnTo>
                    <a:pt x="1158" y="1842"/>
                  </a:lnTo>
                  <a:lnTo>
                    <a:pt x="1134" y="1842"/>
                  </a:lnTo>
                  <a:lnTo>
                    <a:pt x="1116" y="1836"/>
                  </a:lnTo>
                  <a:lnTo>
                    <a:pt x="1092" y="1836"/>
                  </a:lnTo>
                  <a:lnTo>
                    <a:pt x="1074" y="1836"/>
                  </a:lnTo>
                  <a:lnTo>
                    <a:pt x="1050" y="1836"/>
                  </a:lnTo>
                  <a:lnTo>
                    <a:pt x="1032" y="1830"/>
                  </a:lnTo>
                  <a:lnTo>
                    <a:pt x="1008" y="1830"/>
                  </a:lnTo>
                  <a:lnTo>
                    <a:pt x="990" y="1824"/>
                  </a:lnTo>
                  <a:lnTo>
                    <a:pt x="972" y="1824"/>
                  </a:lnTo>
                  <a:lnTo>
                    <a:pt x="948" y="1818"/>
                  </a:lnTo>
                  <a:lnTo>
                    <a:pt x="930" y="1818"/>
                  </a:lnTo>
                  <a:lnTo>
                    <a:pt x="906" y="1812"/>
                  </a:lnTo>
                  <a:lnTo>
                    <a:pt x="888" y="1812"/>
                  </a:lnTo>
                  <a:lnTo>
                    <a:pt x="870" y="1806"/>
                  </a:lnTo>
                  <a:lnTo>
                    <a:pt x="846" y="1800"/>
                  </a:lnTo>
                  <a:lnTo>
                    <a:pt x="828" y="1794"/>
                  </a:lnTo>
                  <a:lnTo>
                    <a:pt x="810" y="1788"/>
                  </a:lnTo>
                  <a:lnTo>
                    <a:pt x="786" y="1782"/>
                  </a:lnTo>
                  <a:lnTo>
                    <a:pt x="768" y="1782"/>
                  </a:lnTo>
                  <a:lnTo>
                    <a:pt x="750" y="1776"/>
                  </a:lnTo>
                  <a:lnTo>
                    <a:pt x="732" y="1770"/>
                  </a:lnTo>
                  <a:lnTo>
                    <a:pt x="708" y="1758"/>
                  </a:lnTo>
                  <a:lnTo>
                    <a:pt x="690" y="1752"/>
                  </a:lnTo>
                  <a:lnTo>
                    <a:pt x="672" y="1746"/>
                  </a:lnTo>
                  <a:lnTo>
                    <a:pt x="654" y="1740"/>
                  </a:lnTo>
                  <a:lnTo>
                    <a:pt x="636" y="1734"/>
                  </a:lnTo>
                  <a:lnTo>
                    <a:pt x="618" y="1728"/>
                  </a:lnTo>
                  <a:lnTo>
                    <a:pt x="600" y="1716"/>
                  </a:lnTo>
                  <a:lnTo>
                    <a:pt x="582" y="1710"/>
                  </a:lnTo>
                  <a:lnTo>
                    <a:pt x="564" y="1698"/>
                  </a:lnTo>
                  <a:lnTo>
                    <a:pt x="546" y="1692"/>
                  </a:lnTo>
                  <a:lnTo>
                    <a:pt x="528" y="1686"/>
                  </a:lnTo>
                  <a:lnTo>
                    <a:pt x="510" y="1674"/>
                  </a:lnTo>
                  <a:lnTo>
                    <a:pt x="492" y="1662"/>
                  </a:lnTo>
                  <a:lnTo>
                    <a:pt x="474" y="1656"/>
                  </a:lnTo>
                  <a:lnTo>
                    <a:pt x="462" y="1644"/>
                  </a:lnTo>
                  <a:lnTo>
                    <a:pt x="444" y="1638"/>
                  </a:lnTo>
                  <a:lnTo>
                    <a:pt x="426" y="1626"/>
                  </a:lnTo>
                  <a:lnTo>
                    <a:pt x="414" y="1614"/>
                  </a:lnTo>
                  <a:lnTo>
                    <a:pt x="396" y="1602"/>
                  </a:lnTo>
                  <a:lnTo>
                    <a:pt x="378" y="1596"/>
                  </a:lnTo>
                  <a:lnTo>
                    <a:pt x="366" y="1584"/>
                  </a:lnTo>
                  <a:lnTo>
                    <a:pt x="348" y="1572"/>
                  </a:lnTo>
                  <a:lnTo>
                    <a:pt x="336" y="1560"/>
                  </a:lnTo>
                  <a:lnTo>
                    <a:pt x="318" y="1548"/>
                  </a:lnTo>
                  <a:lnTo>
                    <a:pt x="306" y="1536"/>
                  </a:lnTo>
                  <a:lnTo>
                    <a:pt x="294" y="1524"/>
                  </a:lnTo>
                  <a:lnTo>
                    <a:pt x="282" y="1512"/>
                  </a:lnTo>
                  <a:lnTo>
                    <a:pt x="264" y="1500"/>
                  </a:lnTo>
                  <a:lnTo>
                    <a:pt x="252" y="1488"/>
                  </a:lnTo>
                  <a:lnTo>
                    <a:pt x="240" y="1476"/>
                  </a:lnTo>
                  <a:lnTo>
                    <a:pt x="228" y="1458"/>
                  </a:lnTo>
                  <a:lnTo>
                    <a:pt x="216" y="1446"/>
                  </a:lnTo>
                  <a:lnTo>
                    <a:pt x="204" y="1434"/>
                  </a:lnTo>
                  <a:lnTo>
                    <a:pt x="192" y="1422"/>
                  </a:lnTo>
                  <a:lnTo>
                    <a:pt x="180" y="1410"/>
                  </a:lnTo>
                  <a:lnTo>
                    <a:pt x="168" y="1392"/>
                  </a:lnTo>
                  <a:lnTo>
                    <a:pt x="162" y="1380"/>
                  </a:lnTo>
                  <a:lnTo>
                    <a:pt x="150" y="1368"/>
                  </a:lnTo>
                  <a:lnTo>
                    <a:pt x="138" y="1350"/>
                  </a:lnTo>
                  <a:lnTo>
                    <a:pt x="132" y="1338"/>
                  </a:lnTo>
                  <a:lnTo>
                    <a:pt x="120" y="1326"/>
                  </a:lnTo>
                  <a:lnTo>
                    <a:pt x="108" y="1308"/>
                  </a:lnTo>
                  <a:lnTo>
                    <a:pt x="102" y="1296"/>
                  </a:lnTo>
                  <a:lnTo>
                    <a:pt x="96" y="1278"/>
                  </a:lnTo>
                  <a:lnTo>
                    <a:pt x="84" y="1266"/>
                  </a:lnTo>
                  <a:lnTo>
                    <a:pt x="78" y="1248"/>
                  </a:lnTo>
                  <a:lnTo>
                    <a:pt x="72" y="1236"/>
                  </a:lnTo>
                  <a:lnTo>
                    <a:pt x="66" y="1218"/>
                  </a:lnTo>
                  <a:lnTo>
                    <a:pt x="60" y="1206"/>
                  </a:lnTo>
                  <a:lnTo>
                    <a:pt x="48" y="1188"/>
                  </a:lnTo>
                  <a:lnTo>
                    <a:pt x="42" y="1176"/>
                  </a:lnTo>
                  <a:lnTo>
                    <a:pt x="42" y="1158"/>
                  </a:lnTo>
                  <a:lnTo>
                    <a:pt x="36" y="1140"/>
                  </a:lnTo>
                  <a:lnTo>
                    <a:pt x="30" y="1128"/>
                  </a:lnTo>
                  <a:lnTo>
                    <a:pt x="24" y="1110"/>
                  </a:lnTo>
                  <a:lnTo>
                    <a:pt x="18" y="1098"/>
                  </a:lnTo>
                  <a:lnTo>
                    <a:pt x="18" y="1080"/>
                  </a:lnTo>
                  <a:lnTo>
                    <a:pt x="12" y="1062"/>
                  </a:lnTo>
                  <a:lnTo>
                    <a:pt x="12" y="1050"/>
                  </a:lnTo>
                  <a:lnTo>
                    <a:pt x="6" y="1032"/>
                  </a:lnTo>
                  <a:lnTo>
                    <a:pt x="6" y="1014"/>
                  </a:lnTo>
                  <a:lnTo>
                    <a:pt x="6" y="1002"/>
                  </a:lnTo>
                  <a:lnTo>
                    <a:pt x="0" y="984"/>
                  </a:lnTo>
                  <a:lnTo>
                    <a:pt x="0" y="966"/>
                  </a:lnTo>
                  <a:lnTo>
                    <a:pt x="0" y="954"/>
                  </a:lnTo>
                  <a:lnTo>
                    <a:pt x="0" y="936"/>
                  </a:lnTo>
                  <a:lnTo>
                    <a:pt x="0" y="918"/>
                  </a:lnTo>
                  <a:lnTo>
                    <a:pt x="0" y="906"/>
                  </a:lnTo>
                  <a:lnTo>
                    <a:pt x="0" y="888"/>
                  </a:lnTo>
                  <a:lnTo>
                    <a:pt x="0" y="870"/>
                  </a:lnTo>
                  <a:lnTo>
                    <a:pt x="0" y="858"/>
                  </a:lnTo>
                  <a:lnTo>
                    <a:pt x="6" y="840"/>
                  </a:lnTo>
                  <a:lnTo>
                    <a:pt x="6" y="822"/>
                  </a:lnTo>
                  <a:lnTo>
                    <a:pt x="6" y="810"/>
                  </a:lnTo>
                  <a:lnTo>
                    <a:pt x="12" y="792"/>
                  </a:lnTo>
                  <a:lnTo>
                    <a:pt x="12" y="774"/>
                  </a:lnTo>
                  <a:lnTo>
                    <a:pt x="18" y="762"/>
                  </a:lnTo>
                  <a:lnTo>
                    <a:pt x="18" y="744"/>
                  </a:lnTo>
                  <a:lnTo>
                    <a:pt x="24" y="726"/>
                  </a:lnTo>
                  <a:lnTo>
                    <a:pt x="30" y="714"/>
                  </a:lnTo>
                  <a:lnTo>
                    <a:pt x="36" y="696"/>
                  </a:lnTo>
                  <a:lnTo>
                    <a:pt x="42" y="684"/>
                  </a:lnTo>
                  <a:lnTo>
                    <a:pt x="42" y="666"/>
                  </a:lnTo>
                  <a:lnTo>
                    <a:pt x="48" y="648"/>
                  </a:lnTo>
                  <a:lnTo>
                    <a:pt x="60" y="636"/>
                  </a:lnTo>
                  <a:lnTo>
                    <a:pt x="66" y="618"/>
                  </a:lnTo>
                  <a:lnTo>
                    <a:pt x="72" y="606"/>
                  </a:lnTo>
                  <a:lnTo>
                    <a:pt x="78" y="588"/>
                  </a:lnTo>
                  <a:lnTo>
                    <a:pt x="84" y="576"/>
                  </a:lnTo>
                  <a:lnTo>
                    <a:pt x="96" y="558"/>
                  </a:lnTo>
                  <a:lnTo>
                    <a:pt x="102" y="546"/>
                  </a:lnTo>
                  <a:lnTo>
                    <a:pt x="108" y="528"/>
                  </a:lnTo>
                  <a:lnTo>
                    <a:pt x="120" y="516"/>
                  </a:lnTo>
                  <a:lnTo>
                    <a:pt x="132" y="504"/>
                  </a:lnTo>
                  <a:lnTo>
                    <a:pt x="138" y="486"/>
                  </a:lnTo>
                  <a:lnTo>
                    <a:pt x="150" y="474"/>
                  </a:lnTo>
                  <a:lnTo>
                    <a:pt x="162" y="456"/>
                  </a:lnTo>
                  <a:lnTo>
                    <a:pt x="168" y="444"/>
                  </a:lnTo>
                  <a:lnTo>
                    <a:pt x="180" y="432"/>
                  </a:lnTo>
                  <a:lnTo>
                    <a:pt x="192" y="420"/>
                  </a:lnTo>
                  <a:lnTo>
                    <a:pt x="204" y="402"/>
                  </a:lnTo>
                  <a:lnTo>
                    <a:pt x="216" y="390"/>
                  </a:lnTo>
                  <a:lnTo>
                    <a:pt x="228" y="378"/>
                  </a:lnTo>
                  <a:lnTo>
                    <a:pt x="240" y="366"/>
                  </a:lnTo>
                  <a:lnTo>
                    <a:pt x="252" y="354"/>
                  </a:lnTo>
                  <a:lnTo>
                    <a:pt x="264" y="342"/>
                  </a:lnTo>
                  <a:lnTo>
                    <a:pt x="282" y="330"/>
                  </a:lnTo>
                  <a:lnTo>
                    <a:pt x="294" y="318"/>
                  </a:lnTo>
                  <a:lnTo>
                    <a:pt x="306" y="306"/>
                  </a:lnTo>
                  <a:lnTo>
                    <a:pt x="318" y="294"/>
                  </a:lnTo>
                  <a:lnTo>
                    <a:pt x="336" y="282"/>
                  </a:lnTo>
                  <a:lnTo>
                    <a:pt x="348" y="270"/>
                  </a:lnTo>
                  <a:lnTo>
                    <a:pt x="366" y="258"/>
                  </a:lnTo>
                  <a:lnTo>
                    <a:pt x="378" y="246"/>
                  </a:lnTo>
                  <a:lnTo>
                    <a:pt x="396" y="234"/>
                  </a:lnTo>
                  <a:lnTo>
                    <a:pt x="414" y="222"/>
                  </a:lnTo>
                  <a:lnTo>
                    <a:pt x="426" y="216"/>
                  </a:lnTo>
                  <a:lnTo>
                    <a:pt x="444" y="204"/>
                  </a:lnTo>
                  <a:lnTo>
                    <a:pt x="462" y="192"/>
                  </a:lnTo>
                  <a:lnTo>
                    <a:pt x="474" y="186"/>
                  </a:lnTo>
                  <a:lnTo>
                    <a:pt x="492" y="174"/>
                  </a:lnTo>
                  <a:lnTo>
                    <a:pt x="510" y="168"/>
                  </a:lnTo>
                  <a:lnTo>
                    <a:pt x="528" y="156"/>
                  </a:lnTo>
                  <a:lnTo>
                    <a:pt x="546" y="150"/>
                  </a:lnTo>
                  <a:lnTo>
                    <a:pt x="564" y="138"/>
                  </a:lnTo>
                  <a:lnTo>
                    <a:pt x="582" y="132"/>
                  </a:lnTo>
                  <a:lnTo>
                    <a:pt x="600" y="120"/>
                  </a:lnTo>
                  <a:lnTo>
                    <a:pt x="618" y="114"/>
                  </a:lnTo>
                  <a:lnTo>
                    <a:pt x="636" y="108"/>
                  </a:lnTo>
                  <a:lnTo>
                    <a:pt x="654" y="96"/>
                  </a:lnTo>
                  <a:lnTo>
                    <a:pt x="672" y="90"/>
                  </a:lnTo>
                  <a:lnTo>
                    <a:pt x="690" y="84"/>
                  </a:lnTo>
                  <a:lnTo>
                    <a:pt x="708" y="78"/>
                  </a:lnTo>
                  <a:lnTo>
                    <a:pt x="732" y="72"/>
                  </a:lnTo>
                  <a:lnTo>
                    <a:pt x="750" y="66"/>
                  </a:lnTo>
                  <a:lnTo>
                    <a:pt x="768" y="60"/>
                  </a:lnTo>
                  <a:lnTo>
                    <a:pt x="786" y="54"/>
                  </a:lnTo>
                  <a:lnTo>
                    <a:pt x="810" y="48"/>
                  </a:lnTo>
                  <a:lnTo>
                    <a:pt x="828" y="42"/>
                  </a:lnTo>
                  <a:lnTo>
                    <a:pt x="846" y="36"/>
                  </a:lnTo>
                  <a:lnTo>
                    <a:pt x="870" y="36"/>
                  </a:lnTo>
                  <a:lnTo>
                    <a:pt x="888" y="30"/>
                  </a:lnTo>
                  <a:lnTo>
                    <a:pt x="906" y="24"/>
                  </a:lnTo>
                  <a:lnTo>
                    <a:pt x="930" y="24"/>
                  </a:lnTo>
                  <a:lnTo>
                    <a:pt x="948" y="18"/>
                  </a:lnTo>
                  <a:lnTo>
                    <a:pt x="972" y="18"/>
                  </a:lnTo>
                  <a:lnTo>
                    <a:pt x="990" y="12"/>
                  </a:lnTo>
                  <a:lnTo>
                    <a:pt x="1008" y="12"/>
                  </a:lnTo>
                  <a:lnTo>
                    <a:pt x="1032" y="6"/>
                  </a:lnTo>
                  <a:lnTo>
                    <a:pt x="1050" y="6"/>
                  </a:lnTo>
                  <a:lnTo>
                    <a:pt x="1074" y="6"/>
                  </a:lnTo>
                  <a:lnTo>
                    <a:pt x="1092" y="0"/>
                  </a:lnTo>
                  <a:lnTo>
                    <a:pt x="1116" y="0"/>
                  </a:lnTo>
                  <a:lnTo>
                    <a:pt x="1134" y="0"/>
                  </a:lnTo>
                  <a:lnTo>
                    <a:pt x="1158" y="0"/>
                  </a:lnTo>
                  <a:lnTo>
                    <a:pt x="1176" y="0"/>
                  </a:lnTo>
                  <a:lnTo>
                    <a:pt x="1200" y="0"/>
                  </a:lnTo>
                  <a:lnTo>
                    <a:pt x="1218" y="0"/>
                  </a:lnTo>
                  <a:lnTo>
                    <a:pt x="1242" y="0"/>
                  </a:lnTo>
                  <a:lnTo>
                    <a:pt x="1260" y="0"/>
                  </a:lnTo>
                  <a:lnTo>
                    <a:pt x="1284" y="0"/>
                  </a:lnTo>
                  <a:lnTo>
                    <a:pt x="1302" y="0"/>
                  </a:lnTo>
                  <a:lnTo>
                    <a:pt x="1326" y="6"/>
                  </a:lnTo>
                  <a:lnTo>
                    <a:pt x="1344" y="6"/>
                  </a:lnTo>
                  <a:lnTo>
                    <a:pt x="1368" y="6"/>
                  </a:lnTo>
                  <a:lnTo>
                    <a:pt x="1386" y="12"/>
                  </a:lnTo>
                  <a:lnTo>
                    <a:pt x="1404" y="12"/>
                  </a:lnTo>
                  <a:lnTo>
                    <a:pt x="1428" y="18"/>
                  </a:lnTo>
                  <a:lnTo>
                    <a:pt x="1446" y="18"/>
                  </a:lnTo>
                  <a:lnTo>
                    <a:pt x="1470" y="24"/>
                  </a:lnTo>
                  <a:lnTo>
                    <a:pt x="1488" y="24"/>
                  </a:lnTo>
                  <a:lnTo>
                    <a:pt x="1512" y="30"/>
                  </a:lnTo>
                  <a:lnTo>
                    <a:pt x="1530" y="36"/>
                  </a:lnTo>
                  <a:lnTo>
                    <a:pt x="1548" y="36"/>
                  </a:lnTo>
                  <a:lnTo>
                    <a:pt x="1572" y="42"/>
                  </a:lnTo>
                  <a:lnTo>
                    <a:pt x="1590" y="48"/>
                  </a:lnTo>
                  <a:lnTo>
                    <a:pt x="1608" y="54"/>
                  </a:lnTo>
                  <a:lnTo>
                    <a:pt x="1626" y="60"/>
                  </a:lnTo>
                  <a:lnTo>
                    <a:pt x="1650" y="66"/>
                  </a:lnTo>
                  <a:lnTo>
                    <a:pt x="1668" y="72"/>
                  </a:lnTo>
                  <a:lnTo>
                    <a:pt x="1686" y="78"/>
                  </a:lnTo>
                  <a:lnTo>
                    <a:pt x="1704" y="84"/>
                  </a:lnTo>
                  <a:lnTo>
                    <a:pt x="1722" y="90"/>
                  </a:lnTo>
                  <a:lnTo>
                    <a:pt x="1746" y="96"/>
                  </a:lnTo>
                  <a:lnTo>
                    <a:pt x="1764" y="108"/>
                  </a:lnTo>
                  <a:lnTo>
                    <a:pt x="1782" y="114"/>
                  </a:lnTo>
                  <a:lnTo>
                    <a:pt x="1800" y="120"/>
                  </a:lnTo>
                  <a:lnTo>
                    <a:pt x="1818" y="132"/>
                  </a:lnTo>
                  <a:lnTo>
                    <a:pt x="1836" y="138"/>
                  </a:lnTo>
                  <a:lnTo>
                    <a:pt x="1854" y="150"/>
                  </a:lnTo>
                  <a:lnTo>
                    <a:pt x="1872" y="156"/>
                  </a:lnTo>
                  <a:lnTo>
                    <a:pt x="1884" y="168"/>
                  </a:lnTo>
                  <a:lnTo>
                    <a:pt x="1902" y="174"/>
                  </a:lnTo>
                  <a:lnTo>
                    <a:pt x="1920" y="186"/>
                  </a:lnTo>
                  <a:lnTo>
                    <a:pt x="1938" y="192"/>
                  </a:lnTo>
                  <a:lnTo>
                    <a:pt x="1956" y="204"/>
                  </a:lnTo>
                  <a:lnTo>
                    <a:pt x="1968" y="216"/>
                  </a:lnTo>
                  <a:lnTo>
                    <a:pt x="1986" y="222"/>
                  </a:lnTo>
                  <a:lnTo>
                    <a:pt x="2004" y="234"/>
                  </a:lnTo>
                  <a:lnTo>
                    <a:pt x="2016" y="246"/>
                  </a:lnTo>
                  <a:lnTo>
                    <a:pt x="2034" y="258"/>
                  </a:lnTo>
                  <a:lnTo>
                    <a:pt x="2046" y="270"/>
                  </a:lnTo>
                  <a:lnTo>
                    <a:pt x="2064" y="282"/>
                  </a:lnTo>
                  <a:lnTo>
                    <a:pt x="2076" y="294"/>
                  </a:lnTo>
                  <a:lnTo>
                    <a:pt x="2088" y="306"/>
                  </a:lnTo>
                  <a:lnTo>
                    <a:pt x="2106" y="318"/>
                  </a:lnTo>
                  <a:lnTo>
                    <a:pt x="2118" y="330"/>
                  </a:lnTo>
                  <a:lnTo>
                    <a:pt x="2130" y="342"/>
                  </a:lnTo>
                  <a:lnTo>
                    <a:pt x="2142" y="354"/>
                  </a:lnTo>
                  <a:lnTo>
                    <a:pt x="2154" y="366"/>
                  </a:lnTo>
                  <a:lnTo>
                    <a:pt x="2172" y="378"/>
                  </a:lnTo>
                  <a:lnTo>
                    <a:pt x="2184" y="390"/>
                  </a:lnTo>
                  <a:lnTo>
                    <a:pt x="2196" y="402"/>
                  </a:lnTo>
                  <a:lnTo>
                    <a:pt x="2202" y="420"/>
                  </a:lnTo>
                  <a:lnTo>
                    <a:pt x="2214" y="432"/>
                  </a:lnTo>
                  <a:lnTo>
                    <a:pt x="2226" y="444"/>
                  </a:lnTo>
                  <a:lnTo>
                    <a:pt x="2238" y="456"/>
                  </a:lnTo>
                  <a:lnTo>
                    <a:pt x="2250" y="474"/>
                  </a:lnTo>
                  <a:lnTo>
                    <a:pt x="2256" y="486"/>
                  </a:lnTo>
                  <a:lnTo>
                    <a:pt x="2268" y="504"/>
                  </a:lnTo>
                  <a:lnTo>
                    <a:pt x="2280" y="516"/>
                  </a:lnTo>
                  <a:lnTo>
                    <a:pt x="2286" y="528"/>
                  </a:lnTo>
                  <a:lnTo>
                    <a:pt x="2292" y="546"/>
                  </a:lnTo>
                  <a:lnTo>
                    <a:pt x="2304" y="558"/>
                  </a:lnTo>
                  <a:lnTo>
                    <a:pt x="2310" y="576"/>
                  </a:lnTo>
                  <a:lnTo>
                    <a:pt x="2316" y="588"/>
                  </a:lnTo>
                  <a:lnTo>
                    <a:pt x="2328" y="606"/>
                  </a:lnTo>
                  <a:lnTo>
                    <a:pt x="2334" y="618"/>
                  </a:lnTo>
                  <a:lnTo>
                    <a:pt x="2340" y="636"/>
                  </a:lnTo>
                  <a:lnTo>
                    <a:pt x="2346" y="648"/>
                  </a:lnTo>
                  <a:lnTo>
                    <a:pt x="2352" y="666"/>
                  </a:lnTo>
                  <a:lnTo>
                    <a:pt x="2358" y="684"/>
                  </a:lnTo>
                  <a:lnTo>
                    <a:pt x="2364" y="696"/>
                  </a:lnTo>
                  <a:lnTo>
                    <a:pt x="2370" y="714"/>
                  </a:lnTo>
                  <a:lnTo>
                    <a:pt x="2370" y="726"/>
                  </a:lnTo>
                  <a:lnTo>
                    <a:pt x="2376" y="744"/>
                  </a:lnTo>
                  <a:lnTo>
                    <a:pt x="2382" y="762"/>
                  </a:lnTo>
                  <a:lnTo>
                    <a:pt x="2382" y="774"/>
                  </a:lnTo>
                  <a:lnTo>
                    <a:pt x="2388" y="792"/>
                  </a:lnTo>
                  <a:lnTo>
                    <a:pt x="2388" y="810"/>
                  </a:lnTo>
                  <a:lnTo>
                    <a:pt x="2394" y="822"/>
                  </a:lnTo>
                  <a:lnTo>
                    <a:pt x="2394" y="840"/>
                  </a:lnTo>
                  <a:lnTo>
                    <a:pt x="2394" y="858"/>
                  </a:lnTo>
                  <a:lnTo>
                    <a:pt x="2394" y="870"/>
                  </a:lnTo>
                  <a:lnTo>
                    <a:pt x="2400" y="888"/>
                  </a:lnTo>
                  <a:lnTo>
                    <a:pt x="2400" y="906"/>
                  </a:lnTo>
                  <a:lnTo>
                    <a:pt x="2400" y="918"/>
                  </a:lnTo>
                  <a:lnTo>
                    <a:pt x="2400" y="936"/>
                  </a:lnTo>
                  <a:lnTo>
                    <a:pt x="2400" y="954"/>
                  </a:lnTo>
                  <a:lnTo>
                    <a:pt x="2394" y="966"/>
                  </a:lnTo>
                  <a:lnTo>
                    <a:pt x="2394" y="984"/>
                  </a:lnTo>
                  <a:lnTo>
                    <a:pt x="2394" y="1002"/>
                  </a:lnTo>
                  <a:lnTo>
                    <a:pt x="2394" y="1014"/>
                  </a:lnTo>
                  <a:lnTo>
                    <a:pt x="2388" y="1032"/>
                  </a:lnTo>
                  <a:lnTo>
                    <a:pt x="2388" y="1050"/>
                  </a:lnTo>
                  <a:lnTo>
                    <a:pt x="2382" y="1062"/>
                  </a:lnTo>
                  <a:lnTo>
                    <a:pt x="2382" y="1080"/>
                  </a:lnTo>
                  <a:lnTo>
                    <a:pt x="2376" y="1098"/>
                  </a:lnTo>
                  <a:lnTo>
                    <a:pt x="2370" y="1110"/>
                  </a:lnTo>
                  <a:lnTo>
                    <a:pt x="2370" y="1128"/>
                  </a:lnTo>
                  <a:lnTo>
                    <a:pt x="2364" y="1140"/>
                  </a:lnTo>
                  <a:lnTo>
                    <a:pt x="1200" y="918"/>
                  </a:lnTo>
                  <a:lnTo>
                    <a:pt x="1968" y="1626"/>
                  </a:lnTo>
                  <a:close/>
                </a:path>
              </a:pathLst>
            </a:custGeom>
            <a:solidFill>
              <a:srgbClr val="FFF5E5"/>
            </a:solidFill>
            <a:ln w="9525">
              <a:solidFill>
                <a:srgbClr val="FDBF57">
                  <a:alpha val="39999"/>
                </a:srgbClr>
              </a:solidFill>
              <a:round/>
              <a:headEnd/>
              <a:tailEnd/>
            </a:ln>
          </p:spPr>
          <p:txBody>
            <a:bodyPr/>
            <a:lstStyle/>
            <a:p>
              <a:endParaRPr lang="en-US"/>
            </a:p>
          </p:txBody>
        </p:sp>
      </p:grpSp>
      <p:sp>
        <p:nvSpPr>
          <p:cNvPr id="813066" name="Rectangle 10"/>
          <p:cNvSpPr>
            <a:spLocks noGrp="1" noChangeArrowheads="1"/>
          </p:cNvSpPr>
          <p:nvPr>
            <p:ph type="title"/>
          </p:nvPr>
        </p:nvSpPr>
        <p:spPr>
          <a:xfrm>
            <a:off x="0" y="57150"/>
            <a:ext cx="9144000" cy="914400"/>
          </a:xfrm>
        </p:spPr>
        <p:txBody>
          <a:bodyPr/>
          <a:lstStyle/>
          <a:p>
            <a:pPr eaLnBrk="1" hangingPunct="1">
              <a:defRPr/>
            </a:pPr>
            <a:r>
              <a:rPr lang="en-US" sz="2800" dirty="0" smtClean="0"/>
              <a:t> Economic Impact—Annual Expenditures Attributable to Obesity and Overweight in the United States</a:t>
            </a:r>
          </a:p>
        </p:txBody>
      </p:sp>
      <p:sp>
        <p:nvSpPr>
          <p:cNvPr id="14340" name="Rectangle 8"/>
          <p:cNvSpPr>
            <a:spLocks noGrp="1" noChangeArrowheads="1"/>
          </p:cNvSpPr>
          <p:nvPr>
            <p:ph idx="1"/>
          </p:nvPr>
        </p:nvSpPr>
        <p:spPr>
          <a:xfrm>
            <a:off x="152400" y="1079500"/>
            <a:ext cx="8839200" cy="5778500"/>
          </a:xfrm>
        </p:spPr>
        <p:txBody>
          <a:bodyPr/>
          <a:lstStyle/>
          <a:p>
            <a:pPr eaLnBrk="1" hangingPunct="1">
              <a:lnSpc>
                <a:spcPct val="80000"/>
              </a:lnSpc>
            </a:pPr>
            <a:r>
              <a:rPr lang="en-US" sz="2000" smtClean="0"/>
              <a:t>Based on data from 1998 through 2000, approximately</a:t>
            </a:r>
          </a:p>
          <a:p>
            <a:pPr lvl="1" eaLnBrk="1" hangingPunct="1">
              <a:lnSpc>
                <a:spcPct val="80000"/>
              </a:lnSpc>
            </a:pPr>
            <a:r>
              <a:rPr lang="en-US" sz="1800" smtClean="0"/>
              <a:t>5.7% of total adult medical expenditures</a:t>
            </a:r>
            <a:r>
              <a:rPr lang="en-US" sz="1800" baseline="30000" smtClean="0"/>
              <a:t>1</a:t>
            </a:r>
            <a:r>
              <a:rPr lang="en-US" sz="1800" smtClean="0"/>
              <a:t> </a:t>
            </a:r>
          </a:p>
          <a:p>
            <a:pPr lvl="1" eaLnBrk="1" hangingPunct="1">
              <a:lnSpc>
                <a:spcPct val="80000"/>
              </a:lnSpc>
            </a:pPr>
            <a:r>
              <a:rPr lang="en-US" sz="1800" smtClean="0"/>
              <a:t>6.8% of total Medicare expenditures</a:t>
            </a:r>
            <a:r>
              <a:rPr lang="en-US" sz="1800" baseline="30000" smtClean="0"/>
              <a:t>1</a:t>
            </a:r>
          </a:p>
          <a:p>
            <a:pPr lvl="1" eaLnBrk="1" hangingPunct="1">
              <a:lnSpc>
                <a:spcPct val="80000"/>
              </a:lnSpc>
            </a:pPr>
            <a:r>
              <a:rPr lang="en-US" sz="1800" smtClean="0"/>
              <a:t>10.6% of total Medicaid expenditures</a:t>
            </a:r>
            <a:r>
              <a:rPr lang="en-US" sz="1800" baseline="30000" smtClean="0"/>
              <a:t>1</a:t>
            </a:r>
          </a:p>
          <a:p>
            <a:pPr eaLnBrk="1" hangingPunct="1">
              <a:lnSpc>
                <a:spcPct val="80000"/>
              </a:lnSpc>
            </a:pPr>
            <a:r>
              <a:rPr lang="en-US" sz="2000" smtClean="0"/>
              <a:t>Between 1987 and 2001 (obesity average 14% and 31% respectively), increases in spending on obese people relative to people of normal weight accounted for 27% of the rise in inflation-adjusted per capita spending</a:t>
            </a:r>
            <a:r>
              <a:rPr lang="en-US" sz="2000" baseline="30000" smtClean="0"/>
              <a:t>2</a:t>
            </a:r>
          </a:p>
          <a:p>
            <a:pPr lvl="1" eaLnBrk="1" hangingPunct="1">
              <a:lnSpc>
                <a:spcPct val="80000"/>
              </a:lnSpc>
            </a:pPr>
            <a:r>
              <a:rPr lang="en-US" sz="1800" smtClean="0"/>
              <a:t>Obesity trends account for a large proportion of the increased spending growth for diabetes (38%), hyperlipidemia (22%), and heart disease (41%)*</a:t>
            </a:r>
            <a:r>
              <a:rPr lang="en-US" sz="1800" baseline="30000" smtClean="0"/>
              <a:t>2</a:t>
            </a:r>
          </a:p>
          <a:p>
            <a:pPr eaLnBrk="1" hangingPunct="1">
              <a:lnSpc>
                <a:spcPct val="80000"/>
              </a:lnSpc>
            </a:pPr>
            <a:r>
              <a:rPr lang="en-US" sz="2000" smtClean="0"/>
              <a:t>$93 billion in direct medical costs</a:t>
            </a:r>
            <a:r>
              <a:rPr lang="en-US" sz="2000" baseline="30000" smtClean="0"/>
              <a:t>†</a:t>
            </a:r>
          </a:p>
          <a:p>
            <a:pPr lvl="1" eaLnBrk="1" hangingPunct="1">
              <a:lnSpc>
                <a:spcPct val="80000"/>
              </a:lnSpc>
            </a:pPr>
            <a:r>
              <a:rPr lang="en-US" sz="1800" smtClean="0"/>
              <a:t>Relates to total medical costs attributable to obesity and overweight at $78.5 billion, which was projected to be equivalent to $92.6 billion in 2002 dollars</a:t>
            </a:r>
            <a:r>
              <a:rPr lang="en-US" sz="1800" baseline="30000" smtClean="0"/>
              <a:t>3</a:t>
            </a:r>
          </a:p>
          <a:p>
            <a:pPr eaLnBrk="1" hangingPunct="1">
              <a:lnSpc>
                <a:spcPct val="80000"/>
              </a:lnSpc>
            </a:pPr>
            <a:r>
              <a:rPr lang="en-US" sz="2000" smtClean="0"/>
              <a:t>$117 billion in total costs (direct and indirect; $2001)</a:t>
            </a:r>
            <a:r>
              <a:rPr lang="en-US" sz="2000" baseline="30000" smtClean="0"/>
              <a:t>3</a:t>
            </a:r>
          </a:p>
          <a:p>
            <a:pPr eaLnBrk="1" hangingPunct="1">
              <a:lnSpc>
                <a:spcPct val="80000"/>
              </a:lnSpc>
              <a:spcBef>
                <a:spcPct val="0"/>
              </a:spcBef>
              <a:buFont typeface="Symbol" pitchFamily="18" charset="2"/>
              <a:buNone/>
            </a:pPr>
            <a:endParaRPr lang="en-US" sz="2000" baseline="30000" smtClean="0"/>
          </a:p>
          <a:p>
            <a:pPr eaLnBrk="1" hangingPunct="1">
              <a:lnSpc>
                <a:spcPct val="80000"/>
              </a:lnSpc>
              <a:spcBef>
                <a:spcPct val="0"/>
              </a:spcBef>
            </a:pPr>
            <a:r>
              <a:rPr lang="en-US" sz="2000" smtClean="0"/>
              <a:t>Estimated to have risen to $147 billion per year by 2008</a:t>
            </a:r>
            <a:r>
              <a:rPr lang="en-US" sz="2000" baseline="30000" smtClean="0"/>
              <a:t>4</a:t>
            </a:r>
          </a:p>
          <a:p>
            <a:pPr eaLnBrk="1" hangingPunct="1">
              <a:lnSpc>
                <a:spcPct val="80000"/>
              </a:lnSpc>
              <a:spcBef>
                <a:spcPct val="0"/>
              </a:spcBef>
              <a:buFont typeface="Symbol" pitchFamily="18" charset="2"/>
              <a:buNone/>
            </a:pPr>
            <a:endParaRPr lang="en-US" sz="2000" baseline="30000" smtClean="0"/>
          </a:p>
        </p:txBody>
      </p:sp>
      <p:sp>
        <p:nvSpPr>
          <p:cNvPr id="14341" name="Text Box 51"/>
          <p:cNvSpPr txBox="1">
            <a:spLocks noChangeArrowheads="1"/>
          </p:cNvSpPr>
          <p:nvPr/>
        </p:nvSpPr>
        <p:spPr bwMode="auto">
          <a:xfrm>
            <a:off x="0" y="5588000"/>
            <a:ext cx="9144000" cy="1100138"/>
          </a:xfrm>
          <a:prstGeom prst="rect">
            <a:avLst/>
          </a:prstGeom>
          <a:noFill/>
          <a:ln w="9525">
            <a:noFill/>
            <a:miter lim="800000"/>
            <a:headEnd/>
            <a:tailEnd/>
          </a:ln>
        </p:spPr>
        <p:txBody>
          <a:bodyPr anchor="b"/>
          <a:lstStyle/>
          <a:p>
            <a:pPr marL="57150" indent="-57150">
              <a:defRPr/>
            </a:pPr>
            <a:r>
              <a:rPr lang="en-US" sz="800" baseline="30000" dirty="0">
                <a:latin typeface="Times New Roman" pitchFamily="-109" charset="0"/>
              </a:rPr>
              <a:t>*</a:t>
            </a:r>
            <a:r>
              <a:rPr lang="en-US" sz="800" dirty="0">
                <a:latin typeface="Times New Roman" pitchFamily="-109" charset="0"/>
              </a:rPr>
              <a:t>Data from 1997 and the 2005 Household Component to the Medical Expenditures Panel Survey (MEPS=HC).</a:t>
            </a:r>
          </a:p>
          <a:p>
            <a:pPr marL="57150" indent="-57150">
              <a:defRPr/>
            </a:pPr>
            <a:r>
              <a:rPr lang="en-US" sz="800" baseline="30000" dirty="0"/>
              <a:t>†</a:t>
            </a:r>
            <a:r>
              <a:rPr lang="en-US" sz="800" dirty="0">
                <a:latin typeface="Times New Roman" pitchFamily="-109" charset="0"/>
              </a:rPr>
              <a:t>The information was based on data from 1998 Medical Expenditures Panel Survey merged with the 1996 and 1997 National Health Interview Surveys. </a:t>
            </a:r>
          </a:p>
          <a:p>
            <a:pPr marL="57150" indent="-57150">
              <a:defRPr/>
            </a:pPr>
            <a:r>
              <a:rPr lang="en-US" sz="800" dirty="0">
                <a:latin typeface="Times New Roman" pitchFamily="-109" charset="0"/>
              </a:rPr>
              <a:t>   Figures have been rounded to the nearest whole number. </a:t>
            </a:r>
          </a:p>
          <a:p>
            <a:pPr marL="222250" indent="-222250">
              <a:defRPr/>
            </a:pPr>
            <a:r>
              <a:rPr lang="en-US" sz="800" dirty="0"/>
              <a:t>1. Finkelstein EA, </a:t>
            </a:r>
            <a:r>
              <a:rPr lang="en-US" sz="800" dirty="0" err="1"/>
              <a:t>Fiebelkorn</a:t>
            </a:r>
            <a:r>
              <a:rPr lang="en-US" sz="800" dirty="0"/>
              <a:t> IC, Wang G. State-level estimates of annual medical expenditures attributable to obesity. </a:t>
            </a:r>
            <a:r>
              <a:rPr lang="en-US" sz="800" i="1" dirty="0" err="1"/>
              <a:t>Obes</a:t>
            </a:r>
            <a:r>
              <a:rPr lang="en-US" sz="800" i="1" dirty="0"/>
              <a:t> Res. </a:t>
            </a:r>
            <a:r>
              <a:rPr lang="en-US" sz="800" dirty="0"/>
              <a:t>2004;12(1):18-24.</a:t>
            </a:r>
          </a:p>
          <a:p>
            <a:pPr marL="222250" indent="-222250">
              <a:defRPr/>
            </a:pPr>
            <a:r>
              <a:rPr lang="en-US" sz="800" dirty="0"/>
              <a:t>2. Thorpe KE, Florence CS, Howard DH, </a:t>
            </a:r>
            <a:r>
              <a:rPr lang="en-US" sz="800" dirty="0" err="1"/>
              <a:t>Joski</a:t>
            </a:r>
            <a:r>
              <a:rPr lang="en-US" sz="800" dirty="0"/>
              <a:t> P. The impact of obesity on rising medical spending. </a:t>
            </a:r>
            <a:r>
              <a:rPr lang="en-US" sz="800" i="1" dirty="0"/>
              <a:t>Health Affairs</a:t>
            </a:r>
            <a:r>
              <a:rPr lang="en-US" sz="800" dirty="0"/>
              <a:t>, October 20,2004.</a:t>
            </a:r>
          </a:p>
          <a:p>
            <a:pPr marL="222250" indent="-222250">
              <a:defRPr/>
            </a:pPr>
            <a:r>
              <a:rPr lang="en-US" sz="800" dirty="0"/>
              <a:t>    http://content.healthaffairs.org/cgi/content/abstract/hlthaff.w4.480. Accessed April 8, 2007.</a:t>
            </a:r>
          </a:p>
          <a:p>
            <a:pPr marL="222250" indent="-222250">
              <a:defRPr/>
            </a:pPr>
            <a:r>
              <a:rPr lang="en-US" sz="800" dirty="0"/>
              <a:t>3. Finkelstein EA, </a:t>
            </a:r>
            <a:r>
              <a:rPr lang="en-US" sz="800" dirty="0" err="1"/>
              <a:t>Fiebelkorn</a:t>
            </a:r>
            <a:r>
              <a:rPr lang="en-US" sz="800" dirty="0"/>
              <a:t> IC, Wang G.  National medical spending attributable to overweight and obesity: how much, and who’s paying?  </a:t>
            </a:r>
            <a:r>
              <a:rPr lang="en-US" sz="800" i="1" dirty="0"/>
              <a:t>Health Affairs</a:t>
            </a:r>
            <a:r>
              <a:rPr lang="en-US" sz="800" dirty="0"/>
              <a:t>  2003;W3(</a:t>
            </a:r>
            <a:r>
              <a:rPr lang="en-US" sz="800" dirty="0" err="1"/>
              <a:t>Suppl</a:t>
            </a:r>
            <a:r>
              <a:rPr lang="en-US" sz="800" dirty="0"/>
              <a:t> Web Exclusives);219-226.</a:t>
            </a:r>
          </a:p>
          <a:p>
            <a:pPr marL="222250" indent="-222250">
              <a:defRPr/>
            </a:pPr>
            <a:r>
              <a:rPr lang="en-US" sz="800" dirty="0">
                <a:latin typeface="Times New Roman" pitchFamily="-109" charset="0"/>
              </a:rPr>
              <a:t>4. Finkelstein EA, </a:t>
            </a:r>
            <a:r>
              <a:rPr lang="en-US" sz="800" dirty="0" err="1">
                <a:latin typeface="Times New Roman" pitchFamily="-109" charset="0"/>
              </a:rPr>
              <a:t>Trogdon</a:t>
            </a:r>
            <a:r>
              <a:rPr lang="en-US" sz="800" dirty="0">
                <a:latin typeface="Times New Roman" pitchFamily="-109" charset="0"/>
              </a:rPr>
              <a:t> JG, Cohen JW, </a:t>
            </a:r>
            <a:r>
              <a:rPr lang="en-US" sz="800" dirty="0" err="1">
                <a:latin typeface="Times New Roman" pitchFamily="-109" charset="0"/>
              </a:rPr>
              <a:t>Diestz</a:t>
            </a:r>
            <a:r>
              <a:rPr lang="en-US" sz="800" dirty="0">
                <a:latin typeface="Times New Roman" pitchFamily="-109" charset="0"/>
              </a:rPr>
              <a:t> W. Annual medical </a:t>
            </a:r>
            <a:r>
              <a:rPr lang="en-US" sz="800" dirty="0" err="1">
                <a:latin typeface="Times New Roman" pitchFamily="-109" charset="0"/>
              </a:rPr>
              <a:t>spedning</a:t>
            </a:r>
            <a:r>
              <a:rPr lang="en-US" sz="800" dirty="0">
                <a:latin typeface="Times New Roman" pitchFamily="-109" charset="0"/>
              </a:rPr>
              <a:t> attributable to obesity: payer-and service-specific estimates. </a:t>
            </a:r>
            <a:r>
              <a:rPr lang="en-US" sz="800" i="1" dirty="0" err="1">
                <a:latin typeface="Times New Roman" pitchFamily="-109" charset="0"/>
              </a:rPr>
              <a:t>Heallth</a:t>
            </a:r>
            <a:r>
              <a:rPr lang="en-US" sz="800" i="1" dirty="0">
                <a:latin typeface="Times New Roman" pitchFamily="-109" charset="0"/>
              </a:rPr>
              <a:t> </a:t>
            </a:r>
            <a:r>
              <a:rPr lang="en-US" sz="800" i="1" dirty="0" err="1">
                <a:latin typeface="Times New Roman" pitchFamily="-109" charset="0"/>
              </a:rPr>
              <a:t>Aff</a:t>
            </a:r>
            <a:r>
              <a:rPr lang="en-US" sz="800" i="1" dirty="0">
                <a:latin typeface="Times New Roman" pitchFamily="-109" charset="0"/>
              </a:rPr>
              <a:t> (</a:t>
            </a:r>
            <a:r>
              <a:rPr lang="en-US" sz="800" i="1" dirty="0" err="1">
                <a:latin typeface="Times New Roman" pitchFamily="-109" charset="0"/>
              </a:rPr>
              <a:t>Millwodd</a:t>
            </a:r>
            <a:r>
              <a:rPr lang="en-US" sz="800" i="1" dirty="0">
                <a:latin typeface="Times New Roman" pitchFamily="-109" charset="0"/>
              </a:rPr>
              <a:t>). 2009; 28:w822-w831. </a:t>
            </a:r>
            <a:endParaRPr lang="en-US" sz="800" dirty="0">
              <a:latin typeface="Times New Roman" pitchFamily="-109"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152400" y="1657350"/>
            <a:ext cx="4667250" cy="3902075"/>
          </a:xfrm>
          <a:noFill/>
        </p:spPr>
        <p:txBody>
          <a:bodyPr anchor="ctr"/>
          <a:lstStyle/>
          <a:p>
            <a:pPr eaLnBrk="1" hangingPunct="1"/>
            <a:r>
              <a:rPr lang="en-US" sz="3200" smtClean="0">
                <a:solidFill>
                  <a:schemeClr val="tx1"/>
                </a:solidFill>
                <a:effectLst/>
              </a:rPr>
              <a:t>Weighty Matters:</a:t>
            </a:r>
            <a:br>
              <a:rPr lang="en-US" sz="3200" smtClean="0">
                <a:solidFill>
                  <a:schemeClr val="tx1"/>
                </a:solidFill>
                <a:effectLst/>
              </a:rPr>
            </a:br>
            <a:r>
              <a:rPr lang="en-US" sz="3200" i="1" smtClean="0">
                <a:solidFill>
                  <a:schemeClr val="tx1"/>
                </a:solidFill>
                <a:effectLst/>
              </a:rPr>
              <a:t>How Obesity Drives Poor Health and Health Spending in the US</a:t>
            </a:r>
          </a:p>
        </p:txBody>
      </p:sp>
      <p:pic>
        <p:nvPicPr>
          <p:cNvPr id="887811" name="Picture 3"/>
          <p:cNvPicPr>
            <a:picLocks noChangeAspect="1" noChangeArrowheads="1"/>
          </p:cNvPicPr>
          <p:nvPr/>
        </p:nvPicPr>
        <p:blipFill>
          <a:blip r:embed="rId3" cstate="print"/>
          <a:srcRect l="21203" t="13037" r="41405" b="10001"/>
          <a:stretch>
            <a:fillRect/>
          </a:stretch>
        </p:blipFill>
        <p:spPr bwMode="auto">
          <a:xfrm>
            <a:off x="4953000" y="1350963"/>
            <a:ext cx="3573463" cy="4597400"/>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15364" name="Rectangle 4"/>
          <p:cNvSpPr>
            <a:spLocks noChangeArrowheads="1"/>
          </p:cNvSpPr>
          <p:nvPr/>
        </p:nvSpPr>
        <p:spPr bwMode="auto">
          <a:xfrm>
            <a:off x="26988" y="6640513"/>
            <a:ext cx="9117012" cy="303212"/>
          </a:xfrm>
          <a:prstGeom prst="rect">
            <a:avLst/>
          </a:prstGeom>
          <a:noFill/>
          <a:ln w="9525">
            <a:noFill/>
            <a:miter lim="800000"/>
            <a:headEnd/>
            <a:tailEnd/>
          </a:ln>
        </p:spPr>
        <p:txBody>
          <a:bodyPr/>
          <a:lstStyle/>
          <a:p>
            <a:pPr>
              <a:lnSpc>
                <a:spcPct val="90000"/>
              </a:lnSpc>
              <a:spcBef>
                <a:spcPct val="40000"/>
              </a:spcBef>
              <a:buClr>
                <a:srgbClr val="5C919E"/>
              </a:buClr>
              <a:buFont typeface="Symbol" pitchFamily="18" charset="2"/>
              <a:buNone/>
            </a:pPr>
            <a:endParaRPr lang="en-US" sz="1200" b="1" i="1">
              <a:latin typeface="Times New Roman" pitchFamily="18" charset="0"/>
            </a:endParaRPr>
          </a:p>
        </p:txBody>
      </p:sp>
      <p:sp>
        <p:nvSpPr>
          <p:cNvPr id="15365" name="Text Box 51"/>
          <p:cNvSpPr txBox="1">
            <a:spLocks noChangeArrowheads="1"/>
          </p:cNvSpPr>
          <p:nvPr/>
        </p:nvSpPr>
        <p:spPr bwMode="auto">
          <a:xfrm>
            <a:off x="0" y="5724525"/>
            <a:ext cx="9144000" cy="938213"/>
          </a:xfrm>
          <a:prstGeom prst="rect">
            <a:avLst/>
          </a:prstGeom>
          <a:noFill/>
          <a:ln w="9525">
            <a:noFill/>
            <a:miter lim="800000"/>
            <a:headEnd/>
            <a:tailEnd/>
          </a:ln>
        </p:spPr>
        <p:txBody>
          <a:bodyPr anchor="b"/>
          <a:lstStyle/>
          <a:p>
            <a:r>
              <a:rPr lang="en-US" sz="800"/>
              <a:t>1. Weighty Matters: How Obesity Drives Poor Health and Health Spending in the U.S. 2009. Available at: </a:t>
            </a:r>
            <a:r>
              <a:rPr lang="en-US" sz="800" u="sng">
                <a:hlinkClick r:id="rId4"/>
              </a:rPr>
              <a:t>https://www.businessgrouphealth.org/pdfs/NBGH%20WeightyMatters_Final.pdf</a:t>
            </a:r>
            <a:r>
              <a:rPr lang="en-US" sz="800"/>
              <a:t>. Accessed 12-8-2009.</a:t>
            </a: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pPr eaLnBrk="1" hangingPunct="1">
              <a:defRPr/>
            </a:pPr>
            <a:r>
              <a:rPr lang="en-US" dirty="0" smtClean="0"/>
              <a:t>Physical Costs of Obesity </a:t>
            </a:r>
          </a:p>
        </p:txBody>
      </p:sp>
      <p:sp>
        <p:nvSpPr>
          <p:cNvPr id="889859" name="Rectangle 3"/>
          <p:cNvSpPr>
            <a:spLocks noGrp="1" noChangeArrowheads="1"/>
          </p:cNvSpPr>
          <p:nvPr>
            <p:ph idx="1"/>
          </p:nvPr>
        </p:nvSpPr>
        <p:spPr>
          <a:xfrm>
            <a:off x="495300" y="1308100"/>
            <a:ext cx="4210050" cy="5157788"/>
          </a:xfrm>
        </p:spPr>
        <p:txBody>
          <a:bodyPr/>
          <a:lstStyle/>
          <a:p>
            <a:pPr eaLnBrk="1" hangingPunct="1"/>
            <a:r>
              <a:rPr lang="en-US" sz="2000" b="1" u="sng" smtClean="0"/>
              <a:t>36.01%</a:t>
            </a:r>
            <a:r>
              <a:rPr lang="en-US" sz="2000" smtClean="0"/>
              <a:t> of new cases across all 11 chronic conditions can be attributed to obesity</a:t>
            </a:r>
          </a:p>
          <a:p>
            <a:pPr eaLnBrk="1" hangingPunct="1"/>
            <a:r>
              <a:rPr lang="en-US" sz="2000" b="1" u="sng" smtClean="0"/>
              <a:t>16.97%</a:t>
            </a:r>
            <a:r>
              <a:rPr lang="en-US" sz="2000" b="1" smtClean="0"/>
              <a:t> </a:t>
            </a:r>
            <a:r>
              <a:rPr lang="en-US" sz="2000" smtClean="0"/>
              <a:t>of new cases across all 11 chronic conditions can be attributed to overweight</a:t>
            </a:r>
          </a:p>
          <a:p>
            <a:pPr eaLnBrk="1" hangingPunct="1"/>
            <a:r>
              <a:rPr lang="en-US" sz="2000" smtClean="0"/>
              <a:t>The burden of obesity is most marked in heart disease and diabetes, accounting for more than 70% of the growth in prevalence for these 2 conditions</a:t>
            </a:r>
          </a:p>
          <a:p>
            <a:pPr eaLnBrk="1" hangingPunct="1"/>
            <a:r>
              <a:rPr lang="en-US" sz="2000" smtClean="0"/>
              <a:t>Obesity accounted for 60% of the growth in hypertension and nearly 50% of the rise in arthritis</a:t>
            </a:r>
          </a:p>
        </p:txBody>
      </p:sp>
      <p:sp>
        <p:nvSpPr>
          <p:cNvPr id="889863" name="Text Box 7"/>
          <p:cNvSpPr txBox="1">
            <a:spLocks noChangeArrowheads="1"/>
          </p:cNvSpPr>
          <p:nvPr/>
        </p:nvSpPr>
        <p:spPr bwMode="auto">
          <a:xfrm>
            <a:off x="0" y="5988050"/>
            <a:ext cx="9144000" cy="369888"/>
          </a:xfrm>
          <a:prstGeom prst="rect">
            <a:avLst/>
          </a:prstGeom>
          <a:noFill/>
          <a:ln w="9525">
            <a:noFill/>
            <a:miter lim="800000"/>
            <a:headEnd/>
            <a:tailEnd/>
          </a:ln>
          <a:effectLst/>
        </p:spPr>
        <p:txBody>
          <a:bodyPr>
            <a:spAutoFit/>
          </a:bodyPr>
          <a:lstStyle/>
          <a:p>
            <a:pPr marL="0" lvl="1" algn="ctr">
              <a:spcBef>
                <a:spcPct val="40000"/>
              </a:spcBef>
              <a:buClr>
                <a:srgbClr val="5C919E"/>
              </a:buClr>
              <a:buFont typeface="Arial" pitchFamily="34" charset="0"/>
              <a:buNone/>
              <a:defRPr/>
            </a:pPr>
            <a:r>
              <a:rPr lang="en-US" b="1" i="1" dirty="0">
                <a:latin typeface="+mj-lt"/>
              </a:rPr>
              <a:t>The prevalence of 11 chronic conditions associated with overweight and obesity grew 180%.</a:t>
            </a:r>
          </a:p>
        </p:txBody>
      </p:sp>
      <p:sp>
        <p:nvSpPr>
          <p:cNvPr id="889867" name="Oval 11"/>
          <p:cNvSpPr>
            <a:spLocks noChangeArrowheads="1"/>
          </p:cNvSpPr>
          <p:nvPr/>
        </p:nvSpPr>
        <p:spPr bwMode="auto">
          <a:xfrm>
            <a:off x="4852988" y="4202113"/>
            <a:ext cx="4267200" cy="298450"/>
          </a:xfrm>
          <a:prstGeom prst="ellipse">
            <a:avLst/>
          </a:prstGeom>
          <a:noFill/>
          <a:ln w="28575">
            <a:solidFill>
              <a:srgbClr val="FF0000"/>
            </a:solidFill>
            <a:round/>
            <a:headEnd/>
            <a:tailEnd/>
          </a:ln>
        </p:spPr>
        <p:txBody>
          <a:bodyPr wrap="none" anchor="ctr"/>
          <a:lstStyle/>
          <a:p>
            <a:endParaRPr lang="en-US"/>
          </a:p>
        </p:txBody>
      </p:sp>
      <p:sp>
        <p:nvSpPr>
          <p:cNvPr id="889869" name="Oval 13"/>
          <p:cNvSpPr>
            <a:spLocks noChangeArrowheads="1"/>
          </p:cNvSpPr>
          <p:nvPr/>
        </p:nvSpPr>
        <p:spPr bwMode="auto">
          <a:xfrm>
            <a:off x="4876800" y="5746750"/>
            <a:ext cx="4221163" cy="296863"/>
          </a:xfrm>
          <a:prstGeom prst="ellipse">
            <a:avLst/>
          </a:prstGeom>
          <a:noFill/>
          <a:ln w="38100">
            <a:solidFill>
              <a:srgbClr val="FF0000"/>
            </a:solidFill>
            <a:round/>
            <a:headEnd/>
            <a:tailEnd/>
          </a:ln>
        </p:spPr>
        <p:txBody>
          <a:bodyPr wrap="none" anchor="ctr"/>
          <a:lstStyle/>
          <a:p>
            <a:endParaRPr lang="en-US"/>
          </a:p>
        </p:txBody>
      </p:sp>
      <p:sp>
        <p:nvSpPr>
          <p:cNvPr id="16391" name="Text Box 51"/>
          <p:cNvSpPr txBox="1">
            <a:spLocks noChangeArrowheads="1"/>
          </p:cNvSpPr>
          <p:nvPr/>
        </p:nvSpPr>
        <p:spPr bwMode="auto">
          <a:xfrm>
            <a:off x="0" y="5724525"/>
            <a:ext cx="8905875" cy="938213"/>
          </a:xfrm>
          <a:prstGeom prst="rect">
            <a:avLst/>
          </a:prstGeom>
          <a:noFill/>
          <a:ln w="9525">
            <a:noFill/>
            <a:miter lim="800000"/>
            <a:headEnd/>
            <a:tailEnd/>
          </a:ln>
        </p:spPr>
        <p:txBody>
          <a:bodyPr anchor="b"/>
          <a:lstStyle/>
          <a:p>
            <a:r>
              <a:rPr lang="en-US" sz="800"/>
              <a:t>1. Weighty Matters: How Obesity Drives Poor Health and Health Spending in the U.S. 2009. Available at: </a:t>
            </a:r>
            <a:r>
              <a:rPr lang="en-US" sz="800" u="sng">
                <a:hlinkClick r:id="rId3"/>
              </a:rPr>
              <a:t>https://www.businessgrouphealth.org/pdfs/NBGH%20WeightyMatters_Final.pdf</a:t>
            </a:r>
            <a:r>
              <a:rPr lang="en-US" sz="800"/>
              <a:t>. Accessed 12-8-2009.</a:t>
            </a:r>
          </a:p>
        </p:txBody>
      </p:sp>
      <p:sp>
        <p:nvSpPr>
          <p:cNvPr id="16392" name="Oval 10"/>
          <p:cNvSpPr>
            <a:spLocks noChangeArrowheads="1"/>
          </p:cNvSpPr>
          <p:nvPr/>
        </p:nvSpPr>
        <p:spPr bwMode="auto">
          <a:xfrm>
            <a:off x="4876800" y="4494213"/>
            <a:ext cx="4237038" cy="292100"/>
          </a:xfrm>
          <a:prstGeom prst="ellipse">
            <a:avLst/>
          </a:prstGeom>
          <a:noFill/>
          <a:ln w="28575">
            <a:solidFill>
              <a:srgbClr val="FF0000"/>
            </a:solidFill>
            <a:round/>
            <a:headEnd/>
            <a:tailEnd/>
          </a:ln>
        </p:spPr>
        <p:txBody>
          <a:bodyPr wrap="none" anchor="ctr"/>
          <a:lstStyle/>
          <a:p>
            <a:endParaRPr lang="en-US"/>
          </a:p>
        </p:txBody>
      </p:sp>
      <p:graphicFrame>
        <p:nvGraphicFramePr>
          <p:cNvPr id="15" name="Content Placeholder 6"/>
          <p:cNvGraphicFramePr>
            <a:graphicFrameLocks/>
          </p:cNvGraphicFramePr>
          <p:nvPr/>
        </p:nvGraphicFramePr>
        <p:xfrm>
          <a:off x="5143500" y="1223963"/>
          <a:ext cx="3790950" cy="4819650"/>
        </p:xfrm>
        <a:graphic>
          <a:graphicData uri="http://schemas.openxmlformats.org/drawingml/2006/table">
            <a:tbl>
              <a:tblPr firstRow="1" bandRow="1">
                <a:tableStyleId>{5940675A-B579-460E-94D1-54222C63F5DA}</a:tableStyleId>
              </a:tblPr>
              <a:tblGrid>
                <a:gridCol w="1895475"/>
                <a:gridCol w="947737"/>
                <a:gridCol w="947737"/>
              </a:tblGrid>
              <a:tr h="525958">
                <a:tc>
                  <a:txBody>
                    <a:bodyPr/>
                    <a:lstStyle/>
                    <a:p>
                      <a:endParaRPr lang="en-US" sz="1200" b="1" dirty="0"/>
                    </a:p>
                  </a:txBody>
                  <a:tcPr/>
                </a:tc>
                <a:tc gridSpan="2">
                  <a:txBody>
                    <a:bodyPr/>
                    <a:lstStyle/>
                    <a:p>
                      <a:r>
                        <a:rPr lang="en-US" sz="1200" b="1" dirty="0" smtClean="0"/>
                        <a:t>Share in Condition Prevalence: 1997-2005</a:t>
                      </a:r>
                      <a:endParaRPr lang="en-US" sz="1200" b="1" dirty="0"/>
                    </a:p>
                  </a:txBody>
                  <a:tcPr/>
                </a:tc>
                <a:tc hMerge="1">
                  <a:txBody>
                    <a:bodyPr/>
                    <a:lstStyle/>
                    <a:p>
                      <a:endParaRPr lang="en-US"/>
                    </a:p>
                  </a:txBody>
                  <a:tcPr/>
                </a:tc>
              </a:tr>
              <a:tr h="306692">
                <a:tc>
                  <a:txBody>
                    <a:bodyPr/>
                    <a:lstStyle/>
                    <a:p>
                      <a:r>
                        <a:rPr lang="en-US" sz="1200" b="1" dirty="0" smtClean="0"/>
                        <a:t>Condition</a:t>
                      </a:r>
                      <a:endParaRPr lang="en-US" sz="1200" b="1" dirty="0"/>
                    </a:p>
                  </a:txBody>
                  <a:tcPr/>
                </a:tc>
                <a:tc>
                  <a:txBody>
                    <a:bodyPr/>
                    <a:lstStyle/>
                    <a:p>
                      <a:r>
                        <a:rPr lang="en-US" sz="1200" b="1" dirty="0" smtClean="0"/>
                        <a:t>Overweight</a:t>
                      </a:r>
                      <a:endParaRPr lang="en-US" sz="1200" b="1" dirty="0"/>
                    </a:p>
                  </a:txBody>
                  <a:tcPr/>
                </a:tc>
                <a:tc>
                  <a:txBody>
                    <a:bodyPr/>
                    <a:lstStyle/>
                    <a:p>
                      <a:r>
                        <a:rPr lang="en-US" sz="1200" b="1" dirty="0" smtClean="0"/>
                        <a:t>Obesity</a:t>
                      </a:r>
                      <a:endParaRPr lang="en-US" sz="1200" b="1" dirty="0"/>
                    </a:p>
                  </a:txBody>
                  <a:tcPr>
                    <a:solidFill>
                      <a:srgbClr val="5FB15B">
                        <a:alpha val="71000"/>
                      </a:srgbClr>
                    </a:solidFill>
                  </a:tcPr>
                </a:tc>
              </a:tr>
              <a:tr h="306692">
                <a:tc>
                  <a:txBody>
                    <a:bodyPr/>
                    <a:lstStyle/>
                    <a:p>
                      <a:endParaRPr lang="en-US" sz="1200" b="1"/>
                    </a:p>
                  </a:txBody>
                  <a:tcPr/>
                </a:tc>
                <a:tc>
                  <a:txBody>
                    <a:bodyPr/>
                    <a:lstStyle/>
                    <a:p>
                      <a:endParaRPr lang="en-US" sz="1200" b="1" dirty="0"/>
                    </a:p>
                  </a:txBody>
                  <a:tcPr/>
                </a:tc>
                <a:tc>
                  <a:txBody>
                    <a:bodyPr/>
                    <a:lstStyle/>
                    <a:p>
                      <a:endParaRPr lang="en-US" sz="1200" b="1" dirty="0"/>
                    </a:p>
                  </a:txBody>
                  <a:tcPr>
                    <a:solidFill>
                      <a:srgbClr val="5FB15B">
                        <a:alpha val="71000"/>
                      </a:srgbClr>
                    </a:solidFill>
                  </a:tcPr>
                </a:tc>
              </a:tr>
              <a:tr h="306692">
                <a:tc>
                  <a:txBody>
                    <a:bodyPr/>
                    <a:lstStyle/>
                    <a:p>
                      <a:r>
                        <a:rPr lang="en-US" sz="1200" b="1" dirty="0" smtClean="0"/>
                        <a:t>Mental Disorders</a:t>
                      </a:r>
                      <a:endParaRPr lang="en-US" sz="1200" b="1" dirty="0"/>
                    </a:p>
                  </a:txBody>
                  <a:tcPr/>
                </a:tc>
                <a:tc>
                  <a:txBody>
                    <a:bodyPr/>
                    <a:lstStyle/>
                    <a:p>
                      <a:r>
                        <a:rPr lang="en-US" sz="1200" b="1" dirty="0" smtClean="0"/>
                        <a:t>7.43%</a:t>
                      </a:r>
                      <a:endParaRPr lang="en-US" sz="1200" b="1" dirty="0"/>
                    </a:p>
                  </a:txBody>
                  <a:tcPr/>
                </a:tc>
                <a:tc>
                  <a:txBody>
                    <a:bodyPr/>
                    <a:lstStyle/>
                    <a:p>
                      <a:r>
                        <a:rPr lang="en-US" sz="1200" b="1" dirty="0" smtClean="0"/>
                        <a:t>16.22%</a:t>
                      </a:r>
                    </a:p>
                  </a:txBody>
                  <a:tcPr>
                    <a:solidFill>
                      <a:srgbClr val="5FB15B">
                        <a:alpha val="71000"/>
                      </a:srgbClr>
                    </a:solidFill>
                  </a:tcPr>
                </a:tc>
              </a:tr>
              <a:tr h="306692">
                <a:tc>
                  <a:txBody>
                    <a:bodyPr/>
                    <a:lstStyle/>
                    <a:p>
                      <a:r>
                        <a:rPr lang="en-US" sz="1200" b="1" dirty="0" smtClean="0"/>
                        <a:t>Heart Disease</a:t>
                      </a:r>
                      <a:endParaRPr lang="en-US" sz="1200" b="1" dirty="0"/>
                    </a:p>
                  </a:txBody>
                  <a:tcPr/>
                </a:tc>
                <a:tc>
                  <a:txBody>
                    <a:bodyPr/>
                    <a:lstStyle/>
                    <a:p>
                      <a:r>
                        <a:rPr lang="en-US" sz="1200" b="1" dirty="0" smtClean="0"/>
                        <a:t>7.21%</a:t>
                      </a:r>
                      <a:endParaRPr lang="en-US" sz="1200" b="1" dirty="0"/>
                    </a:p>
                  </a:txBody>
                  <a:tcPr/>
                </a:tc>
                <a:tc>
                  <a:txBody>
                    <a:bodyPr/>
                    <a:lstStyle/>
                    <a:p>
                      <a:r>
                        <a:rPr lang="en-US" sz="1200" b="1" dirty="0" smtClean="0"/>
                        <a:t>71.64%</a:t>
                      </a:r>
                      <a:endParaRPr lang="en-US" sz="1200" b="1" dirty="0"/>
                    </a:p>
                  </a:txBody>
                  <a:tcPr>
                    <a:solidFill>
                      <a:srgbClr val="5FB15B">
                        <a:alpha val="71000"/>
                      </a:srgbClr>
                    </a:solidFill>
                  </a:tcPr>
                </a:tc>
              </a:tr>
              <a:tr h="306692">
                <a:tc>
                  <a:txBody>
                    <a:bodyPr/>
                    <a:lstStyle/>
                    <a:p>
                      <a:r>
                        <a:rPr lang="en-US" sz="1200" b="1" dirty="0" smtClean="0"/>
                        <a:t>Cancer</a:t>
                      </a:r>
                      <a:endParaRPr lang="en-US" sz="1200" b="1" dirty="0"/>
                    </a:p>
                  </a:txBody>
                  <a:tcPr/>
                </a:tc>
                <a:tc>
                  <a:txBody>
                    <a:bodyPr/>
                    <a:lstStyle/>
                    <a:p>
                      <a:r>
                        <a:rPr lang="en-US" sz="1200" b="1" dirty="0" smtClean="0"/>
                        <a:t>6.34%</a:t>
                      </a:r>
                      <a:endParaRPr lang="en-US" sz="1200" b="1" dirty="0"/>
                    </a:p>
                  </a:txBody>
                  <a:tcPr/>
                </a:tc>
                <a:tc>
                  <a:txBody>
                    <a:bodyPr/>
                    <a:lstStyle/>
                    <a:p>
                      <a:r>
                        <a:rPr lang="en-US" sz="1200" b="1" dirty="0" smtClean="0"/>
                        <a:t>8.75%</a:t>
                      </a:r>
                      <a:endParaRPr lang="en-US" sz="1200" b="1" dirty="0"/>
                    </a:p>
                  </a:txBody>
                  <a:tcPr>
                    <a:solidFill>
                      <a:srgbClr val="5FB15B">
                        <a:alpha val="71000"/>
                      </a:srgbClr>
                    </a:solidFill>
                  </a:tcPr>
                </a:tc>
              </a:tr>
              <a:tr h="306692">
                <a:tc>
                  <a:txBody>
                    <a:bodyPr/>
                    <a:lstStyle/>
                    <a:p>
                      <a:r>
                        <a:rPr lang="en-US" sz="1200" b="1" dirty="0" smtClean="0"/>
                        <a:t>Back Problems</a:t>
                      </a:r>
                      <a:endParaRPr lang="en-US" sz="1200" b="1" dirty="0"/>
                    </a:p>
                  </a:txBody>
                  <a:tcPr/>
                </a:tc>
                <a:tc>
                  <a:txBody>
                    <a:bodyPr/>
                    <a:lstStyle/>
                    <a:p>
                      <a:r>
                        <a:rPr lang="en-US" sz="1200" b="1" dirty="0" smtClean="0"/>
                        <a:t>20.09%</a:t>
                      </a:r>
                      <a:endParaRPr lang="en-US" sz="1200" b="1" dirty="0"/>
                    </a:p>
                  </a:txBody>
                  <a:tcPr/>
                </a:tc>
                <a:tc>
                  <a:txBody>
                    <a:bodyPr/>
                    <a:lstStyle/>
                    <a:p>
                      <a:r>
                        <a:rPr lang="en-US" sz="1200" b="1" dirty="0" smtClean="0"/>
                        <a:t>17.55%</a:t>
                      </a:r>
                      <a:endParaRPr lang="en-US" sz="1200" b="1" dirty="0"/>
                    </a:p>
                  </a:txBody>
                  <a:tcPr>
                    <a:solidFill>
                      <a:srgbClr val="5FB15B">
                        <a:alpha val="71000"/>
                      </a:srgbClr>
                    </a:solidFill>
                  </a:tcPr>
                </a:tc>
              </a:tr>
              <a:tr h="306692">
                <a:tc>
                  <a:txBody>
                    <a:bodyPr/>
                    <a:lstStyle/>
                    <a:p>
                      <a:r>
                        <a:rPr lang="en-US" sz="1200" b="1" dirty="0" smtClean="0"/>
                        <a:t>Pulmonary Conditions</a:t>
                      </a:r>
                      <a:endParaRPr lang="en-US" sz="1200" b="1" dirty="0"/>
                    </a:p>
                  </a:txBody>
                  <a:tcPr/>
                </a:tc>
                <a:tc>
                  <a:txBody>
                    <a:bodyPr/>
                    <a:lstStyle/>
                    <a:p>
                      <a:r>
                        <a:rPr lang="en-US" sz="1200" b="1" dirty="0" smtClean="0"/>
                        <a:t>-0.07%</a:t>
                      </a:r>
                      <a:endParaRPr lang="en-US" sz="1200" b="1" dirty="0"/>
                    </a:p>
                  </a:txBody>
                  <a:tcPr/>
                </a:tc>
                <a:tc>
                  <a:txBody>
                    <a:bodyPr/>
                    <a:lstStyle/>
                    <a:p>
                      <a:r>
                        <a:rPr lang="en-US" sz="1200" b="1" dirty="0" smtClean="0"/>
                        <a:t>20.07%</a:t>
                      </a:r>
                      <a:endParaRPr lang="en-US" sz="1200" b="1" dirty="0"/>
                    </a:p>
                  </a:txBody>
                  <a:tcPr>
                    <a:solidFill>
                      <a:srgbClr val="5FB15B">
                        <a:alpha val="71000"/>
                      </a:srgbClr>
                    </a:solidFill>
                  </a:tcPr>
                </a:tc>
              </a:tr>
              <a:tr h="306692">
                <a:tc>
                  <a:txBody>
                    <a:bodyPr/>
                    <a:lstStyle/>
                    <a:p>
                      <a:r>
                        <a:rPr lang="en-US" sz="1200" b="1" dirty="0" smtClean="0"/>
                        <a:t>Hypertension</a:t>
                      </a:r>
                      <a:endParaRPr lang="en-US" sz="1200" b="1" dirty="0"/>
                    </a:p>
                  </a:txBody>
                  <a:tcPr/>
                </a:tc>
                <a:tc>
                  <a:txBody>
                    <a:bodyPr/>
                    <a:lstStyle/>
                    <a:p>
                      <a:r>
                        <a:rPr lang="en-US" sz="1200" b="1" dirty="0" smtClean="0"/>
                        <a:t>31.29%</a:t>
                      </a:r>
                      <a:endParaRPr lang="en-US" sz="1200" b="1" dirty="0"/>
                    </a:p>
                  </a:txBody>
                  <a:tcPr/>
                </a:tc>
                <a:tc>
                  <a:txBody>
                    <a:bodyPr/>
                    <a:lstStyle/>
                    <a:p>
                      <a:r>
                        <a:rPr lang="en-US" sz="1200" b="1" dirty="0" smtClean="0"/>
                        <a:t>59.90%</a:t>
                      </a:r>
                      <a:endParaRPr lang="en-US" sz="1200" b="1" dirty="0"/>
                    </a:p>
                  </a:txBody>
                  <a:tcPr>
                    <a:solidFill>
                      <a:srgbClr val="5FB15B">
                        <a:alpha val="71000"/>
                      </a:srgbClr>
                    </a:solidFill>
                  </a:tcPr>
                </a:tc>
              </a:tr>
              <a:tr h="306692">
                <a:tc>
                  <a:txBody>
                    <a:bodyPr/>
                    <a:lstStyle/>
                    <a:p>
                      <a:r>
                        <a:rPr lang="en-US" sz="1200" b="1" dirty="0" smtClean="0"/>
                        <a:t>Arthritis</a:t>
                      </a:r>
                      <a:endParaRPr lang="en-US" sz="1200" b="1" dirty="0"/>
                    </a:p>
                  </a:txBody>
                  <a:tcPr/>
                </a:tc>
                <a:tc>
                  <a:txBody>
                    <a:bodyPr/>
                    <a:lstStyle/>
                    <a:p>
                      <a:r>
                        <a:rPr lang="en-US" sz="1200" b="1" dirty="0" smtClean="0"/>
                        <a:t>15.76%</a:t>
                      </a:r>
                      <a:endParaRPr lang="en-US" sz="1200" b="1" dirty="0"/>
                    </a:p>
                  </a:txBody>
                  <a:tcPr/>
                </a:tc>
                <a:tc>
                  <a:txBody>
                    <a:bodyPr/>
                    <a:lstStyle/>
                    <a:p>
                      <a:r>
                        <a:rPr lang="en-US" sz="1200" b="1" dirty="0" smtClean="0"/>
                        <a:t>48.74%</a:t>
                      </a:r>
                      <a:endParaRPr lang="en-US" sz="1200" b="1" dirty="0"/>
                    </a:p>
                  </a:txBody>
                  <a:tcPr>
                    <a:solidFill>
                      <a:srgbClr val="5FB15B">
                        <a:alpha val="71000"/>
                      </a:srgbClr>
                    </a:solidFill>
                  </a:tcPr>
                </a:tc>
              </a:tr>
              <a:tr h="306692">
                <a:tc>
                  <a:txBody>
                    <a:bodyPr/>
                    <a:lstStyle/>
                    <a:p>
                      <a:r>
                        <a:rPr lang="en-US" sz="1200" b="1" dirty="0" smtClean="0"/>
                        <a:t>Diabetes</a:t>
                      </a:r>
                      <a:endParaRPr lang="en-US" sz="1200" b="1" dirty="0"/>
                    </a:p>
                  </a:txBody>
                  <a:tcPr/>
                </a:tc>
                <a:tc>
                  <a:txBody>
                    <a:bodyPr/>
                    <a:lstStyle/>
                    <a:p>
                      <a:r>
                        <a:rPr lang="en-US" sz="1200" b="1" dirty="0" smtClean="0"/>
                        <a:t>28.87%</a:t>
                      </a:r>
                      <a:endParaRPr lang="en-US" sz="1200" b="1" dirty="0"/>
                    </a:p>
                  </a:txBody>
                  <a:tcPr/>
                </a:tc>
                <a:tc>
                  <a:txBody>
                    <a:bodyPr/>
                    <a:lstStyle/>
                    <a:p>
                      <a:r>
                        <a:rPr lang="en-US" sz="1200" b="1" dirty="0" smtClean="0"/>
                        <a:t>70.95%</a:t>
                      </a:r>
                      <a:endParaRPr lang="en-US" sz="1200" b="1" dirty="0"/>
                    </a:p>
                  </a:txBody>
                  <a:tcPr>
                    <a:solidFill>
                      <a:srgbClr val="5FB15B">
                        <a:alpha val="71000"/>
                      </a:srgbClr>
                    </a:solidFill>
                  </a:tcPr>
                </a:tc>
              </a:tr>
              <a:tr h="306692">
                <a:tc>
                  <a:txBody>
                    <a:bodyPr/>
                    <a:lstStyle/>
                    <a:p>
                      <a:r>
                        <a:rPr lang="en-US" sz="1200" b="1" dirty="0" smtClean="0"/>
                        <a:t>Upper GI</a:t>
                      </a:r>
                      <a:endParaRPr lang="en-US" sz="1200" b="1" dirty="0"/>
                    </a:p>
                  </a:txBody>
                  <a:tcPr/>
                </a:tc>
                <a:tc>
                  <a:txBody>
                    <a:bodyPr/>
                    <a:lstStyle/>
                    <a:p>
                      <a:r>
                        <a:rPr lang="en-US" sz="1200" b="1" dirty="0" smtClean="0"/>
                        <a:t>27.30%</a:t>
                      </a:r>
                      <a:endParaRPr lang="en-US" sz="1200" b="1" dirty="0"/>
                    </a:p>
                  </a:txBody>
                  <a:tcPr/>
                </a:tc>
                <a:tc>
                  <a:txBody>
                    <a:bodyPr/>
                    <a:lstStyle/>
                    <a:p>
                      <a:r>
                        <a:rPr lang="en-US" sz="1200" b="1" dirty="0" smtClean="0"/>
                        <a:t>30.54%</a:t>
                      </a:r>
                      <a:endParaRPr lang="en-US" sz="1200" b="1" dirty="0"/>
                    </a:p>
                  </a:txBody>
                  <a:tcPr>
                    <a:solidFill>
                      <a:srgbClr val="5FB15B">
                        <a:alpha val="71000"/>
                      </a:srgbClr>
                    </a:solidFill>
                  </a:tcPr>
                </a:tc>
              </a:tr>
              <a:tr h="306692">
                <a:tc>
                  <a:txBody>
                    <a:bodyPr/>
                    <a:lstStyle/>
                    <a:p>
                      <a:r>
                        <a:rPr lang="en-US" sz="1200" b="1" dirty="0" smtClean="0"/>
                        <a:t>Kidney</a:t>
                      </a:r>
                      <a:endParaRPr lang="en-US" sz="1200" b="1" dirty="0"/>
                    </a:p>
                  </a:txBody>
                  <a:tcPr/>
                </a:tc>
                <a:tc>
                  <a:txBody>
                    <a:bodyPr/>
                    <a:lstStyle/>
                    <a:p>
                      <a:r>
                        <a:rPr lang="en-US" sz="1200" b="1" dirty="0" smtClean="0"/>
                        <a:t>-3.12%</a:t>
                      </a:r>
                      <a:endParaRPr lang="en-US" sz="1200" b="1" dirty="0"/>
                    </a:p>
                  </a:txBody>
                  <a:tcPr/>
                </a:tc>
                <a:tc>
                  <a:txBody>
                    <a:bodyPr/>
                    <a:lstStyle/>
                    <a:p>
                      <a:r>
                        <a:rPr lang="en-US" sz="1200" b="1" dirty="0" smtClean="0"/>
                        <a:t>7.48%</a:t>
                      </a:r>
                      <a:endParaRPr lang="en-US" sz="1200" b="1" dirty="0"/>
                    </a:p>
                  </a:txBody>
                  <a:tcPr>
                    <a:solidFill>
                      <a:srgbClr val="5FB15B">
                        <a:alpha val="71000"/>
                      </a:srgbClr>
                    </a:solidFill>
                  </a:tcPr>
                </a:tc>
              </a:tr>
              <a:tr h="306692">
                <a:tc>
                  <a:txBody>
                    <a:bodyPr/>
                    <a:lstStyle/>
                    <a:p>
                      <a:r>
                        <a:rPr lang="en-US" sz="1200" b="1" dirty="0" smtClean="0"/>
                        <a:t>Hyperlipidemia</a:t>
                      </a:r>
                      <a:endParaRPr lang="en-US" sz="1200" b="1" dirty="0"/>
                    </a:p>
                  </a:txBody>
                  <a:tcPr/>
                </a:tc>
                <a:tc>
                  <a:txBody>
                    <a:bodyPr/>
                    <a:lstStyle/>
                    <a:p>
                      <a:r>
                        <a:rPr lang="en-US" sz="1200" b="1" dirty="0" smtClean="0"/>
                        <a:t>35.57%</a:t>
                      </a:r>
                      <a:endParaRPr lang="en-US" sz="1200" b="1" dirty="0"/>
                    </a:p>
                  </a:txBody>
                  <a:tcPr/>
                </a:tc>
                <a:tc>
                  <a:txBody>
                    <a:bodyPr/>
                    <a:lstStyle/>
                    <a:p>
                      <a:r>
                        <a:rPr lang="en-US" sz="1200" b="1" dirty="0" smtClean="0"/>
                        <a:t>44.24%</a:t>
                      </a:r>
                      <a:endParaRPr lang="en-US" sz="1200" b="1" dirty="0"/>
                    </a:p>
                  </a:txBody>
                  <a:tcPr>
                    <a:solidFill>
                      <a:srgbClr val="5FB15B">
                        <a:alpha val="71000"/>
                      </a:srgbClr>
                    </a:solidFill>
                  </a:tcPr>
                </a:tc>
              </a:tr>
              <a:tr h="306692">
                <a:tc>
                  <a:txBody>
                    <a:bodyPr/>
                    <a:lstStyle/>
                    <a:p>
                      <a:r>
                        <a:rPr lang="en-US" sz="1200" b="1" dirty="0" smtClean="0"/>
                        <a:t>Average Share of Cases</a:t>
                      </a:r>
                      <a:endParaRPr lang="en-US" sz="1200" b="1" dirty="0"/>
                    </a:p>
                  </a:txBody>
                  <a:tcPr/>
                </a:tc>
                <a:tc>
                  <a:txBody>
                    <a:bodyPr/>
                    <a:lstStyle/>
                    <a:p>
                      <a:r>
                        <a:rPr lang="en-US" sz="1200" b="1" dirty="0" smtClean="0"/>
                        <a:t>16.97%</a:t>
                      </a:r>
                      <a:endParaRPr lang="en-US" sz="1200" b="1" dirty="0"/>
                    </a:p>
                  </a:txBody>
                  <a:tcPr/>
                </a:tc>
                <a:tc>
                  <a:txBody>
                    <a:bodyPr/>
                    <a:lstStyle/>
                    <a:p>
                      <a:r>
                        <a:rPr lang="en-US" sz="1200" b="1" dirty="0" smtClean="0"/>
                        <a:t>36.01%</a:t>
                      </a:r>
                      <a:endParaRPr lang="en-US" sz="1200" b="1" dirty="0"/>
                    </a:p>
                  </a:txBody>
                  <a:tcPr>
                    <a:solidFill>
                      <a:srgbClr val="5FB15B">
                        <a:alpha val="71000"/>
                      </a:srgbClr>
                    </a:solidFill>
                  </a:tcPr>
                </a:tc>
              </a:tr>
            </a:tbl>
          </a:graphicData>
        </a:graphic>
      </p:graphicFrame>
      <p:sp>
        <p:nvSpPr>
          <p:cNvPr id="16" name="Oval 11"/>
          <p:cNvSpPr>
            <a:spLocks noChangeArrowheads="1"/>
          </p:cNvSpPr>
          <p:nvPr/>
        </p:nvSpPr>
        <p:spPr bwMode="auto">
          <a:xfrm>
            <a:off x="4857750" y="2687638"/>
            <a:ext cx="4267200" cy="298450"/>
          </a:xfrm>
          <a:prstGeom prst="ellipse">
            <a:avLst/>
          </a:prstGeom>
          <a:noFill/>
          <a:ln w="28575">
            <a:solidFill>
              <a:srgbClr val="FF0000"/>
            </a:solidFill>
            <a:round/>
            <a:headEnd/>
            <a:tailEnd/>
          </a:ln>
        </p:spPr>
        <p:txBody>
          <a:bodyPr wrap="none" anchor="ctr"/>
          <a:lstStyle/>
          <a:p>
            <a:endParaRPr lang="en-US"/>
          </a:p>
        </p:txBody>
      </p:sp>
      <p:sp>
        <p:nvSpPr>
          <p:cNvPr id="17" name="Oval 11"/>
          <p:cNvSpPr>
            <a:spLocks noChangeArrowheads="1"/>
          </p:cNvSpPr>
          <p:nvPr/>
        </p:nvSpPr>
        <p:spPr bwMode="auto">
          <a:xfrm>
            <a:off x="4857750" y="3906838"/>
            <a:ext cx="4267200" cy="29845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8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89859">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8898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89859">
                                            <p:txEl>
                                              <p:pRg st="1" end="1"/>
                                            </p:txEl>
                                          </p:spTgt>
                                        </p:tgtEl>
                                        <p:attrNameLst>
                                          <p:attrName>ppt_c</p:attrName>
                                        </p:attrNameLst>
                                      </p:cBhvr>
                                      <p:to>
                                        <a:srgbClr val="B2B2B2"/>
                                      </p:to>
                                    </p:animClr>
                                  </p:subTnLst>
                                </p:cTn>
                              </p:par>
                              <p:par>
                                <p:cTn id="9" presetID="9" presetClass="entr" presetSubtype="0" fill="hold" grpId="0" nodeType="withEffect">
                                  <p:stCondLst>
                                    <p:cond delay="0"/>
                                  </p:stCondLst>
                                  <p:childTnLst>
                                    <p:set>
                                      <p:cBhvr>
                                        <p:cTn id="10" dur="1" fill="hold">
                                          <p:stCondLst>
                                            <p:cond delay="0"/>
                                          </p:stCondLst>
                                        </p:cTn>
                                        <p:tgtEl>
                                          <p:spTgt spid="889869"/>
                                        </p:tgtEl>
                                        <p:attrNameLst>
                                          <p:attrName>style.visibility</p:attrName>
                                        </p:attrNameLst>
                                      </p:cBhvr>
                                      <p:to>
                                        <p:strVal val="visible"/>
                                      </p:to>
                                    </p:set>
                                    <p:animEffect transition="in" filter="dissolve">
                                      <p:cBhvr>
                                        <p:cTn id="11" dur="500"/>
                                        <p:tgtEl>
                                          <p:spTgt spid="88986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89869"/>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898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89859">
                                            <p:txEl>
                                              <p:pRg st="2" end="2"/>
                                            </p:txEl>
                                          </p:spTgt>
                                        </p:tgtEl>
                                        <p:attrNameLst>
                                          <p:attrName>ppt_c</p:attrName>
                                        </p:attrNameLst>
                                      </p:cBhvr>
                                      <p:to>
                                        <a:srgbClr val="B2B2B2"/>
                                      </p:to>
                                    </p:animClr>
                                  </p:sub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898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89859">
                                            <p:txEl>
                                              <p:pRg st="3" end="3"/>
                                            </p:txEl>
                                          </p:spTgt>
                                        </p:tgtEl>
                                        <p:attrNameLst>
                                          <p:attrName>ppt_c</p:attrName>
                                        </p:attrNameLst>
                                      </p:cBhvr>
                                      <p:to>
                                        <a:srgbClr val="B2B2B2"/>
                                      </p:to>
                                    </p:animClr>
                                  </p:subTnLst>
                                </p:cTn>
                              </p:par>
                              <p:par>
                                <p:cTn id="22" presetID="9" presetClass="entr" presetSubtype="0" fill="hold" grpId="0" nodeType="withEffect">
                                  <p:stCondLst>
                                    <p:cond delay="0"/>
                                  </p:stCondLst>
                                  <p:childTnLst>
                                    <p:set>
                                      <p:cBhvr>
                                        <p:cTn id="23" dur="1" fill="hold">
                                          <p:stCondLst>
                                            <p:cond delay="0"/>
                                          </p:stCondLst>
                                        </p:cTn>
                                        <p:tgtEl>
                                          <p:spTgt spid="889867"/>
                                        </p:tgtEl>
                                        <p:attrNameLst>
                                          <p:attrName>style.visibility</p:attrName>
                                        </p:attrNameLst>
                                      </p:cBhvr>
                                      <p:to>
                                        <p:strVal val="visible"/>
                                      </p:to>
                                    </p:set>
                                    <p:animEffect transition="in" filter="dissolve">
                                      <p:cBhvr>
                                        <p:cTn id="24" dur="500"/>
                                        <p:tgtEl>
                                          <p:spTgt spid="88986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898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89863"/>
                                        </p:tgtEl>
                                        <p:attrNameLst>
                                          <p:attrName>style.visibility</p:attrName>
                                        </p:attrNameLst>
                                      </p:cBhvr>
                                      <p:to>
                                        <p:strVal val="visible"/>
                                      </p:to>
                                    </p:set>
                                  </p:childTnLst>
                                </p:cTn>
                              </p:par>
                              <p:par>
                                <p:cTn id="31" presetID="9"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3" grpId="0"/>
      <p:bldP spid="889867" grpId="0" animBg="1"/>
      <p:bldP spid="889867" grpId="1" animBg="1"/>
      <p:bldP spid="889869" grpId="0" animBg="1"/>
      <p:bldP spid="889869" grpId="1" animBg="1"/>
      <p:bldP spid="16" grpId="0" animBg="1"/>
      <p:bldP spid="1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12" name="Oval 8"/>
          <p:cNvSpPr>
            <a:spLocks noChangeArrowheads="1"/>
          </p:cNvSpPr>
          <p:nvPr/>
        </p:nvSpPr>
        <p:spPr bwMode="auto">
          <a:xfrm>
            <a:off x="4725988" y="4073525"/>
            <a:ext cx="4418012" cy="284163"/>
          </a:xfrm>
          <a:prstGeom prst="ellipse">
            <a:avLst/>
          </a:prstGeom>
          <a:noFill/>
          <a:ln w="28575">
            <a:solidFill>
              <a:srgbClr val="FF0000"/>
            </a:solidFill>
            <a:round/>
            <a:headEnd/>
            <a:tailEnd/>
          </a:ln>
        </p:spPr>
        <p:txBody>
          <a:bodyPr wrap="none" anchor="ctr"/>
          <a:lstStyle/>
          <a:p>
            <a:endParaRPr lang="en-US"/>
          </a:p>
        </p:txBody>
      </p:sp>
      <p:sp>
        <p:nvSpPr>
          <p:cNvPr id="891913" name="Oval 9"/>
          <p:cNvSpPr>
            <a:spLocks noChangeArrowheads="1"/>
          </p:cNvSpPr>
          <p:nvPr/>
        </p:nvSpPr>
        <p:spPr bwMode="auto">
          <a:xfrm>
            <a:off x="4762500" y="4906963"/>
            <a:ext cx="4165600" cy="280987"/>
          </a:xfrm>
          <a:prstGeom prst="ellipse">
            <a:avLst/>
          </a:prstGeom>
          <a:noFill/>
          <a:ln w="28575">
            <a:solidFill>
              <a:srgbClr val="FF0000"/>
            </a:solidFill>
            <a:round/>
            <a:headEnd/>
            <a:tailEnd/>
          </a:ln>
        </p:spPr>
        <p:txBody>
          <a:bodyPr wrap="none" anchor="ctr"/>
          <a:lstStyle/>
          <a:p>
            <a:endParaRPr lang="en-US"/>
          </a:p>
        </p:txBody>
      </p:sp>
      <p:sp>
        <p:nvSpPr>
          <p:cNvPr id="891914" name="Oval 10"/>
          <p:cNvSpPr>
            <a:spLocks noChangeArrowheads="1"/>
          </p:cNvSpPr>
          <p:nvPr/>
        </p:nvSpPr>
        <p:spPr bwMode="auto">
          <a:xfrm>
            <a:off x="4751388" y="5183188"/>
            <a:ext cx="4167187" cy="292100"/>
          </a:xfrm>
          <a:prstGeom prst="ellipse">
            <a:avLst/>
          </a:prstGeom>
          <a:noFill/>
          <a:ln w="28575">
            <a:solidFill>
              <a:srgbClr val="FF0000"/>
            </a:solidFill>
            <a:round/>
            <a:headEnd/>
            <a:tailEnd/>
          </a:ln>
        </p:spPr>
        <p:txBody>
          <a:bodyPr wrap="none" anchor="ctr"/>
          <a:lstStyle/>
          <a:p>
            <a:endParaRPr lang="en-US"/>
          </a:p>
        </p:txBody>
      </p:sp>
      <p:sp>
        <p:nvSpPr>
          <p:cNvPr id="891915" name="Oval 11"/>
          <p:cNvSpPr>
            <a:spLocks noChangeArrowheads="1"/>
          </p:cNvSpPr>
          <p:nvPr/>
        </p:nvSpPr>
        <p:spPr bwMode="auto">
          <a:xfrm>
            <a:off x="4799013" y="5753100"/>
            <a:ext cx="4165600" cy="280988"/>
          </a:xfrm>
          <a:prstGeom prst="ellipse">
            <a:avLst/>
          </a:prstGeom>
          <a:noFill/>
          <a:ln w="28575">
            <a:solidFill>
              <a:srgbClr val="FF0000"/>
            </a:solidFill>
            <a:round/>
            <a:headEnd/>
            <a:tailEnd/>
          </a:ln>
        </p:spPr>
        <p:txBody>
          <a:bodyPr wrap="none" anchor="ctr"/>
          <a:lstStyle/>
          <a:p>
            <a:endParaRPr lang="en-US"/>
          </a:p>
        </p:txBody>
      </p:sp>
      <p:sp>
        <p:nvSpPr>
          <p:cNvPr id="891916" name="Oval 12"/>
          <p:cNvSpPr>
            <a:spLocks noChangeArrowheads="1"/>
          </p:cNvSpPr>
          <p:nvPr/>
        </p:nvSpPr>
        <p:spPr bwMode="auto">
          <a:xfrm>
            <a:off x="4749800" y="4373563"/>
            <a:ext cx="4249738" cy="293687"/>
          </a:xfrm>
          <a:prstGeom prst="ellipse">
            <a:avLst/>
          </a:prstGeom>
          <a:noFill/>
          <a:ln w="28575">
            <a:solidFill>
              <a:srgbClr val="FF0000"/>
            </a:solidFill>
            <a:round/>
            <a:headEnd/>
            <a:tailEnd/>
          </a:ln>
        </p:spPr>
        <p:txBody>
          <a:bodyPr wrap="none" anchor="ctr"/>
          <a:lstStyle/>
          <a:p>
            <a:endParaRPr lang="en-US"/>
          </a:p>
        </p:txBody>
      </p:sp>
      <p:sp>
        <p:nvSpPr>
          <p:cNvPr id="17415" name="Text Box 51"/>
          <p:cNvSpPr txBox="1">
            <a:spLocks noChangeArrowheads="1"/>
          </p:cNvSpPr>
          <p:nvPr/>
        </p:nvSpPr>
        <p:spPr bwMode="auto">
          <a:xfrm>
            <a:off x="0" y="5724525"/>
            <a:ext cx="8918575" cy="938213"/>
          </a:xfrm>
          <a:prstGeom prst="rect">
            <a:avLst/>
          </a:prstGeom>
          <a:noFill/>
          <a:ln w="9525">
            <a:noFill/>
            <a:miter lim="800000"/>
            <a:headEnd/>
            <a:tailEnd/>
          </a:ln>
        </p:spPr>
        <p:txBody>
          <a:bodyPr anchor="b"/>
          <a:lstStyle/>
          <a:p>
            <a:r>
              <a:rPr lang="en-US" sz="800"/>
              <a:t>1. Weighty Matters: How Obesity Drives Poor Health and Health Spending in the U.S. 2009. Available at: </a:t>
            </a:r>
            <a:r>
              <a:rPr lang="en-US" sz="800" u="sng">
                <a:hlinkClick r:id="rId3"/>
              </a:rPr>
              <a:t>https://www.businessgrouphealth.org/pdfs/NBGH%20WeightyMatters_Final.pdf</a:t>
            </a:r>
            <a:r>
              <a:rPr lang="en-US" sz="800"/>
              <a:t>. Accessed 12-8-2009.</a:t>
            </a:r>
          </a:p>
        </p:txBody>
      </p:sp>
      <p:sp>
        <p:nvSpPr>
          <p:cNvPr id="18" name="Title 17"/>
          <p:cNvSpPr>
            <a:spLocks noGrp="1"/>
          </p:cNvSpPr>
          <p:nvPr>
            <p:ph type="title"/>
          </p:nvPr>
        </p:nvSpPr>
        <p:spPr/>
        <p:txBody>
          <a:bodyPr/>
          <a:lstStyle/>
          <a:p>
            <a:pPr eaLnBrk="1" hangingPunct="1">
              <a:defRPr/>
            </a:pPr>
            <a:r>
              <a:rPr lang="en-US" dirty="0" smtClean="0"/>
              <a:t>Physical Costs of Obesity </a:t>
            </a:r>
          </a:p>
        </p:txBody>
      </p:sp>
      <p:sp>
        <p:nvSpPr>
          <p:cNvPr id="19" name="Content Placeholder 18"/>
          <p:cNvSpPr>
            <a:spLocks noGrp="1"/>
          </p:cNvSpPr>
          <p:nvPr>
            <p:ph idx="1"/>
          </p:nvPr>
        </p:nvSpPr>
        <p:spPr>
          <a:xfrm>
            <a:off x="457200" y="1308100"/>
            <a:ext cx="4244975" cy="5157788"/>
          </a:xfrm>
        </p:spPr>
        <p:txBody>
          <a:bodyPr/>
          <a:lstStyle/>
          <a:p>
            <a:pPr eaLnBrk="1" hangingPunct="1"/>
            <a:r>
              <a:rPr lang="en-US" sz="2000" smtClean="0"/>
              <a:t>458% increase in pulmonary conditions </a:t>
            </a:r>
          </a:p>
          <a:p>
            <a:pPr lvl="1" eaLnBrk="1" hangingPunct="1"/>
            <a:r>
              <a:rPr lang="en-US" sz="1800" smtClean="0"/>
              <a:t>0.92% (1997) to 5.13% (2005)</a:t>
            </a:r>
          </a:p>
          <a:p>
            <a:pPr eaLnBrk="1" hangingPunct="1"/>
            <a:r>
              <a:rPr lang="en-US" sz="2000" smtClean="0"/>
              <a:t>156% increase in gastrointestinal ailments </a:t>
            </a:r>
          </a:p>
          <a:p>
            <a:pPr lvl="1" eaLnBrk="1" hangingPunct="1"/>
            <a:r>
              <a:rPr lang="en-US" sz="1800" smtClean="0"/>
              <a:t>8.59% (1997) to 22.09% (2005)</a:t>
            </a:r>
          </a:p>
          <a:p>
            <a:pPr eaLnBrk="1" hangingPunct="1"/>
            <a:r>
              <a:rPr lang="en-US" sz="2000" smtClean="0"/>
              <a:t>Significant increase in trio of conditions associated with metabolic syndrome</a:t>
            </a:r>
          </a:p>
          <a:p>
            <a:pPr lvl="1" eaLnBrk="1" hangingPunct="1"/>
            <a:r>
              <a:rPr lang="en-US" sz="1800" smtClean="0"/>
              <a:t>93% hyperlipidemia   </a:t>
            </a:r>
          </a:p>
          <a:p>
            <a:pPr lvl="1" eaLnBrk="1" hangingPunct="1"/>
            <a:r>
              <a:rPr lang="en-US" sz="1800" smtClean="0"/>
              <a:t>35% hypertension  </a:t>
            </a:r>
          </a:p>
          <a:p>
            <a:pPr lvl="1" eaLnBrk="1" hangingPunct="1"/>
            <a:r>
              <a:rPr lang="en-US" sz="1800" smtClean="0"/>
              <a:t>25% diabetes </a:t>
            </a:r>
          </a:p>
          <a:p>
            <a:pPr eaLnBrk="1" hangingPunct="1">
              <a:buFont typeface="Symbol" pitchFamily="18" charset="2"/>
              <a:buNone/>
            </a:pPr>
            <a:endParaRPr lang="en-US" sz="2000" smtClean="0"/>
          </a:p>
        </p:txBody>
      </p:sp>
      <p:graphicFrame>
        <p:nvGraphicFramePr>
          <p:cNvPr id="15" name="Table 14"/>
          <p:cNvGraphicFramePr>
            <a:graphicFrameLocks noGrp="1"/>
          </p:cNvGraphicFramePr>
          <p:nvPr/>
        </p:nvGraphicFramePr>
        <p:xfrm>
          <a:off x="5027613" y="1433513"/>
          <a:ext cx="3973512" cy="4576762"/>
        </p:xfrm>
        <a:graphic>
          <a:graphicData uri="http://schemas.openxmlformats.org/drawingml/2006/table">
            <a:tbl>
              <a:tblPr firstRow="1" bandRow="1">
                <a:tableStyleId>{5940675A-B579-460E-94D1-54222C63F5DA}</a:tableStyleId>
              </a:tblPr>
              <a:tblGrid>
                <a:gridCol w="2010364"/>
                <a:gridCol w="983246"/>
                <a:gridCol w="980665"/>
              </a:tblGrid>
              <a:tr h="370840">
                <a:tc>
                  <a:txBody>
                    <a:bodyPr/>
                    <a:lstStyle/>
                    <a:p>
                      <a:pPr algn="ctr"/>
                      <a:endParaRPr lang="en-US" sz="1200" b="1" dirty="0"/>
                    </a:p>
                  </a:txBody>
                  <a:tcPr/>
                </a:tc>
                <a:tc>
                  <a:txBody>
                    <a:bodyPr/>
                    <a:lstStyle/>
                    <a:p>
                      <a:pPr algn="ctr"/>
                      <a:r>
                        <a:rPr lang="en-US" sz="1200" b="1" dirty="0" smtClean="0"/>
                        <a:t>1997</a:t>
                      </a:r>
                      <a:endParaRPr lang="en-US" sz="1200" b="1" dirty="0"/>
                    </a:p>
                  </a:txBody>
                  <a:tcPr/>
                </a:tc>
                <a:tc>
                  <a:txBody>
                    <a:bodyPr/>
                    <a:lstStyle/>
                    <a:p>
                      <a:pPr algn="ctr"/>
                      <a:r>
                        <a:rPr lang="en-US" sz="1200" b="1" dirty="0" smtClean="0"/>
                        <a:t>2005</a:t>
                      </a:r>
                      <a:endParaRPr lang="en-US" sz="1200" b="1" dirty="0"/>
                    </a:p>
                  </a:txBody>
                  <a:tcPr/>
                </a:tc>
              </a:tr>
              <a:tr h="370840">
                <a:tc>
                  <a:txBody>
                    <a:bodyPr/>
                    <a:lstStyle/>
                    <a:p>
                      <a:r>
                        <a:rPr lang="en-US" sz="1200" b="1" dirty="0" smtClean="0"/>
                        <a:t>Condition</a:t>
                      </a:r>
                      <a:endParaRPr lang="en-US" sz="1200" b="1" dirty="0"/>
                    </a:p>
                  </a:txBody>
                  <a:tcPr/>
                </a:tc>
                <a:tc>
                  <a:txBody>
                    <a:bodyPr/>
                    <a:lstStyle/>
                    <a:p>
                      <a:r>
                        <a:rPr lang="en-US" sz="1200" b="1" dirty="0" smtClean="0"/>
                        <a:t>% Cases</a:t>
                      </a:r>
                      <a:r>
                        <a:rPr lang="en-US" sz="1200" b="1" baseline="0" dirty="0" smtClean="0"/>
                        <a:t> Associated with Obesity</a:t>
                      </a:r>
                      <a:endParaRPr lang="en-US" sz="1200" b="1" dirty="0"/>
                    </a:p>
                  </a:txBody>
                  <a:tcPr/>
                </a:tc>
                <a:tc>
                  <a:txBody>
                    <a:bodyPr/>
                    <a:lstStyle/>
                    <a:p>
                      <a:r>
                        <a:rPr lang="en-US" sz="1200" b="1" dirty="0" smtClean="0"/>
                        <a:t>% Cases Associated</a:t>
                      </a:r>
                      <a:r>
                        <a:rPr lang="en-US" sz="1200" b="1" baseline="0" dirty="0" smtClean="0"/>
                        <a:t> with Obesity</a:t>
                      </a:r>
                      <a:endParaRPr lang="en-US" sz="1200" b="1" dirty="0"/>
                    </a:p>
                  </a:txBody>
                  <a:tcPr/>
                </a:tc>
              </a:tr>
              <a:tr h="252153">
                <a:tc>
                  <a:txBody>
                    <a:bodyPr/>
                    <a:lstStyle/>
                    <a:p>
                      <a:endParaRPr lang="en-US" sz="1200" b="1" dirty="0"/>
                    </a:p>
                  </a:txBody>
                  <a:tcPr/>
                </a:tc>
                <a:tc>
                  <a:txBody>
                    <a:bodyPr/>
                    <a:lstStyle/>
                    <a:p>
                      <a:endParaRPr lang="en-US"/>
                    </a:p>
                  </a:txBody>
                  <a:tcPr/>
                </a:tc>
                <a:tc>
                  <a:txBody>
                    <a:bodyPr/>
                    <a:lstStyle/>
                    <a:p>
                      <a:endParaRPr lang="en-US"/>
                    </a:p>
                  </a:txBody>
                  <a:tcPr/>
                </a:tc>
              </a:tr>
              <a:tr h="191588">
                <a:tc>
                  <a:txBody>
                    <a:bodyPr/>
                    <a:lstStyle/>
                    <a:p>
                      <a:r>
                        <a:rPr lang="en-US" sz="1200" b="1" dirty="0" smtClean="0"/>
                        <a:t>Mental Disorders</a:t>
                      </a:r>
                      <a:endParaRPr lang="en-US" sz="1200" b="1" dirty="0"/>
                    </a:p>
                  </a:txBody>
                  <a:tcPr/>
                </a:tc>
                <a:tc>
                  <a:txBody>
                    <a:bodyPr/>
                    <a:lstStyle/>
                    <a:p>
                      <a:r>
                        <a:rPr lang="en-US" sz="1200" b="1" dirty="0" smtClean="0"/>
                        <a:t>7.18%</a:t>
                      </a:r>
                      <a:endParaRPr lang="en-US" sz="1200" b="1" dirty="0"/>
                    </a:p>
                  </a:txBody>
                  <a:tcPr/>
                </a:tc>
                <a:tc>
                  <a:txBody>
                    <a:bodyPr/>
                    <a:lstStyle/>
                    <a:p>
                      <a:r>
                        <a:rPr lang="en-US" sz="1200" b="1" dirty="0" smtClean="0"/>
                        <a:t>11.60%</a:t>
                      </a:r>
                      <a:endParaRPr lang="en-US" sz="1200" b="1" dirty="0"/>
                    </a:p>
                  </a:txBody>
                  <a:tcPr/>
                </a:tc>
              </a:tr>
              <a:tr h="166650">
                <a:tc>
                  <a:txBody>
                    <a:bodyPr/>
                    <a:lstStyle/>
                    <a:p>
                      <a:r>
                        <a:rPr lang="en-US" sz="1200" b="1" dirty="0" smtClean="0"/>
                        <a:t>Heart Disease</a:t>
                      </a:r>
                      <a:endParaRPr lang="en-US" sz="1200" b="1" dirty="0"/>
                    </a:p>
                  </a:txBody>
                  <a:tcPr/>
                </a:tc>
                <a:tc>
                  <a:txBody>
                    <a:bodyPr/>
                    <a:lstStyle/>
                    <a:p>
                      <a:r>
                        <a:rPr lang="en-US" sz="1200" b="1" dirty="0" smtClean="0"/>
                        <a:t>16.16%</a:t>
                      </a:r>
                      <a:endParaRPr lang="en-US" sz="1200" b="1" dirty="0"/>
                    </a:p>
                  </a:txBody>
                  <a:tcPr/>
                </a:tc>
                <a:tc>
                  <a:txBody>
                    <a:bodyPr/>
                    <a:lstStyle/>
                    <a:p>
                      <a:r>
                        <a:rPr lang="en-US" sz="1200" b="1" dirty="0" smtClean="0"/>
                        <a:t>24.13%</a:t>
                      </a:r>
                      <a:endParaRPr lang="en-US" sz="1200" b="1" dirty="0"/>
                    </a:p>
                  </a:txBody>
                  <a:tcPr/>
                </a:tc>
              </a:tr>
              <a:tr h="165463">
                <a:tc>
                  <a:txBody>
                    <a:bodyPr/>
                    <a:lstStyle/>
                    <a:p>
                      <a:r>
                        <a:rPr lang="en-US" sz="1200" b="1" dirty="0" smtClean="0"/>
                        <a:t>Cancer</a:t>
                      </a:r>
                      <a:endParaRPr lang="en-US" sz="1200" b="1" dirty="0"/>
                    </a:p>
                  </a:txBody>
                  <a:tcPr/>
                </a:tc>
                <a:tc>
                  <a:txBody>
                    <a:bodyPr/>
                    <a:lstStyle/>
                    <a:p>
                      <a:r>
                        <a:rPr lang="en-US" sz="1200" b="1" dirty="0" smtClean="0"/>
                        <a:t>3.25%</a:t>
                      </a:r>
                      <a:endParaRPr lang="en-US" sz="1200" b="1" dirty="0"/>
                    </a:p>
                  </a:txBody>
                  <a:tcPr/>
                </a:tc>
                <a:tc>
                  <a:txBody>
                    <a:bodyPr/>
                    <a:lstStyle/>
                    <a:p>
                      <a:r>
                        <a:rPr lang="en-US" sz="1200" b="1" dirty="0" smtClean="0"/>
                        <a:t>4.70%</a:t>
                      </a:r>
                      <a:endParaRPr lang="en-US" sz="1200" b="1" dirty="0"/>
                    </a:p>
                  </a:txBody>
                  <a:tcPr/>
                </a:tc>
              </a:tr>
              <a:tr h="211777">
                <a:tc>
                  <a:txBody>
                    <a:bodyPr/>
                    <a:lstStyle/>
                    <a:p>
                      <a:r>
                        <a:rPr lang="en-US" sz="1200" b="1" dirty="0" smtClean="0"/>
                        <a:t>Back Problems</a:t>
                      </a:r>
                      <a:endParaRPr lang="en-US" sz="1200" b="1" dirty="0"/>
                    </a:p>
                  </a:txBody>
                  <a:tcPr/>
                </a:tc>
                <a:tc>
                  <a:txBody>
                    <a:bodyPr/>
                    <a:lstStyle/>
                    <a:p>
                      <a:r>
                        <a:rPr lang="en-US" sz="1200" b="1" dirty="0" smtClean="0"/>
                        <a:t>6.88%</a:t>
                      </a:r>
                      <a:endParaRPr lang="en-US" sz="1200" b="1" dirty="0"/>
                    </a:p>
                  </a:txBody>
                  <a:tcPr/>
                </a:tc>
                <a:tc>
                  <a:txBody>
                    <a:bodyPr/>
                    <a:lstStyle/>
                    <a:p>
                      <a:r>
                        <a:rPr lang="en-US" sz="1200" b="1" dirty="0" smtClean="0"/>
                        <a:t>10.73%</a:t>
                      </a:r>
                      <a:endParaRPr lang="en-US" sz="1200" b="1" dirty="0"/>
                    </a:p>
                  </a:txBody>
                  <a:tcPr/>
                </a:tc>
              </a:tr>
              <a:tr h="163088">
                <a:tc>
                  <a:txBody>
                    <a:bodyPr/>
                    <a:lstStyle/>
                    <a:p>
                      <a:r>
                        <a:rPr lang="en-US" sz="1200" b="1" dirty="0" smtClean="0"/>
                        <a:t>Pulmonary Conditions</a:t>
                      </a:r>
                      <a:endParaRPr lang="en-US" sz="1200" b="1" dirty="0"/>
                    </a:p>
                  </a:txBody>
                  <a:tcPr/>
                </a:tc>
                <a:tc>
                  <a:txBody>
                    <a:bodyPr/>
                    <a:lstStyle/>
                    <a:p>
                      <a:r>
                        <a:rPr lang="en-US" sz="1200" b="1" dirty="0" smtClean="0"/>
                        <a:t>0.92%</a:t>
                      </a:r>
                      <a:endParaRPr lang="en-US" sz="1200" b="1" dirty="0"/>
                    </a:p>
                  </a:txBody>
                  <a:tcPr/>
                </a:tc>
                <a:tc>
                  <a:txBody>
                    <a:bodyPr/>
                    <a:lstStyle/>
                    <a:p>
                      <a:r>
                        <a:rPr lang="en-US" sz="1200" b="1" dirty="0" smtClean="0"/>
                        <a:t>5.13%</a:t>
                      </a:r>
                      <a:endParaRPr lang="en-US" sz="1200" b="1" dirty="0"/>
                    </a:p>
                  </a:txBody>
                  <a:tcPr/>
                </a:tc>
              </a:tr>
              <a:tr h="173775">
                <a:tc>
                  <a:txBody>
                    <a:bodyPr/>
                    <a:lstStyle/>
                    <a:p>
                      <a:r>
                        <a:rPr lang="en-US" sz="1200" b="1" dirty="0" smtClean="0"/>
                        <a:t>Hypertension</a:t>
                      </a:r>
                      <a:endParaRPr lang="en-US" sz="1200" b="1" dirty="0"/>
                    </a:p>
                  </a:txBody>
                  <a:tcPr/>
                </a:tc>
                <a:tc>
                  <a:txBody>
                    <a:bodyPr/>
                    <a:lstStyle/>
                    <a:p>
                      <a:r>
                        <a:rPr lang="en-US" sz="1200" b="1" dirty="0" smtClean="0"/>
                        <a:t>33.58%</a:t>
                      </a:r>
                      <a:endParaRPr lang="en-US" sz="1200" b="1" dirty="0"/>
                    </a:p>
                  </a:txBody>
                  <a:tcPr/>
                </a:tc>
                <a:tc>
                  <a:txBody>
                    <a:bodyPr/>
                    <a:lstStyle/>
                    <a:p>
                      <a:r>
                        <a:rPr lang="en-US" sz="1200" b="1" dirty="0" smtClean="0"/>
                        <a:t>45.40%</a:t>
                      </a:r>
                      <a:endParaRPr lang="en-US" sz="1200" b="1" dirty="0"/>
                    </a:p>
                  </a:txBody>
                  <a:tcPr/>
                </a:tc>
              </a:tr>
              <a:tr h="0">
                <a:tc>
                  <a:txBody>
                    <a:bodyPr/>
                    <a:lstStyle/>
                    <a:p>
                      <a:r>
                        <a:rPr lang="en-US" sz="1200" b="1" dirty="0" smtClean="0"/>
                        <a:t>Arthritis</a:t>
                      </a:r>
                      <a:endParaRPr lang="en-US" sz="1200" b="1" dirty="0"/>
                    </a:p>
                  </a:txBody>
                  <a:tcPr/>
                </a:tc>
                <a:tc>
                  <a:txBody>
                    <a:bodyPr/>
                    <a:lstStyle/>
                    <a:p>
                      <a:r>
                        <a:rPr lang="en-US" sz="1200" b="1" dirty="0" smtClean="0"/>
                        <a:t>17.04%</a:t>
                      </a:r>
                      <a:endParaRPr lang="en-US" sz="1200" b="1" dirty="0"/>
                    </a:p>
                  </a:txBody>
                  <a:tcPr/>
                </a:tc>
                <a:tc>
                  <a:txBody>
                    <a:bodyPr/>
                    <a:lstStyle/>
                    <a:p>
                      <a:r>
                        <a:rPr lang="en-US" sz="1200" b="1" dirty="0" smtClean="0"/>
                        <a:t>27.17%</a:t>
                      </a:r>
                      <a:endParaRPr lang="en-US" sz="1200" b="1" dirty="0"/>
                    </a:p>
                  </a:txBody>
                  <a:tcPr/>
                </a:tc>
              </a:tr>
              <a:tr h="207026">
                <a:tc>
                  <a:txBody>
                    <a:bodyPr/>
                    <a:lstStyle/>
                    <a:p>
                      <a:r>
                        <a:rPr lang="en-US" sz="1200" b="1" dirty="0" smtClean="0"/>
                        <a:t>Diabetes</a:t>
                      </a:r>
                      <a:endParaRPr lang="en-US" sz="1200" b="1" dirty="0"/>
                    </a:p>
                  </a:txBody>
                  <a:tcPr/>
                </a:tc>
                <a:tc>
                  <a:txBody>
                    <a:bodyPr/>
                    <a:lstStyle/>
                    <a:p>
                      <a:r>
                        <a:rPr lang="en-US" sz="1200" b="1" dirty="0" smtClean="0"/>
                        <a:t>46.05%</a:t>
                      </a:r>
                      <a:endParaRPr lang="en-US" sz="1200" b="1" dirty="0"/>
                    </a:p>
                  </a:txBody>
                  <a:tcPr/>
                </a:tc>
                <a:tc>
                  <a:txBody>
                    <a:bodyPr/>
                    <a:lstStyle/>
                    <a:p>
                      <a:r>
                        <a:rPr lang="en-US" sz="1200" b="1" dirty="0" smtClean="0"/>
                        <a:t>57.60%</a:t>
                      </a:r>
                      <a:endParaRPr lang="en-US" sz="1200" b="1" dirty="0"/>
                    </a:p>
                  </a:txBody>
                  <a:tcPr/>
                </a:tc>
              </a:tr>
              <a:tr h="241465">
                <a:tc>
                  <a:txBody>
                    <a:bodyPr/>
                    <a:lstStyle/>
                    <a:p>
                      <a:r>
                        <a:rPr lang="en-US" sz="1200" b="1" dirty="0" smtClean="0"/>
                        <a:t>Upper GI</a:t>
                      </a:r>
                      <a:endParaRPr lang="en-US" sz="1200" b="1" dirty="0"/>
                    </a:p>
                  </a:txBody>
                  <a:tcPr/>
                </a:tc>
                <a:tc>
                  <a:txBody>
                    <a:bodyPr/>
                    <a:lstStyle/>
                    <a:p>
                      <a:r>
                        <a:rPr lang="en-US" sz="1200" b="1" dirty="0" smtClean="0"/>
                        <a:t>8.59%</a:t>
                      </a:r>
                      <a:endParaRPr lang="en-US" sz="1200" b="1" dirty="0"/>
                    </a:p>
                  </a:txBody>
                  <a:tcPr/>
                </a:tc>
                <a:tc>
                  <a:txBody>
                    <a:bodyPr/>
                    <a:lstStyle/>
                    <a:p>
                      <a:r>
                        <a:rPr lang="en-US" sz="1200" b="1" dirty="0" smtClean="0"/>
                        <a:t>22.09%</a:t>
                      </a:r>
                      <a:endParaRPr lang="en-US" sz="1200" b="1" dirty="0"/>
                    </a:p>
                  </a:txBody>
                  <a:tcPr/>
                </a:tc>
              </a:tr>
              <a:tr h="204651">
                <a:tc>
                  <a:txBody>
                    <a:bodyPr/>
                    <a:lstStyle/>
                    <a:p>
                      <a:r>
                        <a:rPr lang="en-US" sz="1200" b="1" dirty="0" smtClean="0"/>
                        <a:t>Kidney</a:t>
                      </a:r>
                      <a:endParaRPr lang="en-US" sz="1200" b="1" dirty="0"/>
                    </a:p>
                  </a:txBody>
                  <a:tcPr/>
                </a:tc>
                <a:tc>
                  <a:txBody>
                    <a:bodyPr/>
                    <a:lstStyle/>
                    <a:p>
                      <a:r>
                        <a:rPr lang="en-US" sz="1200" b="1" dirty="0" smtClean="0"/>
                        <a:t>18.53%</a:t>
                      </a:r>
                      <a:endParaRPr lang="en-US" sz="1200" b="1" dirty="0"/>
                    </a:p>
                  </a:txBody>
                  <a:tcPr/>
                </a:tc>
                <a:tc>
                  <a:txBody>
                    <a:bodyPr/>
                    <a:lstStyle/>
                    <a:p>
                      <a:r>
                        <a:rPr lang="en-US" sz="1200" b="1" dirty="0" smtClean="0"/>
                        <a:t>14.14%</a:t>
                      </a:r>
                      <a:endParaRPr lang="en-US" sz="1200" b="1" dirty="0"/>
                    </a:p>
                  </a:txBody>
                  <a:tcPr/>
                </a:tc>
              </a:tr>
              <a:tr h="179713">
                <a:tc>
                  <a:txBody>
                    <a:bodyPr/>
                    <a:lstStyle/>
                    <a:p>
                      <a:r>
                        <a:rPr lang="en-US" sz="1200" b="1" dirty="0" smtClean="0"/>
                        <a:t>Hyperlipidemia</a:t>
                      </a:r>
                      <a:endParaRPr lang="en-US" sz="1200" b="1" dirty="0"/>
                    </a:p>
                  </a:txBody>
                  <a:tcPr/>
                </a:tc>
                <a:tc>
                  <a:txBody>
                    <a:bodyPr/>
                    <a:lstStyle/>
                    <a:p>
                      <a:r>
                        <a:rPr lang="en-US" sz="1200" b="1" dirty="0" smtClean="0"/>
                        <a:t>19.11%</a:t>
                      </a:r>
                      <a:endParaRPr lang="en-US" sz="1200" b="1" dirty="0"/>
                    </a:p>
                  </a:txBody>
                  <a:tcPr/>
                </a:tc>
                <a:tc>
                  <a:txBody>
                    <a:bodyPr/>
                    <a:lstStyle/>
                    <a:p>
                      <a:r>
                        <a:rPr lang="en-US" sz="1200" b="1" dirty="0" smtClean="0"/>
                        <a:t>36.96%</a:t>
                      </a:r>
                      <a:endParaRPr lang="en-US" sz="1200" b="1" dirty="0"/>
                    </a:p>
                  </a:txBody>
                  <a:tcPr/>
                </a:tc>
              </a:tr>
            </a:tbl>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1" end="1"/>
                                            </p:txEl>
                                          </p:spTgt>
                                        </p:tgtEl>
                                        <p:attrNameLst>
                                          <p:attrName>ppt_c</p:attrName>
                                        </p:attrNameLst>
                                      </p:cBhvr>
                                      <p:to>
                                        <a:srgbClr val="B2B2B2"/>
                                      </p:to>
                                    </p:animClr>
                                  </p:subTnLst>
                                </p:cTn>
                              </p:par>
                              <p:par>
                                <p:cTn id="9" presetID="9" presetClass="entr" presetSubtype="0" fill="hold" grpId="0" nodeType="withEffect">
                                  <p:stCondLst>
                                    <p:cond delay="0"/>
                                  </p:stCondLst>
                                  <p:childTnLst>
                                    <p:set>
                                      <p:cBhvr>
                                        <p:cTn id="10" dur="1" fill="hold">
                                          <p:stCondLst>
                                            <p:cond delay="0"/>
                                          </p:stCondLst>
                                        </p:cTn>
                                        <p:tgtEl>
                                          <p:spTgt spid="891912"/>
                                        </p:tgtEl>
                                        <p:attrNameLst>
                                          <p:attrName>style.visibility</p:attrName>
                                        </p:attrNameLst>
                                      </p:cBhvr>
                                      <p:to>
                                        <p:strVal val="visible"/>
                                      </p:to>
                                    </p:set>
                                    <p:animEffect transition="in" filter="dissolve">
                                      <p:cBhvr>
                                        <p:cTn id="11" dur="500"/>
                                        <p:tgtEl>
                                          <p:spTgt spid="8919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9191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2" end="2"/>
                                            </p:txEl>
                                          </p:spTgt>
                                        </p:tgtEl>
                                        <p:attrNameLst>
                                          <p:attrName>ppt_c</p:attrName>
                                        </p:attrNameLst>
                                      </p:cBhvr>
                                      <p:to>
                                        <a:srgbClr val="B2B2B2"/>
                                      </p:to>
                                    </p:animClr>
                                  </p:subTnLst>
                                </p:cTn>
                              </p:par>
                              <p:par>
                                <p:cTn id="18" presetID="1" presetClass="entr" presetSubtype="0"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3" end="3"/>
                                            </p:txEl>
                                          </p:spTgt>
                                        </p:tgtEl>
                                        <p:attrNameLst>
                                          <p:attrName>ppt_c</p:attrName>
                                        </p:attrNameLst>
                                      </p:cBhvr>
                                      <p:to>
                                        <a:srgbClr val="B2B2B2"/>
                                      </p:to>
                                    </p:animClr>
                                  </p:subTnLst>
                                </p:cTn>
                              </p:par>
                              <p:par>
                                <p:cTn id="20" presetID="9" presetClass="entr" presetSubtype="0" fill="hold" grpId="0" nodeType="withEffect">
                                  <p:stCondLst>
                                    <p:cond delay="0"/>
                                  </p:stCondLst>
                                  <p:childTnLst>
                                    <p:set>
                                      <p:cBhvr>
                                        <p:cTn id="21" dur="1" fill="hold">
                                          <p:stCondLst>
                                            <p:cond delay="0"/>
                                          </p:stCondLst>
                                        </p:cTn>
                                        <p:tgtEl>
                                          <p:spTgt spid="891913"/>
                                        </p:tgtEl>
                                        <p:attrNameLst>
                                          <p:attrName>style.visibility</p:attrName>
                                        </p:attrNameLst>
                                      </p:cBhvr>
                                      <p:to>
                                        <p:strVal val="visible"/>
                                      </p:to>
                                    </p:set>
                                    <p:animEffect transition="in" filter="dissolve">
                                      <p:cBhvr>
                                        <p:cTn id="22" dur="500"/>
                                        <p:tgtEl>
                                          <p:spTgt spid="8919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919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par>
                                <p:cTn id="35" presetID="9" presetClass="entr" presetSubtype="0" fill="hold" grpId="0" nodeType="withEffect">
                                  <p:stCondLst>
                                    <p:cond delay="0"/>
                                  </p:stCondLst>
                                  <p:childTnLst>
                                    <p:set>
                                      <p:cBhvr>
                                        <p:cTn id="36" dur="1" fill="hold">
                                          <p:stCondLst>
                                            <p:cond delay="0"/>
                                          </p:stCondLst>
                                        </p:cTn>
                                        <p:tgtEl>
                                          <p:spTgt spid="891914"/>
                                        </p:tgtEl>
                                        <p:attrNameLst>
                                          <p:attrName>style.visibility</p:attrName>
                                        </p:attrNameLst>
                                      </p:cBhvr>
                                      <p:to>
                                        <p:strVal val="visible"/>
                                      </p:to>
                                    </p:set>
                                    <p:animEffect transition="in" filter="dissolve">
                                      <p:cBhvr>
                                        <p:cTn id="37" dur="500"/>
                                        <p:tgtEl>
                                          <p:spTgt spid="8919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91915"/>
                                        </p:tgtEl>
                                        <p:attrNameLst>
                                          <p:attrName>style.visibility</p:attrName>
                                        </p:attrNameLst>
                                      </p:cBhvr>
                                      <p:to>
                                        <p:strVal val="visible"/>
                                      </p:to>
                                    </p:set>
                                    <p:animEffect transition="in" filter="dissolve">
                                      <p:cBhvr>
                                        <p:cTn id="40" dur="500"/>
                                        <p:tgtEl>
                                          <p:spTgt spid="8919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91916"/>
                                        </p:tgtEl>
                                        <p:attrNameLst>
                                          <p:attrName>style.visibility</p:attrName>
                                        </p:attrNameLst>
                                      </p:cBhvr>
                                      <p:to>
                                        <p:strVal val="visible"/>
                                      </p:to>
                                    </p:set>
                                    <p:animEffect transition="in" filter="dissolve">
                                      <p:cBhvr>
                                        <p:cTn id="43" dur="500"/>
                                        <p:tgtEl>
                                          <p:spTgt spid="891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2" grpId="0" animBg="1"/>
      <p:bldP spid="891912" grpId="1" animBg="1"/>
      <p:bldP spid="891913" grpId="0" animBg="1"/>
      <p:bldP spid="891913" grpId="1" animBg="1"/>
      <p:bldP spid="891914" grpId="0" animBg="1"/>
      <p:bldP spid="891915" grpId="0" animBg="1"/>
      <p:bldP spid="8919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pPr eaLnBrk="1" hangingPunct="1">
              <a:defRPr/>
            </a:pPr>
            <a:r>
              <a:rPr lang="en-US" smtClean="0"/>
              <a:t>Physical Costs of Overweight and Obesity </a:t>
            </a:r>
          </a:p>
        </p:txBody>
      </p:sp>
      <p:sp>
        <p:nvSpPr>
          <p:cNvPr id="18435" name="Rectangle 3"/>
          <p:cNvSpPr>
            <a:spLocks noGrp="1" noChangeArrowheads="1"/>
          </p:cNvSpPr>
          <p:nvPr>
            <p:ph idx="1"/>
          </p:nvPr>
        </p:nvSpPr>
        <p:spPr>
          <a:xfrm>
            <a:off x="457200" y="1308100"/>
            <a:ext cx="4068763" cy="5157788"/>
          </a:xfrm>
        </p:spPr>
        <p:txBody>
          <a:bodyPr/>
          <a:lstStyle/>
          <a:p>
            <a:pPr eaLnBrk="1" hangingPunct="1"/>
            <a:r>
              <a:rPr lang="en-US" smtClean="0"/>
              <a:t>The following increases in back problems were noted with overweight and obesity</a:t>
            </a:r>
          </a:p>
          <a:p>
            <a:pPr lvl="1" eaLnBrk="1" hangingPunct="1"/>
            <a:r>
              <a:rPr lang="en-US" smtClean="0"/>
              <a:t>Overweight—578% increase</a:t>
            </a:r>
          </a:p>
          <a:p>
            <a:pPr lvl="1" eaLnBrk="1" hangingPunct="1"/>
            <a:r>
              <a:rPr lang="en-US" smtClean="0"/>
              <a:t>Obesity—56% increase</a:t>
            </a:r>
          </a:p>
          <a:p>
            <a:pPr lvl="1" eaLnBrk="1" hangingPunct="1"/>
            <a:endParaRPr lang="en-US" smtClean="0"/>
          </a:p>
          <a:p>
            <a:pPr eaLnBrk="1" hangingPunct="1"/>
            <a:endParaRPr lang="en-US" smtClean="0"/>
          </a:p>
        </p:txBody>
      </p:sp>
      <p:sp>
        <p:nvSpPr>
          <p:cNvPr id="893960" name="Oval 8"/>
          <p:cNvSpPr>
            <a:spLocks noChangeArrowheads="1"/>
          </p:cNvSpPr>
          <p:nvPr/>
        </p:nvSpPr>
        <p:spPr bwMode="auto">
          <a:xfrm>
            <a:off x="4876800" y="3287713"/>
            <a:ext cx="4267200" cy="268287"/>
          </a:xfrm>
          <a:prstGeom prst="ellipse">
            <a:avLst/>
          </a:prstGeom>
          <a:noFill/>
          <a:ln w="28575">
            <a:solidFill>
              <a:srgbClr val="FF0000"/>
            </a:solidFill>
            <a:round/>
            <a:headEnd/>
            <a:tailEnd/>
          </a:ln>
        </p:spPr>
        <p:txBody>
          <a:bodyPr wrap="none" anchor="ctr"/>
          <a:lstStyle/>
          <a:p>
            <a:endParaRPr lang="en-US"/>
          </a:p>
        </p:txBody>
      </p:sp>
      <p:sp>
        <p:nvSpPr>
          <p:cNvPr id="18437" name="Text Box 51"/>
          <p:cNvSpPr txBox="1">
            <a:spLocks noChangeArrowheads="1"/>
          </p:cNvSpPr>
          <p:nvPr/>
        </p:nvSpPr>
        <p:spPr bwMode="auto">
          <a:xfrm>
            <a:off x="0" y="5724525"/>
            <a:ext cx="8858250" cy="938213"/>
          </a:xfrm>
          <a:prstGeom prst="rect">
            <a:avLst/>
          </a:prstGeom>
          <a:noFill/>
          <a:ln w="9525">
            <a:noFill/>
            <a:miter lim="800000"/>
            <a:headEnd/>
            <a:tailEnd/>
          </a:ln>
        </p:spPr>
        <p:txBody>
          <a:bodyPr anchor="b"/>
          <a:lstStyle/>
          <a:p>
            <a:r>
              <a:rPr lang="en-US" sz="800"/>
              <a:t>1. Weighty Matters: How Obesity Drives Poor Health and Health Spending in the U.S. 2009. Available at: </a:t>
            </a:r>
            <a:r>
              <a:rPr lang="en-US" sz="800" u="sng">
                <a:hlinkClick r:id="rId3"/>
              </a:rPr>
              <a:t>https://www.businessgrouphealth.org/pdfs/NBGH%20WeightyMatters_Final.pdf</a:t>
            </a:r>
            <a:r>
              <a:rPr lang="en-US" sz="800"/>
              <a:t>. Accessed 12-8-2009.</a:t>
            </a:r>
          </a:p>
        </p:txBody>
      </p:sp>
      <p:graphicFrame>
        <p:nvGraphicFramePr>
          <p:cNvPr id="9" name="Content Placeholder 6"/>
          <p:cNvGraphicFramePr>
            <a:graphicFrameLocks/>
          </p:cNvGraphicFramePr>
          <p:nvPr/>
        </p:nvGraphicFramePr>
        <p:xfrm>
          <a:off x="5143500" y="1223963"/>
          <a:ext cx="3790950" cy="4819650"/>
        </p:xfrm>
        <a:graphic>
          <a:graphicData uri="http://schemas.openxmlformats.org/drawingml/2006/table">
            <a:tbl>
              <a:tblPr firstRow="1" bandRow="1">
                <a:tableStyleId>{5940675A-B579-460E-94D1-54222C63F5DA}</a:tableStyleId>
              </a:tblPr>
              <a:tblGrid>
                <a:gridCol w="1895475"/>
                <a:gridCol w="947737"/>
                <a:gridCol w="947737"/>
              </a:tblGrid>
              <a:tr h="525958">
                <a:tc>
                  <a:txBody>
                    <a:bodyPr/>
                    <a:lstStyle/>
                    <a:p>
                      <a:endParaRPr lang="en-US" sz="1200" b="1" dirty="0"/>
                    </a:p>
                  </a:txBody>
                  <a:tcPr/>
                </a:tc>
                <a:tc gridSpan="2">
                  <a:txBody>
                    <a:bodyPr/>
                    <a:lstStyle/>
                    <a:p>
                      <a:r>
                        <a:rPr lang="en-US" sz="1200" b="1" dirty="0" smtClean="0"/>
                        <a:t>Share in Condition Prevalence: 1997-2005</a:t>
                      </a:r>
                      <a:endParaRPr lang="en-US" sz="1200" b="1" dirty="0"/>
                    </a:p>
                  </a:txBody>
                  <a:tcPr/>
                </a:tc>
                <a:tc hMerge="1">
                  <a:txBody>
                    <a:bodyPr/>
                    <a:lstStyle/>
                    <a:p>
                      <a:endParaRPr lang="en-US"/>
                    </a:p>
                  </a:txBody>
                  <a:tcPr/>
                </a:tc>
              </a:tr>
              <a:tr h="306692">
                <a:tc>
                  <a:txBody>
                    <a:bodyPr/>
                    <a:lstStyle/>
                    <a:p>
                      <a:r>
                        <a:rPr lang="en-US" sz="1200" b="1" dirty="0" smtClean="0"/>
                        <a:t>Condition</a:t>
                      </a:r>
                      <a:endParaRPr lang="en-US" sz="1200" b="1" dirty="0"/>
                    </a:p>
                  </a:txBody>
                  <a:tcPr/>
                </a:tc>
                <a:tc>
                  <a:txBody>
                    <a:bodyPr/>
                    <a:lstStyle/>
                    <a:p>
                      <a:r>
                        <a:rPr lang="en-US" sz="1200" b="1" dirty="0" smtClean="0"/>
                        <a:t>Overweight</a:t>
                      </a:r>
                      <a:endParaRPr lang="en-US" sz="1200" b="1" dirty="0"/>
                    </a:p>
                  </a:txBody>
                  <a:tcPr/>
                </a:tc>
                <a:tc>
                  <a:txBody>
                    <a:bodyPr/>
                    <a:lstStyle/>
                    <a:p>
                      <a:r>
                        <a:rPr lang="en-US" sz="1200" b="1" dirty="0" smtClean="0"/>
                        <a:t>Obesity</a:t>
                      </a:r>
                      <a:endParaRPr lang="en-US" sz="1200" b="1" dirty="0"/>
                    </a:p>
                  </a:txBody>
                  <a:tcPr>
                    <a:solidFill>
                      <a:srgbClr val="5FB15B">
                        <a:alpha val="71000"/>
                      </a:srgbClr>
                    </a:solidFill>
                  </a:tcPr>
                </a:tc>
              </a:tr>
              <a:tr h="306692">
                <a:tc>
                  <a:txBody>
                    <a:bodyPr/>
                    <a:lstStyle/>
                    <a:p>
                      <a:endParaRPr lang="en-US" sz="1200" b="1"/>
                    </a:p>
                  </a:txBody>
                  <a:tcPr/>
                </a:tc>
                <a:tc>
                  <a:txBody>
                    <a:bodyPr/>
                    <a:lstStyle/>
                    <a:p>
                      <a:endParaRPr lang="en-US" sz="1200" b="1" dirty="0"/>
                    </a:p>
                  </a:txBody>
                  <a:tcPr/>
                </a:tc>
                <a:tc>
                  <a:txBody>
                    <a:bodyPr/>
                    <a:lstStyle/>
                    <a:p>
                      <a:endParaRPr lang="en-US" sz="1200" b="1" dirty="0"/>
                    </a:p>
                  </a:txBody>
                  <a:tcPr>
                    <a:solidFill>
                      <a:srgbClr val="5FB15B">
                        <a:alpha val="71000"/>
                      </a:srgbClr>
                    </a:solidFill>
                  </a:tcPr>
                </a:tc>
              </a:tr>
              <a:tr h="306692">
                <a:tc>
                  <a:txBody>
                    <a:bodyPr/>
                    <a:lstStyle/>
                    <a:p>
                      <a:r>
                        <a:rPr lang="en-US" sz="1200" b="1" dirty="0" smtClean="0"/>
                        <a:t>Mental Disorders</a:t>
                      </a:r>
                      <a:endParaRPr lang="en-US" sz="1200" b="1" dirty="0"/>
                    </a:p>
                  </a:txBody>
                  <a:tcPr/>
                </a:tc>
                <a:tc>
                  <a:txBody>
                    <a:bodyPr/>
                    <a:lstStyle/>
                    <a:p>
                      <a:r>
                        <a:rPr lang="en-US" sz="1200" b="1" dirty="0" smtClean="0"/>
                        <a:t>7.43%</a:t>
                      </a:r>
                      <a:endParaRPr lang="en-US" sz="1200" b="1" dirty="0"/>
                    </a:p>
                  </a:txBody>
                  <a:tcPr/>
                </a:tc>
                <a:tc>
                  <a:txBody>
                    <a:bodyPr/>
                    <a:lstStyle/>
                    <a:p>
                      <a:r>
                        <a:rPr lang="en-US" sz="1200" b="1" dirty="0" smtClean="0"/>
                        <a:t>16.22%</a:t>
                      </a:r>
                    </a:p>
                  </a:txBody>
                  <a:tcPr>
                    <a:solidFill>
                      <a:srgbClr val="5FB15B">
                        <a:alpha val="71000"/>
                      </a:srgbClr>
                    </a:solidFill>
                  </a:tcPr>
                </a:tc>
              </a:tr>
              <a:tr h="306692">
                <a:tc>
                  <a:txBody>
                    <a:bodyPr/>
                    <a:lstStyle/>
                    <a:p>
                      <a:r>
                        <a:rPr lang="en-US" sz="1200" b="1" dirty="0" smtClean="0"/>
                        <a:t>Heart Disease</a:t>
                      </a:r>
                      <a:endParaRPr lang="en-US" sz="1200" b="1" dirty="0"/>
                    </a:p>
                  </a:txBody>
                  <a:tcPr/>
                </a:tc>
                <a:tc>
                  <a:txBody>
                    <a:bodyPr/>
                    <a:lstStyle/>
                    <a:p>
                      <a:r>
                        <a:rPr lang="en-US" sz="1200" b="1" dirty="0" smtClean="0"/>
                        <a:t>7.21%</a:t>
                      </a:r>
                      <a:endParaRPr lang="en-US" sz="1200" b="1" dirty="0"/>
                    </a:p>
                  </a:txBody>
                  <a:tcPr/>
                </a:tc>
                <a:tc>
                  <a:txBody>
                    <a:bodyPr/>
                    <a:lstStyle/>
                    <a:p>
                      <a:r>
                        <a:rPr lang="en-US" sz="1200" b="1" dirty="0" smtClean="0"/>
                        <a:t>71.64%</a:t>
                      </a:r>
                      <a:endParaRPr lang="en-US" sz="1200" b="1" dirty="0"/>
                    </a:p>
                  </a:txBody>
                  <a:tcPr>
                    <a:solidFill>
                      <a:srgbClr val="5FB15B">
                        <a:alpha val="71000"/>
                      </a:srgbClr>
                    </a:solidFill>
                  </a:tcPr>
                </a:tc>
              </a:tr>
              <a:tr h="306692">
                <a:tc>
                  <a:txBody>
                    <a:bodyPr/>
                    <a:lstStyle/>
                    <a:p>
                      <a:r>
                        <a:rPr lang="en-US" sz="1200" b="1" dirty="0" smtClean="0"/>
                        <a:t>Cancer</a:t>
                      </a:r>
                      <a:endParaRPr lang="en-US" sz="1200" b="1" dirty="0"/>
                    </a:p>
                  </a:txBody>
                  <a:tcPr/>
                </a:tc>
                <a:tc>
                  <a:txBody>
                    <a:bodyPr/>
                    <a:lstStyle/>
                    <a:p>
                      <a:r>
                        <a:rPr lang="en-US" sz="1200" b="1" dirty="0" smtClean="0"/>
                        <a:t>6.34%</a:t>
                      </a:r>
                      <a:endParaRPr lang="en-US" sz="1200" b="1" dirty="0"/>
                    </a:p>
                  </a:txBody>
                  <a:tcPr/>
                </a:tc>
                <a:tc>
                  <a:txBody>
                    <a:bodyPr/>
                    <a:lstStyle/>
                    <a:p>
                      <a:r>
                        <a:rPr lang="en-US" sz="1200" b="1" dirty="0" smtClean="0"/>
                        <a:t>8.75%</a:t>
                      </a:r>
                      <a:endParaRPr lang="en-US" sz="1200" b="1" dirty="0"/>
                    </a:p>
                  </a:txBody>
                  <a:tcPr>
                    <a:solidFill>
                      <a:srgbClr val="5FB15B">
                        <a:alpha val="71000"/>
                      </a:srgbClr>
                    </a:solidFill>
                  </a:tcPr>
                </a:tc>
              </a:tr>
              <a:tr h="306692">
                <a:tc>
                  <a:txBody>
                    <a:bodyPr/>
                    <a:lstStyle/>
                    <a:p>
                      <a:r>
                        <a:rPr lang="en-US" sz="1200" b="1" dirty="0" smtClean="0"/>
                        <a:t>Back Problems</a:t>
                      </a:r>
                      <a:endParaRPr lang="en-US" sz="1200" b="1" dirty="0"/>
                    </a:p>
                  </a:txBody>
                  <a:tcPr/>
                </a:tc>
                <a:tc>
                  <a:txBody>
                    <a:bodyPr/>
                    <a:lstStyle/>
                    <a:p>
                      <a:r>
                        <a:rPr lang="en-US" sz="1200" b="1" dirty="0" smtClean="0"/>
                        <a:t>20.09%</a:t>
                      </a:r>
                      <a:endParaRPr lang="en-US" sz="1200" b="1" dirty="0"/>
                    </a:p>
                  </a:txBody>
                  <a:tcPr/>
                </a:tc>
                <a:tc>
                  <a:txBody>
                    <a:bodyPr/>
                    <a:lstStyle/>
                    <a:p>
                      <a:r>
                        <a:rPr lang="en-US" sz="1200" b="1" dirty="0" smtClean="0"/>
                        <a:t>17.55%</a:t>
                      </a:r>
                      <a:endParaRPr lang="en-US" sz="1200" b="1" dirty="0"/>
                    </a:p>
                  </a:txBody>
                  <a:tcPr>
                    <a:solidFill>
                      <a:srgbClr val="5FB15B">
                        <a:alpha val="71000"/>
                      </a:srgbClr>
                    </a:solidFill>
                  </a:tcPr>
                </a:tc>
              </a:tr>
              <a:tr h="306692">
                <a:tc>
                  <a:txBody>
                    <a:bodyPr/>
                    <a:lstStyle/>
                    <a:p>
                      <a:r>
                        <a:rPr lang="en-US" sz="1200" b="1" dirty="0" smtClean="0"/>
                        <a:t>Pulmonary Conditions</a:t>
                      </a:r>
                      <a:endParaRPr lang="en-US" sz="1200" b="1" dirty="0"/>
                    </a:p>
                  </a:txBody>
                  <a:tcPr/>
                </a:tc>
                <a:tc>
                  <a:txBody>
                    <a:bodyPr/>
                    <a:lstStyle/>
                    <a:p>
                      <a:r>
                        <a:rPr lang="en-US" sz="1200" b="1" dirty="0" smtClean="0"/>
                        <a:t>-0.07%</a:t>
                      </a:r>
                      <a:endParaRPr lang="en-US" sz="1200" b="1" dirty="0"/>
                    </a:p>
                  </a:txBody>
                  <a:tcPr/>
                </a:tc>
                <a:tc>
                  <a:txBody>
                    <a:bodyPr/>
                    <a:lstStyle/>
                    <a:p>
                      <a:r>
                        <a:rPr lang="en-US" sz="1200" b="1" dirty="0" smtClean="0"/>
                        <a:t>20.07%</a:t>
                      </a:r>
                      <a:endParaRPr lang="en-US" sz="1200" b="1" dirty="0"/>
                    </a:p>
                  </a:txBody>
                  <a:tcPr>
                    <a:solidFill>
                      <a:srgbClr val="5FB15B">
                        <a:alpha val="71000"/>
                      </a:srgbClr>
                    </a:solidFill>
                  </a:tcPr>
                </a:tc>
              </a:tr>
              <a:tr h="306692">
                <a:tc>
                  <a:txBody>
                    <a:bodyPr/>
                    <a:lstStyle/>
                    <a:p>
                      <a:r>
                        <a:rPr lang="en-US" sz="1200" b="1" dirty="0" smtClean="0"/>
                        <a:t>Hypertension</a:t>
                      </a:r>
                      <a:endParaRPr lang="en-US" sz="1200" b="1" dirty="0"/>
                    </a:p>
                  </a:txBody>
                  <a:tcPr/>
                </a:tc>
                <a:tc>
                  <a:txBody>
                    <a:bodyPr/>
                    <a:lstStyle/>
                    <a:p>
                      <a:r>
                        <a:rPr lang="en-US" sz="1200" b="1" dirty="0" smtClean="0"/>
                        <a:t>31.29%</a:t>
                      </a:r>
                      <a:endParaRPr lang="en-US" sz="1200" b="1" dirty="0"/>
                    </a:p>
                  </a:txBody>
                  <a:tcPr/>
                </a:tc>
                <a:tc>
                  <a:txBody>
                    <a:bodyPr/>
                    <a:lstStyle/>
                    <a:p>
                      <a:r>
                        <a:rPr lang="en-US" sz="1200" b="1" dirty="0" smtClean="0"/>
                        <a:t>59.90%</a:t>
                      </a:r>
                      <a:endParaRPr lang="en-US" sz="1200" b="1" dirty="0"/>
                    </a:p>
                  </a:txBody>
                  <a:tcPr>
                    <a:solidFill>
                      <a:srgbClr val="5FB15B">
                        <a:alpha val="71000"/>
                      </a:srgbClr>
                    </a:solidFill>
                  </a:tcPr>
                </a:tc>
              </a:tr>
              <a:tr h="306692">
                <a:tc>
                  <a:txBody>
                    <a:bodyPr/>
                    <a:lstStyle/>
                    <a:p>
                      <a:r>
                        <a:rPr lang="en-US" sz="1200" b="1" dirty="0" smtClean="0"/>
                        <a:t>Arthritis</a:t>
                      </a:r>
                      <a:endParaRPr lang="en-US" sz="1200" b="1" dirty="0"/>
                    </a:p>
                  </a:txBody>
                  <a:tcPr/>
                </a:tc>
                <a:tc>
                  <a:txBody>
                    <a:bodyPr/>
                    <a:lstStyle/>
                    <a:p>
                      <a:r>
                        <a:rPr lang="en-US" sz="1200" b="1" dirty="0" smtClean="0"/>
                        <a:t>15.76%</a:t>
                      </a:r>
                      <a:endParaRPr lang="en-US" sz="1200" b="1" dirty="0"/>
                    </a:p>
                  </a:txBody>
                  <a:tcPr/>
                </a:tc>
                <a:tc>
                  <a:txBody>
                    <a:bodyPr/>
                    <a:lstStyle/>
                    <a:p>
                      <a:r>
                        <a:rPr lang="en-US" sz="1200" b="1" dirty="0" smtClean="0"/>
                        <a:t>48.74%</a:t>
                      </a:r>
                      <a:endParaRPr lang="en-US" sz="1200" b="1" dirty="0"/>
                    </a:p>
                  </a:txBody>
                  <a:tcPr>
                    <a:solidFill>
                      <a:srgbClr val="5FB15B">
                        <a:alpha val="71000"/>
                      </a:srgbClr>
                    </a:solidFill>
                  </a:tcPr>
                </a:tc>
              </a:tr>
              <a:tr h="306692">
                <a:tc>
                  <a:txBody>
                    <a:bodyPr/>
                    <a:lstStyle/>
                    <a:p>
                      <a:r>
                        <a:rPr lang="en-US" sz="1200" b="1" dirty="0" smtClean="0"/>
                        <a:t>Diabetes</a:t>
                      </a:r>
                      <a:endParaRPr lang="en-US" sz="1200" b="1" dirty="0"/>
                    </a:p>
                  </a:txBody>
                  <a:tcPr/>
                </a:tc>
                <a:tc>
                  <a:txBody>
                    <a:bodyPr/>
                    <a:lstStyle/>
                    <a:p>
                      <a:r>
                        <a:rPr lang="en-US" sz="1200" b="1" dirty="0" smtClean="0"/>
                        <a:t>28.87%</a:t>
                      </a:r>
                      <a:endParaRPr lang="en-US" sz="1200" b="1" dirty="0"/>
                    </a:p>
                  </a:txBody>
                  <a:tcPr/>
                </a:tc>
                <a:tc>
                  <a:txBody>
                    <a:bodyPr/>
                    <a:lstStyle/>
                    <a:p>
                      <a:r>
                        <a:rPr lang="en-US" sz="1200" b="1" dirty="0" smtClean="0"/>
                        <a:t>70.95%</a:t>
                      </a:r>
                      <a:endParaRPr lang="en-US" sz="1200" b="1" dirty="0"/>
                    </a:p>
                  </a:txBody>
                  <a:tcPr>
                    <a:solidFill>
                      <a:srgbClr val="5FB15B">
                        <a:alpha val="71000"/>
                      </a:srgbClr>
                    </a:solidFill>
                  </a:tcPr>
                </a:tc>
              </a:tr>
              <a:tr h="306692">
                <a:tc>
                  <a:txBody>
                    <a:bodyPr/>
                    <a:lstStyle/>
                    <a:p>
                      <a:r>
                        <a:rPr lang="en-US" sz="1200" b="1" dirty="0" smtClean="0"/>
                        <a:t>Upper GI</a:t>
                      </a:r>
                      <a:endParaRPr lang="en-US" sz="1200" b="1" dirty="0"/>
                    </a:p>
                  </a:txBody>
                  <a:tcPr/>
                </a:tc>
                <a:tc>
                  <a:txBody>
                    <a:bodyPr/>
                    <a:lstStyle/>
                    <a:p>
                      <a:r>
                        <a:rPr lang="en-US" sz="1200" b="1" dirty="0" smtClean="0"/>
                        <a:t>27.30%</a:t>
                      </a:r>
                      <a:endParaRPr lang="en-US" sz="1200" b="1" dirty="0"/>
                    </a:p>
                  </a:txBody>
                  <a:tcPr/>
                </a:tc>
                <a:tc>
                  <a:txBody>
                    <a:bodyPr/>
                    <a:lstStyle/>
                    <a:p>
                      <a:r>
                        <a:rPr lang="en-US" sz="1200" b="1" dirty="0" smtClean="0"/>
                        <a:t>30.54%</a:t>
                      </a:r>
                      <a:endParaRPr lang="en-US" sz="1200" b="1" dirty="0"/>
                    </a:p>
                  </a:txBody>
                  <a:tcPr>
                    <a:solidFill>
                      <a:srgbClr val="5FB15B">
                        <a:alpha val="71000"/>
                      </a:srgbClr>
                    </a:solidFill>
                  </a:tcPr>
                </a:tc>
              </a:tr>
              <a:tr h="306692">
                <a:tc>
                  <a:txBody>
                    <a:bodyPr/>
                    <a:lstStyle/>
                    <a:p>
                      <a:r>
                        <a:rPr lang="en-US" sz="1200" b="1" dirty="0" smtClean="0"/>
                        <a:t>Kidney</a:t>
                      </a:r>
                      <a:endParaRPr lang="en-US" sz="1200" b="1" dirty="0"/>
                    </a:p>
                  </a:txBody>
                  <a:tcPr/>
                </a:tc>
                <a:tc>
                  <a:txBody>
                    <a:bodyPr/>
                    <a:lstStyle/>
                    <a:p>
                      <a:r>
                        <a:rPr lang="en-US" sz="1200" b="1" dirty="0" smtClean="0"/>
                        <a:t>-3.12%</a:t>
                      </a:r>
                      <a:endParaRPr lang="en-US" sz="1200" b="1" dirty="0"/>
                    </a:p>
                  </a:txBody>
                  <a:tcPr/>
                </a:tc>
                <a:tc>
                  <a:txBody>
                    <a:bodyPr/>
                    <a:lstStyle/>
                    <a:p>
                      <a:r>
                        <a:rPr lang="en-US" sz="1200" b="1" dirty="0" smtClean="0"/>
                        <a:t>7.48%</a:t>
                      </a:r>
                      <a:endParaRPr lang="en-US" sz="1200" b="1" dirty="0"/>
                    </a:p>
                  </a:txBody>
                  <a:tcPr>
                    <a:solidFill>
                      <a:srgbClr val="5FB15B">
                        <a:alpha val="71000"/>
                      </a:srgbClr>
                    </a:solidFill>
                  </a:tcPr>
                </a:tc>
              </a:tr>
              <a:tr h="306692">
                <a:tc>
                  <a:txBody>
                    <a:bodyPr/>
                    <a:lstStyle/>
                    <a:p>
                      <a:r>
                        <a:rPr lang="en-US" sz="1200" b="1" dirty="0" smtClean="0"/>
                        <a:t>Hyperlipidemia</a:t>
                      </a:r>
                      <a:endParaRPr lang="en-US" sz="1200" b="1" dirty="0"/>
                    </a:p>
                  </a:txBody>
                  <a:tcPr/>
                </a:tc>
                <a:tc>
                  <a:txBody>
                    <a:bodyPr/>
                    <a:lstStyle/>
                    <a:p>
                      <a:r>
                        <a:rPr lang="en-US" sz="1200" b="1" dirty="0" smtClean="0"/>
                        <a:t>35.57%</a:t>
                      </a:r>
                      <a:endParaRPr lang="en-US" sz="1200" b="1" dirty="0"/>
                    </a:p>
                  </a:txBody>
                  <a:tcPr/>
                </a:tc>
                <a:tc>
                  <a:txBody>
                    <a:bodyPr/>
                    <a:lstStyle/>
                    <a:p>
                      <a:r>
                        <a:rPr lang="en-US" sz="1200" b="1" dirty="0" smtClean="0"/>
                        <a:t>44.24%</a:t>
                      </a:r>
                      <a:endParaRPr lang="en-US" sz="1200" b="1" dirty="0"/>
                    </a:p>
                  </a:txBody>
                  <a:tcPr>
                    <a:solidFill>
                      <a:srgbClr val="5FB15B">
                        <a:alpha val="71000"/>
                      </a:srgbClr>
                    </a:solidFill>
                  </a:tcPr>
                </a:tc>
              </a:tr>
              <a:tr h="306692">
                <a:tc>
                  <a:txBody>
                    <a:bodyPr/>
                    <a:lstStyle/>
                    <a:p>
                      <a:r>
                        <a:rPr lang="en-US" sz="1200" b="1" dirty="0" smtClean="0"/>
                        <a:t>Average share of cases</a:t>
                      </a:r>
                      <a:endParaRPr lang="en-US" sz="1200" b="1" dirty="0"/>
                    </a:p>
                  </a:txBody>
                  <a:tcPr/>
                </a:tc>
                <a:tc>
                  <a:txBody>
                    <a:bodyPr/>
                    <a:lstStyle/>
                    <a:p>
                      <a:r>
                        <a:rPr lang="en-US" sz="1200" b="1" dirty="0" smtClean="0"/>
                        <a:t>16.97%</a:t>
                      </a:r>
                      <a:endParaRPr lang="en-US" sz="1200" b="1" dirty="0"/>
                    </a:p>
                  </a:txBody>
                  <a:tcPr/>
                </a:tc>
                <a:tc>
                  <a:txBody>
                    <a:bodyPr/>
                    <a:lstStyle/>
                    <a:p>
                      <a:r>
                        <a:rPr lang="en-US" sz="1200" b="1" dirty="0" smtClean="0"/>
                        <a:t>36.01%</a:t>
                      </a:r>
                      <a:endParaRPr lang="en-US" sz="1200" b="1" dirty="0"/>
                    </a:p>
                  </a:txBody>
                  <a:tcPr>
                    <a:solidFill>
                      <a:srgbClr val="5FB15B">
                        <a:alpha val="71000"/>
                      </a:srgbClr>
                    </a:solidFill>
                  </a:tcPr>
                </a:tc>
              </a:tr>
            </a:tbl>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3960"/>
                                        </p:tgtEl>
                                        <p:attrNameLst>
                                          <p:attrName>style.visibility</p:attrName>
                                        </p:attrNameLst>
                                      </p:cBhvr>
                                      <p:to>
                                        <p:strVal val="visible"/>
                                      </p:to>
                                    </p:set>
                                    <p:animEffect transition="in" filter="dissolve">
                                      <p:cBhvr>
                                        <p:cTn id="7"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pPr eaLnBrk="1" hangingPunct="1">
              <a:defRPr/>
            </a:pPr>
            <a:r>
              <a:rPr lang="en-US" dirty="0" smtClean="0"/>
              <a:t>Financial Costs of Obesity </a:t>
            </a:r>
          </a:p>
        </p:txBody>
      </p:sp>
      <p:sp>
        <p:nvSpPr>
          <p:cNvPr id="896003" name="Rectangle 3"/>
          <p:cNvSpPr>
            <a:spLocks noGrp="1" noChangeArrowheads="1"/>
          </p:cNvSpPr>
          <p:nvPr>
            <p:ph idx="1"/>
          </p:nvPr>
        </p:nvSpPr>
        <p:spPr>
          <a:xfrm>
            <a:off x="457200" y="1308100"/>
            <a:ext cx="4233863" cy="5157788"/>
          </a:xfrm>
        </p:spPr>
        <p:txBody>
          <a:bodyPr/>
          <a:lstStyle/>
          <a:p>
            <a:pPr eaLnBrk="1" hangingPunct="1"/>
            <a:r>
              <a:rPr lang="en-US" sz="2400" smtClean="0"/>
              <a:t>In 2005, condition-specific health expenditures among adults across BMI categories were </a:t>
            </a:r>
          </a:p>
          <a:p>
            <a:pPr lvl="1" eaLnBrk="1" hangingPunct="1"/>
            <a:r>
              <a:rPr lang="en-US" sz="2000" smtClean="0"/>
              <a:t>Underweight: $8.887 million</a:t>
            </a:r>
          </a:p>
          <a:p>
            <a:pPr lvl="1" eaLnBrk="1" hangingPunct="1"/>
            <a:r>
              <a:rPr lang="en-US" sz="2000" smtClean="0"/>
              <a:t>Normal weight: $170.6 million</a:t>
            </a:r>
          </a:p>
          <a:p>
            <a:pPr lvl="1" eaLnBrk="1" hangingPunct="1"/>
            <a:r>
              <a:rPr lang="en-US" sz="2000" smtClean="0"/>
              <a:t>Overweight: $168.6 million</a:t>
            </a:r>
          </a:p>
          <a:p>
            <a:pPr lvl="1" eaLnBrk="1" hangingPunct="1"/>
            <a:r>
              <a:rPr lang="en-US" sz="2000" smtClean="0"/>
              <a:t>Obese: $177.5 million</a:t>
            </a:r>
          </a:p>
          <a:p>
            <a:pPr eaLnBrk="1" hangingPunct="1"/>
            <a:r>
              <a:rPr lang="en-US" sz="2400" smtClean="0"/>
              <a:t>Obese adults spent more in proportion to their share of the population than any other BMI category examined</a:t>
            </a:r>
          </a:p>
          <a:p>
            <a:pPr eaLnBrk="1" hangingPunct="1"/>
            <a:endParaRPr lang="en-US" sz="2400" smtClean="0"/>
          </a:p>
        </p:txBody>
      </p:sp>
      <p:pic>
        <p:nvPicPr>
          <p:cNvPr id="19460" name="Picture 5"/>
          <p:cNvPicPr>
            <a:picLocks noChangeAspect="1" noChangeArrowheads="1"/>
          </p:cNvPicPr>
          <p:nvPr/>
        </p:nvPicPr>
        <p:blipFill>
          <a:blip r:embed="rId3" cstate="print"/>
          <a:srcRect t="2740" r="4654" b="1572"/>
          <a:stretch>
            <a:fillRect/>
          </a:stretch>
        </p:blipFill>
        <p:spPr bwMode="auto">
          <a:xfrm>
            <a:off x="4803775" y="1350963"/>
            <a:ext cx="3860800" cy="4767262"/>
          </a:xfrm>
          <a:prstGeom prst="rect">
            <a:avLst/>
          </a:prstGeom>
          <a:noFill/>
          <a:ln w="9525">
            <a:noFill/>
            <a:miter lim="800000"/>
            <a:headEnd/>
            <a:tailEnd/>
          </a:ln>
        </p:spPr>
      </p:pic>
      <p:sp>
        <p:nvSpPr>
          <p:cNvPr id="896006" name="Text Box 6"/>
          <p:cNvSpPr txBox="1">
            <a:spLocks noChangeArrowheads="1"/>
          </p:cNvSpPr>
          <p:nvPr/>
        </p:nvSpPr>
        <p:spPr bwMode="auto">
          <a:xfrm>
            <a:off x="4525963" y="6175375"/>
            <a:ext cx="4618037" cy="457200"/>
          </a:xfrm>
          <a:prstGeom prst="rect">
            <a:avLst/>
          </a:prstGeom>
          <a:noFill/>
          <a:ln w="9525">
            <a:noFill/>
            <a:miter lim="800000"/>
            <a:headEnd/>
            <a:tailEnd/>
          </a:ln>
          <a:effectLst/>
        </p:spPr>
        <p:txBody>
          <a:bodyPr>
            <a:spAutoFit/>
          </a:bodyPr>
          <a:lstStyle/>
          <a:p>
            <a:pPr algn="ctr">
              <a:defRPr/>
            </a:pPr>
            <a:r>
              <a:rPr lang="en-US" sz="1200" b="1" dirty="0">
                <a:latin typeface="+mj-lt"/>
              </a:rPr>
              <a:t>Condition-Specific Health Spending Varies by BMI</a:t>
            </a:r>
            <a:endParaRPr lang="en-US" sz="1200" dirty="0">
              <a:latin typeface="+mj-lt"/>
            </a:endParaRPr>
          </a:p>
          <a:p>
            <a:pPr algn="ctr">
              <a:defRPr/>
            </a:pPr>
            <a:endParaRPr lang="en-US" sz="1200" dirty="0">
              <a:latin typeface="+mj-lt"/>
            </a:endParaRPr>
          </a:p>
        </p:txBody>
      </p:sp>
      <p:sp>
        <p:nvSpPr>
          <p:cNvPr id="896007" name="Rectangle 7"/>
          <p:cNvSpPr>
            <a:spLocks noChangeArrowheads="1"/>
          </p:cNvSpPr>
          <p:nvPr/>
        </p:nvSpPr>
        <p:spPr bwMode="auto">
          <a:xfrm>
            <a:off x="5065713" y="1566863"/>
            <a:ext cx="711200" cy="3992562"/>
          </a:xfrm>
          <a:prstGeom prst="rect">
            <a:avLst/>
          </a:prstGeom>
          <a:noFill/>
          <a:ln w="28575">
            <a:solidFill>
              <a:srgbClr val="FF0000"/>
            </a:solidFill>
            <a:round/>
            <a:headEnd/>
            <a:tailEnd/>
          </a:ln>
        </p:spPr>
        <p:txBody>
          <a:bodyPr wrap="none" anchor="ctr"/>
          <a:lstStyle/>
          <a:p>
            <a:endParaRPr lang="en-US"/>
          </a:p>
        </p:txBody>
      </p:sp>
      <p:sp>
        <p:nvSpPr>
          <p:cNvPr id="19463" name="Text Box 51"/>
          <p:cNvSpPr txBox="1">
            <a:spLocks noChangeArrowheads="1"/>
          </p:cNvSpPr>
          <p:nvPr/>
        </p:nvSpPr>
        <p:spPr bwMode="auto">
          <a:xfrm>
            <a:off x="0" y="5724525"/>
            <a:ext cx="8953500" cy="938213"/>
          </a:xfrm>
          <a:prstGeom prst="rect">
            <a:avLst/>
          </a:prstGeom>
          <a:noFill/>
          <a:ln w="9525">
            <a:noFill/>
            <a:miter lim="800000"/>
            <a:headEnd/>
            <a:tailEnd/>
          </a:ln>
        </p:spPr>
        <p:txBody>
          <a:bodyPr anchor="b"/>
          <a:lstStyle/>
          <a:p>
            <a:r>
              <a:rPr lang="en-US" sz="800"/>
              <a:t>1. Weighty Matters: How Obesity Drives Poor Health and Health Spending in the U.S. 2009. Available at: </a:t>
            </a:r>
            <a:r>
              <a:rPr lang="en-US" sz="800" u="sng">
                <a:hlinkClick r:id="rId4"/>
              </a:rPr>
              <a:t>https://www.businessgrouphealth.org/pdfs/NBGH%20WeightyMatters_Final.pdf</a:t>
            </a:r>
            <a:r>
              <a:rPr lang="en-US" sz="800"/>
              <a:t>. Accessed 12-8-2009.</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003">
                                            <p:txEl>
                                              <p:pRg st="5" end="5"/>
                                            </p:txEl>
                                          </p:spTgt>
                                        </p:tgtEl>
                                        <p:attrNameLst>
                                          <p:attrName>style.visibility</p:attrName>
                                        </p:attrNameLst>
                                      </p:cBhvr>
                                      <p:to>
                                        <p:strVal val="visible"/>
                                      </p:to>
                                    </p:set>
                                    <p:animEffect transition="in" filter="fade">
                                      <p:cBhvr>
                                        <p:cTn id="7" dur="500"/>
                                        <p:tgtEl>
                                          <p:spTgt spid="89600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6007"/>
                                        </p:tgtEl>
                                        <p:attrNameLst>
                                          <p:attrName>style.visibility</p:attrName>
                                        </p:attrNameLst>
                                      </p:cBhvr>
                                      <p:to>
                                        <p:strVal val="visible"/>
                                      </p:to>
                                    </p:set>
                                    <p:animEffect transition="in" filter="fade">
                                      <p:cBhvr>
                                        <p:cTn id="10" dur="1000"/>
                                        <p:tgtEl>
                                          <p:spTgt spid="89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p:txBody>
          <a:bodyPr/>
          <a:lstStyle/>
          <a:p>
            <a:pPr eaLnBrk="1" hangingPunct="1">
              <a:defRPr/>
            </a:pPr>
            <a:r>
              <a:rPr lang="en-US" smtClean="0"/>
              <a:t>Economic Costs of Obesity and Overweight</a:t>
            </a:r>
            <a:br>
              <a:rPr lang="en-US" smtClean="0"/>
            </a:br>
            <a:r>
              <a:rPr lang="en-US" smtClean="0"/>
              <a:t>to Self-Insured Employers</a:t>
            </a:r>
          </a:p>
        </p:txBody>
      </p:sp>
      <p:sp>
        <p:nvSpPr>
          <p:cNvPr id="20483" name="Content Placeholder 7"/>
          <p:cNvSpPr>
            <a:spLocks noGrp="1"/>
          </p:cNvSpPr>
          <p:nvPr>
            <p:ph idx="1"/>
          </p:nvPr>
        </p:nvSpPr>
        <p:spPr>
          <a:xfrm>
            <a:off x="457200" y="1308100"/>
            <a:ext cx="5356225" cy="5157788"/>
          </a:xfrm>
        </p:spPr>
        <p:txBody>
          <a:bodyPr/>
          <a:lstStyle/>
          <a:p>
            <a:pPr eaLnBrk="1" hangingPunct="1"/>
            <a:r>
              <a:rPr lang="en-US" sz="1600" b="1" smtClean="0"/>
              <a:t>Objective: </a:t>
            </a:r>
            <a:r>
              <a:rPr lang="en-US" sz="1600" smtClean="0"/>
              <a:t>To quantify direct and indirect costs of obesity within a cohort of commercially insured employees in the United States</a:t>
            </a:r>
          </a:p>
          <a:p>
            <a:pPr eaLnBrk="1" hangingPunct="1"/>
            <a:r>
              <a:rPr lang="en-US" sz="1600" b="1" smtClean="0"/>
              <a:t>Method: </a:t>
            </a:r>
            <a:r>
              <a:rPr lang="en-US" sz="1600" smtClean="0"/>
              <a:t>Review of health plan claims, self-reported health risk assessment, and productivity data from 2003-2005</a:t>
            </a:r>
          </a:p>
          <a:p>
            <a:pPr eaLnBrk="1" hangingPunct="1"/>
            <a:r>
              <a:rPr lang="en-US" sz="1600" b="1" smtClean="0"/>
              <a:t>Results: </a:t>
            </a:r>
            <a:r>
              <a:rPr lang="en-US" sz="1600" smtClean="0"/>
              <a:t>Regression-adjusted incremental direct medical costs associated with being overweight, obese, and severely obese were estimated to be </a:t>
            </a:r>
          </a:p>
          <a:p>
            <a:pPr lvl="1" eaLnBrk="1" hangingPunct="1"/>
            <a:r>
              <a:rPr lang="en-US" sz="1400" smtClean="0"/>
              <a:t>Overweight—$147.11</a:t>
            </a:r>
          </a:p>
          <a:p>
            <a:pPr lvl="1" eaLnBrk="1" hangingPunct="1"/>
            <a:r>
              <a:rPr lang="en-US" sz="1400" smtClean="0"/>
              <a:t>Obese—$712.34</a:t>
            </a:r>
          </a:p>
          <a:p>
            <a:pPr lvl="1" eaLnBrk="1" hangingPunct="1"/>
            <a:r>
              <a:rPr lang="en-US" sz="1400" smtClean="0"/>
              <a:t>Severely Obese—$1977.43</a:t>
            </a:r>
          </a:p>
          <a:p>
            <a:pPr eaLnBrk="1" hangingPunct="1"/>
            <a:r>
              <a:rPr lang="en-US" sz="1600" smtClean="0"/>
              <a:t>Adjusted incremental indirect costs due to paid absence associated with being overweight, obese, and severely obese were estimated at </a:t>
            </a:r>
          </a:p>
          <a:p>
            <a:pPr lvl="1" eaLnBrk="1" hangingPunct="1"/>
            <a:r>
              <a:rPr lang="en-US" sz="1400" smtClean="0"/>
              <a:t>Overweight—$1403.81</a:t>
            </a:r>
          </a:p>
          <a:p>
            <a:pPr lvl="1" eaLnBrk="1" hangingPunct="1"/>
            <a:r>
              <a:rPr lang="en-US" sz="1400" smtClean="0"/>
              <a:t>Obese—$1511.24</a:t>
            </a:r>
          </a:p>
          <a:p>
            <a:pPr lvl="1" eaLnBrk="1" hangingPunct="1"/>
            <a:r>
              <a:rPr lang="en-US" sz="1400" smtClean="0"/>
              <a:t>Severely Obese—$1414.09</a:t>
            </a:r>
          </a:p>
          <a:p>
            <a:pPr eaLnBrk="1" hangingPunct="1"/>
            <a:r>
              <a:rPr lang="en-US" sz="1600" b="1" smtClean="0"/>
              <a:t>Conclusions: </a:t>
            </a:r>
            <a:r>
              <a:rPr lang="en-US" sz="1600" smtClean="0"/>
              <a:t>Overall adjusted direct and indirect costs were higher for workers with elevated BMI relative to those of normal weight</a:t>
            </a:r>
          </a:p>
        </p:txBody>
      </p:sp>
      <p:pic>
        <p:nvPicPr>
          <p:cNvPr id="9" name="Picture 5"/>
          <p:cNvPicPr>
            <a:picLocks noChangeAspect="1" noChangeArrowheads="1"/>
          </p:cNvPicPr>
          <p:nvPr/>
        </p:nvPicPr>
        <p:blipFill>
          <a:blip r:embed="rId3" cstate="print"/>
          <a:srcRect l="797" t="301" r="398" b="301"/>
          <a:stretch>
            <a:fillRect/>
          </a:stretch>
        </p:blipFill>
        <p:spPr bwMode="auto">
          <a:xfrm>
            <a:off x="5857875" y="1651000"/>
            <a:ext cx="3114675" cy="4140200"/>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20485" name="Text Box 51"/>
          <p:cNvSpPr txBox="1">
            <a:spLocks noChangeArrowheads="1"/>
          </p:cNvSpPr>
          <p:nvPr/>
        </p:nvSpPr>
        <p:spPr bwMode="auto">
          <a:xfrm>
            <a:off x="0" y="5759450"/>
            <a:ext cx="7029450" cy="938213"/>
          </a:xfrm>
          <a:prstGeom prst="rect">
            <a:avLst/>
          </a:prstGeom>
          <a:noFill/>
          <a:ln w="9525">
            <a:noFill/>
            <a:miter lim="800000"/>
            <a:headEnd/>
            <a:tailEnd/>
          </a:ln>
        </p:spPr>
        <p:txBody>
          <a:bodyPr anchor="b"/>
          <a:lstStyle/>
          <a:p>
            <a:r>
              <a:rPr lang="en-US" sz="800"/>
              <a:t>1. Durden ED, Huse D, Ben-Joseph R, Chu BC. Economic Costs of obesity to self-insured  employers.  </a:t>
            </a:r>
            <a:r>
              <a:rPr lang="en-US" sz="800" i="1"/>
              <a:t>J Occup Environ Med</a:t>
            </a:r>
            <a:r>
              <a:rPr lang="en-US" sz="800"/>
              <a:t>. 2008;50:991-997.</a:t>
            </a: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0" y="57150"/>
            <a:ext cx="9144000" cy="914400"/>
          </a:xfrm>
        </p:spPr>
        <p:txBody>
          <a:bodyPr/>
          <a:lstStyle/>
          <a:p>
            <a:pPr eaLnBrk="1" hangingPunct="1">
              <a:defRPr/>
            </a:pPr>
            <a:r>
              <a:rPr lang="en-US" dirty="0" err="1" smtClean="0"/>
              <a:t>Durden</a:t>
            </a:r>
            <a:r>
              <a:rPr lang="en-US" dirty="0" smtClean="0"/>
              <a:t> et al: Prevalence of Conditions Within Selected Major Diagnostic Categories</a:t>
            </a:r>
          </a:p>
        </p:txBody>
      </p:sp>
      <p:grpSp>
        <p:nvGrpSpPr>
          <p:cNvPr id="21507" name="Group 138"/>
          <p:cNvGrpSpPr>
            <a:grpSpLocks/>
          </p:cNvGrpSpPr>
          <p:nvPr/>
        </p:nvGrpSpPr>
        <p:grpSpPr bwMode="auto">
          <a:xfrm>
            <a:off x="460375" y="1838325"/>
            <a:ext cx="8131175" cy="3475038"/>
            <a:chOff x="1288491" y="1781629"/>
            <a:chExt cx="6209273" cy="2653807"/>
          </a:xfrm>
        </p:grpSpPr>
        <p:sp>
          <p:nvSpPr>
            <p:cNvPr id="854020" name="Text Box 4"/>
            <p:cNvSpPr txBox="1">
              <a:spLocks noChangeArrowheads="1"/>
            </p:cNvSpPr>
            <p:nvPr/>
          </p:nvSpPr>
          <p:spPr bwMode="auto">
            <a:xfrm rot="16200000">
              <a:off x="243448" y="2855768"/>
              <a:ext cx="2394367" cy="304281"/>
            </a:xfrm>
            <a:prstGeom prst="rect">
              <a:avLst/>
            </a:prstGeom>
            <a:noFill/>
            <a:ln w="9525">
              <a:noFill/>
              <a:miter lim="800000"/>
              <a:headEnd/>
              <a:tailEnd/>
            </a:ln>
            <a:effectLst/>
          </p:spPr>
          <p:txBody>
            <a:bodyPr>
              <a:spAutoFit/>
            </a:bodyPr>
            <a:lstStyle/>
            <a:p>
              <a:pPr algn="ctr">
                <a:spcBef>
                  <a:spcPct val="50000"/>
                </a:spcBef>
                <a:defRPr/>
              </a:pPr>
              <a:r>
                <a:rPr lang="en-US" sz="1400" b="1" dirty="0">
                  <a:latin typeface="+mj-lt"/>
                </a:rPr>
                <a:t>% of Total Study Population</a:t>
              </a:r>
            </a:p>
          </p:txBody>
        </p:sp>
        <p:sp>
          <p:nvSpPr>
            <p:cNvPr id="854030" name="Freeform 14"/>
            <p:cNvSpPr>
              <a:spLocks/>
            </p:cNvSpPr>
            <p:nvPr/>
          </p:nvSpPr>
          <p:spPr bwMode="auto">
            <a:xfrm>
              <a:off x="1933421" y="4045063"/>
              <a:ext cx="5564343" cy="46069"/>
            </a:xfrm>
            <a:custGeom>
              <a:avLst/>
              <a:gdLst/>
              <a:ahLst/>
              <a:cxnLst>
                <a:cxn ang="0">
                  <a:pos x="0" y="29"/>
                </a:cxn>
                <a:cxn ang="0">
                  <a:pos x="51" y="0"/>
                </a:cxn>
                <a:cxn ang="0">
                  <a:pos x="3505" y="0"/>
                </a:cxn>
                <a:cxn ang="0">
                  <a:pos x="3454" y="29"/>
                </a:cxn>
                <a:cxn ang="0">
                  <a:pos x="0" y="29"/>
                </a:cxn>
              </a:cxnLst>
              <a:rect l="0" t="0" r="r" b="b"/>
              <a:pathLst>
                <a:path w="3505" h="29">
                  <a:moveTo>
                    <a:pt x="0" y="29"/>
                  </a:moveTo>
                  <a:lnTo>
                    <a:pt x="51" y="0"/>
                  </a:lnTo>
                  <a:lnTo>
                    <a:pt x="3505" y="0"/>
                  </a:lnTo>
                  <a:lnTo>
                    <a:pt x="3454" y="29"/>
                  </a:lnTo>
                  <a:lnTo>
                    <a:pt x="0" y="29"/>
                  </a:lnTo>
                  <a:close/>
                </a:path>
              </a:pathLst>
            </a:custGeom>
            <a:solidFill>
              <a:srgbClr val="808080"/>
            </a:solidFill>
            <a:ln w="12700">
              <a:solidFill>
                <a:schemeClr val="tx1"/>
              </a:solidFill>
              <a:round/>
              <a:headEnd/>
              <a:tailEnd/>
            </a:ln>
          </p:spPr>
          <p:txBody>
            <a:bodyPr/>
            <a:lstStyle/>
            <a:p>
              <a:pPr>
                <a:defRPr/>
              </a:pPr>
              <a:endParaRPr lang="en-US">
                <a:latin typeface="+mj-lt"/>
              </a:endParaRPr>
            </a:p>
          </p:txBody>
        </p:sp>
        <p:sp>
          <p:nvSpPr>
            <p:cNvPr id="854031" name="Freeform 15"/>
            <p:cNvSpPr>
              <a:spLocks/>
            </p:cNvSpPr>
            <p:nvPr/>
          </p:nvSpPr>
          <p:spPr bwMode="auto">
            <a:xfrm>
              <a:off x="1933421" y="1838609"/>
              <a:ext cx="81223" cy="2252523"/>
            </a:xfrm>
            <a:custGeom>
              <a:avLst/>
              <a:gdLst/>
              <a:ahLst/>
              <a:cxnLst>
                <a:cxn ang="0">
                  <a:pos x="0" y="1419"/>
                </a:cxn>
                <a:cxn ang="0">
                  <a:pos x="0" y="29"/>
                </a:cxn>
                <a:cxn ang="0">
                  <a:pos x="51" y="0"/>
                </a:cxn>
                <a:cxn ang="0">
                  <a:pos x="51" y="1390"/>
                </a:cxn>
                <a:cxn ang="0">
                  <a:pos x="0" y="1419"/>
                </a:cxn>
              </a:cxnLst>
              <a:rect l="0" t="0" r="r" b="b"/>
              <a:pathLst>
                <a:path w="51" h="1419">
                  <a:moveTo>
                    <a:pt x="0" y="1419"/>
                  </a:moveTo>
                  <a:lnTo>
                    <a:pt x="0" y="29"/>
                  </a:lnTo>
                  <a:lnTo>
                    <a:pt x="51" y="0"/>
                  </a:lnTo>
                  <a:lnTo>
                    <a:pt x="51" y="1390"/>
                  </a:lnTo>
                  <a:lnTo>
                    <a:pt x="0" y="1419"/>
                  </a:lnTo>
                  <a:close/>
                </a:path>
              </a:pathLst>
            </a:custGeom>
            <a:noFill/>
            <a:ln w="12700">
              <a:solidFill>
                <a:schemeClr val="tx1"/>
              </a:solidFill>
              <a:round/>
              <a:headEnd/>
              <a:tailEnd/>
            </a:ln>
          </p:spPr>
          <p:txBody>
            <a:bodyPr/>
            <a:lstStyle/>
            <a:p>
              <a:pPr>
                <a:defRPr/>
              </a:pPr>
              <a:endParaRPr lang="en-US">
                <a:latin typeface="+mj-lt"/>
              </a:endParaRPr>
            </a:p>
          </p:txBody>
        </p:sp>
        <p:sp>
          <p:nvSpPr>
            <p:cNvPr id="854033" name="Freeform 17"/>
            <p:cNvSpPr>
              <a:spLocks/>
            </p:cNvSpPr>
            <p:nvPr/>
          </p:nvSpPr>
          <p:spPr bwMode="auto">
            <a:xfrm>
              <a:off x="1933421" y="4045063"/>
              <a:ext cx="5564343" cy="46069"/>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12700">
              <a:solidFill>
                <a:srgbClr val="000000"/>
              </a:solidFill>
              <a:prstDash val="solid"/>
              <a:round/>
              <a:headEnd/>
              <a:tailEnd/>
            </a:ln>
          </p:spPr>
          <p:txBody>
            <a:bodyPr/>
            <a:lstStyle/>
            <a:p>
              <a:pPr>
                <a:defRPr/>
              </a:pPr>
              <a:endParaRPr lang="en-US">
                <a:latin typeface="+mj-lt"/>
              </a:endParaRPr>
            </a:p>
          </p:txBody>
        </p:sp>
        <p:sp>
          <p:nvSpPr>
            <p:cNvPr id="854034" name="Freeform 18"/>
            <p:cNvSpPr>
              <a:spLocks/>
            </p:cNvSpPr>
            <p:nvPr/>
          </p:nvSpPr>
          <p:spPr bwMode="auto">
            <a:xfrm>
              <a:off x="1933421" y="3766226"/>
              <a:ext cx="5564343" cy="47281"/>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35" name="Freeform 19"/>
            <p:cNvSpPr>
              <a:spLocks/>
            </p:cNvSpPr>
            <p:nvPr/>
          </p:nvSpPr>
          <p:spPr bwMode="auto">
            <a:xfrm>
              <a:off x="1933421" y="3488600"/>
              <a:ext cx="5564343" cy="56980"/>
            </a:xfrm>
            <a:custGeom>
              <a:avLst/>
              <a:gdLst/>
              <a:ahLst/>
              <a:cxnLst>
                <a:cxn ang="0">
                  <a:pos x="0" y="5"/>
                </a:cxn>
                <a:cxn ang="0">
                  <a:pos x="6" y="0"/>
                </a:cxn>
                <a:cxn ang="0">
                  <a:pos x="410" y="0"/>
                </a:cxn>
              </a:cxnLst>
              <a:rect l="0" t="0" r="r" b="b"/>
              <a:pathLst>
                <a:path w="410" h="5">
                  <a:moveTo>
                    <a:pt x="0" y="5"/>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36" name="Freeform 20"/>
            <p:cNvSpPr>
              <a:spLocks/>
            </p:cNvSpPr>
            <p:nvPr/>
          </p:nvSpPr>
          <p:spPr bwMode="auto">
            <a:xfrm>
              <a:off x="1933421" y="3221886"/>
              <a:ext cx="5564343" cy="46069"/>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37" name="Freeform 21"/>
            <p:cNvSpPr>
              <a:spLocks/>
            </p:cNvSpPr>
            <p:nvPr/>
          </p:nvSpPr>
          <p:spPr bwMode="auto">
            <a:xfrm>
              <a:off x="1933421" y="2941836"/>
              <a:ext cx="5564343" cy="46069"/>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38" name="Freeform 22"/>
            <p:cNvSpPr>
              <a:spLocks/>
            </p:cNvSpPr>
            <p:nvPr/>
          </p:nvSpPr>
          <p:spPr bwMode="auto">
            <a:xfrm>
              <a:off x="1933421" y="2662999"/>
              <a:ext cx="5564343" cy="47281"/>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39" name="Freeform 23"/>
            <p:cNvSpPr>
              <a:spLocks/>
            </p:cNvSpPr>
            <p:nvPr/>
          </p:nvSpPr>
          <p:spPr bwMode="auto">
            <a:xfrm>
              <a:off x="1933421" y="2385373"/>
              <a:ext cx="5564343" cy="58192"/>
            </a:xfrm>
            <a:custGeom>
              <a:avLst/>
              <a:gdLst/>
              <a:ahLst/>
              <a:cxnLst>
                <a:cxn ang="0">
                  <a:pos x="0" y="5"/>
                </a:cxn>
                <a:cxn ang="0">
                  <a:pos x="6" y="0"/>
                </a:cxn>
                <a:cxn ang="0">
                  <a:pos x="410" y="0"/>
                </a:cxn>
              </a:cxnLst>
              <a:rect l="0" t="0" r="r" b="b"/>
              <a:pathLst>
                <a:path w="410" h="5">
                  <a:moveTo>
                    <a:pt x="0" y="5"/>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40" name="Freeform 24"/>
            <p:cNvSpPr>
              <a:spLocks/>
            </p:cNvSpPr>
            <p:nvPr/>
          </p:nvSpPr>
          <p:spPr bwMode="auto">
            <a:xfrm>
              <a:off x="1933421" y="2118659"/>
              <a:ext cx="5564343" cy="46069"/>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75000"/>
                </a:schemeClr>
              </a:solidFill>
              <a:prstDash val="solid"/>
              <a:round/>
              <a:headEnd/>
              <a:tailEnd/>
            </a:ln>
          </p:spPr>
          <p:txBody>
            <a:bodyPr/>
            <a:lstStyle/>
            <a:p>
              <a:pPr>
                <a:defRPr/>
              </a:pPr>
              <a:endParaRPr lang="en-US">
                <a:latin typeface="+mj-lt"/>
              </a:endParaRPr>
            </a:p>
          </p:txBody>
        </p:sp>
        <p:sp>
          <p:nvSpPr>
            <p:cNvPr id="854041" name="Freeform 25"/>
            <p:cNvSpPr>
              <a:spLocks/>
            </p:cNvSpPr>
            <p:nvPr/>
          </p:nvSpPr>
          <p:spPr bwMode="auto">
            <a:xfrm>
              <a:off x="1933421" y="1838609"/>
              <a:ext cx="5564343" cy="46069"/>
            </a:xfrm>
            <a:custGeom>
              <a:avLst/>
              <a:gdLst/>
              <a:ahLst/>
              <a:cxnLst>
                <a:cxn ang="0">
                  <a:pos x="0" y="4"/>
                </a:cxn>
                <a:cxn ang="0">
                  <a:pos x="6" y="0"/>
                </a:cxn>
                <a:cxn ang="0">
                  <a:pos x="410" y="0"/>
                </a:cxn>
              </a:cxnLst>
              <a:rect l="0" t="0" r="r" b="b"/>
              <a:pathLst>
                <a:path w="410" h="4">
                  <a:moveTo>
                    <a:pt x="0" y="4"/>
                  </a:moveTo>
                  <a:lnTo>
                    <a:pt x="6" y="0"/>
                  </a:lnTo>
                  <a:lnTo>
                    <a:pt x="410" y="0"/>
                  </a:lnTo>
                </a:path>
              </a:pathLst>
            </a:custGeom>
            <a:noFill/>
            <a:ln w="9525">
              <a:solidFill>
                <a:schemeClr val="bg1">
                  <a:lumMod val="85000"/>
                </a:schemeClr>
              </a:solidFill>
              <a:prstDash val="solid"/>
              <a:round/>
              <a:headEnd/>
              <a:tailEnd/>
            </a:ln>
          </p:spPr>
          <p:txBody>
            <a:bodyPr/>
            <a:lstStyle/>
            <a:p>
              <a:pPr>
                <a:defRPr/>
              </a:pPr>
              <a:endParaRPr lang="en-US">
                <a:latin typeface="+mj-lt"/>
              </a:endParaRPr>
            </a:p>
          </p:txBody>
        </p:sp>
        <p:sp>
          <p:nvSpPr>
            <p:cNvPr id="854042" name="Freeform 26"/>
            <p:cNvSpPr>
              <a:spLocks/>
            </p:cNvSpPr>
            <p:nvPr/>
          </p:nvSpPr>
          <p:spPr bwMode="auto">
            <a:xfrm>
              <a:off x="1933421" y="4045063"/>
              <a:ext cx="5564343" cy="46069"/>
            </a:xfrm>
            <a:custGeom>
              <a:avLst/>
              <a:gdLst/>
              <a:ahLst/>
              <a:cxnLst>
                <a:cxn ang="0">
                  <a:pos x="3505" y="0"/>
                </a:cxn>
                <a:cxn ang="0">
                  <a:pos x="3454" y="29"/>
                </a:cxn>
                <a:cxn ang="0">
                  <a:pos x="0" y="29"/>
                </a:cxn>
                <a:cxn ang="0">
                  <a:pos x="51" y="0"/>
                </a:cxn>
                <a:cxn ang="0">
                  <a:pos x="3505" y="0"/>
                </a:cxn>
              </a:cxnLst>
              <a:rect l="0" t="0" r="r" b="b"/>
              <a:pathLst>
                <a:path w="3505" h="29">
                  <a:moveTo>
                    <a:pt x="3505" y="0"/>
                  </a:moveTo>
                  <a:lnTo>
                    <a:pt x="3454" y="29"/>
                  </a:lnTo>
                  <a:lnTo>
                    <a:pt x="0" y="29"/>
                  </a:lnTo>
                  <a:lnTo>
                    <a:pt x="51" y="0"/>
                  </a:lnTo>
                  <a:lnTo>
                    <a:pt x="3505" y="0"/>
                  </a:lnTo>
                  <a:close/>
                </a:path>
              </a:pathLst>
            </a:custGeom>
            <a:solidFill>
              <a:schemeClr val="bg1">
                <a:lumMod val="85000"/>
              </a:schemeClr>
            </a:solidFill>
            <a:ln w="12700">
              <a:solidFill>
                <a:srgbClr val="000000"/>
              </a:solidFill>
              <a:prstDash val="solid"/>
              <a:round/>
              <a:headEnd/>
              <a:tailEnd/>
            </a:ln>
          </p:spPr>
          <p:txBody>
            <a:bodyPr/>
            <a:lstStyle/>
            <a:p>
              <a:pPr>
                <a:defRPr/>
              </a:pPr>
              <a:endParaRPr lang="en-US">
                <a:latin typeface="+mj-lt"/>
              </a:endParaRPr>
            </a:p>
          </p:txBody>
        </p:sp>
        <p:sp>
          <p:nvSpPr>
            <p:cNvPr id="854043" name="Freeform 27"/>
            <p:cNvSpPr>
              <a:spLocks/>
            </p:cNvSpPr>
            <p:nvPr/>
          </p:nvSpPr>
          <p:spPr bwMode="auto">
            <a:xfrm>
              <a:off x="1933421" y="1838609"/>
              <a:ext cx="81223" cy="2252523"/>
            </a:xfrm>
            <a:custGeom>
              <a:avLst/>
              <a:gdLst/>
              <a:ahLst/>
              <a:cxnLst>
                <a:cxn ang="0">
                  <a:pos x="0" y="1419"/>
                </a:cxn>
                <a:cxn ang="0">
                  <a:pos x="0" y="29"/>
                </a:cxn>
                <a:cxn ang="0">
                  <a:pos x="51" y="0"/>
                </a:cxn>
                <a:cxn ang="0">
                  <a:pos x="51" y="1390"/>
                </a:cxn>
                <a:cxn ang="0">
                  <a:pos x="0" y="1419"/>
                </a:cxn>
              </a:cxnLst>
              <a:rect l="0" t="0" r="r" b="b"/>
              <a:pathLst>
                <a:path w="51" h="1419">
                  <a:moveTo>
                    <a:pt x="0" y="1419"/>
                  </a:moveTo>
                  <a:lnTo>
                    <a:pt x="0" y="29"/>
                  </a:lnTo>
                  <a:lnTo>
                    <a:pt x="51" y="0"/>
                  </a:lnTo>
                  <a:lnTo>
                    <a:pt x="51" y="1390"/>
                  </a:lnTo>
                  <a:lnTo>
                    <a:pt x="0" y="1419"/>
                  </a:lnTo>
                  <a:close/>
                </a:path>
              </a:pathLst>
            </a:custGeom>
            <a:noFill/>
            <a:ln w="12700">
              <a:solidFill>
                <a:srgbClr val="000000"/>
              </a:solidFill>
              <a:prstDash val="solid"/>
              <a:round/>
              <a:headEnd/>
              <a:tailEnd/>
            </a:ln>
          </p:spPr>
          <p:txBody>
            <a:bodyPr/>
            <a:lstStyle/>
            <a:p>
              <a:pPr>
                <a:defRPr/>
              </a:pPr>
              <a:endParaRPr lang="en-US">
                <a:latin typeface="+mj-lt"/>
              </a:endParaRPr>
            </a:p>
          </p:txBody>
        </p:sp>
        <p:sp>
          <p:nvSpPr>
            <p:cNvPr id="854045" name="Freeform 29"/>
            <p:cNvSpPr>
              <a:spLocks/>
            </p:cNvSpPr>
            <p:nvPr/>
          </p:nvSpPr>
          <p:spPr bwMode="auto">
            <a:xfrm>
              <a:off x="2300741" y="1898013"/>
              <a:ext cx="80010" cy="2193119"/>
            </a:xfrm>
            <a:custGeom>
              <a:avLst/>
              <a:gdLst/>
              <a:ahLst/>
              <a:cxnLst>
                <a:cxn ang="0">
                  <a:pos x="0" y="1382"/>
                </a:cxn>
                <a:cxn ang="0">
                  <a:pos x="0" y="29"/>
                </a:cxn>
                <a:cxn ang="0">
                  <a:pos x="51" y="0"/>
                </a:cxn>
                <a:cxn ang="0">
                  <a:pos x="51" y="1353"/>
                </a:cxn>
                <a:cxn ang="0">
                  <a:pos x="0" y="1382"/>
                </a:cxn>
              </a:cxnLst>
              <a:rect l="0" t="0" r="r" b="b"/>
              <a:pathLst>
                <a:path w="51" h="1382">
                  <a:moveTo>
                    <a:pt x="0" y="1382"/>
                  </a:moveTo>
                  <a:lnTo>
                    <a:pt x="0" y="29"/>
                  </a:lnTo>
                  <a:lnTo>
                    <a:pt x="51" y="0"/>
                  </a:lnTo>
                  <a:lnTo>
                    <a:pt x="51" y="1353"/>
                  </a:lnTo>
                  <a:lnTo>
                    <a:pt x="0" y="1382"/>
                  </a:lnTo>
                  <a:close/>
                </a:path>
              </a:pathLst>
            </a:custGeom>
            <a:solidFill>
              <a:schemeClr val="accent2">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46" name="Rectangle 30"/>
            <p:cNvSpPr>
              <a:spLocks noChangeArrowheads="1"/>
            </p:cNvSpPr>
            <p:nvPr/>
          </p:nvSpPr>
          <p:spPr bwMode="auto">
            <a:xfrm>
              <a:off x="2097079" y="1944082"/>
              <a:ext cx="203662" cy="2147050"/>
            </a:xfrm>
            <a:prstGeom prst="rect">
              <a:avLst/>
            </a:prstGeom>
            <a:solidFill>
              <a:schemeClr val="accent2"/>
            </a:solidFill>
            <a:ln w="12700">
              <a:solidFill>
                <a:srgbClr val="000000"/>
              </a:solidFill>
              <a:miter lim="800000"/>
              <a:headEnd/>
              <a:tailEnd/>
            </a:ln>
          </p:spPr>
          <p:txBody>
            <a:bodyPr/>
            <a:lstStyle/>
            <a:p>
              <a:pPr>
                <a:defRPr/>
              </a:pPr>
              <a:endParaRPr lang="en-US">
                <a:latin typeface="+mj-lt"/>
              </a:endParaRPr>
            </a:p>
          </p:txBody>
        </p:sp>
        <p:sp>
          <p:nvSpPr>
            <p:cNvPr id="854047" name="Freeform 31"/>
            <p:cNvSpPr>
              <a:spLocks/>
            </p:cNvSpPr>
            <p:nvPr/>
          </p:nvSpPr>
          <p:spPr bwMode="auto">
            <a:xfrm>
              <a:off x="2097079" y="1898013"/>
              <a:ext cx="283672" cy="46069"/>
            </a:xfrm>
            <a:custGeom>
              <a:avLst/>
              <a:gdLst/>
              <a:ahLst/>
              <a:cxnLst>
                <a:cxn ang="0">
                  <a:pos x="128" y="29"/>
                </a:cxn>
                <a:cxn ang="0">
                  <a:pos x="179" y="0"/>
                </a:cxn>
                <a:cxn ang="0">
                  <a:pos x="42" y="0"/>
                </a:cxn>
                <a:cxn ang="0">
                  <a:pos x="0" y="29"/>
                </a:cxn>
                <a:cxn ang="0">
                  <a:pos x="128" y="29"/>
                </a:cxn>
              </a:cxnLst>
              <a:rect l="0" t="0" r="r" b="b"/>
              <a:pathLst>
                <a:path w="179" h="29">
                  <a:moveTo>
                    <a:pt x="128" y="29"/>
                  </a:moveTo>
                  <a:lnTo>
                    <a:pt x="179" y="0"/>
                  </a:lnTo>
                  <a:lnTo>
                    <a:pt x="42" y="0"/>
                  </a:lnTo>
                  <a:lnTo>
                    <a:pt x="0" y="29"/>
                  </a:lnTo>
                  <a:lnTo>
                    <a:pt x="128" y="29"/>
                  </a:lnTo>
                  <a:close/>
                </a:path>
              </a:pathLst>
            </a:custGeom>
            <a:solidFill>
              <a:schemeClr val="accent2">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48" name="Freeform 32"/>
            <p:cNvSpPr>
              <a:spLocks/>
            </p:cNvSpPr>
            <p:nvPr/>
          </p:nvSpPr>
          <p:spPr bwMode="auto">
            <a:xfrm>
              <a:off x="2517738" y="2187762"/>
              <a:ext cx="66676" cy="1903370"/>
            </a:xfrm>
            <a:custGeom>
              <a:avLst/>
              <a:gdLst/>
              <a:ahLst/>
              <a:cxnLst>
                <a:cxn ang="0">
                  <a:pos x="0" y="1199"/>
                </a:cxn>
                <a:cxn ang="0">
                  <a:pos x="0" y="29"/>
                </a:cxn>
                <a:cxn ang="0">
                  <a:pos x="42" y="0"/>
                </a:cxn>
                <a:cxn ang="0">
                  <a:pos x="42" y="1170"/>
                </a:cxn>
                <a:cxn ang="0">
                  <a:pos x="0" y="1199"/>
                </a:cxn>
              </a:cxnLst>
              <a:rect l="0" t="0" r="r" b="b"/>
              <a:pathLst>
                <a:path w="42" h="1199">
                  <a:moveTo>
                    <a:pt x="0" y="1199"/>
                  </a:moveTo>
                  <a:lnTo>
                    <a:pt x="0" y="29"/>
                  </a:lnTo>
                  <a:lnTo>
                    <a:pt x="42" y="0"/>
                  </a:lnTo>
                  <a:lnTo>
                    <a:pt x="42" y="1170"/>
                  </a:lnTo>
                  <a:lnTo>
                    <a:pt x="0" y="1199"/>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49" name="Rectangle 33"/>
            <p:cNvSpPr>
              <a:spLocks noChangeArrowheads="1"/>
            </p:cNvSpPr>
            <p:nvPr/>
          </p:nvSpPr>
          <p:spPr bwMode="auto">
            <a:xfrm>
              <a:off x="2300741" y="2233831"/>
              <a:ext cx="216997" cy="1857301"/>
            </a:xfrm>
            <a:prstGeom prst="rect">
              <a:avLst/>
            </a:prstGeom>
            <a:solidFill>
              <a:schemeClr val="accent1"/>
            </a:solidFill>
            <a:ln w="12700">
              <a:solidFill>
                <a:srgbClr val="000000"/>
              </a:solidFill>
              <a:miter lim="800000"/>
              <a:headEnd/>
              <a:tailEnd/>
            </a:ln>
          </p:spPr>
          <p:txBody>
            <a:bodyPr/>
            <a:lstStyle/>
            <a:p>
              <a:pPr>
                <a:defRPr/>
              </a:pPr>
              <a:endParaRPr lang="en-US">
                <a:latin typeface="+mj-lt"/>
              </a:endParaRPr>
            </a:p>
          </p:txBody>
        </p:sp>
        <p:sp>
          <p:nvSpPr>
            <p:cNvPr id="854050" name="Freeform 34"/>
            <p:cNvSpPr>
              <a:spLocks/>
            </p:cNvSpPr>
            <p:nvPr/>
          </p:nvSpPr>
          <p:spPr bwMode="auto">
            <a:xfrm>
              <a:off x="2300741" y="2187762"/>
              <a:ext cx="283672" cy="46069"/>
            </a:xfrm>
            <a:custGeom>
              <a:avLst/>
              <a:gdLst/>
              <a:ahLst/>
              <a:cxnLst>
                <a:cxn ang="0">
                  <a:pos x="137" y="29"/>
                </a:cxn>
                <a:cxn ang="0">
                  <a:pos x="179" y="0"/>
                </a:cxn>
                <a:cxn ang="0">
                  <a:pos x="51" y="0"/>
                </a:cxn>
                <a:cxn ang="0">
                  <a:pos x="0" y="29"/>
                </a:cxn>
                <a:cxn ang="0">
                  <a:pos x="137" y="29"/>
                </a:cxn>
              </a:cxnLst>
              <a:rect l="0" t="0" r="r" b="b"/>
              <a:pathLst>
                <a:path w="179" h="29">
                  <a:moveTo>
                    <a:pt x="137" y="29"/>
                  </a:moveTo>
                  <a:lnTo>
                    <a:pt x="179" y="0"/>
                  </a:lnTo>
                  <a:lnTo>
                    <a:pt x="51" y="0"/>
                  </a:lnTo>
                  <a:lnTo>
                    <a:pt x="0" y="29"/>
                  </a:lnTo>
                  <a:lnTo>
                    <a:pt x="137" y="29"/>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51" name="Freeform 35"/>
            <p:cNvSpPr>
              <a:spLocks/>
            </p:cNvSpPr>
            <p:nvPr/>
          </p:nvSpPr>
          <p:spPr bwMode="auto">
            <a:xfrm>
              <a:off x="2733523" y="2339304"/>
              <a:ext cx="67887" cy="1751828"/>
            </a:xfrm>
            <a:custGeom>
              <a:avLst/>
              <a:gdLst/>
              <a:ahLst/>
              <a:cxnLst>
                <a:cxn ang="0">
                  <a:pos x="0" y="1104"/>
                </a:cxn>
                <a:cxn ang="0">
                  <a:pos x="0" y="29"/>
                </a:cxn>
                <a:cxn ang="0">
                  <a:pos x="43" y="0"/>
                </a:cxn>
                <a:cxn ang="0">
                  <a:pos x="43" y="1075"/>
                </a:cxn>
                <a:cxn ang="0">
                  <a:pos x="0" y="1104"/>
                </a:cxn>
              </a:cxnLst>
              <a:rect l="0" t="0" r="r" b="b"/>
              <a:pathLst>
                <a:path w="43" h="1104">
                  <a:moveTo>
                    <a:pt x="0" y="1104"/>
                  </a:moveTo>
                  <a:lnTo>
                    <a:pt x="0" y="29"/>
                  </a:lnTo>
                  <a:lnTo>
                    <a:pt x="43" y="0"/>
                  </a:lnTo>
                  <a:lnTo>
                    <a:pt x="43" y="1075"/>
                  </a:lnTo>
                  <a:lnTo>
                    <a:pt x="0" y="1104"/>
                  </a:lnTo>
                  <a:close/>
                </a:path>
              </a:pathLst>
            </a:custGeom>
            <a:solidFill>
              <a:schemeClr val="accent3">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52" name="Rectangle 36"/>
            <p:cNvSpPr>
              <a:spLocks noChangeArrowheads="1"/>
            </p:cNvSpPr>
            <p:nvPr/>
          </p:nvSpPr>
          <p:spPr bwMode="auto">
            <a:xfrm>
              <a:off x="2517738" y="2385373"/>
              <a:ext cx="215785" cy="1705759"/>
            </a:xfrm>
            <a:prstGeom prst="rect">
              <a:avLst/>
            </a:prstGeom>
            <a:solidFill>
              <a:schemeClr val="accent3"/>
            </a:solidFill>
            <a:ln w="12700">
              <a:solidFill>
                <a:srgbClr val="000000"/>
              </a:solidFill>
              <a:miter lim="800000"/>
              <a:headEnd/>
              <a:tailEnd/>
            </a:ln>
          </p:spPr>
          <p:txBody>
            <a:bodyPr/>
            <a:lstStyle/>
            <a:p>
              <a:pPr>
                <a:defRPr/>
              </a:pPr>
              <a:endParaRPr lang="en-US">
                <a:latin typeface="+mj-lt"/>
              </a:endParaRPr>
            </a:p>
          </p:txBody>
        </p:sp>
        <p:sp>
          <p:nvSpPr>
            <p:cNvPr id="854053" name="Freeform 37"/>
            <p:cNvSpPr>
              <a:spLocks/>
            </p:cNvSpPr>
            <p:nvPr/>
          </p:nvSpPr>
          <p:spPr bwMode="auto">
            <a:xfrm>
              <a:off x="2517738" y="2339304"/>
              <a:ext cx="283672" cy="46069"/>
            </a:xfrm>
            <a:custGeom>
              <a:avLst/>
              <a:gdLst/>
              <a:ahLst/>
              <a:cxnLst>
                <a:cxn ang="0">
                  <a:pos x="136" y="29"/>
                </a:cxn>
                <a:cxn ang="0">
                  <a:pos x="179" y="0"/>
                </a:cxn>
                <a:cxn ang="0">
                  <a:pos x="42" y="0"/>
                </a:cxn>
                <a:cxn ang="0">
                  <a:pos x="0" y="29"/>
                </a:cxn>
                <a:cxn ang="0">
                  <a:pos x="136" y="29"/>
                </a:cxn>
              </a:cxnLst>
              <a:rect l="0" t="0" r="r" b="b"/>
              <a:pathLst>
                <a:path w="179" h="29">
                  <a:moveTo>
                    <a:pt x="136" y="29"/>
                  </a:moveTo>
                  <a:lnTo>
                    <a:pt x="179" y="0"/>
                  </a:lnTo>
                  <a:lnTo>
                    <a:pt x="42" y="0"/>
                  </a:lnTo>
                  <a:lnTo>
                    <a:pt x="0" y="29"/>
                  </a:lnTo>
                  <a:lnTo>
                    <a:pt x="136" y="29"/>
                  </a:lnTo>
                  <a:close/>
                </a:path>
              </a:pathLst>
            </a:custGeom>
            <a:solidFill>
              <a:schemeClr val="accent3">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54" name="Freeform 38"/>
            <p:cNvSpPr>
              <a:spLocks/>
            </p:cNvSpPr>
            <p:nvPr/>
          </p:nvSpPr>
          <p:spPr bwMode="auto">
            <a:xfrm>
              <a:off x="2938398" y="2477511"/>
              <a:ext cx="66675" cy="1613621"/>
            </a:xfrm>
            <a:custGeom>
              <a:avLst/>
              <a:gdLst/>
              <a:ahLst/>
              <a:cxnLst>
                <a:cxn ang="0">
                  <a:pos x="0" y="1017"/>
                </a:cxn>
                <a:cxn ang="0">
                  <a:pos x="0" y="30"/>
                </a:cxn>
                <a:cxn ang="0">
                  <a:pos x="42" y="0"/>
                </a:cxn>
                <a:cxn ang="0">
                  <a:pos x="42" y="988"/>
                </a:cxn>
                <a:cxn ang="0">
                  <a:pos x="0" y="1017"/>
                </a:cxn>
              </a:cxnLst>
              <a:rect l="0" t="0" r="r" b="b"/>
              <a:pathLst>
                <a:path w="42" h="1017">
                  <a:moveTo>
                    <a:pt x="0" y="1017"/>
                  </a:moveTo>
                  <a:lnTo>
                    <a:pt x="0" y="30"/>
                  </a:lnTo>
                  <a:lnTo>
                    <a:pt x="42" y="0"/>
                  </a:lnTo>
                  <a:lnTo>
                    <a:pt x="42" y="988"/>
                  </a:lnTo>
                  <a:lnTo>
                    <a:pt x="0" y="1017"/>
                  </a:lnTo>
                  <a:close/>
                </a:path>
              </a:pathLst>
            </a:custGeom>
            <a:solidFill>
              <a:schemeClr val="accent4">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55" name="Rectangle 39"/>
            <p:cNvSpPr>
              <a:spLocks noChangeArrowheads="1"/>
            </p:cNvSpPr>
            <p:nvPr/>
          </p:nvSpPr>
          <p:spPr bwMode="auto">
            <a:xfrm>
              <a:off x="2733523" y="2524792"/>
              <a:ext cx="204875" cy="1566340"/>
            </a:xfrm>
            <a:prstGeom prst="rect">
              <a:avLst/>
            </a:prstGeom>
            <a:solidFill>
              <a:schemeClr val="accent4">
                <a:lumMod val="90000"/>
              </a:schemeClr>
            </a:solidFill>
            <a:ln w="12700">
              <a:solidFill>
                <a:srgbClr val="000000"/>
              </a:solidFill>
              <a:miter lim="800000"/>
              <a:headEnd/>
              <a:tailEnd/>
            </a:ln>
          </p:spPr>
          <p:txBody>
            <a:bodyPr/>
            <a:lstStyle/>
            <a:p>
              <a:pPr>
                <a:defRPr/>
              </a:pPr>
              <a:endParaRPr lang="en-US">
                <a:latin typeface="+mj-lt"/>
              </a:endParaRPr>
            </a:p>
          </p:txBody>
        </p:sp>
        <p:sp>
          <p:nvSpPr>
            <p:cNvPr id="854056" name="Freeform 40"/>
            <p:cNvSpPr>
              <a:spLocks/>
            </p:cNvSpPr>
            <p:nvPr/>
          </p:nvSpPr>
          <p:spPr bwMode="auto">
            <a:xfrm>
              <a:off x="2733523" y="2477511"/>
              <a:ext cx="271550" cy="47282"/>
            </a:xfrm>
            <a:custGeom>
              <a:avLst/>
              <a:gdLst/>
              <a:ahLst/>
              <a:cxnLst>
                <a:cxn ang="0">
                  <a:pos x="129" y="30"/>
                </a:cxn>
                <a:cxn ang="0">
                  <a:pos x="171" y="0"/>
                </a:cxn>
                <a:cxn ang="0">
                  <a:pos x="43" y="0"/>
                </a:cxn>
                <a:cxn ang="0">
                  <a:pos x="0" y="30"/>
                </a:cxn>
                <a:cxn ang="0">
                  <a:pos x="129" y="30"/>
                </a:cxn>
              </a:cxnLst>
              <a:rect l="0" t="0" r="r" b="b"/>
              <a:pathLst>
                <a:path w="171" h="30">
                  <a:moveTo>
                    <a:pt x="129" y="30"/>
                  </a:moveTo>
                  <a:lnTo>
                    <a:pt x="171" y="0"/>
                  </a:lnTo>
                  <a:lnTo>
                    <a:pt x="43" y="0"/>
                  </a:lnTo>
                  <a:lnTo>
                    <a:pt x="0" y="30"/>
                  </a:lnTo>
                  <a:lnTo>
                    <a:pt x="129" y="30"/>
                  </a:lnTo>
                  <a:close/>
                </a:path>
              </a:pathLst>
            </a:custGeom>
            <a:solidFill>
              <a:srgbClr val="FFD78F"/>
            </a:solidFill>
            <a:ln w="12700">
              <a:solidFill>
                <a:srgbClr val="000000"/>
              </a:solidFill>
              <a:prstDash val="solid"/>
              <a:round/>
              <a:headEnd/>
              <a:tailEnd/>
            </a:ln>
          </p:spPr>
          <p:txBody>
            <a:bodyPr/>
            <a:lstStyle/>
            <a:p>
              <a:pPr>
                <a:defRPr/>
              </a:pPr>
              <a:endParaRPr lang="en-US">
                <a:latin typeface="+mj-lt"/>
              </a:endParaRPr>
            </a:p>
          </p:txBody>
        </p:sp>
        <p:sp>
          <p:nvSpPr>
            <p:cNvPr id="854057" name="Freeform 41"/>
            <p:cNvSpPr>
              <a:spLocks/>
            </p:cNvSpPr>
            <p:nvPr/>
          </p:nvSpPr>
          <p:spPr bwMode="auto">
            <a:xfrm>
              <a:off x="3154183" y="2629053"/>
              <a:ext cx="67887" cy="1462079"/>
            </a:xfrm>
            <a:custGeom>
              <a:avLst/>
              <a:gdLst/>
              <a:ahLst/>
              <a:cxnLst>
                <a:cxn ang="0">
                  <a:pos x="0" y="921"/>
                </a:cxn>
                <a:cxn ang="0">
                  <a:pos x="0" y="29"/>
                </a:cxn>
                <a:cxn ang="0">
                  <a:pos x="43" y="0"/>
                </a:cxn>
                <a:cxn ang="0">
                  <a:pos x="43" y="892"/>
                </a:cxn>
                <a:cxn ang="0">
                  <a:pos x="0" y="921"/>
                </a:cxn>
              </a:cxnLst>
              <a:rect l="0" t="0" r="r" b="b"/>
              <a:pathLst>
                <a:path w="43" h="921">
                  <a:moveTo>
                    <a:pt x="0" y="921"/>
                  </a:moveTo>
                  <a:lnTo>
                    <a:pt x="0" y="29"/>
                  </a:lnTo>
                  <a:lnTo>
                    <a:pt x="43" y="0"/>
                  </a:lnTo>
                  <a:lnTo>
                    <a:pt x="43" y="892"/>
                  </a:lnTo>
                  <a:lnTo>
                    <a:pt x="0" y="921"/>
                  </a:lnTo>
                  <a:close/>
                </a:path>
              </a:pathLst>
            </a:custGeom>
            <a:solidFill>
              <a:srgbClr val="404040"/>
            </a:solidFill>
            <a:ln w="12700">
              <a:solidFill>
                <a:srgbClr val="000000"/>
              </a:solidFill>
              <a:prstDash val="solid"/>
              <a:round/>
              <a:headEnd/>
              <a:tailEnd/>
            </a:ln>
          </p:spPr>
          <p:txBody>
            <a:bodyPr/>
            <a:lstStyle/>
            <a:p>
              <a:pPr>
                <a:defRPr/>
              </a:pPr>
              <a:endParaRPr lang="en-US">
                <a:latin typeface="+mj-lt"/>
              </a:endParaRPr>
            </a:p>
          </p:txBody>
        </p:sp>
        <p:sp>
          <p:nvSpPr>
            <p:cNvPr id="854058" name="Rectangle 42"/>
            <p:cNvSpPr>
              <a:spLocks noChangeArrowheads="1"/>
            </p:cNvSpPr>
            <p:nvPr/>
          </p:nvSpPr>
          <p:spPr bwMode="auto">
            <a:xfrm>
              <a:off x="2938398" y="2675122"/>
              <a:ext cx="215785" cy="1416010"/>
            </a:xfrm>
            <a:prstGeom prst="rect">
              <a:avLst/>
            </a:prstGeom>
            <a:solidFill>
              <a:srgbClr val="808080"/>
            </a:solidFill>
            <a:ln w="12700">
              <a:solidFill>
                <a:srgbClr val="000000"/>
              </a:solidFill>
              <a:miter lim="800000"/>
              <a:headEnd/>
              <a:tailEnd/>
            </a:ln>
          </p:spPr>
          <p:txBody>
            <a:bodyPr/>
            <a:lstStyle/>
            <a:p>
              <a:pPr>
                <a:defRPr/>
              </a:pPr>
              <a:endParaRPr lang="en-US">
                <a:latin typeface="+mj-lt"/>
              </a:endParaRPr>
            </a:p>
          </p:txBody>
        </p:sp>
        <p:sp>
          <p:nvSpPr>
            <p:cNvPr id="854059" name="Freeform 43"/>
            <p:cNvSpPr>
              <a:spLocks/>
            </p:cNvSpPr>
            <p:nvPr/>
          </p:nvSpPr>
          <p:spPr bwMode="auto">
            <a:xfrm>
              <a:off x="2938398" y="2629053"/>
              <a:ext cx="283672" cy="46069"/>
            </a:xfrm>
            <a:custGeom>
              <a:avLst/>
              <a:gdLst/>
              <a:ahLst/>
              <a:cxnLst>
                <a:cxn ang="0">
                  <a:pos x="136" y="29"/>
                </a:cxn>
                <a:cxn ang="0">
                  <a:pos x="179" y="0"/>
                </a:cxn>
                <a:cxn ang="0">
                  <a:pos x="42" y="0"/>
                </a:cxn>
                <a:cxn ang="0">
                  <a:pos x="0" y="29"/>
                </a:cxn>
                <a:cxn ang="0">
                  <a:pos x="136" y="29"/>
                </a:cxn>
              </a:cxnLst>
              <a:rect l="0" t="0" r="r" b="b"/>
              <a:pathLst>
                <a:path w="179" h="29">
                  <a:moveTo>
                    <a:pt x="136" y="29"/>
                  </a:moveTo>
                  <a:lnTo>
                    <a:pt x="179" y="0"/>
                  </a:lnTo>
                  <a:lnTo>
                    <a:pt x="42" y="0"/>
                  </a:lnTo>
                  <a:lnTo>
                    <a:pt x="0" y="29"/>
                  </a:lnTo>
                  <a:lnTo>
                    <a:pt x="136" y="29"/>
                  </a:lnTo>
                  <a:close/>
                </a:path>
              </a:pathLst>
            </a:custGeom>
            <a:solidFill>
              <a:srgbClr val="606060"/>
            </a:solidFill>
            <a:ln w="12700">
              <a:solidFill>
                <a:srgbClr val="000000"/>
              </a:solidFill>
              <a:prstDash val="solid"/>
              <a:round/>
              <a:headEnd/>
              <a:tailEnd/>
            </a:ln>
          </p:spPr>
          <p:txBody>
            <a:bodyPr/>
            <a:lstStyle/>
            <a:p>
              <a:pPr>
                <a:defRPr/>
              </a:pPr>
              <a:endParaRPr lang="en-US">
                <a:latin typeface="+mj-lt"/>
              </a:endParaRPr>
            </a:p>
          </p:txBody>
        </p:sp>
        <p:sp>
          <p:nvSpPr>
            <p:cNvPr id="854060" name="Freeform 44"/>
            <p:cNvSpPr>
              <a:spLocks/>
            </p:cNvSpPr>
            <p:nvPr/>
          </p:nvSpPr>
          <p:spPr bwMode="auto">
            <a:xfrm>
              <a:off x="3670612" y="2140481"/>
              <a:ext cx="82435" cy="1950651"/>
            </a:xfrm>
            <a:custGeom>
              <a:avLst/>
              <a:gdLst/>
              <a:ahLst/>
              <a:cxnLst>
                <a:cxn ang="0">
                  <a:pos x="0" y="1229"/>
                </a:cxn>
                <a:cxn ang="0">
                  <a:pos x="0" y="30"/>
                </a:cxn>
                <a:cxn ang="0">
                  <a:pos x="52" y="0"/>
                </a:cxn>
                <a:cxn ang="0">
                  <a:pos x="52" y="1200"/>
                </a:cxn>
                <a:cxn ang="0">
                  <a:pos x="0" y="1229"/>
                </a:cxn>
              </a:cxnLst>
              <a:rect l="0" t="0" r="r" b="b"/>
              <a:pathLst>
                <a:path w="52" h="1229">
                  <a:moveTo>
                    <a:pt x="0" y="1229"/>
                  </a:moveTo>
                  <a:lnTo>
                    <a:pt x="0" y="30"/>
                  </a:lnTo>
                  <a:lnTo>
                    <a:pt x="52" y="0"/>
                  </a:lnTo>
                  <a:lnTo>
                    <a:pt x="52" y="1200"/>
                  </a:lnTo>
                  <a:lnTo>
                    <a:pt x="0" y="1229"/>
                  </a:lnTo>
                  <a:close/>
                </a:path>
              </a:pathLst>
            </a:custGeom>
            <a:solidFill>
              <a:schemeClr val="accent2">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61" name="Rectangle 45"/>
            <p:cNvSpPr>
              <a:spLocks noChangeArrowheads="1"/>
            </p:cNvSpPr>
            <p:nvPr/>
          </p:nvSpPr>
          <p:spPr bwMode="auto">
            <a:xfrm>
              <a:off x="3466950" y="2187762"/>
              <a:ext cx="203662" cy="1903370"/>
            </a:xfrm>
            <a:prstGeom prst="rect">
              <a:avLst/>
            </a:prstGeom>
            <a:solidFill>
              <a:schemeClr val="accent2"/>
            </a:solidFill>
            <a:ln w="12700">
              <a:solidFill>
                <a:srgbClr val="000000"/>
              </a:solidFill>
              <a:miter lim="800000"/>
              <a:headEnd/>
              <a:tailEnd/>
            </a:ln>
          </p:spPr>
          <p:txBody>
            <a:bodyPr/>
            <a:lstStyle/>
            <a:p>
              <a:pPr>
                <a:defRPr/>
              </a:pPr>
              <a:endParaRPr lang="en-US">
                <a:latin typeface="+mj-lt"/>
              </a:endParaRPr>
            </a:p>
          </p:txBody>
        </p:sp>
        <p:sp>
          <p:nvSpPr>
            <p:cNvPr id="854062" name="Freeform 46"/>
            <p:cNvSpPr>
              <a:spLocks/>
            </p:cNvSpPr>
            <p:nvPr/>
          </p:nvSpPr>
          <p:spPr bwMode="auto">
            <a:xfrm>
              <a:off x="3466950" y="2140481"/>
              <a:ext cx="286097" cy="47282"/>
            </a:xfrm>
            <a:custGeom>
              <a:avLst/>
              <a:gdLst/>
              <a:ahLst/>
              <a:cxnLst>
                <a:cxn ang="0">
                  <a:pos x="128" y="30"/>
                </a:cxn>
                <a:cxn ang="0">
                  <a:pos x="180" y="0"/>
                </a:cxn>
                <a:cxn ang="0">
                  <a:pos x="43" y="0"/>
                </a:cxn>
                <a:cxn ang="0">
                  <a:pos x="0" y="30"/>
                </a:cxn>
                <a:cxn ang="0">
                  <a:pos x="128" y="30"/>
                </a:cxn>
              </a:cxnLst>
              <a:rect l="0" t="0" r="r" b="b"/>
              <a:pathLst>
                <a:path w="180" h="30">
                  <a:moveTo>
                    <a:pt x="128" y="30"/>
                  </a:moveTo>
                  <a:lnTo>
                    <a:pt x="180" y="0"/>
                  </a:lnTo>
                  <a:lnTo>
                    <a:pt x="43" y="0"/>
                  </a:lnTo>
                  <a:lnTo>
                    <a:pt x="0" y="30"/>
                  </a:lnTo>
                  <a:lnTo>
                    <a:pt x="128" y="30"/>
                  </a:lnTo>
                  <a:close/>
                </a:path>
              </a:pathLst>
            </a:custGeom>
            <a:solidFill>
              <a:schemeClr val="accent2">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63" name="Freeform 47"/>
            <p:cNvSpPr>
              <a:spLocks/>
            </p:cNvSpPr>
            <p:nvPr/>
          </p:nvSpPr>
          <p:spPr bwMode="auto">
            <a:xfrm>
              <a:off x="3887609" y="2581772"/>
              <a:ext cx="67887" cy="1509360"/>
            </a:xfrm>
            <a:custGeom>
              <a:avLst/>
              <a:gdLst/>
              <a:ahLst/>
              <a:cxnLst>
                <a:cxn ang="0">
                  <a:pos x="0" y="951"/>
                </a:cxn>
                <a:cxn ang="0">
                  <a:pos x="0" y="30"/>
                </a:cxn>
                <a:cxn ang="0">
                  <a:pos x="43" y="0"/>
                </a:cxn>
                <a:cxn ang="0">
                  <a:pos x="43" y="922"/>
                </a:cxn>
                <a:cxn ang="0">
                  <a:pos x="0" y="951"/>
                </a:cxn>
              </a:cxnLst>
              <a:rect l="0" t="0" r="r" b="b"/>
              <a:pathLst>
                <a:path w="43" h="951">
                  <a:moveTo>
                    <a:pt x="0" y="951"/>
                  </a:moveTo>
                  <a:lnTo>
                    <a:pt x="0" y="30"/>
                  </a:lnTo>
                  <a:lnTo>
                    <a:pt x="43" y="0"/>
                  </a:lnTo>
                  <a:lnTo>
                    <a:pt x="43" y="922"/>
                  </a:lnTo>
                  <a:lnTo>
                    <a:pt x="0" y="951"/>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64" name="Rectangle 48"/>
            <p:cNvSpPr>
              <a:spLocks noChangeArrowheads="1"/>
            </p:cNvSpPr>
            <p:nvPr/>
          </p:nvSpPr>
          <p:spPr bwMode="auto">
            <a:xfrm>
              <a:off x="3670612" y="2629053"/>
              <a:ext cx="216997" cy="1462079"/>
            </a:xfrm>
            <a:prstGeom prst="rect">
              <a:avLst/>
            </a:prstGeom>
            <a:solidFill>
              <a:schemeClr val="accent1"/>
            </a:solidFill>
            <a:ln w="12700">
              <a:solidFill>
                <a:srgbClr val="000000"/>
              </a:solidFill>
              <a:miter lim="800000"/>
              <a:headEnd/>
              <a:tailEnd/>
            </a:ln>
          </p:spPr>
          <p:txBody>
            <a:bodyPr/>
            <a:lstStyle/>
            <a:p>
              <a:pPr>
                <a:defRPr/>
              </a:pPr>
              <a:endParaRPr lang="en-US">
                <a:latin typeface="+mj-lt"/>
              </a:endParaRPr>
            </a:p>
          </p:txBody>
        </p:sp>
        <p:sp>
          <p:nvSpPr>
            <p:cNvPr id="854065" name="Freeform 49"/>
            <p:cNvSpPr>
              <a:spLocks/>
            </p:cNvSpPr>
            <p:nvPr/>
          </p:nvSpPr>
          <p:spPr bwMode="auto">
            <a:xfrm>
              <a:off x="3670612" y="2581772"/>
              <a:ext cx="284884" cy="47282"/>
            </a:xfrm>
            <a:custGeom>
              <a:avLst/>
              <a:gdLst/>
              <a:ahLst/>
              <a:cxnLst>
                <a:cxn ang="0">
                  <a:pos x="137" y="30"/>
                </a:cxn>
                <a:cxn ang="0">
                  <a:pos x="180" y="0"/>
                </a:cxn>
                <a:cxn ang="0">
                  <a:pos x="52" y="0"/>
                </a:cxn>
                <a:cxn ang="0">
                  <a:pos x="0" y="30"/>
                </a:cxn>
                <a:cxn ang="0">
                  <a:pos x="137" y="30"/>
                </a:cxn>
              </a:cxnLst>
              <a:rect l="0" t="0" r="r" b="b"/>
              <a:pathLst>
                <a:path w="180" h="30">
                  <a:moveTo>
                    <a:pt x="137" y="30"/>
                  </a:moveTo>
                  <a:lnTo>
                    <a:pt x="180" y="0"/>
                  </a:lnTo>
                  <a:lnTo>
                    <a:pt x="52" y="0"/>
                  </a:lnTo>
                  <a:lnTo>
                    <a:pt x="0" y="30"/>
                  </a:lnTo>
                  <a:lnTo>
                    <a:pt x="137" y="30"/>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66" name="Freeform 50"/>
            <p:cNvSpPr>
              <a:spLocks/>
            </p:cNvSpPr>
            <p:nvPr/>
          </p:nvSpPr>
          <p:spPr bwMode="auto">
            <a:xfrm>
              <a:off x="4105818" y="3001240"/>
              <a:ext cx="67887" cy="1089892"/>
            </a:xfrm>
            <a:custGeom>
              <a:avLst/>
              <a:gdLst/>
              <a:ahLst/>
              <a:cxnLst>
                <a:cxn ang="0">
                  <a:pos x="0" y="687"/>
                </a:cxn>
                <a:cxn ang="0">
                  <a:pos x="0" y="29"/>
                </a:cxn>
                <a:cxn ang="0">
                  <a:pos x="43" y="0"/>
                </a:cxn>
                <a:cxn ang="0">
                  <a:pos x="43" y="658"/>
                </a:cxn>
                <a:cxn ang="0">
                  <a:pos x="0" y="687"/>
                </a:cxn>
              </a:cxnLst>
              <a:rect l="0" t="0" r="r" b="b"/>
              <a:pathLst>
                <a:path w="43" h="687">
                  <a:moveTo>
                    <a:pt x="0" y="687"/>
                  </a:moveTo>
                  <a:lnTo>
                    <a:pt x="0" y="29"/>
                  </a:lnTo>
                  <a:lnTo>
                    <a:pt x="43" y="0"/>
                  </a:lnTo>
                  <a:lnTo>
                    <a:pt x="43" y="658"/>
                  </a:lnTo>
                  <a:lnTo>
                    <a:pt x="0" y="687"/>
                  </a:lnTo>
                  <a:close/>
                </a:path>
              </a:pathLst>
            </a:custGeom>
            <a:solidFill>
              <a:schemeClr val="accent3">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67" name="Rectangle 51"/>
            <p:cNvSpPr>
              <a:spLocks noChangeArrowheads="1"/>
            </p:cNvSpPr>
            <p:nvPr/>
          </p:nvSpPr>
          <p:spPr bwMode="auto">
            <a:xfrm>
              <a:off x="3887609" y="3047309"/>
              <a:ext cx="218210" cy="1043823"/>
            </a:xfrm>
            <a:prstGeom prst="rect">
              <a:avLst/>
            </a:prstGeom>
            <a:solidFill>
              <a:schemeClr val="accent3"/>
            </a:solidFill>
            <a:ln w="12700">
              <a:solidFill>
                <a:srgbClr val="000000"/>
              </a:solidFill>
              <a:miter lim="800000"/>
              <a:headEnd/>
              <a:tailEnd/>
            </a:ln>
          </p:spPr>
          <p:txBody>
            <a:bodyPr/>
            <a:lstStyle/>
            <a:p>
              <a:pPr>
                <a:defRPr/>
              </a:pPr>
              <a:endParaRPr lang="en-US">
                <a:latin typeface="+mj-lt"/>
              </a:endParaRPr>
            </a:p>
          </p:txBody>
        </p:sp>
        <p:sp>
          <p:nvSpPr>
            <p:cNvPr id="854068" name="Freeform 52"/>
            <p:cNvSpPr>
              <a:spLocks/>
            </p:cNvSpPr>
            <p:nvPr/>
          </p:nvSpPr>
          <p:spPr bwMode="auto">
            <a:xfrm>
              <a:off x="3887609" y="3001240"/>
              <a:ext cx="286097" cy="46069"/>
            </a:xfrm>
            <a:custGeom>
              <a:avLst/>
              <a:gdLst/>
              <a:ahLst/>
              <a:cxnLst>
                <a:cxn ang="0">
                  <a:pos x="137" y="29"/>
                </a:cxn>
                <a:cxn ang="0">
                  <a:pos x="180" y="0"/>
                </a:cxn>
                <a:cxn ang="0">
                  <a:pos x="43" y="0"/>
                </a:cxn>
                <a:cxn ang="0">
                  <a:pos x="0" y="29"/>
                </a:cxn>
                <a:cxn ang="0">
                  <a:pos x="137" y="29"/>
                </a:cxn>
              </a:cxnLst>
              <a:rect l="0" t="0" r="r" b="b"/>
              <a:pathLst>
                <a:path w="180" h="29">
                  <a:moveTo>
                    <a:pt x="137" y="29"/>
                  </a:moveTo>
                  <a:lnTo>
                    <a:pt x="180" y="0"/>
                  </a:lnTo>
                  <a:lnTo>
                    <a:pt x="43" y="0"/>
                  </a:lnTo>
                  <a:lnTo>
                    <a:pt x="0" y="29"/>
                  </a:lnTo>
                  <a:lnTo>
                    <a:pt x="137" y="29"/>
                  </a:lnTo>
                  <a:close/>
                </a:path>
              </a:pathLst>
            </a:custGeom>
            <a:solidFill>
              <a:schemeClr val="accent3">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69" name="Freeform 53"/>
            <p:cNvSpPr>
              <a:spLocks/>
            </p:cNvSpPr>
            <p:nvPr/>
          </p:nvSpPr>
          <p:spPr bwMode="auto">
            <a:xfrm>
              <a:off x="4308269" y="3314024"/>
              <a:ext cx="67887" cy="777109"/>
            </a:xfrm>
            <a:custGeom>
              <a:avLst/>
              <a:gdLst/>
              <a:ahLst/>
              <a:cxnLst>
                <a:cxn ang="0">
                  <a:pos x="0" y="490"/>
                </a:cxn>
                <a:cxn ang="0">
                  <a:pos x="0" y="29"/>
                </a:cxn>
                <a:cxn ang="0">
                  <a:pos x="43" y="0"/>
                </a:cxn>
                <a:cxn ang="0">
                  <a:pos x="43" y="461"/>
                </a:cxn>
                <a:cxn ang="0">
                  <a:pos x="0" y="490"/>
                </a:cxn>
              </a:cxnLst>
              <a:rect l="0" t="0" r="r" b="b"/>
              <a:pathLst>
                <a:path w="43" h="490">
                  <a:moveTo>
                    <a:pt x="0" y="490"/>
                  </a:moveTo>
                  <a:lnTo>
                    <a:pt x="0" y="29"/>
                  </a:lnTo>
                  <a:lnTo>
                    <a:pt x="43" y="0"/>
                  </a:lnTo>
                  <a:lnTo>
                    <a:pt x="43" y="461"/>
                  </a:lnTo>
                  <a:lnTo>
                    <a:pt x="0" y="490"/>
                  </a:lnTo>
                  <a:close/>
                </a:path>
              </a:pathLst>
            </a:custGeom>
            <a:solidFill>
              <a:schemeClr val="accent4">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70" name="Rectangle 54"/>
            <p:cNvSpPr>
              <a:spLocks noChangeArrowheads="1"/>
            </p:cNvSpPr>
            <p:nvPr/>
          </p:nvSpPr>
          <p:spPr bwMode="auto">
            <a:xfrm>
              <a:off x="4105818" y="3360092"/>
              <a:ext cx="202450" cy="731040"/>
            </a:xfrm>
            <a:prstGeom prst="rect">
              <a:avLst/>
            </a:prstGeom>
            <a:solidFill>
              <a:schemeClr val="accent4">
                <a:lumMod val="90000"/>
              </a:schemeClr>
            </a:solidFill>
            <a:ln w="12700">
              <a:solidFill>
                <a:srgbClr val="000000"/>
              </a:solidFill>
              <a:miter lim="800000"/>
              <a:headEnd/>
              <a:tailEnd/>
            </a:ln>
          </p:spPr>
          <p:txBody>
            <a:bodyPr/>
            <a:lstStyle/>
            <a:p>
              <a:pPr>
                <a:defRPr/>
              </a:pPr>
              <a:endParaRPr lang="en-US">
                <a:latin typeface="+mj-lt"/>
              </a:endParaRPr>
            </a:p>
          </p:txBody>
        </p:sp>
        <p:sp>
          <p:nvSpPr>
            <p:cNvPr id="854071" name="Freeform 55"/>
            <p:cNvSpPr>
              <a:spLocks/>
            </p:cNvSpPr>
            <p:nvPr/>
          </p:nvSpPr>
          <p:spPr bwMode="auto">
            <a:xfrm>
              <a:off x="4105818" y="3314024"/>
              <a:ext cx="270338" cy="46069"/>
            </a:xfrm>
            <a:custGeom>
              <a:avLst/>
              <a:gdLst/>
              <a:ahLst/>
              <a:cxnLst>
                <a:cxn ang="0">
                  <a:pos x="128" y="29"/>
                </a:cxn>
                <a:cxn ang="0">
                  <a:pos x="171" y="0"/>
                </a:cxn>
                <a:cxn ang="0">
                  <a:pos x="43" y="0"/>
                </a:cxn>
                <a:cxn ang="0">
                  <a:pos x="0" y="29"/>
                </a:cxn>
                <a:cxn ang="0">
                  <a:pos x="128" y="29"/>
                </a:cxn>
              </a:cxnLst>
              <a:rect l="0" t="0" r="r" b="b"/>
              <a:pathLst>
                <a:path w="171" h="29">
                  <a:moveTo>
                    <a:pt x="128" y="29"/>
                  </a:moveTo>
                  <a:lnTo>
                    <a:pt x="171" y="0"/>
                  </a:lnTo>
                  <a:lnTo>
                    <a:pt x="43" y="0"/>
                  </a:lnTo>
                  <a:lnTo>
                    <a:pt x="0" y="29"/>
                  </a:lnTo>
                  <a:lnTo>
                    <a:pt x="128" y="29"/>
                  </a:lnTo>
                  <a:close/>
                </a:path>
              </a:pathLst>
            </a:custGeom>
            <a:solidFill>
              <a:srgbClr val="FFD78F"/>
            </a:solidFill>
            <a:ln w="12700">
              <a:solidFill>
                <a:srgbClr val="000000"/>
              </a:solidFill>
              <a:prstDash val="solid"/>
              <a:round/>
              <a:headEnd/>
              <a:tailEnd/>
            </a:ln>
          </p:spPr>
          <p:txBody>
            <a:bodyPr/>
            <a:lstStyle/>
            <a:p>
              <a:pPr>
                <a:defRPr/>
              </a:pPr>
              <a:endParaRPr lang="en-US">
                <a:latin typeface="+mj-lt"/>
              </a:endParaRPr>
            </a:p>
          </p:txBody>
        </p:sp>
        <p:sp>
          <p:nvSpPr>
            <p:cNvPr id="854072" name="Freeform 56"/>
            <p:cNvSpPr>
              <a:spLocks/>
            </p:cNvSpPr>
            <p:nvPr/>
          </p:nvSpPr>
          <p:spPr bwMode="auto">
            <a:xfrm>
              <a:off x="4526478" y="3407374"/>
              <a:ext cx="67887" cy="683758"/>
            </a:xfrm>
            <a:custGeom>
              <a:avLst/>
              <a:gdLst/>
              <a:ahLst/>
              <a:cxnLst>
                <a:cxn ang="0">
                  <a:pos x="0" y="431"/>
                </a:cxn>
                <a:cxn ang="0">
                  <a:pos x="0" y="29"/>
                </a:cxn>
                <a:cxn ang="0">
                  <a:pos x="43" y="0"/>
                </a:cxn>
                <a:cxn ang="0">
                  <a:pos x="43" y="402"/>
                </a:cxn>
                <a:cxn ang="0">
                  <a:pos x="0" y="431"/>
                </a:cxn>
              </a:cxnLst>
              <a:rect l="0" t="0" r="r" b="b"/>
              <a:pathLst>
                <a:path w="43" h="431">
                  <a:moveTo>
                    <a:pt x="0" y="431"/>
                  </a:moveTo>
                  <a:lnTo>
                    <a:pt x="0" y="29"/>
                  </a:lnTo>
                  <a:lnTo>
                    <a:pt x="43" y="0"/>
                  </a:lnTo>
                  <a:lnTo>
                    <a:pt x="43" y="402"/>
                  </a:lnTo>
                  <a:lnTo>
                    <a:pt x="0" y="431"/>
                  </a:lnTo>
                  <a:close/>
                </a:path>
              </a:pathLst>
            </a:custGeom>
            <a:solidFill>
              <a:srgbClr val="404040"/>
            </a:solidFill>
            <a:ln w="12700">
              <a:solidFill>
                <a:srgbClr val="000000"/>
              </a:solidFill>
              <a:prstDash val="solid"/>
              <a:round/>
              <a:headEnd/>
              <a:tailEnd/>
            </a:ln>
          </p:spPr>
          <p:txBody>
            <a:bodyPr/>
            <a:lstStyle/>
            <a:p>
              <a:pPr>
                <a:defRPr/>
              </a:pPr>
              <a:endParaRPr lang="en-US">
                <a:latin typeface="+mj-lt"/>
              </a:endParaRPr>
            </a:p>
          </p:txBody>
        </p:sp>
        <p:sp>
          <p:nvSpPr>
            <p:cNvPr id="854073" name="Rectangle 57"/>
            <p:cNvSpPr>
              <a:spLocks noChangeArrowheads="1"/>
            </p:cNvSpPr>
            <p:nvPr/>
          </p:nvSpPr>
          <p:spPr bwMode="auto">
            <a:xfrm>
              <a:off x="4308269" y="3453443"/>
              <a:ext cx="218210" cy="637689"/>
            </a:xfrm>
            <a:prstGeom prst="rect">
              <a:avLst/>
            </a:prstGeom>
            <a:solidFill>
              <a:srgbClr val="808080"/>
            </a:solidFill>
            <a:ln w="12700">
              <a:solidFill>
                <a:srgbClr val="000000"/>
              </a:solidFill>
              <a:miter lim="800000"/>
              <a:headEnd/>
              <a:tailEnd/>
            </a:ln>
          </p:spPr>
          <p:txBody>
            <a:bodyPr/>
            <a:lstStyle/>
            <a:p>
              <a:pPr>
                <a:defRPr/>
              </a:pPr>
              <a:endParaRPr lang="en-US">
                <a:latin typeface="+mj-lt"/>
              </a:endParaRPr>
            </a:p>
          </p:txBody>
        </p:sp>
        <p:sp>
          <p:nvSpPr>
            <p:cNvPr id="854074" name="Freeform 58"/>
            <p:cNvSpPr>
              <a:spLocks/>
            </p:cNvSpPr>
            <p:nvPr/>
          </p:nvSpPr>
          <p:spPr bwMode="auto">
            <a:xfrm>
              <a:off x="4308269" y="3407374"/>
              <a:ext cx="286097" cy="46069"/>
            </a:xfrm>
            <a:custGeom>
              <a:avLst/>
              <a:gdLst/>
              <a:ahLst/>
              <a:cxnLst>
                <a:cxn ang="0">
                  <a:pos x="137" y="29"/>
                </a:cxn>
                <a:cxn ang="0">
                  <a:pos x="180" y="0"/>
                </a:cxn>
                <a:cxn ang="0">
                  <a:pos x="43" y="0"/>
                </a:cxn>
                <a:cxn ang="0">
                  <a:pos x="0" y="29"/>
                </a:cxn>
                <a:cxn ang="0">
                  <a:pos x="137" y="29"/>
                </a:cxn>
              </a:cxnLst>
              <a:rect l="0" t="0" r="r" b="b"/>
              <a:pathLst>
                <a:path w="180" h="29">
                  <a:moveTo>
                    <a:pt x="137" y="29"/>
                  </a:moveTo>
                  <a:lnTo>
                    <a:pt x="180" y="0"/>
                  </a:lnTo>
                  <a:lnTo>
                    <a:pt x="43" y="0"/>
                  </a:lnTo>
                  <a:lnTo>
                    <a:pt x="0" y="29"/>
                  </a:lnTo>
                  <a:lnTo>
                    <a:pt x="137" y="29"/>
                  </a:lnTo>
                  <a:close/>
                </a:path>
              </a:pathLst>
            </a:custGeom>
            <a:solidFill>
              <a:srgbClr val="606060"/>
            </a:solidFill>
            <a:ln w="12700">
              <a:solidFill>
                <a:srgbClr val="000000"/>
              </a:solidFill>
              <a:prstDash val="solid"/>
              <a:round/>
              <a:headEnd/>
              <a:tailEnd/>
            </a:ln>
          </p:spPr>
          <p:txBody>
            <a:bodyPr/>
            <a:lstStyle/>
            <a:p>
              <a:pPr>
                <a:defRPr/>
              </a:pPr>
              <a:endParaRPr lang="en-US">
                <a:latin typeface="+mj-lt"/>
              </a:endParaRPr>
            </a:p>
          </p:txBody>
        </p:sp>
        <p:sp>
          <p:nvSpPr>
            <p:cNvPr id="854075" name="Freeform 59"/>
            <p:cNvSpPr>
              <a:spLocks/>
            </p:cNvSpPr>
            <p:nvPr/>
          </p:nvSpPr>
          <p:spPr bwMode="auto">
            <a:xfrm>
              <a:off x="5055030" y="2385373"/>
              <a:ext cx="67887" cy="1705759"/>
            </a:xfrm>
            <a:custGeom>
              <a:avLst/>
              <a:gdLst/>
              <a:ahLst/>
              <a:cxnLst>
                <a:cxn ang="0">
                  <a:pos x="0" y="1075"/>
                </a:cxn>
                <a:cxn ang="0">
                  <a:pos x="0" y="29"/>
                </a:cxn>
                <a:cxn ang="0">
                  <a:pos x="43" y="0"/>
                </a:cxn>
                <a:cxn ang="0">
                  <a:pos x="43" y="1046"/>
                </a:cxn>
                <a:cxn ang="0">
                  <a:pos x="0" y="1075"/>
                </a:cxn>
              </a:cxnLst>
              <a:rect l="0" t="0" r="r" b="b"/>
              <a:pathLst>
                <a:path w="43" h="1075">
                  <a:moveTo>
                    <a:pt x="0" y="1075"/>
                  </a:moveTo>
                  <a:lnTo>
                    <a:pt x="0" y="29"/>
                  </a:lnTo>
                  <a:lnTo>
                    <a:pt x="43" y="0"/>
                  </a:lnTo>
                  <a:lnTo>
                    <a:pt x="43" y="1046"/>
                  </a:lnTo>
                  <a:lnTo>
                    <a:pt x="0" y="1075"/>
                  </a:lnTo>
                  <a:close/>
                </a:path>
              </a:pathLst>
            </a:custGeom>
            <a:solidFill>
              <a:schemeClr val="accent2">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76" name="Rectangle 60"/>
            <p:cNvSpPr>
              <a:spLocks noChangeArrowheads="1"/>
            </p:cNvSpPr>
            <p:nvPr/>
          </p:nvSpPr>
          <p:spPr bwMode="auto">
            <a:xfrm>
              <a:off x="4839245" y="2431442"/>
              <a:ext cx="215785" cy="1659690"/>
            </a:xfrm>
            <a:prstGeom prst="rect">
              <a:avLst/>
            </a:prstGeom>
            <a:solidFill>
              <a:schemeClr val="accent2"/>
            </a:solidFill>
            <a:ln w="12700">
              <a:solidFill>
                <a:srgbClr val="000000"/>
              </a:solidFill>
              <a:miter lim="800000"/>
              <a:headEnd/>
              <a:tailEnd/>
            </a:ln>
          </p:spPr>
          <p:txBody>
            <a:bodyPr/>
            <a:lstStyle/>
            <a:p>
              <a:pPr>
                <a:defRPr/>
              </a:pPr>
              <a:endParaRPr lang="en-US">
                <a:latin typeface="+mj-lt"/>
              </a:endParaRPr>
            </a:p>
          </p:txBody>
        </p:sp>
        <p:sp>
          <p:nvSpPr>
            <p:cNvPr id="854077" name="Freeform 61"/>
            <p:cNvSpPr>
              <a:spLocks/>
            </p:cNvSpPr>
            <p:nvPr/>
          </p:nvSpPr>
          <p:spPr bwMode="auto">
            <a:xfrm>
              <a:off x="4839245" y="2385373"/>
              <a:ext cx="283672" cy="46069"/>
            </a:xfrm>
            <a:custGeom>
              <a:avLst/>
              <a:gdLst/>
              <a:ahLst/>
              <a:cxnLst>
                <a:cxn ang="0">
                  <a:pos x="136" y="29"/>
                </a:cxn>
                <a:cxn ang="0">
                  <a:pos x="179" y="0"/>
                </a:cxn>
                <a:cxn ang="0">
                  <a:pos x="42" y="0"/>
                </a:cxn>
                <a:cxn ang="0">
                  <a:pos x="0" y="29"/>
                </a:cxn>
                <a:cxn ang="0">
                  <a:pos x="136" y="29"/>
                </a:cxn>
              </a:cxnLst>
              <a:rect l="0" t="0" r="r" b="b"/>
              <a:pathLst>
                <a:path w="179" h="29">
                  <a:moveTo>
                    <a:pt x="136" y="29"/>
                  </a:moveTo>
                  <a:lnTo>
                    <a:pt x="179" y="0"/>
                  </a:lnTo>
                  <a:lnTo>
                    <a:pt x="42" y="0"/>
                  </a:lnTo>
                  <a:lnTo>
                    <a:pt x="0" y="29"/>
                  </a:lnTo>
                  <a:lnTo>
                    <a:pt x="136" y="29"/>
                  </a:lnTo>
                  <a:close/>
                </a:path>
              </a:pathLst>
            </a:custGeom>
            <a:solidFill>
              <a:schemeClr val="accent2">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78" name="Freeform 62"/>
            <p:cNvSpPr>
              <a:spLocks/>
            </p:cNvSpPr>
            <p:nvPr/>
          </p:nvSpPr>
          <p:spPr bwMode="auto">
            <a:xfrm>
              <a:off x="5259904" y="2791506"/>
              <a:ext cx="66676" cy="1299626"/>
            </a:xfrm>
            <a:custGeom>
              <a:avLst/>
              <a:gdLst/>
              <a:ahLst/>
              <a:cxnLst>
                <a:cxn ang="0">
                  <a:pos x="0" y="819"/>
                </a:cxn>
                <a:cxn ang="0">
                  <a:pos x="0" y="29"/>
                </a:cxn>
                <a:cxn ang="0">
                  <a:pos x="42" y="0"/>
                </a:cxn>
                <a:cxn ang="0">
                  <a:pos x="42" y="790"/>
                </a:cxn>
                <a:cxn ang="0">
                  <a:pos x="0" y="819"/>
                </a:cxn>
              </a:cxnLst>
              <a:rect l="0" t="0" r="r" b="b"/>
              <a:pathLst>
                <a:path w="42" h="819">
                  <a:moveTo>
                    <a:pt x="0" y="819"/>
                  </a:moveTo>
                  <a:lnTo>
                    <a:pt x="0" y="29"/>
                  </a:lnTo>
                  <a:lnTo>
                    <a:pt x="42" y="0"/>
                  </a:lnTo>
                  <a:lnTo>
                    <a:pt x="42" y="790"/>
                  </a:lnTo>
                  <a:lnTo>
                    <a:pt x="0" y="819"/>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79" name="Rectangle 63"/>
            <p:cNvSpPr>
              <a:spLocks noChangeArrowheads="1"/>
            </p:cNvSpPr>
            <p:nvPr/>
          </p:nvSpPr>
          <p:spPr bwMode="auto">
            <a:xfrm>
              <a:off x="5055030" y="2837575"/>
              <a:ext cx="204874" cy="1253557"/>
            </a:xfrm>
            <a:prstGeom prst="rect">
              <a:avLst/>
            </a:prstGeom>
            <a:solidFill>
              <a:schemeClr val="accent1"/>
            </a:solidFill>
            <a:ln w="12700">
              <a:solidFill>
                <a:srgbClr val="000000"/>
              </a:solidFill>
              <a:miter lim="800000"/>
              <a:headEnd/>
              <a:tailEnd/>
            </a:ln>
          </p:spPr>
          <p:txBody>
            <a:bodyPr/>
            <a:lstStyle/>
            <a:p>
              <a:pPr>
                <a:defRPr/>
              </a:pPr>
              <a:endParaRPr lang="en-US">
                <a:latin typeface="+mj-lt"/>
              </a:endParaRPr>
            </a:p>
          </p:txBody>
        </p:sp>
        <p:sp>
          <p:nvSpPr>
            <p:cNvPr id="854080" name="Freeform 64"/>
            <p:cNvSpPr>
              <a:spLocks/>
            </p:cNvSpPr>
            <p:nvPr/>
          </p:nvSpPr>
          <p:spPr bwMode="auto">
            <a:xfrm>
              <a:off x="5055030" y="2791506"/>
              <a:ext cx="271550" cy="46069"/>
            </a:xfrm>
            <a:custGeom>
              <a:avLst/>
              <a:gdLst/>
              <a:ahLst/>
              <a:cxnLst>
                <a:cxn ang="0">
                  <a:pos x="129" y="29"/>
                </a:cxn>
                <a:cxn ang="0">
                  <a:pos x="171" y="0"/>
                </a:cxn>
                <a:cxn ang="0">
                  <a:pos x="43" y="0"/>
                </a:cxn>
                <a:cxn ang="0">
                  <a:pos x="0" y="29"/>
                </a:cxn>
                <a:cxn ang="0">
                  <a:pos x="129" y="29"/>
                </a:cxn>
              </a:cxnLst>
              <a:rect l="0" t="0" r="r" b="b"/>
              <a:pathLst>
                <a:path w="171" h="29">
                  <a:moveTo>
                    <a:pt x="129" y="29"/>
                  </a:moveTo>
                  <a:lnTo>
                    <a:pt x="171" y="0"/>
                  </a:lnTo>
                  <a:lnTo>
                    <a:pt x="43" y="0"/>
                  </a:lnTo>
                  <a:lnTo>
                    <a:pt x="0" y="29"/>
                  </a:lnTo>
                  <a:lnTo>
                    <a:pt x="129" y="29"/>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81" name="Freeform 65"/>
            <p:cNvSpPr>
              <a:spLocks/>
            </p:cNvSpPr>
            <p:nvPr/>
          </p:nvSpPr>
          <p:spPr bwMode="auto">
            <a:xfrm>
              <a:off x="5476902" y="3104290"/>
              <a:ext cx="66675" cy="986843"/>
            </a:xfrm>
            <a:custGeom>
              <a:avLst/>
              <a:gdLst/>
              <a:ahLst/>
              <a:cxnLst>
                <a:cxn ang="0">
                  <a:pos x="0" y="622"/>
                </a:cxn>
                <a:cxn ang="0">
                  <a:pos x="0" y="30"/>
                </a:cxn>
                <a:cxn ang="0">
                  <a:pos x="42" y="0"/>
                </a:cxn>
                <a:cxn ang="0">
                  <a:pos x="42" y="593"/>
                </a:cxn>
                <a:cxn ang="0">
                  <a:pos x="0" y="622"/>
                </a:cxn>
              </a:cxnLst>
              <a:rect l="0" t="0" r="r" b="b"/>
              <a:pathLst>
                <a:path w="42" h="622">
                  <a:moveTo>
                    <a:pt x="0" y="622"/>
                  </a:moveTo>
                  <a:lnTo>
                    <a:pt x="0" y="30"/>
                  </a:lnTo>
                  <a:lnTo>
                    <a:pt x="42" y="0"/>
                  </a:lnTo>
                  <a:lnTo>
                    <a:pt x="42" y="593"/>
                  </a:lnTo>
                  <a:lnTo>
                    <a:pt x="0" y="622"/>
                  </a:lnTo>
                  <a:close/>
                </a:path>
              </a:pathLst>
            </a:custGeom>
            <a:solidFill>
              <a:schemeClr val="accent3">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82" name="Rectangle 66"/>
            <p:cNvSpPr>
              <a:spLocks noChangeArrowheads="1"/>
            </p:cNvSpPr>
            <p:nvPr/>
          </p:nvSpPr>
          <p:spPr bwMode="auto">
            <a:xfrm>
              <a:off x="5259904" y="3151570"/>
              <a:ext cx="216998" cy="939562"/>
            </a:xfrm>
            <a:prstGeom prst="rect">
              <a:avLst/>
            </a:prstGeom>
            <a:solidFill>
              <a:schemeClr val="accent3"/>
            </a:solidFill>
            <a:ln w="12700">
              <a:solidFill>
                <a:srgbClr val="000000"/>
              </a:solidFill>
              <a:miter lim="800000"/>
              <a:headEnd/>
              <a:tailEnd/>
            </a:ln>
          </p:spPr>
          <p:txBody>
            <a:bodyPr/>
            <a:lstStyle/>
            <a:p>
              <a:pPr>
                <a:defRPr/>
              </a:pPr>
              <a:endParaRPr lang="en-US">
                <a:latin typeface="+mj-lt"/>
              </a:endParaRPr>
            </a:p>
          </p:txBody>
        </p:sp>
        <p:sp>
          <p:nvSpPr>
            <p:cNvPr id="854083" name="Freeform 67"/>
            <p:cNvSpPr>
              <a:spLocks/>
            </p:cNvSpPr>
            <p:nvPr/>
          </p:nvSpPr>
          <p:spPr bwMode="auto">
            <a:xfrm>
              <a:off x="5259904" y="3104290"/>
              <a:ext cx="283672" cy="47281"/>
            </a:xfrm>
            <a:custGeom>
              <a:avLst/>
              <a:gdLst/>
              <a:ahLst/>
              <a:cxnLst>
                <a:cxn ang="0">
                  <a:pos x="137" y="30"/>
                </a:cxn>
                <a:cxn ang="0">
                  <a:pos x="179" y="0"/>
                </a:cxn>
                <a:cxn ang="0">
                  <a:pos x="42" y="0"/>
                </a:cxn>
                <a:cxn ang="0">
                  <a:pos x="0" y="30"/>
                </a:cxn>
                <a:cxn ang="0">
                  <a:pos x="137" y="30"/>
                </a:cxn>
              </a:cxnLst>
              <a:rect l="0" t="0" r="r" b="b"/>
              <a:pathLst>
                <a:path w="179" h="30">
                  <a:moveTo>
                    <a:pt x="137" y="30"/>
                  </a:moveTo>
                  <a:lnTo>
                    <a:pt x="179" y="0"/>
                  </a:lnTo>
                  <a:lnTo>
                    <a:pt x="42" y="0"/>
                  </a:lnTo>
                  <a:lnTo>
                    <a:pt x="0" y="30"/>
                  </a:lnTo>
                  <a:lnTo>
                    <a:pt x="137" y="30"/>
                  </a:lnTo>
                  <a:close/>
                </a:path>
              </a:pathLst>
            </a:custGeom>
            <a:solidFill>
              <a:schemeClr val="accent3">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84" name="Freeform 68"/>
            <p:cNvSpPr>
              <a:spLocks/>
            </p:cNvSpPr>
            <p:nvPr/>
          </p:nvSpPr>
          <p:spPr bwMode="auto">
            <a:xfrm>
              <a:off x="5680564" y="3407374"/>
              <a:ext cx="80010" cy="683758"/>
            </a:xfrm>
            <a:custGeom>
              <a:avLst/>
              <a:gdLst/>
              <a:ahLst/>
              <a:cxnLst>
                <a:cxn ang="0">
                  <a:pos x="0" y="431"/>
                </a:cxn>
                <a:cxn ang="0">
                  <a:pos x="0" y="29"/>
                </a:cxn>
                <a:cxn ang="0">
                  <a:pos x="51" y="0"/>
                </a:cxn>
                <a:cxn ang="0">
                  <a:pos x="51" y="402"/>
                </a:cxn>
                <a:cxn ang="0">
                  <a:pos x="0" y="431"/>
                </a:cxn>
              </a:cxnLst>
              <a:rect l="0" t="0" r="r" b="b"/>
              <a:pathLst>
                <a:path w="51" h="431">
                  <a:moveTo>
                    <a:pt x="0" y="431"/>
                  </a:moveTo>
                  <a:lnTo>
                    <a:pt x="0" y="29"/>
                  </a:lnTo>
                  <a:lnTo>
                    <a:pt x="51" y="0"/>
                  </a:lnTo>
                  <a:lnTo>
                    <a:pt x="51" y="402"/>
                  </a:lnTo>
                  <a:lnTo>
                    <a:pt x="0" y="431"/>
                  </a:lnTo>
                  <a:close/>
                </a:path>
              </a:pathLst>
            </a:custGeom>
            <a:solidFill>
              <a:schemeClr val="accent4">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85" name="Rectangle 69"/>
            <p:cNvSpPr>
              <a:spLocks noChangeArrowheads="1"/>
            </p:cNvSpPr>
            <p:nvPr/>
          </p:nvSpPr>
          <p:spPr bwMode="auto">
            <a:xfrm>
              <a:off x="5476902" y="3453443"/>
              <a:ext cx="203662" cy="637689"/>
            </a:xfrm>
            <a:prstGeom prst="rect">
              <a:avLst/>
            </a:prstGeom>
            <a:solidFill>
              <a:schemeClr val="accent4">
                <a:lumMod val="90000"/>
              </a:schemeClr>
            </a:solidFill>
            <a:ln w="12700">
              <a:solidFill>
                <a:srgbClr val="000000"/>
              </a:solidFill>
              <a:miter lim="800000"/>
              <a:headEnd/>
              <a:tailEnd/>
            </a:ln>
          </p:spPr>
          <p:txBody>
            <a:bodyPr/>
            <a:lstStyle/>
            <a:p>
              <a:pPr>
                <a:defRPr/>
              </a:pPr>
              <a:endParaRPr lang="en-US">
                <a:latin typeface="+mj-lt"/>
              </a:endParaRPr>
            </a:p>
          </p:txBody>
        </p:sp>
        <p:sp>
          <p:nvSpPr>
            <p:cNvPr id="854086" name="Freeform 70"/>
            <p:cNvSpPr>
              <a:spLocks/>
            </p:cNvSpPr>
            <p:nvPr/>
          </p:nvSpPr>
          <p:spPr bwMode="auto">
            <a:xfrm>
              <a:off x="5476902" y="3407374"/>
              <a:ext cx="283672" cy="46069"/>
            </a:xfrm>
            <a:custGeom>
              <a:avLst/>
              <a:gdLst/>
              <a:ahLst/>
              <a:cxnLst>
                <a:cxn ang="0">
                  <a:pos x="128" y="29"/>
                </a:cxn>
                <a:cxn ang="0">
                  <a:pos x="179" y="0"/>
                </a:cxn>
                <a:cxn ang="0">
                  <a:pos x="42" y="0"/>
                </a:cxn>
                <a:cxn ang="0">
                  <a:pos x="0" y="29"/>
                </a:cxn>
                <a:cxn ang="0">
                  <a:pos x="128" y="29"/>
                </a:cxn>
              </a:cxnLst>
              <a:rect l="0" t="0" r="r" b="b"/>
              <a:pathLst>
                <a:path w="179" h="29">
                  <a:moveTo>
                    <a:pt x="128" y="29"/>
                  </a:moveTo>
                  <a:lnTo>
                    <a:pt x="179" y="0"/>
                  </a:lnTo>
                  <a:lnTo>
                    <a:pt x="42" y="0"/>
                  </a:lnTo>
                  <a:lnTo>
                    <a:pt x="0" y="29"/>
                  </a:lnTo>
                  <a:lnTo>
                    <a:pt x="128" y="29"/>
                  </a:lnTo>
                  <a:close/>
                </a:path>
              </a:pathLst>
            </a:custGeom>
            <a:solidFill>
              <a:srgbClr val="FFD78F"/>
            </a:solidFill>
            <a:ln w="12700">
              <a:solidFill>
                <a:srgbClr val="000000"/>
              </a:solidFill>
              <a:prstDash val="solid"/>
              <a:round/>
              <a:headEnd/>
              <a:tailEnd/>
            </a:ln>
          </p:spPr>
          <p:txBody>
            <a:bodyPr/>
            <a:lstStyle/>
            <a:p>
              <a:pPr>
                <a:defRPr/>
              </a:pPr>
              <a:endParaRPr lang="en-US">
                <a:latin typeface="+mj-lt"/>
              </a:endParaRPr>
            </a:p>
          </p:txBody>
        </p:sp>
        <p:sp>
          <p:nvSpPr>
            <p:cNvPr id="854087" name="Freeform 71"/>
            <p:cNvSpPr>
              <a:spLocks/>
            </p:cNvSpPr>
            <p:nvPr/>
          </p:nvSpPr>
          <p:spPr bwMode="auto">
            <a:xfrm>
              <a:off x="5897561" y="3476477"/>
              <a:ext cx="66676" cy="614655"/>
            </a:xfrm>
            <a:custGeom>
              <a:avLst/>
              <a:gdLst/>
              <a:ahLst/>
              <a:cxnLst>
                <a:cxn ang="0">
                  <a:pos x="0" y="387"/>
                </a:cxn>
                <a:cxn ang="0">
                  <a:pos x="0" y="29"/>
                </a:cxn>
                <a:cxn ang="0">
                  <a:pos x="42" y="0"/>
                </a:cxn>
                <a:cxn ang="0">
                  <a:pos x="42" y="358"/>
                </a:cxn>
                <a:cxn ang="0">
                  <a:pos x="0" y="387"/>
                </a:cxn>
              </a:cxnLst>
              <a:rect l="0" t="0" r="r" b="b"/>
              <a:pathLst>
                <a:path w="42" h="387">
                  <a:moveTo>
                    <a:pt x="0" y="387"/>
                  </a:moveTo>
                  <a:lnTo>
                    <a:pt x="0" y="29"/>
                  </a:lnTo>
                  <a:lnTo>
                    <a:pt x="42" y="0"/>
                  </a:lnTo>
                  <a:lnTo>
                    <a:pt x="42" y="358"/>
                  </a:lnTo>
                  <a:lnTo>
                    <a:pt x="0" y="387"/>
                  </a:lnTo>
                  <a:close/>
                </a:path>
              </a:pathLst>
            </a:custGeom>
            <a:solidFill>
              <a:srgbClr val="404040"/>
            </a:solidFill>
            <a:ln w="12700">
              <a:solidFill>
                <a:srgbClr val="000000"/>
              </a:solidFill>
              <a:prstDash val="solid"/>
              <a:round/>
              <a:headEnd/>
              <a:tailEnd/>
            </a:ln>
          </p:spPr>
          <p:txBody>
            <a:bodyPr/>
            <a:lstStyle/>
            <a:p>
              <a:pPr>
                <a:defRPr/>
              </a:pPr>
              <a:endParaRPr lang="en-US">
                <a:latin typeface="+mj-lt"/>
              </a:endParaRPr>
            </a:p>
          </p:txBody>
        </p:sp>
        <p:sp>
          <p:nvSpPr>
            <p:cNvPr id="854088" name="Rectangle 72"/>
            <p:cNvSpPr>
              <a:spLocks noChangeArrowheads="1"/>
            </p:cNvSpPr>
            <p:nvPr/>
          </p:nvSpPr>
          <p:spPr bwMode="auto">
            <a:xfrm>
              <a:off x="5680564" y="3522546"/>
              <a:ext cx="216997" cy="568587"/>
            </a:xfrm>
            <a:prstGeom prst="rect">
              <a:avLst/>
            </a:prstGeom>
            <a:solidFill>
              <a:srgbClr val="808080"/>
            </a:solidFill>
            <a:ln w="12700">
              <a:solidFill>
                <a:srgbClr val="000000"/>
              </a:solidFill>
              <a:miter lim="800000"/>
              <a:headEnd/>
              <a:tailEnd/>
            </a:ln>
          </p:spPr>
          <p:txBody>
            <a:bodyPr/>
            <a:lstStyle/>
            <a:p>
              <a:pPr>
                <a:defRPr/>
              </a:pPr>
              <a:endParaRPr lang="en-US">
                <a:latin typeface="+mj-lt"/>
              </a:endParaRPr>
            </a:p>
          </p:txBody>
        </p:sp>
        <p:sp>
          <p:nvSpPr>
            <p:cNvPr id="854089" name="Freeform 73"/>
            <p:cNvSpPr>
              <a:spLocks/>
            </p:cNvSpPr>
            <p:nvPr/>
          </p:nvSpPr>
          <p:spPr bwMode="auto">
            <a:xfrm>
              <a:off x="5680564" y="3476477"/>
              <a:ext cx="283672" cy="46069"/>
            </a:xfrm>
            <a:custGeom>
              <a:avLst/>
              <a:gdLst/>
              <a:ahLst/>
              <a:cxnLst>
                <a:cxn ang="0">
                  <a:pos x="137" y="29"/>
                </a:cxn>
                <a:cxn ang="0">
                  <a:pos x="179" y="0"/>
                </a:cxn>
                <a:cxn ang="0">
                  <a:pos x="51" y="0"/>
                </a:cxn>
                <a:cxn ang="0">
                  <a:pos x="0" y="29"/>
                </a:cxn>
                <a:cxn ang="0">
                  <a:pos x="137" y="29"/>
                </a:cxn>
              </a:cxnLst>
              <a:rect l="0" t="0" r="r" b="b"/>
              <a:pathLst>
                <a:path w="179" h="29">
                  <a:moveTo>
                    <a:pt x="137" y="29"/>
                  </a:moveTo>
                  <a:lnTo>
                    <a:pt x="179" y="0"/>
                  </a:lnTo>
                  <a:lnTo>
                    <a:pt x="51" y="0"/>
                  </a:lnTo>
                  <a:lnTo>
                    <a:pt x="0" y="29"/>
                  </a:lnTo>
                  <a:lnTo>
                    <a:pt x="137" y="29"/>
                  </a:lnTo>
                  <a:close/>
                </a:path>
              </a:pathLst>
            </a:custGeom>
            <a:solidFill>
              <a:srgbClr val="606060"/>
            </a:solidFill>
            <a:ln w="12700">
              <a:solidFill>
                <a:srgbClr val="000000"/>
              </a:solidFill>
              <a:prstDash val="solid"/>
              <a:round/>
              <a:headEnd/>
              <a:tailEnd/>
            </a:ln>
          </p:spPr>
          <p:txBody>
            <a:bodyPr/>
            <a:lstStyle/>
            <a:p>
              <a:pPr>
                <a:defRPr/>
              </a:pPr>
              <a:endParaRPr lang="en-US">
                <a:latin typeface="+mj-lt"/>
              </a:endParaRPr>
            </a:p>
          </p:txBody>
        </p:sp>
        <p:sp>
          <p:nvSpPr>
            <p:cNvPr id="854090" name="Freeform 74"/>
            <p:cNvSpPr>
              <a:spLocks/>
            </p:cNvSpPr>
            <p:nvPr/>
          </p:nvSpPr>
          <p:spPr bwMode="auto">
            <a:xfrm>
              <a:off x="6426113" y="2952747"/>
              <a:ext cx="67887" cy="1138385"/>
            </a:xfrm>
            <a:custGeom>
              <a:avLst/>
              <a:gdLst/>
              <a:ahLst/>
              <a:cxnLst>
                <a:cxn ang="0">
                  <a:pos x="0" y="717"/>
                </a:cxn>
                <a:cxn ang="0">
                  <a:pos x="0" y="30"/>
                </a:cxn>
                <a:cxn ang="0">
                  <a:pos x="43" y="0"/>
                </a:cxn>
                <a:cxn ang="0">
                  <a:pos x="43" y="688"/>
                </a:cxn>
                <a:cxn ang="0">
                  <a:pos x="0" y="717"/>
                </a:cxn>
              </a:cxnLst>
              <a:rect l="0" t="0" r="r" b="b"/>
              <a:pathLst>
                <a:path w="43" h="717">
                  <a:moveTo>
                    <a:pt x="0" y="717"/>
                  </a:moveTo>
                  <a:lnTo>
                    <a:pt x="0" y="30"/>
                  </a:lnTo>
                  <a:lnTo>
                    <a:pt x="43" y="0"/>
                  </a:lnTo>
                  <a:lnTo>
                    <a:pt x="43" y="688"/>
                  </a:lnTo>
                  <a:lnTo>
                    <a:pt x="0" y="717"/>
                  </a:lnTo>
                  <a:close/>
                </a:path>
              </a:pathLst>
            </a:custGeom>
            <a:solidFill>
              <a:schemeClr val="accent2">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91" name="Rectangle 75"/>
            <p:cNvSpPr>
              <a:spLocks noChangeArrowheads="1"/>
            </p:cNvSpPr>
            <p:nvPr/>
          </p:nvSpPr>
          <p:spPr bwMode="auto">
            <a:xfrm>
              <a:off x="6209116" y="3001240"/>
              <a:ext cx="216997" cy="1089892"/>
            </a:xfrm>
            <a:prstGeom prst="rect">
              <a:avLst/>
            </a:prstGeom>
            <a:solidFill>
              <a:schemeClr val="accent2"/>
            </a:solidFill>
            <a:ln w="12700">
              <a:solidFill>
                <a:srgbClr val="000000"/>
              </a:solidFill>
              <a:miter lim="800000"/>
              <a:headEnd/>
              <a:tailEnd/>
            </a:ln>
          </p:spPr>
          <p:txBody>
            <a:bodyPr/>
            <a:lstStyle/>
            <a:p>
              <a:pPr>
                <a:defRPr/>
              </a:pPr>
              <a:endParaRPr lang="en-US">
                <a:latin typeface="+mj-lt"/>
              </a:endParaRPr>
            </a:p>
          </p:txBody>
        </p:sp>
        <p:sp>
          <p:nvSpPr>
            <p:cNvPr id="854092" name="Freeform 76"/>
            <p:cNvSpPr>
              <a:spLocks/>
            </p:cNvSpPr>
            <p:nvPr/>
          </p:nvSpPr>
          <p:spPr bwMode="auto">
            <a:xfrm>
              <a:off x="6209116" y="2952747"/>
              <a:ext cx="284884" cy="48493"/>
            </a:xfrm>
            <a:custGeom>
              <a:avLst/>
              <a:gdLst/>
              <a:ahLst/>
              <a:cxnLst>
                <a:cxn ang="0">
                  <a:pos x="137" y="30"/>
                </a:cxn>
                <a:cxn ang="0">
                  <a:pos x="180" y="0"/>
                </a:cxn>
                <a:cxn ang="0">
                  <a:pos x="43" y="0"/>
                </a:cxn>
                <a:cxn ang="0">
                  <a:pos x="0" y="30"/>
                </a:cxn>
                <a:cxn ang="0">
                  <a:pos x="137" y="30"/>
                </a:cxn>
              </a:cxnLst>
              <a:rect l="0" t="0" r="r" b="b"/>
              <a:pathLst>
                <a:path w="180" h="30">
                  <a:moveTo>
                    <a:pt x="137" y="30"/>
                  </a:moveTo>
                  <a:lnTo>
                    <a:pt x="180" y="0"/>
                  </a:lnTo>
                  <a:lnTo>
                    <a:pt x="43" y="0"/>
                  </a:lnTo>
                  <a:lnTo>
                    <a:pt x="0" y="30"/>
                  </a:lnTo>
                  <a:lnTo>
                    <a:pt x="137" y="30"/>
                  </a:lnTo>
                  <a:close/>
                </a:path>
              </a:pathLst>
            </a:custGeom>
            <a:solidFill>
              <a:schemeClr val="accent2">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93" name="Freeform 77"/>
            <p:cNvSpPr>
              <a:spLocks/>
            </p:cNvSpPr>
            <p:nvPr/>
          </p:nvSpPr>
          <p:spPr bwMode="auto">
            <a:xfrm>
              <a:off x="6629775" y="3289777"/>
              <a:ext cx="67887" cy="801355"/>
            </a:xfrm>
            <a:custGeom>
              <a:avLst/>
              <a:gdLst/>
              <a:ahLst/>
              <a:cxnLst>
                <a:cxn ang="0">
                  <a:pos x="0" y="505"/>
                </a:cxn>
                <a:cxn ang="0">
                  <a:pos x="0" y="30"/>
                </a:cxn>
                <a:cxn ang="0">
                  <a:pos x="43" y="0"/>
                </a:cxn>
                <a:cxn ang="0">
                  <a:pos x="43" y="476"/>
                </a:cxn>
                <a:cxn ang="0">
                  <a:pos x="0" y="505"/>
                </a:cxn>
              </a:cxnLst>
              <a:rect l="0" t="0" r="r" b="b"/>
              <a:pathLst>
                <a:path w="43" h="505">
                  <a:moveTo>
                    <a:pt x="0" y="505"/>
                  </a:moveTo>
                  <a:lnTo>
                    <a:pt x="0" y="30"/>
                  </a:lnTo>
                  <a:lnTo>
                    <a:pt x="43" y="0"/>
                  </a:lnTo>
                  <a:lnTo>
                    <a:pt x="43" y="476"/>
                  </a:lnTo>
                  <a:lnTo>
                    <a:pt x="0" y="505"/>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94" name="Rectangle 78"/>
            <p:cNvSpPr>
              <a:spLocks noChangeArrowheads="1"/>
            </p:cNvSpPr>
            <p:nvPr/>
          </p:nvSpPr>
          <p:spPr bwMode="auto">
            <a:xfrm>
              <a:off x="6426113" y="3337058"/>
              <a:ext cx="203662" cy="754074"/>
            </a:xfrm>
            <a:prstGeom prst="rect">
              <a:avLst/>
            </a:prstGeom>
            <a:solidFill>
              <a:schemeClr val="accent1"/>
            </a:solidFill>
            <a:ln w="12700">
              <a:solidFill>
                <a:srgbClr val="000000"/>
              </a:solidFill>
              <a:miter lim="800000"/>
              <a:headEnd/>
              <a:tailEnd/>
            </a:ln>
          </p:spPr>
          <p:txBody>
            <a:bodyPr/>
            <a:lstStyle/>
            <a:p>
              <a:pPr>
                <a:defRPr/>
              </a:pPr>
              <a:endParaRPr lang="en-US">
                <a:latin typeface="+mj-lt"/>
              </a:endParaRPr>
            </a:p>
          </p:txBody>
        </p:sp>
        <p:sp>
          <p:nvSpPr>
            <p:cNvPr id="854095" name="Freeform 79"/>
            <p:cNvSpPr>
              <a:spLocks/>
            </p:cNvSpPr>
            <p:nvPr/>
          </p:nvSpPr>
          <p:spPr bwMode="auto">
            <a:xfrm>
              <a:off x="6426113" y="3289777"/>
              <a:ext cx="271550" cy="47282"/>
            </a:xfrm>
            <a:custGeom>
              <a:avLst/>
              <a:gdLst/>
              <a:ahLst/>
              <a:cxnLst>
                <a:cxn ang="0">
                  <a:pos x="128" y="30"/>
                </a:cxn>
                <a:cxn ang="0">
                  <a:pos x="171" y="0"/>
                </a:cxn>
                <a:cxn ang="0">
                  <a:pos x="43" y="0"/>
                </a:cxn>
                <a:cxn ang="0">
                  <a:pos x="0" y="30"/>
                </a:cxn>
                <a:cxn ang="0">
                  <a:pos x="128" y="30"/>
                </a:cxn>
              </a:cxnLst>
              <a:rect l="0" t="0" r="r" b="b"/>
              <a:pathLst>
                <a:path w="171" h="30">
                  <a:moveTo>
                    <a:pt x="128" y="30"/>
                  </a:moveTo>
                  <a:lnTo>
                    <a:pt x="171" y="0"/>
                  </a:lnTo>
                  <a:lnTo>
                    <a:pt x="43" y="0"/>
                  </a:lnTo>
                  <a:lnTo>
                    <a:pt x="0" y="30"/>
                  </a:lnTo>
                  <a:lnTo>
                    <a:pt x="128" y="30"/>
                  </a:lnTo>
                  <a:close/>
                </a:path>
              </a:pathLst>
            </a:custGeom>
            <a:solidFill>
              <a:schemeClr val="accent1">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96" name="Freeform 80"/>
            <p:cNvSpPr>
              <a:spLocks/>
            </p:cNvSpPr>
            <p:nvPr/>
          </p:nvSpPr>
          <p:spPr bwMode="auto">
            <a:xfrm>
              <a:off x="6846773" y="3394038"/>
              <a:ext cx="67887" cy="697094"/>
            </a:xfrm>
            <a:custGeom>
              <a:avLst/>
              <a:gdLst/>
              <a:ahLst/>
              <a:cxnLst>
                <a:cxn ang="0">
                  <a:pos x="0" y="439"/>
                </a:cxn>
                <a:cxn ang="0">
                  <a:pos x="0" y="30"/>
                </a:cxn>
                <a:cxn ang="0">
                  <a:pos x="43" y="0"/>
                </a:cxn>
                <a:cxn ang="0">
                  <a:pos x="43" y="410"/>
                </a:cxn>
                <a:cxn ang="0">
                  <a:pos x="0" y="439"/>
                </a:cxn>
              </a:cxnLst>
              <a:rect l="0" t="0" r="r" b="b"/>
              <a:pathLst>
                <a:path w="43" h="439">
                  <a:moveTo>
                    <a:pt x="0" y="439"/>
                  </a:moveTo>
                  <a:lnTo>
                    <a:pt x="0" y="30"/>
                  </a:lnTo>
                  <a:lnTo>
                    <a:pt x="43" y="0"/>
                  </a:lnTo>
                  <a:lnTo>
                    <a:pt x="43" y="410"/>
                  </a:lnTo>
                  <a:lnTo>
                    <a:pt x="0" y="439"/>
                  </a:lnTo>
                  <a:close/>
                </a:path>
              </a:pathLst>
            </a:custGeom>
            <a:solidFill>
              <a:schemeClr val="accent3">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097" name="Rectangle 81"/>
            <p:cNvSpPr>
              <a:spLocks noChangeArrowheads="1"/>
            </p:cNvSpPr>
            <p:nvPr/>
          </p:nvSpPr>
          <p:spPr bwMode="auto">
            <a:xfrm>
              <a:off x="6629775" y="3442531"/>
              <a:ext cx="216998" cy="648601"/>
            </a:xfrm>
            <a:prstGeom prst="rect">
              <a:avLst/>
            </a:prstGeom>
            <a:solidFill>
              <a:schemeClr val="accent3"/>
            </a:solidFill>
            <a:ln w="12700">
              <a:solidFill>
                <a:srgbClr val="000000"/>
              </a:solidFill>
              <a:miter lim="800000"/>
              <a:headEnd/>
              <a:tailEnd/>
            </a:ln>
          </p:spPr>
          <p:txBody>
            <a:bodyPr/>
            <a:lstStyle/>
            <a:p>
              <a:pPr>
                <a:defRPr/>
              </a:pPr>
              <a:endParaRPr lang="en-US">
                <a:latin typeface="+mj-lt"/>
              </a:endParaRPr>
            </a:p>
          </p:txBody>
        </p:sp>
        <p:sp>
          <p:nvSpPr>
            <p:cNvPr id="854098" name="Freeform 82"/>
            <p:cNvSpPr>
              <a:spLocks/>
            </p:cNvSpPr>
            <p:nvPr/>
          </p:nvSpPr>
          <p:spPr bwMode="auto">
            <a:xfrm>
              <a:off x="6629775" y="3394038"/>
              <a:ext cx="284885" cy="48493"/>
            </a:xfrm>
            <a:custGeom>
              <a:avLst/>
              <a:gdLst/>
              <a:ahLst/>
              <a:cxnLst>
                <a:cxn ang="0">
                  <a:pos x="137" y="30"/>
                </a:cxn>
                <a:cxn ang="0">
                  <a:pos x="180" y="0"/>
                </a:cxn>
                <a:cxn ang="0">
                  <a:pos x="43" y="0"/>
                </a:cxn>
                <a:cxn ang="0">
                  <a:pos x="0" y="30"/>
                </a:cxn>
                <a:cxn ang="0">
                  <a:pos x="137" y="30"/>
                </a:cxn>
              </a:cxnLst>
              <a:rect l="0" t="0" r="r" b="b"/>
              <a:pathLst>
                <a:path w="180" h="30">
                  <a:moveTo>
                    <a:pt x="137" y="30"/>
                  </a:moveTo>
                  <a:lnTo>
                    <a:pt x="180" y="0"/>
                  </a:lnTo>
                  <a:lnTo>
                    <a:pt x="43" y="0"/>
                  </a:lnTo>
                  <a:lnTo>
                    <a:pt x="0" y="30"/>
                  </a:lnTo>
                  <a:lnTo>
                    <a:pt x="137" y="30"/>
                  </a:lnTo>
                  <a:close/>
                </a:path>
              </a:pathLst>
            </a:custGeom>
            <a:solidFill>
              <a:schemeClr val="accent3">
                <a:lumMod val="75000"/>
              </a:schemeClr>
            </a:solidFill>
            <a:ln w="12700">
              <a:solidFill>
                <a:srgbClr val="000000"/>
              </a:solidFill>
              <a:prstDash val="solid"/>
              <a:round/>
              <a:headEnd/>
              <a:tailEnd/>
            </a:ln>
          </p:spPr>
          <p:txBody>
            <a:bodyPr/>
            <a:lstStyle/>
            <a:p>
              <a:pPr>
                <a:defRPr/>
              </a:pPr>
              <a:endParaRPr lang="en-US">
                <a:latin typeface="+mj-lt"/>
              </a:endParaRPr>
            </a:p>
          </p:txBody>
        </p:sp>
        <p:sp>
          <p:nvSpPr>
            <p:cNvPr id="854099" name="Freeform 83"/>
            <p:cNvSpPr>
              <a:spLocks/>
            </p:cNvSpPr>
            <p:nvPr/>
          </p:nvSpPr>
          <p:spPr bwMode="auto">
            <a:xfrm>
              <a:off x="7050435" y="3429196"/>
              <a:ext cx="82435" cy="661936"/>
            </a:xfrm>
            <a:custGeom>
              <a:avLst/>
              <a:gdLst/>
              <a:ahLst/>
              <a:cxnLst>
                <a:cxn ang="0">
                  <a:pos x="0" y="417"/>
                </a:cxn>
                <a:cxn ang="0">
                  <a:pos x="0" y="30"/>
                </a:cxn>
                <a:cxn ang="0">
                  <a:pos x="52" y="0"/>
                </a:cxn>
                <a:cxn ang="0">
                  <a:pos x="52" y="388"/>
                </a:cxn>
                <a:cxn ang="0">
                  <a:pos x="0" y="417"/>
                </a:cxn>
              </a:cxnLst>
              <a:rect l="0" t="0" r="r" b="b"/>
              <a:pathLst>
                <a:path w="52" h="417">
                  <a:moveTo>
                    <a:pt x="0" y="417"/>
                  </a:moveTo>
                  <a:lnTo>
                    <a:pt x="0" y="30"/>
                  </a:lnTo>
                  <a:lnTo>
                    <a:pt x="52" y="0"/>
                  </a:lnTo>
                  <a:lnTo>
                    <a:pt x="52" y="388"/>
                  </a:lnTo>
                  <a:lnTo>
                    <a:pt x="0" y="417"/>
                  </a:lnTo>
                  <a:close/>
                </a:path>
              </a:pathLst>
            </a:custGeom>
            <a:solidFill>
              <a:schemeClr val="accent4">
                <a:lumMod val="50000"/>
              </a:schemeClr>
            </a:solidFill>
            <a:ln w="12700">
              <a:solidFill>
                <a:srgbClr val="000000"/>
              </a:solidFill>
              <a:prstDash val="solid"/>
              <a:round/>
              <a:headEnd/>
              <a:tailEnd/>
            </a:ln>
          </p:spPr>
          <p:txBody>
            <a:bodyPr/>
            <a:lstStyle/>
            <a:p>
              <a:pPr>
                <a:defRPr/>
              </a:pPr>
              <a:endParaRPr lang="en-US">
                <a:latin typeface="+mj-lt"/>
              </a:endParaRPr>
            </a:p>
          </p:txBody>
        </p:sp>
        <p:sp>
          <p:nvSpPr>
            <p:cNvPr id="854100" name="Rectangle 84"/>
            <p:cNvSpPr>
              <a:spLocks noChangeArrowheads="1"/>
            </p:cNvSpPr>
            <p:nvPr/>
          </p:nvSpPr>
          <p:spPr bwMode="auto">
            <a:xfrm>
              <a:off x="6846773" y="3476477"/>
              <a:ext cx="203662" cy="614655"/>
            </a:xfrm>
            <a:prstGeom prst="rect">
              <a:avLst/>
            </a:prstGeom>
            <a:solidFill>
              <a:schemeClr val="accent4">
                <a:lumMod val="90000"/>
              </a:schemeClr>
            </a:solidFill>
            <a:ln w="12700">
              <a:solidFill>
                <a:srgbClr val="000000"/>
              </a:solidFill>
              <a:miter lim="800000"/>
              <a:headEnd/>
              <a:tailEnd/>
            </a:ln>
          </p:spPr>
          <p:txBody>
            <a:bodyPr/>
            <a:lstStyle/>
            <a:p>
              <a:pPr>
                <a:defRPr/>
              </a:pPr>
              <a:endParaRPr lang="en-US">
                <a:latin typeface="+mj-lt"/>
              </a:endParaRPr>
            </a:p>
          </p:txBody>
        </p:sp>
        <p:sp>
          <p:nvSpPr>
            <p:cNvPr id="854101" name="Freeform 85"/>
            <p:cNvSpPr>
              <a:spLocks/>
            </p:cNvSpPr>
            <p:nvPr/>
          </p:nvSpPr>
          <p:spPr bwMode="auto">
            <a:xfrm>
              <a:off x="6846773" y="3429196"/>
              <a:ext cx="286097" cy="47281"/>
            </a:xfrm>
            <a:custGeom>
              <a:avLst/>
              <a:gdLst/>
              <a:ahLst/>
              <a:cxnLst>
                <a:cxn ang="0">
                  <a:pos x="128" y="30"/>
                </a:cxn>
                <a:cxn ang="0">
                  <a:pos x="180" y="0"/>
                </a:cxn>
                <a:cxn ang="0">
                  <a:pos x="43" y="0"/>
                </a:cxn>
                <a:cxn ang="0">
                  <a:pos x="0" y="30"/>
                </a:cxn>
                <a:cxn ang="0">
                  <a:pos x="128" y="30"/>
                </a:cxn>
              </a:cxnLst>
              <a:rect l="0" t="0" r="r" b="b"/>
              <a:pathLst>
                <a:path w="180" h="30">
                  <a:moveTo>
                    <a:pt x="128" y="30"/>
                  </a:moveTo>
                  <a:lnTo>
                    <a:pt x="180" y="0"/>
                  </a:lnTo>
                  <a:lnTo>
                    <a:pt x="43" y="0"/>
                  </a:lnTo>
                  <a:lnTo>
                    <a:pt x="0" y="30"/>
                  </a:lnTo>
                  <a:lnTo>
                    <a:pt x="128" y="30"/>
                  </a:lnTo>
                  <a:close/>
                </a:path>
              </a:pathLst>
            </a:custGeom>
            <a:solidFill>
              <a:srgbClr val="FFD78F"/>
            </a:solidFill>
            <a:ln w="12700">
              <a:solidFill>
                <a:srgbClr val="000000"/>
              </a:solidFill>
              <a:prstDash val="solid"/>
              <a:round/>
              <a:headEnd/>
              <a:tailEnd/>
            </a:ln>
          </p:spPr>
          <p:txBody>
            <a:bodyPr/>
            <a:lstStyle/>
            <a:p>
              <a:pPr>
                <a:defRPr/>
              </a:pPr>
              <a:endParaRPr lang="en-US">
                <a:latin typeface="+mj-lt"/>
              </a:endParaRPr>
            </a:p>
          </p:txBody>
        </p:sp>
        <p:sp>
          <p:nvSpPr>
            <p:cNvPr id="854102" name="Freeform 86"/>
            <p:cNvSpPr>
              <a:spLocks/>
            </p:cNvSpPr>
            <p:nvPr/>
          </p:nvSpPr>
          <p:spPr bwMode="auto">
            <a:xfrm>
              <a:off x="7267432" y="3488600"/>
              <a:ext cx="67887" cy="602532"/>
            </a:xfrm>
            <a:custGeom>
              <a:avLst/>
              <a:gdLst/>
              <a:ahLst/>
              <a:cxnLst>
                <a:cxn ang="0">
                  <a:pos x="0" y="380"/>
                </a:cxn>
                <a:cxn ang="0">
                  <a:pos x="0" y="29"/>
                </a:cxn>
                <a:cxn ang="0">
                  <a:pos x="43" y="0"/>
                </a:cxn>
                <a:cxn ang="0">
                  <a:pos x="43" y="351"/>
                </a:cxn>
                <a:cxn ang="0">
                  <a:pos x="0" y="380"/>
                </a:cxn>
              </a:cxnLst>
              <a:rect l="0" t="0" r="r" b="b"/>
              <a:pathLst>
                <a:path w="43" h="380">
                  <a:moveTo>
                    <a:pt x="0" y="380"/>
                  </a:moveTo>
                  <a:lnTo>
                    <a:pt x="0" y="29"/>
                  </a:lnTo>
                  <a:lnTo>
                    <a:pt x="43" y="0"/>
                  </a:lnTo>
                  <a:lnTo>
                    <a:pt x="43" y="351"/>
                  </a:lnTo>
                  <a:lnTo>
                    <a:pt x="0" y="380"/>
                  </a:lnTo>
                  <a:close/>
                </a:path>
              </a:pathLst>
            </a:custGeom>
            <a:solidFill>
              <a:srgbClr val="404040"/>
            </a:solidFill>
            <a:ln w="12700">
              <a:solidFill>
                <a:srgbClr val="000000"/>
              </a:solidFill>
              <a:prstDash val="solid"/>
              <a:round/>
              <a:headEnd/>
              <a:tailEnd/>
            </a:ln>
          </p:spPr>
          <p:txBody>
            <a:bodyPr/>
            <a:lstStyle/>
            <a:p>
              <a:pPr>
                <a:defRPr/>
              </a:pPr>
              <a:endParaRPr lang="en-US">
                <a:latin typeface="+mj-lt"/>
              </a:endParaRPr>
            </a:p>
          </p:txBody>
        </p:sp>
        <p:sp>
          <p:nvSpPr>
            <p:cNvPr id="854103" name="Rectangle 87"/>
            <p:cNvSpPr>
              <a:spLocks noChangeArrowheads="1"/>
            </p:cNvSpPr>
            <p:nvPr/>
          </p:nvSpPr>
          <p:spPr bwMode="auto">
            <a:xfrm>
              <a:off x="7050435" y="3534669"/>
              <a:ext cx="216997" cy="556463"/>
            </a:xfrm>
            <a:prstGeom prst="rect">
              <a:avLst/>
            </a:prstGeom>
            <a:solidFill>
              <a:srgbClr val="808080"/>
            </a:solidFill>
            <a:ln w="12700">
              <a:solidFill>
                <a:srgbClr val="000000"/>
              </a:solidFill>
              <a:miter lim="800000"/>
              <a:headEnd/>
              <a:tailEnd/>
            </a:ln>
          </p:spPr>
          <p:txBody>
            <a:bodyPr/>
            <a:lstStyle/>
            <a:p>
              <a:pPr>
                <a:defRPr/>
              </a:pPr>
              <a:endParaRPr lang="en-US">
                <a:latin typeface="+mj-lt"/>
              </a:endParaRPr>
            </a:p>
          </p:txBody>
        </p:sp>
        <p:sp>
          <p:nvSpPr>
            <p:cNvPr id="854104" name="Freeform 88"/>
            <p:cNvSpPr>
              <a:spLocks/>
            </p:cNvSpPr>
            <p:nvPr/>
          </p:nvSpPr>
          <p:spPr bwMode="auto">
            <a:xfrm>
              <a:off x="7050435" y="3488600"/>
              <a:ext cx="284884" cy="46069"/>
            </a:xfrm>
            <a:custGeom>
              <a:avLst/>
              <a:gdLst/>
              <a:ahLst/>
              <a:cxnLst>
                <a:cxn ang="0">
                  <a:pos x="137" y="29"/>
                </a:cxn>
                <a:cxn ang="0">
                  <a:pos x="180" y="0"/>
                </a:cxn>
                <a:cxn ang="0">
                  <a:pos x="52" y="0"/>
                </a:cxn>
                <a:cxn ang="0">
                  <a:pos x="0" y="29"/>
                </a:cxn>
                <a:cxn ang="0">
                  <a:pos x="137" y="29"/>
                </a:cxn>
              </a:cxnLst>
              <a:rect l="0" t="0" r="r" b="b"/>
              <a:pathLst>
                <a:path w="180" h="29">
                  <a:moveTo>
                    <a:pt x="137" y="29"/>
                  </a:moveTo>
                  <a:lnTo>
                    <a:pt x="180" y="0"/>
                  </a:lnTo>
                  <a:lnTo>
                    <a:pt x="52" y="0"/>
                  </a:lnTo>
                  <a:lnTo>
                    <a:pt x="0" y="29"/>
                  </a:lnTo>
                  <a:lnTo>
                    <a:pt x="137" y="29"/>
                  </a:lnTo>
                  <a:close/>
                </a:path>
              </a:pathLst>
            </a:custGeom>
            <a:solidFill>
              <a:srgbClr val="606060"/>
            </a:solidFill>
            <a:ln w="12700">
              <a:solidFill>
                <a:srgbClr val="000000"/>
              </a:solidFill>
              <a:prstDash val="solid"/>
              <a:round/>
              <a:headEnd/>
              <a:tailEnd/>
            </a:ln>
          </p:spPr>
          <p:txBody>
            <a:bodyPr/>
            <a:lstStyle/>
            <a:p>
              <a:pPr>
                <a:defRPr/>
              </a:pPr>
              <a:endParaRPr lang="en-US">
                <a:latin typeface="+mj-lt"/>
              </a:endParaRPr>
            </a:p>
          </p:txBody>
        </p:sp>
        <p:sp>
          <p:nvSpPr>
            <p:cNvPr id="854105" name="Line 89"/>
            <p:cNvSpPr>
              <a:spLocks noChangeShapeType="1"/>
            </p:cNvSpPr>
            <p:nvPr/>
          </p:nvSpPr>
          <p:spPr bwMode="auto">
            <a:xfrm flipV="1">
              <a:off x="1933421" y="1884678"/>
              <a:ext cx="0" cy="2206454"/>
            </a:xfrm>
            <a:prstGeom prst="line">
              <a:avLst/>
            </a:prstGeom>
            <a:noFill/>
            <a:ln w="12700">
              <a:solidFill>
                <a:srgbClr val="000000"/>
              </a:solidFill>
              <a:round/>
              <a:headEnd/>
              <a:tailEnd/>
            </a:ln>
          </p:spPr>
          <p:txBody>
            <a:bodyPr/>
            <a:lstStyle/>
            <a:p>
              <a:pPr>
                <a:defRPr/>
              </a:pPr>
              <a:endParaRPr lang="en-US">
                <a:latin typeface="+mj-lt"/>
              </a:endParaRPr>
            </a:p>
          </p:txBody>
        </p:sp>
        <p:sp>
          <p:nvSpPr>
            <p:cNvPr id="854106" name="Line 90"/>
            <p:cNvSpPr>
              <a:spLocks noChangeShapeType="1"/>
            </p:cNvSpPr>
            <p:nvPr/>
          </p:nvSpPr>
          <p:spPr bwMode="auto">
            <a:xfrm flipH="1">
              <a:off x="1880081" y="4091132"/>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07" name="Line 91"/>
            <p:cNvSpPr>
              <a:spLocks noChangeShapeType="1"/>
            </p:cNvSpPr>
            <p:nvPr/>
          </p:nvSpPr>
          <p:spPr bwMode="auto">
            <a:xfrm flipH="1">
              <a:off x="1880081" y="3813507"/>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08" name="Line 92"/>
            <p:cNvSpPr>
              <a:spLocks noChangeShapeType="1"/>
            </p:cNvSpPr>
            <p:nvPr/>
          </p:nvSpPr>
          <p:spPr bwMode="auto">
            <a:xfrm flipH="1">
              <a:off x="1880081" y="3545580"/>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09" name="Line 93"/>
            <p:cNvSpPr>
              <a:spLocks noChangeShapeType="1"/>
            </p:cNvSpPr>
            <p:nvPr/>
          </p:nvSpPr>
          <p:spPr bwMode="auto">
            <a:xfrm flipH="1">
              <a:off x="1880081" y="3267955"/>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0" name="Line 94"/>
            <p:cNvSpPr>
              <a:spLocks noChangeShapeType="1"/>
            </p:cNvSpPr>
            <p:nvPr/>
          </p:nvSpPr>
          <p:spPr bwMode="auto">
            <a:xfrm flipH="1">
              <a:off x="1880081" y="2987905"/>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1" name="Line 95"/>
            <p:cNvSpPr>
              <a:spLocks noChangeShapeType="1"/>
            </p:cNvSpPr>
            <p:nvPr/>
          </p:nvSpPr>
          <p:spPr bwMode="auto">
            <a:xfrm flipH="1">
              <a:off x="1880081" y="2710279"/>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2" name="Line 96"/>
            <p:cNvSpPr>
              <a:spLocks noChangeShapeType="1"/>
            </p:cNvSpPr>
            <p:nvPr/>
          </p:nvSpPr>
          <p:spPr bwMode="auto">
            <a:xfrm flipH="1">
              <a:off x="1880081" y="2443565"/>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3" name="Line 97"/>
            <p:cNvSpPr>
              <a:spLocks noChangeShapeType="1"/>
            </p:cNvSpPr>
            <p:nvPr/>
          </p:nvSpPr>
          <p:spPr bwMode="auto">
            <a:xfrm flipH="1">
              <a:off x="1880081" y="2164728"/>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4" name="Line 98"/>
            <p:cNvSpPr>
              <a:spLocks noChangeShapeType="1"/>
            </p:cNvSpPr>
            <p:nvPr/>
          </p:nvSpPr>
          <p:spPr bwMode="auto">
            <a:xfrm flipH="1">
              <a:off x="1880081" y="1884678"/>
              <a:ext cx="53340"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15" name="Rectangle 99"/>
            <p:cNvSpPr>
              <a:spLocks noChangeArrowheads="1"/>
            </p:cNvSpPr>
            <p:nvPr/>
          </p:nvSpPr>
          <p:spPr bwMode="auto">
            <a:xfrm>
              <a:off x="1716424" y="3986871"/>
              <a:ext cx="89708" cy="215796"/>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0</a:t>
              </a:r>
              <a:endParaRPr lang="en-US" sz="1600">
                <a:latin typeface="+mj-lt"/>
              </a:endParaRPr>
            </a:p>
          </p:txBody>
        </p:sp>
        <p:sp>
          <p:nvSpPr>
            <p:cNvPr id="854116" name="Rectangle 100"/>
            <p:cNvSpPr>
              <a:spLocks noChangeArrowheads="1"/>
            </p:cNvSpPr>
            <p:nvPr/>
          </p:nvSpPr>
          <p:spPr bwMode="auto">
            <a:xfrm>
              <a:off x="1716424" y="3709246"/>
              <a:ext cx="89708" cy="214584"/>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5</a:t>
              </a:r>
              <a:endParaRPr lang="en-US" sz="1600">
                <a:latin typeface="+mj-lt"/>
              </a:endParaRPr>
            </a:p>
          </p:txBody>
        </p:sp>
        <p:sp>
          <p:nvSpPr>
            <p:cNvPr id="854117" name="Rectangle 101"/>
            <p:cNvSpPr>
              <a:spLocks noChangeArrowheads="1"/>
            </p:cNvSpPr>
            <p:nvPr/>
          </p:nvSpPr>
          <p:spPr bwMode="auto">
            <a:xfrm>
              <a:off x="1593984" y="3442531"/>
              <a:ext cx="179417" cy="214584"/>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10</a:t>
              </a:r>
              <a:endParaRPr lang="en-US" sz="1600">
                <a:latin typeface="+mj-lt"/>
              </a:endParaRPr>
            </a:p>
          </p:txBody>
        </p:sp>
        <p:sp>
          <p:nvSpPr>
            <p:cNvPr id="854118" name="Rectangle 102"/>
            <p:cNvSpPr>
              <a:spLocks noChangeArrowheads="1"/>
            </p:cNvSpPr>
            <p:nvPr/>
          </p:nvSpPr>
          <p:spPr bwMode="auto">
            <a:xfrm>
              <a:off x="1593984" y="3162482"/>
              <a:ext cx="179417" cy="215796"/>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15</a:t>
              </a:r>
              <a:endParaRPr lang="en-US" sz="1600">
                <a:latin typeface="+mj-lt"/>
              </a:endParaRPr>
            </a:p>
          </p:txBody>
        </p:sp>
        <p:sp>
          <p:nvSpPr>
            <p:cNvPr id="854119" name="Rectangle 103"/>
            <p:cNvSpPr>
              <a:spLocks noChangeArrowheads="1"/>
            </p:cNvSpPr>
            <p:nvPr/>
          </p:nvSpPr>
          <p:spPr bwMode="auto">
            <a:xfrm>
              <a:off x="1593984" y="2883644"/>
              <a:ext cx="179417" cy="214583"/>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20</a:t>
              </a:r>
              <a:endParaRPr lang="en-US" sz="1600">
                <a:latin typeface="+mj-lt"/>
              </a:endParaRPr>
            </a:p>
          </p:txBody>
        </p:sp>
        <p:sp>
          <p:nvSpPr>
            <p:cNvPr id="854120" name="Rectangle 104"/>
            <p:cNvSpPr>
              <a:spLocks noChangeArrowheads="1"/>
            </p:cNvSpPr>
            <p:nvPr/>
          </p:nvSpPr>
          <p:spPr bwMode="auto">
            <a:xfrm>
              <a:off x="1593984" y="2606018"/>
              <a:ext cx="179417" cy="214584"/>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25</a:t>
              </a:r>
              <a:endParaRPr lang="en-US" sz="1600">
                <a:latin typeface="+mj-lt"/>
              </a:endParaRPr>
            </a:p>
          </p:txBody>
        </p:sp>
        <p:sp>
          <p:nvSpPr>
            <p:cNvPr id="854121" name="Rectangle 105"/>
            <p:cNvSpPr>
              <a:spLocks noChangeArrowheads="1"/>
            </p:cNvSpPr>
            <p:nvPr/>
          </p:nvSpPr>
          <p:spPr bwMode="auto">
            <a:xfrm>
              <a:off x="1593984" y="2339304"/>
              <a:ext cx="179417" cy="214584"/>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30</a:t>
              </a:r>
              <a:endParaRPr lang="en-US" sz="1600">
                <a:latin typeface="+mj-lt"/>
              </a:endParaRPr>
            </a:p>
          </p:txBody>
        </p:sp>
        <p:sp>
          <p:nvSpPr>
            <p:cNvPr id="854122" name="Rectangle 106"/>
            <p:cNvSpPr>
              <a:spLocks noChangeArrowheads="1"/>
            </p:cNvSpPr>
            <p:nvPr/>
          </p:nvSpPr>
          <p:spPr bwMode="auto">
            <a:xfrm>
              <a:off x="1593984" y="2059255"/>
              <a:ext cx="179417" cy="215796"/>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35</a:t>
              </a:r>
              <a:endParaRPr lang="en-US" sz="1600">
                <a:latin typeface="+mj-lt"/>
              </a:endParaRPr>
            </a:p>
          </p:txBody>
        </p:sp>
        <p:sp>
          <p:nvSpPr>
            <p:cNvPr id="854123" name="Rectangle 107"/>
            <p:cNvSpPr>
              <a:spLocks noChangeArrowheads="1"/>
            </p:cNvSpPr>
            <p:nvPr/>
          </p:nvSpPr>
          <p:spPr bwMode="auto">
            <a:xfrm>
              <a:off x="1593984" y="1781629"/>
              <a:ext cx="179417" cy="215796"/>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j-lt"/>
                </a:rPr>
                <a:t>40</a:t>
              </a:r>
              <a:endParaRPr lang="en-US" sz="1600" dirty="0">
                <a:latin typeface="+mj-lt"/>
              </a:endParaRPr>
            </a:p>
          </p:txBody>
        </p:sp>
        <p:sp>
          <p:nvSpPr>
            <p:cNvPr id="854124" name="Line 108"/>
            <p:cNvSpPr>
              <a:spLocks noChangeShapeType="1"/>
            </p:cNvSpPr>
            <p:nvPr/>
          </p:nvSpPr>
          <p:spPr bwMode="auto">
            <a:xfrm>
              <a:off x="1933421" y="4091132"/>
              <a:ext cx="5483121" cy="0"/>
            </a:xfrm>
            <a:prstGeom prst="line">
              <a:avLst/>
            </a:prstGeom>
            <a:noFill/>
            <a:ln w="12700">
              <a:solidFill>
                <a:srgbClr val="000000"/>
              </a:solidFill>
              <a:round/>
              <a:headEnd/>
              <a:tailEnd/>
            </a:ln>
          </p:spPr>
          <p:txBody>
            <a:bodyPr/>
            <a:lstStyle/>
            <a:p>
              <a:pPr>
                <a:defRPr/>
              </a:pPr>
              <a:endParaRPr lang="en-US">
                <a:latin typeface="+mj-lt"/>
              </a:endParaRPr>
            </a:p>
          </p:txBody>
        </p:sp>
        <p:sp>
          <p:nvSpPr>
            <p:cNvPr id="854125" name="Line 109"/>
            <p:cNvSpPr>
              <a:spLocks noChangeShapeType="1"/>
            </p:cNvSpPr>
            <p:nvPr/>
          </p:nvSpPr>
          <p:spPr bwMode="auto">
            <a:xfrm>
              <a:off x="1933421" y="4091132"/>
              <a:ext cx="0" cy="46069"/>
            </a:xfrm>
            <a:prstGeom prst="line">
              <a:avLst/>
            </a:prstGeom>
            <a:noFill/>
            <a:ln w="12700">
              <a:solidFill>
                <a:srgbClr val="000000"/>
              </a:solidFill>
              <a:round/>
              <a:headEnd/>
              <a:tailEnd/>
            </a:ln>
          </p:spPr>
          <p:txBody>
            <a:bodyPr/>
            <a:lstStyle/>
            <a:p>
              <a:pPr>
                <a:defRPr/>
              </a:pPr>
              <a:endParaRPr lang="en-US">
                <a:latin typeface="+mj-lt"/>
              </a:endParaRPr>
            </a:p>
          </p:txBody>
        </p:sp>
        <p:sp>
          <p:nvSpPr>
            <p:cNvPr id="854126" name="Line 110"/>
            <p:cNvSpPr>
              <a:spLocks noChangeShapeType="1"/>
            </p:cNvSpPr>
            <p:nvPr/>
          </p:nvSpPr>
          <p:spPr bwMode="auto">
            <a:xfrm>
              <a:off x="3305717" y="4091132"/>
              <a:ext cx="0" cy="46069"/>
            </a:xfrm>
            <a:prstGeom prst="line">
              <a:avLst/>
            </a:prstGeom>
            <a:noFill/>
            <a:ln w="12700">
              <a:solidFill>
                <a:srgbClr val="000000"/>
              </a:solidFill>
              <a:round/>
              <a:headEnd/>
              <a:tailEnd/>
            </a:ln>
          </p:spPr>
          <p:txBody>
            <a:bodyPr/>
            <a:lstStyle/>
            <a:p>
              <a:pPr>
                <a:defRPr/>
              </a:pPr>
              <a:endParaRPr lang="en-US">
                <a:latin typeface="+mj-lt"/>
              </a:endParaRPr>
            </a:p>
          </p:txBody>
        </p:sp>
        <p:sp>
          <p:nvSpPr>
            <p:cNvPr id="854127" name="Line 111"/>
            <p:cNvSpPr>
              <a:spLocks noChangeShapeType="1"/>
            </p:cNvSpPr>
            <p:nvPr/>
          </p:nvSpPr>
          <p:spPr bwMode="auto">
            <a:xfrm>
              <a:off x="4675588" y="4091132"/>
              <a:ext cx="0" cy="46069"/>
            </a:xfrm>
            <a:prstGeom prst="line">
              <a:avLst/>
            </a:prstGeom>
            <a:noFill/>
            <a:ln w="12700">
              <a:solidFill>
                <a:srgbClr val="000000"/>
              </a:solidFill>
              <a:round/>
              <a:headEnd/>
              <a:tailEnd/>
            </a:ln>
          </p:spPr>
          <p:txBody>
            <a:bodyPr/>
            <a:lstStyle/>
            <a:p>
              <a:pPr>
                <a:defRPr/>
              </a:pPr>
              <a:endParaRPr lang="en-US">
                <a:latin typeface="+mj-lt"/>
              </a:endParaRPr>
            </a:p>
          </p:txBody>
        </p:sp>
        <p:sp>
          <p:nvSpPr>
            <p:cNvPr id="854128" name="Line 112"/>
            <p:cNvSpPr>
              <a:spLocks noChangeShapeType="1"/>
            </p:cNvSpPr>
            <p:nvPr/>
          </p:nvSpPr>
          <p:spPr bwMode="auto">
            <a:xfrm>
              <a:off x="6046671" y="4091132"/>
              <a:ext cx="0" cy="46069"/>
            </a:xfrm>
            <a:prstGeom prst="line">
              <a:avLst/>
            </a:prstGeom>
            <a:noFill/>
            <a:ln w="12700">
              <a:solidFill>
                <a:srgbClr val="000000"/>
              </a:solidFill>
              <a:round/>
              <a:headEnd/>
              <a:tailEnd/>
            </a:ln>
          </p:spPr>
          <p:txBody>
            <a:bodyPr/>
            <a:lstStyle/>
            <a:p>
              <a:pPr>
                <a:defRPr/>
              </a:pPr>
              <a:endParaRPr lang="en-US">
                <a:latin typeface="+mj-lt"/>
              </a:endParaRPr>
            </a:p>
          </p:txBody>
        </p:sp>
        <p:sp>
          <p:nvSpPr>
            <p:cNvPr id="854129" name="Line 113"/>
            <p:cNvSpPr>
              <a:spLocks noChangeShapeType="1"/>
            </p:cNvSpPr>
            <p:nvPr/>
          </p:nvSpPr>
          <p:spPr bwMode="auto">
            <a:xfrm>
              <a:off x="7416542" y="4091132"/>
              <a:ext cx="0" cy="46069"/>
            </a:xfrm>
            <a:prstGeom prst="line">
              <a:avLst/>
            </a:prstGeom>
            <a:noFill/>
            <a:ln w="12700">
              <a:solidFill>
                <a:srgbClr val="000000"/>
              </a:solidFill>
              <a:round/>
              <a:headEnd/>
              <a:tailEnd/>
            </a:ln>
          </p:spPr>
          <p:txBody>
            <a:bodyPr/>
            <a:lstStyle/>
            <a:p>
              <a:pPr>
                <a:defRPr/>
              </a:pPr>
              <a:endParaRPr lang="en-US">
                <a:latin typeface="+mj-lt"/>
              </a:endParaRPr>
            </a:p>
          </p:txBody>
        </p:sp>
        <p:sp>
          <p:nvSpPr>
            <p:cNvPr id="854130" name="Rectangle 114"/>
            <p:cNvSpPr>
              <a:spLocks noChangeArrowheads="1"/>
            </p:cNvSpPr>
            <p:nvPr/>
          </p:nvSpPr>
          <p:spPr bwMode="auto">
            <a:xfrm>
              <a:off x="2122536" y="4152961"/>
              <a:ext cx="1012250" cy="185488"/>
            </a:xfrm>
            <a:prstGeom prst="rect">
              <a:avLst/>
            </a:prstGeom>
            <a:noFill/>
            <a:ln w="9525">
              <a:noFill/>
              <a:miter lim="800000"/>
              <a:headEnd/>
              <a:tailEnd/>
            </a:ln>
          </p:spPr>
          <p:txBody>
            <a:bodyPr wrap="none" lIns="0" tIns="0" rIns="0" bIns="0">
              <a:spAutoFit/>
            </a:bodyPr>
            <a:lstStyle/>
            <a:p>
              <a:pPr>
                <a:defRPr/>
              </a:pPr>
              <a:r>
                <a:rPr lang="en-US" sz="1200" dirty="0">
                  <a:solidFill>
                    <a:srgbClr val="000000"/>
                  </a:solidFill>
                  <a:latin typeface="+mj-lt"/>
                </a:rPr>
                <a:t>Musculoskeletal</a:t>
              </a:r>
              <a:endParaRPr lang="en-US" dirty="0">
                <a:latin typeface="+mj-lt"/>
              </a:endParaRPr>
            </a:p>
          </p:txBody>
        </p:sp>
        <p:sp>
          <p:nvSpPr>
            <p:cNvPr id="854131" name="Rectangle 115"/>
            <p:cNvSpPr>
              <a:spLocks noChangeArrowheads="1"/>
            </p:cNvSpPr>
            <p:nvPr/>
          </p:nvSpPr>
          <p:spPr bwMode="auto">
            <a:xfrm>
              <a:off x="3650003" y="4152961"/>
              <a:ext cx="703120" cy="185488"/>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Circulatory</a:t>
              </a:r>
              <a:endParaRPr lang="en-US" dirty="0">
                <a:latin typeface="+mj-lt"/>
              </a:endParaRPr>
            </a:p>
          </p:txBody>
        </p:sp>
        <p:sp>
          <p:nvSpPr>
            <p:cNvPr id="854132" name="Rectangle 116"/>
            <p:cNvSpPr>
              <a:spLocks noChangeArrowheads="1"/>
            </p:cNvSpPr>
            <p:nvPr/>
          </p:nvSpPr>
          <p:spPr bwMode="auto">
            <a:xfrm>
              <a:off x="4698621" y="4152961"/>
              <a:ext cx="1327441" cy="282475"/>
            </a:xfrm>
            <a:prstGeom prst="rect">
              <a:avLst/>
            </a:prstGeom>
            <a:noFill/>
            <a:ln w="9525">
              <a:noFill/>
              <a:miter lim="800000"/>
              <a:headEnd/>
              <a:tailEnd/>
            </a:ln>
          </p:spPr>
          <p:txBody>
            <a:bodyPr lIns="0" tIns="0" rIns="0" bIns="0">
              <a:spAutoFit/>
            </a:bodyPr>
            <a:lstStyle/>
            <a:p>
              <a:pPr algn="ctr">
                <a:defRPr/>
              </a:pPr>
              <a:r>
                <a:rPr lang="en-US" sz="1200" dirty="0">
                  <a:solidFill>
                    <a:srgbClr val="000000"/>
                  </a:solidFill>
                  <a:latin typeface="+mj-lt"/>
                </a:rPr>
                <a:t>Endocrine, Nutritional, </a:t>
              </a:r>
              <a:br>
                <a:rPr lang="en-US" sz="1200" dirty="0">
                  <a:solidFill>
                    <a:srgbClr val="000000"/>
                  </a:solidFill>
                  <a:latin typeface="+mj-lt"/>
                </a:rPr>
              </a:br>
              <a:r>
                <a:rPr lang="en-US" sz="1200" dirty="0">
                  <a:solidFill>
                    <a:srgbClr val="000000"/>
                  </a:solidFill>
                  <a:latin typeface="+mj-lt"/>
                </a:rPr>
                <a:t>and Metabolic Diseases</a:t>
              </a:r>
              <a:endParaRPr lang="en-US" dirty="0">
                <a:latin typeface="+mj-lt"/>
              </a:endParaRPr>
            </a:p>
          </p:txBody>
        </p:sp>
        <p:sp>
          <p:nvSpPr>
            <p:cNvPr id="854136" name="Rectangle 120"/>
            <p:cNvSpPr>
              <a:spLocks noChangeArrowheads="1"/>
            </p:cNvSpPr>
            <p:nvPr/>
          </p:nvSpPr>
          <p:spPr bwMode="auto">
            <a:xfrm>
              <a:off x="6387320" y="4152961"/>
              <a:ext cx="720091" cy="185488"/>
            </a:xfrm>
            <a:prstGeom prst="rect">
              <a:avLst/>
            </a:prstGeom>
            <a:noFill/>
            <a:ln w="9525">
              <a:noFill/>
              <a:miter lim="800000"/>
              <a:headEnd/>
              <a:tailEnd/>
            </a:ln>
          </p:spPr>
          <p:txBody>
            <a:bodyPr wrap="none" lIns="0" tIns="0" rIns="0" bIns="0">
              <a:spAutoFit/>
            </a:bodyPr>
            <a:lstStyle/>
            <a:p>
              <a:pPr>
                <a:defRPr/>
              </a:pPr>
              <a:r>
                <a:rPr lang="en-US" sz="1200" dirty="0">
                  <a:solidFill>
                    <a:srgbClr val="000000"/>
                  </a:solidFill>
                  <a:latin typeface="+mj-lt"/>
                </a:rPr>
                <a:t>Respiratory</a:t>
              </a:r>
              <a:endParaRPr lang="en-US" dirty="0">
                <a:latin typeface="+mj-lt"/>
              </a:endParaRPr>
            </a:p>
          </p:txBody>
        </p:sp>
      </p:grpSp>
      <p:grpSp>
        <p:nvGrpSpPr>
          <p:cNvPr id="21508" name="Group 139"/>
          <p:cNvGrpSpPr>
            <a:grpSpLocks/>
          </p:cNvGrpSpPr>
          <p:nvPr/>
        </p:nvGrpSpPr>
        <p:grpSpPr bwMode="auto">
          <a:xfrm>
            <a:off x="1373188" y="5502275"/>
            <a:ext cx="6305550" cy="369888"/>
            <a:chOff x="1428512" y="5374759"/>
            <a:chExt cx="6304738" cy="369332"/>
          </a:xfrm>
        </p:grpSpPr>
        <p:sp>
          <p:nvSpPr>
            <p:cNvPr id="854137" name="Rectangle 121"/>
            <p:cNvSpPr>
              <a:spLocks noChangeArrowheads="1"/>
            </p:cNvSpPr>
            <p:nvPr/>
          </p:nvSpPr>
          <p:spPr bwMode="auto">
            <a:xfrm>
              <a:off x="1428512" y="5477792"/>
              <a:ext cx="165079" cy="163266"/>
            </a:xfrm>
            <a:prstGeom prst="rect">
              <a:avLst/>
            </a:prstGeom>
            <a:solidFill>
              <a:schemeClr val="accent2"/>
            </a:solidFill>
            <a:ln w="12700">
              <a:solidFill>
                <a:srgbClr val="000000"/>
              </a:solidFill>
              <a:miter lim="800000"/>
              <a:headEnd/>
              <a:tailEnd/>
            </a:ln>
          </p:spPr>
          <p:txBody>
            <a:bodyPr/>
            <a:lstStyle/>
            <a:p>
              <a:pPr>
                <a:defRPr/>
              </a:pPr>
              <a:endParaRPr lang="en-US">
                <a:latin typeface="+mj-lt"/>
              </a:endParaRPr>
            </a:p>
          </p:txBody>
        </p:sp>
        <p:sp>
          <p:nvSpPr>
            <p:cNvPr id="854138" name="Rectangle 122"/>
            <p:cNvSpPr>
              <a:spLocks noChangeArrowheads="1"/>
            </p:cNvSpPr>
            <p:nvPr/>
          </p:nvSpPr>
          <p:spPr bwMode="auto">
            <a:xfrm>
              <a:off x="1638035" y="5374759"/>
              <a:ext cx="930155" cy="369332"/>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Severely obese</a:t>
              </a:r>
            </a:p>
            <a:p>
              <a:pPr algn="ctr">
                <a:defRPr/>
              </a:pPr>
              <a:r>
                <a:rPr lang="en-US" sz="1200" dirty="0">
                  <a:solidFill>
                    <a:srgbClr val="000000"/>
                  </a:solidFill>
                  <a:latin typeface="+mj-lt"/>
                </a:rPr>
                <a:t>BMI ≥35</a:t>
              </a:r>
              <a:endParaRPr lang="en-US" sz="1400" dirty="0">
                <a:latin typeface="+mj-lt"/>
              </a:endParaRPr>
            </a:p>
          </p:txBody>
        </p:sp>
        <p:sp>
          <p:nvSpPr>
            <p:cNvPr id="130" name="Rectangle 121"/>
            <p:cNvSpPr>
              <a:spLocks noChangeArrowheads="1"/>
            </p:cNvSpPr>
            <p:nvPr/>
          </p:nvSpPr>
          <p:spPr bwMode="auto">
            <a:xfrm>
              <a:off x="2826919" y="5477792"/>
              <a:ext cx="165079" cy="163266"/>
            </a:xfrm>
            <a:prstGeom prst="rect">
              <a:avLst/>
            </a:prstGeom>
            <a:solidFill>
              <a:schemeClr val="accent1"/>
            </a:solidFill>
            <a:ln w="12700">
              <a:solidFill>
                <a:srgbClr val="000000"/>
              </a:solidFill>
              <a:miter lim="800000"/>
              <a:headEnd/>
              <a:tailEnd/>
            </a:ln>
          </p:spPr>
          <p:txBody>
            <a:bodyPr/>
            <a:lstStyle/>
            <a:p>
              <a:pPr>
                <a:defRPr/>
              </a:pPr>
              <a:endParaRPr lang="en-US">
                <a:latin typeface="+mj-lt"/>
              </a:endParaRPr>
            </a:p>
          </p:txBody>
        </p:sp>
        <p:sp>
          <p:nvSpPr>
            <p:cNvPr id="131" name="Rectangle 122"/>
            <p:cNvSpPr>
              <a:spLocks noChangeArrowheads="1"/>
            </p:cNvSpPr>
            <p:nvPr/>
          </p:nvSpPr>
          <p:spPr bwMode="auto">
            <a:xfrm>
              <a:off x="3036442" y="5374759"/>
              <a:ext cx="846029" cy="369332"/>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Obese</a:t>
              </a:r>
            </a:p>
            <a:p>
              <a:pPr algn="ctr">
                <a:defRPr/>
              </a:pPr>
              <a:r>
                <a:rPr lang="en-US" sz="1200" dirty="0">
                  <a:solidFill>
                    <a:srgbClr val="000000"/>
                  </a:solidFill>
                  <a:latin typeface="+mj-lt"/>
                </a:rPr>
                <a:t>30≤ BMI &lt;35</a:t>
              </a:r>
              <a:endParaRPr lang="en-US" sz="1400" dirty="0">
                <a:latin typeface="+mj-lt"/>
              </a:endParaRPr>
            </a:p>
          </p:txBody>
        </p:sp>
        <p:sp>
          <p:nvSpPr>
            <p:cNvPr id="132" name="Rectangle 121"/>
            <p:cNvSpPr>
              <a:spLocks noChangeArrowheads="1"/>
            </p:cNvSpPr>
            <p:nvPr/>
          </p:nvSpPr>
          <p:spPr bwMode="auto">
            <a:xfrm>
              <a:off x="4065009" y="5477792"/>
              <a:ext cx="163492" cy="163266"/>
            </a:xfrm>
            <a:prstGeom prst="rect">
              <a:avLst/>
            </a:prstGeom>
            <a:solidFill>
              <a:schemeClr val="accent3"/>
            </a:solidFill>
            <a:ln w="12700">
              <a:solidFill>
                <a:srgbClr val="000000"/>
              </a:solidFill>
              <a:miter lim="800000"/>
              <a:headEnd/>
              <a:tailEnd/>
            </a:ln>
          </p:spPr>
          <p:txBody>
            <a:bodyPr/>
            <a:lstStyle/>
            <a:p>
              <a:pPr>
                <a:defRPr/>
              </a:pPr>
              <a:endParaRPr lang="en-US">
                <a:latin typeface="+mj-lt"/>
              </a:endParaRPr>
            </a:p>
          </p:txBody>
        </p:sp>
        <p:sp>
          <p:nvSpPr>
            <p:cNvPr id="133" name="Rectangle 122"/>
            <p:cNvSpPr>
              <a:spLocks noChangeArrowheads="1"/>
            </p:cNvSpPr>
            <p:nvPr/>
          </p:nvSpPr>
          <p:spPr bwMode="auto">
            <a:xfrm>
              <a:off x="4274532" y="5374759"/>
              <a:ext cx="846029" cy="369332"/>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Overweight</a:t>
              </a:r>
            </a:p>
            <a:p>
              <a:pPr algn="ctr">
                <a:defRPr/>
              </a:pPr>
              <a:r>
                <a:rPr lang="en-US" sz="1200" dirty="0">
                  <a:solidFill>
                    <a:srgbClr val="000000"/>
                  </a:solidFill>
                  <a:latin typeface="+mj-lt"/>
                </a:rPr>
                <a:t>25≤ BMI &lt;30</a:t>
              </a:r>
              <a:endParaRPr lang="en-US" sz="1400" dirty="0">
                <a:latin typeface="+mj-lt"/>
              </a:endParaRPr>
            </a:p>
          </p:txBody>
        </p:sp>
        <p:sp>
          <p:nvSpPr>
            <p:cNvPr id="134" name="Rectangle 121"/>
            <p:cNvSpPr>
              <a:spLocks noChangeArrowheads="1"/>
            </p:cNvSpPr>
            <p:nvPr/>
          </p:nvSpPr>
          <p:spPr bwMode="auto">
            <a:xfrm>
              <a:off x="5301513" y="5477792"/>
              <a:ext cx="163491" cy="163266"/>
            </a:xfrm>
            <a:prstGeom prst="rect">
              <a:avLst/>
            </a:prstGeom>
            <a:solidFill>
              <a:schemeClr val="accent4">
                <a:lumMod val="90000"/>
              </a:schemeClr>
            </a:solidFill>
            <a:ln w="12700">
              <a:solidFill>
                <a:srgbClr val="000000"/>
              </a:solidFill>
              <a:miter lim="800000"/>
              <a:headEnd/>
              <a:tailEnd/>
            </a:ln>
          </p:spPr>
          <p:txBody>
            <a:bodyPr/>
            <a:lstStyle/>
            <a:p>
              <a:pPr>
                <a:defRPr/>
              </a:pPr>
              <a:endParaRPr lang="en-US">
                <a:latin typeface="+mj-lt"/>
              </a:endParaRPr>
            </a:p>
          </p:txBody>
        </p:sp>
        <p:sp>
          <p:nvSpPr>
            <p:cNvPr id="135" name="Rectangle 122"/>
            <p:cNvSpPr>
              <a:spLocks noChangeArrowheads="1"/>
            </p:cNvSpPr>
            <p:nvPr/>
          </p:nvSpPr>
          <p:spPr bwMode="auto">
            <a:xfrm>
              <a:off x="5511036" y="5374759"/>
              <a:ext cx="961901" cy="369332"/>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Normal weight</a:t>
              </a:r>
            </a:p>
            <a:p>
              <a:pPr algn="ctr">
                <a:defRPr/>
              </a:pPr>
              <a:r>
                <a:rPr lang="en-US" sz="1200" dirty="0">
                  <a:solidFill>
                    <a:srgbClr val="000000"/>
                  </a:solidFill>
                  <a:latin typeface="+mj-lt"/>
                </a:rPr>
                <a:t>18.5≤ BMI &lt;25</a:t>
              </a:r>
              <a:endParaRPr lang="en-US" sz="1400" dirty="0">
                <a:latin typeface="+mj-lt"/>
              </a:endParaRPr>
            </a:p>
          </p:txBody>
        </p:sp>
        <p:sp>
          <p:nvSpPr>
            <p:cNvPr id="136" name="Rectangle 121"/>
            <p:cNvSpPr>
              <a:spLocks noChangeArrowheads="1"/>
            </p:cNvSpPr>
            <p:nvPr/>
          </p:nvSpPr>
          <p:spPr bwMode="auto">
            <a:xfrm>
              <a:off x="6718968" y="5477792"/>
              <a:ext cx="165079" cy="163266"/>
            </a:xfrm>
            <a:prstGeom prst="rect">
              <a:avLst/>
            </a:prstGeom>
            <a:solidFill>
              <a:srgbClr val="808080"/>
            </a:solidFill>
            <a:ln w="12700">
              <a:solidFill>
                <a:srgbClr val="000000"/>
              </a:solidFill>
              <a:miter lim="800000"/>
              <a:headEnd/>
              <a:tailEnd/>
            </a:ln>
          </p:spPr>
          <p:txBody>
            <a:bodyPr/>
            <a:lstStyle/>
            <a:p>
              <a:pPr>
                <a:defRPr/>
              </a:pPr>
              <a:endParaRPr lang="en-US">
                <a:latin typeface="+mj-lt"/>
              </a:endParaRPr>
            </a:p>
          </p:txBody>
        </p:sp>
        <p:sp>
          <p:nvSpPr>
            <p:cNvPr id="137" name="Rectangle 122"/>
            <p:cNvSpPr>
              <a:spLocks noChangeArrowheads="1"/>
            </p:cNvSpPr>
            <p:nvPr/>
          </p:nvSpPr>
          <p:spPr bwMode="auto">
            <a:xfrm>
              <a:off x="6928491" y="5374759"/>
              <a:ext cx="804759" cy="369332"/>
            </a:xfrm>
            <a:prstGeom prst="rect">
              <a:avLst/>
            </a:prstGeom>
            <a:noFill/>
            <a:ln w="9525">
              <a:noFill/>
              <a:miter lim="800000"/>
              <a:headEnd/>
              <a:tailEnd/>
            </a:ln>
          </p:spPr>
          <p:txBody>
            <a:bodyPr wrap="none" lIns="0" tIns="0" rIns="0" bIns="0">
              <a:spAutoFit/>
            </a:bodyPr>
            <a:lstStyle/>
            <a:p>
              <a:pPr algn="ctr">
                <a:defRPr/>
              </a:pPr>
              <a:r>
                <a:rPr lang="en-US" sz="1200" dirty="0">
                  <a:solidFill>
                    <a:srgbClr val="000000"/>
                  </a:solidFill>
                  <a:latin typeface="+mj-lt"/>
                </a:rPr>
                <a:t>Underweight</a:t>
              </a:r>
            </a:p>
            <a:p>
              <a:pPr algn="ctr">
                <a:defRPr/>
              </a:pPr>
              <a:r>
                <a:rPr lang="en-US" sz="1200" dirty="0">
                  <a:solidFill>
                    <a:srgbClr val="000000"/>
                  </a:solidFill>
                  <a:latin typeface="+mj-lt"/>
                </a:rPr>
                <a:t>BMI &lt;18</a:t>
              </a:r>
              <a:endParaRPr lang="en-US" sz="1400" dirty="0">
                <a:latin typeface="+mj-lt"/>
              </a:endParaRPr>
            </a:p>
          </p:txBody>
        </p:sp>
      </p:grpSp>
      <p:sp>
        <p:nvSpPr>
          <p:cNvPr id="21509" name="Text Box 51"/>
          <p:cNvSpPr txBox="1">
            <a:spLocks noChangeArrowheads="1"/>
          </p:cNvSpPr>
          <p:nvPr/>
        </p:nvSpPr>
        <p:spPr bwMode="auto">
          <a:xfrm>
            <a:off x="0" y="6205538"/>
            <a:ext cx="7029450" cy="457200"/>
          </a:xfrm>
          <a:prstGeom prst="rect">
            <a:avLst/>
          </a:prstGeom>
          <a:noFill/>
          <a:ln w="9525">
            <a:noFill/>
            <a:miter lim="800000"/>
            <a:headEnd/>
            <a:tailEnd/>
          </a:ln>
        </p:spPr>
        <p:txBody>
          <a:bodyPr anchor="b"/>
          <a:lstStyle/>
          <a:p>
            <a:pPr marL="57150" indent="-57150"/>
            <a:r>
              <a:rPr lang="en-US" sz="800">
                <a:latin typeface="Times New Roman" pitchFamily="18" charset="0"/>
              </a:rPr>
              <a:t>Table is based on data examined from 2003 to 2005.</a:t>
            </a:r>
          </a:p>
          <a:p>
            <a:pPr marL="57150" indent="-57150"/>
            <a:r>
              <a:rPr lang="en-US" sz="800"/>
              <a:t>1. Durden ED, Huse D, Ben-Joseph R, Chu BC. Economic Costs of obesity to self-insured  employers.  </a:t>
            </a:r>
            <a:r>
              <a:rPr lang="en-US" sz="800" i="1"/>
              <a:t>J Occup Environ Med</a:t>
            </a:r>
            <a:r>
              <a:rPr lang="en-US" sz="800"/>
              <a:t>. 2008;50:991-997</a:t>
            </a:r>
            <a:endParaRPr lang="en-US" sz="80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a:xfrm>
            <a:off x="141288" y="57150"/>
            <a:ext cx="8861425" cy="914400"/>
          </a:xfrm>
        </p:spPr>
        <p:txBody>
          <a:bodyPr/>
          <a:lstStyle/>
          <a:p>
            <a:pPr eaLnBrk="1" hangingPunct="1">
              <a:defRPr/>
            </a:pPr>
            <a:r>
              <a:rPr lang="en-US" sz="3200" dirty="0" smtClean="0"/>
              <a:t>Annual Medical Spending Attributable to Obesity: Payer- and Service-Specific Estimates</a:t>
            </a:r>
          </a:p>
        </p:txBody>
      </p:sp>
      <p:sp>
        <p:nvSpPr>
          <p:cNvPr id="1075203" name="Rectangle 3"/>
          <p:cNvSpPr>
            <a:spLocks noGrp="1" noChangeArrowheads="1"/>
          </p:cNvSpPr>
          <p:nvPr>
            <p:ph idx="1"/>
          </p:nvPr>
        </p:nvSpPr>
        <p:spPr>
          <a:xfrm>
            <a:off x="457200" y="1308100"/>
            <a:ext cx="5364163" cy="5157788"/>
          </a:xfrm>
        </p:spPr>
        <p:txBody>
          <a:bodyPr/>
          <a:lstStyle/>
          <a:p>
            <a:pPr marL="0" indent="0" eaLnBrk="1" hangingPunct="1">
              <a:buFont typeface="Symbol" pitchFamily="18" charset="2"/>
              <a:buNone/>
              <a:defRPr/>
            </a:pPr>
            <a:r>
              <a:rPr lang="en-US" sz="2400" dirty="0" smtClean="0"/>
              <a:t>Study updates on earlier analysis by Finkelstein and colleagues.</a:t>
            </a:r>
          </a:p>
          <a:p>
            <a:pPr eaLnBrk="1" hangingPunct="1">
              <a:defRPr/>
            </a:pPr>
            <a:r>
              <a:rPr lang="en-US" sz="2000" dirty="0" smtClean="0"/>
              <a:t>In 1998, medical costs of obesity were estimated to be as high as $78.5 billion (with roughly half financed by Medicare and Medicaid)</a:t>
            </a:r>
          </a:p>
          <a:p>
            <a:pPr eaLnBrk="1" hangingPunct="1">
              <a:defRPr/>
            </a:pPr>
            <a:r>
              <a:rPr lang="en-US" sz="2000" dirty="0" smtClean="0"/>
              <a:t>Using 2006 data, authors estimate that in 2008 the medical costs of obesity could be as high as $147 billion</a:t>
            </a:r>
          </a:p>
          <a:p>
            <a:pPr eaLnBrk="1" hangingPunct="1">
              <a:defRPr/>
            </a:pPr>
            <a:r>
              <a:rPr lang="en-US" sz="2000" dirty="0" smtClean="0"/>
              <a:t>The increased prevalence of obesity is responsible for almost $40 billion of increased medical spending through 2006, including      $7 billion in Medicare prescription drug costs</a:t>
            </a:r>
          </a:p>
        </p:txBody>
      </p:sp>
      <p:sp>
        <p:nvSpPr>
          <p:cNvPr id="1075206" name="Oval 6"/>
          <p:cNvSpPr>
            <a:spLocks noChangeArrowheads="1"/>
          </p:cNvSpPr>
          <p:nvPr/>
        </p:nvSpPr>
        <p:spPr bwMode="auto">
          <a:xfrm>
            <a:off x="3421063" y="2359025"/>
            <a:ext cx="1428750" cy="354013"/>
          </a:xfrm>
          <a:prstGeom prst="ellipse">
            <a:avLst/>
          </a:prstGeom>
          <a:noFill/>
          <a:ln w="28575">
            <a:solidFill>
              <a:srgbClr val="FF0000"/>
            </a:solidFill>
            <a:round/>
            <a:headEnd/>
            <a:tailEnd/>
          </a:ln>
        </p:spPr>
        <p:txBody>
          <a:bodyPr wrap="none" anchor="ctr"/>
          <a:lstStyle/>
          <a:p>
            <a:endParaRPr lang="en-US"/>
          </a:p>
        </p:txBody>
      </p:sp>
      <p:sp>
        <p:nvSpPr>
          <p:cNvPr id="1075207" name="Oval 7"/>
          <p:cNvSpPr>
            <a:spLocks noChangeArrowheads="1"/>
          </p:cNvSpPr>
          <p:nvPr/>
        </p:nvSpPr>
        <p:spPr bwMode="auto">
          <a:xfrm>
            <a:off x="685800" y="3856038"/>
            <a:ext cx="1527175" cy="357187"/>
          </a:xfrm>
          <a:prstGeom prst="ellipse">
            <a:avLst/>
          </a:prstGeom>
          <a:noFill/>
          <a:ln w="28575">
            <a:solidFill>
              <a:srgbClr val="FF0000"/>
            </a:solidFill>
            <a:round/>
            <a:headEnd/>
            <a:tailEnd/>
          </a:ln>
        </p:spPr>
        <p:txBody>
          <a:bodyPr wrap="none" anchor="ctr"/>
          <a:lstStyle/>
          <a:p>
            <a:endParaRPr lang="en-US"/>
          </a:p>
        </p:txBody>
      </p:sp>
      <p:pic>
        <p:nvPicPr>
          <p:cNvPr id="14" name="Picture 4"/>
          <p:cNvPicPr>
            <a:picLocks noChangeAspect="1" noChangeArrowheads="1"/>
          </p:cNvPicPr>
          <p:nvPr/>
        </p:nvPicPr>
        <p:blipFill>
          <a:blip r:embed="rId3" cstate="print"/>
          <a:srcRect l="4895" r="4895"/>
          <a:stretch>
            <a:fillRect/>
          </a:stretch>
        </p:blipFill>
        <p:spPr>
          <a:xfrm>
            <a:off x="5924550" y="1655763"/>
            <a:ext cx="2914650" cy="414178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22535" name="Text Box 51"/>
          <p:cNvSpPr txBox="1">
            <a:spLocks noChangeArrowheads="1"/>
          </p:cNvSpPr>
          <p:nvPr/>
        </p:nvSpPr>
        <p:spPr bwMode="auto">
          <a:xfrm>
            <a:off x="0" y="6365875"/>
            <a:ext cx="8372475" cy="296863"/>
          </a:xfrm>
          <a:prstGeom prst="rect">
            <a:avLst/>
          </a:prstGeom>
          <a:noFill/>
          <a:ln w="9525">
            <a:noFill/>
            <a:miter lim="800000"/>
            <a:headEnd/>
            <a:tailEnd/>
          </a:ln>
        </p:spPr>
        <p:txBody>
          <a:bodyPr anchor="b"/>
          <a:lstStyle/>
          <a:p>
            <a:r>
              <a:rPr lang="en-US" sz="800"/>
              <a:t>1. Finkelstein EA, Trogdon JG, Cohen JW, Dietz W, Annual Medical Spending Attributable To Obesity: Payer- And Service-Specific Estimates. </a:t>
            </a:r>
            <a:r>
              <a:rPr lang="en-US" sz="800" i="1"/>
              <a:t>Health Affairs 2009;</a:t>
            </a:r>
            <a:r>
              <a:rPr lang="en-US" sz="800"/>
              <a:t>28(5): w822–w831</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75206"/>
                                        </p:tgtEl>
                                        <p:attrNameLst>
                                          <p:attrName>style.visibility</p:attrName>
                                        </p:attrNameLst>
                                      </p:cBhvr>
                                      <p:to>
                                        <p:strVal val="visible"/>
                                      </p:to>
                                    </p:set>
                                    <p:animEffect transition="in" filter="checkerboard(across)">
                                      <p:cBhvr>
                                        <p:cTn id="23" dur="500"/>
                                        <p:tgtEl>
                                          <p:spTgt spid="107520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75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3" grpId="0" build="p"/>
      <p:bldP spid="1075206" grpId="0" animBg="1"/>
      <p:bldP spid="10752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a:xfrm>
            <a:off x="0" y="57150"/>
            <a:ext cx="9144000" cy="914400"/>
          </a:xfrm>
        </p:spPr>
        <p:txBody>
          <a:bodyPr/>
          <a:lstStyle/>
          <a:p>
            <a:pPr eaLnBrk="1" hangingPunct="1">
              <a:defRPr/>
            </a:pPr>
            <a:r>
              <a:rPr lang="en-US" sz="3200" dirty="0" smtClean="0"/>
              <a:t>Annual Medical Spending Attributable to Obesity: Payer- and Service-Specific Estimates</a:t>
            </a:r>
          </a:p>
        </p:txBody>
      </p:sp>
      <p:sp>
        <p:nvSpPr>
          <p:cNvPr id="23555" name="Rectangle 3"/>
          <p:cNvSpPr>
            <a:spLocks noGrp="1" noChangeArrowheads="1"/>
          </p:cNvSpPr>
          <p:nvPr>
            <p:ph idx="1"/>
          </p:nvPr>
        </p:nvSpPr>
        <p:spPr>
          <a:xfrm>
            <a:off x="457200" y="1308100"/>
            <a:ext cx="3886200" cy="5157788"/>
          </a:xfrm>
        </p:spPr>
        <p:txBody>
          <a:bodyPr/>
          <a:lstStyle/>
          <a:p>
            <a:pPr eaLnBrk="1" hangingPunct="1"/>
            <a:r>
              <a:rPr lang="en-US" sz="1800" smtClean="0"/>
              <a:t>2006 payer-specific estimates by type of service—inpatient, noninpatient, or prescription drug spending—to identify the cost drivers attributable to obesity</a:t>
            </a:r>
          </a:p>
          <a:p>
            <a:pPr eaLnBrk="1" hangingPunct="1"/>
            <a:r>
              <a:rPr lang="en-US" sz="1800" smtClean="0"/>
              <a:t>Results suggest spending within these categories for each obese beneficiary was more than $600 per year higher than for a normal-weight beneficiary in 2006</a:t>
            </a:r>
          </a:p>
          <a:p>
            <a:pPr eaLnBrk="1" hangingPunct="1"/>
            <a:r>
              <a:rPr lang="en-US" sz="1800" smtClean="0"/>
              <a:t>Estimates for all payers combined range between $420 (inpatient) and $568 (prescription drugs)</a:t>
            </a:r>
          </a:p>
          <a:p>
            <a:pPr eaLnBrk="1" hangingPunct="1"/>
            <a:r>
              <a:rPr lang="en-US" sz="1800" smtClean="0"/>
              <a:t>In percentage terms, the increases for all payers combined range from 27% (noninpatient) to 80% (prescription drugs) from 1998 to 2006</a:t>
            </a:r>
          </a:p>
        </p:txBody>
      </p:sp>
      <p:pic>
        <p:nvPicPr>
          <p:cNvPr id="9" name="Picture 5"/>
          <p:cNvPicPr>
            <a:picLocks noChangeAspect="1" noChangeArrowheads="1"/>
          </p:cNvPicPr>
          <p:nvPr/>
        </p:nvPicPr>
        <p:blipFill>
          <a:blip r:embed="rId3" cstate="print"/>
          <a:srcRect/>
          <a:stretch>
            <a:fillRect/>
          </a:stretch>
        </p:blipFill>
        <p:spPr>
          <a:xfrm>
            <a:off x="4387850" y="2066925"/>
            <a:ext cx="4538663" cy="315277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23557" name="Text Box 51"/>
          <p:cNvSpPr txBox="1">
            <a:spLocks noChangeArrowheads="1"/>
          </p:cNvSpPr>
          <p:nvPr/>
        </p:nvSpPr>
        <p:spPr bwMode="auto">
          <a:xfrm>
            <a:off x="0" y="6205538"/>
            <a:ext cx="8847138" cy="457200"/>
          </a:xfrm>
          <a:prstGeom prst="rect">
            <a:avLst/>
          </a:prstGeom>
          <a:noFill/>
          <a:ln w="9525">
            <a:noFill/>
            <a:miter lim="800000"/>
            <a:headEnd/>
            <a:tailEnd/>
          </a:ln>
        </p:spPr>
        <p:txBody>
          <a:bodyPr anchor="b"/>
          <a:lstStyle/>
          <a:p>
            <a:r>
              <a:rPr lang="en-US" sz="800"/>
              <a:t>Finkelstein EA, Trogdon JG, Cohen JW, Dietz W, Annual Medical Spending Attributable To Obesity: Payer- And Service-Specific Estimates. </a:t>
            </a:r>
            <a:r>
              <a:rPr lang="en-US" sz="800" i="1"/>
              <a:t>Health Affairs 2009;</a:t>
            </a:r>
            <a:r>
              <a:rPr lang="en-US" sz="800"/>
              <a:t>28(5): w822–w831</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pPr eaLnBrk="1" hangingPunct="1">
              <a:defRPr/>
            </a:pPr>
            <a:r>
              <a:rPr lang="en-US" smtClean="0"/>
              <a:t> Contents</a:t>
            </a:r>
          </a:p>
        </p:txBody>
      </p:sp>
      <p:sp>
        <p:nvSpPr>
          <p:cNvPr id="6147" name="Rectangle 3"/>
          <p:cNvSpPr>
            <a:spLocks noGrp="1" noChangeArrowheads="1"/>
          </p:cNvSpPr>
          <p:nvPr>
            <p:ph idx="1"/>
          </p:nvPr>
        </p:nvSpPr>
        <p:spPr/>
        <p:txBody>
          <a:bodyPr/>
          <a:lstStyle/>
          <a:p>
            <a:pPr eaLnBrk="1" hangingPunct="1"/>
            <a:r>
              <a:rPr lang="en-US" smtClean="0"/>
              <a:t>Review prevalence and overall impact of obesity in adults</a:t>
            </a:r>
          </a:p>
          <a:p>
            <a:pPr eaLnBrk="1" hangingPunct="1"/>
            <a:r>
              <a:rPr lang="en-US" smtClean="0"/>
              <a:t>Discuss safety and efficacy of bariatric surgery</a:t>
            </a:r>
          </a:p>
          <a:p>
            <a:pPr eaLnBrk="1" hangingPunct="1"/>
            <a:r>
              <a:rPr lang="en-US" smtClean="0"/>
              <a:t>Review obesity-related costs </a:t>
            </a:r>
          </a:p>
          <a:p>
            <a:pPr eaLnBrk="1" hangingPunct="1"/>
            <a:r>
              <a:rPr lang="en-US" smtClean="0"/>
              <a:t>Assess economic benefit from bariatric surgery in adults</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a:xfrm>
            <a:off x="0" y="57150"/>
            <a:ext cx="9144000" cy="914400"/>
          </a:xfrm>
        </p:spPr>
        <p:txBody>
          <a:bodyPr/>
          <a:lstStyle/>
          <a:p>
            <a:pPr eaLnBrk="1" hangingPunct="1">
              <a:defRPr/>
            </a:pPr>
            <a:r>
              <a:rPr lang="en-US" sz="3200" dirty="0" smtClean="0"/>
              <a:t>Annual Medical Spending Attributable to Obesity: Payer- and Service-Specific Estimates</a:t>
            </a:r>
          </a:p>
        </p:txBody>
      </p:sp>
      <p:sp>
        <p:nvSpPr>
          <p:cNvPr id="24579" name="Rectangle 3"/>
          <p:cNvSpPr>
            <a:spLocks noGrp="1" noChangeArrowheads="1"/>
          </p:cNvSpPr>
          <p:nvPr>
            <p:ph idx="1"/>
          </p:nvPr>
        </p:nvSpPr>
        <p:spPr>
          <a:xfrm>
            <a:off x="457200" y="1308100"/>
            <a:ext cx="3886200" cy="5157788"/>
          </a:xfrm>
        </p:spPr>
        <p:txBody>
          <a:bodyPr/>
          <a:lstStyle/>
          <a:p>
            <a:pPr eaLnBrk="1" hangingPunct="1"/>
            <a:r>
              <a:rPr lang="en-US" sz="1800" smtClean="0"/>
              <a:t>2006 payer-specific estimates by type of service—inpatient, noninpatient, or  prescription  drug spending—to identify the cost drivers attributable to obesity</a:t>
            </a:r>
          </a:p>
          <a:p>
            <a:pPr eaLnBrk="1" hangingPunct="1"/>
            <a:r>
              <a:rPr lang="en-US" sz="1800" smtClean="0"/>
              <a:t>Results suggest spending within these categories for each obese beneficiary was more than $600 per year higher than for a normal-weight beneficiary in 2006</a:t>
            </a:r>
          </a:p>
          <a:p>
            <a:pPr eaLnBrk="1" hangingPunct="1"/>
            <a:r>
              <a:rPr lang="en-US" sz="1800" smtClean="0"/>
              <a:t>Estimates for all payers combined range between $420 (inpatient) and $568 (prescription drugs)</a:t>
            </a:r>
          </a:p>
          <a:p>
            <a:pPr eaLnBrk="1" hangingPunct="1"/>
            <a:r>
              <a:rPr lang="en-US" sz="1800" smtClean="0"/>
              <a:t>In percentage terms, the increases for all payers combined range from 27% (noninpatient) to 80% (prescription drugs) from 1998 to 2006</a:t>
            </a:r>
          </a:p>
        </p:txBody>
      </p:sp>
      <p:pic>
        <p:nvPicPr>
          <p:cNvPr id="9" name="Picture 5"/>
          <p:cNvPicPr>
            <a:picLocks noChangeAspect="1" noChangeArrowheads="1"/>
          </p:cNvPicPr>
          <p:nvPr/>
        </p:nvPicPr>
        <p:blipFill>
          <a:blip r:embed="rId3" cstate="print"/>
          <a:srcRect/>
          <a:stretch>
            <a:fillRect/>
          </a:stretch>
        </p:blipFill>
        <p:spPr>
          <a:xfrm>
            <a:off x="4387850" y="2066925"/>
            <a:ext cx="4538663" cy="315277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24581" name="Text Box 51"/>
          <p:cNvSpPr txBox="1">
            <a:spLocks noChangeArrowheads="1"/>
          </p:cNvSpPr>
          <p:nvPr/>
        </p:nvSpPr>
        <p:spPr bwMode="auto">
          <a:xfrm>
            <a:off x="0" y="6205538"/>
            <a:ext cx="8894763" cy="457200"/>
          </a:xfrm>
          <a:prstGeom prst="rect">
            <a:avLst/>
          </a:prstGeom>
          <a:noFill/>
          <a:ln w="9525">
            <a:noFill/>
            <a:miter lim="800000"/>
            <a:headEnd/>
            <a:tailEnd/>
          </a:ln>
        </p:spPr>
        <p:txBody>
          <a:bodyPr anchor="b"/>
          <a:lstStyle/>
          <a:p>
            <a:r>
              <a:rPr lang="en-US" sz="800"/>
              <a:t>Finkelstein EA, Trogdon JG, Cohen JW, Dietz W, Annual Medical Spending Attributable To Obesity: Payer- And Service-Specific Estimates. </a:t>
            </a:r>
            <a:r>
              <a:rPr lang="en-US" sz="800" i="1"/>
              <a:t>Health Affairs 2009;</a:t>
            </a:r>
            <a:r>
              <a:rPr lang="en-US" sz="800"/>
              <a:t>28(5): w822–w831</a:t>
            </a:r>
          </a:p>
        </p:txBody>
      </p:sp>
      <p:sp>
        <p:nvSpPr>
          <p:cNvPr id="6" name="AutoShape 5"/>
          <p:cNvSpPr>
            <a:spLocks noChangeArrowheads="1"/>
          </p:cNvSpPr>
          <p:nvPr/>
        </p:nvSpPr>
        <p:spPr bwMode="auto">
          <a:xfrm>
            <a:off x="195263" y="1350963"/>
            <a:ext cx="8753475" cy="4818062"/>
          </a:xfrm>
          <a:prstGeom prst="bevel">
            <a:avLst>
              <a:gd name="adj" fmla="val 4356"/>
            </a:avLst>
          </a:prstGeom>
          <a:gradFill rotWithShape="1">
            <a:gsLst>
              <a:gs pos="0">
                <a:schemeClr val="accent3"/>
              </a:gs>
              <a:gs pos="50000">
                <a:schemeClr val="accent2"/>
              </a:gs>
              <a:gs pos="100000">
                <a:schemeClr val="accent3"/>
              </a:gs>
            </a:gsLst>
            <a:lin ang="0" scaled="1"/>
          </a:gradFill>
          <a:ln w="9525">
            <a:solidFill>
              <a:srgbClr val="006666"/>
            </a:solidFill>
            <a:miter lim="800000"/>
            <a:headEnd/>
            <a:tailEnd/>
          </a:ln>
          <a:effectLst>
            <a:outerShdw blurRad="50800" dist="38100" dir="2700000" algn="tl" rotWithShape="0">
              <a:prstClr val="black">
                <a:alpha val="40000"/>
              </a:prstClr>
            </a:outerShdw>
          </a:effectLst>
        </p:spPr>
        <p:txBody>
          <a:bodyPr anchor="ctr"/>
          <a:lstStyle/>
          <a:p>
            <a:pPr algn="ctr">
              <a:spcBef>
                <a:spcPts val="600"/>
              </a:spcBef>
              <a:defRPr/>
            </a:pPr>
            <a:r>
              <a:rPr lang="en-US" sz="2400" b="1" dirty="0">
                <a:solidFill>
                  <a:schemeClr val="bg1"/>
                </a:solidFill>
                <a:effectLst>
                  <a:outerShdw blurRad="38100" dist="38100" dir="2700000" algn="tl">
                    <a:srgbClr val="000000"/>
                  </a:outerShdw>
                </a:effectLst>
                <a:latin typeface="Times New Roman" pitchFamily="18" charset="0"/>
              </a:rPr>
              <a:t>Authors’ Conclusions</a:t>
            </a:r>
          </a:p>
          <a:p>
            <a:pPr algn="ctr">
              <a:spcBef>
                <a:spcPts val="600"/>
              </a:spcBef>
              <a:defRPr/>
            </a:pPr>
            <a:r>
              <a:rPr lang="en-US" sz="2000" dirty="0">
                <a:solidFill>
                  <a:schemeClr val="bg1"/>
                </a:solidFill>
                <a:effectLst>
                  <a:outerShdw blurRad="38100" dist="38100" dir="2700000" algn="tl">
                    <a:srgbClr val="000000"/>
                  </a:outerShdw>
                </a:effectLst>
                <a:latin typeface="Times New Roman" pitchFamily="18" charset="0"/>
              </a:rPr>
              <a:t>“The connection between rising rates of obesity and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rising medical spending is undeniable.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Given the current budget in most jurisdictions,</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the high public sector spending for obesity is a major cause for concern.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However, if the motivation to prevent or treat obesity were solely based on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cost, then only cost-saving obesity interventions would be implemented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once all costs and benefits were taken into account.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From a payer’s perspective, although there is increasing evidence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suggesting that bariatric surgery may be cost saving,</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not all obesity treatments will meet this threshold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(nor do most treatments for other conditions).”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AutoShape 2"/>
          <p:cNvSpPr>
            <a:spLocks noChangeArrowheads="1"/>
          </p:cNvSpPr>
          <p:nvPr/>
        </p:nvSpPr>
        <p:spPr bwMode="auto">
          <a:xfrm>
            <a:off x="635000" y="1412875"/>
            <a:ext cx="7927975" cy="4225925"/>
          </a:xfrm>
          <a:prstGeom prst="roundRect">
            <a:avLst>
              <a:gd name="adj" fmla="val 11440"/>
            </a:avLst>
          </a:prstGeom>
          <a:solidFill>
            <a:schemeClr val="accent4"/>
          </a:solidFill>
          <a:ln w="9525">
            <a:solidFill>
              <a:schemeClr val="accent4">
                <a:lumMod val="50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en-US">
              <a:latin typeface="Arial" pitchFamily="34" charset="0"/>
            </a:endParaRPr>
          </a:p>
        </p:txBody>
      </p:sp>
      <p:grpSp>
        <p:nvGrpSpPr>
          <p:cNvPr id="2" name="Group 28"/>
          <p:cNvGrpSpPr/>
          <p:nvPr/>
        </p:nvGrpSpPr>
        <p:grpSpPr>
          <a:xfrm>
            <a:off x="922338" y="1350963"/>
            <a:ext cx="7158037" cy="4795838"/>
            <a:chOff x="922338" y="1350963"/>
            <a:chExt cx="7158037" cy="4795838"/>
          </a:xfrm>
          <a:effectLst>
            <a:outerShdw blurRad="50800" dist="38100" dir="18900000" algn="bl" rotWithShape="0">
              <a:prstClr val="black">
                <a:alpha val="40000"/>
              </a:prstClr>
            </a:outerShdw>
          </a:effectLst>
        </p:grpSpPr>
        <p:sp>
          <p:nvSpPr>
            <p:cNvPr id="1142789" name="AutoShape 5"/>
            <p:cNvSpPr>
              <a:spLocks noChangeArrowheads="1"/>
            </p:cNvSpPr>
            <p:nvPr/>
          </p:nvSpPr>
          <p:spPr bwMode="auto">
            <a:xfrm>
              <a:off x="922338" y="1350963"/>
              <a:ext cx="6430962" cy="4795838"/>
            </a:xfrm>
            <a:prstGeom prst="triangle">
              <a:avLst>
                <a:gd name="adj" fmla="val 50000"/>
              </a:avLst>
            </a:prstGeom>
            <a:gradFill rotWithShape="1">
              <a:gsLst>
                <a:gs pos="0">
                  <a:schemeClr val="accent1"/>
                </a:gs>
                <a:gs pos="100000">
                  <a:schemeClr val="accent2"/>
                </a:gs>
              </a:gsLst>
              <a:lin ang="5400000" scaled="1"/>
            </a:gradFill>
            <a:ln w="28575">
              <a:solidFill>
                <a:schemeClr val="accent3"/>
              </a:solidFill>
              <a:miter lim="800000"/>
              <a:headEnd/>
              <a:tailEnd/>
            </a:ln>
            <a:effectLst/>
          </p:spPr>
          <p:txBody>
            <a:bodyPr wrap="none" anchor="ctr"/>
            <a:lstStyle/>
            <a:p>
              <a:pPr>
                <a:defRPr/>
              </a:pPr>
              <a:endParaRPr lang="en-US">
                <a:latin typeface="Arial" pitchFamily="34" charset="0"/>
              </a:endParaRPr>
            </a:p>
          </p:txBody>
        </p:sp>
        <p:sp>
          <p:nvSpPr>
            <p:cNvPr id="1142790" name="Freeform 6"/>
            <p:cNvSpPr>
              <a:spLocks/>
            </p:cNvSpPr>
            <p:nvPr/>
          </p:nvSpPr>
          <p:spPr bwMode="auto">
            <a:xfrm>
              <a:off x="4138613" y="1350963"/>
              <a:ext cx="3941762" cy="4786313"/>
            </a:xfrm>
            <a:custGeom>
              <a:avLst/>
              <a:gdLst/>
              <a:ahLst/>
              <a:cxnLst>
                <a:cxn ang="0">
                  <a:pos x="0" y="0"/>
                </a:cxn>
                <a:cxn ang="0">
                  <a:pos x="2495" y="2527"/>
                </a:cxn>
                <a:cxn ang="0">
                  <a:pos x="2046" y="2898"/>
                </a:cxn>
                <a:cxn ang="0">
                  <a:pos x="0" y="0"/>
                </a:cxn>
              </a:cxnLst>
              <a:rect l="0" t="0" r="r" b="b"/>
              <a:pathLst>
                <a:path w="2495" h="2898">
                  <a:moveTo>
                    <a:pt x="0" y="0"/>
                  </a:moveTo>
                  <a:lnTo>
                    <a:pt x="2495" y="2527"/>
                  </a:lnTo>
                  <a:lnTo>
                    <a:pt x="2046" y="2898"/>
                  </a:lnTo>
                  <a:lnTo>
                    <a:pt x="0" y="0"/>
                  </a:lnTo>
                  <a:close/>
                </a:path>
              </a:pathLst>
            </a:custGeom>
            <a:gradFill rotWithShape="1">
              <a:gsLst>
                <a:gs pos="0">
                  <a:schemeClr val="accent1"/>
                </a:gs>
                <a:gs pos="100000">
                  <a:schemeClr val="accent2"/>
                </a:gs>
              </a:gsLst>
              <a:lin ang="5400000" scaled="1"/>
            </a:gradFill>
            <a:ln w="28575" cmpd="sng">
              <a:solidFill>
                <a:schemeClr val="accent3"/>
              </a:solidFill>
              <a:round/>
              <a:headEnd/>
              <a:tailEnd/>
            </a:ln>
            <a:effectLst/>
          </p:spPr>
          <p:txBody>
            <a:bodyPr/>
            <a:lstStyle/>
            <a:p>
              <a:pPr>
                <a:defRPr/>
              </a:pPr>
              <a:endParaRPr lang="en-US">
                <a:latin typeface="Arial" pitchFamily="34" charset="0"/>
              </a:endParaRPr>
            </a:p>
          </p:txBody>
        </p:sp>
        <p:sp>
          <p:nvSpPr>
            <p:cNvPr id="1142791" name="Line 7"/>
            <p:cNvSpPr>
              <a:spLocks noChangeShapeType="1"/>
            </p:cNvSpPr>
            <p:nvPr/>
          </p:nvSpPr>
          <p:spPr bwMode="auto">
            <a:xfrm>
              <a:off x="2073275" y="4424363"/>
              <a:ext cx="4160837" cy="1588"/>
            </a:xfrm>
            <a:prstGeom prst="line">
              <a:avLst/>
            </a:prstGeom>
            <a:noFill/>
            <a:ln w="28575">
              <a:solidFill>
                <a:schemeClr val="accent3"/>
              </a:solidFill>
              <a:prstDash val="dash"/>
              <a:round/>
              <a:headEnd/>
              <a:tailEnd/>
            </a:ln>
            <a:effectLst/>
          </p:spPr>
          <p:txBody>
            <a:bodyPr/>
            <a:lstStyle/>
            <a:p>
              <a:pPr>
                <a:defRPr/>
              </a:pPr>
              <a:endParaRPr lang="en-US">
                <a:latin typeface="Arial" pitchFamily="34" charset="0"/>
              </a:endParaRPr>
            </a:p>
          </p:txBody>
        </p:sp>
        <p:sp>
          <p:nvSpPr>
            <p:cNvPr id="1142792" name="Line 8"/>
            <p:cNvSpPr>
              <a:spLocks noChangeShapeType="1"/>
            </p:cNvSpPr>
            <p:nvPr/>
          </p:nvSpPr>
          <p:spPr bwMode="auto">
            <a:xfrm>
              <a:off x="3092450" y="2887663"/>
              <a:ext cx="2058987" cy="1588"/>
            </a:xfrm>
            <a:prstGeom prst="line">
              <a:avLst/>
            </a:prstGeom>
            <a:noFill/>
            <a:ln w="28575">
              <a:solidFill>
                <a:schemeClr val="accent3"/>
              </a:solidFill>
              <a:prstDash val="dash"/>
              <a:round/>
              <a:headEnd/>
              <a:tailEnd/>
            </a:ln>
            <a:effectLst/>
          </p:spPr>
          <p:txBody>
            <a:bodyPr/>
            <a:lstStyle/>
            <a:p>
              <a:pPr>
                <a:defRPr/>
              </a:pPr>
              <a:endParaRPr lang="en-US">
                <a:latin typeface="Arial" pitchFamily="34" charset="0"/>
              </a:endParaRPr>
            </a:p>
          </p:txBody>
        </p:sp>
        <p:sp>
          <p:nvSpPr>
            <p:cNvPr id="1142795" name="Freeform 11"/>
            <p:cNvSpPr>
              <a:spLocks/>
            </p:cNvSpPr>
            <p:nvPr/>
          </p:nvSpPr>
          <p:spPr bwMode="auto">
            <a:xfrm rot="16234468" flipH="1" flipV="1">
              <a:off x="4673476" y="4371743"/>
              <a:ext cx="928579" cy="1579919"/>
            </a:xfrm>
            <a:custGeom>
              <a:avLst/>
              <a:gdLst/>
              <a:ahLst/>
              <a:cxnLst>
                <a:cxn ang="0">
                  <a:pos x="82" y="64"/>
                </a:cxn>
                <a:cxn ang="0">
                  <a:pos x="127" y="25"/>
                </a:cxn>
                <a:cxn ang="0">
                  <a:pos x="78" y="0"/>
                </a:cxn>
                <a:cxn ang="0">
                  <a:pos x="79" y="17"/>
                </a:cxn>
                <a:cxn ang="0">
                  <a:pos x="12" y="88"/>
                </a:cxn>
                <a:cxn ang="0">
                  <a:pos x="18" y="89"/>
                </a:cxn>
                <a:cxn ang="0">
                  <a:pos x="80" y="48"/>
                </a:cxn>
                <a:cxn ang="0">
                  <a:pos x="82" y="64"/>
                </a:cxn>
              </a:cxnLst>
              <a:rect l="0" t="0" r="r" b="b"/>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chemeClr val="accent3"/>
                </a:gs>
                <a:gs pos="100000">
                  <a:srgbClr val="FFFF99"/>
                </a:gs>
              </a:gsLst>
              <a:lin ang="0" scaled="1"/>
            </a:gradFill>
            <a:ln w="6350" cmpd="sng">
              <a:noFill/>
              <a:round/>
              <a:headEnd/>
              <a:tailEnd/>
            </a:ln>
            <a:effectLst>
              <a:outerShdw blurRad="50800" dist="38100" dir="8100000" algn="tr" rotWithShape="0">
                <a:prstClr val="black">
                  <a:alpha val="40000"/>
                </a:prstClr>
              </a:outerShdw>
            </a:effectLst>
          </p:spPr>
          <p:txBody>
            <a:bodyPr/>
            <a:lstStyle/>
            <a:p>
              <a:pPr>
                <a:defRPr/>
              </a:pPr>
              <a:endParaRPr lang="en-US">
                <a:latin typeface="Arial" pitchFamily="34" charset="0"/>
              </a:endParaRPr>
            </a:p>
          </p:txBody>
        </p:sp>
        <p:sp>
          <p:nvSpPr>
            <p:cNvPr id="1142798" name="Freeform 14"/>
            <p:cNvSpPr>
              <a:spLocks/>
            </p:cNvSpPr>
            <p:nvPr/>
          </p:nvSpPr>
          <p:spPr bwMode="auto">
            <a:xfrm rot="5365532" flipV="1">
              <a:off x="2657708" y="4371743"/>
              <a:ext cx="928579" cy="1579919"/>
            </a:xfrm>
            <a:custGeom>
              <a:avLst/>
              <a:gdLst/>
              <a:ahLst/>
              <a:cxnLst>
                <a:cxn ang="0">
                  <a:pos x="82" y="64"/>
                </a:cxn>
                <a:cxn ang="0">
                  <a:pos x="127" y="25"/>
                </a:cxn>
                <a:cxn ang="0">
                  <a:pos x="78" y="0"/>
                </a:cxn>
                <a:cxn ang="0">
                  <a:pos x="79" y="17"/>
                </a:cxn>
                <a:cxn ang="0">
                  <a:pos x="12" y="88"/>
                </a:cxn>
                <a:cxn ang="0">
                  <a:pos x="18" y="89"/>
                </a:cxn>
                <a:cxn ang="0">
                  <a:pos x="80" y="48"/>
                </a:cxn>
                <a:cxn ang="0">
                  <a:pos x="82" y="64"/>
                </a:cxn>
              </a:cxnLst>
              <a:rect l="0" t="0" r="r" b="b"/>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chemeClr val="accent3"/>
                </a:gs>
                <a:gs pos="100000">
                  <a:srgbClr val="FFFF99"/>
                </a:gs>
              </a:gsLst>
              <a:lin ang="0" scaled="1"/>
            </a:gradFill>
            <a:ln w="6350" cmpd="sng">
              <a:noFill/>
              <a:round/>
              <a:headEnd/>
              <a:tailEnd/>
            </a:ln>
            <a:effectLst>
              <a:outerShdw blurRad="50800" dist="38100" dir="2700000" algn="tl" rotWithShape="0">
                <a:prstClr val="black">
                  <a:alpha val="40000"/>
                </a:prstClr>
              </a:outerShdw>
            </a:effectLst>
          </p:spPr>
          <p:txBody>
            <a:bodyPr/>
            <a:lstStyle/>
            <a:p>
              <a:pPr>
                <a:defRPr/>
              </a:pPr>
              <a:endParaRPr lang="en-US">
                <a:latin typeface="Arial" pitchFamily="34" charset="0"/>
              </a:endParaRPr>
            </a:p>
          </p:txBody>
        </p:sp>
        <p:sp>
          <p:nvSpPr>
            <p:cNvPr id="1142799" name="Line 15"/>
            <p:cNvSpPr>
              <a:spLocks noChangeShapeType="1"/>
            </p:cNvSpPr>
            <p:nvPr/>
          </p:nvSpPr>
          <p:spPr bwMode="auto">
            <a:xfrm flipV="1">
              <a:off x="6232525" y="4113213"/>
              <a:ext cx="504825" cy="317500"/>
            </a:xfrm>
            <a:prstGeom prst="line">
              <a:avLst/>
            </a:prstGeom>
            <a:noFill/>
            <a:ln w="28575">
              <a:solidFill>
                <a:schemeClr val="accent3"/>
              </a:solidFill>
              <a:prstDash val="sysDot"/>
              <a:round/>
              <a:headEnd/>
              <a:tailEnd/>
            </a:ln>
            <a:effectLst/>
          </p:spPr>
          <p:txBody>
            <a:bodyPr/>
            <a:lstStyle/>
            <a:p>
              <a:pPr>
                <a:defRPr/>
              </a:pPr>
              <a:endParaRPr lang="en-US">
                <a:latin typeface="Arial" pitchFamily="34" charset="0"/>
              </a:endParaRPr>
            </a:p>
          </p:txBody>
        </p:sp>
        <p:sp>
          <p:nvSpPr>
            <p:cNvPr id="1142800" name="Line 16"/>
            <p:cNvSpPr>
              <a:spLocks noChangeShapeType="1"/>
            </p:cNvSpPr>
            <p:nvPr/>
          </p:nvSpPr>
          <p:spPr bwMode="auto">
            <a:xfrm flipV="1">
              <a:off x="5167313" y="2751138"/>
              <a:ext cx="280987" cy="130175"/>
            </a:xfrm>
            <a:prstGeom prst="line">
              <a:avLst/>
            </a:prstGeom>
            <a:noFill/>
            <a:ln w="28575">
              <a:solidFill>
                <a:schemeClr val="accent3"/>
              </a:solidFill>
              <a:prstDash val="sysDot"/>
              <a:round/>
              <a:headEnd/>
              <a:tailEnd/>
            </a:ln>
            <a:effectLst/>
          </p:spPr>
          <p:txBody>
            <a:bodyPr/>
            <a:lstStyle/>
            <a:p>
              <a:pPr>
                <a:defRPr/>
              </a:pPr>
              <a:endParaRPr lang="en-US">
                <a:latin typeface="Arial" pitchFamily="34" charset="0"/>
              </a:endParaRPr>
            </a:p>
          </p:txBody>
        </p:sp>
        <p:sp>
          <p:nvSpPr>
            <p:cNvPr id="1142801" name="Text Box 17"/>
            <p:cNvSpPr txBox="1">
              <a:spLocks noChangeArrowheads="1"/>
            </p:cNvSpPr>
            <p:nvPr/>
          </p:nvSpPr>
          <p:spPr bwMode="auto">
            <a:xfrm>
              <a:off x="2178050" y="5627688"/>
              <a:ext cx="1123950" cy="473075"/>
            </a:xfrm>
            <a:prstGeom prst="rect">
              <a:avLst/>
            </a:prstGeom>
            <a:noFill/>
            <a:ln w="9525">
              <a:noFill/>
              <a:miter lim="800000"/>
              <a:headEnd/>
              <a:tailEnd/>
            </a:ln>
            <a:effectLst/>
          </p:spPr>
          <p:txBody>
            <a:bodyPr>
              <a:spAutoFit/>
            </a:bodyPr>
            <a:lstStyle/>
            <a:p>
              <a:pPr algn="ctr" eaLnBrk="0" hangingPunct="0">
                <a:spcBef>
                  <a:spcPct val="60000"/>
                </a:spcBef>
                <a:defRPr/>
              </a:pPr>
              <a:r>
                <a:rPr lang="en-US" sz="2500" b="1">
                  <a:solidFill>
                    <a:schemeClr val="bg1"/>
                  </a:solidFill>
                  <a:effectLst>
                    <a:outerShdw blurRad="38100" dist="38100" dir="2700000" algn="tl">
                      <a:srgbClr val="000000">
                        <a:alpha val="43137"/>
                      </a:srgbClr>
                    </a:outerShdw>
                  </a:effectLst>
                  <a:latin typeface="+mj-lt"/>
                </a:rPr>
                <a:t>Diet</a:t>
              </a:r>
            </a:p>
          </p:txBody>
        </p:sp>
        <p:sp>
          <p:nvSpPr>
            <p:cNvPr id="1142802" name="Text Box 18"/>
            <p:cNvSpPr txBox="1">
              <a:spLocks noChangeArrowheads="1"/>
            </p:cNvSpPr>
            <p:nvPr/>
          </p:nvSpPr>
          <p:spPr bwMode="auto">
            <a:xfrm>
              <a:off x="3744913" y="5627688"/>
              <a:ext cx="3476625" cy="473075"/>
            </a:xfrm>
            <a:prstGeom prst="rect">
              <a:avLst/>
            </a:prstGeom>
            <a:noFill/>
            <a:ln w="9525">
              <a:noFill/>
              <a:miter lim="800000"/>
              <a:headEnd/>
              <a:tailEnd/>
            </a:ln>
            <a:effectLst/>
          </p:spPr>
          <p:txBody>
            <a:bodyPr>
              <a:spAutoFit/>
            </a:bodyPr>
            <a:lstStyle/>
            <a:p>
              <a:pPr algn="ctr" eaLnBrk="0" hangingPunct="0">
                <a:spcBef>
                  <a:spcPct val="60000"/>
                </a:spcBef>
                <a:defRPr/>
              </a:pPr>
              <a:r>
                <a:rPr lang="en-US" sz="2500" b="1">
                  <a:solidFill>
                    <a:schemeClr val="bg1"/>
                  </a:solidFill>
                  <a:effectLst>
                    <a:outerShdw blurRad="38100" dist="38100" dir="2700000" algn="tl">
                      <a:srgbClr val="000000">
                        <a:alpha val="43137"/>
                      </a:srgbClr>
                    </a:outerShdw>
                  </a:effectLst>
                  <a:latin typeface="+mj-lt"/>
                </a:rPr>
                <a:t>Physical Activity</a:t>
              </a:r>
            </a:p>
          </p:txBody>
        </p:sp>
        <p:sp>
          <p:nvSpPr>
            <p:cNvPr id="1142803" name="Text Box 19"/>
            <p:cNvSpPr txBox="1">
              <a:spLocks noChangeArrowheads="1"/>
            </p:cNvSpPr>
            <p:nvPr/>
          </p:nvSpPr>
          <p:spPr bwMode="auto">
            <a:xfrm>
              <a:off x="2401888" y="4470401"/>
              <a:ext cx="3476625" cy="473075"/>
            </a:xfrm>
            <a:prstGeom prst="rect">
              <a:avLst/>
            </a:prstGeom>
            <a:noFill/>
            <a:ln w="9525">
              <a:noFill/>
              <a:miter lim="800000"/>
              <a:headEnd/>
              <a:tailEnd/>
            </a:ln>
            <a:effectLst/>
          </p:spPr>
          <p:txBody>
            <a:bodyPr>
              <a:spAutoFit/>
            </a:bodyPr>
            <a:lstStyle/>
            <a:p>
              <a:pPr algn="ctr" eaLnBrk="0" hangingPunct="0">
                <a:spcBef>
                  <a:spcPct val="60000"/>
                </a:spcBef>
                <a:defRPr/>
              </a:pPr>
              <a:r>
                <a:rPr lang="en-US" sz="2500" b="1" dirty="0">
                  <a:solidFill>
                    <a:schemeClr val="bg1"/>
                  </a:solidFill>
                  <a:effectLst>
                    <a:outerShdw blurRad="38100" dist="38100" dir="2700000" algn="tl">
                      <a:srgbClr val="000000">
                        <a:alpha val="43137"/>
                      </a:srgbClr>
                    </a:outerShdw>
                  </a:effectLst>
                  <a:latin typeface="+mj-lt"/>
                </a:rPr>
                <a:t>Lifestyle Modification</a:t>
              </a:r>
            </a:p>
          </p:txBody>
        </p:sp>
        <p:sp>
          <p:nvSpPr>
            <p:cNvPr id="1142804" name="Text Box 20"/>
            <p:cNvSpPr txBox="1">
              <a:spLocks noChangeArrowheads="1"/>
            </p:cNvSpPr>
            <p:nvPr/>
          </p:nvSpPr>
          <p:spPr bwMode="auto">
            <a:xfrm>
              <a:off x="2370138" y="3946526"/>
              <a:ext cx="3476625" cy="473075"/>
            </a:xfrm>
            <a:prstGeom prst="rect">
              <a:avLst/>
            </a:prstGeom>
            <a:noFill/>
            <a:ln w="9525">
              <a:noFill/>
              <a:miter lim="800000"/>
              <a:headEnd/>
              <a:tailEnd/>
            </a:ln>
            <a:effectLst/>
          </p:spPr>
          <p:txBody>
            <a:bodyPr>
              <a:spAutoFit/>
            </a:bodyPr>
            <a:lstStyle/>
            <a:p>
              <a:pPr algn="ctr" eaLnBrk="0" hangingPunct="0">
                <a:spcBef>
                  <a:spcPct val="60000"/>
                </a:spcBef>
                <a:defRPr/>
              </a:pPr>
              <a:r>
                <a:rPr lang="en-US" sz="2500" b="1" dirty="0">
                  <a:solidFill>
                    <a:srgbClr val="FFFF99"/>
                  </a:solidFill>
                  <a:effectLst>
                    <a:outerShdw blurRad="38100" dist="38100" dir="2700000" algn="tl">
                      <a:srgbClr val="000000"/>
                    </a:outerShdw>
                  </a:effectLst>
                  <a:latin typeface="+mj-lt"/>
                </a:rPr>
                <a:t>Pharmacotherapy</a:t>
              </a:r>
            </a:p>
          </p:txBody>
        </p:sp>
        <p:sp>
          <p:nvSpPr>
            <p:cNvPr id="1142805" name="Text Box 21"/>
            <p:cNvSpPr txBox="1">
              <a:spLocks noChangeArrowheads="1"/>
            </p:cNvSpPr>
            <p:nvPr/>
          </p:nvSpPr>
          <p:spPr bwMode="auto">
            <a:xfrm>
              <a:off x="3222625" y="2287588"/>
              <a:ext cx="1835150" cy="473075"/>
            </a:xfrm>
            <a:prstGeom prst="rect">
              <a:avLst/>
            </a:prstGeom>
            <a:noFill/>
            <a:ln w="9525">
              <a:noFill/>
              <a:miter lim="800000"/>
              <a:headEnd/>
              <a:tailEnd/>
            </a:ln>
            <a:effectLst/>
          </p:spPr>
          <p:txBody>
            <a:bodyPr>
              <a:spAutoFit/>
            </a:bodyPr>
            <a:lstStyle/>
            <a:p>
              <a:pPr algn="ctr" eaLnBrk="0" hangingPunct="0">
                <a:spcBef>
                  <a:spcPct val="60000"/>
                </a:spcBef>
                <a:defRPr/>
              </a:pPr>
              <a:r>
                <a:rPr lang="en-US" sz="2500" b="1" dirty="0">
                  <a:effectLst>
                    <a:outerShdw blurRad="38100" dist="38100" dir="2700000" algn="tl">
                      <a:srgbClr val="FFFFFF"/>
                    </a:outerShdw>
                  </a:effectLst>
                  <a:latin typeface="+mj-lt"/>
                </a:rPr>
                <a:t>Surgery</a:t>
              </a:r>
            </a:p>
          </p:txBody>
        </p:sp>
        <p:pic>
          <p:nvPicPr>
            <p:cNvPr id="1142809" name="Picture 25"/>
            <p:cNvPicPr>
              <a:picLocks noChangeAspect="1" noChangeArrowheads="1"/>
            </p:cNvPicPr>
            <p:nvPr/>
          </p:nvPicPr>
          <p:blipFill>
            <a:blip r:embed="rId3" cstate="print"/>
            <a:srcRect/>
            <a:stretch>
              <a:fillRect/>
            </a:stretch>
          </p:blipFill>
          <p:spPr bwMode="auto">
            <a:xfrm>
              <a:off x="3221037" y="3040883"/>
              <a:ext cx="1871664" cy="1052725"/>
            </a:xfrm>
            <a:prstGeom prst="rect">
              <a:avLst/>
            </a:prstGeom>
            <a:noFill/>
            <a:ln w="9525">
              <a:noFill/>
              <a:miter lim="800000"/>
              <a:headEnd/>
              <a:tailEnd/>
            </a:ln>
            <a:effectLst/>
          </p:spPr>
        </p:pic>
      </p:grpSp>
      <p:sp>
        <p:nvSpPr>
          <p:cNvPr id="1142787" name="Rectangle 3"/>
          <p:cNvSpPr>
            <a:spLocks noGrp="1" noChangeArrowheads="1"/>
          </p:cNvSpPr>
          <p:nvPr>
            <p:ph type="title"/>
          </p:nvPr>
        </p:nvSpPr>
        <p:spPr/>
        <p:txBody>
          <a:bodyPr/>
          <a:lstStyle/>
          <a:p>
            <a:pPr eaLnBrk="1" hangingPunct="1">
              <a:defRPr/>
            </a:pPr>
            <a:r>
              <a:rPr lang="en-US" smtClean="0"/>
              <a:t> A Guide to Selecting Treatment</a:t>
            </a:r>
          </a:p>
        </p:txBody>
      </p:sp>
      <p:sp>
        <p:nvSpPr>
          <p:cNvPr id="1142808" name="Line 24"/>
          <p:cNvSpPr>
            <a:spLocks noChangeShapeType="1"/>
          </p:cNvSpPr>
          <p:nvPr/>
        </p:nvSpPr>
        <p:spPr bwMode="auto">
          <a:xfrm flipH="1" flipV="1">
            <a:off x="4826000" y="2197099"/>
            <a:ext cx="2667000" cy="3362325"/>
          </a:xfrm>
          <a:prstGeom prst="line">
            <a:avLst/>
          </a:prstGeom>
          <a:noFill/>
          <a:ln w="38100">
            <a:gradFill flip="none" rotWithShape="1">
              <a:gsLst>
                <a:gs pos="0">
                  <a:schemeClr val="accent3">
                    <a:lumMod val="75000"/>
                  </a:schemeClr>
                </a:gs>
                <a:gs pos="100000">
                  <a:schemeClr val="accent4">
                    <a:lumMod val="25000"/>
                  </a:schemeClr>
                </a:gs>
              </a:gsLst>
              <a:lin ang="0" scaled="1"/>
              <a:tileRect/>
            </a:gradFill>
            <a:round/>
            <a:headEnd type="oval" w="med" len="med"/>
            <a:tailEnd type="triangle" w="med" len="med"/>
          </a:ln>
          <a:effectLst/>
        </p:spPr>
        <p:txBody>
          <a:bodyPr/>
          <a:lstStyle/>
          <a:p>
            <a:pPr>
              <a:defRPr/>
            </a:pPr>
            <a:endParaRPr lang="en-US">
              <a:latin typeface="Aria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1142808"/>
                                        </p:tgtEl>
                                        <p:attrNameLst>
                                          <p:attrName>style.visibility</p:attrName>
                                        </p:attrNameLst>
                                      </p:cBhvr>
                                      <p:to>
                                        <p:strVal val="visible"/>
                                      </p:to>
                                    </p:set>
                                    <p:anim calcmode="lin" valueType="num">
                                      <p:cBhvr>
                                        <p:cTn id="7" dur="500" fill="hold"/>
                                        <p:tgtEl>
                                          <p:spTgt spid="1142808"/>
                                        </p:tgtEl>
                                        <p:attrNameLst>
                                          <p:attrName>ppt_x</p:attrName>
                                        </p:attrNameLst>
                                      </p:cBhvr>
                                      <p:tavLst>
                                        <p:tav tm="0">
                                          <p:val>
                                            <p:strVal val="#ppt_x"/>
                                          </p:val>
                                        </p:tav>
                                        <p:tav tm="100000">
                                          <p:val>
                                            <p:strVal val="#ppt_x"/>
                                          </p:val>
                                        </p:tav>
                                      </p:tavLst>
                                    </p:anim>
                                    <p:anim calcmode="lin" valueType="num">
                                      <p:cBhvr>
                                        <p:cTn id="8" dur="500" fill="hold"/>
                                        <p:tgtEl>
                                          <p:spTgt spid="1142808"/>
                                        </p:tgtEl>
                                        <p:attrNameLst>
                                          <p:attrName>ppt_y</p:attrName>
                                        </p:attrNameLst>
                                      </p:cBhvr>
                                      <p:tavLst>
                                        <p:tav tm="0">
                                          <p:val>
                                            <p:strVal val="#ppt_y+#ppt_h/2"/>
                                          </p:val>
                                        </p:tav>
                                        <p:tav tm="100000">
                                          <p:val>
                                            <p:strVal val="#ppt_y"/>
                                          </p:val>
                                        </p:tav>
                                      </p:tavLst>
                                    </p:anim>
                                    <p:anim calcmode="lin" valueType="num">
                                      <p:cBhvr>
                                        <p:cTn id="9" dur="500" fill="hold"/>
                                        <p:tgtEl>
                                          <p:spTgt spid="1142808"/>
                                        </p:tgtEl>
                                        <p:attrNameLst>
                                          <p:attrName>ppt_w</p:attrName>
                                        </p:attrNameLst>
                                      </p:cBhvr>
                                      <p:tavLst>
                                        <p:tav tm="0">
                                          <p:val>
                                            <p:strVal val="#ppt_w"/>
                                          </p:val>
                                        </p:tav>
                                        <p:tav tm="100000">
                                          <p:val>
                                            <p:strVal val="#ppt_w"/>
                                          </p:val>
                                        </p:tav>
                                      </p:tavLst>
                                    </p:anim>
                                    <p:anim calcmode="lin" valueType="num">
                                      <p:cBhvr>
                                        <p:cTn id="10" dur="500" fill="hold"/>
                                        <p:tgtEl>
                                          <p:spTgt spid="11428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41300" y="1200151"/>
            <a:ext cx="8729663" cy="4605738"/>
            <a:chOff x="204" y="756"/>
            <a:chExt cx="5499" cy="3036"/>
          </a:xfrm>
          <a:effectLst>
            <a:outerShdw blurRad="50800" dist="38100" dir="2700000" algn="tl" rotWithShape="0">
              <a:prstClr val="black">
                <a:alpha val="40000"/>
              </a:prstClr>
            </a:outerShdw>
          </a:effectLst>
        </p:grpSpPr>
        <p:sp>
          <p:nvSpPr>
            <p:cNvPr id="1140756" name="AutoShape 20"/>
            <p:cNvSpPr>
              <a:spLocks noChangeArrowheads="1"/>
            </p:cNvSpPr>
            <p:nvPr/>
          </p:nvSpPr>
          <p:spPr bwMode="auto">
            <a:xfrm rot="-27000000">
              <a:off x="1434" y="-474"/>
              <a:ext cx="3036" cy="5496"/>
            </a:xfrm>
            <a:prstGeom prst="rtTriangle">
              <a:avLst/>
            </a:prstGeom>
            <a:gradFill>
              <a:gsLst>
                <a:gs pos="20000">
                  <a:schemeClr val="accent2">
                    <a:lumMod val="40000"/>
                    <a:lumOff val="60000"/>
                  </a:schemeClr>
                </a:gs>
                <a:gs pos="80000">
                  <a:schemeClr val="accent1">
                    <a:lumMod val="40000"/>
                    <a:lumOff val="60000"/>
                  </a:schemeClr>
                </a:gs>
              </a:gsLst>
              <a:lin ang="0" scaled="1"/>
            </a:gradFill>
            <a:ln w="15875">
              <a:solidFill>
                <a:schemeClr val="accent3"/>
              </a:solidFill>
              <a:miter lim="800000"/>
              <a:headEnd/>
              <a:tailEnd/>
            </a:ln>
            <a:effectLst/>
          </p:spPr>
          <p:txBody>
            <a:bodyPr wrap="none" anchor="ctr"/>
            <a:lstStyle/>
            <a:p>
              <a:pPr>
                <a:defRPr/>
              </a:pPr>
              <a:endParaRPr lang="en-US">
                <a:latin typeface="+mj-lt"/>
              </a:endParaRPr>
            </a:p>
          </p:txBody>
        </p:sp>
        <p:sp>
          <p:nvSpPr>
            <p:cNvPr id="1140757" name="Line 21"/>
            <p:cNvSpPr>
              <a:spLocks noChangeShapeType="1"/>
            </p:cNvSpPr>
            <p:nvPr/>
          </p:nvSpPr>
          <p:spPr bwMode="auto">
            <a:xfrm>
              <a:off x="3480" y="1980"/>
              <a:ext cx="2223" cy="0"/>
            </a:xfrm>
            <a:prstGeom prst="line">
              <a:avLst/>
            </a:prstGeom>
            <a:noFill/>
            <a:ln w="15875">
              <a:solidFill>
                <a:schemeClr val="accent3"/>
              </a:solidFill>
              <a:round/>
              <a:headEnd/>
              <a:tailEnd/>
            </a:ln>
            <a:effectLst/>
          </p:spPr>
          <p:txBody>
            <a:bodyPr/>
            <a:lstStyle/>
            <a:p>
              <a:pPr>
                <a:defRPr/>
              </a:pPr>
              <a:endParaRPr lang="en-US">
                <a:latin typeface="+mj-lt"/>
              </a:endParaRPr>
            </a:p>
          </p:txBody>
        </p:sp>
        <p:sp>
          <p:nvSpPr>
            <p:cNvPr id="1140758" name="Line 22"/>
            <p:cNvSpPr>
              <a:spLocks noChangeShapeType="1"/>
            </p:cNvSpPr>
            <p:nvPr/>
          </p:nvSpPr>
          <p:spPr bwMode="auto">
            <a:xfrm>
              <a:off x="1764" y="2928"/>
              <a:ext cx="3939" cy="0"/>
            </a:xfrm>
            <a:prstGeom prst="line">
              <a:avLst/>
            </a:prstGeom>
            <a:noFill/>
            <a:ln w="15875">
              <a:solidFill>
                <a:schemeClr val="accent3"/>
              </a:solidFill>
              <a:round/>
              <a:headEnd/>
              <a:tailEnd/>
            </a:ln>
            <a:effectLst/>
          </p:spPr>
          <p:txBody>
            <a:bodyPr/>
            <a:lstStyle/>
            <a:p>
              <a:pPr>
                <a:defRPr/>
              </a:pPr>
              <a:endParaRPr lang="en-US">
                <a:latin typeface="+mj-lt"/>
              </a:endParaRPr>
            </a:p>
          </p:txBody>
        </p:sp>
      </p:grpSp>
      <p:sp>
        <p:nvSpPr>
          <p:cNvPr id="1140739" name="Text Box 3"/>
          <p:cNvSpPr txBox="1">
            <a:spLocks noChangeArrowheads="1"/>
          </p:cNvSpPr>
          <p:nvPr/>
        </p:nvSpPr>
        <p:spPr bwMode="auto">
          <a:xfrm>
            <a:off x="4387850" y="4503738"/>
            <a:ext cx="3706813" cy="908050"/>
          </a:xfrm>
          <a:prstGeom prst="rect">
            <a:avLst/>
          </a:prstGeom>
          <a:noFill/>
          <a:ln w="9525">
            <a:noFill/>
            <a:miter lim="800000"/>
            <a:headEnd/>
            <a:tailEnd/>
          </a:ln>
          <a:effectLst/>
        </p:spPr>
        <p:txBody>
          <a:bodyPr>
            <a:spAutoFit/>
          </a:bodyPr>
          <a:lstStyle/>
          <a:p>
            <a:pPr>
              <a:lnSpc>
                <a:spcPct val="90000"/>
              </a:lnSpc>
              <a:defRPr/>
            </a:pPr>
            <a:r>
              <a:rPr lang="en-US" sz="600" b="1" dirty="0">
                <a:latin typeface="+mj-lt"/>
              </a:rPr>
              <a:t> </a:t>
            </a:r>
          </a:p>
          <a:p>
            <a:pPr lvl="1" indent="-168275">
              <a:buClr>
                <a:schemeClr val="accent2"/>
              </a:buClr>
              <a:buFontTx/>
              <a:buChar char="•"/>
              <a:defRPr/>
            </a:pPr>
            <a:r>
              <a:rPr lang="en-US" sz="1600" b="1" dirty="0">
                <a:latin typeface="+mj-lt"/>
              </a:rPr>
              <a:t>Diet</a:t>
            </a:r>
          </a:p>
          <a:p>
            <a:pPr lvl="1" indent="-168275">
              <a:buClr>
                <a:schemeClr val="accent2"/>
              </a:buClr>
              <a:buFontTx/>
              <a:buChar char="•"/>
              <a:defRPr/>
            </a:pPr>
            <a:r>
              <a:rPr lang="en-US" sz="1600" b="1" dirty="0">
                <a:latin typeface="+mj-lt"/>
              </a:rPr>
              <a:t>Exercise</a:t>
            </a:r>
          </a:p>
          <a:p>
            <a:pPr lvl="1" indent="-168275">
              <a:buClr>
                <a:schemeClr val="accent2"/>
              </a:buClr>
              <a:buFontTx/>
              <a:buChar char="•"/>
              <a:defRPr/>
            </a:pPr>
            <a:r>
              <a:rPr lang="en-US" sz="1600" b="1" dirty="0">
                <a:latin typeface="+mj-lt"/>
              </a:rPr>
              <a:t>Behavior modification</a:t>
            </a:r>
          </a:p>
        </p:txBody>
      </p:sp>
      <p:sp>
        <p:nvSpPr>
          <p:cNvPr id="1140740" name="Text Box 4"/>
          <p:cNvSpPr txBox="1">
            <a:spLocks noChangeArrowheads="1"/>
          </p:cNvSpPr>
          <p:nvPr/>
        </p:nvSpPr>
        <p:spPr bwMode="auto">
          <a:xfrm>
            <a:off x="3359150" y="4681538"/>
            <a:ext cx="1343025" cy="641350"/>
          </a:xfrm>
          <a:prstGeom prst="rect">
            <a:avLst/>
          </a:prstGeom>
          <a:noFill/>
          <a:ln w="9525">
            <a:noFill/>
            <a:miter lim="800000"/>
            <a:headEnd/>
            <a:tailEnd/>
          </a:ln>
          <a:effectLst/>
        </p:spPr>
        <p:txBody>
          <a:bodyPr>
            <a:spAutoFit/>
          </a:bodyPr>
          <a:lstStyle/>
          <a:p>
            <a:pPr>
              <a:lnSpc>
                <a:spcPct val="90000"/>
              </a:lnSpc>
              <a:defRPr/>
            </a:pPr>
            <a:r>
              <a:rPr lang="en-US" sz="2000" b="1" dirty="0">
                <a:latin typeface="+mj-lt"/>
              </a:rPr>
              <a:t>Lifestyle Changes</a:t>
            </a:r>
          </a:p>
        </p:txBody>
      </p:sp>
      <p:sp>
        <p:nvSpPr>
          <p:cNvPr id="1140741" name="Rectangle 5"/>
          <p:cNvSpPr>
            <a:spLocks noChangeArrowheads="1"/>
          </p:cNvSpPr>
          <p:nvPr/>
        </p:nvSpPr>
        <p:spPr bwMode="auto">
          <a:xfrm>
            <a:off x="3740150" y="3802063"/>
            <a:ext cx="5148263" cy="396875"/>
          </a:xfrm>
          <a:prstGeom prst="rect">
            <a:avLst/>
          </a:prstGeom>
          <a:noFill/>
          <a:ln w="9525">
            <a:noFill/>
            <a:miter lim="800000"/>
            <a:headEnd/>
            <a:tailEnd/>
          </a:ln>
          <a:effectLst/>
        </p:spPr>
        <p:txBody>
          <a:bodyPr>
            <a:spAutoFit/>
          </a:bodyPr>
          <a:lstStyle/>
          <a:p>
            <a:pPr algn="ctr" eaLnBrk="0" hangingPunct="0">
              <a:defRPr/>
            </a:pPr>
            <a:r>
              <a:rPr lang="en-US" sz="2000" b="1" dirty="0">
                <a:latin typeface="+mj-lt"/>
              </a:rPr>
              <a:t>Medications </a:t>
            </a:r>
          </a:p>
        </p:txBody>
      </p:sp>
      <p:pic>
        <p:nvPicPr>
          <p:cNvPr id="1140742" name="Picture 6" descr="PILLS"/>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089080" y="3158156"/>
            <a:ext cx="2051620" cy="685778"/>
          </a:xfrm>
          <a:prstGeom prst="rect">
            <a:avLst/>
          </a:prstGeom>
          <a:noFill/>
          <a:effectLst>
            <a:outerShdw blurRad="50800" dist="38100" dir="2700000" algn="tl" rotWithShape="0">
              <a:prstClr val="black">
                <a:alpha val="40000"/>
              </a:prstClr>
            </a:outerShdw>
          </a:effectLst>
        </p:spPr>
      </p:pic>
      <p:sp>
        <p:nvSpPr>
          <p:cNvPr id="1140743" name="Line 7"/>
          <p:cNvSpPr>
            <a:spLocks noChangeShapeType="1"/>
          </p:cNvSpPr>
          <p:nvPr/>
        </p:nvSpPr>
        <p:spPr bwMode="auto">
          <a:xfrm rot="349021" flipV="1">
            <a:off x="2320925" y="2178050"/>
            <a:ext cx="2825750" cy="1971675"/>
          </a:xfrm>
          <a:prstGeom prst="line">
            <a:avLst/>
          </a:prstGeom>
          <a:noFill/>
          <a:ln w="76200" cap="sq">
            <a:solidFill>
              <a:schemeClr val="accent3"/>
            </a:solidFill>
            <a:round/>
            <a:headEnd type="none" w="sm" len="sm"/>
            <a:tailEnd type="triangle" w="med" len="lg"/>
          </a:ln>
          <a:effectLst/>
        </p:spPr>
        <p:txBody>
          <a:bodyPr wrap="none" anchor="ctr"/>
          <a:lstStyle/>
          <a:p>
            <a:pPr>
              <a:defRPr/>
            </a:pPr>
            <a:endParaRPr lang="en-US">
              <a:latin typeface="Arial" pitchFamily="34" charset="0"/>
            </a:endParaRPr>
          </a:p>
        </p:txBody>
      </p:sp>
      <p:sp>
        <p:nvSpPr>
          <p:cNvPr id="1140744" name="Text Box 8"/>
          <p:cNvSpPr txBox="1">
            <a:spLocks noChangeArrowheads="1"/>
          </p:cNvSpPr>
          <p:nvPr/>
        </p:nvSpPr>
        <p:spPr bwMode="auto">
          <a:xfrm rot="19808553">
            <a:off x="2741613" y="2714625"/>
            <a:ext cx="1920875" cy="396875"/>
          </a:xfrm>
          <a:prstGeom prst="rect">
            <a:avLst/>
          </a:prstGeom>
          <a:noFill/>
          <a:ln w="22225">
            <a:noFill/>
            <a:miter lim="800000"/>
            <a:headEnd/>
            <a:tailEnd/>
          </a:ln>
          <a:effectLst/>
        </p:spPr>
        <p:txBody>
          <a:bodyPr>
            <a:spAutoFit/>
          </a:bodyPr>
          <a:lstStyle/>
          <a:p>
            <a:pPr>
              <a:defRPr/>
            </a:pPr>
            <a:r>
              <a:rPr lang="en-US" sz="2000" b="1">
                <a:latin typeface="+mj-lt"/>
              </a:rPr>
              <a:t>BMI </a:t>
            </a:r>
            <a:r>
              <a:rPr lang="en-US" b="1">
                <a:latin typeface="+mj-lt"/>
              </a:rPr>
              <a:t>(kg/m</a:t>
            </a:r>
            <a:r>
              <a:rPr lang="en-US" b="1">
                <a:latin typeface="+mj-lt"/>
                <a:cs typeface="Arial" pitchFamily="34" charset="0"/>
              </a:rPr>
              <a:t>²</a:t>
            </a:r>
            <a:r>
              <a:rPr lang="en-US" b="1">
                <a:latin typeface="+mj-lt"/>
              </a:rPr>
              <a:t>)</a:t>
            </a:r>
          </a:p>
        </p:txBody>
      </p:sp>
      <p:sp>
        <p:nvSpPr>
          <p:cNvPr id="1140745" name="Text Box 9"/>
          <p:cNvSpPr txBox="1">
            <a:spLocks noChangeArrowheads="1"/>
          </p:cNvSpPr>
          <p:nvPr/>
        </p:nvSpPr>
        <p:spPr bwMode="auto">
          <a:xfrm>
            <a:off x="7519988" y="1857375"/>
            <a:ext cx="1068387" cy="400050"/>
          </a:xfrm>
          <a:prstGeom prst="rect">
            <a:avLst/>
          </a:prstGeom>
          <a:noFill/>
          <a:ln w="9525">
            <a:noFill/>
            <a:miter lim="800000"/>
            <a:headEnd/>
            <a:tailEnd/>
          </a:ln>
          <a:effectLst/>
        </p:spPr>
        <p:txBody>
          <a:bodyPr wrap="none">
            <a:spAutoFit/>
          </a:bodyPr>
          <a:lstStyle/>
          <a:p>
            <a:pPr>
              <a:defRPr/>
            </a:pPr>
            <a:r>
              <a:rPr lang="en-US" sz="2000" b="1" dirty="0">
                <a:latin typeface="+mj-lt"/>
              </a:rPr>
              <a:t>Surgery</a:t>
            </a:r>
          </a:p>
        </p:txBody>
      </p:sp>
      <p:sp>
        <p:nvSpPr>
          <p:cNvPr id="1140746" name="Rectangle 10"/>
          <p:cNvSpPr>
            <a:spLocks noChangeArrowheads="1"/>
          </p:cNvSpPr>
          <p:nvPr/>
        </p:nvSpPr>
        <p:spPr bwMode="auto">
          <a:xfrm>
            <a:off x="2546350" y="5446713"/>
            <a:ext cx="5576888" cy="247650"/>
          </a:xfrm>
          <a:prstGeom prst="rect">
            <a:avLst/>
          </a:prstGeom>
          <a:noFill/>
          <a:ln w="9525">
            <a:noFill/>
            <a:miter lim="800000"/>
            <a:headEnd/>
            <a:tailEnd/>
          </a:ln>
          <a:effectLst/>
        </p:spPr>
        <p:txBody>
          <a:bodyPr>
            <a:spAutoFit/>
          </a:bodyPr>
          <a:lstStyle/>
          <a:p>
            <a:pPr lvl="1">
              <a:lnSpc>
                <a:spcPct val="70000"/>
              </a:lnSpc>
              <a:spcBef>
                <a:spcPct val="25000"/>
              </a:spcBef>
              <a:buClr>
                <a:srgbClr val="5C919E"/>
              </a:buClr>
              <a:buFont typeface="Arial" pitchFamily="34" charset="0"/>
              <a:buNone/>
              <a:defRPr/>
            </a:pPr>
            <a:r>
              <a:rPr lang="en-US" sz="1400" dirty="0">
                <a:solidFill>
                  <a:schemeClr val="accent3"/>
                </a:solidFill>
                <a:latin typeface="+mj-lt"/>
              </a:rPr>
              <a:t>(5% to 10% EWL, on average, when used with medication)</a:t>
            </a:r>
            <a:r>
              <a:rPr lang="en-US" sz="1400" baseline="30000" dirty="0">
                <a:solidFill>
                  <a:schemeClr val="accent3"/>
                </a:solidFill>
                <a:latin typeface="+mj-lt"/>
              </a:rPr>
              <a:t>1,2</a:t>
            </a:r>
          </a:p>
        </p:txBody>
      </p:sp>
      <p:sp>
        <p:nvSpPr>
          <p:cNvPr id="1140747" name="Rectangle 11"/>
          <p:cNvSpPr>
            <a:spLocks noChangeArrowheads="1"/>
          </p:cNvSpPr>
          <p:nvPr/>
        </p:nvSpPr>
        <p:spPr bwMode="auto">
          <a:xfrm>
            <a:off x="3271838" y="4189413"/>
            <a:ext cx="5559425" cy="247650"/>
          </a:xfrm>
          <a:prstGeom prst="rect">
            <a:avLst/>
          </a:prstGeom>
          <a:noFill/>
          <a:ln w="9525">
            <a:noFill/>
            <a:miter lim="800000"/>
            <a:headEnd/>
            <a:tailEnd/>
          </a:ln>
          <a:effectLst/>
        </p:spPr>
        <p:txBody>
          <a:bodyPr wrap="none">
            <a:spAutoFit/>
          </a:bodyPr>
          <a:lstStyle/>
          <a:p>
            <a:pPr lvl="1">
              <a:lnSpc>
                <a:spcPct val="70000"/>
              </a:lnSpc>
              <a:spcBef>
                <a:spcPct val="25000"/>
              </a:spcBef>
              <a:buClr>
                <a:srgbClr val="5C919E"/>
              </a:buClr>
              <a:buFont typeface="Arial" pitchFamily="34" charset="0"/>
              <a:buNone/>
              <a:defRPr/>
            </a:pPr>
            <a:r>
              <a:rPr lang="en-US" sz="1400" dirty="0">
                <a:solidFill>
                  <a:schemeClr val="accent3"/>
                </a:solidFill>
                <a:latin typeface="+mj-lt"/>
              </a:rPr>
              <a:t>(5% to 10% EWL, on average, when used with lifestyle changes)</a:t>
            </a:r>
            <a:r>
              <a:rPr lang="en-US" sz="1400" baseline="30000" dirty="0">
                <a:solidFill>
                  <a:schemeClr val="accent3"/>
                </a:solidFill>
                <a:latin typeface="+mj-lt"/>
              </a:rPr>
              <a:t>2,3</a:t>
            </a:r>
          </a:p>
        </p:txBody>
      </p:sp>
      <p:sp>
        <p:nvSpPr>
          <p:cNvPr id="1140748" name="Rectangle 12"/>
          <p:cNvSpPr>
            <a:spLocks noChangeArrowheads="1"/>
          </p:cNvSpPr>
          <p:nvPr/>
        </p:nvSpPr>
        <p:spPr bwMode="auto">
          <a:xfrm>
            <a:off x="5997575" y="2184400"/>
            <a:ext cx="2928938" cy="1108075"/>
          </a:xfrm>
          <a:prstGeom prst="rect">
            <a:avLst/>
          </a:prstGeom>
          <a:noFill/>
          <a:ln w="9525">
            <a:noFill/>
            <a:miter lim="800000"/>
            <a:headEnd/>
            <a:tailEnd/>
          </a:ln>
          <a:effectLst/>
        </p:spPr>
        <p:txBody>
          <a:bodyPr>
            <a:spAutoFit/>
          </a:bodyPr>
          <a:lstStyle/>
          <a:p>
            <a:pPr lvl="1" algn="ctr">
              <a:defRPr/>
            </a:pPr>
            <a:r>
              <a:rPr lang="en-US" sz="1400" dirty="0">
                <a:solidFill>
                  <a:schemeClr val="accent3"/>
                </a:solidFill>
                <a:latin typeface="+mj-lt"/>
                <a:sym typeface="Symbol" pitchFamily="18" charset="2"/>
              </a:rPr>
              <a:t>Effective over time </a:t>
            </a:r>
            <a:br>
              <a:rPr lang="en-US" sz="1400" dirty="0">
                <a:solidFill>
                  <a:schemeClr val="accent3"/>
                </a:solidFill>
                <a:latin typeface="+mj-lt"/>
                <a:sym typeface="Symbol" pitchFamily="18" charset="2"/>
              </a:rPr>
            </a:br>
            <a:r>
              <a:rPr lang="en-US" sz="1000" dirty="0">
                <a:solidFill>
                  <a:schemeClr val="accent3"/>
                </a:solidFill>
                <a:latin typeface="+mj-lt"/>
                <a:sym typeface="Symbol" pitchFamily="18" charset="2"/>
              </a:rPr>
              <a:t>RYGB: One study showed up to ≥52% EWL at 10 years</a:t>
            </a:r>
            <a:r>
              <a:rPr lang="en-US" sz="1000" baseline="30000" dirty="0">
                <a:solidFill>
                  <a:schemeClr val="accent3"/>
                </a:solidFill>
                <a:latin typeface="+mj-lt"/>
                <a:sym typeface="Symbol" pitchFamily="18" charset="2"/>
              </a:rPr>
              <a:t>1</a:t>
            </a:r>
          </a:p>
          <a:p>
            <a:pPr lvl="1" algn="ctr">
              <a:defRPr/>
            </a:pPr>
            <a:r>
              <a:rPr lang="en-US" sz="1000" dirty="0">
                <a:solidFill>
                  <a:schemeClr val="accent3"/>
                </a:solidFill>
                <a:latin typeface="+mj-lt"/>
                <a:sym typeface="Symbol" pitchFamily="18" charset="2"/>
              </a:rPr>
              <a:t>LAGB: One study showed up to 59% EWL at 8 years</a:t>
            </a:r>
            <a:r>
              <a:rPr lang="en-US" sz="1000" baseline="30000" dirty="0">
                <a:solidFill>
                  <a:schemeClr val="accent3"/>
                </a:solidFill>
                <a:sym typeface="Symbol" pitchFamily="18" charset="2"/>
              </a:rPr>
              <a:t>1</a:t>
            </a:r>
            <a:endParaRPr lang="en-US" sz="1000" dirty="0">
              <a:solidFill>
                <a:schemeClr val="accent3"/>
              </a:solidFill>
              <a:latin typeface="+mj-lt"/>
              <a:sym typeface="Symbol" pitchFamily="18" charset="2"/>
            </a:endParaRPr>
          </a:p>
          <a:p>
            <a:pPr lvl="1" algn="ctr">
              <a:defRPr/>
            </a:pPr>
            <a:endParaRPr lang="en-US" sz="1200" dirty="0">
              <a:solidFill>
                <a:schemeClr val="accent3"/>
              </a:solidFill>
              <a:latin typeface="+mj-lt"/>
              <a:sym typeface="Symbol" pitchFamily="18" charset="2"/>
            </a:endParaRPr>
          </a:p>
        </p:txBody>
      </p:sp>
      <p:sp>
        <p:nvSpPr>
          <p:cNvPr id="1658886" name="Rectangle 6"/>
          <p:cNvSpPr>
            <a:spLocks noGrp="1" noChangeArrowheads="1"/>
          </p:cNvSpPr>
          <p:nvPr>
            <p:ph type="title"/>
          </p:nvPr>
        </p:nvSpPr>
        <p:spPr/>
        <p:txBody>
          <a:bodyPr/>
          <a:lstStyle/>
          <a:p>
            <a:pPr eaLnBrk="1" hangingPunct="1">
              <a:defRPr/>
            </a:pPr>
            <a:r>
              <a:rPr lang="en-US" dirty="0" smtClean="0"/>
              <a:t>A Guide to Selecting Treatment</a:t>
            </a:r>
            <a:endParaRPr lang="en-US" baseline="30000" dirty="0" smtClean="0"/>
          </a:p>
        </p:txBody>
      </p:sp>
      <p:sp>
        <p:nvSpPr>
          <p:cNvPr id="1140750" name="Text Box 14"/>
          <p:cNvSpPr txBox="1">
            <a:spLocks noChangeArrowheads="1"/>
          </p:cNvSpPr>
          <p:nvPr/>
        </p:nvSpPr>
        <p:spPr bwMode="auto">
          <a:xfrm>
            <a:off x="177800" y="1262063"/>
            <a:ext cx="5643563" cy="954087"/>
          </a:xfrm>
          <a:prstGeom prst="rect">
            <a:avLst/>
          </a:prstGeom>
          <a:noFill/>
          <a:ln w="9525">
            <a:noFill/>
            <a:miter lim="800000"/>
            <a:headEnd/>
            <a:tailEnd/>
          </a:ln>
          <a:effectLst/>
        </p:spPr>
        <p:txBody>
          <a:bodyPr>
            <a:spAutoFit/>
          </a:bodyPr>
          <a:lstStyle/>
          <a:p>
            <a:pPr>
              <a:tabLst>
                <a:tab pos="2120900" algn="l"/>
              </a:tabLst>
              <a:defRPr/>
            </a:pPr>
            <a:r>
              <a:rPr lang="en-US" sz="1400" b="1" dirty="0" err="1">
                <a:latin typeface="+mj-lt"/>
              </a:rPr>
              <a:t>Malabsorptive</a:t>
            </a:r>
            <a:r>
              <a:rPr lang="en-US" sz="1400" b="1" dirty="0">
                <a:latin typeface="+mj-lt"/>
              </a:rPr>
              <a:t> procedures:</a:t>
            </a:r>
            <a:r>
              <a:rPr lang="en-US" sz="1400" dirty="0">
                <a:latin typeface="+mj-lt"/>
              </a:rPr>
              <a:t>	</a:t>
            </a:r>
            <a:r>
              <a:rPr lang="en-US" sz="1400" dirty="0" err="1">
                <a:solidFill>
                  <a:schemeClr val="accent3"/>
                </a:solidFill>
                <a:latin typeface="+mj-lt"/>
                <a:sym typeface="Symbol" pitchFamily="18" charset="2"/>
              </a:rPr>
              <a:t>Jejunoileal</a:t>
            </a:r>
            <a:r>
              <a:rPr lang="en-US" sz="1400" dirty="0">
                <a:solidFill>
                  <a:schemeClr val="accent3"/>
                </a:solidFill>
                <a:latin typeface="+mj-lt"/>
                <a:sym typeface="Symbol" pitchFamily="18" charset="2"/>
              </a:rPr>
              <a:t> Bypass</a:t>
            </a:r>
            <a:endParaRPr lang="en-US" sz="1400" dirty="0">
              <a:solidFill>
                <a:schemeClr val="accent3"/>
              </a:solidFill>
              <a:latin typeface="+mj-lt"/>
            </a:endParaRPr>
          </a:p>
          <a:p>
            <a:pPr>
              <a:tabLst>
                <a:tab pos="2120900" algn="l"/>
              </a:tabLst>
              <a:defRPr/>
            </a:pPr>
            <a:r>
              <a:rPr lang="en-US" sz="1400" b="1" dirty="0">
                <a:latin typeface="+mj-lt"/>
              </a:rPr>
              <a:t>Restrictive procedures:</a:t>
            </a:r>
            <a:r>
              <a:rPr lang="en-US" sz="1400" dirty="0">
                <a:latin typeface="+mj-lt"/>
              </a:rPr>
              <a:t>	</a:t>
            </a:r>
            <a:r>
              <a:rPr lang="en-US" sz="1400" dirty="0">
                <a:solidFill>
                  <a:schemeClr val="accent3"/>
                </a:solidFill>
                <a:latin typeface="+mj-lt"/>
                <a:sym typeface="Symbol" pitchFamily="18" charset="2"/>
              </a:rPr>
              <a:t>Gastric Banding, Sleeve </a:t>
            </a:r>
            <a:r>
              <a:rPr lang="en-US" sz="1400" dirty="0" err="1">
                <a:solidFill>
                  <a:schemeClr val="accent3"/>
                </a:solidFill>
                <a:latin typeface="+mj-lt"/>
                <a:sym typeface="Symbol" pitchFamily="18" charset="2"/>
              </a:rPr>
              <a:t>Gastrectomy</a:t>
            </a:r>
            <a:endParaRPr lang="en-US" sz="1400" dirty="0">
              <a:solidFill>
                <a:schemeClr val="accent3"/>
              </a:solidFill>
              <a:latin typeface="+mj-lt"/>
            </a:endParaRPr>
          </a:p>
          <a:p>
            <a:pPr>
              <a:tabLst>
                <a:tab pos="2120900" algn="l"/>
              </a:tabLst>
              <a:defRPr/>
            </a:pPr>
            <a:r>
              <a:rPr lang="en-US" sz="1400" b="1" dirty="0">
                <a:latin typeface="+mj-lt"/>
              </a:rPr>
              <a:t>Combination procedures:</a:t>
            </a:r>
            <a:r>
              <a:rPr lang="en-US" sz="1400" dirty="0">
                <a:latin typeface="+mj-lt"/>
              </a:rPr>
              <a:t>	</a:t>
            </a:r>
            <a:r>
              <a:rPr lang="en-US" sz="1400" dirty="0">
                <a:solidFill>
                  <a:schemeClr val="accent3"/>
                </a:solidFill>
                <a:latin typeface="+mj-lt"/>
                <a:sym typeface="Symbol" pitchFamily="18" charset="2"/>
              </a:rPr>
              <a:t>Roux-en Y Gastric Bypass (RYGB),</a:t>
            </a:r>
            <a:br>
              <a:rPr lang="en-US" sz="1400" dirty="0">
                <a:solidFill>
                  <a:schemeClr val="accent3"/>
                </a:solidFill>
                <a:latin typeface="+mj-lt"/>
                <a:sym typeface="Symbol" pitchFamily="18" charset="2"/>
              </a:rPr>
            </a:br>
            <a:r>
              <a:rPr lang="en-US" sz="1400" dirty="0">
                <a:solidFill>
                  <a:schemeClr val="accent3"/>
                </a:solidFill>
                <a:latin typeface="+mj-lt"/>
                <a:sym typeface="Symbol" pitchFamily="18" charset="2"/>
              </a:rPr>
              <a:t>	</a:t>
            </a:r>
            <a:r>
              <a:rPr lang="en-US" sz="1400" dirty="0" err="1">
                <a:solidFill>
                  <a:schemeClr val="accent3"/>
                </a:solidFill>
                <a:latin typeface="+mj-lt"/>
                <a:sym typeface="Symbol" pitchFamily="18" charset="2"/>
              </a:rPr>
              <a:t>Biliopancreatic</a:t>
            </a:r>
            <a:r>
              <a:rPr lang="en-US" sz="1400" dirty="0">
                <a:solidFill>
                  <a:schemeClr val="accent3"/>
                </a:solidFill>
                <a:latin typeface="+mj-lt"/>
                <a:sym typeface="Symbol" pitchFamily="18" charset="2"/>
              </a:rPr>
              <a:t> Diversion/Duodenal Switch</a:t>
            </a:r>
            <a:endParaRPr lang="en-US" sz="1400" dirty="0">
              <a:solidFill>
                <a:schemeClr val="accent3"/>
              </a:solidFill>
              <a:latin typeface="+mj-lt"/>
            </a:endParaRPr>
          </a:p>
        </p:txBody>
      </p:sp>
      <p:sp>
        <p:nvSpPr>
          <p:cNvPr id="1140752" name="Text Box 16"/>
          <p:cNvSpPr txBox="1">
            <a:spLocks noChangeArrowheads="1"/>
          </p:cNvSpPr>
          <p:nvPr/>
        </p:nvSpPr>
        <p:spPr bwMode="auto">
          <a:xfrm>
            <a:off x="361950" y="5943600"/>
            <a:ext cx="5772150" cy="366713"/>
          </a:xfrm>
          <a:prstGeom prst="rect">
            <a:avLst/>
          </a:prstGeom>
          <a:noFill/>
          <a:ln w="9525">
            <a:noFill/>
            <a:miter lim="800000"/>
            <a:headEnd/>
            <a:tailEnd/>
          </a:ln>
          <a:effectLst/>
        </p:spPr>
        <p:txBody>
          <a:bodyPr>
            <a:spAutoFit/>
          </a:bodyPr>
          <a:lstStyle/>
          <a:p>
            <a:pPr>
              <a:spcBef>
                <a:spcPct val="50000"/>
              </a:spcBef>
              <a:defRPr/>
            </a:pPr>
            <a:endParaRPr lang="en-US">
              <a:latin typeface="+mj-lt"/>
            </a:endParaRPr>
          </a:p>
        </p:txBody>
      </p:sp>
      <p:sp>
        <p:nvSpPr>
          <p:cNvPr id="1140759" name="Rectangle 23"/>
          <p:cNvSpPr>
            <a:spLocks noChangeArrowheads="1"/>
          </p:cNvSpPr>
          <p:nvPr/>
        </p:nvSpPr>
        <p:spPr bwMode="auto">
          <a:xfrm rot="19920000">
            <a:off x="968375" y="4235450"/>
            <a:ext cx="1600200" cy="838200"/>
          </a:xfrm>
          <a:prstGeom prst="rect">
            <a:avLst/>
          </a:prstGeom>
          <a:noFill/>
          <a:ln w="9525">
            <a:noFill/>
            <a:miter lim="800000"/>
            <a:headEnd/>
            <a:tailEnd/>
          </a:ln>
          <a:effectLst/>
        </p:spPr>
        <p:txBody>
          <a:bodyPr wrap="none" anchor="ctr"/>
          <a:lstStyle/>
          <a:p>
            <a:pPr algn="ctr">
              <a:defRPr/>
            </a:pPr>
            <a:r>
              <a:rPr lang="en-US" sz="1600" dirty="0">
                <a:latin typeface="+mj-lt"/>
              </a:rPr>
              <a:t>25-26.9</a:t>
            </a:r>
          </a:p>
          <a:p>
            <a:pPr algn="ctr">
              <a:defRPr/>
            </a:pPr>
            <a:r>
              <a:rPr lang="en-US" sz="1600" u="sng" dirty="0">
                <a:latin typeface="+mj-lt"/>
              </a:rPr>
              <a:t>&gt;</a:t>
            </a:r>
            <a:r>
              <a:rPr lang="en-US" sz="1600" dirty="0">
                <a:latin typeface="+mj-lt"/>
              </a:rPr>
              <a:t>27</a:t>
            </a:r>
            <a:endParaRPr lang="en-US" sz="1600" u="sng" dirty="0">
              <a:latin typeface="+mj-lt"/>
            </a:endParaRPr>
          </a:p>
        </p:txBody>
      </p:sp>
      <p:sp>
        <p:nvSpPr>
          <p:cNvPr id="1140760" name="Rectangle 24"/>
          <p:cNvSpPr>
            <a:spLocks noChangeArrowheads="1"/>
          </p:cNvSpPr>
          <p:nvPr/>
        </p:nvSpPr>
        <p:spPr bwMode="auto">
          <a:xfrm rot="19920000">
            <a:off x="-136525" y="4711700"/>
            <a:ext cx="1600200" cy="838200"/>
          </a:xfrm>
          <a:prstGeom prst="rect">
            <a:avLst/>
          </a:prstGeom>
          <a:noFill/>
          <a:ln w="9525">
            <a:noFill/>
            <a:miter lim="800000"/>
            <a:headEnd/>
            <a:tailEnd/>
          </a:ln>
          <a:effectLst/>
        </p:spPr>
        <p:txBody>
          <a:bodyPr wrap="none" anchor="ctr"/>
          <a:lstStyle/>
          <a:p>
            <a:pPr algn="ctr">
              <a:defRPr/>
            </a:pPr>
            <a:r>
              <a:rPr lang="en-US" sz="1600" dirty="0" err="1">
                <a:latin typeface="+mj-lt"/>
              </a:rPr>
              <a:t>Comorbidity</a:t>
            </a:r>
            <a:endParaRPr lang="en-US" sz="1600" dirty="0">
              <a:latin typeface="+mj-lt"/>
            </a:endParaRPr>
          </a:p>
          <a:p>
            <a:pPr algn="ctr">
              <a:defRPr/>
            </a:pPr>
            <a:r>
              <a:rPr lang="en-US" sz="1600" dirty="0">
                <a:latin typeface="+mj-lt"/>
              </a:rPr>
              <a:t>+</a:t>
            </a:r>
          </a:p>
          <a:p>
            <a:pPr algn="ctr">
              <a:defRPr/>
            </a:pPr>
            <a:r>
              <a:rPr lang="en-US" sz="1600" dirty="0">
                <a:latin typeface="+mj-lt"/>
              </a:rPr>
              <a:t>-</a:t>
            </a:r>
            <a:endParaRPr lang="en-US" sz="1600" u="sng" dirty="0">
              <a:latin typeface="+mj-lt"/>
            </a:endParaRPr>
          </a:p>
        </p:txBody>
      </p:sp>
      <p:sp>
        <p:nvSpPr>
          <p:cNvPr id="1140761" name="Rectangle 25"/>
          <p:cNvSpPr>
            <a:spLocks noChangeArrowheads="1"/>
          </p:cNvSpPr>
          <p:nvPr/>
        </p:nvSpPr>
        <p:spPr bwMode="auto">
          <a:xfrm rot="19920000">
            <a:off x="3270250" y="3048000"/>
            <a:ext cx="1600200" cy="838200"/>
          </a:xfrm>
          <a:prstGeom prst="rect">
            <a:avLst/>
          </a:prstGeom>
          <a:noFill/>
          <a:ln w="9525">
            <a:noFill/>
            <a:miter lim="800000"/>
            <a:headEnd/>
            <a:tailEnd/>
          </a:ln>
          <a:effectLst/>
        </p:spPr>
        <p:txBody>
          <a:bodyPr wrap="none" anchor="ctr"/>
          <a:lstStyle/>
          <a:p>
            <a:pPr algn="ctr">
              <a:defRPr/>
            </a:pPr>
            <a:r>
              <a:rPr lang="en-US" sz="1600" dirty="0">
                <a:latin typeface="+mj-lt"/>
              </a:rPr>
              <a:t>27-29.9</a:t>
            </a:r>
          </a:p>
          <a:p>
            <a:pPr algn="ctr">
              <a:defRPr/>
            </a:pPr>
            <a:r>
              <a:rPr lang="en-US" sz="1600" u="sng" dirty="0">
                <a:latin typeface="+mj-lt"/>
              </a:rPr>
              <a:t>&gt;</a:t>
            </a:r>
            <a:r>
              <a:rPr lang="en-US" sz="1600" dirty="0">
                <a:latin typeface="+mj-lt"/>
              </a:rPr>
              <a:t>30</a:t>
            </a:r>
            <a:endParaRPr lang="en-US" sz="1600" u="sng" dirty="0">
              <a:latin typeface="+mj-lt"/>
            </a:endParaRPr>
          </a:p>
        </p:txBody>
      </p:sp>
      <p:sp>
        <p:nvSpPr>
          <p:cNvPr id="1140762" name="Rectangle 26"/>
          <p:cNvSpPr>
            <a:spLocks noChangeArrowheads="1"/>
          </p:cNvSpPr>
          <p:nvPr/>
        </p:nvSpPr>
        <p:spPr bwMode="auto">
          <a:xfrm rot="19920000">
            <a:off x="5803900" y="1676400"/>
            <a:ext cx="1600200" cy="838200"/>
          </a:xfrm>
          <a:prstGeom prst="rect">
            <a:avLst/>
          </a:prstGeom>
          <a:noFill/>
          <a:ln w="9525">
            <a:noFill/>
            <a:miter lim="800000"/>
            <a:headEnd/>
            <a:tailEnd/>
          </a:ln>
          <a:effectLst/>
        </p:spPr>
        <p:txBody>
          <a:bodyPr wrap="none" anchor="ctr"/>
          <a:lstStyle/>
          <a:p>
            <a:pPr algn="ctr">
              <a:defRPr/>
            </a:pPr>
            <a:r>
              <a:rPr lang="en-US" sz="1600" dirty="0">
                <a:latin typeface="+mj-lt"/>
              </a:rPr>
              <a:t>35-39.9</a:t>
            </a:r>
          </a:p>
          <a:p>
            <a:pPr algn="ctr">
              <a:defRPr/>
            </a:pPr>
            <a:r>
              <a:rPr lang="en-US" sz="1600" u="sng" dirty="0">
                <a:latin typeface="+mj-lt"/>
              </a:rPr>
              <a:t>&gt;</a:t>
            </a:r>
            <a:r>
              <a:rPr lang="en-US" sz="1600" dirty="0">
                <a:latin typeface="+mj-lt"/>
              </a:rPr>
              <a:t>40</a:t>
            </a:r>
            <a:endParaRPr lang="en-US" sz="1600" u="sng" dirty="0">
              <a:latin typeface="+mj-lt"/>
            </a:endParaRPr>
          </a:p>
        </p:txBody>
      </p:sp>
      <p:sp>
        <p:nvSpPr>
          <p:cNvPr id="28" name="Text Box 51"/>
          <p:cNvSpPr txBox="1">
            <a:spLocks noChangeArrowheads="1"/>
          </p:cNvSpPr>
          <p:nvPr/>
        </p:nvSpPr>
        <p:spPr bwMode="auto">
          <a:xfrm>
            <a:off x="0" y="6038850"/>
            <a:ext cx="8870950" cy="652463"/>
          </a:xfrm>
          <a:prstGeom prst="rect">
            <a:avLst/>
          </a:prstGeom>
          <a:noFill/>
          <a:ln w="9525">
            <a:noFill/>
            <a:miter lim="800000"/>
            <a:headEnd/>
            <a:tailEnd/>
          </a:ln>
        </p:spPr>
        <p:txBody>
          <a:bodyPr anchor="b"/>
          <a:lstStyle/>
          <a:p>
            <a:pPr marL="57150" indent="-57150">
              <a:defRPr/>
            </a:pPr>
            <a:r>
              <a:rPr lang="en-US" sz="800" dirty="0">
                <a:latin typeface="Times New Roman" pitchFamily="18" charset="0"/>
              </a:rPr>
              <a:t>National Institutes of Health et al. http://www.nhlbi.nih.gov/guidelines/obesity/prctgd_c.pdf. Accessed  May 18, 2009</a:t>
            </a:r>
          </a:p>
          <a:p>
            <a:pPr>
              <a:defRPr/>
            </a:pPr>
            <a:r>
              <a:rPr lang="en-US" sz="800" dirty="0"/>
              <a:t>1. O’Brien PE, Mc </a:t>
            </a:r>
            <a:r>
              <a:rPr lang="en-US" sz="800" dirty="0" err="1"/>
              <a:t>Phail</a:t>
            </a:r>
            <a:r>
              <a:rPr lang="en-US" sz="800" dirty="0"/>
              <a:t> T, </a:t>
            </a:r>
            <a:r>
              <a:rPr lang="en-US" sz="800" dirty="0" err="1"/>
              <a:t>Chaston</a:t>
            </a:r>
            <a:r>
              <a:rPr lang="en-US" sz="800" dirty="0"/>
              <a:t> TB, et al. Systematic Review of Medium-Term Weight  Loss after Bariatric Operations. </a:t>
            </a:r>
            <a:r>
              <a:rPr lang="en-US" sz="800" i="1" dirty="0" err="1"/>
              <a:t>Obes</a:t>
            </a:r>
            <a:r>
              <a:rPr lang="en-US" sz="800" i="1" dirty="0"/>
              <a:t> </a:t>
            </a:r>
            <a:r>
              <a:rPr lang="en-US" sz="800" i="1" dirty="0" err="1"/>
              <a:t>Surg</a:t>
            </a:r>
            <a:r>
              <a:rPr lang="en-US" sz="800" i="1" dirty="0"/>
              <a:t> </a:t>
            </a:r>
            <a:r>
              <a:rPr lang="en-US" sz="800" dirty="0"/>
              <a:t>. 2006; 16:1032-1040.</a:t>
            </a:r>
          </a:p>
          <a:p>
            <a:pPr>
              <a:defRPr/>
            </a:pPr>
            <a:r>
              <a:rPr lang="en-US" sz="800" dirty="0"/>
              <a:t>2. Dixon JB, O'Brien PE. Health outcomes of severely obese type 2 diabetic subjects 1 year after laparoscopic adjustable gastric banding. </a:t>
            </a:r>
            <a:r>
              <a:rPr lang="en-US" sz="800" i="1" dirty="0"/>
              <a:t>Diabetes Care. </a:t>
            </a:r>
            <a:r>
              <a:rPr lang="en-US" sz="800" dirty="0"/>
              <a:t>2002;25:358-363.</a:t>
            </a:r>
          </a:p>
          <a:p>
            <a:pPr>
              <a:defRPr/>
            </a:pPr>
            <a:r>
              <a:rPr lang="en-US" sz="800" dirty="0"/>
              <a:t>3. </a:t>
            </a:r>
            <a:r>
              <a:rPr lang="en-US" sz="800" dirty="0" err="1"/>
              <a:t>Wierzbicki</a:t>
            </a:r>
            <a:r>
              <a:rPr lang="en-US" sz="800" dirty="0"/>
              <a:t> A. </a:t>
            </a:r>
            <a:r>
              <a:rPr lang="en-US" sz="800" dirty="0" err="1"/>
              <a:t>Rimonabant</a:t>
            </a:r>
            <a:r>
              <a:rPr lang="en-US" sz="800" dirty="0"/>
              <a:t>: </a:t>
            </a:r>
            <a:r>
              <a:rPr lang="en-US" sz="800" dirty="0" err="1"/>
              <a:t>endocannabinoid</a:t>
            </a:r>
            <a:r>
              <a:rPr lang="en-US" sz="800" dirty="0"/>
              <a:t> inhibition for the metabolic syndrome. </a:t>
            </a:r>
            <a:r>
              <a:rPr lang="en-US" sz="800" i="1" dirty="0" err="1"/>
              <a:t>Int</a:t>
            </a:r>
            <a:r>
              <a:rPr lang="en-US" sz="800" i="1" dirty="0"/>
              <a:t> J </a:t>
            </a:r>
            <a:r>
              <a:rPr lang="en-US" sz="800" i="1" dirty="0" err="1"/>
              <a:t>Clin</a:t>
            </a:r>
            <a:r>
              <a:rPr lang="en-US" sz="800" i="1" dirty="0"/>
              <a:t> </a:t>
            </a:r>
            <a:r>
              <a:rPr lang="en-US" sz="800" i="1" dirty="0" err="1"/>
              <a:t>Pract</a:t>
            </a:r>
            <a:r>
              <a:rPr lang="en-US" sz="800" i="1" dirty="0"/>
              <a:t>.</a:t>
            </a:r>
            <a:r>
              <a:rPr lang="en-US" sz="800" dirty="0"/>
              <a:t> 2006; 60 (12): 1697-1706.</a:t>
            </a:r>
          </a:p>
          <a:p>
            <a:pPr>
              <a:defRPr/>
            </a:pPr>
            <a:r>
              <a:rPr lang="en-US" sz="800" dirty="0"/>
              <a:t>4. Fisher BL, Schauer P. Medical and Surgical Options in the Treatment of Severe Obesity. </a:t>
            </a:r>
            <a:r>
              <a:rPr lang="en-US" sz="800" i="1" dirty="0"/>
              <a:t>The </a:t>
            </a:r>
            <a:r>
              <a:rPr lang="en-US" sz="800" i="1" dirty="0" err="1"/>
              <a:t>Amer</a:t>
            </a:r>
            <a:r>
              <a:rPr lang="en-US" sz="800" i="1" dirty="0"/>
              <a:t> </a:t>
            </a:r>
            <a:r>
              <a:rPr lang="en-US" sz="800" i="1" dirty="0" err="1"/>
              <a:t>Journ</a:t>
            </a:r>
            <a:r>
              <a:rPr lang="en-US" sz="800" i="1" dirty="0"/>
              <a:t> of Surg</a:t>
            </a:r>
            <a:r>
              <a:rPr lang="en-US" sz="800" dirty="0"/>
              <a:t>. 2002; 184 (6B): 9S-16S</a:t>
            </a:r>
          </a:p>
          <a:p>
            <a:pPr marL="114300" indent="-114300">
              <a:defRPr/>
            </a:pPr>
            <a:r>
              <a:rPr lang="en-US" sz="800" i="1" dirty="0">
                <a:latin typeface="Times New Roman" pitchFamily="18" charset="0"/>
              </a:rPr>
              <a:t>Images taken from: </a:t>
            </a:r>
            <a:r>
              <a:rPr lang="en-US" sz="800" dirty="0" err="1">
                <a:latin typeface="Times New Roman" pitchFamily="18" charset="0"/>
              </a:rPr>
              <a:t>Bhoyrul</a:t>
            </a:r>
            <a:r>
              <a:rPr lang="en-US" sz="800" dirty="0">
                <a:latin typeface="Times New Roman" pitchFamily="18" charset="0"/>
              </a:rPr>
              <a:t> S., </a:t>
            </a:r>
            <a:r>
              <a:rPr lang="en-US" sz="800" dirty="0" err="1">
                <a:latin typeface="Times New Roman" pitchFamily="18" charset="0"/>
              </a:rPr>
              <a:t>Lashock</a:t>
            </a:r>
            <a:r>
              <a:rPr lang="en-US" sz="800" dirty="0">
                <a:latin typeface="Times New Roman" pitchFamily="18" charset="0"/>
              </a:rPr>
              <a:t> J. The Physical and Fiscal Impact of the Obesity Epidemic: The Impact of  Comorbid Conditions on Patients and Payers. .</a:t>
            </a:r>
            <a:r>
              <a:rPr lang="en-US" sz="800" i="1" dirty="0">
                <a:latin typeface="Times New Roman" pitchFamily="18" charset="0"/>
              </a:rPr>
              <a:t>JMCM. 2</a:t>
            </a:r>
            <a:r>
              <a:rPr lang="en-US" sz="800" dirty="0">
                <a:latin typeface="Times New Roman" pitchFamily="18" charset="0"/>
              </a:rPr>
              <a:t>008 :11(4): 10-17.</a:t>
            </a: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eaLnBrk="1" hangingPunct="1">
              <a:defRPr/>
            </a:pPr>
            <a:r>
              <a:rPr lang="en-US" dirty="0" smtClean="0"/>
              <a:t>Selection Criteria for Bariatric Surgery                in Adults</a:t>
            </a:r>
            <a:r>
              <a:rPr lang="en-US" baseline="30000" dirty="0" smtClean="0"/>
              <a:t>1</a:t>
            </a:r>
          </a:p>
        </p:txBody>
      </p:sp>
      <p:graphicFrame>
        <p:nvGraphicFramePr>
          <p:cNvPr id="9" name="Table 8"/>
          <p:cNvGraphicFramePr>
            <a:graphicFrameLocks noGrp="1"/>
          </p:cNvGraphicFramePr>
          <p:nvPr/>
        </p:nvGraphicFramePr>
        <p:xfrm>
          <a:off x="471488" y="1350963"/>
          <a:ext cx="8235950" cy="4176712"/>
        </p:xfrm>
        <a:graphic>
          <a:graphicData uri="http://schemas.openxmlformats.org/drawingml/2006/table">
            <a:tbl>
              <a:tblPr firstRow="1" bandRow="1">
                <a:tableStyleId>{21E4AEA4-8DFA-4A89-87EB-49C32662AFE0}</a:tableStyleId>
              </a:tblPr>
              <a:tblGrid>
                <a:gridCol w="2358833"/>
                <a:gridCol w="5877117"/>
              </a:tblGrid>
              <a:tr h="382349">
                <a:tc>
                  <a:txBody>
                    <a:bodyPr/>
                    <a:lstStyle/>
                    <a:p>
                      <a:pPr algn="ctr"/>
                      <a:r>
                        <a:rPr lang="en-US" sz="1800" dirty="0" smtClean="0">
                          <a:effectLst>
                            <a:outerShdw blurRad="38100" dist="38100" dir="2700000" algn="tl">
                              <a:srgbClr val="000000">
                                <a:alpha val="43137"/>
                              </a:srgbClr>
                            </a:outerShdw>
                          </a:effectLst>
                        </a:rPr>
                        <a:t>Factor</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Criteria</a:t>
                      </a:r>
                      <a:endParaRPr lang="en-US" sz="1800" dirty="0">
                        <a:effectLst>
                          <a:outerShdw blurRad="38100" dist="38100" dir="2700000" algn="tl">
                            <a:srgbClr val="000000">
                              <a:alpha val="43137"/>
                            </a:srgbClr>
                          </a:outerShdw>
                        </a:effectLst>
                      </a:endParaRPr>
                    </a:p>
                  </a:txBody>
                  <a:tcPr/>
                </a:tc>
              </a:tr>
              <a:tr h="382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Weight (adults)</a:t>
                      </a:r>
                      <a:endParaRPr lang="en-US" sz="1600" dirty="0" smtClean="0">
                        <a:latin typeface="Arial" pitchFamily="34" charset="0"/>
                      </a:endParaRPr>
                    </a:p>
                  </a:txBody>
                  <a:tcPr/>
                </a:tc>
                <a:tc>
                  <a:txBody>
                    <a:bodyPr/>
                    <a:lstStyle/>
                    <a:p>
                      <a:pPr marL="176213" indent="-176213">
                        <a:lnSpc>
                          <a:spcPct val="90000"/>
                        </a:lnSpc>
                        <a:buFont typeface="Arial" pitchFamily="34" charset="0"/>
                        <a:buChar char="•"/>
                      </a:pPr>
                      <a:r>
                        <a:rPr lang="en-US" sz="1600" dirty="0" smtClean="0"/>
                        <a:t>BMI</a:t>
                      </a:r>
                      <a:r>
                        <a:rPr lang="en-US" sz="1600" baseline="0" dirty="0" smtClean="0"/>
                        <a:t> </a:t>
                      </a:r>
                      <a:r>
                        <a:rPr lang="en-US" sz="1600" u="sng" dirty="0" smtClean="0"/>
                        <a:t>&gt;</a:t>
                      </a:r>
                      <a:r>
                        <a:rPr lang="en-US" sz="1600" dirty="0" smtClean="0"/>
                        <a:t>40 kg/m</a:t>
                      </a:r>
                      <a:r>
                        <a:rPr lang="en-US" sz="1600" baseline="30000" dirty="0" smtClean="0"/>
                        <a:t>2</a:t>
                      </a:r>
                      <a:r>
                        <a:rPr lang="en-US" sz="1600" dirty="0" smtClean="0"/>
                        <a:t> with no </a:t>
                      </a:r>
                      <a:r>
                        <a:rPr lang="en-US" sz="1600" dirty="0" err="1" smtClean="0"/>
                        <a:t>comorbidities</a:t>
                      </a:r>
                      <a:r>
                        <a:rPr lang="en-US" sz="1600" dirty="0" smtClean="0"/>
                        <a:t> </a:t>
                      </a:r>
                    </a:p>
                    <a:p>
                      <a:pPr marL="176213" indent="-176213">
                        <a:lnSpc>
                          <a:spcPct val="90000"/>
                        </a:lnSpc>
                        <a:buFont typeface="Arial" pitchFamily="34" charset="0"/>
                        <a:buChar char="•"/>
                      </a:pPr>
                      <a:r>
                        <a:rPr lang="en-US" sz="1600" dirty="0" smtClean="0"/>
                        <a:t>BMI </a:t>
                      </a:r>
                      <a:r>
                        <a:rPr lang="en-US" sz="1600" u="sng" dirty="0" smtClean="0"/>
                        <a:t>&gt;</a:t>
                      </a:r>
                      <a:r>
                        <a:rPr lang="en-US" sz="1600" dirty="0" smtClean="0"/>
                        <a:t>35 kg/m</a:t>
                      </a:r>
                      <a:r>
                        <a:rPr lang="en-US" sz="1600" baseline="30000" dirty="0" smtClean="0"/>
                        <a:t>2</a:t>
                      </a:r>
                      <a:r>
                        <a:rPr lang="en-US" sz="1600" dirty="0" smtClean="0"/>
                        <a:t> with obesity-associated </a:t>
                      </a:r>
                      <a:r>
                        <a:rPr lang="en-US" sz="1600" dirty="0" err="1" smtClean="0"/>
                        <a:t>comorbidity</a:t>
                      </a:r>
                      <a:endParaRPr lang="en-US" sz="1600" dirty="0" smtClean="0">
                        <a:latin typeface="Arial" pitchFamily="34" charset="0"/>
                      </a:endParaRPr>
                    </a:p>
                  </a:txBody>
                  <a:tcPr/>
                </a:tc>
              </a:tr>
              <a:tr h="382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Weight loss history</a:t>
                      </a:r>
                      <a:endParaRPr lang="en-US" sz="1600" dirty="0" smtClean="0">
                        <a:latin typeface="Arial" pitchFamily="34" charset="0"/>
                      </a:endParaRPr>
                    </a:p>
                  </a:txBody>
                  <a:tcPr/>
                </a:tc>
                <a:tc>
                  <a:txBody>
                    <a:bodyPr/>
                    <a:lstStyle/>
                    <a:p>
                      <a:pPr marL="176213" marR="0" indent="-176213"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600" dirty="0" smtClean="0"/>
                        <a:t>Failure of previous nonsurgical attempts at weight reduction, including nonprofessional programs (for</a:t>
                      </a:r>
                      <a:r>
                        <a:rPr lang="en-US" sz="1600" baseline="0" dirty="0" smtClean="0"/>
                        <a:t> </a:t>
                      </a:r>
                      <a:r>
                        <a:rPr lang="en-US" sz="1600" dirty="0" smtClean="0"/>
                        <a:t>example, </a:t>
                      </a:r>
                      <a:r>
                        <a:rPr lang="en-US" sz="1600" dirty="0" err="1" smtClean="0"/>
                        <a:t>WeightWatchers</a:t>
                      </a:r>
                      <a:r>
                        <a:rPr lang="en-US" sz="1600" baseline="30000" dirty="0" smtClean="0"/>
                        <a:t>®</a:t>
                      </a:r>
                      <a:r>
                        <a:rPr lang="en-US" sz="1600" dirty="0" smtClean="0"/>
                        <a:t>)</a:t>
                      </a:r>
                      <a:endParaRPr lang="en-US" sz="1600" dirty="0" smtClean="0">
                        <a:latin typeface="Arial" pitchFamily="34" charset="0"/>
                      </a:endParaRPr>
                    </a:p>
                  </a:txBody>
                  <a:tcPr/>
                </a:tc>
              </a:tr>
              <a:tr h="382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Commitment</a:t>
                      </a:r>
                      <a:endParaRPr lang="en-US" sz="1600" dirty="0" smtClean="0">
                        <a:latin typeface="Arial" pitchFamily="34" charset="0"/>
                      </a:endParaRPr>
                    </a:p>
                  </a:txBody>
                  <a:tcPr/>
                </a:tc>
                <a:tc>
                  <a:txBody>
                    <a:bodyPr/>
                    <a:lstStyle/>
                    <a:p>
                      <a:pPr marL="176213" indent="-176213">
                        <a:lnSpc>
                          <a:spcPct val="90000"/>
                        </a:lnSpc>
                        <a:buFont typeface="Arial" pitchFamily="34" charset="0"/>
                        <a:buChar char="•"/>
                      </a:pPr>
                      <a:r>
                        <a:rPr lang="en-US" sz="1600" dirty="0" smtClean="0"/>
                        <a:t>Expectation that patient will adhere to postoperative care</a:t>
                      </a:r>
                    </a:p>
                    <a:p>
                      <a:pPr marL="176213" indent="-176213">
                        <a:lnSpc>
                          <a:spcPct val="90000"/>
                        </a:lnSpc>
                        <a:buFont typeface="Arial" pitchFamily="34" charset="0"/>
                        <a:buChar char="•"/>
                      </a:pPr>
                      <a:r>
                        <a:rPr lang="en-US" sz="1600" dirty="0" smtClean="0"/>
                        <a:t>Follow-up visits with physician(s) and team members</a:t>
                      </a:r>
                    </a:p>
                    <a:p>
                      <a:pPr marL="176213" indent="-176213">
                        <a:lnSpc>
                          <a:spcPct val="90000"/>
                        </a:lnSpc>
                        <a:buFont typeface="Arial" pitchFamily="34" charset="0"/>
                        <a:buChar char="•"/>
                      </a:pPr>
                      <a:r>
                        <a:rPr lang="en-US" sz="1600" dirty="0" smtClean="0"/>
                        <a:t>Recommended medical management</a:t>
                      </a:r>
                    </a:p>
                    <a:p>
                      <a:pPr marL="176213" indent="-176213">
                        <a:lnSpc>
                          <a:spcPct val="90000"/>
                        </a:lnSpc>
                        <a:buFont typeface="Arial" pitchFamily="34" charset="0"/>
                        <a:buChar char="•"/>
                      </a:pPr>
                      <a:r>
                        <a:rPr lang="en-US" sz="1600" dirty="0" smtClean="0"/>
                        <a:t>Instructions regarding any recommended procedures or tests</a:t>
                      </a:r>
                      <a:endParaRPr lang="en-US" sz="1600" dirty="0" smtClean="0">
                        <a:latin typeface="Arial" pitchFamily="34" charset="0"/>
                      </a:endParaRPr>
                    </a:p>
                  </a:txBody>
                  <a:tcPr>
                    <a:solidFill>
                      <a:srgbClr val="D2DCDF"/>
                    </a:solidFill>
                  </a:tcPr>
                </a:tc>
              </a:tr>
              <a:tr h="382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Exclusion</a:t>
                      </a:r>
                      <a:endParaRPr lang="en-US" sz="1600" dirty="0" smtClean="0">
                        <a:latin typeface="Arial" pitchFamily="34" charset="0"/>
                      </a:endParaRPr>
                    </a:p>
                  </a:txBody>
                  <a:tcPr>
                    <a:solidFill>
                      <a:srgbClr val="EAEEF0"/>
                    </a:solidFill>
                  </a:tcPr>
                </a:tc>
                <a:tc>
                  <a:txBody>
                    <a:bodyPr/>
                    <a:lstStyle/>
                    <a:p>
                      <a:pPr marL="176213" indent="-176213">
                        <a:lnSpc>
                          <a:spcPct val="90000"/>
                        </a:lnSpc>
                        <a:buFont typeface="Arial" pitchFamily="34" charset="0"/>
                        <a:buChar char="•"/>
                      </a:pPr>
                      <a:r>
                        <a:rPr lang="en-US" sz="1600" dirty="0" smtClean="0"/>
                        <a:t>Reversible endocrine disorders or other disorders that cause obesity</a:t>
                      </a:r>
                    </a:p>
                    <a:p>
                      <a:pPr marL="176213" indent="-176213">
                        <a:lnSpc>
                          <a:spcPct val="90000"/>
                        </a:lnSpc>
                        <a:buFont typeface="Arial" pitchFamily="34" charset="0"/>
                        <a:buChar char="•"/>
                      </a:pPr>
                      <a:r>
                        <a:rPr lang="en-US" sz="1600" dirty="0" smtClean="0"/>
                        <a:t>Current drug or alcohol abuse</a:t>
                      </a:r>
                    </a:p>
                    <a:p>
                      <a:pPr marL="176213" indent="-176213">
                        <a:lnSpc>
                          <a:spcPct val="90000"/>
                        </a:lnSpc>
                        <a:buFont typeface="Arial" pitchFamily="34" charset="0"/>
                        <a:buChar char="•"/>
                      </a:pPr>
                      <a:r>
                        <a:rPr lang="en-US" sz="1600" dirty="0" smtClean="0"/>
                        <a:t>Uncontrolled, severe psychiatric illness</a:t>
                      </a:r>
                    </a:p>
                    <a:p>
                      <a:pPr marL="176213" indent="-176213">
                        <a:lnSpc>
                          <a:spcPct val="90000"/>
                        </a:lnSpc>
                        <a:buFont typeface="Arial" pitchFamily="34" charset="0"/>
                        <a:buChar char="•"/>
                      </a:pPr>
                      <a:r>
                        <a:rPr lang="en-US" sz="1600" dirty="0" smtClean="0"/>
                        <a:t>Lack of comprehension of</a:t>
                      </a:r>
                    </a:p>
                    <a:p>
                      <a:pPr marL="396875" lvl="1" indent="-171450">
                        <a:lnSpc>
                          <a:spcPct val="90000"/>
                        </a:lnSpc>
                        <a:buFont typeface="Arial" pitchFamily="34" charset="0"/>
                        <a:buChar char="–"/>
                      </a:pPr>
                      <a:r>
                        <a:rPr lang="en-US" sz="1400" dirty="0" smtClean="0"/>
                        <a:t>Risks, benefits, expected outcomes, alternatives, and required lifestyle changes </a:t>
                      </a:r>
                    </a:p>
                    <a:p>
                      <a:pPr marL="396875" lvl="1" indent="-171450">
                        <a:lnSpc>
                          <a:spcPct val="90000"/>
                        </a:lnSpc>
                        <a:buFont typeface="Arial" pitchFamily="34" charset="0"/>
                        <a:buChar char="–"/>
                      </a:pPr>
                      <a:r>
                        <a:rPr lang="en-US" sz="1400" dirty="0" smtClean="0">
                          <a:latin typeface="Times New Roman" pitchFamily="18" charset="0"/>
                          <a:cs typeface="Times New Roman" pitchFamily="18" charset="0"/>
                        </a:rPr>
                        <a:t>This is not a complete list of exclusion criteria for bariatric surgery</a:t>
                      </a:r>
                    </a:p>
                  </a:txBody>
                  <a:tcPr/>
                </a:tc>
              </a:tr>
            </a:tbl>
          </a:graphicData>
        </a:graphic>
      </p:graphicFrame>
      <p:sp>
        <p:nvSpPr>
          <p:cNvPr id="27671" name="Text Box 51"/>
          <p:cNvSpPr txBox="1">
            <a:spLocks noChangeArrowheads="1"/>
          </p:cNvSpPr>
          <p:nvPr/>
        </p:nvSpPr>
        <p:spPr bwMode="auto">
          <a:xfrm>
            <a:off x="0" y="6205538"/>
            <a:ext cx="8905875" cy="457200"/>
          </a:xfrm>
          <a:prstGeom prst="rect">
            <a:avLst/>
          </a:prstGeom>
          <a:noFill/>
          <a:ln w="9525">
            <a:noFill/>
            <a:miter lim="800000"/>
            <a:headEnd/>
            <a:tailEnd/>
          </a:ln>
        </p:spPr>
        <p:txBody>
          <a:bodyPr anchor="b"/>
          <a:lstStyle/>
          <a:p>
            <a:r>
              <a:rPr lang="en-US" sz="800"/>
              <a:t>1. Mechanick JI, Kushner RF, Sugerman HJ, et al. American Association of Clinical Endocrinologists, The Obesity Society, and American Society for Metabolic &amp; Bariatric Surgery Medical Guidelines for Clinical Practice for the perioperative nutritional, metabolic, and nonsurgical support of the bariatric surgery patient</a:t>
            </a:r>
            <a:r>
              <a:rPr lang="en-US" sz="800" i="1"/>
              <a:t>. Surg Obes Relat Dis. </a:t>
            </a:r>
            <a:r>
              <a:rPr lang="en-US" sz="800"/>
              <a:t>2008;4:S109-S184.</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5"/>
          <p:cNvSpPr>
            <a:spLocks noGrp="1" noChangeArrowheads="1"/>
          </p:cNvSpPr>
          <p:nvPr>
            <p:ph type="title"/>
          </p:nvPr>
        </p:nvSpPr>
        <p:spPr/>
        <p:txBody>
          <a:bodyPr/>
          <a:lstStyle/>
          <a:p>
            <a:pPr eaLnBrk="1" hangingPunct="1">
              <a:defRPr/>
            </a:pPr>
            <a:r>
              <a:rPr lang="en-US" dirty="0" smtClean="0"/>
              <a:t>Weight Loss Surgery for Clinically Severe or Morbidly Obese Adults*</a:t>
            </a:r>
            <a:r>
              <a:rPr lang="en-US" baseline="30000" dirty="0" smtClean="0"/>
              <a:t>1</a:t>
            </a:r>
          </a:p>
        </p:txBody>
      </p:sp>
      <p:sp>
        <p:nvSpPr>
          <p:cNvPr id="28675" name="Rectangle 6"/>
          <p:cNvSpPr>
            <a:spLocks noGrp="1" noChangeArrowheads="1"/>
          </p:cNvSpPr>
          <p:nvPr>
            <p:ph idx="1"/>
          </p:nvPr>
        </p:nvSpPr>
        <p:spPr/>
        <p:txBody>
          <a:bodyPr/>
          <a:lstStyle/>
          <a:p>
            <a:pPr eaLnBrk="1" hangingPunct="1"/>
            <a:r>
              <a:rPr lang="en-US" smtClean="0"/>
              <a:t>Two main types of weight loss procedures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Symbol" pitchFamily="18" charset="2"/>
              <a:buNone/>
            </a:pPr>
            <a:endParaRPr lang="en-US" smtClean="0"/>
          </a:p>
          <a:p>
            <a:pPr eaLnBrk="1" hangingPunct="1"/>
            <a:r>
              <a:rPr lang="en-US" smtClean="0"/>
              <a:t>Some procedures are a combination</a:t>
            </a:r>
          </a:p>
        </p:txBody>
      </p:sp>
      <p:sp>
        <p:nvSpPr>
          <p:cNvPr id="831499" name="AutoShape 14"/>
          <p:cNvSpPr>
            <a:spLocks noChangeArrowheads="1"/>
          </p:cNvSpPr>
          <p:nvPr/>
        </p:nvSpPr>
        <p:spPr bwMode="auto">
          <a:xfrm>
            <a:off x="3790950" y="2966369"/>
            <a:ext cx="1560513" cy="925513"/>
          </a:xfrm>
          <a:prstGeom prst="leftRightArrow">
            <a:avLst>
              <a:gd name="adj1" fmla="val 62611"/>
              <a:gd name="adj2" fmla="val 57804"/>
            </a:avLst>
          </a:prstGeom>
          <a:gradFill rotWithShape="1">
            <a:gsLst>
              <a:gs pos="0">
                <a:schemeClr val="accent1"/>
              </a:gs>
              <a:gs pos="100000">
                <a:schemeClr val="accent2"/>
              </a:gs>
            </a:gsLst>
            <a:lin ang="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US" sz="1600">
              <a:latin typeface="Arial" pitchFamily="34" charset="0"/>
            </a:endParaRPr>
          </a:p>
        </p:txBody>
      </p:sp>
      <p:sp>
        <p:nvSpPr>
          <p:cNvPr id="15" name="Rounded Rectangle 14"/>
          <p:cNvSpPr/>
          <p:nvPr/>
        </p:nvSpPr>
        <p:spPr>
          <a:xfrm>
            <a:off x="1156771" y="2115239"/>
            <a:ext cx="2522863" cy="2522863"/>
          </a:xfrm>
          <a:prstGeom prst="round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err="1">
                <a:solidFill>
                  <a:schemeClr val="tx1"/>
                </a:solidFill>
              </a:rPr>
              <a:t>Malabsorptive</a:t>
            </a:r>
            <a:r>
              <a:rPr lang="en-US" sz="2000" b="1" dirty="0">
                <a:solidFill>
                  <a:schemeClr val="tx1"/>
                </a:solidFill>
              </a:rPr>
              <a:t/>
            </a:r>
            <a:br>
              <a:rPr lang="en-US" sz="2000" b="1" dirty="0">
                <a:solidFill>
                  <a:schemeClr val="tx1"/>
                </a:solidFill>
              </a:rPr>
            </a:br>
            <a:r>
              <a:rPr lang="en-US" sz="2000" b="1" dirty="0">
                <a:solidFill>
                  <a:schemeClr val="tx1"/>
                </a:solidFill>
              </a:rPr>
              <a:t>Procedures</a:t>
            </a:r>
          </a:p>
          <a:p>
            <a:pPr algn="ctr" eaLnBrk="0" hangingPunct="0">
              <a:defRPr/>
            </a:pPr>
            <a:r>
              <a:rPr lang="en-US" dirty="0">
                <a:solidFill>
                  <a:schemeClr val="tx1"/>
                </a:solidFill>
              </a:rPr>
              <a:t>Reduce the absorption of calories (along with proteins and other nutrients)</a:t>
            </a:r>
            <a:r>
              <a:rPr lang="en-US" b="1" dirty="0">
                <a:solidFill>
                  <a:schemeClr val="tx1"/>
                </a:solidFill>
              </a:rPr>
              <a:t> </a:t>
            </a:r>
          </a:p>
        </p:txBody>
      </p:sp>
      <p:sp>
        <p:nvSpPr>
          <p:cNvPr id="16" name="Rounded Rectangle 15"/>
          <p:cNvSpPr/>
          <p:nvPr/>
        </p:nvSpPr>
        <p:spPr>
          <a:xfrm>
            <a:off x="5464366" y="2115239"/>
            <a:ext cx="2522863" cy="2522863"/>
          </a:xfrm>
          <a:prstGeom prst="roundRect">
            <a:avLst/>
          </a:prstGeom>
          <a:solidFill>
            <a:schemeClr val="accent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t>Restrictive</a:t>
            </a:r>
            <a:br>
              <a:rPr lang="en-US" sz="2000" b="1" dirty="0"/>
            </a:br>
            <a:r>
              <a:rPr lang="en-US" sz="2000" b="1" dirty="0"/>
              <a:t>Procedures</a:t>
            </a:r>
          </a:p>
          <a:p>
            <a:pPr algn="ctr" eaLnBrk="0" hangingPunct="0">
              <a:defRPr/>
            </a:pPr>
            <a:r>
              <a:rPr lang="en-US" dirty="0"/>
              <a:t>Decrease</a:t>
            </a:r>
            <a:br>
              <a:rPr lang="en-US" dirty="0"/>
            </a:br>
            <a:r>
              <a:rPr lang="en-US" dirty="0"/>
              <a:t>food intake and promote a feeling of fullness (satiety) after eating</a:t>
            </a:r>
            <a:r>
              <a:rPr lang="en-US" b="1" dirty="0"/>
              <a:t> </a:t>
            </a:r>
          </a:p>
        </p:txBody>
      </p:sp>
      <p:sp>
        <p:nvSpPr>
          <p:cNvPr id="28685" name="Text Box 51"/>
          <p:cNvSpPr txBox="1">
            <a:spLocks noChangeArrowheads="1"/>
          </p:cNvSpPr>
          <p:nvPr/>
        </p:nvSpPr>
        <p:spPr bwMode="auto">
          <a:xfrm>
            <a:off x="0" y="6205538"/>
            <a:ext cx="7029450" cy="457200"/>
          </a:xfrm>
          <a:prstGeom prst="rect">
            <a:avLst/>
          </a:prstGeom>
          <a:noFill/>
          <a:ln w="9525">
            <a:noFill/>
            <a:miter lim="800000"/>
            <a:headEnd/>
            <a:tailEnd/>
          </a:ln>
        </p:spPr>
        <p:txBody>
          <a:bodyPr anchor="b"/>
          <a:lstStyle/>
          <a:p>
            <a:pPr marL="57150" indent="-57150">
              <a:defRPr/>
            </a:pPr>
            <a:r>
              <a:rPr lang="en-US" sz="800" dirty="0">
                <a:latin typeface="Times New Roman" pitchFamily="-109" charset="0"/>
              </a:rPr>
              <a:t>*Surgery is applicable only when nonsurgical options have been attempted and failed.</a:t>
            </a:r>
          </a:p>
          <a:p>
            <a:pPr>
              <a:defRPr/>
            </a:pPr>
            <a:r>
              <a:rPr lang="en-US" sz="800" dirty="0"/>
              <a:t>1. Mechanick JI, Kushner RF, </a:t>
            </a:r>
            <a:r>
              <a:rPr lang="en-US" sz="800" dirty="0" err="1"/>
              <a:t>Sugerman</a:t>
            </a:r>
            <a:r>
              <a:rPr lang="en-US" sz="800" dirty="0"/>
              <a:t> HJ, et al. American Association of Clinical Endocrinologists, The Obesity Society, and American Society for Metabolic &amp; Bariatric Surgery Medical Guidelines for Clinical Practice for the </a:t>
            </a:r>
            <a:r>
              <a:rPr lang="en-US" sz="800" dirty="0" err="1"/>
              <a:t>perioperative</a:t>
            </a:r>
            <a:r>
              <a:rPr lang="en-US" sz="800" dirty="0"/>
              <a:t> nutritional, metabolic, and nonsurgical support of the bariatric surgery patient</a:t>
            </a:r>
            <a:r>
              <a:rPr lang="en-US" sz="800" i="1" dirty="0"/>
              <a:t>. </a:t>
            </a:r>
            <a:r>
              <a:rPr lang="en-US" sz="800" i="1" dirty="0" err="1"/>
              <a:t>Surg</a:t>
            </a:r>
            <a:r>
              <a:rPr lang="en-US" sz="800" i="1" dirty="0"/>
              <a:t> </a:t>
            </a:r>
            <a:r>
              <a:rPr lang="en-US" sz="800" i="1" dirty="0" err="1"/>
              <a:t>Obes</a:t>
            </a:r>
            <a:r>
              <a:rPr lang="en-US" sz="800" i="1" dirty="0"/>
              <a:t> </a:t>
            </a:r>
            <a:r>
              <a:rPr lang="en-US" sz="800" i="1" dirty="0" err="1"/>
              <a:t>Relat</a:t>
            </a:r>
            <a:r>
              <a:rPr lang="en-US" sz="800" i="1" dirty="0"/>
              <a:t> Dis. </a:t>
            </a:r>
            <a:r>
              <a:rPr lang="en-US" sz="800" dirty="0"/>
              <a:t>2008;4:S109-S184.</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pPr eaLnBrk="1" hangingPunct="1">
              <a:defRPr/>
            </a:pPr>
            <a:r>
              <a:rPr lang="en-US" dirty="0" smtClean="0"/>
              <a:t>Common Types of Bariatric Surgical Options</a:t>
            </a:r>
            <a:r>
              <a:rPr lang="en-US" baseline="30000" dirty="0" smtClean="0"/>
              <a:t>1</a:t>
            </a:r>
          </a:p>
        </p:txBody>
      </p:sp>
      <p:sp>
        <p:nvSpPr>
          <p:cNvPr id="29699" name="Rectangle 3"/>
          <p:cNvSpPr>
            <a:spLocks noGrp="1" noChangeArrowheads="1"/>
          </p:cNvSpPr>
          <p:nvPr>
            <p:ph idx="1"/>
          </p:nvPr>
        </p:nvSpPr>
        <p:spPr>
          <a:xfrm>
            <a:off x="4525963" y="1873250"/>
            <a:ext cx="4160837" cy="1882775"/>
          </a:xfrm>
        </p:spPr>
        <p:txBody>
          <a:bodyPr/>
          <a:lstStyle/>
          <a:p>
            <a:pPr eaLnBrk="1" hangingPunct="1"/>
            <a:r>
              <a:rPr lang="en-US" sz="2000" smtClean="0"/>
              <a:t>AGB=adjustable gastric banding</a:t>
            </a:r>
          </a:p>
          <a:p>
            <a:pPr eaLnBrk="1" hangingPunct="1"/>
            <a:r>
              <a:rPr lang="en-US" sz="2000" smtClean="0"/>
              <a:t>RYGB=Roux-en-Y gastric bypass</a:t>
            </a:r>
          </a:p>
          <a:p>
            <a:pPr eaLnBrk="1" hangingPunct="1"/>
            <a:r>
              <a:rPr lang="en-US" sz="2000" smtClean="0"/>
              <a:t>GS=gastric sleeve</a:t>
            </a:r>
          </a:p>
          <a:p>
            <a:pPr eaLnBrk="1" hangingPunct="1"/>
            <a:r>
              <a:rPr lang="en-US" sz="2000" smtClean="0"/>
              <a:t>BPD=biliopancreatic diversion with a duodenal switch</a:t>
            </a:r>
          </a:p>
        </p:txBody>
      </p:sp>
      <p:sp>
        <p:nvSpPr>
          <p:cNvPr id="833543" name="Text Box 7"/>
          <p:cNvSpPr txBox="1">
            <a:spLocks noChangeArrowheads="1"/>
          </p:cNvSpPr>
          <p:nvPr/>
        </p:nvSpPr>
        <p:spPr bwMode="auto">
          <a:xfrm>
            <a:off x="238125" y="4038600"/>
            <a:ext cx="3933825" cy="522288"/>
          </a:xfrm>
          <a:prstGeom prst="rect">
            <a:avLst/>
          </a:prstGeom>
          <a:noFill/>
          <a:ln w="9525">
            <a:noFill/>
            <a:miter lim="800000"/>
            <a:headEnd/>
            <a:tailEnd/>
          </a:ln>
          <a:effectLst/>
        </p:spPr>
        <p:txBody>
          <a:bodyPr>
            <a:spAutoFit/>
          </a:bodyPr>
          <a:lstStyle/>
          <a:p>
            <a:pPr marL="0" lvl="2">
              <a:defRPr/>
            </a:pPr>
            <a:r>
              <a:rPr lang="en-US" sz="800" dirty="0">
                <a:latin typeface="+mj-lt"/>
              </a:rPr>
              <a:t>Diagram of Surgical Options*</a:t>
            </a:r>
          </a:p>
          <a:p>
            <a:pPr marL="0" lvl="2">
              <a:defRPr/>
            </a:pPr>
            <a:r>
              <a:rPr lang="en-US" sz="800" dirty="0">
                <a:latin typeface="+mj-lt"/>
              </a:rPr>
              <a:t>Image credit: Walter </a:t>
            </a:r>
            <a:r>
              <a:rPr lang="en-US" sz="800" dirty="0" err="1">
                <a:latin typeface="+mj-lt"/>
              </a:rPr>
              <a:t>Pories</a:t>
            </a:r>
            <a:r>
              <a:rPr lang="en-US" sz="800" dirty="0">
                <a:latin typeface="+mj-lt"/>
              </a:rPr>
              <a:t>, MD, FACS.</a:t>
            </a:r>
          </a:p>
          <a:p>
            <a:pPr>
              <a:spcBef>
                <a:spcPct val="50000"/>
              </a:spcBef>
              <a:defRPr/>
            </a:pPr>
            <a:endParaRPr lang="en-US" sz="800" dirty="0">
              <a:latin typeface="+mj-lt"/>
            </a:endParaRPr>
          </a:p>
        </p:txBody>
      </p:sp>
      <p:pic>
        <p:nvPicPr>
          <p:cNvPr id="12" name="Picture 4"/>
          <p:cNvPicPr>
            <a:picLocks noChangeAspect="1" noChangeArrowheads="1"/>
          </p:cNvPicPr>
          <p:nvPr/>
        </p:nvPicPr>
        <p:blipFill>
          <a:blip r:embed="rId3" cstate="print"/>
          <a:srcRect l="6118" t="3125" r="7718" b="3166"/>
          <a:stretch>
            <a:fillRect/>
          </a:stretch>
        </p:blipFill>
        <p:spPr bwMode="auto">
          <a:xfrm>
            <a:off x="214313" y="1658938"/>
            <a:ext cx="4233862" cy="229393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29703" name="Text Box 51"/>
          <p:cNvSpPr txBox="1">
            <a:spLocks noChangeArrowheads="1"/>
          </p:cNvSpPr>
          <p:nvPr/>
        </p:nvSpPr>
        <p:spPr bwMode="auto">
          <a:xfrm>
            <a:off x="0" y="6205538"/>
            <a:ext cx="7029450" cy="457200"/>
          </a:xfrm>
          <a:prstGeom prst="rect">
            <a:avLst/>
          </a:prstGeom>
          <a:noFill/>
          <a:ln w="9525">
            <a:noFill/>
            <a:miter lim="800000"/>
            <a:headEnd/>
            <a:tailEnd/>
          </a:ln>
        </p:spPr>
        <p:txBody>
          <a:bodyPr anchor="b"/>
          <a:lstStyle/>
          <a:p>
            <a:pPr marL="57150" indent="-57150">
              <a:defRPr/>
            </a:pPr>
            <a:r>
              <a:rPr lang="en-US" sz="800" dirty="0">
                <a:latin typeface="Times New Roman" pitchFamily="-109" charset="0"/>
              </a:rPr>
              <a:t>Figure from </a:t>
            </a:r>
            <a:r>
              <a:rPr lang="en-US" sz="800" b="1" dirty="0">
                <a:latin typeface="Times New Roman" pitchFamily="-109" charset="0"/>
              </a:rPr>
              <a:t>Bariatric Surgery for Severe Obesity</a:t>
            </a:r>
            <a:r>
              <a:rPr lang="en-US" sz="800" dirty="0">
                <a:latin typeface="Times New Roman" pitchFamily="-109" charset="0"/>
              </a:rPr>
              <a:t>; NIH Publication No: 08-4006, updated March 2008: 1-6.</a:t>
            </a:r>
          </a:p>
          <a:p>
            <a:pPr>
              <a:lnSpc>
                <a:spcPct val="90000"/>
              </a:lnSpc>
              <a:spcBef>
                <a:spcPct val="40000"/>
              </a:spcBef>
              <a:buClr>
                <a:schemeClr val="accent2"/>
              </a:buClr>
              <a:defRPr/>
            </a:pPr>
            <a:r>
              <a:rPr lang="en-US" sz="800" dirty="0">
                <a:latin typeface="+mn-lt"/>
              </a:rPr>
              <a:t>DHHS=US Department of Health and Human Services.</a:t>
            </a:r>
          </a:p>
          <a:p>
            <a:pPr>
              <a:lnSpc>
                <a:spcPct val="90000"/>
              </a:lnSpc>
              <a:spcBef>
                <a:spcPct val="40000"/>
              </a:spcBef>
              <a:buClr>
                <a:schemeClr val="accent2"/>
              </a:buClr>
              <a:defRPr/>
            </a:pPr>
            <a:r>
              <a:rPr lang="en-US" sz="800" dirty="0">
                <a:latin typeface="+mn-lt"/>
              </a:rPr>
              <a:t>NIH=National Institutes of Health.</a:t>
            </a:r>
          </a:p>
          <a:p>
            <a:pPr>
              <a:lnSpc>
                <a:spcPct val="90000"/>
              </a:lnSpc>
              <a:spcBef>
                <a:spcPct val="40000"/>
              </a:spcBef>
              <a:buClr>
                <a:schemeClr val="accent2"/>
              </a:buClr>
              <a:defRPr/>
            </a:pPr>
            <a:r>
              <a:rPr lang="en-US" sz="800" dirty="0">
                <a:latin typeface="+mn-lt"/>
              </a:rPr>
              <a:t>NIDDK=National Institute of Diabetes and Digestive Diseases and Kidney Diseases.</a:t>
            </a:r>
          </a:p>
          <a:p>
            <a:pPr marL="57150" indent="-57150">
              <a:defRPr/>
            </a:pPr>
            <a:r>
              <a:rPr lang="en-US" sz="800" dirty="0">
                <a:latin typeface="Times New Roman" pitchFamily="-109" charset="0"/>
              </a:rPr>
              <a:t>*Surgical options can be performed open or </a:t>
            </a:r>
            <a:r>
              <a:rPr lang="en-US" sz="800" dirty="0" err="1">
                <a:latin typeface="Times New Roman" pitchFamily="-109" charset="0"/>
              </a:rPr>
              <a:t>laparoscopically</a:t>
            </a:r>
            <a:r>
              <a:rPr lang="en-US" sz="800" dirty="0">
                <a:latin typeface="Times New Roman" pitchFamily="-109" charset="0"/>
              </a:rPr>
              <a:t>.</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p:txBody>
          <a:bodyPr/>
          <a:lstStyle/>
          <a:p>
            <a:pPr eaLnBrk="1" hangingPunct="1">
              <a:defRPr/>
            </a:pPr>
            <a:r>
              <a:rPr lang="en-US" dirty="0" smtClean="0"/>
              <a:t> Commonly Performed Bariatric Procedures in the United States</a:t>
            </a:r>
          </a:p>
        </p:txBody>
      </p:sp>
      <p:sp>
        <p:nvSpPr>
          <p:cNvPr id="30723" name="Rectangle 3"/>
          <p:cNvSpPr>
            <a:spLocks noChangeArrowheads="1"/>
          </p:cNvSpPr>
          <p:nvPr/>
        </p:nvSpPr>
        <p:spPr bwMode="auto">
          <a:xfrm>
            <a:off x="3041650" y="1517650"/>
            <a:ext cx="3124200" cy="366713"/>
          </a:xfrm>
          <a:prstGeom prst="rect">
            <a:avLst/>
          </a:prstGeom>
          <a:noFill/>
          <a:ln w="9525" algn="ctr">
            <a:noFill/>
            <a:miter lim="800000"/>
            <a:headEnd/>
            <a:tailEnd/>
          </a:ln>
        </p:spPr>
        <p:txBody>
          <a:bodyPr>
            <a:spAutoFit/>
          </a:bodyPr>
          <a:lstStyle/>
          <a:p>
            <a:pPr algn="ctr"/>
            <a:r>
              <a:rPr lang="en-US" b="1">
                <a:latin typeface="Times New Roman" pitchFamily="18" charset="0"/>
              </a:rPr>
              <a:t>Adjustable Gastric Banding</a:t>
            </a:r>
          </a:p>
        </p:txBody>
      </p:sp>
      <p:sp>
        <p:nvSpPr>
          <p:cNvPr id="1114116" name="Text Box 4"/>
          <p:cNvSpPr txBox="1">
            <a:spLocks noChangeArrowheads="1"/>
          </p:cNvSpPr>
          <p:nvPr/>
        </p:nvSpPr>
        <p:spPr bwMode="auto">
          <a:xfrm>
            <a:off x="207963" y="3667125"/>
            <a:ext cx="2476500" cy="1939925"/>
          </a:xfrm>
          <a:prstGeom prst="rect">
            <a:avLst/>
          </a:prstGeom>
          <a:noFill/>
          <a:ln w="9525">
            <a:noFill/>
            <a:miter lim="800000"/>
            <a:headEnd/>
            <a:tailEnd/>
          </a:ln>
          <a:effectLst/>
        </p:spPr>
        <p:txBody>
          <a:bodyPr>
            <a:spAutoFit/>
          </a:bodyPr>
          <a:lstStyle/>
          <a:p>
            <a:pPr>
              <a:spcBef>
                <a:spcPct val="50000"/>
              </a:spcBef>
              <a:defRPr/>
            </a:pPr>
            <a:r>
              <a:rPr lang="en-US" sz="1600" dirty="0">
                <a:latin typeface="+mj-lt"/>
              </a:rPr>
              <a:t>RYGB works by restricting food intake </a:t>
            </a:r>
            <a:r>
              <a:rPr lang="en-US" sz="1600" i="1" dirty="0">
                <a:latin typeface="+mj-lt"/>
              </a:rPr>
              <a:t>and </a:t>
            </a:r>
            <a:r>
              <a:rPr lang="en-US" sz="1600" dirty="0">
                <a:latin typeface="+mj-lt"/>
              </a:rPr>
              <a:t>by decreasing the absorption of food. </a:t>
            </a:r>
          </a:p>
          <a:p>
            <a:pPr>
              <a:spcBef>
                <a:spcPct val="50000"/>
              </a:spcBef>
              <a:defRPr/>
            </a:pPr>
            <a:r>
              <a:rPr lang="en-US" sz="1600" dirty="0">
                <a:latin typeface="+mj-lt"/>
              </a:rPr>
              <a:t>(</a:t>
            </a:r>
            <a:r>
              <a:rPr lang="en-US" sz="1600" dirty="0" err="1">
                <a:latin typeface="+mj-lt"/>
              </a:rPr>
              <a:t>Malabsorptive</a:t>
            </a:r>
            <a:r>
              <a:rPr lang="en-US" sz="1600" dirty="0">
                <a:latin typeface="+mj-lt"/>
              </a:rPr>
              <a:t> and restrictive)</a:t>
            </a:r>
          </a:p>
          <a:p>
            <a:pPr>
              <a:spcBef>
                <a:spcPct val="50000"/>
              </a:spcBef>
              <a:defRPr/>
            </a:pPr>
            <a:endParaRPr lang="en-US" sz="1600" b="1" baseline="30000" dirty="0">
              <a:latin typeface="+mj-lt"/>
            </a:endParaRPr>
          </a:p>
        </p:txBody>
      </p:sp>
      <p:sp>
        <p:nvSpPr>
          <p:cNvPr id="1114117" name="Text Box 5"/>
          <p:cNvSpPr txBox="1">
            <a:spLocks noChangeArrowheads="1"/>
          </p:cNvSpPr>
          <p:nvPr/>
        </p:nvSpPr>
        <p:spPr bwMode="auto">
          <a:xfrm>
            <a:off x="3370263" y="3679825"/>
            <a:ext cx="2566987" cy="954088"/>
          </a:xfrm>
          <a:prstGeom prst="rect">
            <a:avLst/>
          </a:prstGeom>
          <a:noFill/>
          <a:ln w="9525">
            <a:noFill/>
            <a:miter lim="800000"/>
            <a:headEnd/>
            <a:tailEnd/>
          </a:ln>
          <a:effectLst/>
        </p:spPr>
        <p:txBody>
          <a:bodyPr>
            <a:spAutoFit/>
          </a:bodyPr>
          <a:lstStyle/>
          <a:p>
            <a:pPr>
              <a:spcBef>
                <a:spcPct val="50000"/>
              </a:spcBef>
              <a:defRPr/>
            </a:pPr>
            <a:r>
              <a:rPr lang="en-US" sz="1600" dirty="0">
                <a:latin typeface="+mj-lt"/>
              </a:rPr>
              <a:t>AGB works primarily by decreasing food intake.</a:t>
            </a:r>
          </a:p>
          <a:p>
            <a:pPr>
              <a:spcBef>
                <a:spcPct val="50000"/>
              </a:spcBef>
              <a:defRPr/>
            </a:pPr>
            <a:r>
              <a:rPr lang="en-US" sz="1600" dirty="0">
                <a:latin typeface="+mj-lt"/>
              </a:rPr>
              <a:t>(Restrictive)</a:t>
            </a:r>
            <a:endParaRPr lang="en-US" sz="1600" b="1" baseline="30000" dirty="0">
              <a:latin typeface="+mj-lt"/>
            </a:endParaRPr>
          </a:p>
        </p:txBody>
      </p:sp>
      <p:sp>
        <p:nvSpPr>
          <p:cNvPr id="30726" name="Rectangle 6"/>
          <p:cNvSpPr>
            <a:spLocks noChangeArrowheads="1"/>
          </p:cNvSpPr>
          <p:nvPr/>
        </p:nvSpPr>
        <p:spPr bwMode="auto">
          <a:xfrm>
            <a:off x="-58738" y="1504950"/>
            <a:ext cx="3087688" cy="369888"/>
          </a:xfrm>
          <a:prstGeom prst="rect">
            <a:avLst/>
          </a:prstGeom>
          <a:noFill/>
          <a:ln w="9525">
            <a:noFill/>
            <a:miter lim="800000"/>
            <a:headEnd/>
            <a:tailEnd/>
          </a:ln>
        </p:spPr>
        <p:txBody>
          <a:bodyPr>
            <a:spAutoFit/>
          </a:bodyPr>
          <a:lstStyle/>
          <a:p>
            <a:pPr algn="ctr"/>
            <a:r>
              <a:rPr lang="en-US" b="1">
                <a:latin typeface="Times New Roman" pitchFamily="18" charset="0"/>
              </a:rPr>
              <a:t>Roux-en-Y Gastric Bypass</a:t>
            </a:r>
          </a:p>
        </p:txBody>
      </p:sp>
      <p:pic>
        <p:nvPicPr>
          <p:cNvPr id="1114122" name="Picture 10"/>
          <p:cNvPicPr>
            <a:picLocks noChangeAspect="1" noChangeArrowheads="1"/>
          </p:cNvPicPr>
          <p:nvPr/>
        </p:nvPicPr>
        <p:blipFill>
          <a:blip r:embed="rId3" cstate="print"/>
          <a:srcRect/>
          <a:stretch>
            <a:fillRect/>
          </a:stretch>
        </p:blipFill>
        <p:spPr bwMode="auto">
          <a:xfrm>
            <a:off x="7194550" y="1936750"/>
            <a:ext cx="1143000" cy="939800"/>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cxnSp>
        <p:nvCxnSpPr>
          <p:cNvPr id="13" name="Straight Arrow Connector 12"/>
          <p:cNvCxnSpPr/>
          <p:nvPr/>
        </p:nvCxnSpPr>
        <p:spPr>
          <a:xfrm rot="10800000" flipV="1">
            <a:off x="6832600" y="2219325"/>
            <a:ext cx="349250" cy="29845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30729" name="Picture 2"/>
          <p:cNvPicPr>
            <a:picLocks noChangeAspect="1" noChangeArrowheads="1"/>
          </p:cNvPicPr>
          <p:nvPr/>
        </p:nvPicPr>
        <p:blipFill>
          <a:blip r:embed="rId4" cstate="print"/>
          <a:srcRect/>
          <a:stretch>
            <a:fillRect/>
          </a:stretch>
        </p:blipFill>
        <p:spPr bwMode="auto">
          <a:xfrm>
            <a:off x="0" y="1920875"/>
            <a:ext cx="9105900" cy="1685925"/>
          </a:xfrm>
          <a:prstGeom prst="rect">
            <a:avLst/>
          </a:prstGeom>
          <a:noFill/>
          <a:ln w="9525">
            <a:noFill/>
            <a:miter lim="800000"/>
            <a:headEnd/>
            <a:tailEnd/>
          </a:ln>
        </p:spPr>
      </p:pic>
      <p:sp>
        <p:nvSpPr>
          <p:cNvPr id="14" name="Text Box 5"/>
          <p:cNvSpPr txBox="1">
            <a:spLocks noChangeArrowheads="1"/>
          </p:cNvSpPr>
          <p:nvPr/>
        </p:nvSpPr>
        <p:spPr bwMode="auto">
          <a:xfrm>
            <a:off x="6575425" y="3678238"/>
            <a:ext cx="2568575" cy="1200150"/>
          </a:xfrm>
          <a:prstGeom prst="rect">
            <a:avLst/>
          </a:prstGeom>
          <a:noFill/>
          <a:ln w="9525">
            <a:noFill/>
            <a:miter lim="800000"/>
            <a:headEnd/>
            <a:tailEnd/>
          </a:ln>
          <a:effectLst/>
        </p:spPr>
        <p:txBody>
          <a:bodyPr>
            <a:spAutoFit/>
          </a:bodyPr>
          <a:lstStyle/>
          <a:p>
            <a:pPr>
              <a:spcBef>
                <a:spcPct val="50000"/>
              </a:spcBef>
              <a:defRPr/>
            </a:pPr>
            <a:r>
              <a:rPr lang="en-US" sz="1600" dirty="0">
                <a:latin typeface="+mj-lt"/>
              </a:rPr>
              <a:t>Restricts food intake and usually requires a second procedure</a:t>
            </a:r>
          </a:p>
          <a:p>
            <a:pPr>
              <a:spcBef>
                <a:spcPct val="50000"/>
              </a:spcBef>
              <a:defRPr/>
            </a:pPr>
            <a:r>
              <a:rPr lang="en-US" sz="1600" dirty="0">
                <a:latin typeface="+mj-lt"/>
              </a:rPr>
              <a:t>(Restrictive)</a:t>
            </a:r>
            <a:endParaRPr lang="en-US" sz="1600" b="1" baseline="30000" dirty="0">
              <a:latin typeface="+mj-lt"/>
            </a:endParaRPr>
          </a:p>
        </p:txBody>
      </p:sp>
      <p:sp>
        <p:nvSpPr>
          <p:cNvPr id="30731" name="Rectangle 3"/>
          <p:cNvSpPr>
            <a:spLocks noChangeArrowheads="1"/>
          </p:cNvSpPr>
          <p:nvPr/>
        </p:nvSpPr>
        <p:spPr bwMode="auto">
          <a:xfrm>
            <a:off x="6175375" y="1527175"/>
            <a:ext cx="3124200" cy="366713"/>
          </a:xfrm>
          <a:prstGeom prst="rect">
            <a:avLst/>
          </a:prstGeom>
          <a:noFill/>
          <a:ln w="9525" algn="ctr">
            <a:noFill/>
            <a:miter lim="800000"/>
            <a:headEnd/>
            <a:tailEnd/>
          </a:ln>
        </p:spPr>
        <p:txBody>
          <a:bodyPr>
            <a:spAutoFit/>
          </a:bodyPr>
          <a:lstStyle/>
          <a:p>
            <a:pPr algn="ctr"/>
            <a:r>
              <a:rPr lang="en-US" b="1">
                <a:latin typeface="Times New Roman" pitchFamily="18" charset="0"/>
              </a:rPr>
              <a:t>Sleeve Gastrectomy</a:t>
            </a:r>
          </a:p>
        </p:txBody>
      </p:sp>
      <p:pic>
        <p:nvPicPr>
          <p:cNvPr id="16" name="Picture 10"/>
          <p:cNvPicPr>
            <a:picLocks noChangeAspect="1" noChangeArrowheads="1"/>
          </p:cNvPicPr>
          <p:nvPr/>
        </p:nvPicPr>
        <p:blipFill>
          <a:blip r:embed="rId3" cstate="print"/>
          <a:srcRect/>
          <a:stretch>
            <a:fillRect/>
          </a:stretch>
        </p:blipFill>
        <p:spPr bwMode="auto">
          <a:xfrm>
            <a:off x="5114925" y="1970088"/>
            <a:ext cx="1039813" cy="85407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txBox="1">
            <a:spLocks noGrp="1"/>
          </p:cNvSpPr>
          <p:nvPr/>
        </p:nvSpPr>
        <p:spPr bwMode="auto">
          <a:xfrm>
            <a:off x="3124200" y="6477000"/>
            <a:ext cx="2895600" cy="244475"/>
          </a:xfrm>
          <a:prstGeom prst="rect">
            <a:avLst/>
          </a:prstGeom>
          <a:noFill/>
          <a:ln w="9525">
            <a:noFill/>
            <a:miter lim="800000"/>
            <a:headEnd/>
            <a:tailEnd/>
          </a:ln>
        </p:spPr>
        <p:txBody>
          <a:bodyPr/>
          <a:lstStyle/>
          <a:p>
            <a:pPr eaLnBrk="0" hangingPunct="0"/>
            <a:endParaRPr lang="en-US" sz="1200"/>
          </a:p>
        </p:txBody>
      </p:sp>
      <p:sp>
        <p:nvSpPr>
          <p:cNvPr id="1658882" name="Rectangle 2"/>
          <p:cNvSpPr>
            <a:spLocks noGrp="1" noChangeArrowheads="1"/>
          </p:cNvSpPr>
          <p:nvPr>
            <p:ph type="title"/>
          </p:nvPr>
        </p:nvSpPr>
        <p:spPr/>
        <p:txBody>
          <a:bodyPr/>
          <a:lstStyle/>
          <a:p>
            <a:pPr eaLnBrk="1" hangingPunct="1">
              <a:defRPr/>
            </a:pPr>
            <a:r>
              <a:rPr lang="en-US" dirty="0" smtClean="0"/>
              <a:t>The LAP-BAND</a:t>
            </a:r>
            <a:r>
              <a:rPr lang="en-US" baseline="30000" dirty="0" smtClean="0"/>
              <a:t>®</a:t>
            </a:r>
            <a:r>
              <a:rPr lang="en-US" dirty="0" smtClean="0"/>
              <a:t> System</a:t>
            </a:r>
          </a:p>
        </p:txBody>
      </p:sp>
      <p:sp>
        <p:nvSpPr>
          <p:cNvPr id="31748" name="Rectangle 3"/>
          <p:cNvSpPr>
            <a:spLocks noGrp="1" noChangeArrowheads="1"/>
          </p:cNvSpPr>
          <p:nvPr>
            <p:ph idx="1"/>
          </p:nvPr>
        </p:nvSpPr>
        <p:spPr>
          <a:xfrm>
            <a:off x="457200" y="1308100"/>
            <a:ext cx="8686800" cy="5157788"/>
          </a:xfrm>
        </p:spPr>
        <p:txBody>
          <a:bodyPr/>
          <a:lstStyle/>
          <a:p>
            <a:pPr eaLnBrk="1" hangingPunct="1"/>
            <a:r>
              <a:rPr lang="en-US" sz="2000" smtClean="0"/>
              <a:t>Approved by the FDA in 2001</a:t>
            </a:r>
          </a:p>
          <a:p>
            <a:pPr eaLnBrk="1" hangingPunct="1"/>
            <a:r>
              <a:rPr lang="en-US" sz="2000" smtClean="0"/>
              <a:t>Approved for adults and over</a:t>
            </a:r>
          </a:p>
          <a:p>
            <a:pPr eaLnBrk="1" hangingPunct="1"/>
            <a:r>
              <a:rPr lang="en-US" sz="2000" smtClean="0"/>
              <a:t>Indicated for use in weight reduction for severely obese patients with</a:t>
            </a:r>
          </a:p>
          <a:p>
            <a:pPr lvl="1" eaLnBrk="1" hangingPunct="1"/>
            <a:r>
              <a:rPr lang="en-US" sz="1800" smtClean="0"/>
              <a:t>A BMI ≥40 or a BMI ≥35 with one or more severe comorbid conditions, or</a:t>
            </a:r>
          </a:p>
          <a:p>
            <a:pPr lvl="1" eaLnBrk="1" hangingPunct="1"/>
            <a:r>
              <a:rPr lang="en-US" sz="1800" smtClean="0"/>
              <a:t>Those who are 100 pounds or more over their estimated ideal weight according to the 1983 Metropolitan Life Insurance Tables (use the midpoint for medium frame)</a:t>
            </a:r>
          </a:p>
          <a:p>
            <a:pPr eaLnBrk="1" hangingPunct="1"/>
            <a:r>
              <a:rPr lang="en-US" sz="2000" smtClean="0"/>
              <a:t>The LAP-BAND</a:t>
            </a:r>
            <a:r>
              <a:rPr lang="en-US" sz="2000" baseline="30000" smtClean="0"/>
              <a:t>®</a:t>
            </a:r>
            <a:r>
              <a:rPr lang="en-US" sz="2000" smtClean="0"/>
              <a:t> System is indicated for use only in severely obese adult patients who</a:t>
            </a:r>
          </a:p>
          <a:p>
            <a:pPr lvl="1" eaLnBrk="1" hangingPunct="1"/>
            <a:r>
              <a:rPr lang="en-US" sz="1800" smtClean="0"/>
              <a:t>Have failed more conservative weight-reduction alternatives, such as supervised diet, exercise, and behavior-modification programs</a:t>
            </a:r>
          </a:p>
          <a:p>
            <a:pPr eaLnBrk="1" hangingPunct="1"/>
            <a:r>
              <a:rPr lang="en-US" sz="2000" smtClean="0"/>
              <a:t>Bariatric surgery eligibility criteria: patients with a BMI ≥40 or a BMI ≥35   with one or more severe comorbid conditions </a:t>
            </a:r>
          </a:p>
          <a:p>
            <a:pPr lvl="1" eaLnBrk="1" hangingPunct="1"/>
            <a:r>
              <a:rPr lang="en-US" sz="1800" smtClean="0"/>
              <a:t>1998 NIH Overweight and Obesity Guidelines</a:t>
            </a:r>
          </a:p>
          <a:p>
            <a:pPr lvl="1" eaLnBrk="1" hangingPunct="1"/>
            <a:r>
              <a:rPr lang="en-US" sz="1800" smtClean="0"/>
              <a:t>2004 ASMBS Consensus Statement</a:t>
            </a:r>
          </a:p>
          <a:p>
            <a:pPr lvl="1" eaLnBrk="1" hangingPunct="1"/>
            <a:r>
              <a:rPr lang="en-US" sz="1800" smtClean="0"/>
              <a:t>2008 AACE-TOS-ASMBS Metabolic and Bariatric Surgery Medical Guidelines</a:t>
            </a: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p:txBody>
          <a:bodyPr/>
          <a:lstStyle/>
          <a:p>
            <a:pPr eaLnBrk="1" hangingPunct="1">
              <a:defRPr/>
            </a:pPr>
            <a:r>
              <a:rPr lang="en-US" dirty="0" smtClean="0"/>
              <a:t>LAP-BAND</a:t>
            </a:r>
            <a:r>
              <a:rPr lang="en-US" baseline="30000" dirty="0" smtClean="0"/>
              <a:t>®</a:t>
            </a:r>
            <a:r>
              <a:rPr lang="en-US" dirty="0" smtClean="0"/>
              <a:t> AP—2007</a:t>
            </a:r>
          </a:p>
        </p:txBody>
      </p:sp>
      <p:sp>
        <p:nvSpPr>
          <p:cNvPr id="32771" name="Rectangle 3"/>
          <p:cNvSpPr>
            <a:spLocks noGrp="1" noChangeArrowheads="1"/>
          </p:cNvSpPr>
          <p:nvPr>
            <p:ph idx="1"/>
          </p:nvPr>
        </p:nvSpPr>
        <p:spPr/>
        <p:txBody>
          <a:bodyPr/>
          <a:lstStyle/>
          <a:p>
            <a:pPr eaLnBrk="1" hangingPunct="1"/>
            <a:r>
              <a:rPr lang="en-US" altLang="en-US" smtClean="0"/>
              <a:t>The silicone band around the stomach is hollow</a:t>
            </a:r>
          </a:p>
          <a:p>
            <a:pPr eaLnBrk="1" hangingPunct="1"/>
            <a:r>
              <a:rPr lang="en-US" altLang="en-US" smtClean="0"/>
              <a:t>It is filled with a saline solution </a:t>
            </a:r>
          </a:p>
          <a:p>
            <a:pPr eaLnBrk="1" hangingPunct="1"/>
            <a:r>
              <a:rPr lang="en-US" altLang="en-US" smtClean="0"/>
              <a:t>By adding or removing the saline, the band can be made tighter or looser </a:t>
            </a:r>
          </a:p>
          <a:p>
            <a:pPr eaLnBrk="1" hangingPunct="1"/>
            <a:r>
              <a:rPr lang="en-US" altLang="en-US" smtClean="0"/>
              <a:t>Adjustments are made to meet individual weight loss needs</a:t>
            </a:r>
          </a:p>
          <a:p>
            <a:pPr eaLnBrk="1" hangingPunct="1"/>
            <a:endParaRPr lang="en-US" smtClean="0"/>
          </a:p>
        </p:txBody>
      </p:sp>
      <p:sp>
        <p:nvSpPr>
          <p:cNvPr id="7" name="TextBox 6"/>
          <p:cNvSpPr txBox="1"/>
          <p:nvPr/>
        </p:nvSpPr>
        <p:spPr>
          <a:xfrm>
            <a:off x="2073275" y="4068763"/>
            <a:ext cx="4905375" cy="461962"/>
          </a:xfrm>
          <a:prstGeom prst="rect">
            <a:avLst/>
          </a:prstGeom>
          <a:noFill/>
        </p:spPr>
        <p:txBody>
          <a:bodyPr wrap="none">
            <a:spAutoFit/>
          </a:bodyPr>
          <a:lstStyle/>
          <a:p>
            <a:pPr algn="ctr">
              <a:defRPr/>
            </a:pPr>
            <a:r>
              <a:rPr lang="en-US" sz="2400" b="1" dirty="0">
                <a:solidFill>
                  <a:schemeClr val="accent3"/>
                </a:solidFill>
                <a:latin typeface="+mj-lt"/>
              </a:rPr>
              <a:t>The APS with 3 </a:t>
            </a:r>
            <a:r>
              <a:rPr lang="en-US" sz="2400" b="1" dirty="0" err="1">
                <a:solidFill>
                  <a:schemeClr val="accent3"/>
                </a:solidFill>
                <a:latin typeface="+mj-lt"/>
              </a:rPr>
              <a:t>mL</a:t>
            </a:r>
            <a:r>
              <a:rPr lang="en-US" sz="2400" b="1" dirty="0">
                <a:solidFill>
                  <a:schemeClr val="accent3"/>
                </a:solidFill>
                <a:latin typeface="+mj-lt"/>
              </a:rPr>
              <a:t> and 7 </a:t>
            </a:r>
            <a:r>
              <a:rPr lang="en-US" sz="2400" b="1" dirty="0" err="1">
                <a:solidFill>
                  <a:schemeClr val="accent3"/>
                </a:solidFill>
                <a:latin typeface="+mj-lt"/>
              </a:rPr>
              <a:t>mL</a:t>
            </a:r>
            <a:r>
              <a:rPr lang="en-US" sz="2400" b="1" dirty="0">
                <a:solidFill>
                  <a:schemeClr val="accent3"/>
                </a:solidFill>
                <a:latin typeface="+mj-lt"/>
              </a:rPr>
              <a:t> saline</a:t>
            </a:r>
          </a:p>
        </p:txBody>
      </p:sp>
      <p:pic>
        <p:nvPicPr>
          <p:cNvPr id="1102852" name="Picture 4"/>
          <p:cNvPicPr>
            <a:picLocks noChangeAspect="1" noChangeArrowheads="1"/>
          </p:cNvPicPr>
          <p:nvPr/>
        </p:nvPicPr>
        <p:blipFill>
          <a:blip r:embed="rId3" cstate="print"/>
          <a:srcRect l="4241" t="41407" r="51109" b="13920"/>
          <a:stretch>
            <a:fillRect/>
          </a:stretch>
        </p:blipFill>
        <p:spPr bwMode="auto">
          <a:xfrm>
            <a:off x="1871663" y="4562475"/>
            <a:ext cx="2557462" cy="1385888"/>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3" cstate="print"/>
          <a:srcRect l="50582" t="41407" r="4407" b="13920"/>
          <a:stretch>
            <a:fillRect/>
          </a:stretch>
        </p:blipFill>
        <p:spPr bwMode="auto">
          <a:xfrm>
            <a:off x="4602163" y="4562475"/>
            <a:ext cx="2578100" cy="1385888"/>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eaLnBrk="1" hangingPunct="1">
              <a:defRPr/>
            </a:pPr>
            <a:r>
              <a:rPr lang="en-US" smtClean="0"/>
              <a:t>Goals of Proper Adjustment</a:t>
            </a:r>
          </a:p>
        </p:txBody>
      </p:sp>
      <p:sp>
        <p:nvSpPr>
          <p:cNvPr id="33795" name="Rectangle 3"/>
          <p:cNvSpPr>
            <a:spLocks noGrp="1" noChangeArrowheads="1"/>
          </p:cNvSpPr>
          <p:nvPr>
            <p:ph idx="1"/>
          </p:nvPr>
        </p:nvSpPr>
        <p:spPr/>
        <p:txBody>
          <a:bodyPr/>
          <a:lstStyle/>
          <a:p>
            <a:pPr eaLnBrk="1" hangingPunct="1"/>
            <a:r>
              <a:rPr lang="en-US" smtClean="0"/>
              <a:t>Key benefit of the LAP-BAND</a:t>
            </a:r>
            <a:r>
              <a:rPr lang="en-US" baseline="30000" smtClean="0"/>
              <a:t>®</a:t>
            </a:r>
            <a:r>
              <a:rPr lang="en-US" smtClean="0"/>
              <a:t> System is its adjustability</a:t>
            </a:r>
          </a:p>
          <a:p>
            <a:pPr lvl="1" eaLnBrk="1" hangingPunct="1"/>
            <a:r>
              <a:rPr lang="en-US" smtClean="0"/>
              <a:t>Determinants are the rate loss, degree to which satiety has been induced, and presence of symptoms</a:t>
            </a:r>
          </a:p>
          <a:p>
            <a:pPr eaLnBrk="1" hangingPunct="1"/>
            <a:r>
              <a:rPr lang="en-US" smtClean="0"/>
              <a:t>A properly adjusted band induces a feeling of satiety or fullness while permitting compliance with eating guidelines</a:t>
            </a:r>
          </a:p>
          <a:p>
            <a:pPr eaLnBrk="1" hangingPunct="1"/>
            <a:r>
              <a:rPr lang="en-US" smtClean="0"/>
              <a:t>The ability to eat solid foods is a key to success</a:t>
            </a:r>
          </a:p>
          <a:p>
            <a:pPr lvl="1" eaLnBrk="1" hangingPunct="1"/>
            <a:r>
              <a:rPr lang="en-US" smtClean="0"/>
              <a:t>Solid foods induce satiety which persists with a properly adjusted band</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pPr eaLnBrk="1" hangingPunct="1">
              <a:defRPr/>
            </a:pPr>
            <a:r>
              <a:rPr lang="en-US" smtClean="0"/>
              <a:t> Prevalence and Trends</a:t>
            </a:r>
          </a:p>
        </p:txBody>
      </p:sp>
      <p:sp>
        <p:nvSpPr>
          <p:cNvPr id="7171" name="Rectangle 3"/>
          <p:cNvSpPr>
            <a:spLocks noGrp="1" noChangeArrowheads="1"/>
          </p:cNvSpPr>
          <p:nvPr>
            <p:ph idx="1"/>
          </p:nvPr>
        </p:nvSpPr>
        <p:spPr/>
        <p:txBody>
          <a:bodyPr/>
          <a:lstStyle/>
          <a:p>
            <a:pPr eaLnBrk="1" hangingPunct="1"/>
            <a:r>
              <a:rPr lang="en-US" sz="1600" smtClean="0"/>
              <a:t>More than 1/3 of adults ≥20 years of age, or over 72 million people, were obese with a body mass index (BMI) ≥30 kg/m</a:t>
            </a:r>
            <a:r>
              <a:rPr lang="en-US" sz="1600" baseline="30000" smtClean="0"/>
              <a:t>2</a:t>
            </a:r>
            <a:r>
              <a:rPr lang="en-US" sz="1600" smtClean="0"/>
              <a:t> in 2005-2006</a:t>
            </a:r>
            <a:r>
              <a:rPr lang="en-US" sz="1600" baseline="30000" smtClean="0"/>
              <a:t>1</a:t>
            </a:r>
          </a:p>
          <a:p>
            <a:pPr lvl="1" eaLnBrk="1" hangingPunct="1"/>
            <a:r>
              <a:rPr lang="en-US" sz="1400" smtClean="0"/>
              <a:t>Prevalence has more than doubled between 1980 and 2002 (13.3% to 32.2%)</a:t>
            </a:r>
            <a:r>
              <a:rPr lang="en-US" sz="1400" baseline="30000" smtClean="0"/>
              <a:t>1,2</a:t>
            </a:r>
          </a:p>
          <a:p>
            <a:pPr eaLnBrk="1" hangingPunct="1"/>
            <a:r>
              <a:rPr lang="en-US" sz="1600" smtClean="0">
                <a:sym typeface="Symbol" pitchFamily="18" charset="2"/>
              </a:rPr>
              <a:t>The prevalence of extreme obesity (BMI ≥40) in 2003-2004 was:</a:t>
            </a:r>
          </a:p>
          <a:p>
            <a:pPr lvl="1" eaLnBrk="1" hangingPunct="1"/>
            <a:r>
              <a:rPr lang="en-US" sz="1400" smtClean="0">
                <a:sym typeface="Symbol" pitchFamily="18" charset="2"/>
              </a:rPr>
              <a:t> 2.8% in men and 6.9% in women</a:t>
            </a:r>
            <a:r>
              <a:rPr lang="en-US" sz="1400" baseline="30000" smtClean="0"/>
              <a:t>1</a:t>
            </a:r>
            <a:endParaRPr lang="en-US" sz="1400" baseline="30000" smtClean="0">
              <a:sym typeface="Symbol" pitchFamily="18" charset="2"/>
            </a:endParaRPr>
          </a:p>
          <a:p>
            <a:pPr eaLnBrk="1" hangingPunct="1"/>
            <a:r>
              <a:rPr lang="en-US" sz="1600" smtClean="0">
                <a:sym typeface="Symbol" pitchFamily="18" charset="2"/>
              </a:rPr>
              <a:t>In 2003-2004, 17.1% of children and adolescents age 2-19 years were overweight</a:t>
            </a:r>
            <a:r>
              <a:rPr lang="en-US" sz="1600" baseline="30000" smtClean="0">
                <a:sym typeface="Symbol" pitchFamily="18" charset="2"/>
              </a:rPr>
              <a:t>2,5</a:t>
            </a:r>
          </a:p>
          <a:p>
            <a:pPr lvl="1" eaLnBrk="1" hangingPunct="1"/>
            <a:r>
              <a:rPr lang="en-US" sz="1400" smtClean="0">
                <a:sym typeface="Symbol" pitchFamily="18" charset="2"/>
              </a:rPr>
              <a:t>Prevalence of overweight has tripled in children 6-19 years</a:t>
            </a:r>
            <a:r>
              <a:rPr lang="en-US" sz="1400" baseline="30000" smtClean="0">
                <a:sym typeface="Symbol" pitchFamily="18" charset="2"/>
              </a:rPr>
              <a:t>2</a:t>
            </a:r>
          </a:p>
          <a:p>
            <a:pPr lvl="1" eaLnBrk="1" hangingPunct="1"/>
            <a:r>
              <a:rPr lang="en-US" sz="1400" smtClean="0">
                <a:sym typeface="Symbol" pitchFamily="18" charset="2"/>
              </a:rPr>
              <a:t>Overweight adolescents have a 70% chance of becoming overweight/obese adults</a:t>
            </a:r>
            <a:r>
              <a:rPr lang="en-US" sz="1400" baseline="30000" smtClean="0">
                <a:sym typeface="Symbol" pitchFamily="18" charset="2"/>
              </a:rPr>
              <a:t>5</a:t>
            </a:r>
          </a:p>
        </p:txBody>
      </p:sp>
      <p:sp>
        <p:nvSpPr>
          <p:cNvPr id="1478689" name="Rectangle 33"/>
          <p:cNvSpPr>
            <a:spLocks noChangeArrowheads="1"/>
          </p:cNvSpPr>
          <p:nvPr/>
        </p:nvSpPr>
        <p:spPr bwMode="auto">
          <a:xfrm>
            <a:off x="5330825" y="4040188"/>
            <a:ext cx="3065463" cy="1579562"/>
          </a:xfrm>
          <a:prstGeom prst="rect">
            <a:avLst/>
          </a:prstGeom>
          <a:noFill/>
          <a:ln w="19050">
            <a:solidFill>
              <a:srgbClr val="FF0000"/>
            </a:solidFill>
            <a:miter lim="800000"/>
            <a:headEnd/>
            <a:tailEnd/>
          </a:ln>
        </p:spPr>
        <p:txBody>
          <a:bodyPr wrap="none" anchor="ctr"/>
          <a:lstStyle/>
          <a:p>
            <a:pPr eaLnBrk="0" hangingPunct="0"/>
            <a:endParaRPr lang="en-US" sz="1200"/>
          </a:p>
        </p:txBody>
      </p:sp>
      <p:grpSp>
        <p:nvGrpSpPr>
          <p:cNvPr id="2" name="Group 40"/>
          <p:cNvGrpSpPr>
            <a:grpSpLocks noChangeAspect="1"/>
          </p:cNvGrpSpPr>
          <p:nvPr/>
        </p:nvGrpSpPr>
        <p:grpSpPr bwMode="auto">
          <a:xfrm>
            <a:off x="5305425" y="3536950"/>
            <a:ext cx="1581150" cy="2058988"/>
            <a:chOff x="3275" y="2468"/>
            <a:chExt cx="1107" cy="1440"/>
          </a:xfrm>
        </p:grpSpPr>
        <p:sp>
          <p:nvSpPr>
            <p:cNvPr id="7188" name="Text Box 26"/>
            <p:cNvSpPr txBox="1">
              <a:spLocks noChangeAspect="1" noChangeArrowheads="1"/>
            </p:cNvSpPr>
            <p:nvPr/>
          </p:nvSpPr>
          <p:spPr bwMode="invGray">
            <a:xfrm>
              <a:off x="3275" y="2468"/>
              <a:ext cx="1107" cy="323"/>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0000"/>
                  </a:solidFill>
                  <a:latin typeface="Times New Roman" pitchFamily="18" charset="0"/>
                </a:rPr>
                <a:t>Moderate Obesity</a:t>
              </a:r>
              <a:r>
                <a:rPr lang="en-US" sz="1200" baseline="30000">
                  <a:latin typeface="Times New Roman" pitchFamily="18" charset="0"/>
                </a:rPr>
                <a:t>3,4,6</a:t>
              </a:r>
              <a:r>
                <a:rPr lang="en-US" sz="1200" b="1">
                  <a:solidFill>
                    <a:srgbClr val="FF0000"/>
                  </a:solidFill>
                  <a:latin typeface="Times New Roman" pitchFamily="18" charset="0"/>
                </a:rPr>
                <a:t> </a:t>
              </a:r>
              <a:r>
                <a:rPr lang="en-US" sz="1200" b="1">
                  <a:latin typeface="Times New Roman" pitchFamily="18" charset="0"/>
                </a:rPr>
                <a:t>(BMI 35 to 39.9 )</a:t>
              </a:r>
            </a:p>
          </p:txBody>
        </p:sp>
        <p:pic>
          <p:nvPicPr>
            <p:cNvPr id="7189" name="Picture 35" descr="severe obe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20" y="2820"/>
              <a:ext cx="542" cy="1088"/>
            </a:xfrm>
            <a:prstGeom prst="rect">
              <a:avLst/>
            </a:prstGeom>
            <a:noFill/>
            <a:ln w="9525">
              <a:noFill/>
              <a:miter lim="800000"/>
              <a:headEnd/>
              <a:tailEnd/>
            </a:ln>
          </p:spPr>
        </p:pic>
      </p:grpSp>
      <p:grpSp>
        <p:nvGrpSpPr>
          <p:cNvPr id="3" name="Group 41"/>
          <p:cNvGrpSpPr>
            <a:grpSpLocks noChangeAspect="1"/>
          </p:cNvGrpSpPr>
          <p:nvPr/>
        </p:nvGrpSpPr>
        <p:grpSpPr bwMode="auto">
          <a:xfrm>
            <a:off x="6858000" y="3536950"/>
            <a:ext cx="1739900" cy="2057400"/>
            <a:chOff x="4238" y="2458"/>
            <a:chExt cx="1218" cy="1412"/>
          </a:xfrm>
        </p:grpSpPr>
        <p:sp>
          <p:nvSpPr>
            <p:cNvPr id="7186" name="Text Box 27"/>
            <p:cNvSpPr txBox="1">
              <a:spLocks noChangeAspect="1" noChangeArrowheads="1"/>
            </p:cNvSpPr>
            <p:nvPr/>
          </p:nvSpPr>
          <p:spPr bwMode="invGray">
            <a:xfrm>
              <a:off x="4238" y="2458"/>
              <a:ext cx="1218" cy="317"/>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latin typeface="Times New Roman" pitchFamily="18" charset="0"/>
                </a:rPr>
                <a:t>  </a:t>
              </a:r>
              <a:r>
                <a:rPr lang="en-US" sz="1200" b="1">
                  <a:solidFill>
                    <a:srgbClr val="FF0000"/>
                  </a:solidFill>
                  <a:latin typeface="Times New Roman" pitchFamily="18" charset="0"/>
                </a:rPr>
                <a:t>Morbid Obesity</a:t>
              </a:r>
              <a:r>
                <a:rPr lang="en-US" sz="1200" baseline="30000">
                  <a:latin typeface="Times New Roman" pitchFamily="18" charset="0"/>
                </a:rPr>
                <a:t>3,4,6</a:t>
              </a:r>
              <a:r>
                <a:rPr lang="en-US" sz="1200" b="1">
                  <a:solidFill>
                    <a:schemeClr val="bg1"/>
                  </a:solidFill>
                  <a:latin typeface="Times New Roman" pitchFamily="18" charset="0"/>
                </a:rPr>
                <a:t/>
              </a:r>
              <a:br>
                <a:rPr lang="en-US" sz="1200" b="1">
                  <a:solidFill>
                    <a:schemeClr val="bg1"/>
                  </a:solidFill>
                  <a:latin typeface="Times New Roman" pitchFamily="18" charset="0"/>
                </a:rPr>
              </a:br>
              <a:r>
                <a:rPr lang="en-US" sz="1200" b="1">
                  <a:latin typeface="Times New Roman" pitchFamily="18" charset="0"/>
                </a:rPr>
                <a:t>(BMI 40 or more)</a:t>
              </a:r>
            </a:p>
          </p:txBody>
        </p:sp>
        <p:pic>
          <p:nvPicPr>
            <p:cNvPr id="7187" name="Picture 36" descr="morbid obes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22" y="2803"/>
              <a:ext cx="584" cy="1067"/>
            </a:xfrm>
            <a:prstGeom prst="rect">
              <a:avLst/>
            </a:prstGeom>
            <a:noFill/>
            <a:ln w="9525">
              <a:noFill/>
              <a:miter lim="800000"/>
              <a:headEnd/>
              <a:tailEnd/>
            </a:ln>
          </p:spPr>
        </p:pic>
      </p:grpSp>
      <p:sp>
        <p:nvSpPr>
          <p:cNvPr id="7175" name="Text Box 23"/>
          <p:cNvSpPr txBox="1">
            <a:spLocks noChangeAspect="1" noChangeArrowheads="1"/>
          </p:cNvSpPr>
          <p:nvPr/>
        </p:nvSpPr>
        <p:spPr bwMode="invGray">
          <a:xfrm>
            <a:off x="601663" y="3533775"/>
            <a:ext cx="1624012" cy="493713"/>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008000"/>
                </a:solidFill>
                <a:latin typeface="Times New Roman" pitchFamily="18" charset="0"/>
              </a:rPr>
              <a:t>Normal Weight</a:t>
            </a:r>
            <a:r>
              <a:rPr lang="en-US" sz="1400" baseline="30000">
                <a:latin typeface="Times New Roman" pitchFamily="18" charset="0"/>
              </a:rPr>
              <a:t>2</a:t>
            </a:r>
            <a:r>
              <a:rPr lang="en-US" sz="1400" b="1">
                <a:solidFill>
                  <a:schemeClr val="bg1"/>
                </a:solidFill>
                <a:latin typeface="Times New Roman" pitchFamily="18" charset="0"/>
              </a:rPr>
              <a:t>   </a:t>
            </a:r>
            <a:r>
              <a:rPr lang="en-US" sz="1200" b="1">
                <a:latin typeface="Times New Roman" pitchFamily="18" charset="0"/>
              </a:rPr>
              <a:t>(BMI 18.5 to 24.9)</a:t>
            </a:r>
            <a:endParaRPr lang="en-US" sz="1200" b="1"/>
          </a:p>
        </p:txBody>
      </p:sp>
      <p:pic>
        <p:nvPicPr>
          <p:cNvPr id="7176" name="Picture 37" descr="norma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4425" y="4040188"/>
            <a:ext cx="563563" cy="1554162"/>
          </a:xfrm>
          <a:prstGeom prst="rect">
            <a:avLst/>
          </a:prstGeom>
          <a:noFill/>
          <a:ln w="9525">
            <a:noFill/>
            <a:miter lim="800000"/>
            <a:headEnd/>
            <a:tailEnd/>
          </a:ln>
        </p:spPr>
      </p:pic>
      <p:sp>
        <p:nvSpPr>
          <p:cNvPr id="7177" name="Text Box 25"/>
          <p:cNvSpPr txBox="1">
            <a:spLocks noChangeAspect="1" noChangeArrowheads="1"/>
          </p:cNvSpPr>
          <p:nvPr/>
        </p:nvSpPr>
        <p:spPr bwMode="invGray">
          <a:xfrm>
            <a:off x="3657600" y="3533775"/>
            <a:ext cx="1806575" cy="493713"/>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6600"/>
                </a:solidFill>
                <a:latin typeface="Times New Roman" pitchFamily="18" charset="0"/>
              </a:rPr>
              <a:t> Obese</a:t>
            </a:r>
            <a:r>
              <a:rPr lang="en-US" sz="1400" baseline="30000">
                <a:latin typeface="Times New Roman" pitchFamily="18" charset="0"/>
              </a:rPr>
              <a:t>3,4,6</a:t>
            </a:r>
            <a:r>
              <a:rPr lang="en-US" sz="1400" b="1">
                <a:solidFill>
                  <a:srgbClr val="FF6600"/>
                </a:solidFill>
                <a:latin typeface="Times New Roman" pitchFamily="18" charset="0"/>
              </a:rPr>
              <a:t>                                            </a:t>
            </a:r>
            <a:r>
              <a:rPr lang="en-US" sz="1200" b="1">
                <a:latin typeface="Times New Roman" pitchFamily="18" charset="0"/>
              </a:rPr>
              <a:t>(BMI 30 to 34.9)</a:t>
            </a:r>
            <a:endParaRPr lang="en-US" sz="1200" b="1" baseline="30000">
              <a:latin typeface="Times New Roman" pitchFamily="18" charset="0"/>
            </a:endParaRPr>
          </a:p>
        </p:txBody>
      </p:sp>
      <p:pic>
        <p:nvPicPr>
          <p:cNvPr id="7178" name="Picture 38" descr="obes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89400" y="4040188"/>
            <a:ext cx="655638" cy="1554162"/>
          </a:xfrm>
          <a:prstGeom prst="rect">
            <a:avLst/>
          </a:prstGeom>
          <a:noFill/>
          <a:ln w="9525">
            <a:noFill/>
            <a:miter lim="800000"/>
            <a:headEnd/>
            <a:tailEnd/>
          </a:ln>
        </p:spPr>
      </p:pic>
      <p:sp>
        <p:nvSpPr>
          <p:cNvPr id="7179" name="Text Box 24"/>
          <p:cNvSpPr txBox="1">
            <a:spLocks noChangeAspect="1" noChangeArrowheads="1"/>
          </p:cNvSpPr>
          <p:nvPr/>
        </p:nvSpPr>
        <p:spPr bwMode="invGray">
          <a:xfrm>
            <a:off x="2303463" y="3533775"/>
            <a:ext cx="1520825" cy="493713"/>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CA414"/>
                </a:solidFill>
                <a:latin typeface="Times New Roman" pitchFamily="18" charset="0"/>
              </a:rPr>
              <a:t>Overweight</a:t>
            </a:r>
            <a:r>
              <a:rPr lang="en-US" sz="1400" baseline="30000">
                <a:latin typeface="Times New Roman" pitchFamily="18" charset="0"/>
              </a:rPr>
              <a:t>2</a:t>
            </a:r>
            <a:r>
              <a:rPr lang="en-US" sz="1400" b="1">
                <a:solidFill>
                  <a:srgbClr val="FCA414"/>
                </a:solidFill>
                <a:latin typeface="Times New Roman" pitchFamily="18" charset="0"/>
              </a:rPr>
              <a:t/>
            </a:r>
            <a:br>
              <a:rPr lang="en-US" sz="1400" b="1">
                <a:solidFill>
                  <a:srgbClr val="FCA414"/>
                </a:solidFill>
                <a:latin typeface="Times New Roman" pitchFamily="18" charset="0"/>
              </a:rPr>
            </a:br>
            <a:r>
              <a:rPr lang="en-US" sz="1200" b="1">
                <a:latin typeface="Times New Roman" pitchFamily="18" charset="0"/>
              </a:rPr>
              <a:t>(BMI 25 to 29.9)</a:t>
            </a:r>
            <a:endParaRPr lang="en-US" sz="1100" b="1"/>
          </a:p>
        </p:txBody>
      </p:sp>
      <p:pic>
        <p:nvPicPr>
          <p:cNvPr id="7180" name="Picture 39" descr="overweigh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84463" y="4040188"/>
            <a:ext cx="658812" cy="1554162"/>
          </a:xfrm>
          <a:prstGeom prst="rect">
            <a:avLst/>
          </a:prstGeom>
          <a:noFill/>
          <a:ln w="9525">
            <a:noFill/>
            <a:miter lim="800000"/>
            <a:headEnd/>
            <a:tailEnd/>
          </a:ln>
        </p:spPr>
      </p:pic>
      <p:sp>
        <p:nvSpPr>
          <p:cNvPr id="7181" name="Text Box 51"/>
          <p:cNvSpPr txBox="1">
            <a:spLocks noChangeArrowheads="1"/>
          </p:cNvSpPr>
          <p:nvPr/>
        </p:nvSpPr>
        <p:spPr bwMode="auto">
          <a:xfrm>
            <a:off x="0" y="5618163"/>
            <a:ext cx="9001125" cy="1282700"/>
          </a:xfrm>
          <a:prstGeom prst="rect">
            <a:avLst/>
          </a:prstGeom>
          <a:noFill/>
          <a:ln w="9525">
            <a:noFill/>
            <a:miter lim="800000"/>
            <a:headEnd/>
            <a:tailEnd/>
          </a:ln>
        </p:spPr>
        <p:txBody>
          <a:bodyPr anchor="b">
            <a:spAutoFit/>
          </a:bodyPr>
          <a:lstStyle/>
          <a:p>
            <a:pPr>
              <a:defRPr/>
            </a:pPr>
            <a:r>
              <a:rPr lang="en-US" sz="800" dirty="0"/>
              <a:t>1. New CDC Study Finds No Increase in Obesity Among Adults; But Levels Still High. 2007. Available at: </a:t>
            </a:r>
            <a:r>
              <a:rPr lang="en-US" sz="800" u="sng" dirty="0">
                <a:hlinkClick r:id="rId8"/>
              </a:rPr>
              <a:t>http://www.cdc.gov/nchs/pressroom/07newsreleases/obesity.htm. Accessed 6-23-09</a:t>
            </a:r>
            <a:endParaRPr lang="en-US" sz="800" dirty="0"/>
          </a:p>
          <a:p>
            <a:pPr>
              <a:defRPr/>
            </a:pPr>
            <a:r>
              <a:rPr lang="en-US" sz="800" dirty="0"/>
              <a:t>2. </a:t>
            </a:r>
            <a:r>
              <a:rPr lang="en-US" sz="800" u="sng" dirty="0">
                <a:hlinkClick r:id="rId9"/>
              </a:rPr>
              <a:t>Ogden CL</a:t>
            </a:r>
            <a:r>
              <a:rPr lang="en-US" sz="800" dirty="0"/>
              <a:t>, </a:t>
            </a:r>
            <a:r>
              <a:rPr lang="en-US" sz="800" u="sng" dirty="0">
                <a:hlinkClick r:id="rId10"/>
              </a:rPr>
              <a:t>Carroll MD</a:t>
            </a:r>
            <a:r>
              <a:rPr lang="en-US" sz="800" dirty="0"/>
              <a:t>, </a:t>
            </a:r>
            <a:r>
              <a:rPr lang="en-US" sz="800" u="sng" dirty="0">
                <a:hlinkClick r:id="rId11"/>
              </a:rPr>
              <a:t>Curtin LR</a:t>
            </a:r>
            <a:r>
              <a:rPr lang="en-US" sz="800" dirty="0"/>
              <a:t>, et al. Prevalence of overweight and obesity in the United States, 1999-2004. </a:t>
            </a:r>
            <a:r>
              <a:rPr lang="en-US" sz="800" i="1" dirty="0"/>
              <a:t>JAMA. </a:t>
            </a:r>
            <a:r>
              <a:rPr lang="en-US" sz="800" dirty="0"/>
              <a:t>2006; 295:1549-1555.</a:t>
            </a:r>
          </a:p>
          <a:p>
            <a:pPr>
              <a:defRPr/>
            </a:pPr>
            <a:r>
              <a:rPr lang="en-US" sz="800" dirty="0"/>
              <a:t>3. </a:t>
            </a:r>
            <a:r>
              <a:rPr lang="en-US" sz="800" dirty="0" err="1"/>
              <a:t>Caclulate</a:t>
            </a:r>
            <a:r>
              <a:rPr lang="en-US" sz="800" dirty="0"/>
              <a:t> Your Body Mass Index.  Available at </a:t>
            </a:r>
            <a:r>
              <a:rPr lang="en-US" sz="800" dirty="0">
                <a:hlinkClick r:id="rId12"/>
              </a:rPr>
              <a:t>http://www.nhlbisupport.com/bmi</a:t>
            </a:r>
            <a:r>
              <a:rPr lang="en-US" sz="800" dirty="0"/>
              <a:t>.  Accessed 10-29-09</a:t>
            </a:r>
          </a:p>
          <a:p>
            <a:pPr>
              <a:defRPr/>
            </a:pPr>
            <a:r>
              <a:rPr lang="en-US" sz="800" dirty="0"/>
              <a:t>4. National </a:t>
            </a:r>
            <a:r>
              <a:rPr lang="en-US" sz="800" dirty="0" err="1"/>
              <a:t>Insttitute</a:t>
            </a:r>
            <a:r>
              <a:rPr lang="en-US" sz="800" dirty="0"/>
              <a:t> of Health. The Practical Guide  Identification, Evaluation, and Treatment of Overweight and Obesity in Adults . 2000. Available at http://www.nhlbi.nih.gov/guidelines/obesity/prctgd_c.pdf .  Accessed 12-15-09</a:t>
            </a:r>
          </a:p>
          <a:p>
            <a:pPr>
              <a:defRPr/>
            </a:pPr>
            <a:r>
              <a:rPr lang="en-US" sz="800" dirty="0"/>
              <a:t>5. The Surgeon General’s Call to Action to Prevent and Decrease Overweight  and Obesity.  2007.  Available at: http//www.surgeongeneral.gov/topics/obesity/calltoaction/fact_adolescent.htm.  Accessed12-15-09</a:t>
            </a:r>
          </a:p>
          <a:p>
            <a:pPr>
              <a:defRPr/>
            </a:pPr>
            <a:r>
              <a:rPr lang="en-US" sz="800" dirty="0"/>
              <a:t>6. </a:t>
            </a:r>
            <a:r>
              <a:rPr lang="en-US" sz="800" u="sng" dirty="0">
                <a:hlinkClick r:id="rId13"/>
              </a:rPr>
              <a:t>Mechanick JI</a:t>
            </a:r>
            <a:r>
              <a:rPr lang="en-US" sz="800" dirty="0"/>
              <a:t>, </a:t>
            </a:r>
            <a:r>
              <a:rPr lang="en-US" sz="800" u="sng" dirty="0">
                <a:hlinkClick r:id="rId14"/>
              </a:rPr>
              <a:t>Kushner RF</a:t>
            </a:r>
            <a:r>
              <a:rPr lang="en-US" sz="800" dirty="0"/>
              <a:t>, </a:t>
            </a:r>
            <a:r>
              <a:rPr lang="en-US" sz="800" u="sng" dirty="0" err="1">
                <a:hlinkClick r:id="rId15"/>
              </a:rPr>
              <a:t>Sugerman</a:t>
            </a:r>
            <a:r>
              <a:rPr lang="en-US" sz="800" u="sng" dirty="0">
                <a:hlinkClick r:id="rId15"/>
              </a:rPr>
              <a:t> HJ</a:t>
            </a:r>
            <a:r>
              <a:rPr lang="en-US" sz="800" dirty="0"/>
              <a:t>, et al. American Association of Clinical Endocrinologists, The Obesity Society, and American Society for Metabolic &amp; Bariatric Surgery Medical Guidelines for Clinical Practice for the </a:t>
            </a:r>
            <a:r>
              <a:rPr lang="en-US" sz="800" dirty="0" err="1"/>
              <a:t>perioperative</a:t>
            </a:r>
            <a:r>
              <a:rPr lang="en-US" sz="800" dirty="0"/>
              <a:t> nutritional, metabolic, and nonsurgical support of the bariatric surgery patient. </a:t>
            </a:r>
            <a:r>
              <a:rPr lang="en-US" sz="800" i="1" dirty="0" err="1"/>
              <a:t>Surg</a:t>
            </a:r>
            <a:r>
              <a:rPr lang="en-US" sz="800" i="1" dirty="0"/>
              <a:t> </a:t>
            </a:r>
            <a:r>
              <a:rPr lang="en-US" sz="800" i="1" dirty="0" err="1"/>
              <a:t>Obes</a:t>
            </a:r>
            <a:r>
              <a:rPr lang="en-US" sz="800" i="1" dirty="0"/>
              <a:t> </a:t>
            </a:r>
            <a:r>
              <a:rPr lang="en-US" sz="800" i="1" dirty="0" err="1"/>
              <a:t>Relat</a:t>
            </a:r>
            <a:r>
              <a:rPr lang="en-US" sz="800" i="1" dirty="0"/>
              <a:t> Dis</a:t>
            </a:r>
            <a:r>
              <a:rPr lang="en-US" sz="800" u="sng" dirty="0"/>
              <a:t>.</a:t>
            </a:r>
            <a:r>
              <a:rPr lang="en-US" sz="800" dirty="0"/>
              <a:t> 2008;4:S109-S184.</a:t>
            </a:r>
          </a:p>
          <a:p>
            <a:pPr marL="114300" indent="-114300">
              <a:defRPr/>
            </a:pPr>
            <a:endParaRPr lang="en-US" sz="800" baseline="30000" dirty="0">
              <a:latin typeface="Times New Roman" pitchFamily="-109" charset="0"/>
            </a:endParaRPr>
          </a:p>
        </p:txBody>
      </p:sp>
      <p:sp>
        <p:nvSpPr>
          <p:cNvPr id="7182" name="Text Box 22"/>
          <p:cNvSpPr txBox="1">
            <a:spLocks noChangeArrowheads="1"/>
          </p:cNvSpPr>
          <p:nvPr/>
        </p:nvSpPr>
        <p:spPr bwMode="auto">
          <a:xfrm>
            <a:off x="4014788" y="4664075"/>
            <a:ext cx="804862" cy="327025"/>
          </a:xfrm>
          <a:prstGeom prst="rect">
            <a:avLst/>
          </a:prstGeom>
          <a:noFill/>
          <a:ln w="9525">
            <a:noFill/>
            <a:miter lim="800000"/>
            <a:headEnd/>
            <a:tailEnd/>
          </a:ln>
        </p:spPr>
        <p:txBody>
          <a:bodyPr>
            <a:spAutoFit/>
          </a:bodyPr>
          <a:lstStyle/>
          <a:p>
            <a:pPr algn="ctr">
              <a:lnSpc>
                <a:spcPct val="85000"/>
              </a:lnSpc>
              <a:spcBef>
                <a:spcPct val="50000"/>
              </a:spcBef>
            </a:pPr>
            <a:r>
              <a:rPr lang="en-US" sz="900" b="1">
                <a:solidFill>
                  <a:schemeClr val="bg1"/>
                </a:solidFill>
              </a:rPr>
              <a:t>Class I Obesity</a:t>
            </a:r>
          </a:p>
        </p:txBody>
      </p:sp>
      <p:sp>
        <p:nvSpPr>
          <p:cNvPr id="7183" name="Text Box 23"/>
          <p:cNvSpPr txBox="1">
            <a:spLocks noChangeArrowheads="1"/>
          </p:cNvSpPr>
          <p:nvPr/>
        </p:nvSpPr>
        <p:spPr bwMode="auto">
          <a:xfrm>
            <a:off x="5630863" y="4664075"/>
            <a:ext cx="841375" cy="327025"/>
          </a:xfrm>
          <a:prstGeom prst="rect">
            <a:avLst/>
          </a:prstGeom>
          <a:noFill/>
          <a:ln w="9525">
            <a:noFill/>
            <a:miter lim="800000"/>
            <a:headEnd/>
            <a:tailEnd/>
          </a:ln>
        </p:spPr>
        <p:txBody>
          <a:bodyPr>
            <a:spAutoFit/>
          </a:bodyPr>
          <a:lstStyle/>
          <a:p>
            <a:pPr algn="ctr">
              <a:lnSpc>
                <a:spcPct val="85000"/>
              </a:lnSpc>
              <a:spcBef>
                <a:spcPct val="50000"/>
              </a:spcBef>
            </a:pPr>
            <a:r>
              <a:rPr lang="en-US" sz="900" b="1">
                <a:solidFill>
                  <a:schemeClr val="bg1"/>
                </a:solidFill>
              </a:rPr>
              <a:t>Class II Obesity</a:t>
            </a:r>
          </a:p>
        </p:txBody>
      </p:sp>
      <p:sp>
        <p:nvSpPr>
          <p:cNvPr id="7184" name="Text Box 24"/>
          <p:cNvSpPr txBox="1">
            <a:spLocks noChangeArrowheads="1"/>
          </p:cNvSpPr>
          <p:nvPr/>
        </p:nvSpPr>
        <p:spPr bwMode="auto">
          <a:xfrm>
            <a:off x="7353300" y="4664075"/>
            <a:ext cx="698500" cy="327025"/>
          </a:xfrm>
          <a:prstGeom prst="rect">
            <a:avLst/>
          </a:prstGeom>
          <a:noFill/>
          <a:ln w="9525">
            <a:noFill/>
            <a:miter lim="800000"/>
            <a:headEnd/>
            <a:tailEnd/>
          </a:ln>
        </p:spPr>
        <p:txBody>
          <a:bodyPr>
            <a:spAutoFit/>
          </a:bodyPr>
          <a:lstStyle/>
          <a:p>
            <a:pPr algn="ctr">
              <a:lnSpc>
                <a:spcPct val="85000"/>
              </a:lnSpc>
              <a:spcBef>
                <a:spcPct val="50000"/>
              </a:spcBef>
            </a:pPr>
            <a:r>
              <a:rPr lang="en-US" sz="900">
                <a:solidFill>
                  <a:schemeClr val="bg1"/>
                </a:solidFill>
              </a:rPr>
              <a:t> </a:t>
            </a:r>
            <a:r>
              <a:rPr lang="en-US" sz="900" b="1">
                <a:solidFill>
                  <a:schemeClr val="bg1"/>
                </a:solidFill>
              </a:rPr>
              <a:t>Class III Obesity</a:t>
            </a:r>
          </a:p>
        </p:txBody>
      </p:sp>
      <p:sp>
        <p:nvSpPr>
          <p:cNvPr id="8216" name="Rectangle 28"/>
          <p:cNvSpPr>
            <a:spLocks noChangeArrowheads="1"/>
          </p:cNvSpPr>
          <p:nvPr/>
        </p:nvSpPr>
        <p:spPr bwMode="auto">
          <a:xfrm>
            <a:off x="368300" y="4645025"/>
            <a:ext cx="646113" cy="369888"/>
          </a:xfrm>
          <a:prstGeom prst="rect">
            <a:avLst/>
          </a:prstGeom>
          <a:noFill/>
          <a:ln w="9525">
            <a:noFill/>
            <a:miter lim="800000"/>
            <a:headEnd/>
            <a:tailEnd/>
          </a:ln>
        </p:spPr>
        <p:txBody>
          <a:bodyPr wrap="none">
            <a:spAutoFit/>
          </a:bodyPr>
          <a:lstStyle/>
          <a:p>
            <a:pPr>
              <a:defRPr/>
            </a:pPr>
            <a:r>
              <a:rPr lang="en-US" b="1" dirty="0">
                <a:latin typeface="+mj-lt"/>
              </a:rPr>
              <a:t>BMI</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1478689"/>
                                        </p:tgtEl>
                                        <p:attrNameLst>
                                          <p:attrName>style.visibility</p:attrName>
                                        </p:attrNameLst>
                                      </p:cBhvr>
                                      <p:to>
                                        <p:strVal val="visible"/>
                                      </p:to>
                                    </p:set>
                                    <p:animEffect transition="in" filter="wedge">
                                      <p:cBhvr>
                                        <p:cTn id="15" dur="1000"/>
                                        <p:tgtEl>
                                          <p:spTgt spid="147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5" name="Text Box 3"/>
          <p:cNvSpPr txBox="1">
            <a:spLocks noChangeArrowheads="1"/>
          </p:cNvSpPr>
          <p:nvPr/>
        </p:nvSpPr>
        <p:spPr bwMode="auto">
          <a:xfrm>
            <a:off x="1727200" y="5445125"/>
            <a:ext cx="5961063" cy="892175"/>
          </a:xfrm>
          <a:prstGeom prst="rect">
            <a:avLst/>
          </a:prstGeom>
          <a:noFill/>
          <a:ln w="9525">
            <a:noFill/>
            <a:miter lim="800000"/>
            <a:headEnd/>
            <a:tailEnd/>
          </a:ln>
          <a:effectLst/>
        </p:spPr>
        <p:txBody>
          <a:bodyPr>
            <a:spAutoFit/>
          </a:bodyPr>
          <a:lstStyle/>
          <a:p>
            <a:pPr>
              <a:defRPr/>
            </a:pPr>
            <a:r>
              <a:rPr lang="en-US" dirty="0">
                <a:latin typeface="+mj-lt"/>
              </a:rPr>
              <a:t>Adjustment frequency, dependent on physician evaluation</a:t>
            </a:r>
          </a:p>
          <a:p>
            <a:pPr>
              <a:tabLst>
                <a:tab pos="114300" algn="l"/>
                <a:tab pos="2692400" algn="l"/>
              </a:tabLst>
              <a:defRPr/>
            </a:pPr>
            <a:r>
              <a:rPr lang="en-US" dirty="0">
                <a:latin typeface="+mj-lt"/>
              </a:rPr>
              <a:t>	</a:t>
            </a:r>
            <a:r>
              <a:rPr lang="en-US" sz="1600" dirty="0">
                <a:latin typeface="+mj-lt"/>
              </a:rPr>
              <a:t>Year 1: every 4 to 6 weeks	Year 3: every 6 months</a:t>
            </a:r>
          </a:p>
          <a:p>
            <a:pPr>
              <a:tabLst>
                <a:tab pos="114300" algn="l"/>
                <a:tab pos="2692400" algn="l"/>
              </a:tabLst>
              <a:defRPr/>
            </a:pPr>
            <a:r>
              <a:rPr lang="en-US" sz="1600" dirty="0">
                <a:latin typeface="+mj-lt"/>
              </a:rPr>
              <a:t>	Year 2: every 3 to 6 months	Year 5: annually</a:t>
            </a:r>
          </a:p>
        </p:txBody>
      </p:sp>
      <p:pic>
        <p:nvPicPr>
          <p:cNvPr id="1144837" name="Picture 5"/>
          <p:cNvPicPr>
            <a:picLocks noChangeAspect="1" noChangeArrowheads="1"/>
          </p:cNvPicPr>
          <p:nvPr/>
        </p:nvPicPr>
        <p:blipFill>
          <a:blip r:embed="rId3" cstate="print"/>
          <a:srcRect t="8969" b="3651"/>
          <a:stretch>
            <a:fillRect/>
          </a:stretch>
        </p:blipFill>
        <p:spPr bwMode="auto">
          <a:xfrm>
            <a:off x="1670050" y="1228725"/>
            <a:ext cx="5711825" cy="421322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pic>
        <p:nvPicPr>
          <p:cNvPr id="34820" name="Picture 6"/>
          <p:cNvPicPr>
            <a:picLocks noChangeAspect="1" noChangeArrowheads="1"/>
          </p:cNvPicPr>
          <p:nvPr/>
        </p:nvPicPr>
        <p:blipFill>
          <a:blip r:embed="rId4" cstate="print"/>
          <a:srcRect/>
          <a:stretch>
            <a:fillRect/>
          </a:stretch>
        </p:blipFill>
        <p:spPr bwMode="auto">
          <a:xfrm>
            <a:off x="4832350" y="5229225"/>
            <a:ext cx="2514600" cy="190500"/>
          </a:xfrm>
          <a:prstGeom prst="rect">
            <a:avLst/>
          </a:prstGeom>
          <a:noFill/>
          <a:ln w="9525">
            <a:noFill/>
            <a:miter lim="800000"/>
            <a:headEnd/>
            <a:tailEnd/>
          </a:ln>
        </p:spPr>
      </p:pic>
      <p:sp>
        <p:nvSpPr>
          <p:cNvPr id="34821" name="Text Box 51"/>
          <p:cNvSpPr txBox="1">
            <a:spLocks noChangeArrowheads="1"/>
          </p:cNvSpPr>
          <p:nvPr/>
        </p:nvSpPr>
        <p:spPr bwMode="auto">
          <a:xfrm>
            <a:off x="0" y="6205538"/>
            <a:ext cx="9144000" cy="457200"/>
          </a:xfrm>
          <a:prstGeom prst="rect">
            <a:avLst/>
          </a:prstGeom>
          <a:noFill/>
          <a:ln w="9525">
            <a:noFill/>
            <a:miter lim="800000"/>
            <a:headEnd/>
            <a:tailEnd/>
          </a:ln>
        </p:spPr>
        <p:txBody>
          <a:bodyPr anchor="b"/>
          <a:lstStyle/>
          <a:p>
            <a:r>
              <a:rPr lang="en-US" sz="800"/>
              <a:t>1. Favretti F, O'Brien PE, Dixon JB. Patient management after LAP-BAND placement. </a:t>
            </a:r>
            <a:r>
              <a:rPr lang="en-US" sz="800" i="1"/>
              <a:t>Am J Surg</a:t>
            </a:r>
            <a:r>
              <a:rPr lang="en-US" sz="800" i="1" u="sng"/>
              <a:t>.</a:t>
            </a:r>
            <a:r>
              <a:rPr lang="en-US" sz="800"/>
              <a:t> 2002;184:38S-41S.</a:t>
            </a:r>
          </a:p>
          <a:p>
            <a:r>
              <a:rPr lang="en-US" sz="800"/>
              <a:t>2. Optimizing your weight loss though adjustments. 2009. Available at: http://www.lapband.com/life_after_surgery/optimizing_your_weight_loss/#greenzone. Accessed 12-8-2009</a:t>
            </a:r>
          </a:p>
        </p:txBody>
      </p:sp>
      <p:sp>
        <p:nvSpPr>
          <p:cNvPr id="6" name="Title 5"/>
          <p:cNvSpPr>
            <a:spLocks noGrp="1"/>
          </p:cNvSpPr>
          <p:nvPr>
            <p:ph type="title"/>
          </p:nvPr>
        </p:nvSpPr>
        <p:spPr/>
        <p:txBody>
          <a:bodyPr/>
          <a:lstStyle/>
          <a:p>
            <a:pPr>
              <a:defRPr/>
            </a:pPr>
            <a:r>
              <a:rPr lang="en-US" dirty="0" smtClean="0"/>
              <a:t>The Green Zone</a:t>
            </a:r>
            <a:endParaRPr lang="en-US" dirty="0"/>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p:txBody>
          <a:bodyPr/>
          <a:lstStyle/>
          <a:p>
            <a:pPr eaLnBrk="1" hangingPunct="1">
              <a:defRPr/>
            </a:pPr>
            <a:r>
              <a:rPr lang="en-US" dirty="0" smtClean="0"/>
              <a:t>Eligibility for LAP-BAND</a:t>
            </a:r>
            <a:r>
              <a:rPr lang="en-US" baseline="30000" dirty="0" smtClean="0"/>
              <a:t>®</a:t>
            </a:r>
            <a:r>
              <a:rPr lang="en-US" dirty="0" smtClean="0"/>
              <a:t> System Training and Certification</a:t>
            </a:r>
          </a:p>
        </p:txBody>
      </p:sp>
      <p:sp>
        <p:nvSpPr>
          <p:cNvPr id="35843" name="Rectangle 3"/>
          <p:cNvSpPr>
            <a:spLocks noGrp="1" noChangeArrowheads="1"/>
          </p:cNvSpPr>
          <p:nvPr>
            <p:ph idx="1"/>
          </p:nvPr>
        </p:nvSpPr>
        <p:spPr>
          <a:xfrm>
            <a:off x="457200" y="1331913"/>
            <a:ext cx="8229600" cy="5157787"/>
          </a:xfrm>
        </p:spPr>
        <p:txBody>
          <a:bodyPr/>
          <a:lstStyle/>
          <a:p>
            <a:pPr eaLnBrk="1" hangingPunct="1"/>
            <a:r>
              <a:rPr lang="en-US" sz="1800" smtClean="0"/>
              <a:t>Physician certification process  </a:t>
            </a:r>
          </a:p>
          <a:p>
            <a:pPr lvl="1" eaLnBrk="1" hangingPunct="1"/>
            <a:r>
              <a:rPr lang="en-US" sz="1600" smtClean="0"/>
              <a:t>FDA label (DFU): Surgeon participation in a training program authorized by Allergan or by an authorized Allergan Health distributor is required prior to use.</a:t>
            </a:r>
            <a:r>
              <a:rPr lang="en-US" sz="1600" baseline="30000" smtClean="0"/>
              <a:t>1</a:t>
            </a:r>
          </a:p>
          <a:p>
            <a:pPr eaLnBrk="1" hangingPunct="1"/>
            <a:r>
              <a:rPr lang="en-US" sz="1800" b="1" smtClean="0"/>
              <a:t>Physicians must:</a:t>
            </a:r>
          </a:p>
          <a:p>
            <a:pPr lvl="1" eaLnBrk="1" hangingPunct="1"/>
            <a:r>
              <a:rPr lang="en-US" sz="1600" smtClean="0"/>
              <a:t>Participate in a comprehensive workshop or one-on-one training on patient selection, patient support, complication management, and procedural information specific to the LAP-BAND</a:t>
            </a:r>
            <a:r>
              <a:rPr lang="en-US" sz="1600" baseline="30000" smtClean="0"/>
              <a:t>®</a:t>
            </a:r>
            <a:r>
              <a:rPr lang="en-US" sz="1600" smtClean="0"/>
              <a:t> Adjustable Gastric Banding System </a:t>
            </a:r>
            <a:r>
              <a:rPr lang="en-US" sz="1600" baseline="30000" smtClean="0"/>
              <a:t>1</a:t>
            </a:r>
          </a:p>
          <a:p>
            <a:pPr lvl="1" eaLnBrk="1" hangingPunct="1"/>
            <a:r>
              <a:rPr lang="en-US" sz="1600" smtClean="0"/>
              <a:t>Confirm that they are willing and able to perform and support at least 50 procedures in the next 12 months</a:t>
            </a:r>
            <a:r>
              <a:rPr lang="en-US" sz="1600" baseline="30000" smtClean="0"/>
              <a:t>2</a:t>
            </a:r>
            <a:r>
              <a:rPr lang="en-US" sz="1600" smtClean="0"/>
              <a:t> </a:t>
            </a:r>
          </a:p>
          <a:p>
            <a:pPr lvl="1" eaLnBrk="1" hangingPunct="1"/>
            <a:r>
              <a:rPr lang="en-US" sz="1600" smtClean="0"/>
              <a:t>Be observed by qualified personnel during their first band placements</a:t>
            </a:r>
            <a:r>
              <a:rPr lang="en-US" sz="1600" baseline="30000" smtClean="0"/>
              <a:t>1</a:t>
            </a:r>
          </a:p>
          <a:p>
            <a:pPr lvl="1" eaLnBrk="1" hangingPunct="1"/>
            <a:r>
              <a:rPr lang="en-US" sz="1600" smtClean="0"/>
              <a:t>Have previous experience in treating obese patients and have staff and commitment to comply with the long-term follow-up requirements of obesity procedures</a:t>
            </a:r>
            <a:r>
              <a:rPr lang="en-US" sz="1600" baseline="30000" smtClean="0"/>
              <a:t>2</a:t>
            </a:r>
          </a:p>
          <a:p>
            <a:pPr lvl="1" eaLnBrk="1" hangingPunct="1"/>
            <a:r>
              <a:rPr lang="en-US" sz="1600" smtClean="0"/>
              <a:t>Confirm establishment of a bariatric patient support program that includes:</a:t>
            </a:r>
            <a:r>
              <a:rPr lang="en-US" sz="1600" baseline="30000" smtClean="0"/>
              <a:t>2</a:t>
            </a:r>
            <a:endParaRPr lang="en-US" sz="1600" smtClean="0"/>
          </a:p>
          <a:p>
            <a:pPr lvl="2" eaLnBrk="1" hangingPunct="1"/>
            <a:r>
              <a:rPr lang="en-US" sz="1400" smtClean="0"/>
              <a:t>Appropriate hospital facilities</a:t>
            </a:r>
          </a:p>
          <a:p>
            <a:pPr lvl="2" eaLnBrk="1" hangingPunct="1"/>
            <a:r>
              <a:rPr lang="en-US" sz="1400" smtClean="0"/>
              <a:t>Exercise and nutrition counseling</a:t>
            </a:r>
          </a:p>
          <a:p>
            <a:pPr lvl="2" eaLnBrk="1" hangingPunct="1"/>
            <a:r>
              <a:rPr lang="en-US" sz="1400" smtClean="0"/>
              <a:t>Support from psychological, general medicine, and radiology personnel</a:t>
            </a:r>
          </a:p>
        </p:txBody>
      </p:sp>
      <p:pic>
        <p:nvPicPr>
          <p:cNvPr id="1095684" name="Picture 4" descr="lagbillus"/>
          <p:cNvPicPr>
            <a:picLocks noChangeAspect="1" noChangeArrowheads="1"/>
          </p:cNvPicPr>
          <p:nvPr/>
        </p:nvPicPr>
        <p:blipFill>
          <a:blip r:embed="rId3" cstate="print"/>
          <a:srcRect/>
          <a:stretch>
            <a:fillRect/>
          </a:stretch>
        </p:blipFill>
        <p:spPr bwMode="auto">
          <a:xfrm>
            <a:off x="7661275" y="4892675"/>
            <a:ext cx="1347788" cy="166052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35845" name="Text Box 51"/>
          <p:cNvSpPr txBox="1">
            <a:spLocks noChangeArrowheads="1"/>
          </p:cNvSpPr>
          <p:nvPr/>
        </p:nvSpPr>
        <p:spPr bwMode="auto">
          <a:xfrm>
            <a:off x="0" y="6205538"/>
            <a:ext cx="7029450" cy="457200"/>
          </a:xfrm>
          <a:prstGeom prst="rect">
            <a:avLst/>
          </a:prstGeom>
          <a:noFill/>
          <a:ln w="9525">
            <a:noFill/>
            <a:miter lim="800000"/>
            <a:headEnd/>
            <a:tailEnd/>
          </a:ln>
        </p:spPr>
        <p:txBody>
          <a:bodyPr anchor="b"/>
          <a:lstStyle/>
          <a:p>
            <a:r>
              <a:rPr lang="en-US" sz="800"/>
              <a:t>1. Data on file, Allergan, Inc. December 2009.</a:t>
            </a:r>
          </a:p>
          <a:p>
            <a:r>
              <a:rPr lang="en-US" sz="800"/>
              <a:t>2. Pratt GM, McLees B, Pories WJ. The ASBS Bariatric Surgery Centers of Excellence program: a blueprint for quality improvement. </a:t>
            </a:r>
            <a:r>
              <a:rPr lang="en-US" sz="800" i="1"/>
              <a:t>Surg Obes Relat Dis</a:t>
            </a:r>
            <a:r>
              <a:rPr lang="en-US" sz="800"/>
              <a:t>. 2006;2:497-503.</a:t>
            </a: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p:txBody>
          <a:bodyPr/>
          <a:lstStyle/>
          <a:p>
            <a:pPr eaLnBrk="1" hangingPunct="1">
              <a:defRPr/>
            </a:pPr>
            <a:r>
              <a:rPr lang="en-US" smtClean="0"/>
              <a:t>Bariatric Surgery – Measure of Efficacy</a:t>
            </a:r>
            <a:br>
              <a:rPr lang="en-US" smtClean="0"/>
            </a:br>
            <a:r>
              <a:rPr lang="en-US" smtClean="0"/>
              <a:t>Percent Excess Weight Loss </a:t>
            </a:r>
          </a:p>
        </p:txBody>
      </p:sp>
      <p:sp>
        <p:nvSpPr>
          <p:cNvPr id="36867" name="Rectangle 3"/>
          <p:cNvSpPr>
            <a:spLocks noGrp="1" noChangeArrowheads="1"/>
          </p:cNvSpPr>
          <p:nvPr>
            <p:ph idx="1"/>
          </p:nvPr>
        </p:nvSpPr>
        <p:spPr/>
        <p:txBody>
          <a:bodyPr/>
          <a:lstStyle/>
          <a:p>
            <a:pPr eaLnBrk="1" hangingPunct="1"/>
            <a:r>
              <a:rPr lang="en-US" sz="2400" smtClean="0"/>
              <a:t>% EWL is defined as</a:t>
            </a:r>
          </a:p>
          <a:p>
            <a:pPr lvl="1" eaLnBrk="1" hangingPunct="1"/>
            <a:r>
              <a:rPr lang="en-US" sz="2000" smtClean="0"/>
              <a:t>The difference in the baseline and post-surgery weight divided by the difference in baseline weight and ideal body weight, multiplied by 100</a:t>
            </a:r>
          </a:p>
          <a:p>
            <a:pPr lvl="1" eaLnBrk="1" hangingPunct="1"/>
            <a:r>
              <a:rPr lang="en-US" sz="2000" smtClean="0"/>
              <a:t>Ideal body weight is determined using the upper limit value of the medium-frame range from the 1983 Metropolitan Tables for Life Insurance</a:t>
            </a:r>
          </a:p>
          <a:p>
            <a:pPr lvl="2" eaLnBrk="1" hangingPunct="1"/>
            <a:endParaRPr lang="en-US" sz="1800" smtClean="0"/>
          </a:p>
          <a:p>
            <a:pPr lvl="2" eaLnBrk="1" hangingPunct="1"/>
            <a:endParaRPr lang="en-US" sz="1800" smtClean="0"/>
          </a:p>
          <a:p>
            <a:pPr eaLnBrk="1" hangingPunct="1"/>
            <a:endParaRPr lang="en-US" sz="2400" smtClean="0"/>
          </a:p>
        </p:txBody>
      </p:sp>
      <p:pic>
        <p:nvPicPr>
          <p:cNvPr id="1111045" name="Picture 5"/>
          <p:cNvPicPr>
            <a:picLocks noChangeAspect="1" noChangeArrowheads="1"/>
          </p:cNvPicPr>
          <p:nvPr/>
        </p:nvPicPr>
        <p:blipFill>
          <a:blip r:embed="rId3" cstate="print"/>
          <a:srcRect l="826" t="8396" r="762" b="1174"/>
          <a:stretch>
            <a:fillRect/>
          </a:stretch>
        </p:blipFill>
        <p:spPr bwMode="auto">
          <a:xfrm>
            <a:off x="246063" y="3586163"/>
            <a:ext cx="4352925" cy="2600325"/>
          </a:xfrm>
          <a:prstGeom prst="rect">
            <a:avLst/>
          </a:prstGeom>
          <a:noFill/>
          <a:effectLst>
            <a:outerShdw blurRad="50800" dist="38100" dir="2700000" algn="tl" rotWithShape="0">
              <a:prstClr val="black">
                <a:alpha val="40000"/>
              </a:prstClr>
            </a:outerShdw>
          </a:effectLst>
        </p:spPr>
      </p:pic>
      <p:grpSp>
        <p:nvGrpSpPr>
          <p:cNvPr id="2" name="Group 17"/>
          <p:cNvGrpSpPr/>
          <p:nvPr/>
        </p:nvGrpSpPr>
        <p:grpSpPr>
          <a:xfrm>
            <a:off x="5058888" y="3605192"/>
            <a:ext cx="3467595" cy="2565157"/>
            <a:chOff x="5586413" y="3374451"/>
            <a:chExt cx="2347145" cy="2535808"/>
          </a:xfrm>
          <a:effectLst>
            <a:outerShdw blurRad="50800" dist="38100" dir="2700000" algn="tl" rotWithShape="0">
              <a:prstClr val="black">
                <a:alpha val="40000"/>
              </a:prstClr>
            </a:outerShdw>
          </a:effectLst>
        </p:grpSpPr>
        <p:pic>
          <p:nvPicPr>
            <p:cNvPr id="17" name="Picture 5"/>
            <p:cNvPicPr>
              <a:picLocks noChangeAspect="1" noChangeArrowheads="1"/>
            </p:cNvPicPr>
            <p:nvPr/>
          </p:nvPicPr>
          <p:blipFill>
            <a:blip r:embed="rId3" cstate="print"/>
            <a:srcRect l="826" t="56901" r="762" b="1174"/>
            <a:stretch>
              <a:fillRect/>
            </a:stretch>
          </p:blipFill>
          <p:spPr bwMode="auto">
            <a:xfrm>
              <a:off x="5586413" y="4805363"/>
              <a:ext cx="2101055" cy="1104896"/>
            </a:xfrm>
            <a:prstGeom prst="rect">
              <a:avLst/>
            </a:prstGeom>
            <a:noFill/>
          </p:spPr>
        </p:pic>
        <p:pic>
          <p:nvPicPr>
            <p:cNvPr id="1111044" name="Picture 4"/>
            <p:cNvPicPr>
              <a:picLocks noChangeAspect="1" noChangeArrowheads="1"/>
            </p:cNvPicPr>
            <p:nvPr/>
          </p:nvPicPr>
          <p:blipFill>
            <a:blip r:embed="rId4" cstate="print"/>
            <a:srcRect l="1797" t="8622" r="1587" b="675"/>
            <a:stretch>
              <a:fillRect/>
            </a:stretch>
          </p:blipFill>
          <p:spPr bwMode="auto">
            <a:xfrm>
              <a:off x="5586413" y="3374451"/>
              <a:ext cx="2347145" cy="2501493"/>
            </a:xfrm>
            <a:prstGeom prst="rect">
              <a:avLst/>
            </a:prstGeom>
            <a:noFill/>
          </p:spPr>
        </p:pic>
      </p:grpSp>
      <p:sp>
        <p:nvSpPr>
          <p:cNvPr id="19" name="TextBox 18"/>
          <p:cNvSpPr txBox="1"/>
          <p:nvPr/>
        </p:nvSpPr>
        <p:spPr>
          <a:xfrm>
            <a:off x="1243013" y="3311525"/>
            <a:ext cx="2400300" cy="277813"/>
          </a:xfrm>
          <a:prstGeom prst="rect">
            <a:avLst/>
          </a:prstGeom>
          <a:noFill/>
        </p:spPr>
        <p:txBody>
          <a:bodyPr wrap="none">
            <a:spAutoFit/>
          </a:bodyPr>
          <a:lstStyle/>
          <a:p>
            <a:pPr algn="ctr">
              <a:defRPr/>
            </a:pPr>
            <a:r>
              <a:rPr lang="en-US" sz="1200" dirty="0">
                <a:latin typeface="+mj-lt"/>
              </a:rPr>
              <a:t>Height &amp; Weight Table for Women</a:t>
            </a:r>
            <a:endParaRPr lang="en-US" sz="1200" baseline="30000" dirty="0">
              <a:latin typeface="+mj-lt"/>
            </a:endParaRPr>
          </a:p>
        </p:txBody>
      </p:sp>
      <p:sp>
        <p:nvSpPr>
          <p:cNvPr id="20" name="TextBox 19"/>
          <p:cNvSpPr txBox="1"/>
          <p:nvPr/>
        </p:nvSpPr>
        <p:spPr>
          <a:xfrm>
            <a:off x="5740400" y="3287713"/>
            <a:ext cx="2209800" cy="277812"/>
          </a:xfrm>
          <a:prstGeom prst="rect">
            <a:avLst/>
          </a:prstGeom>
          <a:noFill/>
        </p:spPr>
        <p:txBody>
          <a:bodyPr wrap="none">
            <a:spAutoFit/>
          </a:bodyPr>
          <a:lstStyle/>
          <a:p>
            <a:pPr algn="ctr">
              <a:defRPr/>
            </a:pPr>
            <a:r>
              <a:rPr lang="en-US" sz="1200" dirty="0">
                <a:latin typeface="+mj-lt"/>
              </a:rPr>
              <a:t>Height &amp; Weight Table for Men</a:t>
            </a:r>
            <a:endParaRPr lang="en-US" sz="1200" baseline="30000" dirty="0">
              <a:latin typeface="+mj-lt"/>
            </a:endParaRPr>
          </a:p>
        </p:txBody>
      </p:sp>
      <p:sp>
        <p:nvSpPr>
          <p:cNvPr id="36872" name="Text Box 51"/>
          <p:cNvSpPr txBox="1">
            <a:spLocks noChangeArrowheads="1"/>
          </p:cNvSpPr>
          <p:nvPr/>
        </p:nvSpPr>
        <p:spPr bwMode="auto">
          <a:xfrm>
            <a:off x="0" y="6205538"/>
            <a:ext cx="7029450" cy="457200"/>
          </a:xfrm>
          <a:prstGeom prst="rect">
            <a:avLst/>
          </a:prstGeom>
          <a:noFill/>
          <a:ln w="9525">
            <a:noFill/>
            <a:miter lim="800000"/>
            <a:headEnd/>
            <a:tailEnd/>
          </a:ln>
        </p:spPr>
        <p:txBody>
          <a:bodyPr anchor="b"/>
          <a:lstStyle/>
          <a:p>
            <a:r>
              <a:rPr lang="en-US" sz="800"/>
              <a:t>1. About the "Metropolitan Life" tables of height and weight. 2008. Available at: http://www.halls.md/ideal-weight/met.htm. Accessed 8-19-09.</a:t>
            </a:r>
          </a:p>
        </p:txBody>
      </p:sp>
      <p:sp>
        <p:nvSpPr>
          <p:cNvPr id="11" name="Rectangle 10"/>
          <p:cNvSpPr/>
          <p:nvPr/>
        </p:nvSpPr>
        <p:spPr>
          <a:xfrm>
            <a:off x="261938" y="3586163"/>
            <a:ext cx="4310062" cy="2576512"/>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068888" y="3608388"/>
            <a:ext cx="3457575" cy="2530475"/>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ext Box 239"/>
          <p:cNvSpPr txBox="1">
            <a:spLocks noChangeArrowheads="1"/>
          </p:cNvSpPr>
          <p:nvPr/>
        </p:nvSpPr>
        <p:spPr bwMode="auto">
          <a:xfrm>
            <a:off x="0" y="6127750"/>
            <a:ext cx="8905875" cy="461963"/>
          </a:xfrm>
          <a:prstGeom prst="rect">
            <a:avLst/>
          </a:prstGeom>
          <a:noFill/>
          <a:ln w="9525">
            <a:noFill/>
            <a:miter lim="800000"/>
            <a:headEnd/>
            <a:tailEnd/>
          </a:ln>
        </p:spPr>
        <p:txBody>
          <a:bodyPr anchor="b">
            <a:spAutoFit/>
          </a:bodyPr>
          <a:lstStyle/>
          <a:p>
            <a:pPr marL="114300" indent="-114300" eaLnBrk="0" hangingPunct="0">
              <a:defRPr/>
            </a:pPr>
            <a:r>
              <a:rPr lang="en-US" sz="800" dirty="0">
                <a:latin typeface="Times New Roman" pitchFamily="18" charset="0"/>
              </a:rPr>
              <a:t>1.	</a:t>
            </a:r>
            <a:r>
              <a:rPr lang="en-US" sz="800" dirty="0"/>
              <a:t>Ponce J, </a:t>
            </a:r>
            <a:r>
              <a:rPr lang="en-US" sz="800" dirty="0" err="1"/>
              <a:t>Paynter</a:t>
            </a:r>
            <a:r>
              <a:rPr lang="en-US" sz="800" dirty="0"/>
              <a:t> S, Fromm R. Laparoscopic adjustable gastric banding: 1,014 consecutive cases. </a:t>
            </a:r>
            <a:r>
              <a:rPr lang="en-US" sz="800" i="1" dirty="0"/>
              <a:t>J Am </a:t>
            </a:r>
            <a:r>
              <a:rPr lang="en-US" sz="800" i="1" dirty="0" err="1"/>
              <a:t>Coll</a:t>
            </a:r>
            <a:r>
              <a:rPr lang="en-US" sz="800" i="1" dirty="0"/>
              <a:t> Surg. </a:t>
            </a:r>
            <a:r>
              <a:rPr lang="en-US" sz="800" dirty="0"/>
              <a:t>2005;201:529-535.</a:t>
            </a:r>
          </a:p>
          <a:p>
            <a:pPr marL="57150" indent="-57150" eaLnBrk="0" hangingPunct="0">
              <a:defRPr/>
            </a:pPr>
            <a:r>
              <a:rPr lang="en-US" sz="800" baseline="30000" dirty="0">
                <a:latin typeface="Times New Roman" pitchFamily="18" charset="0"/>
              </a:rPr>
              <a:t>†	</a:t>
            </a:r>
            <a:r>
              <a:rPr lang="en-US" sz="800" dirty="0">
                <a:latin typeface="Times New Roman" pitchFamily="18" charset="0"/>
              </a:rPr>
              <a:t>Based on a chart review of 1,014 consecutive cases of patients undergoing LAP-BAND</a:t>
            </a:r>
            <a:r>
              <a:rPr lang="en-US" sz="800" baseline="30000" dirty="0">
                <a:latin typeface="Times New Roman" pitchFamily="18" charset="0"/>
              </a:rPr>
              <a:t>®</a:t>
            </a:r>
            <a:r>
              <a:rPr lang="en-US" sz="800" dirty="0">
                <a:latin typeface="Times New Roman" pitchFamily="18" charset="0"/>
              </a:rPr>
              <a:t> System surgery at a single center. Follow-up data were available for relatively few patients at 36 months (68 of 77) and at 48 months (12 of 14).</a:t>
            </a:r>
          </a:p>
        </p:txBody>
      </p:sp>
      <p:sp>
        <p:nvSpPr>
          <p:cNvPr id="535557" name="Rectangle 5"/>
          <p:cNvSpPr>
            <a:spLocks noGrp="1" noChangeArrowheads="1"/>
          </p:cNvSpPr>
          <p:nvPr>
            <p:ph type="title"/>
          </p:nvPr>
        </p:nvSpPr>
        <p:spPr>
          <a:xfrm>
            <a:off x="142875" y="57150"/>
            <a:ext cx="8858250" cy="914400"/>
          </a:xfrm>
        </p:spPr>
        <p:txBody>
          <a:bodyPr/>
          <a:lstStyle/>
          <a:p>
            <a:pPr eaLnBrk="1" hangingPunct="1">
              <a:defRPr/>
            </a:pPr>
            <a:r>
              <a:rPr lang="en-US" dirty="0" smtClean="0"/>
              <a:t> Clinical Impact of the LAP-BAND</a:t>
            </a:r>
            <a:r>
              <a:rPr lang="en-US" baseline="30000" dirty="0" smtClean="0"/>
              <a:t>®</a:t>
            </a:r>
            <a:r>
              <a:rPr lang="en-US" dirty="0" smtClean="0"/>
              <a:t> System</a:t>
            </a:r>
          </a:p>
        </p:txBody>
      </p:sp>
      <p:sp>
        <p:nvSpPr>
          <p:cNvPr id="912390" name="Rectangle 4"/>
          <p:cNvSpPr>
            <a:spLocks noChangeArrowheads="1"/>
          </p:cNvSpPr>
          <p:nvPr/>
        </p:nvSpPr>
        <p:spPr bwMode="auto">
          <a:xfrm>
            <a:off x="0" y="1144588"/>
            <a:ext cx="9144000" cy="838200"/>
          </a:xfrm>
          <a:prstGeom prst="rect">
            <a:avLst/>
          </a:prstGeom>
          <a:noFill/>
          <a:ln w="9525" algn="ctr">
            <a:noFill/>
            <a:miter lim="800000"/>
            <a:headEnd/>
            <a:tailEnd/>
          </a:ln>
        </p:spPr>
        <p:txBody>
          <a:bodyPr anchor="ctr"/>
          <a:lstStyle/>
          <a:p>
            <a:pPr algn="ctr">
              <a:lnSpc>
                <a:spcPct val="85000"/>
              </a:lnSpc>
              <a:defRPr/>
            </a:pPr>
            <a:r>
              <a:rPr lang="en-US" sz="2000" b="1" i="1" dirty="0">
                <a:solidFill>
                  <a:schemeClr val="accent3"/>
                </a:solidFill>
                <a:latin typeface="Times New Roman" pitchFamily="18" charset="0"/>
              </a:rPr>
              <a:t>LAP-BAND</a:t>
            </a:r>
            <a:r>
              <a:rPr lang="en-US" sz="2000" b="1" i="1" baseline="30000" dirty="0">
                <a:solidFill>
                  <a:schemeClr val="accent3"/>
                </a:solidFill>
                <a:latin typeface="Times New Roman" pitchFamily="18" charset="0"/>
                <a:cs typeface="Arial" pitchFamily="34" charset="0"/>
              </a:rPr>
              <a:t>®</a:t>
            </a:r>
            <a:r>
              <a:rPr lang="en-US" sz="2000" b="1" i="1" dirty="0">
                <a:solidFill>
                  <a:schemeClr val="accent3"/>
                </a:solidFill>
                <a:latin typeface="Times New Roman" pitchFamily="18" charset="0"/>
              </a:rPr>
              <a:t> System Results in</a:t>
            </a:r>
            <a:br>
              <a:rPr lang="en-US" sz="2000" b="1" i="1" dirty="0">
                <a:solidFill>
                  <a:schemeClr val="accent3"/>
                </a:solidFill>
                <a:latin typeface="Times New Roman" pitchFamily="18" charset="0"/>
              </a:rPr>
            </a:br>
            <a:r>
              <a:rPr lang="en-US" sz="2000" b="1" i="1" dirty="0">
                <a:solidFill>
                  <a:schemeClr val="accent3"/>
                </a:solidFill>
                <a:latin typeface="Times New Roman" pitchFamily="18" charset="0"/>
              </a:rPr>
              <a:t>Long-Term Weight Loss</a:t>
            </a:r>
            <a:r>
              <a:rPr lang="en-US" sz="2000" b="1" dirty="0">
                <a:solidFill>
                  <a:schemeClr val="accent3"/>
                </a:solidFill>
                <a:latin typeface="Times New Roman" pitchFamily="18" charset="0"/>
              </a:rPr>
              <a:t>*</a:t>
            </a:r>
            <a:r>
              <a:rPr lang="en-US" sz="2000" b="1" baseline="30000" dirty="0">
                <a:solidFill>
                  <a:schemeClr val="accent3"/>
                </a:solidFill>
                <a:latin typeface="Times New Roman" pitchFamily="18" charset="0"/>
              </a:rPr>
              <a:t>1</a:t>
            </a:r>
            <a:endParaRPr lang="en-US" sz="2000" b="1" dirty="0">
              <a:solidFill>
                <a:schemeClr val="accent3"/>
              </a:solidFill>
              <a:latin typeface="Times New Roman" pitchFamily="18" charset="0"/>
            </a:endParaRPr>
          </a:p>
        </p:txBody>
      </p:sp>
      <p:sp>
        <p:nvSpPr>
          <p:cNvPr id="37893" name="Freeform 8"/>
          <p:cNvSpPr>
            <a:spLocks/>
          </p:cNvSpPr>
          <p:nvPr/>
        </p:nvSpPr>
        <p:spPr bwMode="auto">
          <a:xfrm>
            <a:off x="2662238" y="2286000"/>
            <a:ext cx="4432300" cy="2400300"/>
          </a:xfrm>
          <a:custGeom>
            <a:avLst/>
            <a:gdLst>
              <a:gd name="T0" fmla="*/ 2147483647 w 3147"/>
              <a:gd name="T1" fmla="*/ 2147483647 h 1662"/>
              <a:gd name="T2" fmla="*/ 2147483647 w 3147"/>
              <a:gd name="T3" fmla="*/ 2147483647 h 1662"/>
              <a:gd name="T4" fmla="*/ 2147483647 w 3147"/>
              <a:gd name="T5" fmla="*/ 2147483647 h 1662"/>
              <a:gd name="T6" fmla="*/ 2147483647 w 3147"/>
              <a:gd name="T7" fmla="*/ 2147483647 h 1662"/>
              <a:gd name="T8" fmla="*/ 2147483647 w 3147"/>
              <a:gd name="T9" fmla="*/ 0 h 1662"/>
              <a:gd name="T10" fmla="*/ 2147483647 w 3147"/>
              <a:gd name="T11" fmla="*/ 2147483647 h 1662"/>
              <a:gd name="T12" fmla="*/ 0 w 3147"/>
              <a:gd name="T13" fmla="*/ 2147483647 h 1662"/>
              <a:gd name="T14" fmla="*/ 2147483647 w 3147"/>
              <a:gd name="T15" fmla="*/ 2147483647 h 1662"/>
              <a:gd name="T16" fmla="*/ 0 60000 65536"/>
              <a:gd name="T17" fmla="*/ 0 60000 65536"/>
              <a:gd name="T18" fmla="*/ 0 60000 65536"/>
              <a:gd name="T19" fmla="*/ 0 60000 65536"/>
              <a:gd name="T20" fmla="*/ 0 60000 65536"/>
              <a:gd name="T21" fmla="*/ 0 60000 65536"/>
              <a:gd name="T22" fmla="*/ 0 60000 65536"/>
              <a:gd name="T23" fmla="*/ 0 60000 65536"/>
              <a:gd name="T24" fmla="*/ 0 w 3147"/>
              <a:gd name="T25" fmla="*/ 0 h 1662"/>
              <a:gd name="T26" fmla="*/ 3147 w 3147"/>
              <a:gd name="T27" fmla="*/ 1662 h 16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7" h="1662">
                <a:moveTo>
                  <a:pt x="3" y="984"/>
                </a:moveTo>
                <a:lnTo>
                  <a:pt x="778" y="607"/>
                </a:lnTo>
                <a:lnTo>
                  <a:pt x="1565" y="295"/>
                </a:lnTo>
                <a:lnTo>
                  <a:pt x="2360" y="65"/>
                </a:lnTo>
                <a:lnTo>
                  <a:pt x="3147" y="0"/>
                </a:lnTo>
                <a:lnTo>
                  <a:pt x="3147" y="1662"/>
                </a:lnTo>
                <a:lnTo>
                  <a:pt x="0" y="1662"/>
                </a:lnTo>
                <a:lnTo>
                  <a:pt x="3" y="984"/>
                </a:lnTo>
                <a:close/>
              </a:path>
            </a:pathLst>
          </a:custGeom>
          <a:gradFill rotWithShape="1">
            <a:gsLst>
              <a:gs pos="0">
                <a:srgbClr val="5C919E">
                  <a:alpha val="79999"/>
                </a:srgbClr>
              </a:gs>
              <a:gs pos="100000">
                <a:srgbClr val="F0F5F6"/>
              </a:gs>
            </a:gsLst>
            <a:lin ang="0" scaled="1"/>
          </a:gradFill>
          <a:ln w="9525">
            <a:noFill/>
            <a:round/>
            <a:headEnd/>
            <a:tailEnd/>
          </a:ln>
        </p:spPr>
        <p:txBody>
          <a:bodyPr/>
          <a:lstStyle/>
          <a:p>
            <a:endParaRPr lang="en-US"/>
          </a:p>
        </p:txBody>
      </p:sp>
      <p:sp>
        <p:nvSpPr>
          <p:cNvPr id="37894" name="Rectangle 233"/>
          <p:cNvSpPr>
            <a:spLocks noChangeArrowheads="1"/>
          </p:cNvSpPr>
          <p:nvPr/>
        </p:nvSpPr>
        <p:spPr bwMode="auto">
          <a:xfrm>
            <a:off x="2409825" y="4995863"/>
            <a:ext cx="496888" cy="184150"/>
          </a:xfrm>
          <a:prstGeom prst="rect">
            <a:avLst/>
          </a:prstGeom>
          <a:noFill/>
          <a:ln w="9525">
            <a:noFill/>
            <a:miter lim="800000"/>
            <a:headEnd/>
            <a:tailEnd/>
          </a:ln>
        </p:spPr>
        <p:txBody>
          <a:bodyPr wrap="none" lIns="0" tIns="0" rIns="0" bIns="0">
            <a:spAutoFit/>
          </a:bodyPr>
          <a:lstStyle/>
          <a:p>
            <a:pPr algn="ctr" eaLnBrk="0" hangingPunct="0"/>
            <a:r>
              <a:rPr lang="en-US" sz="1200">
                <a:solidFill>
                  <a:srgbClr val="000000"/>
                </a:solidFill>
                <a:latin typeface="Times New Roman" pitchFamily="18" charset="0"/>
              </a:rPr>
              <a:t>(n=812)</a:t>
            </a:r>
            <a:endParaRPr lang="en-US" sz="1200">
              <a:latin typeface="Times New Roman" pitchFamily="18" charset="0"/>
            </a:endParaRPr>
          </a:p>
        </p:txBody>
      </p:sp>
      <p:sp>
        <p:nvSpPr>
          <p:cNvPr id="37895" name="Rectangle 234"/>
          <p:cNvSpPr>
            <a:spLocks noChangeArrowheads="1"/>
          </p:cNvSpPr>
          <p:nvPr/>
        </p:nvSpPr>
        <p:spPr bwMode="auto">
          <a:xfrm>
            <a:off x="3533775" y="4995863"/>
            <a:ext cx="496888" cy="184150"/>
          </a:xfrm>
          <a:prstGeom prst="rect">
            <a:avLst/>
          </a:prstGeom>
          <a:noFill/>
          <a:ln w="9525">
            <a:noFill/>
            <a:miter lim="800000"/>
            <a:headEnd/>
            <a:tailEnd/>
          </a:ln>
        </p:spPr>
        <p:txBody>
          <a:bodyPr wrap="none" lIns="0" tIns="0" rIns="0" bIns="0">
            <a:spAutoFit/>
          </a:bodyPr>
          <a:lstStyle/>
          <a:p>
            <a:pPr algn="ctr" eaLnBrk="0" hangingPunct="0"/>
            <a:r>
              <a:rPr lang="en-US" sz="1200">
                <a:solidFill>
                  <a:srgbClr val="000000"/>
                </a:solidFill>
                <a:latin typeface="Times New Roman" pitchFamily="18" charset="0"/>
              </a:rPr>
              <a:t>(n=668)</a:t>
            </a:r>
            <a:endParaRPr lang="en-US" sz="1200">
              <a:latin typeface="Times New Roman" pitchFamily="18" charset="0"/>
            </a:endParaRPr>
          </a:p>
        </p:txBody>
      </p:sp>
      <p:sp>
        <p:nvSpPr>
          <p:cNvPr id="37896" name="Rectangle 235"/>
          <p:cNvSpPr>
            <a:spLocks noChangeArrowheads="1"/>
          </p:cNvSpPr>
          <p:nvPr/>
        </p:nvSpPr>
        <p:spPr bwMode="auto">
          <a:xfrm>
            <a:off x="4595813" y="4995863"/>
            <a:ext cx="496887" cy="184150"/>
          </a:xfrm>
          <a:prstGeom prst="rect">
            <a:avLst/>
          </a:prstGeom>
          <a:noFill/>
          <a:ln w="9525">
            <a:noFill/>
            <a:miter lim="800000"/>
            <a:headEnd/>
            <a:tailEnd/>
          </a:ln>
        </p:spPr>
        <p:txBody>
          <a:bodyPr wrap="none" lIns="0" tIns="0" rIns="0" bIns="0">
            <a:spAutoFit/>
          </a:bodyPr>
          <a:lstStyle/>
          <a:p>
            <a:pPr algn="ctr" eaLnBrk="0" hangingPunct="0"/>
            <a:r>
              <a:rPr lang="en-US" sz="1200">
                <a:solidFill>
                  <a:srgbClr val="000000"/>
                </a:solidFill>
                <a:latin typeface="Times New Roman" pitchFamily="18" charset="0"/>
              </a:rPr>
              <a:t>(n=240)</a:t>
            </a:r>
            <a:endParaRPr lang="en-US" sz="1200">
              <a:latin typeface="Times New Roman" pitchFamily="18" charset="0"/>
            </a:endParaRPr>
          </a:p>
        </p:txBody>
      </p:sp>
      <p:sp>
        <p:nvSpPr>
          <p:cNvPr id="37897" name="Rectangle 236"/>
          <p:cNvSpPr>
            <a:spLocks noChangeArrowheads="1"/>
          </p:cNvSpPr>
          <p:nvPr/>
        </p:nvSpPr>
        <p:spPr bwMode="auto">
          <a:xfrm>
            <a:off x="5707063" y="4995863"/>
            <a:ext cx="471487" cy="184150"/>
          </a:xfrm>
          <a:prstGeom prst="rect">
            <a:avLst/>
          </a:prstGeom>
          <a:noFill/>
          <a:ln w="9525">
            <a:noFill/>
            <a:miter lim="800000"/>
            <a:headEnd/>
            <a:tailEnd/>
          </a:ln>
        </p:spPr>
        <p:txBody>
          <a:bodyPr wrap="none" lIns="0" tIns="0" rIns="0" bIns="0">
            <a:spAutoFit/>
          </a:bodyPr>
          <a:lstStyle/>
          <a:p>
            <a:pPr algn="ctr" eaLnBrk="0" hangingPunct="0"/>
            <a:r>
              <a:rPr lang="en-US" sz="1200">
                <a:solidFill>
                  <a:srgbClr val="000000"/>
                </a:solidFill>
                <a:latin typeface="Times New Roman" pitchFamily="18" charset="0"/>
              </a:rPr>
              <a:t>(n=68)</a:t>
            </a:r>
            <a:r>
              <a:rPr lang="en-US" sz="1200" baseline="30000">
                <a:solidFill>
                  <a:srgbClr val="000000"/>
                </a:solidFill>
                <a:latin typeface="Times New Roman" pitchFamily="18" charset="0"/>
              </a:rPr>
              <a:t>†</a:t>
            </a:r>
            <a:endParaRPr lang="en-US" sz="1200" baseline="30000">
              <a:latin typeface="Verdana" pitchFamily="34" charset="0"/>
            </a:endParaRPr>
          </a:p>
        </p:txBody>
      </p:sp>
      <p:sp>
        <p:nvSpPr>
          <p:cNvPr id="37898" name="Rectangle 237"/>
          <p:cNvSpPr>
            <a:spLocks noChangeArrowheads="1"/>
          </p:cNvSpPr>
          <p:nvPr/>
        </p:nvSpPr>
        <p:spPr bwMode="auto">
          <a:xfrm>
            <a:off x="6807200" y="4995863"/>
            <a:ext cx="471488" cy="184150"/>
          </a:xfrm>
          <a:prstGeom prst="rect">
            <a:avLst/>
          </a:prstGeom>
          <a:noFill/>
          <a:ln w="9525">
            <a:noFill/>
            <a:miter lim="800000"/>
            <a:headEnd/>
            <a:tailEnd/>
          </a:ln>
        </p:spPr>
        <p:txBody>
          <a:bodyPr wrap="none" lIns="0" tIns="0" rIns="0" bIns="0">
            <a:spAutoFit/>
          </a:bodyPr>
          <a:lstStyle/>
          <a:p>
            <a:pPr algn="ctr" eaLnBrk="0" hangingPunct="0"/>
            <a:r>
              <a:rPr lang="en-US" sz="1200">
                <a:solidFill>
                  <a:srgbClr val="000000"/>
                </a:solidFill>
                <a:latin typeface="Times New Roman" pitchFamily="18" charset="0"/>
              </a:rPr>
              <a:t>(n=12)</a:t>
            </a:r>
            <a:r>
              <a:rPr lang="en-US" sz="1200" baseline="30000">
                <a:solidFill>
                  <a:srgbClr val="000000"/>
                </a:solidFill>
                <a:latin typeface="Times New Roman" pitchFamily="18" charset="0"/>
              </a:rPr>
              <a:t>†</a:t>
            </a:r>
            <a:endParaRPr lang="en-US" sz="1200" baseline="30000">
              <a:latin typeface="Verdana" pitchFamily="34" charset="0"/>
            </a:endParaRPr>
          </a:p>
        </p:txBody>
      </p:sp>
      <p:sp>
        <p:nvSpPr>
          <p:cNvPr id="912397" name="Text Box 240"/>
          <p:cNvSpPr txBox="1">
            <a:spLocks noChangeArrowheads="1"/>
          </p:cNvSpPr>
          <p:nvPr/>
        </p:nvSpPr>
        <p:spPr bwMode="auto">
          <a:xfrm rot="16200000">
            <a:off x="-40481" y="3182144"/>
            <a:ext cx="3027363" cy="307975"/>
          </a:xfrm>
          <a:prstGeom prst="rect">
            <a:avLst/>
          </a:prstGeom>
          <a:noFill/>
          <a:ln w="9525">
            <a:noFill/>
            <a:miter lim="800000"/>
            <a:headEnd/>
            <a:tailEnd/>
          </a:ln>
        </p:spPr>
        <p:txBody>
          <a:bodyPr>
            <a:spAutoFit/>
          </a:bodyPr>
          <a:lstStyle/>
          <a:p>
            <a:pPr algn="ctr" eaLnBrk="0" hangingPunct="0">
              <a:spcBef>
                <a:spcPct val="50000"/>
              </a:spcBef>
              <a:defRPr/>
            </a:pPr>
            <a:r>
              <a:rPr lang="en-US" sz="1400" b="1" dirty="0">
                <a:latin typeface="+mj-lt"/>
              </a:rPr>
              <a:t>% EWL</a:t>
            </a:r>
          </a:p>
        </p:txBody>
      </p:sp>
      <p:grpSp>
        <p:nvGrpSpPr>
          <p:cNvPr id="37900" name="Group 216"/>
          <p:cNvGrpSpPr>
            <a:grpSpLocks/>
          </p:cNvGrpSpPr>
          <p:nvPr/>
        </p:nvGrpSpPr>
        <p:grpSpPr bwMode="auto">
          <a:xfrm>
            <a:off x="2070100" y="2078038"/>
            <a:ext cx="5565775" cy="2668587"/>
            <a:chOff x="1171" y="1309"/>
            <a:chExt cx="3506" cy="1681"/>
          </a:xfrm>
        </p:grpSpPr>
        <p:sp>
          <p:nvSpPr>
            <p:cNvPr id="912400" name="Rectangle 16"/>
            <p:cNvSpPr>
              <a:spLocks noChangeArrowheads="1"/>
            </p:cNvSpPr>
            <p:nvPr/>
          </p:nvSpPr>
          <p:spPr bwMode="auto">
            <a:xfrm>
              <a:off x="1204" y="1309"/>
              <a:ext cx="3473" cy="1647"/>
            </a:xfrm>
            <a:prstGeom prst="rect">
              <a:avLst/>
            </a:prstGeom>
            <a:noFill/>
            <a:ln w="9525">
              <a:noFill/>
              <a:miter lim="800000"/>
              <a:headEnd/>
              <a:tailEnd/>
            </a:ln>
          </p:spPr>
          <p:txBody>
            <a:bodyPr/>
            <a:lstStyle/>
            <a:p>
              <a:pPr>
                <a:defRPr/>
              </a:pPr>
              <a:endParaRPr lang="en-US">
                <a:latin typeface="+mj-lt"/>
              </a:endParaRPr>
            </a:p>
          </p:txBody>
        </p:sp>
        <p:sp>
          <p:nvSpPr>
            <p:cNvPr id="912401" name="Rectangle 17"/>
            <p:cNvSpPr>
              <a:spLocks noChangeArrowheads="1"/>
            </p:cNvSpPr>
            <p:nvPr/>
          </p:nvSpPr>
          <p:spPr bwMode="auto">
            <a:xfrm>
              <a:off x="1204" y="1309"/>
              <a:ext cx="3473" cy="1647"/>
            </a:xfrm>
            <a:prstGeom prst="rect">
              <a:avLst/>
            </a:prstGeom>
            <a:noFill/>
            <a:ln w="9525">
              <a:solidFill>
                <a:srgbClr val="000000"/>
              </a:solidFill>
              <a:miter lim="800000"/>
              <a:headEnd/>
              <a:tailEnd/>
            </a:ln>
          </p:spPr>
          <p:txBody>
            <a:bodyPr/>
            <a:lstStyle/>
            <a:p>
              <a:pPr>
                <a:defRPr/>
              </a:pPr>
              <a:endParaRPr lang="en-US">
                <a:latin typeface="+mj-lt"/>
              </a:endParaRPr>
            </a:p>
          </p:txBody>
        </p:sp>
        <p:sp>
          <p:nvSpPr>
            <p:cNvPr id="912402" name="Line 18"/>
            <p:cNvSpPr>
              <a:spLocks noChangeShapeType="1"/>
            </p:cNvSpPr>
            <p:nvPr/>
          </p:nvSpPr>
          <p:spPr bwMode="auto">
            <a:xfrm>
              <a:off x="1204" y="1309"/>
              <a:ext cx="0" cy="1647"/>
            </a:xfrm>
            <a:prstGeom prst="line">
              <a:avLst/>
            </a:prstGeom>
            <a:noFill/>
            <a:ln w="9525">
              <a:solidFill>
                <a:srgbClr val="000000"/>
              </a:solidFill>
              <a:round/>
              <a:headEnd/>
              <a:tailEnd/>
            </a:ln>
          </p:spPr>
          <p:txBody>
            <a:bodyPr/>
            <a:lstStyle/>
            <a:p>
              <a:pPr>
                <a:defRPr/>
              </a:pPr>
              <a:endParaRPr lang="en-US">
                <a:latin typeface="+mj-lt"/>
              </a:endParaRPr>
            </a:p>
          </p:txBody>
        </p:sp>
        <p:sp>
          <p:nvSpPr>
            <p:cNvPr id="912403" name="Line 19"/>
            <p:cNvSpPr>
              <a:spLocks noChangeShapeType="1"/>
            </p:cNvSpPr>
            <p:nvPr/>
          </p:nvSpPr>
          <p:spPr bwMode="auto">
            <a:xfrm>
              <a:off x="1171" y="2956"/>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4" name="Line 20"/>
            <p:cNvSpPr>
              <a:spLocks noChangeShapeType="1"/>
            </p:cNvSpPr>
            <p:nvPr/>
          </p:nvSpPr>
          <p:spPr bwMode="auto">
            <a:xfrm>
              <a:off x="1171" y="2719"/>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5" name="Line 21"/>
            <p:cNvSpPr>
              <a:spLocks noChangeShapeType="1"/>
            </p:cNvSpPr>
            <p:nvPr/>
          </p:nvSpPr>
          <p:spPr bwMode="auto">
            <a:xfrm>
              <a:off x="1171" y="2486"/>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6" name="Line 22"/>
            <p:cNvSpPr>
              <a:spLocks noChangeShapeType="1"/>
            </p:cNvSpPr>
            <p:nvPr/>
          </p:nvSpPr>
          <p:spPr bwMode="auto">
            <a:xfrm>
              <a:off x="1171" y="2249"/>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7" name="Line 23"/>
            <p:cNvSpPr>
              <a:spLocks noChangeShapeType="1"/>
            </p:cNvSpPr>
            <p:nvPr/>
          </p:nvSpPr>
          <p:spPr bwMode="auto">
            <a:xfrm>
              <a:off x="1171" y="2016"/>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8" name="Line 24"/>
            <p:cNvSpPr>
              <a:spLocks noChangeShapeType="1"/>
            </p:cNvSpPr>
            <p:nvPr/>
          </p:nvSpPr>
          <p:spPr bwMode="auto">
            <a:xfrm>
              <a:off x="1171" y="1779"/>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09" name="Line 25"/>
            <p:cNvSpPr>
              <a:spLocks noChangeShapeType="1"/>
            </p:cNvSpPr>
            <p:nvPr/>
          </p:nvSpPr>
          <p:spPr bwMode="auto">
            <a:xfrm>
              <a:off x="1171" y="1546"/>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10" name="Line 26"/>
            <p:cNvSpPr>
              <a:spLocks noChangeShapeType="1"/>
            </p:cNvSpPr>
            <p:nvPr/>
          </p:nvSpPr>
          <p:spPr bwMode="auto">
            <a:xfrm>
              <a:off x="1171" y="1309"/>
              <a:ext cx="3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11" name="Line 27"/>
            <p:cNvSpPr>
              <a:spLocks noChangeShapeType="1"/>
            </p:cNvSpPr>
            <p:nvPr/>
          </p:nvSpPr>
          <p:spPr bwMode="auto">
            <a:xfrm>
              <a:off x="1204" y="2956"/>
              <a:ext cx="3473" cy="0"/>
            </a:xfrm>
            <a:prstGeom prst="line">
              <a:avLst/>
            </a:prstGeom>
            <a:noFill/>
            <a:ln w="9525">
              <a:solidFill>
                <a:srgbClr val="000000"/>
              </a:solidFill>
              <a:round/>
              <a:headEnd/>
              <a:tailEnd/>
            </a:ln>
          </p:spPr>
          <p:txBody>
            <a:bodyPr/>
            <a:lstStyle/>
            <a:p>
              <a:pPr>
                <a:defRPr/>
              </a:pPr>
              <a:endParaRPr lang="en-US">
                <a:latin typeface="+mj-lt"/>
              </a:endParaRPr>
            </a:p>
          </p:txBody>
        </p:sp>
        <p:sp>
          <p:nvSpPr>
            <p:cNvPr id="912412" name="Line 28"/>
            <p:cNvSpPr>
              <a:spLocks noChangeShapeType="1"/>
            </p:cNvSpPr>
            <p:nvPr/>
          </p:nvSpPr>
          <p:spPr bwMode="auto">
            <a:xfrm flipV="1">
              <a:off x="1204"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3" name="Line 29"/>
            <p:cNvSpPr>
              <a:spLocks noChangeShapeType="1"/>
            </p:cNvSpPr>
            <p:nvPr/>
          </p:nvSpPr>
          <p:spPr bwMode="auto">
            <a:xfrm flipV="1">
              <a:off x="1901"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4" name="Line 30"/>
            <p:cNvSpPr>
              <a:spLocks noChangeShapeType="1"/>
            </p:cNvSpPr>
            <p:nvPr/>
          </p:nvSpPr>
          <p:spPr bwMode="auto">
            <a:xfrm flipV="1">
              <a:off x="2592"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5" name="Line 31"/>
            <p:cNvSpPr>
              <a:spLocks noChangeShapeType="1"/>
            </p:cNvSpPr>
            <p:nvPr/>
          </p:nvSpPr>
          <p:spPr bwMode="auto">
            <a:xfrm flipV="1">
              <a:off x="3289"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6" name="Line 32"/>
            <p:cNvSpPr>
              <a:spLocks noChangeShapeType="1"/>
            </p:cNvSpPr>
            <p:nvPr/>
          </p:nvSpPr>
          <p:spPr bwMode="auto">
            <a:xfrm flipV="1">
              <a:off x="3980"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7" name="Line 33"/>
            <p:cNvSpPr>
              <a:spLocks noChangeShapeType="1"/>
            </p:cNvSpPr>
            <p:nvPr/>
          </p:nvSpPr>
          <p:spPr bwMode="auto">
            <a:xfrm flipV="1">
              <a:off x="4677" y="2956"/>
              <a:ext cx="0" cy="34"/>
            </a:xfrm>
            <a:prstGeom prst="line">
              <a:avLst/>
            </a:prstGeom>
            <a:noFill/>
            <a:ln w="9525">
              <a:solidFill>
                <a:srgbClr val="000000"/>
              </a:solidFill>
              <a:round/>
              <a:headEnd/>
              <a:tailEnd/>
            </a:ln>
          </p:spPr>
          <p:txBody>
            <a:bodyPr/>
            <a:lstStyle/>
            <a:p>
              <a:pPr>
                <a:defRPr/>
              </a:pPr>
              <a:endParaRPr lang="en-US">
                <a:latin typeface="+mj-lt"/>
              </a:endParaRPr>
            </a:p>
          </p:txBody>
        </p:sp>
        <p:sp>
          <p:nvSpPr>
            <p:cNvPr id="912418" name="Freeform 34"/>
            <p:cNvSpPr>
              <a:spLocks/>
            </p:cNvSpPr>
            <p:nvPr/>
          </p:nvSpPr>
          <p:spPr bwMode="auto">
            <a:xfrm>
              <a:off x="1550" y="1444"/>
              <a:ext cx="2782" cy="895"/>
            </a:xfrm>
            <a:custGeom>
              <a:avLst/>
              <a:gdLst/>
              <a:ahLst/>
              <a:cxnLst>
                <a:cxn ang="0">
                  <a:pos x="0" y="158"/>
                </a:cxn>
                <a:cxn ang="0">
                  <a:pos x="123" y="99"/>
                </a:cxn>
                <a:cxn ang="0">
                  <a:pos x="246" y="47"/>
                </a:cxn>
                <a:cxn ang="0">
                  <a:pos x="368" y="9"/>
                </a:cxn>
                <a:cxn ang="0">
                  <a:pos x="491" y="0"/>
                </a:cxn>
              </a:cxnLst>
              <a:rect l="0" t="0" r="r" b="b"/>
              <a:pathLst>
                <a:path w="491" h="158">
                  <a:moveTo>
                    <a:pt x="0" y="158"/>
                  </a:moveTo>
                  <a:lnTo>
                    <a:pt x="123" y="99"/>
                  </a:lnTo>
                  <a:lnTo>
                    <a:pt x="246" y="47"/>
                  </a:lnTo>
                  <a:lnTo>
                    <a:pt x="368" y="9"/>
                  </a:lnTo>
                  <a:lnTo>
                    <a:pt x="491" y="0"/>
                  </a:lnTo>
                </a:path>
              </a:pathLst>
            </a:custGeom>
            <a:noFill/>
            <a:ln w="26988">
              <a:solidFill>
                <a:srgbClr val="008080"/>
              </a:solidFill>
              <a:prstDash val="solid"/>
              <a:round/>
              <a:headEnd/>
              <a:tailEnd/>
            </a:ln>
          </p:spPr>
          <p:txBody>
            <a:bodyPr/>
            <a:lstStyle/>
            <a:p>
              <a:pPr>
                <a:defRPr/>
              </a:pPr>
              <a:endParaRPr lang="en-US">
                <a:latin typeface="+mj-lt"/>
              </a:endParaRPr>
            </a:p>
          </p:txBody>
        </p:sp>
        <p:sp>
          <p:nvSpPr>
            <p:cNvPr id="912419" name="Rectangle 35"/>
            <p:cNvSpPr>
              <a:spLocks noChangeArrowheads="1"/>
            </p:cNvSpPr>
            <p:nvPr/>
          </p:nvSpPr>
          <p:spPr bwMode="auto">
            <a:xfrm>
              <a:off x="1544" y="233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0" name="Rectangle 36"/>
            <p:cNvSpPr>
              <a:spLocks noChangeArrowheads="1"/>
            </p:cNvSpPr>
            <p:nvPr/>
          </p:nvSpPr>
          <p:spPr bwMode="auto">
            <a:xfrm>
              <a:off x="1544" y="240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1" name="Rectangle 37"/>
            <p:cNvSpPr>
              <a:spLocks noChangeArrowheads="1"/>
            </p:cNvSpPr>
            <p:nvPr/>
          </p:nvSpPr>
          <p:spPr bwMode="auto">
            <a:xfrm>
              <a:off x="1544" y="246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2" name="Rectangle 38"/>
            <p:cNvSpPr>
              <a:spLocks noChangeArrowheads="1"/>
            </p:cNvSpPr>
            <p:nvPr/>
          </p:nvSpPr>
          <p:spPr bwMode="auto">
            <a:xfrm>
              <a:off x="1544" y="253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3" name="Rectangle 39"/>
            <p:cNvSpPr>
              <a:spLocks noChangeArrowheads="1"/>
            </p:cNvSpPr>
            <p:nvPr/>
          </p:nvSpPr>
          <p:spPr bwMode="auto">
            <a:xfrm>
              <a:off x="1544" y="260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4" name="Rectangle 40"/>
            <p:cNvSpPr>
              <a:spLocks noChangeArrowheads="1"/>
            </p:cNvSpPr>
            <p:nvPr/>
          </p:nvSpPr>
          <p:spPr bwMode="auto">
            <a:xfrm>
              <a:off x="1544" y="267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5" name="Rectangle 41"/>
            <p:cNvSpPr>
              <a:spLocks noChangeArrowheads="1"/>
            </p:cNvSpPr>
            <p:nvPr/>
          </p:nvSpPr>
          <p:spPr bwMode="auto">
            <a:xfrm>
              <a:off x="1544" y="274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6" name="Rectangle 42"/>
            <p:cNvSpPr>
              <a:spLocks noChangeArrowheads="1"/>
            </p:cNvSpPr>
            <p:nvPr/>
          </p:nvSpPr>
          <p:spPr bwMode="auto">
            <a:xfrm>
              <a:off x="1544" y="280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7" name="Rectangle 43"/>
            <p:cNvSpPr>
              <a:spLocks noChangeArrowheads="1"/>
            </p:cNvSpPr>
            <p:nvPr/>
          </p:nvSpPr>
          <p:spPr bwMode="auto">
            <a:xfrm>
              <a:off x="1544" y="287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8" name="Rectangle 44"/>
            <p:cNvSpPr>
              <a:spLocks noChangeArrowheads="1"/>
            </p:cNvSpPr>
            <p:nvPr/>
          </p:nvSpPr>
          <p:spPr bwMode="auto">
            <a:xfrm>
              <a:off x="1544" y="2945"/>
              <a:ext cx="12" cy="17"/>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29" name="Rectangle 45"/>
            <p:cNvSpPr>
              <a:spLocks noChangeArrowheads="1"/>
            </p:cNvSpPr>
            <p:nvPr/>
          </p:nvSpPr>
          <p:spPr bwMode="auto">
            <a:xfrm>
              <a:off x="1544" y="233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0" name="Rectangle 46"/>
            <p:cNvSpPr>
              <a:spLocks noChangeArrowheads="1"/>
            </p:cNvSpPr>
            <p:nvPr/>
          </p:nvSpPr>
          <p:spPr bwMode="auto">
            <a:xfrm>
              <a:off x="1544" y="240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1" name="Rectangle 47"/>
            <p:cNvSpPr>
              <a:spLocks noChangeArrowheads="1"/>
            </p:cNvSpPr>
            <p:nvPr/>
          </p:nvSpPr>
          <p:spPr bwMode="auto">
            <a:xfrm>
              <a:off x="1544" y="246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2" name="Rectangle 48"/>
            <p:cNvSpPr>
              <a:spLocks noChangeArrowheads="1"/>
            </p:cNvSpPr>
            <p:nvPr/>
          </p:nvSpPr>
          <p:spPr bwMode="auto">
            <a:xfrm>
              <a:off x="1544" y="253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3" name="Rectangle 49"/>
            <p:cNvSpPr>
              <a:spLocks noChangeArrowheads="1"/>
            </p:cNvSpPr>
            <p:nvPr/>
          </p:nvSpPr>
          <p:spPr bwMode="auto">
            <a:xfrm>
              <a:off x="1544" y="260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4" name="Rectangle 50"/>
            <p:cNvSpPr>
              <a:spLocks noChangeArrowheads="1"/>
            </p:cNvSpPr>
            <p:nvPr/>
          </p:nvSpPr>
          <p:spPr bwMode="auto">
            <a:xfrm>
              <a:off x="1544" y="267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5" name="Rectangle 51"/>
            <p:cNvSpPr>
              <a:spLocks noChangeArrowheads="1"/>
            </p:cNvSpPr>
            <p:nvPr/>
          </p:nvSpPr>
          <p:spPr bwMode="auto">
            <a:xfrm>
              <a:off x="1544" y="274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6" name="Rectangle 52"/>
            <p:cNvSpPr>
              <a:spLocks noChangeArrowheads="1"/>
            </p:cNvSpPr>
            <p:nvPr/>
          </p:nvSpPr>
          <p:spPr bwMode="auto">
            <a:xfrm>
              <a:off x="1544" y="280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7" name="Rectangle 53"/>
            <p:cNvSpPr>
              <a:spLocks noChangeArrowheads="1"/>
            </p:cNvSpPr>
            <p:nvPr/>
          </p:nvSpPr>
          <p:spPr bwMode="auto">
            <a:xfrm>
              <a:off x="1544" y="287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8" name="Rectangle 54"/>
            <p:cNvSpPr>
              <a:spLocks noChangeArrowheads="1"/>
            </p:cNvSpPr>
            <p:nvPr/>
          </p:nvSpPr>
          <p:spPr bwMode="auto">
            <a:xfrm>
              <a:off x="1544" y="2945"/>
              <a:ext cx="12" cy="17"/>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39" name="Rectangle 55"/>
            <p:cNvSpPr>
              <a:spLocks noChangeArrowheads="1"/>
            </p:cNvSpPr>
            <p:nvPr/>
          </p:nvSpPr>
          <p:spPr bwMode="auto">
            <a:xfrm>
              <a:off x="2241" y="199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0" name="Rectangle 56"/>
            <p:cNvSpPr>
              <a:spLocks noChangeArrowheads="1"/>
            </p:cNvSpPr>
            <p:nvPr/>
          </p:nvSpPr>
          <p:spPr bwMode="auto">
            <a:xfrm>
              <a:off x="2241" y="206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1" name="Rectangle 57"/>
            <p:cNvSpPr>
              <a:spLocks noChangeArrowheads="1"/>
            </p:cNvSpPr>
            <p:nvPr/>
          </p:nvSpPr>
          <p:spPr bwMode="auto">
            <a:xfrm>
              <a:off x="2241" y="213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2" name="Rectangle 58"/>
            <p:cNvSpPr>
              <a:spLocks noChangeArrowheads="1"/>
            </p:cNvSpPr>
            <p:nvPr/>
          </p:nvSpPr>
          <p:spPr bwMode="auto">
            <a:xfrm>
              <a:off x="2241" y="220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3" name="Rectangle 59"/>
            <p:cNvSpPr>
              <a:spLocks noChangeArrowheads="1"/>
            </p:cNvSpPr>
            <p:nvPr/>
          </p:nvSpPr>
          <p:spPr bwMode="auto">
            <a:xfrm>
              <a:off x="2241" y="227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4" name="Rectangle 60"/>
            <p:cNvSpPr>
              <a:spLocks noChangeArrowheads="1"/>
            </p:cNvSpPr>
            <p:nvPr/>
          </p:nvSpPr>
          <p:spPr bwMode="auto">
            <a:xfrm>
              <a:off x="2241" y="233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5" name="Rectangle 61"/>
            <p:cNvSpPr>
              <a:spLocks noChangeArrowheads="1"/>
            </p:cNvSpPr>
            <p:nvPr/>
          </p:nvSpPr>
          <p:spPr bwMode="auto">
            <a:xfrm>
              <a:off x="2241" y="240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6" name="Rectangle 62"/>
            <p:cNvSpPr>
              <a:spLocks noChangeArrowheads="1"/>
            </p:cNvSpPr>
            <p:nvPr/>
          </p:nvSpPr>
          <p:spPr bwMode="auto">
            <a:xfrm>
              <a:off x="2241" y="247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7" name="Rectangle 63"/>
            <p:cNvSpPr>
              <a:spLocks noChangeArrowheads="1"/>
            </p:cNvSpPr>
            <p:nvPr/>
          </p:nvSpPr>
          <p:spPr bwMode="auto">
            <a:xfrm>
              <a:off x="2241" y="254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8" name="Rectangle 64"/>
            <p:cNvSpPr>
              <a:spLocks noChangeArrowheads="1"/>
            </p:cNvSpPr>
            <p:nvPr/>
          </p:nvSpPr>
          <p:spPr bwMode="auto">
            <a:xfrm>
              <a:off x="2241" y="261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49" name="Rectangle 65"/>
            <p:cNvSpPr>
              <a:spLocks noChangeArrowheads="1"/>
            </p:cNvSpPr>
            <p:nvPr/>
          </p:nvSpPr>
          <p:spPr bwMode="auto">
            <a:xfrm>
              <a:off x="2241" y="267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0" name="Rectangle 66"/>
            <p:cNvSpPr>
              <a:spLocks noChangeArrowheads="1"/>
            </p:cNvSpPr>
            <p:nvPr/>
          </p:nvSpPr>
          <p:spPr bwMode="auto">
            <a:xfrm>
              <a:off x="2241" y="274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1" name="Rectangle 67"/>
            <p:cNvSpPr>
              <a:spLocks noChangeArrowheads="1"/>
            </p:cNvSpPr>
            <p:nvPr/>
          </p:nvSpPr>
          <p:spPr bwMode="auto">
            <a:xfrm>
              <a:off x="2241" y="2815"/>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2" name="Rectangle 68"/>
            <p:cNvSpPr>
              <a:spLocks noChangeArrowheads="1"/>
            </p:cNvSpPr>
            <p:nvPr/>
          </p:nvSpPr>
          <p:spPr bwMode="auto">
            <a:xfrm>
              <a:off x="2241" y="2883"/>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3" name="Rectangle 69"/>
            <p:cNvSpPr>
              <a:spLocks noChangeArrowheads="1"/>
            </p:cNvSpPr>
            <p:nvPr/>
          </p:nvSpPr>
          <p:spPr bwMode="auto">
            <a:xfrm>
              <a:off x="2241" y="2951"/>
              <a:ext cx="12" cy="11"/>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4" name="Rectangle 70"/>
            <p:cNvSpPr>
              <a:spLocks noChangeArrowheads="1"/>
            </p:cNvSpPr>
            <p:nvPr/>
          </p:nvSpPr>
          <p:spPr bwMode="auto">
            <a:xfrm>
              <a:off x="2241" y="199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5" name="Rectangle 71"/>
            <p:cNvSpPr>
              <a:spLocks noChangeArrowheads="1"/>
            </p:cNvSpPr>
            <p:nvPr/>
          </p:nvSpPr>
          <p:spPr bwMode="auto">
            <a:xfrm>
              <a:off x="2241" y="206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6" name="Rectangle 72"/>
            <p:cNvSpPr>
              <a:spLocks noChangeArrowheads="1"/>
            </p:cNvSpPr>
            <p:nvPr/>
          </p:nvSpPr>
          <p:spPr bwMode="auto">
            <a:xfrm>
              <a:off x="2241" y="213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7" name="Rectangle 73"/>
            <p:cNvSpPr>
              <a:spLocks noChangeArrowheads="1"/>
            </p:cNvSpPr>
            <p:nvPr/>
          </p:nvSpPr>
          <p:spPr bwMode="auto">
            <a:xfrm>
              <a:off x="2241" y="220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8" name="Rectangle 74"/>
            <p:cNvSpPr>
              <a:spLocks noChangeArrowheads="1"/>
            </p:cNvSpPr>
            <p:nvPr/>
          </p:nvSpPr>
          <p:spPr bwMode="auto">
            <a:xfrm>
              <a:off x="2241" y="227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59" name="Rectangle 75"/>
            <p:cNvSpPr>
              <a:spLocks noChangeArrowheads="1"/>
            </p:cNvSpPr>
            <p:nvPr/>
          </p:nvSpPr>
          <p:spPr bwMode="auto">
            <a:xfrm>
              <a:off x="2241" y="233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0" name="Rectangle 76"/>
            <p:cNvSpPr>
              <a:spLocks noChangeArrowheads="1"/>
            </p:cNvSpPr>
            <p:nvPr/>
          </p:nvSpPr>
          <p:spPr bwMode="auto">
            <a:xfrm>
              <a:off x="2241" y="240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1" name="Rectangle 77"/>
            <p:cNvSpPr>
              <a:spLocks noChangeArrowheads="1"/>
            </p:cNvSpPr>
            <p:nvPr/>
          </p:nvSpPr>
          <p:spPr bwMode="auto">
            <a:xfrm>
              <a:off x="2241" y="247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2" name="Rectangle 78"/>
            <p:cNvSpPr>
              <a:spLocks noChangeArrowheads="1"/>
            </p:cNvSpPr>
            <p:nvPr/>
          </p:nvSpPr>
          <p:spPr bwMode="auto">
            <a:xfrm>
              <a:off x="2241" y="254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3" name="Rectangle 79"/>
            <p:cNvSpPr>
              <a:spLocks noChangeArrowheads="1"/>
            </p:cNvSpPr>
            <p:nvPr/>
          </p:nvSpPr>
          <p:spPr bwMode="auto">
            <a:xfrm>
              <a:off x="2241" y="261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4" name="Rectangle 80"/>
            <p:cNvSpPr>
              <a:spLocks noChangeArrowheads="1"/>
            </p:cNvSpPr>
            <p:nvPr/>
          </p:nvSpPr>
          <p:spPr bwMode="auto">
            <a:xfrm>
              <a:off x="2241" y="267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5" name="Rectangle 81"/>
            <p:cNvSpPr>
              <a:spLocks noChangeArrowheads="1"/>
            </p:cNvSpPr>
            <p:nvPr/>
          </p:nvSpPr>
          <p:spPr bwMode="auto">
            <a:xfrm>
              <a:off x="2241" y="274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6" name="Rectangle 82"/>
            <p:cNvSpPr>
              <a:spLocks noChangeArrowheads="1"/>
            </p:cNvSpPr>
            <p:nvPr/>
          </p:nvSpPr>
          <p:spPr bwMode="auto">
            <a:xfrm>
              <a:off x="2241" y="2815"/>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7" name="Rectangle 83"/>
            <p:cNvSpPr>
              <a:spLocks noChangeArrowheads="1"/>
            </p:cNvSpPr>
            <p:nvPr/>
          </p:nvSpPr>
          <p:spPr bwMode="auto">
            <a:xfrm>
              <a:off x="2241" y="2883"/>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8" name="Rectangle 84"/>
            <p:cNvSpPr>
              <a:spLocks noChangeArrowheads="1"/>
            </p:cNvSpPr>
            <p:nvPr/>
          </p:nvSpPr>
          <p:spPr bwMode="auto">
            <a:xfrm>
              <a:off x="2241" y="2951"/>
              <a:ext cx="12" cy="11"/>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69" name="Rectangle 85"/>
            <p:cNvSpPr>
              <a:spLocks noChangeArrowheads="1"/>
            </p:cNvSpPr>
            <p:nvPr/>
          </p:nvSpPr>
          <p:spPr bwMode="auto">
            <a:xfrm>
              <a:off x="2938" y="1705"/>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0" name="Rectangle 86"/>
            <p:cNvSpPr>
              <a:spLocks noChangeArrowheads="1"/>
            </p:cNvSpPr>
            <p:nvPr/>
          </p:nvSpPr>
          <p:spPr bwMode="auto">
            <a:xfrm>
              <a:off x="2938" y="1773"/>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1" name="Rectangle 87"/>
            <p:cNvSpPr>
              <a:spLocks noChangeArrowheads="1"/>
            </p:cNvSpPr>
            <p:nvPr/>
          </p:nvSpPr>
          <p:spPr bwMode="auto">
            <a:xfrm>
              <a:off x="2938" y="184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2" name="Rectangle 88"/>
            <p:cNvSpPr>
              <a:spLocks noChangeArrowheads="1"/>
            </p:cNvSpPr>
            <p:nvPr/>
          </p:nvSpPr>
          <p:spPr bwMode="auto">
            <a:xfrm>
              <a:off x="2938" y="190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3" name="Rectangle 89"/>
            <p:cNvSpPr>
              <a:spLocks noChangeArrowheads="1"/>
            </p:cNvSpPr>
            <p:nvPr/>
          </p:nvSpPr>
          <p:spPr bwMode="auto">
            <a:xfrm>
              <a:off x="2938" y="1977"/>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4" name="Rectangle 90"/>
            <p:cNvSpPr>
              <a:spLocks noChangeArrowheads="1"/>
            </p:cNvSpPr>
            <p:nvPr/>
          </p:nvSpPr>
          <p:spPr bwMode="auto">
            <a:xfrm>
              <a:off x="2938" y="2045"/>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5" name="Rectangle 91"/>
            <p:cNvSpPr>
              <a:spLocks noChangeArrowheads="1"/>
            </p:cNvSpPr>
            <p:nvPr/>
          </p:nvSpPr>
          <p:spPr bwMode="auto">
            <a:xfrm>
              <a:off x="2938" y="2113"/>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6" name="Rectangle 92"/>
            <p:cNvSpPr>
              <a:spLocks noChangeArrowheads="1"/>
            </p:cNvSpPr>
            <p:nvPr/>
          </p:nvSpPr>
          <p:spPr bwMode="auto">
            <a:xfrm>
              <a:off x="2938" y="218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7" name="Rectangle 93"/>
            <p:cNvSpPr>
              <a:spLocks noChangeArrowheads="1"/>
            </p:cNvSpPr>
            <p:nvPr/>
          </p:nvSpPr>
          <p:spPr bwMode="auto">
            <a:xfrm>
              <a:off x="2938" y="224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8" name="Rectangle 94"/>
            <p:cNvSpPr>
              <a:spLocks noChangeArrowheads="1"/>
            </p:cNvSpPr>
            <p:nvPr/>
          </p:nvSpPr>
          <p:spPr bwMode="auto">
            <a:xfrm>
              <a:off x="2938" y="231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79" name="Rectangle 95"/>
            <p:cNvSpPr>
              <a:spLocks noChangeArrowheads="1"/>
            </p:cNvSpPr>
            <p:nvPr/>
          </p:nvSpPr>
          <p:spPr bwMode="auto">
            <a:xfrm>
              <a:off x="2938" y="238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0" name="Rectangle 96"/>
            <p:cNvSpPr>
              <a:spLocks noChangeArrowheads="1"/>
            </p:cNvSpPr>
            <p:nvPr/>
          </p:nvSpPr>
          <p:spPr bwMode="auto">
            <a:xfrm>
              <a:off x="2938" y="245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1" name="Rectangle 97"/>
            <p:cNvSpPr>
              <a:spLocks noChangeArrowheads="1"/>
            </p:cNvSpPr>
            <p:nvPr/>
          </p:nvSpPr>
          <p:spPr bwMode="auto">
            <a:xfrm>
              <a:off x="2938" y="252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2" name="Rectangle 98"/>
            <p:cNvSpPr>
              <a:spLocks noChangeArrowheads="1"/>
            </p:cNvSpPr>
            <p:nvPr/>
          </p:nvSpPr>
          <p:spPr bwMode="auto">
            <a:xfrm>
              <a:off x="2938" y="258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3" name="Rectangle 99"/>
            <p:cNvSpPr>
              <a:spLocks noChangeArrowheads="1"/>
            </p:cNvSpPr>
            <p:nvPr/>
          </p:nvSpPr>
          <p:spPr bwMode="auto">
            <a:xfrm>
              <a:off x="2938" y="265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4" name="Rectangle 100"/>
            <p:cNvSpPr>
              <a:spLocks noChangeArrowheads="1"/>
            </p:cNvSpPr>
            <p:nvPr/>
          </p:nvSpPr>
          <p:spPr bwMode="auto">
            <a:xfrm>
              <a:off x="2938" y="272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5" name="Rectangle 101"/>
            <p:cNvSpPr>
              <a:spLocks noChangeArrowheads="1"/>
            </p:cNvSpPr>
            <p:nvPr/>
          </p:nvSpPr>
          <p:spPr bwMode="auto">
            <a:xfrm>
              <a:off x="2938" y="279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6" name="Rectangle 102"/>
            <p:cNvSpPr>
              <a:spLocks noChangeArrowheads="1"/>
            </p:cNvSpPr>
            <p:nvPr/>
          </p:nvSpPr>
          <p:spPr bwMode="auto">
            <a:xfrm>
              <a:off x="2938" y="286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7" name="Rectangle 103"/>
            <p:cNvSpPr>
              <a:spLocks noChangeArrowheads="1"/>
            </p:cNvSpPr>
            <p:nvPr/>
          </p:nvSpPr>
          <p:spPr bwMode="auto">
            <a:xfrm>
              <a:off x="2938" y="292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8" name="Rectangle 104"/>
            <p:cNvSpPr>
              <a:spLocks noChangeArrowheads="1"/>
            </p:cNvSpPr>
            <p:nvPr/>
          </p:nvSpPr>
          <p:spPr bwMode="auto">
            <a:xfrm>
              <a:off x="2938" y="1705"/>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89" name="Rectangle 105"/>
            <p:cNvSpPr>
              <a:spLocks noChangeArrowheads="1"/>
            </p:cNvSpPr>
            <p:nvPr/>
          </p:nvSpPr>
          <p:spPr bwMode="auto">
            <a:xfrm>
              <a:off x="2938" y="1773"/>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0" name="Rectangle 106"/>
            <p:cNvSpPr>
              <a:spLocks noChangeArrowheads="1"/>
            </p:cNvSpPr>
            <p:nvPr/>
          </p:nvSpPr>
          <p:spPr bwMode="auto">
            <a:xfrm>
              <a:off x="2938" y="184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1" name="Rectangle 107"/>
            <p:cNvSpPr>
              <a:spLocks noChangeArrowheads="1"/>
            </p:cNvSpPr>
            <p:nvPr/>
          </p:nvSpPr>
          <p:spPr bwMode="auto">
            <a:xfrm>
              <a:off x="2938" y="190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2" name="Rectangle 108"/>
            <p:cNvSpPr>
              <a:spLocks noChangeArrowheads="1"/>
            </p:cNvSpPr>
            <p:nvPr/>
          </p:nvSpPr>
          <p:spPr bwMode="auto">
            <a:xfrm>
              <a:off x="2938" y="1977"/>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3" name="Rectangle 109"/>
            <p:cNvSpPr>
              <a:spLocks noChangeArrowheads="1"/>
            </p:cNvSpPr>
            <p:nvPr/>
          </p:nvSpPr>
          <p:spPr bwMode="auto">
            <a:xfrm>
              <a:off x="2938" y="2045"/>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4" name="Rectangle 110"/>
            <p:cNvSpPr>
              <a:spLocks noChangeArrowheads="1"/>
            </p:cNvSpPr>
            <p:nvPr/>
          </p:nvSpPr>
          <p:spPr bwMode="auto">
            <a:xfrm>
              <a:off x="2938" y="2113"/>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5" name="Rectangle 111"/>
            <p:cNvSpPr>
              <a:spLocks noChangeArrowheads="1"/>
            </p:cNvSpPr>
            <p:nvPr/>
          </p:nvSpPr>
          <p:spPr bwMode="auto">
            <a:xfrm>
              <a:off x="2938" y="218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6" name="Rectangle 112"/>
            <p:cNvSpPr>
              <a:spLocks noChangeArrowheads="1"/>
            </p:cNvSpPr>
            <p:nvPr/>
          </p:nvSpPr>
          <p:spPr bwMode="auto">
            <a:xfrm>
              <a:off x="2938" y="224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7" name="Rectangle 113"/>
            <p:cNvSpPr>
              <a:spLocks noChangeArrowheads="1"/>
            </p:cNvSpPr>
            <p:nvPr/>
          </p:nvSpPr>
          <p:spPr bwMode="auto">
            <a:xfrm>
              <a:off x="2938" y="231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8" name="Rectangle 114"/>
            <p:cNvSpPr>
              <a:spLocks noChangeArrowheads="1"/>
            </p:cNvSpPr>
            <p:nvPr/>
          </p:nvSpPr>
          <p:spPr bwMode="auto">
            <a:xfrm>
              <a:off x="2938" y="238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499" name="Rectangle 115"/>
            <p:cNvSpPr>
              <a:spLocks noChangeArrowheads="1"/>
            </p:cNvSpPr>
            <p:nvPr/>
          </p:nvSpPr>
          <p:spPr bwMode="auto">
            <a:xfrm>
              <a:off x="2938" y="245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0" name="Rectangle 116"/>
            <p:cNvSpPr>
              <a:spLocks noChangeArrowheads="1"/>
            </p:cNvSpPr>
            <p:nvPr/>
          </p:nvSpPr>
          <p:spPr bwMode="auto">
            <a:xfrm>
              <a:off x="2938" y="252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1" name="Rectangle 117"/>
            <p:cNvSpPr>
              <a:spLocks noChangeArrowheads="1"/>
            </p:cNvSpPr>
            <p:nvPr/>
          </p:nvSpPr>
          <p:spPr bwMode="auto">
            <a:xfrm>
              <a:off x="2938" y="258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2" name="Rectangle 118"/>
            <p:cNvSpPr>
              <a:spLocks noChangeArrowheads="1"/>
            </p:cNvSpPr>
            <p:nvPr/>
          </p:nvSpPr>
          <p:spPr bwMode="auto">
            <a:xfrm>
              <a:off x="2938" y="265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3" name="Rectangle 119"/>
            <p:cNvSpPr>
              <a:spLocks noChangeArrowheads="1"/>
            </p:cNvSpPr>
            <p:nvPr/>
          </p:nvSpPr>
          <p:spPr bwMode="auto">
            <a:xfrm>
              <a:off x="2938" y="272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4" name="Rectangle 120"/>
            <p:cNvSpPr>
              <a:spLocks noChangeArrowheads="1"/>
            </p:cNvSpPr>
            <p:nvPr/>
          </p:nvSpPr>
          <p:spPr bwMode="auto">
            <a:xfrm>
              <a:off x="2938" y="279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5" name="Rectangle 121"/>
            <p:cNvSpPr>
              <a:spLocks noChangeArrowheads="1"/>
            </p:cNvSpPr>
            <p:nvPr/>
          </p:nvSpPr>
          <p:spPr bwMode="auto">
            <a:xfrm>
              <a:off x="2938" y="286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6" name="Rectangle 122"/>
            <p:cNvSpPr>
              <a:spLocks noChangeArrowheads="1"/>
            </p:cNvSpPr>
            <p:nvPr/>
          </p:nvSpPr>
          <p:spPr bwMode="auto">
            <a:xfrm>
              <a:off x="2938" y="292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7" name="Rectangle 123"/>
            <p:cNvSpPr>
              <a:spLocks noChangeArrowheads="1"/>
            </p:cNvSpPr>
            <p:nvPr/>
          </p:nvSpPr>
          <p:spPr bwMode="auto">
            <a:xfrm>
              <a:off x="3629" y="1490"/>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8" name="Rectangle 124"/>
            <p:cNvSpPr>
              <a:spLocks noChangeArrowheads="1"/>
            </p:cNvSpPr>
            <p:nvPr/>
          </p:nvSpPr>
          <p:spPr bwMode="auto">
            <a:xfrm>
              <a:off x="3629" y="1558"/>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09" name="Rectangle 125"/>
            <p:cNvSpPr>
              <a:spLocks noChangeArrowheads="1"/>
            </p:cNvSpPr>
            <p:nvPr/>
          </p:nvSpPr>
          <p:spPr bwMode="auto">
            <a:xfrm>
              <a:off x="3629" y="1626"/>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0" name="Rectangle 126"/>
            <p:cNvSpPr>
              <a:spLocks noChangeArrowheads="1"/>
            </p:cNvSpPr>
            <p:nvPr/>
          </p:nvSpPr>
          <p:spPr bwMode="auto">
            <a:xfrm>
              <a:off x="3629" y="1694"/>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1" name="Rectangle 127"/>
            <p:cNvSpPr>
              <a:spLocks noChangeArrowheads="1"/>
            </p:cNvSpPr>
            <p:nvPr/>
          </p:nvSpPr>
          <p:spPr bwMode="auto">
            <a:xfrm>
              <a:off x="3629" y="1762"/>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2" name="Rectangle 128"/>
            <p:cNvSpPr>
              <a:spLocks noChangeArrowheads="1"/>
            </p:cNvSpPr>
            <p:nvPr/>
          </p:nvSpPr>
          <p:spPr bwMode="auto">
            <a:xfrm>
              <a:off x="3629" y="1830"/>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3" name="Rectangle 129"/>
            <p:cNvSpPr>
              <a:spLocks noChangeArrowheads="1"/>
            </p:cNvSpPr>
            <p:nvPr/>
          </p:nvSpPr>
          <p:spPr bwMode="auto">
            <a:xfrm>
              <a:off x="3629" y="189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4" name="Rectangle 130"/>
            <p:cNvSpPr>
              <a:spLocks noChangeArrowheads="1"/>
            </p:cNvSpPr>
            <p:nvPr/>
          </p:nvSpPr>
          <p:spPr bwMode="auto">
            <a:xfrm>
              <a:off x="3629" y="196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5" name="Rectangle 131"/>
            <p:cNvSpPr>
              <a:spLocks noChangeArrowheads="1"/>
            </p:cNvSpPr>
            <p:nvPr/>
          </p:nvSpPr>
          <p:spPr bwMode="auto">
            <a:xfrm>
              <a:off x="3629" y="203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6" name="Rectangle 132"/>
            <p:cNvSpPr>
              <a:spLocks noChangeArrowheads="1"/>
            </p:cNvSpPr>
            <p:nvPr/>
          </p:nvSpPr>
          <p:spPr bwMode="auto">
            <a:xfrm>
              <a:off x="3629" y="210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7" name="Rectangle 133"/>
            <p:cNvSpPr>
              <a:spLocks noChangeArrowheads="1"/>
            </p:cNvSpPr>
            <p:nvPr/>
          </p:nvSpPr>
          <p:spPr bwMode="auto">
            <a:xfrm>
              <a:off x="3629" y="216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8" name="Rectangle 134"/>
            <p:cNvSpPr>
              <a:spLocks noChangeArrowheads="1"/>
            </p:cNvSpPr>
            <p:nvPr/>
          </p:nvSpPr>
          <p:spPr bwMode="auto">
            <a:xfrm>
              <a:off x="3629" y="223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19" name="Rectangle 135"/>
            <p:cNvSpPr>
              <a:spLocks noChangeArrowheads="1"/>
            </p:cNvSpPr>
            <p:nvPr/>
          </p:nvSpPr>
          <p:spPr bwMode="auto">
            <a:xfrm>
              <a:off x="3629" y="230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0" name="Rectangle 136"/>
            <p:cNvSpPr>
              <a:spLocks noChangeArrowheads="1"/>
            </p:cNvSpPr>
            <p:nvPr/>
          </p:nvSpPr>
          <p:spPr bwMode="auto">
            <a:xfrm>
              <a:off x="3629" y="237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1" name="Rectangle 137"/>
            <p:cNvSpPr>
              <a:spLocks noChangeArrowheads="1"/>
            </p:cNvSpPr>
            <p:nvPr/>
          </p:nvSpPr>
          <p:spPr bwMode="auto">
            <a:xfrm>
              <a:off x="3629" y="244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2" name="Rectangle 138"/>
            <p:cNvSpPr>
              <a:spLocks noChangeArrowheads="1"/>
            </p:cNvSpPr>
            <p:nvPr/>
          </p:nvSpPr>
          <p:spPr bwMode="auto">
            <a:xfrm>
              <a:off x="3629" y="250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3" name="Rectangle 139"/>
            <p:cNvSpPr>
              <a:spLocks noChangeArrowheads="1"/>
            </p:cNvSpPr>
            <p:nvPr/>
          </p:nvSpPr>
          <p:spPr bwMode="auto">
            <a:xfrm>
              <a:off x="3629" y="257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4" name="Rectangle 140"/>
            <p:cNvSpPr>
              <a:spLocks noChangeArrowheads="1"/>
            </p:cNvSpPr>
            <p:nvPr/>
          </p:nvSpPr>
          <p:spPr bwMode="auto">
            <a:xfrm>
              <a:off x="3629" y="264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5" name="Rectangle 141"/>
            <p:cNvSpPr>
              <a:spLocks noChangeArrowheads="1"/>
            </p:cNvSpPr>
            <p:nvPr/>
          </p:nvSpPr>
          <p:spPr bwMode="auto">
            <a:xfrm>
              <a:off x="3629" y="271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6" name="Rectangle 142"/>
            <p:cNvSpPr>
              <a:spLocks noChangeArrowheads="1"/>
            </p:cNvSpPr>
            <p:nvPr/>
          </p:nvSpPr>
          <p:spPr bwMode="auto">
            <a:xfrm>
              <a:off x="3629" y="2781"/>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7" name="Rectangle 143"/>
            <p:cNvSpPr>
              <a:spLocks noChangeArrowheads="1"/>
            </p:cNvSpPr>
            <p:nvPr/>
          </p:nvSpPr>
          <p:spPr bwMode="auto">
            <a:xfrm>
              <a:off x="3629" y="2849"/>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8" name="Rectangle 144"/>
            <p:cNvSpPr>
              <a:spLocks noChangeArrowheads="1"/>
            </p:cNvSpPr>
            <p:nvPr/>
          </p:nvSpPr>
          <p:spPr bwMode="auto">
            <a:xfrm>
              <a:off x="3629" y="2917"/>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29" name="Rectangle 145"/>
            <p:cNvSpPr>
              <a:spLocks noChangeArrowheads="1"/>
            </p:cNvSpPr>
            <p:nvPr/>
          </p:nvSpPr>
          <p:spPr bwMode="auto">
            <a:xfrm>
              <a:off x="3629" y="1490"/>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0" name="Rectangle 146"/>
            <p:cNvSpPr>
              <a:spLocks noChangeArrowheads="1"/>
            </p:cNvSpPr>
            <p:nvPr/>
          </p:nvSpPr>
          <p:spPr bwMode="auto">
            <a:xfrm>
              <a:off x="3629" y="1558"/>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1" name="Rectangle 147"/>
            <p:cNvSpPr>
              <a:spLocks noChangeArrowheads="1"/>
            </p:cNvSpPr>
            <p:nvPr/>
          </p:nvSpPr>
          <p:spPr bwMode="auto">
            <a:xfrm>
              <a:off x="3629" y="1626"/>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2" name="Rectangle 148"/>
            <p:cNvSpPr>
              <a:spLocks noChangeArrowheads="1"/>
            </p:cNvSpPr>
            <p:nvPr/>
          </p:nvSpPr>
          <p:spPr bwMode="auto">
            <a:xfrm>
              <a:off x="3629" y="1694"/>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3" name="Rectangle 149"/>
            <p:cNvSpPr>
              <a:spLocks noChangeArrowheads="1"/>
            </p:cNvSpPr>
            <p:nvPr/>
          </p:nvSpPr>
          <p:spPr bwMode="auto">
            <a:xfrm>
              <a:off x="3629" y="1762"/>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4" name="Rectangle 150"/>
            <p:cNvSpPr>
              <a:spLocks noChangeArrowheads="1"/>
            </p:cNvSpPr>
            <p:nvPr/>
          </p:nvSpPr>
          <p:spPr bwMode="auto">
            <a:xfrm>
              <a:off x="3629" y="1830"/>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5" name="Rectangle 151"/>
            <p:cNvSpPr>
              <a:spLocks noChangeArrowheads="1"/>
            </p:cNvSpPr>
            <p:nvPr/>
          </p:nvSpPr>
          <p:spPr bwMode="auto">
            <a:xfrm>
              <a:off x="3629" y="189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6" name="Rectangle 152"/>
            <p:cNvSpPr>
              <a:spLocks noChangeArrowheads="1"/>
            </p:cNvSpPr>
            <p:nvPr/>
          </p:nvSpPr>
          <p:spPr bwMode="auto">
            <a:xfrm>
              <a:off x="3629" y="196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7" name="Rectangle 153"/>
            <p:cNvSpPr>
              <a:spLocks noChangeArrowheads="1"/>
            </p:cNvSpPr>
            <p:nvPr/>
          </p:nvSpPr>
          <p:spPr bwMode="auto">
            <a:xfrm>
              <a:off x="3629" y="203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8" name="Rectangle 154"/>
            <p:cNvSpPr>
              <a:spLocks noChangeArrowheads="1"/>
            </p:cNvSpPr>
            <p:nvPr/>
          </p:nvSpPr>
          <p:spPr bwMode="auto">
            <a:xfrm>
              <a:off x="3629" y="210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39" name="Rectangle 155"/>
            <p:cNvSpPr>
              <a:spLocks noChangeArrowheads="1"/>
            </p:cNvSpPr>
            <p:nvPr/>
          </p:nvSpPr>
          <p:spPr bwMode="auto">
            <a:xfrm>
              <a:off x="3629" y="216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0" name="Rectangle 156"/>
            <p:cNvSpPr>
              <a:spLocks noChangeArrowheads="1"/>
            </p:cNvSpPr>
            <p:nvPr/>
          </p:nvSpPr>
          <p:spPr bwMode="auto">
            <a:xfrm>
              <a:off x="3629" y="223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1" name="Rectangle 157"/>
            <p:cNvSpPr>
              <a:spLocks noChangeArrowheads="1"/>
            </p:cNvSpPr>
            <p:nvPr/>
          </p:nvSpPr>
          <p:spPr bwMode="auto">
            <a:xfrm>
              <a:off x="3629" y="230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2" name="Rectangle 158"/>
            <p:cNvSpPr>
              <a:spLocks noChangeArrowheads="1"/>
            </p:cNvSpPr>
            <p:nvPr/>
          </p:nvSpPr>
          <p:spPr bwMode="auto">
            <a:xfrm>
              <a:off x="3629" y="237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3" name="Rectangle 159"/>
            <p:cNvSpPr>
              <a:spLocks noChangeArrowheads="1"/>
            </p:cNvSpPr>
            <p:nvPr/>
          </p:nvSpPr>
          <p:spPr bwMode="auto">
            <a:xfrm>
              <a:off x="3629" y="2441"/>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4" name="Rectangle 160"/>
            <p:cNvSpPr>
              <a:spLocks noChangeArrowheads="1"/>
            </p:cNvSpPr>
            <p:nvPr/>
          </p:nvSpPr>
          <p:spPr bwMode="auto">
            <a:xfrm>
              <a:off x="3629" y="2509"/>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5" name="Rectangle 161"/>
            <p:cNvSpPr>
              <a:spLocks noChangeArrowheads="1"/>
            </p:cNvSpPr>
            <p:nvPr/>
          </p:nvSpPr>
          <p:spPr bwMode="auto">
            <a:xfrm>
              <a:off x="3629" y="2577"/>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6" name="Rectangle 162"/>
            <p:cNvSpPr>
              <a:spLocks noChangeArrowheads="1"/>
            </p:cNvSpPr>
            <p:nvPr/>
          </p:nvSpPr>
          <p:spPr bwMode="auto">
            <a:xfrm>
              <a:off x="3629" y="2645"/>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7" name="Rectangle 163"/>
            <p:cNvSpPr>
              <a:spLocks noChangeArrowheads="1"/>
            </p:cNvSpPr>
            <p:nvPr/>
          </p:nvSpPr>
          <p:spPr bwMode="auto">
            <a:xfrm>
              <a:off x="3629" y="2713"/>
              <a:ext cx="12"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8" name="Rectangle 164"/>
            <p:cNvSpPr>
              <a:spLocks noChangeArrowheads="1"/>
            </p:cNvSpPr>
            <p:nvPr/>
          </p:nvSpPr>
          <p:spPr bwMode="auto">
            <a:xfrm>
              <a:off x="3629" y="2781"/>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49" name="Rectangle 165"/>
            <p:cNvSpPr>
              <a:spLocks noChangeArrowheads="1"/>
            </p:cNvSpPr>
            <p:nvPr/>
          </p:nvSpPr>
          <p:spPr bwMode="auto">
            <a:xfrm>
              <a:off x="3629" y="2849"/>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0" name="Rectangle 166"/>
            <p:cNvSpPr>
              <a:spLocks noChangeArrowheads="1"/>
            </p:cNvSpPr>
            <p:nvPr/>
          </p:nvSpPr>
          <p:spPr bwMode="auto">
            <a:xfrm>
              <a:off x="3629" y="2917"/>
              <a:ext cx="12"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1" name="Rectangle 167"/>
            <p:cNvSpPr>
              <a:spLocks noChangeArrowheads="1"/>
            </p:cNvSpPr>
            <p:nvPr/>
          </p:nvSpPr>
          <p:spPr bwMode="auto">
            <a:xfrm>
              <a:off x="4326" y="143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2" name="Rectangle 168"/>
            <p:cNvSpPr>
              <a:spLocks noChangeArrowheads="1"/>
            </p:cNvSpPr>
            <p:nvPr/>
          </p:nvSpPr>
          <p:spPr bwMode="auto">
            <a:xfrm>
              <a:off x="4326" y="1507"/>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3" name="Rectangle 169"/>
            <p:cNvSpPr>
              <a:spLocks noChangeArrowheads="1"/>
            </p:cNvSpPr>
            <p:nvPr/>
          </p:nvSpPr>
          <p:spPr bwMode="auto">
            <a:xfrm>
              <a:off x="4326" y="1575"/>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4" name="Rectangle 170"/>
            <p:cNvSpPr>
              <a:spLocks noChangeArrowheads="1"/>
            </p:cNvSpPr>
            <p:nvPr/>
          </p:nvSpPr>
          <p:spPr bwMode="auto">
            <a:xfrm>
              <a:off x="4326" y="1643"/>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5" name="Rectangle 171"/>
            <p:cNvSpPr>
              <a:spLocks noChangeArrowheads="1"/>
            </p:cNvSpPr>
            <p:nvPr/>
          </p:nvSpPr>
          <p:spPr bwMode="auto">
            <a:xfrm>
              <a:off x="4326" y="171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6" name="Rectangle 172"/>
            <p:cNvSpPr>
              <a:spLocks noChangeArrowheads="1"/>
            </p:cNvSpPr>
            <p:nvPr/>
          </p:nvSpPr>
          <p:spPr bwMode="auto">
            <a:xfrm>
              <a:off x="4326" y="177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7" name="Rectangle 173"/>
            <p:cNvSpPr>
              <a:spLocks noChangeArrowheads="1"/>
            </p:cNvSpPr>
            <p:nvPr/>
          </p:nvSpPr>
          <p:spPr bwMode="auto">
            <a:xfrm>
              <a:off x="4326" y="184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8" name="Rectangle 174"/>
            <p:cNvSpPr>
              <a:spLocks noChangeArrowheads="1"/>
            </p:cNvSpPr>
            <p:nvPr/>
          </p:nvSpPr>
          <p:spPr bwMode="auto">
            <a:xfrm>
              <a:off x="4326" y="191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59" name="Rectangle 175"/>
            <p:cNvSpPr>
              <a:spLocks noChangeArrowheads="1"/>
            </p:cNvSpPr>
            <p:nvPr/>
          </p:nvSpPr>
          <p:spPr bwMode="auto">
            <a:xfrm>
              <a:off x="4326" y="198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0" name="Rectangle 176"/>
            <p:cNvSpPr>
              <a:spLocks noChangeArrowheads="1"/>
            </p:cNvSpPr>
            <p:nvPr/>
          </p:nvSpPr>
          <p:spPr bwMode="auto">
            <a:xfrm>
              <a:off x="4326" y="205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1" name="Rectangle 177"/>
            <p:cNvSpPr>
              <a:spLocks noChangeArrowheads="1"/>
            </p:cNvSpPr>
            <p:nvPr/>
          </p:nvSpPr>
          <p:spPr bwMode="auto">
            <a:xfrm>
              <a:off x="4326" y="211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2" name="Rectangle 178"/>
            <p:cNvSpPr>
              <a:spLocks noChangeArrowheads="1"/>
            </p:cNvSpPr>
            <p:nvPr/>
          </p:nvSpPr>
          <p:spPr bwMode="auto">
            <a:xfrm>
              <a:off x="4326" y="218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3" name="Rectangle 179"/>
            <p:cNvSpPr>
              <a:spLocks noChangeArrowheads="1"/>
            </p:cNvSpPr>
            <p:nvPr/>
          </p:nvSpPr>
          <p:spPr bwMode="auto">
            <a:xfrm>
              <a:off x="4326" y="225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4" name="Rectangle 180"/>
            <p:cNvSpPr>
              <a:spLocks noChangeArrowheads="1"/>
            </p:cNvSpPr>
            <p:nvPr/>
          </p:nvSpPr>
          <p:spPr bwMode="auto">
            <a:xfrm>
              <a:off x="4326" y="232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5" name="Rectangle 181"/>
            <p:cNvSpPr>
              <a:spLocks noChangeArrowheads="1"/>
            </p:cNvSpPr>
            <p:nvPr/>
          </p:nvSpPr>
          <p:spPr bwMode="auto">
            <a:xfrm>
              <a:off x="4326" y="239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6" name="Rectangle 182"/>
            <p:cNvSpPr>
              <a:spLocks noChangeArrowheads="1"/>
            </p:cNvSpPr>
            <p:nvPr/>
          </p:nvSpPr>
          <p:spPr bwMode="auto">
            <a:xfrm>
              <a:off x="4326" y="245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7" name="Rectangle 183"/>
            <p:cNvSpPr>
              <a:spLocks noChangeArrowheads="1"/>
            </p:cNvSpPr>
            <p:nvPr/>
          </p:nvSpPr>
          <p:spPr bwMode="auto">
            <a:xfrm>
              <a:off x="4326" y="252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8" name="Rectangle 184"/>
            <p:cNvSpPr>
              <a:spLocks noChangeArrowheads="1"/>
            </p:cNvSpPr>
            <p:nvPr/>
          </p:nvSpPr>
          <p:spPr bwMode="auto">
            <a:xfrm>
              <a:off x="4326" y="259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69" name="Rectangle 185"/>
            <p:cNvSpPr>
              <a:spLocks noChangeArrowheads="1"/>
            </p:cNvSpPr>
            <p:nvPr/>
          </p:nvSpPr>
          <p:spPr bwMode="auto">
            <a:xfrm>
              <a:off x="4326" y="266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0" name="Rectangle 186"/>
            <p:cNvSpPr>
              <a:spLocks noChangeArrowheads="1"/>
            </p:cNvSpPr>
            <p:nvPr/>
          </p:nvSpPr>
          <p:spPr bwMode="auto">
            <a:xfrm>
              <a:off x="4326" y="273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1" name="Rectangle 187"/>
            <p:cNvSpPr>
              <a:spLocks noChangeArrowheads="1"/>
            </p:cNvSpPr>
            <p:nvPr/>
          </p:nvSpPr>
          <p:spPr bwMode="auto">
            <a:xfrm>
              <a:off x="4326" y="2798"/>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2" name="Rectangle 188"/>
            <p:cNvSpPr>
              <a:spLocks noChangeArrowheads="1"/>
            </p:cNvSpPr>
            <p:nvPr/>
          </p:nvSpPr>
          <p:spPr bwMode="auto">
            <a:xfrm>
              <a:off x="4326" y="2866"/>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3" name="Rectangle 189"/>
            <p:cNvSpPr>
              <a:spLocks noChangeArrowheads="1"/>
            </p:cNvSpPr>
            <p:nvPr/>
          </p:nvSpPr>
          <p:spPr bwMode="auto">
            <a:xfrm>
              <a:off x="4326" y="2934"/>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4" name="Rectangle 190"/>
            <p:cNvSpPr>
              <a:spLocks noChangeArrowheads="1"/>
            </p:cNvSpPr>
            <p:nvPr/>
          </p:nvSpPr>
          <p:spPr bwMode="auto">
            <a:xfrm>
              <a:off x="4326" y="143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5" name="Rectangle 191"/>
            <p:cNvSpPr>
              <a:spLocks noChangeArrowheads="1"/>
            </p:cNvSpPr>
            <p:nvPr/>
          </p:nvSpPr>
          <p:spPr bwMode="auto">
            <a:xfrm>
              <a:off x="4326" y="1507"/>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6" name="Rectangle 192"/>
            <p:cNvSpPr>
              <a:spLocks noChangeArrowheads="1"/>
            </p:cNvSpPr>
            <p:nvPr/>
          </p:nvSpPr>
          <p:spPr bwMode="auto">
            <a:xfrm>
              <a:off x="4326" y="1575"/>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7" name="Rectangle 193"/>
            <p:cNvSpPr>
              <a:spLocks noChangeArrowheads="1"/>
            </p:cNvSpPr>
            <p:nvPr/>
          </p:nvSpPr>
          <p:spPr bwMode="auto">
            <a:xfrm>
              <a:off x="4326" y="1643"/>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8" name="Rectangle 194"/>
            <p:cNvSpPr>
              <a:spLocks noChangeArrowheads="1"/>
            </p:cNvSpPr>
            <p:nvPr/>
          </p:nvSpPr>
          <p:spPr bwMode="auto">
            <a:xfrm>
              <a:off x="4326" y="1711"/>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79" name="Rectangle 195"/>
            <p:cNvSpPr>
              <a:spLocks noChangeArrowheads="1"/>
            </p:cNvSpPr>
            <p:nvPr/>
          </p:nvSpPr>
          <p:spPr bwMode="auto">
            <a:xfrm>
              <a:off x="4326" y="1779"/>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0" name="Rectangle 196"/>
            <p:cNvSpPr>
              <a:spLocks noChangeArrowheads="1"/>
            </p:cNvSpPr>
            <p:nvPr/>
          </p:nvSpPr>
          <p:spPr bwMode="auto">
            <a:xfrm>
              <a:off x="4326" y="184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1" name="Rectangle 197"/>
            <p:cNvSpPr>
              <a:spLocks noChangeArrowheads="1"/>
            </p:cNvSpPr>
            <p:nvPr/>
          </p:nvSpPr>
          <p:spPr bwMode="auto">
            <a:xfrm>
              <a:off x="4326" y="191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2" name="Rectangle 198"/>
            <p:cNvSpPr>
              <a:spLocks noChangeArrowheads="1"/>
            </p:cNvSpPr>
            <p:nvPr/>
          </p:nvSpPr>
          <p:spPr bwMode="auto">
            <a:xfrm>
              <a:off x="4326" y="198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3" name="Rectangle 199"/>
            <p:cNvSpPr>
              <a:spLocks noChangeArrowheads="1"/>
            </p:cNvSpPr>
            <p:nvPr/>
          </p:nvSpPr>
          <p:spPr bwMode="auto">
            <a:xfrm>
              <a:off x="4326" y="205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4" name="Rectangle 200"/>
            <p:cNvSpPr>
              <a:spLocks noChangeArrowheads="1"/>
            </p:cNvSpPr>
            <p:nvPr/>
          </p:nvSpPr>
          <p:spPr bwMode="auto">
            <a:xfrm>
              <a:off x="4326" y="211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5" name="Rectangle 201"/>
            <p:cNvSpPr>
              <a:spLocks noChangeArrowheads="1"/>
            </p:cNvSpPr>
            <p:nvPr/>
          </p:nvSpPr>
          <p:spPr bwMode="auto">
            <a:xfrm>
              <a:off x="4326" y="218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6" name="Rectangle 202"/>
            <p:cNvSpPr>
              <a:spLocks noChangeArrowheads="1"/>
            </p:cNvSpPr>
            <p:nvPr/>
          </p:nvSpPr>
          <p:spPr bwMode="auto">
            <a:xfrm>
              <a:off x="4326" y="225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7" name="Rectangle 203"/>
            <p:cNvSpPr>
              <a:spLocks noChangeArrowheads="1"/>
            </p:cNvSpPr>
            <p:nvPr/>
          </p:nvSpPr>
          <p:spPr bwMode="auto">
            <a:xfrm>
              <a:off x="4326" y="232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8" name="Rectangle 204"/>
            <p:cNvSpPr>
              <a:spLocks noChangeArrowheads="1"/>
            </p:cNvSpPr>
            <p:nvPr/>
          </p:nvSpPr>
          <p:spPr bwMode="auto">
            <a:xfrm>
              <a:off x="4326" y="239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89" name="Rectangle 205"/>
            <p:cNvSpPr>
              <a:spLocks noChangeArrowheads="1"/>
            </p:cNvSpPr>
            <p:nvPr/>
          </p:nvSpPr>
          <p:spPr bwMode="auto">
            <a:xfrm>
              <a:off x="4326" y="2458"/>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0" name="Rectangle 206"/>
            <p:cNvSpPr>
              <a:spLocks noChangeArrowheads="1"/>
            </p:cNvSpPr>
            <p:nvPr/>
          </p:nvSpPr>
          <p:spPr bwMode="auto">
            <a:xfrm>
              <a:off x="4326" y="2526"/>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1" name="Rectangle 207"/>
            <p:cNvSpPr>
              <a:spLocks noChangeArrowheads="1"/>
            </p:cNvSpPr>
            <p:nvPr/>
          </p:nvSpPr>
          <p:spPr bwMode="auto">
            <a:xfrm>
              <a:off x="4326" y="2594"/>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2" name="Rectangle 208"/>
            <p:cNvSpPr>
              <a:spLocks noChangeArrowheads="1"/>
            </p:cNvSpPr>
            <p:nvPr/>
          </p:nvSpPr>
          <p:spPr bwMode="auto">
            <a:xfrm>
              <a:off x="4326" y="2662"/>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3" name="Rectangle 209"/>
            <p:cNvSpPr>
              <a:spLocks noChangeArrowheads="1"/>
            </p:cNvSpPr>
            <p:nvPr/>
          </p:nvSpPr>
          <p:spPr bwMode="auto">
            <a:xfrm>
              <a:off x="4326" y="2730"/>
              <a:ext cx="11" cy="23"/>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4" name="Rectangle 210"/>
            <p:cNvSpPr>
              <a:spLocks noChangeArrowheads="1"/>
            </p:cNvSpPr>
            <p:nvPr/>
          </p:nvSpPr>
          <p:spPr bwMode="auto">
            <a:xfrm>
              <a:off x="4326" y="2798"/>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5" name="Rectangle 211"/>
            <p:cNvSpPr>
              <a:spLocks noChangeArrowheads="1"/>
            </p:cNvSpPr>
            <p:nvPr/>
          </p:nvSpPr>
          <p:spPr bwMode="auto">
            <a:xfrm>
              <a:off x="4326" y="2866"/>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6" name="Rectangle 212"/>
            <p:cNvSpPr>
              <a:spLocks noChangeArrowheads="1"/>
            </p:cNvSpPr>
            <p:nvPr/>
          </p:nvSpPr>
          <p:spPr bwMode="auto">
            <a:xfrm>
              <a:off x="4326" y="2934"/>
              <a:ext cx="11" cy="22"/>
            </a:xfrm>
            <a:prstGeom prst="rect">
              <a:avLst/>
            </a:prstGeom>
            <a:solidFill>
              <a:srgbClr val="008080"/>
            </a:solidFill>
            <a:ln w="9525">
              <a:noFill/>
              <a:miter lim="800000"/>
              <a:headEnd/>
              <a:tailEnd/>
            </a:ln>
          </p:spPr>
          <p:txBody>
            <a:bodyPr/>
            <a:lstStyle/>
            <a:p>
              <a:pPr>
                <a:defRPr/>
              </a:pPr>
              <a:endParaRPr lang="en-US">
                <a:latin typeface="+mj-lt"/>
              </a:endParaRPr>
            </a:p>
          </p:txBody>
        </p:sp>
        <p:sp>
          <p:nvSpPr>
            <p:cNvPr id="912597" name="Oval 213"/>
            <p:cNvSpPr>
              <a:spLocks noChangeArrowheads="1"/>
            </p:cNvSpPr>
            <p:nvPr/>
          </p:nvSpPr>
          <p:spPr bwMode="auto">
            <a:xfrm>
              <a:off x="1510" y="2300"/>
              <a:ext cx="74" cy="73"/>
            </a:xfrm>
            <a:prstGeom prst="ellipse">
              <a:avLst/>
            </a:prstGeom>
            <a:solidFill>
              <a:srgbClr val="008080"/>
            </a:solidFill>
            <a:ln w="9525">
              <a:solidFill>
                <a:srgbClr val="008080"/>
              </a:solidFill>
              <a:round/>
              <a:headEnd/>
              <a:tailEnd/>
            </a:ln>
          </p:spPr>
          <p:txBody>
            <a:bodyPr/>
            <a:lstStyle/>
            <a:p>
              <a:pPr>
                <a:defRPr/>
              </a:pPr>
              <a:endParaRPr lang="en-US">
                <a:latin typeface="+mj-lt"/>
              </a:endParaRPr>
            </a:p>
          </p:txBody>
        </p:sp>
        <p:sp>
          <p:nvSpPr>
            <p:cNvPr id="912598" name="Oval 214"/>
            <p:cNvSpPr>
              <a:spLocks noChangeArrowheads="1"/>
            </p:cNvSpPr>
            <p:nvPr/>
          </p:nvSpPr>
          <p:spPr bwMode="auto">
            <a:xfrm>
              <a:off x="2207" y="1965"/>
              <a:ext cx="74" cy="74"/>
            </a:xfrm>
            <a:prstGeom prst="ellipse">
              <a:avLst/>
            </a:prstGeom>
            <a:solidFill>
              <a:srgbClr val="008080"/>
            </a:solidFill>
            <a:ln w="9525">
              <a:solidFill>
                <a:srgbClr val="008080"/>
              </a:solidFill>
              <a:round/>
              <a:headEnd/>
              <a:tailEnd/>
            </a:ln>
          </p:spPr>
          <p:txBody>
            <a:bodyPr/>
            <a:lstStyle/>
            <a:p>
              <a:pPr>
                <a:defRPr/>
              </a:pPr>
              <a:endParaRPr lang="en-US">
                <a:latin typeface="+mj-lt"/>
              </a:endParaRPr>
            </a:p>
          </p:txBody>
        </p:sp>
        <p:sp>
          <p:nvSpPr>
            <p:cNvPr id="912599" name="Oval 215"/>
            <p:cNvSpPr>
              <a:spLocks noChangeArrowheads="1"/>
            </p:cNvSpPr>
            <p:nvPr/>
          </p:nvSpPr>
          <p:spPr bwMode="auto">
            <a:xfrm>
              <a:off x="2904" y="1671"/>
              <a:ext cx="74" cy="74"/>
            </a:xfrm>
            <a:prstGeom prst="ellipse">
              <a:avLst/>
            </a:prstGeom>
            <a:solidFill>
              <a:srgbClr val="008080"/>
            </a:solidFill>
            <a:ln w="9525">
              <a:solidFill>
                <a:srgbClr val="008080"/>
              </a:solidFill>
              <a:round/>
              <a:headEnd/>
              <a:tailEnd/>
            </a:ln>
          </p:spPr>
          <p:txBody>
            <a:bodyPr/>
            <a:lstStyle/>
            <a:p>
              <a:pPr>
                <a:defRPr/>
              </a:pPr>
              <a:endParaRPr lang="en-US">
                <a:latin typeface="+mj-lt"/>
              </a:endParaRPr>
            </a:p>
          </p:txBody>
        </p:sp>
      </p:grpSp>
      <p:sp>
        <p:nvSpPr>
          <p:cNvPr id="912601" name="Oval 217"/>
          <p:cNvSpPr>
            <a:spLocks noChangeArrowheads="1"/>
          </p:cNvSpPr>
          <p:nvPr/>
        </p:nvSpPr>
        <p:spPr bwMode="auto">
          <a:xfrm>
            <a:off x="5918200" y="2311400"/>
            <a:ext cx="117475" cy="115888"/>
          </a:xfrm>
          <a:prstGeom prst="ellipse">
            <a:avLst/>
          </a:prstGeom>
          <a:solidFill>
            <a:srgbClr val="008080"/>
          </a:solidFill>
          <a:ln w="9525">
            <a:solidFill>
              <a:srgbClr val="008080"/>
            </a:solidFill>
            <a:round/>
            <a:headEnd/>
            <a:tailEnd/>
          </a:ln>
        </p:spPr>
        <p:txBody>
          <a:bodyPr/>
          <a:lstStyle/>
          <a:p>
            <a:pPr>
              <a:defRPr/>
            </a:pPr>
            <a:endParaRPr lang="en-US">
              <a:latin typeface="+mj-lt"/>
            </a:endParaRPr>
          </a:p>
        </p:txBody>
      </p:sp>
      <p:sp>
        <p:nvSpPr>
          <p:cNvPr id="912602" name="Oval 218"/>
          <p:cNvSpPr>
            <a:spLocks noChangeArrowheads="1"/>
          </p:cNvSpPr>
          <p:nvPr/>
        </p:nvSpPr>
        <p:spPr bwMode="auto">
          <a:xfrm>
            <a:off x="7024688" y="2230438"/>
            <a:ext cx="117475" cy="115887"/>
          </a:xfrm>
          <a:prstGeom prst="ellipse">
            <a:avLst/>
          </a:prstGeom>
          <a:solidFill>
            <a:srgbClr val="008080"/>
          </a:solidFill>
          <a:ln w="9525">
            <a:solidFill>
              <a:srgbClr val="008080"/>
            </a:solidFill>
            <a:round/>
            <a:headEnd/>
            <a:tailEnd/>
          </a:ln>
        </p:spPr>
        <p:txBody>
          <a:bodyPr/>
          <a:lstStyle/>
          <a:p>
            <a:pPr>
              <a:defRPr/>
            </a:pPr>
            <a:endParaRPr lang="en-US">
              <a:latin typeface="+mj-lt"/>
            </a:endParaRPr>
          </a:p>
        </p:txBody>
      </p:sp>
      <p:sp>
        <p:nvSpPr>
          <p:cNvPr id="912603" name="Rectangle 219"/>
          <p:cNvSpPr>
            <a:spLocks noChangeArrowheads="1"/>
          </p:cNvSpPr>
          <p:nvPr/>
        </p:nvSpPr>
        <p:spPr bwMode="auto">
          <a:xfrm>
            <a:off x="2530475" y="3465513"/>
            <a:ext cx="269875" cy="185737"/>
          </a:xfrm>
          <a:prstGeom prst="rect">
            <a:avLst/>
          </a:prstGeom>
          <a:noFill/>
          <a:ln w="9525">
            <a:noFill/>
            <a:miter lim="800000"/>
            <a:headEnd/>
            <a:tailEnd/>
          </a:ln>
        </p:spPr>
        <p:txBody>
          <a:bodyPr wrap="none" lIns="0" tIns="0" rIns="0" bIns="0">
            <a:spAutoFit/>
          </a:bodyPr>
          <a:lstStyle/>
          <a:p>
            <a:pPr>
              <a:defRPr/>
            </a:pPr>
            <a:r>
              <a:rPr lang="en-US" sz="1200" b="1" dirty="0">
                <a:solidFill>
                  <a:srgbClr val="000000"/>
                </a:solidFill>
                <a:latin typeface="+mj-lt"/>
              </a:rPr>
              <a:t>26.1</a:t>
            </a:r>
            <a:endParaRPr lang="en-US" sz="1400" dirty="0">
              <a:latin typeface="+mj-lt"/>
            </a:endParaRPr>
          </a:p>
        </p:txBody>
      </p:sp>
      <p:sp>
        <p:nvSpPr>
          <p:cNvPr id="912604" name="Rectangle 220"/>
          <p:cNvSpPr>
            <a:spLocks noChangeArrowheads="1"/>
          </p:cNvSpPr>
          <p:nvPr/>
        </p:nvSpPr>
        <p:spPr bwMode="auto">
          <a:xfrm>
            <a:off x="3627438" y="2940050"/>
            <a:ext cx="269875" cy="185738"/>
          </a:xfrm>
          <a:prstGeom prst="rect">
            <a:avLst/>
          </a:prstGeom>
          <a:noFill/>
          <a:ln w="9525">
            <a:noFill/>
            <a:miter lim="800000"/>
            <a:headEnd/>
            <a:tailEnd/>
          </a:ln>
        </p:spPr>
        <p:txBody>
          <a:bodyPr wrap="none" lIns="0" tIns="0" rIns="0" bIns="0">
            <a:spAutoFit/>
          </a:bodyPr>
          <a:lstStyle/>
          <a:p>
            <a:pPr>
              <a:defRPr/>
            </a:pPr>
            <a:r>
              <a:rPr lang="en-US" sz="1200" b="1" dirty="0">
                <a:solidFill>
                  <a:srgbClr val="000000"/>
                </a:solidFill>
                <a:latin typeface="+mj-lt"/>
              </a:rPr>
              <a:t>40.5</a:t>
            </a:r>
            <a:endParaRPr lang="en-US" sz="1400" dirty="0">
              <a:latin typeface="+mj-lt"/>
            </a:endParaRPr>
          </a:p>
        </p:txBody>
      </p:sp>
      <p:sp>
        <p:nvSpPr>
          <p:cNvPr id="912605" name="Rectangle 221"/>
          <p:cNvSpPr>
            <a:spLocks noChangeArrowheads="1"/>
          </p:cNvSpPr>
          <p:nvPr/>
        </p:nvSpPr>
        <p:spPr bwMode="auto">
          <a:xfrm>
            <a:off x="4775200" y="2474913"/>
            <a:ext cx="269875" cy="185737"/>
          </a:xfrm>
          <a:prstGeom prst="rect">
            <a:avLst/>
          </a:prstGeom>
          <a:noFill/>
          <a:ln w="9525">
            <a:noFill/>
            <a:miter lim="800000"/>
            <a:headEnd/>
            <a:tailEnd/>
          </a:ln>
        </p:spPr>
        <p:txBody>
          <a:bodyPr wrap="none" lIns="0" tIns="0" rIns="0" bIns="0">
            <a:spAutoFit/>
          </a:bodyPr>
          <a:lstStyle/>
          <a:p>
            <a:pPr>
              <a:defRPr/>
            </a:pPr>
            <a:r>
              <a:rPr lang="en-US" sz="1200" b="1" dirty="0">
                <a:solidFill>
                  <a:srgbClr val="000000"/>
                </a:solidFill>
                <a:latin typeface="+mj-lt"/>
              </a:rPr>
              <a:t>52.9</a:t>
            </a:r>
            <a:endParaRPr lang="en-US" sz="1400" dirty="0">
              <a:latin typeface="+mj-lt"/>
            </a:endParaRPr>
          </a:p>
        </p:txBody>
      </p:sp>
      <p:sp>
        <p:nvSpPr>
          <p:cNvPr id="912607" name="Rectangle 223"/>
          <p:cNvSpPr>
            <a:spLocks noChangeArrowheads="1"/>
          </p:cNvSpPr>
          <p:nvPr/>
        </p:nvSpPr>
        <p:spPr bwMode="auto">
          <a:xfrm>
            <a:off x="5857875" y="2152650"/>
            <a:ext cx="269875" cy="184150"/>
          </a:xfrm>
          <a:prstGeom prst="rect">
            <a:avLst/>
          </a:prstGeom>
          <a:noFill/>
          <a:ln w="9525">
            <a:noFill/>
            <a:miter lim="800000"/>
            <a:headEnd/>
            <a:tailEnd/>
          </a:ln>
        </p:spPr>
        <p:txBody>
          <a:bodyPr wrap="none" lIns="0" tIns="0" rIns="0" bIns="0">
            <a:spAutoFit/>
          </a:bodyPr>
          <a:lstStyle/>
          <a:p>
            <a:pPr>
              <a:defRPr/>
            </a:pPr>
            <a:r>
              <a:rPr lang="en-US" sz="1200" b="1" dirty="0">
                <a:solidFill>
                  <a:srgbClr val="000000"/>
                </a:solidFill>
                <a:latin typeface="+mj-lt"/>
              </a:rPr>
              <a:t>62.0</a:t>
            </a:r>
            <a:endParaRPr lang="en-US" sz="1400" dirty="0">
              <a:latin typeface="+mj-lt"/>
            </a:endParaRPr>
          </a:p>
        </p:txBody>
      </p:sp>
      <p:sp>
        <p:nvSpPr>
          <p:cNvPr id="912609" name="Rectangle 225"/>
          <p:cNvSpPr>
            <a:spLocks noChangeArrowheads="1"/>
          </p:cNvSpPr>
          <p:nvPr/>
        </p:nvSpPr>
        <p:spPr bwMode="auto">
          <a:xfrm>
            <a:off x="6956425" y="2066925"/>
            <a:ext cx="269875" cy="185738"/>
          </a:xfrm>
          <a:prstGeom prst="rect">
            <a:avLst/>
          </a:prstGeom>
          <a:noFill/>
          <a:ln w="9525">
            <a:noFill/>
            <a:miter lim="800000"/>
            <a:headEnd/>
            <a:tailEnd/>
          </a:ln>
        </p:spPr>
        <p:txBody>
          <a:bodyPr wrap="none" lIns="0" tIns="0" rIns="0" bIns="0">
            <a:spAutoFit/>
          </a:bodyPr>
          <a:lstStyle/>
          <a:p>
            <a:pPr>
              <a:defRPr/>
            </a:pPr>
            <a:r>
              <a:rPr lang="en-US" sz="1200" b="1" dirty="0">
                <a:solidFill>
                  <a:srgbClr val="000000"/>
                </a:solidFill>
                <a:latin typeface="+mj-lt"/>
              </a:rPr>
              <a:t>64.3</a:t>
            </a:r>
            <a:endParaRPr lang="en-US" sz="1400" dirty="0">
              <a:latin typeface="+mj-lt"/>
            </a:endParaRPr>
          </a:p>
        </p:txBody>
      </p:sp>
      <p:sp>
        <p:nvSpPr>
          <p:cNvPr id="912610" name="Rectangle 226"/>
          <p:cNvSpPr>
            <a:spLocks noChangeArrowheads="1"/>
          </p:cNvSpPr>
          <p:nvPr/>
        </p:nvSpPr>
        <p:spPr bwMode="auto">
          <a:xfrm>
            <a:off x="1854200" y="4584700"/>
            <a:ext cx="904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0</a:t>
            </a:r>
            <a:endParaRPr lang="en-US">
              <a:latin typeface="+mj-lt"/>
            </a:endParaRPr>
          </a:p>
        </p:txBody>
      </p:sp>
      <p:sp>
        <p:nvSpPr>
          <p:cNvPr id="912611" name="Rectangle 227"/>
          <p:cNvSpPr>
            <a:spLocks noChangeArrowheads="1"/>
          </p:cNvSpPr>
          <p:nvPr/>
        </p:nvSpPr>
        <p:spPr bwMode="auto">
          <a:xfrm>
            <a:off x="1727200" y="4208463"/>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10</a:t>
            </a:r>
            <a:endParaRPr lang="en-US">
              <a:latin typeface="+mj-lt"/>
            </a:endParaRPr>
          </a:p>
        </p:txBody>
      </p:sp>
      <p:sp>
        <p:nvSpPr>
          <p:cNvPr id="912612" name="Rectangle 228"/>
          <p:cNvSpPr>
            <a:spLocks noChangeArrowheads="1"/>
          </p:cNvSpPr>
          <p:nvPr/>
        </p:nvSpPr>
        <p:spPr bwMode="auto">
          <a:xfrm>
            <a:off x="1727200" y="3838575"/>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20</a:t>
            </a:r>
            <a:endParaRPr lang="en-US">
              <a:latin typeface="+mj-lt"/>
            </a:endParaRPr>
          </a:p>
        </p:txBody>
      </p:sp>
      <p:sp>
        <p:nvSpPr>
          <p:cNvPr id="912613" name="Rectangle 229"/>
          <p:cNvSpPr>
            <a:spLocks noChangeArrowheads="1"/>
          </p:cNvSpPr>
          <p:nvPr/>
        </p:nvSpPr>
        <p:spPr bwMode="auto">
          <a:xfrm>
            <a:off x="1727200" y="3462338"/>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30</a:t>
            </a:r>
            <a:endParaRPr lang="en-US">
              <a:latin typeface="+mj-lt"/>
            </a:endParaRPr>
          </a:p>
        </p:txBody>
      </p:sp>
      <p:sp>
        <p:nvSpPr>
          <p:cNvPr id="912614" name="Rectangle 230"/>
          <p:cNvSpPr>
            <a:spLocks noChangeArrowheads="1"/>
          </p:cNvSpPr>
          <p:nvPr/>
        </p:nvSpPr>
        <p:spPr bwMode="auto">
          <a:xfrm>
            <a:off x="1727200" y="3092450"/>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40</a:t>
            </a:r>
            <a:endParaRPr lang="en-US">
              <a:latin typeface="+mj-lt"/>
            </a:endParaRPr>
          </a:p>
        </p:txBody>
      </p:sp>
      <p:sp>
        <p:nvSpPr>
          <p:cNvPr id="912615" name="Rectangle 231"/>
          <p:cNvSpPr>
            <a:spLocks noChangeArrowheads="1"/>
          </p:cNvSpPr>
          <p:nvPr/>
        </p:nvSpPr>
        <p:spPr bwMode="auto">
          <a:xfrm>
            <a:off x="1727200" y="2716213"/>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50</a:t>
            </a:r>
            <a:endParaRPr lang="en-US">
              <a:latin typeface="+mj-lt"/>
            </a:endParaRPr>
          </a:p>
        </p:txBody>
      </p:sp>
      <p:sp>
        <p:nvSpPr>
          <p:cNvPr id="912616" name="Rectangle 232"/>
          <p:cNvSpPr>
            <a:spLocks noChangeArrowheads="1"/>
          </p:cNvSpPr>
          <p:nvPr/>
        </p:nvSpPr>
        <p:spPr bwMode="auto">
          <a:xfrm>
            <a:off x="1727200" y="2346325"/>
            <a:ext cx="179388"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60</a:t>
            </a:r>
            <a:endParaRPr lang="en-US">
              <a:latin typeface="+mj-lt"/>
            </a:endParaRPr>
          </a:p>
        </p:txBody>
      </p:sp>
      <p:sp>
        <p:nvSpPr>
          <p:cNvPr id="912617" name="Rectangle 233"/>
          <p:cNvSpPr>
            <a:spLocks noChangeArrowheads="1"/>
          </p:cNvSpPr>
          <p:nvPr/>
        </p:nvSpPr>
        <p:spPr bwMode="auto">
          <a:xfrm>
            <a:off x="1727200" y="1970088"/>
            <a:ext cx="179388" cy="215900"/>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j-lt"/>
              </a:rPr>
              <a:t>70</a:t>
            </a:r>
            <a:endParaRPr lang="en-US" dirty="0">
              <a:latin typeface="+mj-lt"/>
            </a:endParaRPr>
          </a:p>
        </p:txBody>
      </p:sp>
      <p:sp>
        <p:nvSpPr>
          <p:cNvPr id="912618" name="Rectangle 234"/>
          <p:cNvSpPr>
            <a:spLocks noChangeArrowheads="1"/>
          </p:cNvSpPr>
          <p:nvPr/>
        </p:nvSpPr>
        <p:spPr bwMode="auto">
          <a:xfrm>
            <a:off x="2608263" y="4811713"/>
            <a:ext cx="90487"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6</a:t>
            </a:r>
            <a:endParaRPr lang="en-US">
              <a:latin typeface="+mj-lt"/>
            </a:endParaRPr>
          </a:p>
        </p:txBody>
      </p:sp>
      <p:sp>
        <p:nvSpPr>
          <p:cNvPr id="912619" name="Rectangle 235"/>
          <p:cNvSpPr>
            <a:spLocks noChangeArrowheads="1"/>
          </p:cNvSpPr>
          <p:nvPr/>
        </p:nvSpPr>
        <p:spPr bwMode="auto">
          <a:xfrm>
            <a:off x="3652838" y="4811713"/>
            <a:ext cx="179387"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12</a:t>
            </a:r>
            <a:endParaRPr lang="en-US">
              <a:latin typeface="+mj-lt"/>
            </a:endParaRPr>
          </a:p>
        </p:txBody>
      </p:sp>
      <p:sp>
        <p:nvSpPr>
          <p:cNvPr id="912620" name="Rectangle 236"/>
          <p:cNvSpPr>
            <a:spLocks noChangeArrowheads="1"/>
          </p:cNvSpPr>
          <p:nvPr/>
        </p:nvSpPr>
        <p:spPr bwMode="auto">
          <a:xfrm>
            <a:off x="4757738" y="4811713"/>
            <a:ext cx="179387"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24</a:t>
            </a:r>
            <a:endParaRPr lang="en-US">
              <a:latin typeface="+mj-lt"/>
            </a:endParaRPr>
          </a:p>
        </p:txBody>
      </p:sp>
      <p:sp>
        <p:nvSpPr>
          <p:cNvPr id="912621" name="Rectangle 237"/>
          <p:cNvSpPr>
            <a:spLocks noChangeArrowheads="1"/>
          </p:cNvSpPr>
          <p:nvPr/>
        </p:nvSpPr>
        <p:spPr bwMode="auto">
          <a:xfrm>
            <a:off x="5856288" y="4811713"/>
            <a:ext cx="179387"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36</a:t>
            </a:r>
            <a:endParaRPr lang="en-US">
              <a:latin typeface="+mj-lt"/>
            </a:endParaRPr>
          </a:p>
        </p:txBody>
      </p:sp>
      <p:sp>
        <p:nvSpPr>
          <p:cNvPr id="912622" name="Rectangle 238"/>
          <p:cNvSpPr>
            <a:spLocks noChangeArrowheads="1"/>
          </p:cNvSpPr>
          <p:nvPr/>
        </p:nvSpPr>
        <p:spPr bwMode="auto">
          <a:xfrm>
            <a:off x="6961188" y="4811713"/>
            <a:ext cx="179387" cy="215900"/>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j-lt"/>
              </a:rPr>
              <a:t>48</a:t>
            </a:r>
            <a:endParaRPr lang="en-US">
              <a:latin typeface="+mj-lt"/>
            </a:endParaRPr>
          </a:p>
        </p:txBody>
      </p:sp>
      <p:sp>
        <p:nvSpPr>
          <p:cNvPr id="912623" name="Rectangle 239"/>
          <p:cNvSpPr>
            <a:spLocks noChangeArrowheads="1"/>
          </p:cNvSpPr>
          <p:nvPr/>
        </p:nvSpPr>
        <p:spPr bwMode="auto">
          <a:xfrm>
            <a:off x="3355975" y="5241925"/>
            <a:ext cx="2413000" cy="230188"/>
          </a:xfrm>
          <a:prstGeom prst="rect">
            <a:avLst/>
          </a:prstGeom>
          <a:noFill/>
          <a:ln w="9525">
            <a:noFill/>
            <a:miter lim="800000"/>
            <a:headEnd/>
            <a:tailEnd/>
          </a:ln>
        </p:spPr>
        <p:txBody>
          <a:bodyPr wrap="none" lIns="0" tIns="0" rIns="0" bIns="0">
            <a:spAutoFit/>
          </a:bodyPr>
          <a:lstStyle/>
          <a:p>
            <a:pPr>
              <a:defRPr/>
            </a:pPr>
            <a:r>
              <a:rPr lang="en-US" sz="1500" b="1">
                <a:solidFill>
                  <a:srgbClr val="000000"/>
                </a:solidFill>
                <a:latin typeface="+mj-lt"/>
              </a:rPr>
              <a:t>Time After Surgery (Months)</a:t>
            </a:r>
            <a:endParaRPr lang="en-US">
              <a:latin typeface="+mj-lt"/>
            </a:endParaRPr>
          </a:p>
        </p:txBody>
      </p:sp>
      <p:sp>
        <p:nvSpPr>
          <p:cNvPr id="912391" name="Text Box 9"/>
          <p:cNvSpPr txBox="1">
            <a:spLocks noChangeArrowheads="1"/>
          </p:cNvSpPr>
          <p:nvPr/>
        </p:nvSpPr>
        <p:spPr bwMode="auto">
          <a:xfrm>
            <a:off x="5627688" y="2886075"/>
            <a:ext cx="1936750" cy="981075"/>
          </a:xfrm>
          <a:prstGeom prst="rect">
            <a:avLst/>
          </a:prstGeom>
          <a:solidFill>
            <a:schemeClr val="accent1">
              <a:lumMod val="20000"/>
              <a:lumOff val="80000"/>
            </a:schemeClr>
          </a:solidFill>
          <a:ln w="15875">
            <a:solidFill>
              <a:schemeClr val="accent1"/>
            </a:solidFill>
            <a:miter lim="800000"/>
            <a:headEnd/>
            <a:tailEnd/>
          </a:ln>
          <a:effectLst>
            <a:outerShdw blurRad="50800" dist="38100" dir="2700000" algn="tl" rotWithShape="0">
              <a:prstClr val="black">
                <a:alpha val="40000"/>
              </a:prstClr>
            </a:outerShdw>
          </a:effectLst>
        </p:spPr>
        <p:txBody>
          <a:bodyPr>
            <a:spAutoFit/>
          </a:bodyPr>
          <a:lstStyle/>
          <a:p>
            <a:pPr eaLnBrk="0" hangingPunct="0">
              <a:lnSpc>
                <a:spcPct val="85000"/>
              </a:lnSpc>
              <a:defRPr/>
            </a:pPr>
            <a:r>
              <a:rPr lang="en-US" sz="2000" b="1" dirty="0">
                <a:latin typeface="+mj-lt"/>
              </a:rPr>
              <a:t>62.0%</a:t>
            </a:r>
            <a:r>
              <a:rPr lang="en-US" sz="2600" b="1" dirty="0">
                <a:latin typeface="+mj-lt"/>
              </a:rPr>
              <a:t/>
            </a:r>
            <a:br>
              <a:rPr lang="en-US" sz="2600" b="1" dirty="0">
                <a:latin typeface="+mj-lt"/>
              </a:rPr>
            </a:br>
            <a:r>
              <a:rPr lang="en-US" sz="1600" b="1" dirty="0">
                <a:latin typeface="+mj-lt"/>
                <a:sym typeface="Symbol" pitchFamily="18" charset="2"/>
              </a:rPr>
              <a:t> </a:t>
            </a:r>
            <a:r>
              <a:rPr lang="en-US" sz="1600" dirty="0">
                <a:latin typeface="+mj-lt"/>
              </a:rPr>
              <a:t>19% mean excess</a:t>
            </a:r>
            <a:br>
              <a:rPr lang="en-US" sz="1600" dirty="0">
                <a:latin typeface="+mj-lt"/>
              </a:rPr>
            </a:br>
            <a:r>
              <a:rPr lang="en-US" sz="1600" dirty="0">
                <a:latin typeface="+mj-lt"/>
              </a:rPr>
              <a:t>weight loss 3 years</a:t>
            </a:r>
            <a:br>
              <a:rPr lang="en-US" sz="1600" dirty="0">
                <a:latin typeface="+mj-lt"/>
              </a:rPr>
            </a:br>
            <a:r>
              <a:rPr lang="en-US" sz="1600" dirty="0">
                <a:latin typeface="+mj-lt"/>
              </a:rPr>
              <a:t>after surgery</a:t>
            </a:r>
            <a:endParaRPr lang="en-US" sz="1600" baseline="30000" dirty="0">
              <a:latin typeface="+mj-lt"/>
            </a:endParaRPr>
          </a:p>
        </p:txBody>
      </p:sp>
      <p:sp>
        <p:nvSpPr>
          <p:cNvPr id="37923" name="Rectangle 234"/>
          <p:cNvSpPr>
            <a:spLocks noChangeArrowheads="1"/>
          </p:cNvSpPr>
          <p:nvPr/>
        </p:nvSpPr>
        <p:spPr bwMode="auto">
          <a:xfrm>
            <a:off x="1377950" y="5537200"/>
            <a:ext cx="6411913" cy="554038"/>
          </a:xfrm>
          <a:prstGeom prst="rect">
            <a:avLst/>
          </a:prstGeom>
          <a:noFill/>
          <a:ln w="9525">
            <a:noFill/>
            <a:miter lim="800000"/>
            <a:headEnd/>
            <a:tailEnd/>
          </a:ln>
        </p:spPr>
        <p:txBody>
          <a:bodyPr>
            <a:spAutoFit/>
          </a:bodyPr>
          <a:lstStyle/>
          <a:p>
            <a:pPr marL="57150" indent="-57150" eaLnBrk="0" hangingPunct="0"/>
            <a:r>
              <a:rPr lang="en-US" sz="1000">
                <a:latin typeface="Times New Roman" pitchFamily="18" charset="0"/>
              </a:rPr>
              <a:t>*The LAP-BAND</a:t>
            </a:r>
            <a:r>
              <a:rPr lang="en-US" sz="1000" baseline="30000">
                <a:latin typeface="Times New Roman" pitchFamily="18" charset="0"/>
              </a:rPr>
              <a:t>®</a:t>
            </a:r>
            <a:r>
              <a:rPr lang="en-US" sz="1000">
                <a:latin typeface="Times New Roman" pitchFamily="18" charset="0"/>
              </a:rPr>
              <a:t> System was approved in the United States on the basis of a nonrandomized, single-arm study (N=299). Significant improvement in percent of excess weight loss vs baseline was achieved at 12 months (34.5%), 24 months (37.8%), and 36 months (36.2%).</a:t>
            </a:r>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1" name="Rectangle 101"/>
          <p:cNvSpPr>
            <a:spLocks noGrp="1" noChangeArrowheads="1"/>
          </p:cNvSpPr>
          <p:nvPr>
            <p:ph type="title"/>
          </p:nvPr>
        </p:nvSpPr>
        <p:spPr/>
        <p:txBody>
          <a:bodyPr/>
          <a:lstStyle/>
          <a:p>
            <a:pPr eaLnBrk="1" hangingPunct="1">
              <a:defRPr/>
            </a:pPr>
            <a:r>
              <a:rPr lang="en-US" dirty="0" smtClean="0"/>
              <a:t> Clinical Impact of Weight Loss Following  LAP-BAND</a:t>
            </a:r>
            <a:r>
              <a:rPr lang="en-US" baseline="30000" dirty="0" smtClean="0"/>
              <a:t>®</a:t>
            </a:r>
            <a:r>
              <a:rPr lang="en-US" dirty="0" smtClean="0"/>
              <a:t> System Surgery</a:t>
            </a:r>
          </a:p>
        </p:txBody>
      </p:sp>
      <p:grpSp>
        <p:nvGrpSpPr>
          <p:cNvPr id="38915" name="Group 109"/>
          <p:cNvGrpSpPr>
            <a:grpSpLocks/>
          </p:cNvGrpSpPr>
          <p:nvPr/>
        </p:nvGrpSpPr>
        <p:grpSpPr bwMode="auto">
          <a:xfrm>
            <a:off x="1566863" y="5453063"/>
            <a:ext cx="5614987" cy="317500"/>
            <a:chOff x="1366" y="3735"/>
            <a:chExt cx="1245" cy="200"/>
          </a:xfrm>
        </p:grpSpPr>
        <p:sp>
          <p:nvSpPr>
            <p:cNvPr id="39012" name="Rectangle 101"/>
            <p:cNvSpPr>
              <a:spLocks noChangeArrowheads="1"/>
            </p:cNvSpPr>
            <p:nvPr/>
          </p:nvSpPr>
          <p:spPr bwMode="auto">
            <a:xfrm>
              <a:off x="1366" y="3770"/>
              <a:ext cx="164" cy="75"/>
            </a:xfrm>
            <a:prstGeom prst="rect">
              <a:avLst/>
            </a:prstGeom>
            <a:gradFill rotWithShape="1">
              <a:gsLst>
                <a:gs pos="0">
                  <a:srgbClr val="5C919E"/>
                </a:gs>
                <a:gs pos="100000">
                  <a:srgbClr val="3D6069"/>
                </a:gs>
              </a:gsLst>
              <a:lin ang="5400000" scaled="1"/>
            </a:gradFill>
            <a:ln w="9525" algn="ctr">
              <a:solidFill>
                <a:srgbClr val="000000"/>
              </a:solidFill>
              <a:miter lim="800000"/>
              <a:headEnd/>
              <a:tailEnd/>
            </a:ln>
          </p:spPr>
          <p:txBody>
            <a:bodyPr/>
            <a:lstStyle/>
            <a:p>
              <a:pPr eaLnBrk="0" hangingPunct="0"/>
              <a:endParaRPr lang="en-US" sz="1200"/>
            </a:p>
          </p:txBody>
        </p:sp>
        <p:sp>
          <p:nvSpPr>
            <p:cNvPr id="642144" name="Text Box 105"/>
            <p:cNvSpPr txBox="1">
              <a:spLocks noChangeArrowheads="1"/>
            </p:cNvSpPr>
            <p:nvPr/>
          </p:nvSpPr>
          <p:spPr bwMode="auto">
            <a:xfrm>
              <a:off x="1518" y="3735"/>
              <a:ext cx="269" cy="200"/>
            </a:xfrm>
            <a:prstGeom prst="rect">
              <a:avLst/>
            </a:prstGeom>
            <a:noFill/>
            <a:ln w="9525" algn="ctr">
              <a:noFill/>
              <a:miter lim="800000"/>
              <a:headEnd/>
              <a:tailEnd/>
            </a:ln>
          </p:spPr>
          <p:txBody>
            <a:bodyPr/>
            <a:lstStyle/>
            <a:p>
              <a:pPr eaLnBrk="0" hangingPunct="0">
                <a:spcBef>
                  <a:spcPct val="25000"/>
                </a:spcBef>
                <a:defRPr/>
              </a:pPr>
              <a:r>
                <a:rPr lang="en-US" sz="1200" b="1" dirty="0">
                  <a:solidFill>
                    <a:srgbClr val="000000"/>
                  </a:solidFill>
                  <a:latin typeface="+mj-lt"/>
                </a:rPr>
                <a:t>Resolved      </a:t>
              </a:r>
            </a:p>
          </p:txBody>
        </p:sp>
        <p:sp>
          <p:nvSpPr>
            <p:cNvPr id="39014" name="Rectangle 106"/>
            <p:cNvSpPr>
              <a:spLocks noChangeArrowheads="1"/>
            </p:cNvSpPr>
            <p:nvPr/>
          </p:nvSpPr>
          <p:spPr bwMode="auto">
            <a:xfrm>
              <a:off x="2067" y="3785"/>
              <a:ext cx="164" cy="75"/>
            </a:xfrm>
            <a:prstGeom prst="rect">
              <a:avLst/>
            </a:prstGeom>
            <a:gradFill rotWithShape="1">
              <a:gsLst>
                <a:gs pos="0">
                  <a:srgbClr val="FDBF57"/>
                </a:gs>
                <a:gs pos="100000">
                  <a:srgbClr val="A87F3A"/>
                </a:gs>
              </a:gsLst>
              <a:lin ang="5400000" scaled="1"/>
            </a:gradFill>
            <a:ln w="9525" algn="ctr">
              <a:solidFill>
                <a:srgbClr val="000000"/>
              </a:solidFill>
              <a:miter lim="800000"/>
              <a:headEnd/>
              <a:tailEnd/>
            </a:ln>
          </p:spPr>
          <p:txBody>
            <a:bodyPr/>
            <a:lstStyle/>
            <a:p>
              <a:pPr eaLnBrk="0" hangingPunct="0"/>
              <a:endParaRPr lang="en-US" sz="1200"/>
            </a:p>
          </p:txBody>
        </p:sp>
        <p:sp>
          <p:nvSpPr>
            <p:cNvPr id="39015" name="Rectangle 107"/>
            <p:cNvSpPr>
              <a:spLocks noChangeArrowheads="1"/>
            </p:cNvSpPr>
            <p:nvPr/>
          </p:nvSpPr>
          <p:spPr bwMode="auto">
            <a:xfrm>
              <a:off x="2447" y="3792"/>
              <a:ext cx="164" cy="75"/>
            </a:xfrm>
            <a:prstGeom prst="rect">
              <a:avLst/>
            </a:prstGeom>
            <a:gradFill rotWithShape="1">
              <a:gsLst>
                <a:gs pos="0">
                  <a:srgbClr val="FEDDA8"/>
                </a:gs>
                <a:gs pos="100000">
                  <a:srgbClr val="C1A880"/>
                </a:gs>
              </a:gsLst>
              <a:lin ang="5400000" scaled="1"/>
            </a:gradFill>
            <a:ln w="9525" algn="ctr">
              <a:solidFill>
                <a:srgbClr val="000000"/>
              </a:solidFill>
              <a:miter lim="800000"/>
              <a:headEnd/>
              <a:tailEnd/>
            </a:ln>
          </p:spPr>
          <p:txBody>
            <a:bodyPr/>
            <a:lstStyle/>
            <a:p>
              <a:pPr eaLnBrk="0" hangingPunct="0"/>
              <a:endParaRPr lang="en-US" sz="1200"/>
            </a:p>
          </p:txBody>
        </p:sp>
        <p:sp>
          <p:nvSpPr>
            <p:cNvPr id="642147" name="Text Box 108"/>
            <p:cNvSpPr txBox="1">
              <a:spLocks noChangeArrowheads="1"/>
            </p:cNvSpPr>
            <p:nvPr/>
          </p:nvSpPr>
          <p:spPr bwMode="auto">
            <a:xfrm>
              <a:off x="2224" y="3750"/>
              <a:ext cx="361" cy="140"/>
            </a:xfrm>
            <a:prstGeom prst="rect">
              <a:avLst/>
            </a:prstGeom>
            <a:noFill/>
            <a:ln w="9525" algn="ctr">
              <a:noFill/>
              <a:miter lim="800000"/>
              <a:headEnd/>
              <a:tailEnd/>
            </a:ln>
          </p:spPr>
          <p:txBody>
            <a:bodyPr/>
            <a:lstStyle/>
            <a:p>
              <a:pPr eaLnBrk="0" hangingPunct="0">
                <a:spcBef>
                  <a:spcPct val="25000"/>
                </a:spcBef>
                <a:defRPr/>
              </a:pPr>
              <a:r>
                <a:rPr lang="en-US" sz="1200" b="1" dirty="0">
                  <a:solidFill>
                    <a:srgbClr val="000000"/>
                  </a:solidFill>
                  <a:latin typeface="+mj-lt"/>
                </a:rPr>
                <a:t>No Change</a:t>
              </a:r>
            </a:p>
          </p:txBody>
        </p:sp>
      </p:grpSp>
      <p:sp>
        <p:nvSpPr>
          <p:cNvPr id="642053" name="Freeform 9"/>
          <p:cNvSpPr>
            <a:spLocks/>
          </p:cNvSpPr>
          <p:nvPr/>
        </p:nvSpPr>
        <p:spPr bwMode="auto">
          <a:xfrm>
            <a:off x="1062038" y="4829175"/>
            <a:ext cx="7413625" cy="104775"/>
          </a:xfrm>
          <a:custGeom>
            <a:avLst/>
            <a:gdLst>
              <a:gd name="T0" fmla="*/ 0 w 4670"/>
              <a:gd name="T1" fmla="*/ 66 h 66"/>
              <a:gd name="T2" fmla="*/ 90 w 4670"/>
              <a:gd name="T3" fmla="*/ 0 h 66"/>
              <a:gd name="T4" fmla="*/ 4670 w 4670"/>
              <a:gd name="T5" fmla="*/ 0 h 66"/>
              <a:gd name="T6" fmla="*/ 4580 w 4670"/>
              <a:gd name="T7" fmla="*/ 66 h 66"/>
              <a:gd name="T8" fmla="*/ 0 w 4670"/>
              <a:gd name="T9" fmla="*/ 66 h 66"/>
              <a:gd name="T10" fmla="*/ 0 60000 65536"/>
              <a:gd name="T11" fmla="*/ 0 60000 65536"/>
              <a:gd name="T12" fmla="*/ 0 60000 65536"/>
              <a:gd name="T13" fmla="*/ 0 60000 65536"/>
              <a:gd name="T14" fmla="*/ 0 60000 65536"/>
              <a:gd name="T15" fmla="*/ 0 w 4670"/>
              <a:gd name="T16" fmla="*/ 0 h 66"/>
              <a:gd name="T17" fmla="*/ 4670 w 4670"/>
              <a:gd name="T18" fmla="*/ 66 h 66"/>
            </a:gdLst>
            <a:ahLst/>
            <a:cxnLst>
              <a:cxn ang="T10">
                <a:pos x="T0" y="T1"/>
              </a:cxn>
              <a:cxn ang="T11">
                <a:pos x="T2" y="T3"/>
              </a:cxn>
              <a:cxn ang="T12">
                <a:pos x="T4" y="T5"/>
              </a:cxn>
              <a:cxn ang="T13">
                <a:pos x="T6" y="T7"/>
              </a:cxn>
              <a:cxn ang="T14">
                <a:pos x="T8" y="T9"/>
              </a:cxn>
            </a:cxnLst>
            <a:rect l="T15" t="T16" r="T17" b="T18"/>
            <a:pathLst>
              <a:path w="4670" h="66">
                <a:moveTo>
                  <a:pt x="0" y="66"/>
                </a:moveTo>
                <a:lnTo>
                  <a:pt x="90" y="0"/>
                </a:lnTo>
                <a:lnTo>
                  <a:pt x="4670" y="0"/>
                </a:lnTo>
                <a:lnTo>
                  <a:pt x="4580" y="66"/>
                </a:lnTo>
                <a:lnTo>
                  <a:pt x="0" y="66"/>
                </a:lnTo>
                <a:close/>
              </a:path>
            </a:pathLst>
          </a:custGeom>
          <a:solidFill>
            <a:schemeClr val="bg1">
              <a:lumMod val="85000"/>
            </a:schemeClr>
          </a:solidFill>
          <a:ln w="15875">
            <a:solidFill>
              <a:srgbClr val="000000"/>
            </a:solidFill>
            <a:round/>
            <a:headEnd/>
            <a:tailEnd/>
          </a:ln>
        </p:spPr>
        <p:txBody>
          <a:bodyPr/>
          <a:lstStyle/>
          <a:p>
            <a:pPr eaLnBrk="0" hangingPunct="0">
              <a:defRPr/>
            </a:pPr>
            <a:endParaRPr lang="en-US" sz="1100">
              <a:latin typeface="Arial" pitchFamily="34" charset="0"/>
            </a:endParaRPr>
          </a:p>
        </p:txBody>
      </p:sp>
      <p:sp>
        <p:nvSpPr>
          <p:cNvPr id="38917" name="Freeform 10"/>
          <p:cNvSpPr>
            <a:spLocks/>
          </p:cNvSpPr>
          <p:nvPr/>
        </p:nvSpPr>
        <p:spPr bwMode="auto">
          <a:xfrm>
            <a:off x="1052513" y="1565275"/>
            <a:ext cx="142875" cy="3368675"/>
          </a:xfrm>
          <a:custGeom>
            <a:avLst/>
            <a:gdLst>
              <a:gd name="T0" fmla="*/ 0 w 90"/>
              <a:gd name="T1" fmla="*/ 2147483647 h 2122"/>
              <a:gd name="T2" fmla="*/ 0 w 90"/>
              <a:gd name="T3" fmla="*/ 2147483647 h 2122"/>
              <a:gd name="T4" fmla="*/ 2147483647 w 90"/>
              <a:gd name="T5" fmla="*/ 0 h 2122"/>
              <a:gd name="T6" fmla="*/ 2147483647 w 90"/>
              <a:gd name="T7" fmla="*/ 2147483647 h 2122"/>
              <a:gd name="T8" fmla="*/ 0 w 90"/>
              <a:gd name="T9" fmla="*/ 2147483647 h 2122"/>
              <a:gd name="T10" fmla="*/ 0 60000 65536"/>
              <a:gd name="T11" fmla="*/ 0 60000 65536"/>
              <a:gd name="T12" fmla="*/ 0 60000 65536"/>
              <a:gd name="T13" fmla="*/ 0 60000 65536"/>
              <a:gd name="T14" fmla="*/ 0 60000 65536"/>
              <a:gd name="T15" fmla="*/ 0 w 90"/>
              <a:gd name="T16" fmla="*/ 0 h 2122"/>
              <a:gd name="T17" fmla="*/ 90 w 90"/>
              <a:gd name="T18" fmla="*/ 2122 h 2122"/>
            </a:gdLst>
            <a:ahLst/>
            <a:cxnLst>
              <a:cxn ang="T10">
                <a:pos x="T0" y="T1"/>
              </a:cxn>
              <a:cxn ang="T11">
                <a:pos x="T2" y="T3"/>
              </a:cxn>
              <a:cxn ang="T12">
                <a:pos x="T4" y="T5"/>
              </a:cxn>
              <a:cxn ang="T13">
                <a:pos x="T6" y="T7"/>
              </a:cxn>
              <a:cxn ang="T14">
                <a:pos x="T8" y="T9"/>
              </a:cxn>
            </a:cxnLst>
            <a:rect l="T15" t="T16" r="T17" b="T18"/>
            <a:pathLst>
              <a:path w="90" h="2122">
                <a:moveTo>
                  <a:pt x="0" y="2122"/>
                </a:moveTo>
                <a:lnTo>
                  <a:pt x="0" y="66"/>
                </a:lnTo>
                <a:lnTo>
                  <a:pt x="90" y="0"/>
                </a:lnTo>
                <a:lnTo>
                  <a:pt x="90" y="2056"/>
                </a:lnTo>
                <a:lnTo>
                  <a:pt x="0" y="2122"/>
                </a:lnTo>
                <a:close/>
              </a:path>
            </a:pathLst>
          </a:custGeom>
          <a:noFill/>
          <a:ln w="15875">
            <a:solidFill>
              <a:srgbClr val="000000"/>
            </a:solidFill>
            <a:round/>
            <a:headEnd/>
            <a:tailEnd/>
          </a:ln>
        </p:spPr>
        <p:txBody>
          <a:bodyPr/>
          <a:lstStyle/>
          <a:p>
            <a:endParaRPr lang="en-US"/>
          </a:p>
        </p:txBody>
      </p:sp>
      <p:sp>
        <p:nvSpPr>
          <p:cNvPr id="38918" name="Rectangle 11"/>
          <p:cNvSpPr>
            <a:spLocks noChangeArrowheads="1"/>
          </p:cNvSpPr>
          <p:nvPr/>
        </p:nvSpPr>
        <p:spPr bwMode="auto">
          <a:xfrm>
            <a:off x="1204913" y="1565275"/>
            <a:ext cx="7270750" cy="3263900"/>
          </a:xfrm>
          <a:prstGeom prst="rect">
            <a:avLst/>
          </a:prstGeom>
          <a:noFill/>
          <a:ln w="9525">
            <a:noFill/>
            <a:miter lim="800000"/>
            <a:headEnd/>
            <a:tailEnd/>
          </a:ln>
        </p:spPr>
        <p:txBody>
          <a:bodyPr/>
          <a:lstStyle/>
          <a:p>
            <a:pPr eaLnBrk="0" hangingPunct="0"/>
            <a:endParaRPr lang="en-US" sz="1100"/>
          </a:p>
        </p:txBody>
      </p:sp>
      <p:sp>
        <p:nvSpPr>
          <p:cNvPr id="38919" name="Freeform 15"/>
          <p:cNvSpPr>
            <a:spLocks/>
          </p:cNvSpPr>
          <p:nvPr/>
        </p:nvSpPr>
        <p:spPr bwMode="auto">
          <a:xfrm>
            <a:off x="1785938" y="1793875"/>
            <a:ext cx="142875" cy="3140075"/>
          </a:xfrm>
          <a:custGeom>
            <a:avLst/>
            <a:gdLst>
              <a:gd name="T0" fmla="*/ 0 w 90"/>
              <a:gd name="T1" fmla="*/ 2147483647 h 1978"/>
              <a:gd name="T2" fmla="*/ 0 w 90"/>
              <a:gd name="T3" fmla="*/ 2147483647 h 1978"/>
              <a:gd name="T4" fmla="*/ 2147483647 w 90"/>
              <a:gd name="T5" fmla="*/ 0 h 1978"/>
              <a:gd name="T6" fmla="*/ 2147483647 w 90"/>
              <a:gd name="T7" fmla="*/ 2147483647 h 1978"/>
              <a:gd name="T8" fmla="*/ 0 w 90"/>
              <a:gd name="T9" fmla="*/ 2147483647 h 1978"/>
              <a:gd name="T10" fmla="*/ 0 60000 65536"/>
              <a:gd name="T11" fmla="*/ 0 60000 65536"/>
              <a:gd name="T12" fmla="*/ 0 60000 65536"/>
              <a:gd name="T13" fmla="*/ 0 60000 65536"/>
              <a:gd name="T14" fmla="*/ 0 60000 65536"/>
              <a:gd name="T15" fmla="*/ 0 w 90"/>
              <a:gd name="T16" fmla="*/ 0 h 1978"/>
              <a:gd name="T17" fmla="*/ 90 w 90"/>
              <a:gd name="T18" fmla="*/ 1978 h 1978"/>
            </a:gdLst>
            <a:ahLst/>
            <a:cxnLst>
              <a:cxn ang="T10">
                <a:pos x="T0" y="T1"/>
              </a:cxn>
              <a:cxn ang="T11">
                <a:pos x="T2" y="T3"/>
              </a:cxn>
              <a:cxn ang="T12">
                <a:pos x="T4" y="T5"/>
              </a:cxn>
              <a:cxn ang="T13">
                <a:pos x="T6" y="T7"/>
              </a:cxn>
              <a:cxn ang="T14">
                <a:pos x="T8" y="T9"/>
              </a:cxn>
            </a:cxnLst>
            <a:rect l="T15" t="T16" r="T17" b="T18"/>
            <a:pathLst>
              <a:path w="90" h="1978">
                <a:moveTo>
                  <a:pt x="0" y="1978"/>
                </a:moveTo>
                <a:lnTo>
                  <a:pt x="0" y="66"/>
                </a:lnTo>
                <a:lnTo>
                  <a:pt x="90" y="0"/>
                </a:lnTo>
                <a:lnTo>
                  <a:pt x="90" y="1912"/>
                </a:lnTo>
                <a:lnTo>
                  <a:pt x="0" y="1978"/>
                </a:lnTo>
                <a:close/>
              </a:path>
            </a:pathLst>
          </a:custGeom>
          <a:solidFill>
            <a:srgbClr val="40646C"/>
          </a:solidFill>
          <a:ln w="9525">
            <a:solidFill>
              <a:srgbClr val="000000"/>
            </a:solidFill>
            <a:round/>
            <a:headEnd/>
            <a:tailEnd/>
          </a:ln>
        </p:spPr>
        <p:txBody>
          <a:bodyPr/>
          <a:lstStyle/>
          <a:p>
            <a:endParaRPr lang="en-US"/>
          </a:p>
        </p:txBody>
      </p:sp>
      <p:sp>
        <p:nvSpPr>
          <p:cNvPr id="38920" name="Rectangle 16"/>
          <p:cNvSpPr>
            <a:spLocks noChangeArrowheads="1"/>
          </p:cNvSpPr>
          <p:nvPr/>
        </p:nvSpPr>
        <p:spPr bwMode="auto">
          <a:xfrm>
            <a:off x="1366838" y="1898650"/>
            <a:ext cx="419100" cy="3035300"/>
          </a:xfrm>
          <a:prstGeom prst="rect">
            <a:avLst/>
          </a:prstGeom>
          <a:gradFill rotWithShape="1">
            <a:gsLst>
              <a:gs pos="0">
                <a:srgbClr val="CADDE1"/>
              </a:gs>
              <a:gs pos="100000">
                <a:srgbClr val="9DBFC7"/>
              </a:gs>
            </a:gsLst>
            <a:lin ang="5400000" scaled="1"/>
          </a:gradFill>
          <a:ln w="9525">
            <a:solidFill>
              <a:srgbClr val="000000"/>
            </a:solidFill>
            <a:miter lim="800000"/>
            <a:headEnd/>
            <a:tailEnd/>
          </a:ln>
        </p:spPr>
        <p:txBody>
          <a:bodyPr/>
          <a:lstStyle/>
          <a:p>
            <a:pPr eaLnBrk="0" hangingPunct="0"/>
            <a:endParaRPr lang="en-US" sz="1100"/>
          </a:p>
        </p:txBody>
      </p:sp>
      <p:sp>
        <p:nvSpPr>
          <p:cNvPr id="38921" name="Freeform 17"/>
          <p:cNvSpPr>
            <a:spLocks/>
          </p:cNvSpPr>
          <p:nvPr/>
        </p:nvSpPr>
        <p:spPr bwMode="auto">
          <a:xfrm>
            <a:off x="1366838" y="1793875"/>
            <a:ext cx="561975" cy="104775"/>
          </a:xfrm>
          <a:custGeom>
            <a:avLst/>
            <a:gdLst>
              <a:gd name="T0" fmla="*/ 2147483647 w 354"/>
              <a:gd name="T1" fmla="*/ 2147483647 h 66"/>
              <a:gd name="T2" fmla="*/ 2147483647 w 354"/>
              <a:gd name="T3" fmla="*/ 0 h 66"/>
              <a:gd name="T4" fmla="*/ 2147483647 w 354"/>
              <a:gd name="T5" fmla="*/ 0 h 66"/>
              <a:gd name="T6" fmla="*/ 0 w 354"/>
              <a:gd name="T7" fmla="*/ 2147483647 h 66"/>
              <a:gd name="T8" fmla="*/ 2147483647 w 354"/>
              <a:gd name="T9" fmla="*/ 2147483647 h 66"/>
              <a:gd name="T10" fmla="*/ 0 60000 65536"/>
              <a:gd name="T11" fmla="*/ 0 60000 65536"/>
              <a:gd name="T12" fmla="*/ 0 60000 65536"/>
              <a:gd name="T13" fmla="*/ 0 60000 65536"/>
              <a:gd name="T14" fmla="*/ 0 60000 65536"/>
              <a:gd name="T15" fmla="*/ 0 w 354"/>
              <a:gd name="T16" fmla="*/ 0 h 66"/>
              <a:gd name="T17" fmla="*/ 354 w 354"/>
              <a:gd name="T18" fmla="*/ 66 h 66"/>
            </a:gdLst>
            <a:ahLst/>
            <a:cxnLst>
              <a:cxn ang="T10">
                <a:pos x="T0" y="T1"/>
              </a:cxn>
              <a:cxn ang="T11">
                <a:pos x="T2" y="T3"/>
              </a:cxn>
              <a:cxn ang="T12">
                <a:pos x="T4" y="T5"/>
              </a:cxn>
              <a:cxn ang="T13">
                <a:pos x="T6" y="T7"/>
              </a:cxn>
              <a:cxn ang="T14">
                <a:pos x="T8" y="T9"/>
              </a:cxn>
            </a:cxnLst>
            <a:rect l="T15" t="T16" r="T17" b="T18"/>
            <a:pathLst>
              <a:path w="354" h="66">
                <a:moveTo>
                  <a:pt x="264" y="66"/>
                </a:moveTo>
                <a:lnTo>
                  <a:pt x="354" y="0"/>
                </a:lnTo>
                <a:lnTo>
                  <a:pt x="90" y="0"/>
                </a:lnTo>
                <a:lnTo>
                  <a:pt x="0" y="66"/>
                </a:lnTo>
                <a:lnTo>
                  <a:pt x="264" y="66"/>
                </a:lnTo>
                <a:close/>
              </a:path>
            </a:pathLst>
          </a:custGeom>
          <a:solidFill>
            <a:srgbClr val="4D7983"/>
          </a:solidFill>
          <a:ln w="9525">
            <a:solidFill>
              <a:srgbClr val="000000"/>
            </a:solidFill>
            <a:round/>
            <a:headEnd/>
            <a:tailEnd/>
          </a:ln>
        </p:spPr>
        <p:txBody>
          <a:bodyPr/>
          <a:lstStyle/>
          <a:p>
            <a:endParaRPr lang="en-US"/>
          </a:p>
        </p:txBody>
      </p:sp>
      <p:sp>
        <p:nvSpPr>
          <p:cNvPr id="38922" name="Freeform 18"/>
          <p:cNvSpPr>
            <a:spLocks/>
          </p:cNvSpPr>
          <p:nvPr/>
        </p:nvSpPr>
        <p:spPr bwMode="auto">
          <a:xfrm>
            <a:off x="2205038" y="4648200"/>
            <a:ext cx="144462" cy="285750"/>
          </a:xfrm>
          <a:custGeom>
            <a:avLst/>
            <a:gdLst>
              <a:gd name="T0" fmla="*/ 0 w 91"/>
              <a:gd name="T1" fmla="*/ 2147483647 h 180"/>
              <a:gd name="T2" fmla="*/ 0 w 91"/>
              <a:gd name="T3" fmla="*/ 2147483647 h 180"/>
              <a:gd name="T4" fmla="*/ 2147483647 w 91"/>
              <a:gd name="T5" fmla="*/ 0 h 180"/>
              <a:gd name="T6" fmla="*/ 2147483647 w 91"/>
              <a:gd name="T7" fmla="*/ 2147483647 h 180"/>
              <a:gd name="T8" fmla="*/ 0 w 91"/>
              <a:gd name="T9" fmla="*/ 2147483647 h 180"/>
              <a:gd name="T10" fmla="*/ 0 60000 65536"/>
              <a:gd name="T11" fmla="*/ 0 60000 65536"/>
              <a:gd name="T12" fmla="*/ 0 60000 65536"/>
              <a:gd name="T13" fmla="*/ 0 60000 65536"/>
              <a:gd name="T14" fmla="*/ 0 60000 65536"/>
              <a:gd name="T15" fmla="*/ 0 w 91"/>
              <a:gd name="T16" fmla="*/ 0 h 180"/>
              <a:gd name="T17" fmla="*/ 91 w 91"/>
              <a:gd name="T18" fmla="*/ 180 h 180"/>
            </a:gdLst>
            <a:ahLst/>
            <a:cxnLst>
              <a:cxn ang="T10">
                <a:pos x="T0" y="T1"/>
              </a:cxn>
              <a:cxn ang="T11">
                <a:pos x="T2" y="T3"/>
              </a:cxn>
              <a:cxn ang="T12">
                <a:pos x="T4" y="T5"/>
              </a:cxn>
              <a:cxn ang="T13">
                <a:pos x="T6" y="T7"/>
              </a:cxn>
              <a:cxn ang="T14">
                <a:pos x="T8" y="T9"/>
              </a:cxn>
            </a:cxnLst>
            <a:rect l="T15" t="T16" r="T17" b="T18"/>
            <a:pathLst>
              <a:path w="91" h="180">
                <a:moveTo>
                  <a:pt x="0" y="180"/>
                </a:moveTo>
                <a:lnTo>
                  <a:pt x="0" y="72"/>
                </a:lnTo>
                <a:lnTo>
                  <a:pt x="91" y="0"/>
                </a:lnTo>
                <a:lnTo>
                  <a:pt x="91" y="114"/>
                </a:lnTo>
                <a:lnTo>
                  <a:pt x="0" y="180"/>
                </a:lnTo>
                <a:close/>
              </a:path>
            </a:pathLst>
          </a:custGeom>
          <a:solidFill>
            <a:srgbClr val="CA7E02"/>
          </a:solidFill>
          <a:ln w="9525">
            <a:solidFill>
              <a:srgbClr val="000000"/>
            </a:solidFill>
            <a:round/>
            <a:headEnd/>
            <a:tailEnd/>
          </a:ln>
        </p:spPr>
        <p:txBody>
          <a:bodyPr/>
          <a:lstStyle/>
          <a:p>
            <a:endParaRPr lang="en-US"/>
          </a:p>
        </p:txBody>
      </p:sp>
      <p:sp>
        <p:nvSpPr>
          <p:cNvPr id="38923" name="Rectangle 19"/>
          <p:cNvSpPr>
            <a:spLocks noChangeArrowheads="1"/>
          </p:cNvSpPr>
          <p:nvPr/>
        </p:nvSpPr>
        <p:spPr bwMode="auto">
          <a:xfrm>
            <a:off x="1785938" y="4762500"/>
            <a:ext cx="419100" cy="171450"/>
          </a:xfrm>
          <a:prstGeom prst="rect">
            <a:avLst/>
          </a:prstGeom>
          <a:gradFill rotWithShape="1">
            <a:gsLst>
              <a:gs pos="0">
                <a:srgbClr val="FDBF57"/>
              </a:gs>
              <a:gs pos="100000">
                <a:srgbClr val="A87F3A"/>
              </a:gs>
            </a:gsLst>
            <a:lin ang="5400000" scaled="1"/>
          </a:gradFill>
          <a:ln w="9525">
            <a:solidFill>
              <a:srgbClr val="000000"/>
            </a:solidFill>
            <a:miter lim="800000"/>
            <a:headEnd/>
            <a:tailEnd/>
          </a:ln>
        </p:spPr>
        <p:txBody>
          <a:bodyPr/>
          <a:lstStyle/>
          <a:p>
            <a:pPr eaLnBrk="0" hangingPunct="0"/>
            <a:endParaRPr lang="en-US" sz="1100" b="1">
              <a:latin typeface="Verdana" pitchFamily="34" charset="0"/>
            </a:endParaRPr>
          </a:p>
        </p:txBody>
      </p:sp>
      <p:sp>
        <p:nvSpPr>
          <p:cNvPr id="38924" name="Freeform 20"/>
          <p:cNvSpPr>
            <a:spLocks/>
          </p:cNvSpPr>
          <p:nvPr/>
        </p:nvSpPr>
        <p:spPr bwMode="auto">
          <a:xfrm>
            <a:off x="1785938" y="4648200"/>
            <a:ext cx="563562" cy="114300"/>
          </a:xfrm>
          <a:custGeom>
            <a:avLst/>
            <a:gdLst>
              <a:gd name="T0" fmla="*/ 2147483647 w 355"/>
              <a:gd name="T1" fmla="*/ 2147483647 h 72"/>
              <a:gd name="T2" fmla="*/ 2147483647 w 355"/>
              <a:gd name="T3" fmla="*/ 0 h 72"/>
              <a:gd name="T4" fmla="*/ 2147483647 w 355"/>
              <a:gd name="T5" fmla="*/ 0 h 72"/>
              <a:gd name="T6" fmla="*/ 0 w 355"/>
              <a:gd name="T7" fmla="*/ 2147483647 h 72"/>
              <a:gd name="T8" fmla="*/ 2147483647 w 355"/>
              <a:gd name="T9" fmla="*/ 2147483647 h 72"/>
              <a:gd name="T10" fmla="*/ 0 60000 65536"/>
              <a:gd name="T11" fmla="*/ 0 60000 65536"/>
              <a:gd name="T12" fmla="*/ 0 60000 65536"/>
              <a:gd name="T13" fmla="*/ 0 60000 65536"/>
              <a:gd name="T14" fmla="*/ 0 60000 65536"/>
              <a:gd name="T15" fmla="*/ 0 w 355"/>
              <a:gd name="T16" fmla="*/ 0 h 72"/>
              <a:gd name="T17" fmla="*/ 355 w 355"/>
              <a:gd name="T18" fmla="*/ 72 h 72"/>
            </a:gdLst>
            <a:ahLst/>
            <a:cxnLst>
              <a:cxn ang="T10">
                <a:pos x="T0" y="T1"/>
              </a:cxn>
              <a:cxn ang="T11">
                <a:pos x="T2" y="T3"/>
              </a:cxn>
              <a:cxn ang="T12">
                <a:pos x="T4" y="T5"/>
              </a:cxn>
              <a:cxn ang="T13">
                <a:pos x="T6" y="T7"/>
              </a:cxn>
              <a:cxn ang="T14">
                <a:pos x="T8" y="T9"/>
              </a:cxn>
            </a:cxnLst>
            <a:rect l="T15" t="T16" r="T17" b="T18"/>
            <a:pathLst>
              <a:path w="355" h="72">
                <a:moveTo>
                  <a:pt x="264" y="72"/>
                </a:moveTo>
                <a:lnTo>
                  <a:pt x="355" y="0"/>
                </a:lnTo>
                <a:lnTo>
                  <a:pt x="90" y="0"/>
                </a:lnTo>
                <a:lnTo>
                  <a:pt x="0" y="72"/>
                </a:lnTo>
                <a:lnTo>
                  <a:pt x="264" y="72"/>
                </a:lnTo>
                <a:close/>
              </a:path>
            </a:pathLst>
          </a:custGeom>
          <a:solidFill>
            <a:srgbClr val="FCA414"/>
          </a:solidFill>
          <a:ln w="9525">
            <a:solidFill>
              <a:srgbClr val="000000"/>
            </a:solidFill>
            <a:round/>
            <a:headEnd/>
            <a:tailEnd/>
          </a:ln>
        </p:spPr>
        <p:txBody>
          <a:bodyPr/>
          <a:lstStyle/>
          <a:p>
            <a:endParaRPr lang="en-US"/>
          </a:p>
        </p:txBody>
      </p:sp>
      <p:sp>
        <p:nvSpPr>
          <p:cNvPr id="642064" name="Rectangle 22"/>
          <p:cNvSpPr>
            <a:spLocks noChangeArrowheads="1"/>
          </p:cNvSpPr>
          <p:nvPr/>
        </p:nvSpPr>
        <p:spPr bwMode="auto">
          <a:xfrm>
            <a:off x="1520825" y="1584325"/>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dirty="0">
                <a:solidFill>
                  <a:srgbClr val="000000"/>
                </a:solidFill>
                <a:latin typeface="+mj-lt"/>
              </a:rPr>
              <a:t>93%</a:t>
            </a:r>
            <a:endParaRPr lang="en-US" sz="1100" dirty="0">
              <a:latin typeface="+mj-lt"/>
            </a:endParaRPr>
          </a:p>
        </p:txBody>
      </p:sp>
      <p:sp>
        <p:nvSpPr>
          <p:cNvPr id="38926" name="Freeform 23"/>
          <p:cNvSpPr>
            <a:spLocks/>
          </p:cNvSpPr>
          <p:nvPr/>
        </p:nvSpPr>
        <p:spPr bwMode="auto">
          <a:xfrm>
            <a:off x="3244850" y="2251075"/>
            <a:ext cx="142875" cy="2682875"/>
          </a:xfrm>
          <a:custGeom>
            <a:avLst/>
            <a:gdLst>
              <a:gd name="T0" fmla="*/ 0 w 90"/>
              <a:gd name="T1" fmla="*/ 2147483647 h 1690"/>
              <a:gd name="T2" fmla="*/ 0 w 90"/>
              <a:gd name="T3" fmla="*/ 2147483647 h 1690"/>
              <a:gd name="T4" fmla="*/ 2147483647 w 90"/>
              <a:gd name="T5" fmla="*/ 0 h 1690"/>
              <a:gd name="T6" fmla="*/ 2147483647 w 90"/>
              <a:gd name="T7" fmla="*/ 2147483647 h 1690"/>
              <a:gd name="T8" fmla="*/ 0 w 90"/>
              <a:gd name="T9" fmla="*/ 2147483647 h 1690"/>
              <a:gd name="T10" fmla="*/ 0 60000 65536"/>
              <a:gd name="T11" fmla="*/ 0 60000 65536"/>
              <a:gd name="T12" fmla="*/ 0 60000 65536"/>
              <a:gd name="T13" fmla="*/ 0 60000 65536"/>
              <a:gd name="T14" fmla="*/ 0 60000 65536"/>
              <a:gd name="T15" fmla="*/ 0 w 90"/>
              <a:gd name="T16" fmla="*/ 0 h 1690"/>
              <a:gd name="T17" fmla="*/ 90 w 90"/>
              <a:gd name="T18" fmla="*/ 1690 h 1690"/>
            </a:gdLst>
            <a:ahLst/>
            <a:cxnLst>
              <a:cxn ang="T10">
                <a:pos x="T0" y="T1"/>
              </a:cxn>
              <a:cxn ang="T11">
                <a:pos x="T2" y="T3"/>
              </a:cxn>
              <a:cxn ang="T12">
                <a:pos x="T4" y="T5"/>
              </a:cxn>
              <a:cxn ang="T13">
                <a:pos x="T6" y="T7"/>
              </a:cxn>
              <a:cxn ang="T14">
                <a:pos x="T8" y="T9"/>
              </a:cxn>
            </a:cxnLst>
            <a:rect l="T15" t="T16" r="T17" b="T18"/>
            <a:pathLst>
              <a:path w="90" h="1690">
                <a:moveTo>
                  <a:pt x="0" y="1690"/>
                </a:moveTo>
                <a:lnTo>
                  <a:pt x="0" y="65"/>
                </a:lnTo>
                <a:lnTo>
                  <a:pt x="90" y="0"/>
                </a:lnTo>
                <a:lnTo>
                  <a:pt x="90" y="1624"/>
                </a:lnTo>
                <a:lnTo>
                  <a:pt x="0" y="1690"/>
                </a:lnTo>
                <a:close/>
              </a:path>
            </a:pathLst>
          </a:custGeom>
          <a:solidFill>
            <a:srgbClr val="40646C"/>
          </a:solidFill>
          <a:ln w="9525">
            <a:solidFill>
              <a:srgbClr val="000000"/>
            </a:solidFill>
            <a:round/>
            <a:headEnd/>
            <a:tailEnd/>
          </a:ln>
        </p:spPr>
        <p:txBody>
          <a:bodyPr/>
          <a:lstStyle/>
          <a:p>
            <a:endParaRPr lang="en-US"/>
          </a:p>
        </p:txBody>
      </p:sp>
      <p:sp>
        <p:nvSpPr>
          <p:cNvPr id="38927" name="Rectangle 24"/>
          <p:cNvSpPr>
            <a:spLocks noChangeArrowheads="1"/>
          </p:cNvSpPr>
          <p:nvPr/>
        </p:nvSpPr>
        <p:spPr bwMode="auto">
          <a:xfrm>
            <a:off x="2825750" y="2354263"/>
            <a:ext cx="419100" cy="2579687"/>
          </a:xfrm>
          <a:prstGeom prst="rect">
            <a:avLst/>
          </a:prstGeom>
          <a:gradFill rotWithShape="1">
            <a:gsLst>
              <a:gs pos="0">
                <a:srgbClr val="CADDE1"/>
              </a:gs>
              <a:gs pos="100000">
                <a:srgbClr val="9DBFC7"/>
              </a:gs>
            </a:gsLst>
            <a:lin ang="5400000" scaled="1"/>
          </a:gradFill>
          <a:ln w="9525">
            <a:solidFill>
              <a:srgbClr val="000000"/>
            </a:solidFill>
            <a:miter lim="800000"/>
            <a:headEnd/>
            <a:tailEnd/>
          </a:ln>
        </p:spPr>
        <p:txBody>
          <a:bodyPr/>
          <a:lstStyle/>
          <a:p>
            <a:pPr eaLnBrk="0" hangingPunct="0"/>
            <a:endParaRPr lang="en-US" sz="1100"/>
          </a:p>
        </p:txBody>
      </p:sp>
      <p:sp>
        <p:nvSpPr>
          <p:cNvPr id="38928" name="Freeform 25"/>
          <p:cNvSpPr>
            <a:spLocks/>
          </p:cNvSpPr>
          <p:nvPr/>
        </p:nvSpPr>
        <p:spPr bwMode="auto">
          <a:xfrm>
            <a:off x="2825750" y="2251075"/>
            <a:ext cx="561975" cy="103188"/>
          </a:xfrm>
          <a:custGeom>
            <a:avLst/>
            <a:gdLst>
              <a:gd name="T0" fmla="*/ 2147483647 w 354"/>
              <a:gd name="T1" fmla="*/ 2147483647 h 65"/>
              <a:gd name="T2" fmla="*/ 2147483647 w 354"/>
              <a:gd name="T3" fmla="*/ 0 h 65"/>
              <a:gd name="T4" fmla="*/ 2147483647 w 354"/>
              <a:gd name="T5" fmla="*/ 0 h 65"/>
              <a:gd name="T6" fmla="*/ 0 w 354"/>
              <a:gd name="T7" fmla="*/ 2147483647 h 65"/>
              <a:gd name="T8" fmla="*/ 2147483647 w 354"/>
              <a:gd name="T9" fmla="*/ 2147483647 h 65"/>
              <a:gd name="T10" fmla="*/ 0 60000 65536"/>
              <a:gd name="T11" fmla="*/ 0 60000 65536"/>
              <a:gd name="T12" fmla="*/ 0 60000 65536"/>
              <a:gd name="T13" fmla="*/ 0 60000 65536"/>
              <a:gd name="T14" fmla="*/ 0 60000 65536"/>
              <a:gd name="T15" fmla="*/ 0 w 354"/>
              <a:gd name="T16" fmla="*/ 0 h 65"/>
              <a:gd name="T17" fmla="*/ 354 w 354"/>
              <a:gd name="T18" fmla="*/ 65 h 65"/>
            </a:gdLst>
            <a:ahLst/>
            <a:cxnLst>
              <a:cxn ang="T10">
                <a:pos x="T0" y="T1"/>
              </a:cxn>
              <a:cxn ang="T11">
                <a:pos x="T2" y="T3"/>
              </a:cxn>
              <a:cxn ang="T12">
                <a:pos x="T4" y="T5"/>
              </a:cxn>
              <a:cxn ang="T13">
                <a:pos x="T6" y="T7"/>
              </a:cxn>
              <a:cxn ang="T14">
                <a:pos x="T8" y="T9"/>
              </a:cxn>
            </a:cxnLst>
            <a:rect l="T15" t="T16" r="T17" b="T18"/>
            <a:pathLst>
              <a:path w="354" h="65">
                <a:moveTo>
                  <a:pt x="264" y="65"/>
                </a:moveTo>
                <a:lnTo>
                  <a:pt x="354" y="0"/>
                </a:lnTo>
                <a:lnTo>
                  <a:pt x="90" y="0"/>
                </a:lnTo>
                <a:lnTo>
                  <a:pt x="0" y="65"/>
                </a:lnTo>
                <a:lnTo>
                  <a:pt x="264" y="65"/>
                </a:lnTo>
                <a:close/>
              </a:path>
            </a:pathLst>
          </a:custGeom>
          <a:solidFill>
            <a:srgbClr val="4D7983"/>
          </a:solidFill>
          <a:ln w="9525">
            <a:solidFill>
              <a:srgbClr val="000000"/>
            </a:solidFill>
            <a:round/>
            <a:headEnd/>
            <a:tailEnd/>
          </a:ln>
        </p:spPr>
        <p:txBody>
          <a:bodyPr/>
          <a:lstStyle/>
          <a:p>
            <a:endParaRPr lang="en-US"/>
          </a:p>
        </p:txBody>
      </p:sp>
      <p:sp>
        <p:nvSpPr>
          <p:cNvPr id="38929" name="Freeform 26"/>
          <p:cNvSpPr>
            <a:spLocks/>
          </p:cNvSpPr>
          <p:nvPr/>
        </p:nvSpPr>
        <p:spPr bwMode="auto">
          <a:xfrm>
            <a:off x="3654425" y="4144963"/>
            <a:ext cx="142875" cy="788987"/>
          </a:xfrm>
          <a:custGeom>
            <a:avLst/>
            <a:gdLst>
              <a:gd name="T0" fmla="*/ 0 w 90"/>
              <a:gd name="T1" fmla="*/ 2147483647 h 497"/>
              <a:gd name="T2" fmla="*/ 0 w 90"/>
              <a:gd name="T3" fmla="*/ 2147483647 h 497"/>
              <a:gd name="T4" fmla="*/ 2147483647 w 90"/>
              <a:gd name="T5" fmla="*/ 0 h 497"/>
              <a:gd name="T6" fmla="*/ 2147483647 w 90"/>
              <a:gd name="T7" fmla="*/ 2147483647 h 497"/>
              <a:gd name="T8" fmla="*/ 0 w 90"/>
              <a:gd name="T9" fmla="*/ 2147483647 h 497"/>
              <a:gd name="T10" fmla="*/ 0 60000 65536"/>
              <a:gd name="T11" fmla="*/ 0 60000 65536"/>
              <a:gd name="T12" fmla="*/ 0 60000 65536"/>
              <a:gd name="T13" fmla="*/ 0 60000 65536"/>
              <a:gd name="T14" fmla="*/ 0 60000 65536"/>
              <a:gd name="T15" fmla="*/ 0 w 90"/>
              <a:gd name="T16" fmla="*/ 0 h 497"/>
              <a:gd name="T17" fmla="*/ 90 w 90"/>
              <a:gd name="T18" fmla="*/ 497 h 497"/>
            </a:gdLst>
            <a:ahLst/>
            <a:cxnLst>
              <a:cxn ang="T10">
                <a:pos x="T0" y="T1"/>
              </a:cxn>
              <a:cxn ang="T11">
                <a:pos x="T2" y="T3"/>
              </a:cxn>
              <a:cxn ang="T12">
                <a:pos x="T4" y="T5"/>
              </a:cxn>
              <a:cxn ang="T13">
                <a:pos x="T6" y="T7"/>
              </a:cxn>
              <a:cxn ang="T14">
                <a:pos x="T8" y="T9"/>
              </a:cxn>
            </a:cxnLst>
            <a:rect l="T15" t="T16" r="T17" b="T18"/>
            <a:pathLst>
              <a:path w="90" h="497">
                <a:moveTo>
                  <a:pt x="0" y="497"/>
                </a:moveTo>
                <a:lnTo>
                  <a:pt x="0" y="66"/>
                </a:lnTo>
                <a:lnTo>
                  <a:pt x="90" y="0"/>
                </a:lnTo>
                <a:lnTo>
                  <a:pt x="90" y="431"/>
                </a:lnTo>
                <a:lnTo>
                  <a:pt x="0" y="497"/>
                </a:lnTo>
                <a:close/>
              </a:path>
            </a:pathLst>
          </a:custGeom>
          <a:solidFill>
            <a:srgbClr val="CA7E02"/>
          </a:solidFill>
          <a:ln w="9525">
            <a:solidFill>
              <a:srgbClr val="000000"/>
            </a:solidFill>
            <a:round/>
            <a:headEnd/>
            <a:tailEnd/>
          </a:ln>
        </p:spPr>
        <p:txBody>
          <a:bodyPr/>
          <a:lstStyle/>
          <a:p>
            <a:endParaRPr lang="en-US"/>
          </a:p>
        </p:txBody>
      </p:sp>
      <p:sp>
        <p:nvSpPr>
          <p:cNvPr id="38930" name="Rectangle 27"/>
          <p:cNvSpPr>
            <a:spLocks noChangeArrowheads="1"/>
          </p:cNvSpPr>
          <p:nvPr/>
        </p:nvSpPr>
        <p:spPr bwMode="auto">
          <a:xfrm>
            <a:off x="3244850" y="4249738"/>
            <a:ext cx="427038" cy="684212"/>
          </a:xfrm>
          <a:prstGeom prst="rect">
            <a:avLst/>
          </a:prstGeom>
          <a:gradFill rotWithShape="1">
            <a:gsLst>
              <a:gs pos="0">
                <a:srgbClr val="FDBF57"/>
              </a:gs>
              <a:gs pos="100000">
                <a:srgbClr val="A87F3A"/>
              </a:gs>
            </a:gsLst>
            <a:lin ang="5400000" scaled="1"/>
          </a:gradFill>
          <a:ln w="9525">
            <a:solidFill>
              <a:srgbClr val="000000"/>
            </a:solidFill>
            <a:miter lim="800000"/>
            <a:headEnd/>
            <a:tailEnd/>
          </a:ln>
        </p:spPr>
        <p:txBody>
          <a:bodyPr/>
          <a:lstStyle/>
          <a:p>
            <a:pPr eaLnBrk="0" hangingPunct="0"/>
            <a:endParaRPr lang="en-US" sz="1100">
              <a:latin typeface="Verdana" pitchFamily="34" charset="0"/>
            </a:endParaRPr>
          </a:p>
        </p:txBody>
      </p:sp>
      <p:sp>
        <p:nvSpPr>
          <p:cNvPr id="38931" name="Freeform 28"/>
          <p:cNvSpPr>
            <a:spLocks/>
          </p:cNvSpPr>
          <p:nvPr/>
        </p:nvSpPr>
        <p:spPr bwMode="auto">
          <a:xfrm>
            <a:off x="3244850" y="4144963"/>
            <a:ext cx="552450" cy="104775"/>
          </a:xfrm>
          <a:custGeom>
            <a:avLst/>
            <a:gdLst>
              <a:gd name="T0" fmla="*/ 2147483647 w 348"/>
              <a:gd name="T1" fmla="*/ 2147483647 h 66"/>
              <a:gd name="T2" fmla="*/ 2147483647 w 348"/>
              <a:gd name="T3" fmla="*/ 0 h 66"/>
              <a:gd name="T4" fmla="*/ 2147483647 w 348"/>
              <a:gd name="T5" fmla="*/ 0 h 66"/>
              <a:gd name="T6" fmla="*/ 0 w 348"/>
              <a:gd name="T7" fmla="*/ 2147483647 h 66"/>
              <a:gd name="T8" fmla="*/ 2147483647 w 348"/>
              <a:gd name="T9" fmla="*/ 2147483647 h 66"/>
              <a:gd name="T10" fmla="*/ 0 60000 65536"/>
              <a:gd name="T11" fmla="*/ 0 60000 65536"/>
              <a:gd name="T12" fmla="*/ 0 60000 65536"/>
              <a:gd name="T13" fmla="*/ 0 60000 65536"/>
              <a:gd name="T14" fmla="*/ 0 60000 65536"/>
              <a:gd name="T15" fmla="*/ 0 w 348"/>
              <a:gd name="T16" fmla="*/ 0 h 66"/>
              <a:gd name="T17" fmla="*/ 348 w 348"/>
              <a:gd name="T18" fmla="*/ 66 h 66"/>
            </a:gdLst>
            <a:ahLst/>
            <a:cxnLst>
              <a:cxn ang="T10">
                <a:pos x="T0" y="T1"/>
              </a:cxn>
              <a:cxn ang="T11">
                <a:pos x="T2" y="T3"/>
              </a:cxn>
              <a:cxn ang="T12">
                <a:pos x="T4" y="T5"/>
              </a:cxn>
              <a:cxn ang="T13">
                <a:pos x="T6" y="T7"/>
              </a:cxn>
              <a:cxn ang="T14">
                <a:pos x="T8" y="T9"/>
              </a:cxn>
            </a:cxnLst>
            <a:rect l="T15" t="T16" r="T17" b="T18"/>
            <a:pathLst>
              <a:path w="348" h="66">
                <a:moveTo>
                  <a:pt x="258" y="66"/>
                </a:moveTo>
                <a:lnTo>
                  <a:pt x="348" y="0"/>
                </a:lnTo>
                <a:lnTo>
                  <a:pt x="90" y="0"/>
                </a:lnTo>
                <a:lnTo>
                  <a:pt x="0" y="66"/>
                </a:lnTo>
                <a:lnTo>
                  <a:pt x="258" y="66"/>
                </a:lnTo>
                <a:close/>
              </a:path>
            </a:pathLst>
          </a:custGeom>
          <a:solidFill>
            <a:srgbClr val="FCA414"/>
          </a:solidFill>
          <a:ln w="9525">
            <a:solidFill>
              <a:srgbClr val="000000"/>
            </a:solidFill>
            <a:round/>
            <a:headEnd/>
            <a:tailEnd/>
          </a:ln>
        </p:spPr>
        <p:txBody>
          <a:bodyPr/>
          <a:lstStyle/>
          <a:p>
            <a:endParaRPr lang="en-US"/>
          </a:p>
        </p:txBody>
      </p:sp>
      <p:sp>
        <p:nvSpPr>
          <p:cNvPr id="642071" name="Rectangle 29"/>
          <p:cNvSpPr>
            <a:spLocks noChangeArrowheads="1"/>
          </p:cNvSpPr>
          <p:nvPr/>
        </p:nvSpPr>
        <p:spPr bwMode="auto">
          <a:xfrm>
            <a:off x="2986088" y="2044700"/>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dirty="0">
                <a:solidFill>
                  <a:srgbClr val="000000"/>
                </a:solidFill>
                <a:latin typeface="+mj-lt"/>
              </a:rPr>
              <a:t>79%</a:t>
            </a:r>
            <a:endParaRPr lang="en-US" sz="1100" dirty="0">
              <a:latin typeface="+mj-lt"/>
            </a:endParaRPr>
          </a:p>
        </p:txBody>
      </p:sp>
      <p:sp>
        <p:nvSpPr>
          <p:cNvPr id="38933" name="Freeform 30"/>
          <p:cNvSpPr>
            <a:spLocks/>
          </p:cNvSpPr>
          <p:nvPr/>
        </p:nvSpPr>
        <p:spPr bwMode="auto">
          <a:xfrm>
            <a:off x="4702175" y="1889125"/>
            <a:ext cx="133350" cy="3044825"/>
          </a:xfrm>
          <a:custGeom>
            <a:avLst/>
            <a:gdLst>
              <a:gd name="T0" fmla="*/ 0 w 84"/>
              <a:gd name="T1" fmla="*/ 2147483647 h 1918"/>
              <a:gd name="T2" fmla="*/ 0 w 84"/>
              <a:gd name="T3" fmla="*/ 2147483647 h 1918"/>
              <a:gd name="T4" fmla="*/ 2147483647 w 84"/>
              <a:gd name="T5" fmla="*/ 0 h 1918"/>
              <a:gd name="T6" fmla="*/ 2147483647 w 84"/>
              <a:gd name="T7" fmla="*/ 2147483647 h 1918"/>
              <a:gd name="T8" fmla="*/ 0 w 84"/>
              <a:gd name="T9" fmla="*/ 2147483647 h 1918"/>
              <a:gd name="T10" fmla="*/ 0 60000 65536"/>
              <a:gd name="T11" fmla="*/ 0 60000 65536"/>
              <a:gd name="T12" fmla="*/ 0 60000 65536"/>
              <a:gd name="T13" fmla="*/ 0 60000 65536"/>
              <a:gd name="T14" fmla="*/ 0 60000 65536"/>
              <a:gd name="T15" fmla="*/ 0 w 84"/>
              <a:gd name="T16" fmla="*/ 0 h 1918"/>
              <a:gd name="T17" fmla="*/ 84 w 84"/>
              <a:gd name="T18" fmla="*/ 1918 h 1918"/>
            </a:gdLst>
            <a:ahLst/>
            <a:cxnLst>
              <a:cxn ang="T10">
                <a:pos x="T0" y="T1"/>
              </a:cxn>
              <a:cxn ang="T11">
                <a:pos x="T2" y="T3"/>
              </a:cxn>
              <a:cxn ang="T12">
                <a:pos x="T4" y="T5"/>
              </a:cxn>
              <a:cxn ang="T13">
                <a:pos x="T6" y="T7"/>
              </a:cxn>
              <a:cxn ang="T14">
                <a:pos x="T8" y="T9"/>
              </a:cxn>
            </a:cxnLst>
            <a:rect l="T15" t="T16" r="T17" b="T18"/>
            <a:pathLst>
              <a:path w="84" h="1918">
                <a:moveTo>
                  <a:pt x="0" y="1918"/>
                </a:moveTo>
                <a:lnTo>
                  <a:pt x="0" y="66"/>
                </a:lnTo>
                <a:lnTo>
                  <a:pt x="84" y="0"/>
                </a:lnTo>
                <a:lnTo>
                  <a:pt x="84" y="1852"/>
                </a:lnTo>
                <a:lnTo>
                  <a:pt x="0" y="1918"/>
                </a:lnTo>
                <a:close/>
              </a:path>
            </a:pathLst>
          </a:custGeom>
          <a:solidFill>
            <a:srgbClr val="40646C"/>
          </a:solidFill>
          <a:ln w="9525">
            <a:solidFill>
              <a:srgbClr val="000000"/>
            </a:solidFill>
            <a:round/>
            <a:headEnd/>
            <a:tailEnd/>
          </a:ln>
        </p:spPr>
        <p:txBody>
          <a:bodyPr/>
          <a:lstStyle/>
          <a:p>
            <a:endParaRPr lang="en-US"/>
          </a:p>
        </p:txBody>
      </p:sp>
      <p:sp>
        <p:nvSpPr>
          <p:cNvPr id="38934" name="Rectangle 31"/>
          <p:cNvSpPr>
            <a:spLocks noChangeArrowheads="1"/>
          </p:cNvSpPr>
          <p:nvPr/>
        </p:nvSpPr>
        <p:spPr bwMode="auto">
          <a:xfrm>
            <a:off x="4283075" y="1993900"/>
            <a:ext cx="419100" cy="2940050"/>
          </a:xfrm>
          <a:prstGeom prst="rect">
            <a:avLst/>
          </a:prstGeom>
          <a:gradFill rotWithShape="1">
            <a:gsLst>
              <a:gs pos="0">
                <a:srgbClr val="CADDE1"/>
              </a:gs>
              <a:gs pos="100000">
                <a:srgbClr val="9DBFC7"/>
              </a:gs>
            </a:gsLst>
            <a:lin ang="5400000" scaled="1"/>
          </a:gradFill>
          <a:ln w="9525">
            <a:solidFill>
              <a:srgbClr val="000000"/>
            </a:solidFill>
            <a:miter lim="800000"/>
            <a:headEnd/>
            <a:tailEnd/>
          </a:ln>
        </p:spPr>
        <p:txBody>
          <a:bodyPr/>
          <a:lstStyle/>
          <a:p>
            <a:pPr eaLnBrk="0" hangingPunct="0"/>
            <a:endParaRPr lang="en-US" sz="1100"/>
          </a:p>
        </p:txBody>
      </p:sp>
      <p:sp>
        <p:nvSpPr>
          <p:cNvPr id="38935" name="Freeform 32"/>
          <p:cNvSpPr>
            <a:spLocks/>
          </p:cNvSpPr>
          <p:nvPr/>
        </p:nvSpPr>
        <p:spPr bwMode="auto">
          <a:xfrm>
            <a:off x="4283075" y="1889125"/>
            <a:ext cx="552450" cy="104775"/>
          </a:xfrm>
          <a:custGeom>
            <a:avLst/>
            <a:gdLst>
              <a:gd name="T0" fmla="*/ 2147483647 w 348"/>
              <a:gd name="T1" fmla="*/ 2147483647 h 66"/>
              <a:gd name="T2" fmla="*/ 2147483647 w 348"/>
              <a:gd name="T3" fmla="*/ 0 h 66"/>
              <a:gd name="T4" fmla="*/ 2147483647 w 348"/>
              <a:gd name="T5" fmla="*/ 0 h 66"/>
              <a:gd name="T6" fmla="*/ 0 w 348"/>
              <a:gd name="T7" fmla="*/ 2147483647 h 66"/>
              <a:gd name="T8" fmla="*/ 2147483647 w 348"/>
              <a:gd name="T9" fmla="*/ 2147483647 h 66"/>
              <a:gd name="T10" fmla="*/ 0 60000 65536"/>
              <a:gd name="T11" fmla="*/ 0 60000 65536"/>
              <a:gd name="T12" fmla="*/ 0 60000 65536"/>
              <a:gd name="T13" fmla="*/ 0 60000 65536"/>
              <a:gd name="T14" fmla="*/ 0 60000 65536"/>
              <a:gd name="T15" fmla="*/ 0 w 348"/>
              <a:gd name="T16" fmla="*/ 0 h 66"/>
              <a:gd name="T17" fmla="*/ 348 w 348"/>
              <a:gd name="T18" fmla="*/ 66 h 66"/>
            </a:gdLst>
            <a:ahLst/>
            <a:cxnLst>
              <a:cxn ang="T10">
                <a:pos x="T0" y="T1"/>
              </a:cxn>
              <a:cxn ang="T11">
                <a:pos x="T2" y="T3"/>
              </a:cxn>
              <a:cxn ang="T12">
                <a:pos x="T4" y="T5"/>
              </a:cxn>
              <a:cxn ang="T13">
                <a:pos x="T6" y="T7"/>
              </a:cxn>
              <a:cxn ang="T14">
                <a:pos x="T8" y="T9"/>
              </a:cxn>
            </a:cxnLst>
            <a:rect l="T15" t="T16" r="T17" b="T18"/>
            <a:pathLst>
              <a:path w="348" h="66">
                <a:moveTo>
                  <a:pt x="264" y="66"/>
                </a:moveTo>
                <a:lnTo>
                  <a:pt x="348" y="0"/>
                </a:lnTo>
                <a:lnTo>
                  <a:pt x="90" y="0"/>
                </a:lnTo>
                <a:lnTo>
                  <a:pt x="0" y="66"/>
                </a:lnTo>
                <a:lnTo>
                  <a:pt x="264" y="66"/>
                </a:lnTo>
                <a:close/>
              </a:path>
            </a:pathLst>
          </a:custGeom>
          <a:solidFill>
            <a:srgbClr val="4D7983"/>
          </a:solidFill>
          <a:ln w="9525">
            <a:solidFill>
              <a:srgbClr val="000000"/>
            </a:solidFill>
            <a:round/>
            <a:headEnd/>
            <a:tailEnd/>
          </a:ln>
        </p:spPr>
        <p:txBody>
          <a:bodyPr/>
          <a:lstStyle/>
          <a:p>
            <a:endParaRPr lang="en-US"/>
          </a:p>
        </p:txBody>
      </p:sp>
      <p:sp>
        <p:nvSpPr>
          <p:cNvPr id="38936" name="Freeform 33"/>
          <p:cNvSpPr>
            <a:spLocks/>
          </p:cNvSpPr>
          <p:nvPr/>
        </p:nvSpPr>
        <p:spPr bwMode="auto">
          <a:xfrm>
            <a:off x="5111750" y="4486275"/>
            <a:ext cx="142875" cy="447675"/>
          </a:xfrm>
          <a:custGeom>
            <a:avLst/>
            <a:gdLst>
              <a:gd name="T0" fmla="*/ 0 w 90"/>
              <a:gd name="T1" fmla="*/ 2147483647 h 282"/>
              <a:gd name="T2" fmla="*/ 0 w 90"/>
              <a:gd name="T3" fmla="*/ 2147483647 h 282"/>
              <a:gd name="T4" fmla="*/ 2147483647 w 90"/>
              <a:gd name="T5" fmla="*/ 0 h 282"/>
              <a:gd name="T6" fmla="*/ 2147483647 w 90"/>
              <a:gd name="T7" fmla="*/ 2147483647 h 282"/>
              <a:gd name="T8" fmla="*/ 0 w 90"/>
              <a:gd name="T9" fmla="*/ 2147483647 h 282"/>
              <a:gd name="T10" fmla="*/ 0 60000 65536"/>
              <a:gd name="T11" fmla="*/ 0 60000 65536"/>
              <a:gd name="T12" fmla="*/ 0 60000 65536"/>
              <a:gd name="T13" fmla="*/ 0 60000 65536"/>
              <a:gd name="T14" fmla="*/ 0 60000 65536"/>
              <a:gd name="T15" fmla="*/ 0 w 90"/>
              <a:gd name="T16" fmla="*/ 0 h 282"/>
              <a:gd name="T17" fmla="*/ 90 w 90"/>
              <a:gd name="T18" fmla="*/ 282 h 282"/>
            </a:gdLst>
            <a:ahLst/>
            <a:cxnLst>
              <a:cxn ang="T10">
                <a:pos x="T0" y="T1"/>
              </a:cxn>
              <a:cxn ang="T11">
                <a:pos x="T2" y="T3"/>
              </a:cxn>
              <a:cxn ang="T12">
                <a:pos x="T4" y="T5"/>
              </a:cxn>
              <a:cxn ang="T13">
                <a:pos x="T6" y="T7"/>
              </a:cxn>
              <a:cxn ang="T14">
                <a:pos x="T8" y="T9"/>
              </a:cxn>
            </a:cxnLst>
            <a:rect l="T15" t="T16" r="T17" b="T18"/>
            <a:pathLst>
              <a:path w="90" h="282">
                <a:moveTo>
                  <a:pt x="0" y="282"/>
                </a:moveTo>
                <a:lnTo>
                  <a:pt x="0" y="66"/>
                </a:lnTo>
                <a:lnTo>
                  <a:pt x="90" y="0"/>
                </a:lnTo>
                <a:lnTo>
                  <a:pt x="90" y="216"/>
                </a:lnTo>
                <a:lnTo>
                  <a:pt x="0" y="282"/>
                </a:lnTo>
                <a:close/>
              </a:path>
            </a:pathLst>
          </a:custGeom>
          <a:solidFill>
            <a:srgbClr val="CA7E02"/>
          </a:solidFill>
          <a:ln w="9525">
            <a:solidFill>
              <a:srgbClr val="000000"/>
            </a:solidFill>
            <a:round/>
            <a:headEnd/>
            <a:tailEnd/>
          </a:ln>
        </p:spPr>
        <p:txBody>
          <a:bodyPr/>
          <a:lstStyle/>
          <a:p>
            <a:endParaRPr lang="en-US"/>
          </a:p>
        </p:txBody>
      </p:sp>
      <p:sp>
        <p:nvSpPr>
          <p:cNvPr id="38937" name="Rectangle 34"/>
          <p:cNvSpPr>
            <a:spLocks noChangeArrowheads="1"/>
          </p:cNvSpPr>
          <p:nvPr/>
        </p:nvSpPr>
        <p:spPr bwMode="auto">
          <a:xfrm>
            <a:off x="4702175" y="4591050"/>
            <a:ext cx="406400" cy="346075"/>
          </a:xfrm>
          <a:prstGeom prst="rect">
            <a:avLst/>
          </a:prstGeom>
          <a:gradFill rotWithShape="1">
            <a:gsLst>
              <a:gs pos="0">
                <a:srgbClr val="FDBF57"/>
              </a:gs>
              <a:gs pos="100000">
                <a:srgbClr val="A87F3A"/>
              </a:gs>
            </a:gsLst>
            <a:lin ang="5400000" scaled="1"/>
          </a:gradFill>
          <a:ln w="9525">
            <a:solidFill>
              <a:srgbClr val="000000"/>
            </a:solidFill>
            <a:miter lim="800000"/>
            <a:headEnd/>
            <a:tailEnd/>
          </a:ln>
        </p:spPr>
        <p:txBody>
          <a:bodyPr/>
          <a:lstStyle/>
          <a:p>
            <a:pPr eaLnBrk="0" hangingPunct="0"/>
            <a:endParaRPr lang="en-US" sz="1100">
              <a:latin typeface="Verdana" pitchFamily="34" charset="0"/>
            </a:endParaRPr>
          </a:p>
        </p:txBody>
      </p:sp>
      <p:sp>
        <p:nvSpPr>
          <p:cNvPr id="38938" name="Freeform 35"/>
          <p:cNvSpPr>
            <a:spLocks/>
          </p:cNvSpPr>
          <p:nvPr/>
        </p:nvSpPr>
        <p:spPr bwMode="auto">
          <a:xfrm>
            <a:off x="4702175" y="4486275"/>
            <a:ext cx="552450" cy="104775"/>
          </a:xfrm>
          <a:custGeom>
            <a:avLst/>
            <a:gdLst>
              <a:gd name="T0" fmla="*/ 2147483647 w 348"/>
              <a:gd name="T1" fmla="*/ 2147483647 h 66"/>
              <a:gd name="T2" fmla="*/ 2147483647 w 348"/>
              <a:gd name="T3" fmla="*/ 0 h 66"/>
              <a:gd name="T4" fmla="*/ 2147483647 w 348"/>
              <a:gd name="T5" fmla="*/ 0 h 66"/>
              <a:gd name="T6" fmla="*/ 0 w 348"/>
              <a:gd name="T7" fmla="*/ 2147483647 h 66"/>
              <a:gd name="T8" fmla="*/ 2147483647 w 348"/>
              <a:gd name="T9" fmla="*/ 2147483647 h 66"/>
              <a:gd name="T10" fmla="*/ 0 60000 65536"/>
              <a:gd name="T11" fmla="*/ 0 60000 65536"/>
              <a:gd name="T12" fmla="*/ 0 60000 65536"/>
              <a:gd name="T13" fmla="*/ 0 60000 65536"/>
              <a:gd name="T14" fmla="*/ 0 60000 65536"/>
              <a:gd name="T15" fmla="*/ 0 w 348"/>
              <a:gd name="T16" fmla="*/ 0 h 66"/>
              <a:gd name="T17" fmla="*/ 348 w 348"/>
              <a:gd name="T18" fmla="*/ 66 h 66"/>
            </a:gdLst>
            <a:ahLst/>
            <a:cxnLst>
              <a:cxn ang="T10">
                <a:pos x="T0" y="T1"/>
              </a:cxn>
              <a:cxn ang="T11">
                <a:pos x="T2" y="T3"/>
              </a:cxn>
              <a:cxn ang="T12">
                <a:pos x="T4" y="T5"/>
              </a:cxn>
              <a:cxn ang="T13">
                <a:pos x="T6" y="T7"/>
              </a:cxn>
              <a:cxn ang="T14">
                <a:pos x="T8" y="T9"/>
              </a:cxn>
            </a:cxnLst>
            <a:rect l="T15" t="T16" r="T17" b="T18"/>
            <a:pathLst>
              <a:path w="348" h="66">
                <a:moveTo>
                  <a:pt x="258" y="66"/>
                </a:moveTo>
                <a:lnTo>
                  <a:pt x="348" y="0"/>
                </a:lnTo>
                <a:lnTo>
                  <a:pt x="84" y="0"/>
                </a:lnTo>
                <a:lnTo>
                  <a:pt x="0" y="66"/>
                </a:lnTo>
                <a:lnTo>
                  <a:pt x="258" y="66"/>
                </a:lnTo>
                <a:close/>
              </a:path>
            </a:pathLst>
          </a:custGeom>
          <a:solidFill>
            <a:srgbClr val="FCA414"/>
          </a:solidFill>
          <a:ln w="9525">
            <a:solidFill>
              <a:srgbClr val="000000"/>
            </a:solidFill>
            <a:round/>
            <a:headEnd/>
            <a:tailEnd/>
          </a:ln>
        </p:spPr>
        <p:txBody>
          <a:bodyPr/>
          <a:lstStyle/>
          <a:p>
            <a:endParaRPr lang="en-US"/>
          </a:p>
        </p:txBody>
      </p:sp>
      <p:sp>
        <p:nvSpPr>
          <p:cNvPr id="642078" name="Rectangle 36"/>
          <p:cNvSpPr>
            <a:spLocks noChangeArrowheads="1"/>
          </p:cNvSpPr>
          <p:nvPr/>
        </p:nvSpPr>
        <p:spPr bwMode="auto">
          <a:xfrm>
            <a:off x="4438650" y="1668463"/>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dirty="0">
                <a:solidFill>
                  <a:srgbClr val="000000"/>
                </a:solidFill>
                <a:latin typeface="+mj-lt"/>
              </a:rPr>
              <a:t>90%</a:t>
            </a:r>
            <a:endParaRPr lang="en-US" sz="1100" dirty="0">
              <a:latin typeface="+mj-lt"/>
            </a:endParaRPr>
          </a:p>
        </p:txBody>
      </p:sp>
      <p:sp>
        <p:nvSpPr>
          <p:cNvPr id="38940" name="Freeform 37"/>
          <p:cNvSpPr>
            <a:spLocks/>
          </p:cNvSpPr>
          <p:nvPr/>
        </p:nvSpPr>
        <p:spPr bwMode="auto">
          <a:xfrm>
            <a:off x="6149975" y="1793875"/>
            <a:ext cx="142875" cy="3140075"/>
          </a:xfrm>
          <a:custGeom>
            <a:avLst/>
            <a:gdLst>
              <a:gd name="T0" fmla="*/ 0 w 90"/>
              <a:gd name="T1" fmla="*/ 2147483647 h 1978"/>
              <a:gd name="T2" fmla="*/ 0 w 90"/>
              <a:gd name="T3" fmla="*/ 2147483647 h 1978"/>
              <a:gd name="T4" fmla="*/ 2147483647 w 90"/>
              <a:gd name="T5" fmla="*/ 0 h 1978"/>
              <a:gd name="T6" fmla="*/ 2147483647 w 90"/>
              <a:gd name="T7" fmla="*/ 2147483647 h 1978"/>
              <a:gd name="T8" fmla="*/ 0 w 90"/>
              <a:gd name="T9" fmla="*/ 2147483647 h 1978"/>
              <a:gd name="T10" fmla="*/ 0 60000 65536"/>
              <a:gd name="T11" fmla="*/ 0 60000 65536"/>
              <a:gd name="T12" fmla="*/ 0 60000 65536"/>
              <a:gd name="T13" fmla="*/ 0 60000 65536"/>
              <a:gd name="T14" fmla="*/ 0 60000 65536"/>
              <a:gd name="T15" fmla="*/ 0 w 90"/>
              <a:gd name="T16" fmla="*/ 0 h 1978"/>
              <a:gd name="T17" fmla="*/ 90 w 90"/>
              <a:gd name="T18" fmla="*/ 1978 h 1978"/>
            </a:gdLst>
            <a:ahLst/>
            <a:cxnLst>
              <a:cxn ang="T10">
                <a:pos x="T0" y="T1"/>
              </a:cxn>
              <a:cxn ang="T11">
                <a:pos x="T2" y="T3"/>
              </a:cxn>
              <a:cxn ang="T12">
                <a:pos x="T4" y="T5"/>
              </a:cxn>
              <a:cxn ang="T13">
                <a:pos x="T6" y="T7"/>
              </a:cxn>
              <a:cxn ang="T14">
                <a:pos x="T8" y="T9"/>
              </a:cxn>
            </a:cxnLst>
            <a:rect l="T15" t="T16" r="T17" b="T18"/>
            <a:pathLst>
              <a:path w="90" h="1978">
                <a:moveTo>
                  <a:pt x="0" y="1978"/>
                </a:moveTo>
                <a:lnTo>
                  <a:pt x="0" y="66"/>
                </a:lnTo>
                <a:lnTo>
                  <a:pt x="90" y="0"/>
                </a:lnTo>
                <a:lnTo>
                  <a:pt x="90" y="1912"/>
                </a:lnTo>
                <a:lnTo>
                  <a:pt x="0" y="1978"/>
                </a:lnTo>
                <a:close/>
              </a:path>
            </a:pathLst>
          </a:custGeom>
          <a:solidFill>
            <a:srgbClr val="40646C"/>
          </a:solidFill>
          <a:ln w="9525">
            <a:solidFill>
              <a:srgbClr val="000000"/>
            </a:solidFill>
            <a:round/>
            <a:headEnd/>
            <a:tailEnd/>
          </a:ln>
        </p:spPr>
        <p:txBody>
          <a:bodyPr/>
          <a:lstStyle/>
          <a:p>
            <a:endParaRPr lang="en-US"/>
          </a:p>
        </p:txBody>
      </p:sp>
      <p:sp>
        <p:nvSpPr>
          <p:cNvPr id="38941" name="Rectangle 38"/>
          <p:cNvSpPr>
            <a:spLocks noChangeArrowheads="1"/>
          </p:cNvSpPr>
          <p:nvPr/>
        </p:nvSpPr>
        <p:spPr bwMode="auto">
          <a:xfrm>
            <a:off x="5740400" y="1898650"/>
            <a:ext cx="409575" cy="3035300"/>
          </a:xfrm>
          <a:prstGeom prst="rect">
            <a:avLst/>
          </a:prstGeom>
          <a:gradFill rotWithShape="1">
            <a:gsLst>
              <a:gs pos="0">
                <a:srgbClr val="5C919E"/>
              </a:gs>
              <a:gs pos="100000">
                <a:srgbClr val="345159"/>
              </a:gs>
            </a:gsLst>
            <a:lin ang="5400000" scaled="1"/>
          </a:gradFill>
          <a:ln w="9525">
            <a:solidFill>
              <a:srgbClr val="000000"/>
            </a:solidFill>
            <a:miter lim="800000"/>
            <a:headEnd/>
            <a:tailEnd/>
          </a:ln>
        </p:spPr>
        <p:txBody>
          <a:bodyPr/>
          <a:lstStyle/>
          <a:p>
            <a:pPr eaLnBrk="0" hangingPunct="0"/>
            <a:endParaRPr lang="en-US" sz="1100"/>
          </a:p>
        </p:txBody>
      </p:sp>
      <p:sp>
        <p:nvSpPr>
          <p:cNvPr id="38942" name="Freeform 39"/>
          <p:cNvSpPr>
            <a:spLocks/>
          </p:cNvSpPr>
          <p:nvPr/>
        </p:nvSpPr>
        <p:spPr bwMode="auto">
          <a:xfrm>
            <a:off x="5740400" y="1793875"/>
            <a:ext cx="552450" cy="104775"/>
          </a:xfrm>
          <a:custGeom>
            <a:avLst/>
            <a:gdLst>
              <a:gd name="T0" fmla="*/ 2147483647 w 348"/>
              <a:gd name="T1" fmla="*/ 2147483647 h 66"/>
              <a:gd name="T2" fmla="*/ 2147483647 w 348"/>
              <a:gd name="T3" fmla="*/ 0 h 66"/>
              <a:gd name="T4" fmla="*/ 2147483647 w 348"/>
              <a:gd name="T5" fmla="*/ 0 h 66"/>
              <a:gd name="T6" fmla="*/ 0 w 348"/>
              <a:gd name="T7" fmla="*/ 2147483647 h 66"/>
              <a:gd name="T8" fmla="*/ 2147483647 w 348"/>
              <a:gd name="T9" fmla="*/ 2147483647 h 66"/>
              <a:gd name="T10" fmla="*/ 0 60000 65536"/>
              <a:gd name="T11" fmla="*/ 0 60000 65536"/>
              <a:gd name="T12" fmla="*/ 0 60000 65536"/>
              <a:gd name="T13" fmla="*/ 0 60000 65536"/>
              <a:gd name="T14" fmla="*/ 0 60000 65536"/>
              <a:gd name="T15" fmla="*/ 0 w 348"/>
              <a:gd name="T16" fmla="*/ 0 h 66"/>
              <a:gd name="T17" fmla="*/ 348 w 348"/>
              <a:gd name="T18" fmla="*/ 66 h 66"/>
            </a:gdLst>
            <a:ahLst/>
            <a:cxnLst>
              <a:cxn ang="T10">
                <a:pos x="T0" y="T1"/>
              </a:cxn>
              <a:cxn ang="T11">
                <a:pos x="T2" y="T3"/>
              </a:cxn>
              <a:cxn ang="T12">
                <a:pos x="T4" y="T5"/>
              </a:cxn>
              <a:cxn ang="T13">
                <a:pos x="T6" y="T7"/>
              </a:cxn>
              <a:cxn ang="T14">
                <a:pos x="T8" y="T9"/>
              </a:cxn>
            </a:cxnLst>
            <a:rect l="T15" t="T16" r="T17" b="T18"/>
            <a:pathLst>
              <a:path w="348" h="66">
                <a:moveTo>
                  <a:pt x="258" y="66"/>
                </a:moveTo>
                <a:lnTo>
                  <a:pt x="348" y="0"/>
                </a:lnTo>
                <a:lnTo>
                  <a:pt x="90" y="0"/>
                </a:lnTo>
                <a:lnTo>
                  <a:pt x="0" y="66"/>
                </a:lnTo>
                <a:lnTo>
                  <a:pt x="258" y="66"/>
                </a:lnTo>
                <a:close/>
              </a:path>
            </a:pathLst>
          </a:custGeom>
          <a:solidFill>
            <a:srgbClr val="4D7983"/>
          </a:solidFill>
          <a:ln w="9525">
            <a:solidFill>
              <a:srgbClr val="000000"/>
            </a:solidFill>
            <a:round/>
            <a:headEnd/>
            <a:tailEnd/>
          </a:ln>
        </p:spPr>
        <p:txBody>
          <a:bodyPr/>
          <a:lstStyle/>
          <a:p>
            <a:endParaRPr lang="en-US"/>
          </a:p>
        </p:txBody>
      </p:sp>
      <p:sp>
        <p:nvSpPr>
          <p:cNvPr id="38943" name="Freeform 40"/>
          <p:cNvSpPr>
            <a:spLocks/>
          </p:cNvSpPr>
          <p:nvPr/>
        </p:nvSpPr>
        <p:spPr bwMode="auto">
          <a:xfrm>
            <a:off x="6570663" y="4600575"/>
            <a:ext cx="142875" cy="333375"/>
          </a:xfrm>
          <a:custGeom>
            <a:avLst/>
            <a:gdLst>
              <a:gd name="T0" fmla="*/ 0 w 90"/>
              <a:gd name="T1" fmla="*/ 2147483647 h 210"/>
              <a:gd name="T2" fmla="*/ 0 w 90"/>
              <a:gd name="T3" fmla="*/ 2147483647 h 210"/>
              <a:gd name="T4" fmla="*/ 2147483647 w 90"/>
              <a:gd name="T5" fmla="*/ 0 h 210"/>
              <a:gd name="T6" fmla="*/ 2147483647 w 90"/>
              <a:gd name="T7" fmla="*/ 2147483647 h 210"/>
              <a:gd name="T8" fmla="*/ 0 w 90"/>
              <a:gd name="T9" fmla="*/ 2147483647 h 210"/>
              <a:gd name="T10" fmla="*/ 0 60000 65536"/>
              <a:gd name="T11" fmla="*/ 0 60000 65536"/>
              <a:gd name="T12" fmla="*/ 0 60000 65536"/>
              <a:gd name="T13" fmla="*/ 0 60000 65536"/>
              <a:gd name="T14" fmla="*/ 0 60000 65536"/>
              <a:gd name="T15" fmla="*/ 0 w 90"/>
              <a:gd name="T16" fmla="*/ 0 h 210"/>
              <a:gd name="T17" fmla="*/ 90 w 90"/>
              <a:gd name="T18" fmla="*/ 210 h 210"/>
            </a:gdLst>
            <a:ahLst/>
            <a:cxnLst>
              <a:cxn ang="T10">
                <a:pos x="T0" y="T1"/>
              </a:cxn>
              <a:cxn ang="T11">
                <a:pos x="T2" y="T3"/>
              </a:cxn>
              <a:cxn ang="T12">
                <a:pos x="T4" y="T5"/>
              </a:cxn>
              <a:cxn ang="T13">
                <a:pos x="T6" y="T7"/>
              </a:cxn>
              <a:cxn ang="T14">
                <a:pos x="T8" y="T9"/>
              </a:cxn>
            </a:cxnLst>
            <a:rect l="T15" t="T16" r="T17" b="T18"/>
            <a:pathLst>
              <a:path w="90" h="210">
                <a:moveTo>
                  <a:pt x="0" y="210"/>
                </a:moveTo>
                <a:lnTo>
                  <a:pt x="0" y="66"/>
                </a:lnTo>
                <a:lnTo>
                  <a:pt x="90" y="0"/>
                </a:lnTo>
                <a:lnTo>
                  <a:pt x="90" y="144"/>
                </a:lnTo>
                <a:lnTo>
                  <a:pt x="0" y="210"/>
                </a:lnTo>
                <a:close/>
              </a:path>
            </a:pathLst>
          </a:custGeom>
          <a:solidFill>
            <a:srgbClr val="CA7E02"/>
          </a:solidFill>
          <a:ln w="9525">
            <a:solidFill>
              <a:srgbClr val="000000"/>
            </a:solidFill>
            <a:round/>
            <a:headEnd/>
            <a:tailEnd/>
          </a:ln>
        </p:spPr>
        <p:txBody>
          <a:bodyPr/>
          <a:lstStyle/>
          <a:p>
            <a:endParaRPr lang="en-US"/>
          </a:p>
        </p:txBody>
      </p:sp>
      <p:sp>
        <p:nvSpPr>
          <p:cNvPr id="38944" name="Rectangle 41"/>
          <p:cNvSpPr>
            <a:spLocks noChangeArrowheads="1"/>
          </p:cNvSpPr>
          <p:nvPr/>
        </p:nvSpPr>
        <p:spPr bwMode="auto">
          <a:xfrm>
            <a:off x="6149975" y="4705350"/>
            <a:ext cx="420688" cy="228600"/>
          </a:xfrm>
          <a:prstGeom prst="rect">
            <a:avLst/>
          </a:prstGeom>
          <a:gradFill rotWithShape="1">
            <a:gsLst>
              <a:gs pos="0">
                <a:srgbClr val="FDBF57"/>
              </a:gs>
              <a:gs pos="100000">
                <a:srgbClr val="A87F3A"/>
              </a:gs>
            </a:gsLst>
            <a:lin ang="5400000" scaled="1"/>
          </a:gradFill>
          <a:ln w="9525">
            <a:solidFill>
              <a:srgbClr val="000000"/>
            </a:solidFill>
            <a:miter lim="800000"/>
            <a:headEnd/>
            <a:tailEnd/>
          </a:ln>
        </p:spPr>
        <p:txBody>
          <a:bodyPr/>
          <a:lstStyle/>
          <a:p>
            <a:pPr eaLnBrk="0" hangingPunct="0"/>
            <a:endParaRPr lang="en-US" sz="1100" b="1"/>
          </a:p>
        </p:txBody>
      </p:sp>
      <p:sp>
        <p:nvSpPr>
          <p:cNvPr id="38945" name="Freeform 42"/>
          <p:cNvSpPr>
            <a:spLocks/>
          </p:cNvSpPr>
          <p:nvPr/>
        </p:nvSpPr>
        <p:spPr bwMode="auto">
          <a:xfrm>
            <a:off x="6149975" y="4600575"/>
            <a:ext cx="563563" cy="104775"/>
          </a:xfrm>
          <a:custGeom>
            <a:avLst/>
            <a:gdLst>
              <a:gd name="T0" fmla="*/ 2147483647 w 355"/>
              <a:gd name="T1" fmla="*/ 2147483647 h 66"/>
              <a:gd name="T2" fmla="*/ 2147483647 w 355"/>
              <a:gd name="T3" fmla="*/ 0 h 66"/>
              <a:gd name="T4" fmla="*/ 2147483647 w 355"/>
              <a:gd name="T5" fmla="*/ 0 h 66"/>
              <a:gd name="T6" fmla="*/ 0 w 355"/>
              <a:gd name="T7" fmla="*/ 2147483647 h 66"/>
              <a:gd name="T8" fmla="*/ 2147483647 w 355"/>
              <a:gd name="T9" fmla="*/ 2147483647 h 66"/>
              <a:gd name="T10" fmla="*/ 0 60000 65536"/>
              <a:gd name="T11" fmla="*/ 0 60000 65536"/>
              <a:gd name="T12" fmla="*/ 0 60000 65536"/>
              <a:gd name="T13" fmla="*/ 0 60000 65536"/>
              <a:gd name="T14" fmla="*/ 0 60000 65536"/>
              <a:gd name="T15" fmla="*/ 0 w 355"/>
              <a:gd name="T16" fmla="*/ 0 h 66"/>
              <a:gd name="T17" fmla="*/ 355 w 355"/>
              <a:gd name="T18" fmla="*/ 66 h 66"/>
            </a:gdLst>
            <a:ahLst/>
            <a:cxnLst>
              <a:cxn ang="T10">
                <a:pos x="T0" y="T1"/>
              </a:cxn>
              <a:cxn ang="T11">
                <a:pos x="T2" y="T3"/>
              </a:cxn>
              <a:cxn ang="T12">
                <a:pos x="T4" y="T5"/>
              </a:cxn>
              <a:cxn ang="T13">
                <a:pos x="T6" y="T7"/>
              </a:cxn>
              <a:cxn ang="T14">
                <a:pos x="T8" y="T9"/>
              </a:cxn>
            </a:cxnLst>
            <a:rect l="T15" t="T16" r="T17" b="T18"/>
            <a:pathLst>
              <a:path w="355" h="66">
                <a:moveTo>
                  <a:pt x="265" y="66"/>
                </a:moveTo>
                <a:lnTo>
                  <a:pt x="355" y="0"/>
                </a:lnTo>
                <a:lnTo>
                  <a:pt x="90" y="0"/>
                </a:lnTo>
                <a:lnTo>
                  <a:pt x="0" y="66"/>
                </a:lnTo>
                <a:lnTo>
                  <a:pt x="265" y="66"/>
                </a:lnTo>
                <a:close/>
              </a:path>
            </a:pathLst>
          </a:custGeom>
          <a:solidFill>
            <a:srgbClr val="FCA414"/>
          </a:solidFill>
          <a:ln w="9525">
            <a:solidFill>
              <a:srgbClr val="000000"/>
            </a:solidFill>
            <a:round/>
            <a:headEnd/>
            <a:tailEnd/>
          </a:ln>
        </p:spPr>
        <p:txBody>
          <a:bodyPr/>
          <a:lstStyle/>
          <a:p>
            <a:endParaRPr lang="en-US"/>
          </a:p>
        </p:txBody>
      </p:sp>
      <p:sp>
        <p:nvSpPr>
          <p:cNvPr id="642086" name="Rectangle 44"/>
          <p:cNvSpPr>
            <a:spLocks noChangeArrowheads="1"/>
          </p:cNvSpPr>
          <p:nvPr/>
        </p:nvSpPr>
        <p:spPr bwMode="auto">
          <a:xfrm>
            <a:off x="5897563" y="1577975"/>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dirty="0">
                <a:solidFill>
                  <a:srgbClr val="000000"/>
                </a:solidFill>
                <a:latin typeface="+mj-lt"/>
              </a:rPr>
              <a:t>93%</a:t>
            </a:r>
            <a:endParaRPr lang="en-US" sz="1100" dirty="0">
              <a:latin typeface="+mj-lt"/>
            </a:endParaRPr>
          </a:p>
        </p:txBody>
      </p:sp>
      <p:sp>
        <p:nvSpPr>
          <p:cNvPr id="38947" name="Freeform 45"/>
          <p:cNvSpPr>
            <a:spLocks/>
          </p:cNvSpPr>
          <p:nvPr/>
        </p:nvSpPr>
        <p:spPr bwMode="auto">
          <a:xfrm>
            <a:off x="7608888" y="1889125"/>
            <a:ext cx="142875" cy="3044825"/>
          </a:xfrm>
          <a:custGeom>
            <a:avLst/>
            <a:gdLst>
              <a:gd name="T0" fmla="*/ 0 w 90"/>
              <a:gd name="T1" fmla="*/ 2147483647 h 1918"/>
              <a:gd name="T2" fmla="*/ 0 w 90"/>
              <a:gd name="T3" fmla="*/ 2147483647 h 1918"/>
              <a:gd name="T4" fmla="*/ 2147483647 w 90"/>
              <a:gd name="T5" fmla="*/ 0 h 1918"/>
              <a:gd name="T6" fmla="*/ 2147483647 w 90"/>
              <a:gd name="T7" fmla="*/ 2147483647 h 1918"/>
              <a:gd name="T8" fmla="*/ 0 w 90"/>
              <a:gd name="T9" fmla="*/ 2147483647 h 1918"/>
              <a:gd name="T10" fmla="*/ 0 60000 65536"/>
              <a:gd name="T11" fmla="*/ 0 60000 65536"/>
              <a:gd name="T12" fmla="*/ 0 60000 65536"/>
              <a:gd name="T13" fmla="*/ 0 60000 65536"/>
              <a:gd name="T14" fmla="*/ 0 60000 65536"/>
              <a:gd name="T15" fmla="*/ 0 w 90"/>
              <a:gd name="T16" fmla="*/ 0 h 1918"/>
              <a:gd name="T17" fmla="*/ 90 w 90"/>
              <a:gd name="T18" fmla="*/ 1918 h 1918"/>
            </a:gdLst>
            <a:ahLst/>
            <a:cxnLst>
              <a:cxn ang="T10">
                <a:pos x="T0" y="T1"/>
              </a:cxn>
              <a:cxn ang="T11">
                <a:pos x="T2" y="T3"/>
              </a:cxn>
              <a:cxn ang="T12">
                <a:pos x="T4" y="T5"/>
              </a:cxn>
              <a:cxn ang="T13">
                <a:pos x="T6" y="T7"/>
              </a:cxn>
              <a:cxn ang="T14">
                <a:pos x="T8" y="T9"/>
              </a:cxn>
            </a:cxnLst>
            <a:rect l="T15" t="T16" r="T17" b="T18"/>
            <a:pathLst>
              <a:path w="90" h="1918">
                <a:moveTo>
                  <a:pt x="0" y="1918"/>
                </a:moveTo>
                <a:lnTo>
                  <a:pt x="0" y="66"/>
                </a:lnTo>
                <a:lnTo>
                  <a:pt x="90" y="0"/>
                </a:lnTo>
                <a:lnTo>
                  <a:pt x="90" y="1852"/>
                </a:lnTo>
                <a:lnTo>
                  <a:pt x="0" y="1918"/>
                </a:lnTo>
                <a:close/>
              </a:path>
            </a:pathLst>
          </a:custGeom>
          <a:solidFill>
            <a:srgbClr val="40646C"/>
          </a:solidFill>
          <a:ln w="9525">
            <a:solidFill>
              <a:srgbClr val="000000"/>
            </a:solidFill>
            <a:round/>
            <a:headEnd/>
            <a:tailEnd/>
          </a:ln>
        </p:spPr>
        <p:txBody>
          <a:bodyPr/>
          <a:lstStyle/>
          <a:p>
            <a:endParaRPr lang="en-US"/>
          </a:p>
        </p:txBody>
      </p:sp>
      <p:sp>
        <p:nvSpPr>
          <p:cNvPr id="38948" name="Rectangle 46"/>
          <p:cNvSpPr>
            <a:spLocks noChangeArrowheads="1"/>
          </p:cNvSpPr>
          <p:nvPr/>
        </p:nvSpPr>
        <p:spPr bwMode="auto">
          <a:xfrm>
            <a:off x="7189788" y="1993900"/>
            <a:ext cx="419100" cy="2940050"/>
          </a:xfrm>
          <a:prstGeom prst="rect">
            <a:avLst/>
          </a:prstGeom>
          <a:gradFill rotWithShape="1">
            <a:gsLst>
              <a:gs pos="0">
                <a:srgbClr val="CADDE1"/>
              </a:gs>
              <a:gs pos="100000">
                <a:srgbClr val="9DBFC7"/>
              </a:gs>
            </a:gsLst>
            <a:lin ang="5400000" scaled="1"/>
          </a:gradFill>
          <a:ln w="9525">
            <a:solidFill>
              <a:srgbClr val="000000"/>
            </a:solidFill>
            <a:miter lim="800000"/>
            <a:headEnd/>
            <a:tailEnd/>
          </a:ln>
        </p:spPr>
        <p:txBody>
          <a:bodyPr/>
          <a:lstStyle/>
          <a:p>
            <a:pPr eaLnBrk="0" hangingPunct="0"/>
            <a:endParaRPr lang="en-US" sz="1100"/>
          </a:p>
        </p:txBody>
      </p:sp>
      <p:sp>
        <p:nvSpPr>
          <p:cNvPr id="38949" name="Freeform 47"/>
          <p:cNvSpPr>
            <a:spLocks/>
          </p:cNvSpPr>
          <p:nvPr/>
        </p:nvSpPr>
        <p:spPr bwMode="auto">
          <a:xfrm>
            <a:off x="7189788" y="1889125"/>
            <a:ext cx="561975" cy="104775"/>
          </a:xfrm>
          <a:custGeom>
            <a:avLst/>
            <a:gdLst>
              <a:gd name="T0" fmla="*/ 2147483647 w 354"/>
              <a:gd name="T1" fmla="*/ 2147483647 h 66"/>
              <a:gd name="T2" fmla="*/ 2147483647 w 354"/>
              <a:gd name="T3" fmla="*/ 0 h 66"/>
              <a:gd name="T4" fmla="*/ 2147483647 w 354"/>
              <a:gd name="T5" fmla="*/ 0 h 66"/>
              <a:gd name="T6" fmla="*/ 0 w 354"/>
              <a:gd name="T7" fmla="*/ 2147483647 h 66"/>
              <a:gd name="T8" fmla="*/ 2147483647 w 354"/>
              <a:gd name="T9" fmla="*/ 2147483647 h 66"/>
              <a:gd name="T10" fmla="*/ 0 60000 65536"/>
              <a:gd name="T11" fmla="*/ 0 60000 65536"/>
              <a:gd name="T12" fmla="*/ 0 60000 65536"/>
              <a:gd name="T13" fmla="*/ 0 60000 65536"/>
              <a:gd name="T14" fmla="*/ 0 60000 65536"/>
              <a:gd name="T15" fmla="*/ 0 w 354"/>
              <a:gd name="T16" fmla="*/ 0 h 66"/>
              <a:gd name="T17" fmla="*/ 354 w 354"/>
              <a:gd name="T18" fmla="*/ 66 h 66"/>
            </a:gdLst>
            <a:ahLst/>
            <a:cxnLst>
              <a:cxn ang="T10">
                <a:pos x="T0" y="T1"/>
              </a:cxn>
              <a:cxn ang="T11">
                <a:pos x="T2" y="T3"/>
              </a:cxn>
              <a:cxn ang="T12">
                <a:pos x="T4" y="T5"/>
              </a:cxn>
              <a:cxn ang="T13">
                <a:pos x="T6" y="T7"/>
              </a:cxn>
              <a:cxn ang="T14">
                <a:pos x="T8" y="T9"/>
              </a:cxn>
            </a:cxnLst>
            <a:rect l="T15" t="T16" r="T17" b="T18"/>
            <a:pathLst>
              <a:path w="354" h="66">
                <a:moveTo>
                  <a:pt x="264" y="66"/>
                </a:moveTo>
                <a:lnTo>
                  <a:pt x="354" y="0"/>
                </a:lnTo>
                <a:lnTo>
                  <a:pt x="90" y="0"/>
                </a:lnTo>
                <a:lnTo>
                  <a:pt x="0" y="66"/>
                </a:lnTo>
                <a:lnTo>
                  <a:pt x="264" y="66"/>
                </a:lnTo>
                <a:close/>
              </a:path>
            </a:pathLst>
          </a:custGeom>
          <a:solidFill>
            <a:srgbClr val="4D7983"/>
          </a:solidFill>
          <a:ln w="9525">
            <a:solidFill>
              <a:srgbClr val="000000"/>
            </a:solidFill>
            <a:round/>
            <a:headEnd/>
            <a:tailEnd/>
          </a:ln>
        </p:spPr>
        <p:txBody>
          <a:bodyPr/>
          <a:lstStyle/>
          <a:p>
            <a:endParaRPr lang="en-US"/>
          </a:p>
        </p:txBody>
      </p:sp>
      <p:sp>
        <p:nvSpPr>
          <p:cNvPr id="38950" name="Freeform 48"/>
          <p:cNvSpPr>
            <a:spLocks/>
          </p:cNvSpPr>
          <p:nvPr/>
        </p:nvSpPr>
        <p:spPr bwMode="auto">
          <a:xfrm>
            <a:off x="8027988" y="4505325"/>
            <a:ext cx="142875" cy="428625"/>
          </a:xfrm>
          <a:custGeom>
            <a:avLst/>
            <a:gdLst>
              <a:gd name="T0" fmla="*/ 0 w 90"/>
              <a:gd name="T1" fmla="*/ 2147483647 h 270"/>
              <a:gd name="T2" fmla="*/ 0 w 90"/>
              <a:gd name="T3" fmla="*/ 2147483647 h 270"/>
              <a:gd name="T4" fmla="*/ 2147483647 w 90"/>
              <a:gd name="T5" fmla="*/ 0 h 270"/>
              <a:gd name="T6" fmla="*/ 2147483647 w 90"/>
              <a:gd name="T7" fmla="*/ 2147483647 h 270"/>
              <a:gd name="T8" fmla="*/ 0 w 90"/>
              <a:gd name="T9" fmla="*/ 2147483647 h 270"/>
              <a:gd name="T10" fmla="*/ 0 60000 65536"/>
              <a:gd name="T11" fmla="*/ 0 60000 65536"/>
              <a:gd name="T12" fmla="*/ 0 60000 65536"/>
              <a:gd name="T13" fmla="*/ 0 60000 65536"/>
              <a:gd name="T14" fmla="*/ 0 60000 65536"/>
              <a:gd name="T15" fmla="*/ 0 w 90"/>
              <a:gd name="T16" fmla="*/ 0 h 270"/>
              <a:gd name="T17" fmla="*/ 90 w 90"/>
              <a:gd name="T18" fmla="*/ 270 h 270"/>
            </a:gdLst>
            <a:ahLst/>
            <a:cxnLst>
              <a:cxn ang="T10">
                <a:pos x="T0" y="T1"/>
              </a:cxn>
              <a:cxn ang="T11">
                <a:pos x="T2" y="T3"/>
              </a:cxn>
              <a:cxn ang="T12">
                <a:pos x="T4" y="T5"/>
              </a:cxn>
              <a:cxn ang="T13">
                <a:pos x="T6" y="T7"/>
              </a:cxn>
              <a:cxn ang="T14">
                <a:pos x="T8" y="T9"/>
              </a:cxn>
            </a:cxnLst>
            <a:rect l="T15" t="T16" r="T17" b="T18"/>
            <a:pathLst>
              <a:path w="90" h="270">
                <a:moveTo>
                  <a:pt x="0" y="270"/>
                </a:moveTo>
                <a:lnTo>
                  <a:pt x="0" y="66"/>
                </a:lnTo>
                <a:lnTo>
                  <a:pt x="90" y="0"/>
                </a:lnTo>
                <a:lnTo>
                  <a:pt x="90" y="204"/>
                </a:lnTo>
                <a:lnTo>
                  <a:pt x="0" y="270"/>
                </a:lnTo>
                <a:close/>
              </a:path>
            </a:pathLst>
          </a:custGeom>
          <a:solidFill>
            <a:srgbClr val="CA7E02"/>
          </a:solidFill>
          <a:ln w="9525">
            <a:solidFill>
              <a:srgbClr val="000000"/>
            </a:solidFill>
            <a:round/>
            <a:headEnd/>
            <a:tailEnd/>
          </a:ln>
        </p:spPr>
        <p:txBody>
          <a:bodyPr/>
          <a:lstStyle/>
          <a:p>
            <a:endParaRPr lang="en-US"/>
          </a:p>
        </p:txBody>
      </p:sp>
      <p:sp>
        <p:nvSpPr>
          <p:cNvPr id="38951" name="Rectangle 49"/>
          <p:cNvSpPr>
            <a:spLocks noChangeArrowheads="1"/>
          </p:cNvSpPr>
          <p:nvPr/>
        </p:nvSpPr>
        <p:spPr bwMode="auto">
          <a:xfrm>
            <a:off x="7608888" y="4567238"/>
            <a:ext cx="419100" cy="323850"/>
          </a:xfrm>
          <a:prstGeom prst="rect">
            <a:avLst/>
          </a:prstGeom>
          <a:gradFill rotWithShape="1">
            <a:gsLst>
              <a:gs pos="0">
                <a:srgbClr val="FDBF57"/>
              </a:gs>
              <a:gs pos="100000">
                <a:srgbClr val="A87F3A"/>
              </a:gs>
            </a:gsLst>
            <a:lin ang="5400000" scaled="1"/>
          </a:gradFill>
          <a:ln w="9525" algn="ctr">
            <a:solidFill>
              <a:srgbClr val="000000"/>
            </a:solidFill>
            <a:miter lim="800000"/>
            <a:headEnd/>
            <a:tailEnd/>
          </a:ln>
        </p:spPr>
        <p:txBody>
          <a:bodyPr/>
          <a:lstStyle/>
          <a:p>
            <a:pPr eaLnBrk="0" hangingPunct="0"/>
            <a:endParaRPr lang="en-US" sz="1100" b="1">
              <a:latin typeface="Verdana" pitchFamily="34" charset="0"/>
            </a:endParaRPr>
          </a:p>
        </p:txBody>
      </p:sp>
      <p:sp>
        <p:nvSpPr>
          <p:cNvPr id="38952" name="Freeform 50"/>
          <p:cNvSpPr>
            <a:spLocks/>
          </p:cNvSpPr>
          <p:nvPr/>
        </p:nvSpPr>
        <p:spPr bwMode="auto">
          <a:xfrm>
            <a:off x="7608888" y="4505325"/>
            <a:ext cx="561975" cy="104775"/>
          </a:xfrm>
          <a:custGeom>
            <a:avLst/>
            <a:gdLst>
              <a:gd name="T0" fmla="*/ 2147483647 w 354"/>
              <a:gd name="T1" fmla="*/ 2147483647 h 66"/>
              <a:gd name="T2" fmla="*/ 2147483647 w 354"/>
              <a:gd name="T3" fmla="*/ 0 h 66"/>
              <a:gd name="T4" fmla="*/ 2147483647 w 354"/>
              <a:gd name="T5" fmla="*/ 0 h 66"/>
              <a:gd name="T6" fmla="*/ 0 w 354"/>
              <a:gd name="T7" fmla="*/ 2147483647 h 66"/>
              <a:gd name="T8" fmla="*/ 2147483647 w 354"/>
              <a:gd name="T9" fmla="*/ 2147483647 h 66"/>
              <a:gd name="T10" fmla="*/ 0 60000 65536"/>
              <a:gd name="T11" fmla="*/ 0 60000 65536"/>
              <a:gd name="T12" fmla="*/ 0 60000 65536"/>
              <a:gd name="T13" fmla="*/ 0 60000 65536"/>
              <a:gd name="T14" fmla="*/ 0 60000 65536"/>
              <a:gd name="T15" fmla="*/ 0 w 354"/>
              <a:gd name="T16" fmla="*/ 0 h 66"/>
              <a:gd name="T17" fmla="*/ 354 w 354"/>
              <a:gd name="T18" fmla="*/ 66 h 66"/>
            </a:gdLst>
            <a:ahLst/>
            <a:cxnLst>
              <a:cxn ang="T10">
                <a:pos x="T0" y="T1"/>
              </a:cxn>
              <a:cxn ang="T11">
                <a:pos x="T2" y="T3"/>
              </a:cxn>
              <a:cxn ang="T12">
                <a:pos x="T4" y="T5"/>
              </a:cxn>
              <a:cxn ang="T13">
                <a:pos x="T6" y="T7"/>
              </a:cxn>
              <a:cxn ang="T14">
                <a:pos x="T8" y="T9"/>
              </a:cxn>
            </a:cxnLst>
            <a:rect l="T15" t="T16" r="T17" b="T18"/>
            <a:pathLst>
              <a:path w="354" h="66">
                <a:moveTo>
                  <a:pt x="264" y="66"/>
                </a:moveTo>
                <a:lnTo>
                  <a:pt x="354" y="0"/>
                </a:lnTo>
                <a:lnTo>
                  <a:pt x="90" y="0"/>
                </a:lnTo>
                <a:lnTo>
                  <a:pt x="0" y="66"/>
                </a:lnTo>
                <a:lnTo>
                  <a:pt x="264" y="66"/>
                </a:lnTo>
                <a:close/>
              </a:path>
            </a:pathLst>
          </a:custGeom>
          <a:solidFill>
            <a:srgbClr val="FCA414"/>
          </a:solidFill>
          <a:ln w="9525">
            <a:solidFill>
              <a:srgbClr val="000000"/>
            </a:solidFill>
            <a:round/>
            <a:headEnd/>
            <a:tailEnd/>
          </a:ln>
        </p:spPr>
        <p:txBody>
          <a:bodyPr/>
          <a:lstStyle/>
          <a:p>
            <a:endParaRPr lang="en-US"/>
          </a:p>
        </p:txBody>
      </p:sp>
      <p:sp>
        <p:nvSpPr>
          <p:cNvPr id="642093" name="Rectangle 51"/>
          <p:cNvSpPr>
            <a:spLocks noChangeArrowheads="1"/>
          </p:cNvSpPr>
          <p:nvPr/>
        </p:nvSpPr>
        <p:spPr bwMode="auto">
          <a:xfrm>
            <a:off x="7334250" y="1668463"/>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90%</a:t>
            </a:r>
            <a:endParaRPr lang="en-US" sz="1100">
              <a:latin typeface="+mj-lt"/>
            </a:endParaRPr>
          </a:p>
        </p:txBody>
      </p:sp>
      <p:grpSp>
        <p:nvGrpSpPr>
          <p:cNvPr id="38954" name="Group 111"/>
          <p:cNvGrpSpPr>
            <a:grpSpLocks/>
          </p:cNvGrpSpPr>
          <p:nvPr/>
        </p:nvGrpSpPr>
        <p:grpSpPr bwMode="auto">
          <a:xfrm>
            <a:off x="1004888" y="1670050"/>
            <a:ext cx="47625" cy="3265488"/>
            <a:chOff x="642" y="1238"/>
            <a:chExt cx="30" cy="2057"/>
          </a:xfrm>
        </p:grpSpPr>
        <p:sp>
          <p:nvSpPr>
            <p:cNvPr id="39001" name="Line 53"/>
            <p:cNvSpPr>
              <a:spLocks noChangeShapeType="1"/>
            </p:cNvSpPr>
            <p:nvPr/>
          </p:nvSpPr>
          <p:spPr bwMode="auto">
            <a:xfrm flipH="1">
              <a:off x="642" y="3294"/>
              <a:ext cx="30" cy="1"/>
            </a:xfrm>
            <a:prstGeom prst="line">
              <a:avLst/>
            </a:prstGeom>
            <a:noFill/>
            <a:ln w="15875">
              <a:solidFill>
                <a:srgbClr val="000000"/>
              </a:solidFill>
              <a:round/>
              <a:headEnd/>
              <a:tailEnd/>
            </a:ln>
          </p:spPr>
          <p:txBody>
            <a:bodyPr/>
            <a:lstStyle/>
            <a:p>
              <a:endParaRPr lang="en-US"/>
            </a:p>
          </p:txBody>
        </p:sp>
        <p:sp>
          <p:nvSpPr>
            <p:cNvPr id="39002" name="Line 54"/>
            <p:cNvSpPr>
              <a:spLocks noChangeShapeType="1"/>
            </p:cNvSpPr>
            <p:nvPr/>
          </p:nvSpPr>
          <p:spPr bwMode="auto">
            <a:xfrm flipH="1">
              <a:off x="642" y="3090"/>
              <a:ext cx="30" cy="1"/>
            </a:xfrm>
            <a:prstGeom prst="line">
              <a:avLst/>
            </a:prstGeom>
            <a:noFill/>
            <a:ln w="15875">
              <a:solidFill>
                <a:srgbClr val="000000"/>
              </a:solidFill>
              <a:round/>
              <a:headEnd/>
              <a:tailEnd/>
            </a:ln>
          </p:spPr>
          <p:txBody>
            <a:bodyPr/>
            <a:lstStyle/>
            <a:p>
              <a:endParaRPr lang="en-US"/>
            </a:p>
          </p:txBody>
        </p:sp>
        <p:sp>
          <p:nvSpPr>
            <p:cNvPr id="39003" name="Line 55"/>
            <p:cNvSpPr>
              <a:spLocks noChangeShapeType="1"/>
            </p:cNvSpPr>
            <p:nvPr/>
          </p:nvSpPr>
          <p:spPr bwMode="auto">
            <a:xfrm flipH="1">
              <a:off x="642" y="2887"/>
              <a:ext cx="30" cy="1"/>
            </a:xfrm>
            <a:prstGeom prst="line">
              <a:avLst/>
            </a:prstGeom>
            <a:noFill/>
            <a:ln w="15875">
              <a:solidFill>
                <a:srgbClr val="000000"/>
              </a:solidFill>
              <a:round/>
              <a:headEnd/>
              <a:tailEnd/>
            </a:ln>
          </p:spPr>
          <p:txBody>
            <a:bodyPr/>
            <a:lstStyle/>
            <a:p>
              <a:endParaRPr lang="en-US"/>
            </a:p>
          </p:txBody>
        </p:sp>
        <p:sp>
          <p:nvSpPr>
            <p:cNvPr id="39004" name="Line 56"/>
            <p:cNvSpPr>
              <a:spLocks noChangeShapeType="1"/>
            </p:cNvSpPr>
            <p:nvPr/>
          </p:nvSpPr>
          <p:spPr bwMode="auto">
            <a:xfrm flipH="1">
              <a:off x="642" y="2677"/>
              <a:ext cx="30" cy="1"/>
            </a:xfrm>
            <a:prstGeom prst="line">
              <a:avLst/>
            </a:prstGeom>
            <a:noFill/>
            <a:ln w="15875">
              <a:solidFill>
                <a:srgbClr val="000000"/>
              </a:solidFill>
              <a:round/>
              <a:headEnd/>
              <a:tailEnd/>
            </a:ln>
          </p:spPr>
          <p:txBody>
            <a:bodyPr/>
            <a:lstStyle/>
            <a:p>
              <a:endParaRPr lang="en-US"/>
            </a:p>
          </p:txBody>
        </p:sp>
        <p:sp>
          <p:nvSpPr>
            <p:cNvPr id="39005" name="Line 57"/>
            <p:cNvSpPr>
              <a:spLocks noChangeShapeType="1"/>
            </p:cNvSpPr>
            <p:nvPr/>
          </p:nvSpPr>
          <p:spPr bwMode="auto">
            <a:xfrm flipH="1">
              <a:off x="642" y="2473"/>
              <a:ext cx="30" cy="1"/>
            </a:xfrm>
            <a:prstGeom prst="line">
              <a:avLst/>
            </a:prstGeom>
            <a:noFill/>
            <a:ln w="15875">
              <a:solidFill>
                <a:srgbClr val="000000"/>
              </a:solidFill>
              <a:round/>
              <a:headEnd/>
              <a:tailEnd/>
            </a:ln>
          </p:spPr>
          <p:txBody>
            <a:bodyPr/>
            <a:lstStyle/>
            <a:p>
              <a:endParaRPr lang="en-US"/>
            </a:p>
          </p:txBody>
        </p:sp>
        <p:sp>
          <p:nvSpPr>
            <p:cNvPr id="39006" name="Line 58"/>
            <p:cNvSpPr>
              <a:spLocks noChangeShapeType="1"/>
            </p:cNvSpPr>
            <p:nvPr/>
          </p:nvSpPr>
          <p:spPr bwMode="auto">
            <a:xfrm flipH="1">
              <a:off x="642" y="2269"/>
              <a:ext cx="30" cy="1"/>
            </a:xfrm>
            <a:prstGeom prst="line">
              <a:avLst/>
            </a:prstGeom>
            <a:noFill/>
            <a:ln w="15875">
              <a:solidFill>
                <a:srgbClr val="000000"/>
              </a:solidFill>
              <a:round/>
              <a:headEnd/>
              <a:tailEnd/>
            </a:ln>
          </p:spPr>
          <p:txBody>
            <a:bodyPr/>
            <a:lstStyle/>
            <a:p>
              <a:endParaRPr lang="en-US"/>
            </a:p>
          </p:txBody>
        </p:sp>
        <p:sp>
          <p:nvSpPr>
            <p:cNvPr id="39007" name="Line 59"/>
            <p:cNvSpPr>
              <a:spLocks noChangeShapeType="1"/>
            </p:cNvSpPr>
            <p:nvPr/>
          </p:nvSpPr>
          <p:spPr bwMode="auto">
            <a:xfrm flipH="1">
              <a:off x="642" y="2059"/>
              <a:ext cx="30" cy="1"/>
            </a:xfrm>
            <a:prstGeom prst="line">
              <a:avLst/>
            </a:prstGeom>
            <a:noFill/>
            <a:ln w="15875">
              <a:solidFill>
                <a:srgbClr val="000000"/>
              </a:solidFill>
              <a:round/>
              <a:headEnd/>
              <a:tailEnd/>
            </a:ln>
          </p:spPr>
          <p:txBody>
            <a:bodyPr/>
            <a:lstStyle/>
            <a:p>
              <a:endParaRPr lang="en-US"/>
            </a:p>
          </p:txBody>
        </p:sp>
        <p:sp>
          <p:nvSpPr>
            <p:cNvPr id="39008" name="Line 60"/>
            <p:cNvSpPr>
              <a:spLocks noChangeShapeType="1"/>
            </p:cNvSpPr>
            <p:nvPr/>
          </p:nvSpPr>
          <p:spPr bwMode="auto">
            <a:xfrm flipH="1">
              <a:off x="642" y="1855"/>
              <a:ext cx="30" cy="1"/>
            </a:xfrm>
            <a:prstGeom prst="line">
              <a:avLst/>
            </a:prstGeom>
            <a:noFill/>
            <a:ln w="15875">
              <a:solidFill>
                <a:srgbClr val="000000"/>
              </a:solidFill>
              <a:round/>
              <a:headEnd/>
              <a:tailEnd/>
            </a:ln>
          </p:spPr>
          <p:txBody>
            <a:bodyPr/>
            <a:lstStyle/>
            <a:p>
              <a:endParaRPr lang="en-US"/>
            </a:p>
          </p:txBody>
        </p:sp>
        <p:sp>
          <p:nvSpPr>
            <p:cNvPr id="39009" name="Line 61"/>
            <p:cNvSpPr>
              <a:spLocks noChangeShapeType="1"/>
            </p:cNvSpPr>
            <p:nvPr/>
          </p:nvSpPr>
          <p:spPr bwMode="auto">
            <a:xfrm flipH="1">
              <a:off x="642" y="1652"/>
              <a:ext cx="30" cy="1"/>
            </a:xfrm>
            <a:prstGeom prst="line">
              <a:avLst/>
            </a:prstGeom>
            <a:noFill/>
            <a:ln w="15875">
              <a:solidFill>
                <a:srgbClr val="000000"/>
              </a:solidFill>
              <a:round/>
              <a:headEnd/>
              <a:tailEnd/>
            </a:ln>
          </p:spPr>
          <p:txBody>
            <a:bodyPr/>
            <a:lstStyle/>
            <a:p>
              <a:endParaRPr lang="en-US"/>
            </a:p>
          </p:txBody>
        </p:sp>
        <p:sp>
          <p:nvSpPr>
            <p:cNvPr id="39010" name="Line 62"/>
            <p:cNvSpPr>
              <a:spLocks noChangeShapeType="1"/>
            </p:cNvSpPr>
            <p:nvPr/>
          </p:nvSpPr>
          <p:spPr bwMode="auto">
            <a:xfrm flipH="1">
              <a:off x="642" y="1442"/>
              <a:ext cx="30" cy="1"/>
            </a:xfrm>
            <a:prstGeom prst="line">
              <a:avLst/>
            </a:prstGeom>
            <a:noFill/>
            <a:ln w="15875">
              <a:solidFill>
                <a:srgbClr val="000000"/>
              </a:solidFill>
              <a:round/>
              <a:headEnd/>
              <a:tailEnd/>
            </a:ln>
          </p:spPr>
          <p:txBody>
            <a:bodyPr/>
            <a:lstStyle/>
            <a:p>
              <a:endParaRPr lang="en-US"/>
            </a:p>
          </p:txBody>
        </p:sp>
        <p:sp>
          <p:nvSpPr>
            <p:cNvPr id="39011" name="Line 63"/>
            <p:cNvSpPr>
              <a:spLocks noChangeShapeType="1"/>
            </p:cNvSpPr>
            <p:nvPr/>
          </p:nvSpPr>
          <p:spPr bwMode="auto">
            <a:xfrm flipH="1">
              <a:off x="642" y="1238"/>
              <a:ext cx="30" cy="1"/>
            </a:xfrm>
            <a:prstGeom prst="line">
              <a:avLst/>
            </a:prstGeom>
            <a:noFill/>
            <a:ln w="15875">
              <a:solidFill>
                <a:srgbClr val="000000"/>
              </a:solidFill>
              <a:round/>
              <a:headEnd/>
              <a:tailEnd/>
            </a:ln>
          </p:spPr>
          <p:txBody>
            <a:bodyPr/>
            <a:lstStyle/>
            <a:p>
              <a:endParaRPr lang="en-US"/>
            </a:p>
          </p:txBody>
        </p:sp>
      </p:grpSp>
      <p:sp>
        <p:nvSpPr>
          <p:cNvPr id="642106" name="Rectangle 64"/>
          <p:cNvSpPr>
            <a:spLocks noChangeArrowheads="1"/>
          </p:cNvSpPr>
          <p:nvPr/>
        </p:nvSpPr>
        <p:spPr bwMode="auto">
          <a:xfrm>
            <a:off x="719138" y="4829175"/>
            <a:ext cx="211137"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0%</a:t>
            </a:r>
            <a:endParaRPr lang="en-US" sz="1100">
              <a:latin typeface="+mj-lt"/>
            </a:endParaRPr>
          </a:p>
        </p:txBody>
      </p:sp>
      <p:sp>
        <p:nvSpPr>
          <p:cNvPr id="642107" name="Rectangle 65"/>
          <p:cNvSpPr>
            <a:spLocks noChangeArrowheads="1"/>
          </p:cNvSpPr>
          <p:nvPr/>
        </p:nvSpPr>
        <p:spPr bwMode="auto">
          <a:xfrm>
            <a:off x="623888" y="4505325"/>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10%</a:t>
            </a:r>
            <a:endParaRPr lang="en-US" sz="1100">
              <a:latin typeface="+mj-lt"/>
            </a:endParaRPr>
          </a:p>
        </p:txBody>
      </p:sp>
      <p:sp>
        <p:nvSpPr>
          <p:cNvPr id="642108" name="Rectangle 66"/>
          <p:cNvSpPr>
            <a:spLocks noChangeArrowheads="1"/>
          </p:cNvSpPr>
          <p:nvPr/>
        </p:nvSpPr>
        <p:spPr bwMode="auto">
          <a:xfrm>
            <a:off x="623888" y="4183063"/>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20%</a:t>
            </a:r>
            <a:endParaRPr lang="en-US" sz="1100">
              <a:latin typeface="+mj-lt"/>
            </a:endParaRPr>
          </a:p>
        </p:txBody>
      </p:sp>
      <p:sp>
        <p:nvSpPr>
          <p:cNvPr id="642109" name="Rectangle 67"/>
          <p:cNvSpPr>
            <a:spLocks noChangeArrowheads="1"/>
          </p:cNvSpPr>
          <p:nvPr/>
        </p:nvSpPr>
        <p:spPr bwMode="auto">
          <a:xfrm>
            <a:off x="623888" y="3849688"/>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30%</a:t>
            </a:r>
            <a:endParaRPr lang="en-US" sz="1100">
              <a:latin typeface="+mj-lt"/>
            </a:endParaRPr>
          </a:p>
        </p:txBody>
      </p:sp>
      <p:sp>
        <p:nvSpPr>
          <p:cNvPr id="642110" name="Rectangle 68"/>
          <p:cNvSpPr>
            <a:spLocks noChangeArrowheads="1"/>
          </p:cNvSpPr>
          <p:nvPr/>
        </p:nvSpPr>
        <p:spPr bwMode="auto">
          <a:xfrm>
            <a:off x="623888" y="3525838"/>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40%</a:t>
            </a:r>
            <a:endParaRPr lang="en-US" sz="1100">
              <a:latin typeface="+mj-lt"/>
            </a:endParaRPr>
          </a:p>
        </p:txBody>
      </p:sp>
      <p:sp>
        <p:nvSpPr>
          <p:cNvPr id="642111" name="Rectangle 69"/>
          <p:cNvSpPr>
            <a:spLocks noChangeArrowheads="1"/>
          </p:cNvSpPr>
          <p:nvPr/>
        </p:nvSpPr>
        <p:spPr bwMode="auto">
          <a:xfrm>
            <a:off x="623888" y="3201988"/>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50%</a:t>
            </a:r>
            <a:endParaRPr lang="en-US" sz="1100">
              <a:latin typeface="+mj-lt"/>
            </a:endParaRPr>
          </a:p>
        </p:txBody>
      </p:sp>
      <p:sp>
        <p:nvSpPr>
          <p:cNvPr id="642112" name="Rectangle 70"/>
          <p:cNvSpPr>
            <a:spLocks noChangeArrowheads="1"/>
          </p:cNvSpPr>
          <p:nvPr/>
        </p:nvSpPr>
        <p:spPr bwMode="auto">
          <a:xfrm>
            <a:off x="623888" y="2868613"/>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60%</a:t>
            </a:r>
            <a:endParaRPr lang="en-US" sz="1100">
              <a:latin typeface="+mj-lt"/>
            </a:endParaRPr>
          </a:p>
        </p:txBody>
      </p:sp>
      <p:sp>
        <p:nvSpPr>
          <p:cNvPr id="642113" name="Rectangle 71"/>
          <p:cNvSpPr>
            <a:spLocks noChangeArrowheads="1"/>
          </p:cNvSpPr>
          <p:nvPr/>
        </p:nvSpPr>
        <p:spPr bwMode="auto">
          <a:xfrm>
            <a:off x="623888" y="2544763"/>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70%</a:t>
            </a:r>
            <a:endParaRPr lang="en-US" sz="1100">
              <a:latin typeface="+mj-lt"/>
            </a:endParaRPr>
          </a:p>
        </p:txBody>
      </p:sp>
      <p:sp>
        <p:nvSpPr>
          <p:cNvPr id="642114" name="Rectangle 72"/>
          <p:cNvSpPr>
            <a:spLocks noChangeArrowheads="1"/>
          </p:cNvSpPr>
          <p:nvPr/>
        </p:nvSpPr>
        <p:spPr bwMode="auto">
          <a:xfrm>
            <a:off x="623888" y="2222500"/>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80%</a:t>
            </a:r>
            <a:endParaRPr lang="en-US" sz="1100">
              <a:latin typeface="+mj-lt"/>
            </a:endParaRPr>
          </a:p>
        </p:txBody>
      </p:sp>
      <p:sp>
        <p:nvSpPr>
          <p:cNvPr id="642115" name="Rectangle 73"/>
          <p:cNvSpPr>
            <a:spLocks noChangeArrowheads="1"/>
          </p:cNvSpPr>
          <p:nvPr/>
        </p:nvSpPr>
        <p:spPr bwMode="auto">
          <a:xfrm>
            <a:off x="623888" y="1889125"/>
            <a:ext cx="282575" cy="168275"/>
          </a:xfrm>
          <a:prstGeom prst="rect">
            <a:avLst/>
          </a:prstGeom>
          <a:noFill/>
          <a:ln w="9525">
            <a:noFill/>
            <a:miter lim="800000"/>
            <a:headEnd/>
            <a:tailEnd/>
          </a:ln>
        </p:spPr>
        <p:txBody>
          <a:bodyPr wrap="none" lIns="0" tIns="0" rIns="0" bIns="0">
            <a:spAutoFit/>
          </a:bodyPr>
          <a:lstStyle/>
          <a:p>
            <a:pPr eaLnBrk="0" hangingPunct="0">
              <a:defRPr/>
            </a:pPr>
            <a:r>
              <a:rPr lang="en-US" sz="1100" b="1">
                <a:solidFill>
                  <a:srgbClr val="000000"/>
                </a:solidFill>
                <a:latin typeface="+mj-lt"/>
              </a:rPr>
              <a:t>90%</a:t>
            </a:r>
            <a:endParaRPr lang="en-US" sz="1100">
              <a:latin typeface="+mj-lt"/>
            </a:endParaRPr>
          </a:p>
        </p:txBody>
      </p:sp>
      <p:sp>
        <p:nvSpPr>
          <p:cNvPr id="642116" name="Rectangle 74"/>
          <p:cNvSpPr>
            <a:spLocks noChangeArrowheads="1"/>
          </p:cNvSpPr>
          <p:nvPr/>
        </p:nvSpPr>
        <p:spPr bwMode="auto">
          <a:xfrm>
            <a:off x="547688" y="1565275"/>
            <a:ext cx="352425" cy="168275"/>
          </a:xfrm>
          <a:prstGeom prst="rect">
            <a:avLst/>
          </a:prstGeom>
          <a:noFill/>
          <a:ln w="9525">
            <a:noFill/>
            <a:miter lim="800000"/>
            <a:headEnd/>
            <a:tailEnd/>
          </a:ln>
        </p:spPr>
        <p:txBody>
          <a:bodyPr wrap="none" lIns="0" tIns="0" rIns="0" bIns="0">
            <a:spAutoFit/>
          </a:bodyPr>
          <a:lstStyle/>
          <a:p>
            <a:pPr eaLnBrk="0" hangingPunct="0">
              <a:defRPr/>
            </a:pPr>
            <a:r>
              <a:rPr lang="en-US" sz="1100" b="1" dirty="0">
                <a:solidFill>
                  <a:srgbClr val="000000"/>
                </a:solidFill>
                <a:latin typeface="+mj-lt"/>
              </a:rPr>
              <a:t>100%</a:t>
            </a:r>
            <a:endParaRPr lang="en-US" sz="1100" dirty="0">
              <a:latin typeface="+mj-lt"/>
            </a:endParaRPr>
          </a:p>
        </p:txBody>
      </p:sp>
      <p:sp>
        <p:nvSpPr>
          <p:cNvPr id="38966" name="Line 76"/>
          <p:cNvSpPr>
            <a:spLocks noChangeShapeType="1"/>
          </p:cNvSpPr>
          <p:nvPr/>
        </p:nvSpPr>
        <p:spPr bwMode="auto">
          <a:xfrm>
            <a:off x="1052513" y="4933950"/>
            <a:ext cx="1587" cy="47625"/>
          </a:xfrm>
          <a:prstGeom prst="line">
            <a:avLst/>
          </a:prstGeom>
          <a:noFill/>
          <a:ln w="15875">
            <a:solidFill>
              <a:srgbClr val="000000"/>
            </a:solidFill>
            <a:round/>
            <a:headEnd/>
            <a:tailEnd/>
          </a:ln>
        </p:spPr>
        <p:txBody>
          <a:bodyPr/>
          <a:lstStyle/>
          <a:p>
            <a:endParaRPr lang="en-US"/>
          </a:p>
        </p:txBody>
      </p:sp>
      <p:sp>
        <p:nvSpPr>
          <p:cNvPr id="38967" name="Line 77"/>
          <p:cNvSpPr>
            <a:spLocks noChangeShapeType="1"/>
          </p:cNvSpPr>
          <p:nvPr/>
        </p:nvSpPr>
        <p:spPr bwMode="auto">
          <a:xfrm>
            <a:off x="2511425" y="4933950"/>
            <a:ext cx="1588" cy="47625"/>
          </a:xfrm>
          <a:prstGeom prst="line">
            <a:avLst/>
          </a:prstGeom>
          <a:noFill/>
          <a:ln w="15875">
            <a:solidFill>
              <a:srgbClr val="000000"/>
            </a:solidFill>
            <a:round/>
            <a:headEnd/>
            <a:tailEnd/>
          </a:ln>
        </p:spPr>
        <p:txBody>
          <a:bodyPr/>
          <a:lstStyle/>
          <a:p>
            <a:endParaRPr lang="en-US"/>
          </a:p>
        </p:txBody>
      </p:sp>
      <p:sp>
        <p:nvSpPr>
          <p:cNvPr id="38968" name="Line 78"/>
          <p:cNvSpPr>
            <a:spLocks noChangeShapeType="1"/>
          </p:cNvSpPr>
          <p:nvPr/>
        </p:nvSpPr>
        <p:spPr bwMode="auto">
          <a:xfrm>
            <a:off x="3968750" y="4933950"/>
            <a:ext cx="1588" cy="47625"/>
          </a:xfrm>
          <a:prstGeom prst="line">
            <a:avLst/>
          </a:prstGeom>
          <a:noFill/>
          <a:ln w="15875">
            <a:solidFill>
              <a:srgbClr val="000000"/>
            </a:solidFill>
            <a:round/>
            <a:headEnd/>
            <a:tailEnd/>
          </a:ln>
        </p:spPr>
        <p:txBody>
          <a:bodyPr/>
          <a:lstStyle/>
          <a:p>
            <a:endParaRPr lang="en-US"/>
          </a:p>
        </p:txBody>
      </p:sp>
      <p:sp>
        <p:nvSpPr>
          <p:cNvPr id="38969" name="Line 79"/>
          <p:cNvSpPr>
            <a:spLocks noChangeShapeType="1"/>
          </p:cNvSpPr>
          <p:nvPr/>
        </p:nvSpPr>
        <p:spPr bwMode="auto">
          <a:xfrm>
            <a:off x="5426075" y="4933950"/>
            <a:ext cx="1588" cy="47625"/>
          </a:xfrm>
          <a:prstGeom prst="line">
            <a:avLst/>
          </a:prstGeom>
          <a:noFill/>
          <a:ln w="15875">
            <a:solidFill>
              <a:srgbClr val="000000"/>
            </a:solidFill>
            <a:round/>
            <a:headEnd/>
            <a:tailEnd/>
          </a:ln>
        </p:spPr>
        <p:txBody>
          <a:bodyPr/>
          <a:lstStyle/>
          <a:p>
            <a:endParaRPr lang="en-US"/>
          </a:p>
        </p:txBody>
      </p:sp>
      <p:sp>
        <p:nvSpPr>
          <p:cNvPr id="38970" name="Line 80"/>
          <p:cNvSpPr>
            <a:spLocks noChangeShapeType="1"/>
          </p:cNvSpPr>
          <p:nvPr/>
        </p:nvSpPr>
        <p:spPr bwMode="auto">
          <a:xfrm>
            <a:off x="6884988" y="4933950"/>
            <a:ext cx="0" cy="47625"/>
          </a:xfrm>
          <a:prstGeom prst="line">
            <a:avLst/>
          </a:prstGeom>
          <a:noFill/>
          <a:ln w="15875">
            <a:solidFill>
              <a:srgbClr val="000000"/>
            </a:solidFill>
            <a:round/>
            <a:headEnd/>
            <a:tailEnd/>
          </a:ln>
        </p:spPr>
        <p:txBody>
          <a:bodyPr/>
          <a:lstStyle/>
          <a:p>
            <a:endParaRPr lang="en-US"/>
          </a:p>
        </p:txBody>
      </p:sp>
      <p:sp>
        <p:nvSpPr>
          <p:cNvPr id="38971" name="Line 81"/>
          <p:cNvSpPr>
            <a:spLocks noChangeShapeType="1"/>
          </p:cNvSpPr>
          <p:nvPr/>
        </p:nvSpPr>
        <p:spPr bwMode="auto">
          <a:xfrm>
            <a:off x="8332788" y="4933950"/>
            <a:ext cx="0" cy="47625"/>
          </a:xfrm>
          <a:prstGeom prst="line">
            <a:avLst/>
          </a:prstGeom>
          <a:noFill/>
          <a:ln w="15875">
            <a:solidFill>
              <a:srgbClr val="000000"/>
            </a:solidFill>
            <a:round/>
            <a:headEnd/>
            <a:tailEnd/>
          </a:ln>
        </p:spPr>
        <p:txBody>
          <a:bodyPr/>
          <a:lstStyle/>
          <a:p>
            <a:endParaRPr lang="en-US"/>
          </a:p>
        </p:txBody>
      </p:sp>
      <p:sp>
        <p:nvSpPr>
          <p:cNvPr id="642123" name="Rectangle 82"/>
          <p:cNvSpPr>
            <a:spLocks noChangeArrowheads="1"/>
          </p:cNvSpPr>
          <p:nvPr/>
        </p:nvSpPr>
        <p:spPr bwMode="auto">
          <a:xfrm>
            <a:off x="1066800" y="5029200"/>
            <a:ext cx="1428750" cy="457200"/>
          </a:xfrm>
          <a:prstGeom prst="rect">
            <a:avLst/>
          </a:prstGeom>
          <a:noFill/>
          <a:ln w="9525">
            <a:noFill/>
            <a:miter lim="800000"/>
            <a:headEnd/>
            <a:tailEnd/>
          </a:ln>
        </p:spPr>
        <p:txBody>
          <a:bodyPr lIns="0" tIns="0" rIns="0" bIns="0">
            <a:spAutoFit/>
          </a:bodyPr>
          <a:lstStyle/>
          <a:p>
            <a:pPr algn="ctr" eaLnBrk="0" hangingPunct="0">
              <a:lnSpc>
                <a:spcPct val="90000"/>
              </a:lnSpc>
              <a:defRPr/>
            </a:pPr>
            <a:r>
              <a:rPr lang="en-US" sz="1100" b="1" dirty="0">
                <a:solidFill>
                  <a:srgbClr val="000000"/>
                </a:solidFill>
                <a:latin typeface="+mj-lt"/>
              </a:rPr>
              <a:t>Asthma</a:t>
            </a:r>
            <a:r>
              <a:rPr lang="en-US" sz="1100" baseline="30000" dirty="0">
                <a:latin typeface="+mj-lt"/>
              </a:rPr>
              <a:t>1</a:t>
            </a:r>
          </a:p>
          <a:p>
            <a:pPr algn="ctr" eaLnBrk="0" hangingPunct="0">
              <a:lnSpc>
                <a:spcPct val="90000"/>
              </a:lnSpc>
              <a:defRPr/>
            </a:pPr>
            <a:r>
              <a:rPr lang="en-US" sz="1100" dirty="0">
                <a:solidFill>
                  <a:srgbClr val="000000"/>
                </a:solidFill>
                <a:latin typeface="+mj-lt"/>
                <a:sym typeface="Symbol" pitchFamily="18" charset="2"/>
              </a:rPr>
              <a:t></a:t>
            </a:r>
            <a:r>
              <a:rPr lang="en-US" sz="1100" dirty="0">
                <a:solidFill>
                  <a:srgbClr val="000000"/>
                </a:solidFill>
                <a:latin typeface="+mj-lt"/>
              </a:rPr>
              <a:t>1 Year Post-op</a:t>
            </a:r>
            <a:br>
              <a:rPr lang="en-US" sz="1100" dirty="0">
                <a:solidFill>
                  <a:srgbClr val="000000"/>
                </a:solidFill>
                <a:latin typeface="+mj-lt"/>
              </a:rPr>
            </a:br>
            <a:r>
              <a:rPr lang="en-US" sz="1100" dirty="0">
                <a:solidFill>
                  <a:srgbClr val="000000"/>
                </a:solidFill>
                <a:latin typeface="+mj-lt"/>
              </a:rPr>
              <a:t>(n=32)</a:t>
            </a:r>
            <a:endParaRPr lang="en-US" sz="1100" dirty="0">
              <a:latin typeface="+mj-lt"/>
            </a:endParaRPr>
          </a:p>
        </p:txBody>
      </p:sp>
      <p:sp>
        <p:nvSpPr>
          <p:cNvPr id="642124" name="Rectangle 83"/>
          <p:cNvSpPr>
            <a:spLocks noChangeArrowheads="1"/>
          </p:cNvSpPr>
          <p:nvPr/>
        </p:nvSpPr>
        <p:spPr bwMode="auto">
          <a:xfrm>
            <a:off x="2514600" y="5029200"/>
            <a:ext cx="1447800" cy="457200"/>
          </a:xfrm>
          <a:prstGeom prst="rect">
            <a:avLst/>
          </a:prstGeom>
          <a:noFill/>
          <a:ln w="9525">
            <a:noFill/>
            <a:miter lim="800000"/>
            <a:headEnd/>
            <a:tailEnd/>
          </a:ln>
        </p:spPr>
        <p:txBody>
          <a:bodyPr lIns="0" tIns="0" rIns="0" bIns="0">
            <a:spAutoFit/>
          </a:bodyPr>
          <a:lstStyle/>
          <a:p>
            <a:pPr algn="ctr" eaLnBrk="0" hangingPunct="0">
              <a:lnSpc>
                <a:spcPct val="90000"/>
              </a:lnSpc>
              <a:defRPr/>
            </a:pPr>
            <a:r>
              <a:rPr lang="en-US" sz="1100" b="1" dirty="0">
                <a:solidFill>
                  <a:srgbClr val="000000"/>
                </a:solidFill>
                <a:latin typeface="+mj-lt"/>
              </a:rPr>
              <a:t>Hypertension</a:t>
            </a:r>
            <a:r>
              <a:rPr lang="en-US" sz="1100" baseline="30000" dirty="0">
                <a:solidFill>
                  <a:srgbClr val="000000"/>
                </a:solidFill>
                <a:latin typeface="+mj-lt"/>
              </a:rPr>
              <a:t>2</a:t>
            </a:r>
          </a:p>
          <a:p>
            <a:pPr algn="ctr" eaLnBrk="0" hangingPunct="0">
              <a:lnSpc>
                <a:spcPct val="90000"/>
              </a:lnSpc>
              <a:defRPr/>
            </a:pPr>
            <a:r>
              <a:rPr lang="en-US" sz="1100" dirty="0">
                <a:solidFill>
                  <a:srgbClr val="000000"/>
                </a:solidFill>
                <a:latin typeface="+mj-lt"/>
              </a:rPr>
              <a:t>1 Year Post-op</a:t>
            </a:r>
            <a:br>
              <a:rPr lang="en-US" sz="1100" dirty="0">
                <a:solidFill>
                  <a:srgbClr val="000000"/>
                </a:solidFill>
                <a:latin typeface="+mj-lt"/>
              </a:rPr>
            </a:br>
            <a:r>
              <a:rPr lang="en-US" sz="1100" dirty="0">
                <a:solidFill>
                  <a:srgbClr val="000000"/>
                </a:solidFill>
                <a:latin typeface="+mj-lt"/>
              </a:rPr>
              <a:t>(n=34)</a:t>
            </a:r>
            <a:endParaRPr lang="en-US" sz="1100" dirty="0">
              <a:latin typeface="+mj-lt"/>
            </a:endParaRPr>
          </a:p>
        </p:txBody>
      </p:sp>
      <p:sp>
        <p:nvSpPr>
          <p:cNvPr id="642125" name="Rectangle 84"/>
          <p:cNvSpPr>
            <a:spLocks noChangeArrowheads="1"/>
          </p:cNvSpPr>
          <p:nvPr/>
        </p:nvSpPr>
        <p:spPr bwMode="auto">
          <a:xfrm>
            <a:off x="3979863" y="5029200"/>
            <a:ext cx="1449387" cy="457200"/>
          </a:xfrm>
          <a:prstGeom prst="rect">
            <a:avLst/>
          </a:prstGeom>
          <a:noFill/>
          <a:ln w="9525">
            <a:noFill/>
            <a:miter lim="800000"/>
            <a:headEnd/>
            <a:tailEnd/>
          </a:ln>
        </p:spPr>
        <p:txBody>
          <a:bodyPr lIns="0" tIns="0" rIns="0" bIns="0">
            <a:spAutoFit/>
          </a:bodyPr>
          <a:lstStyle/>
          <a:p>
            <a:pPr algn="ctr" eaLnBrk="0" hangingPunct="0">
              <a:lnSpc>
                <a:spcPct val="90000"/>
              </a:lnSpc>
              <a:defRPr/>
            </a:pPr>
            <a:r>
              <a:rPr lang="en-US" sz="1100" b="1" dirty="0">
                <a:solidFill>
                  <a:srgbClr val="000000"/>
                </a:solidFill>
                <a:latin typeface="+mj-lt"/>
              </a:rPr>
              <a:t>Type 2 Diabetes</a:t>
            </a:r>
            <a:r>
              <a:rPr lang="en-US" sz="1100" baseline="30000" dirty="0">
                <a:solidFill>
                  <a:srgbClr val="000000"/>
                </a:solidFill>
                <a:latin typeface="+mj-lt"/>
              </a:rPr>
              <a:t>2</a:t>
            </a:r>
          </a:p>
          <a:p>
            <a:pPr algn="ctr" eaLnBrk="0" hangingPunct="0">
              <a:lnSpc>
                <a:spcPct val="90000"/>
              </a:lnSpc>
              <a:defRPr/>
            </a:pPr>
            <a:r>
              <a:rPr lang="en-US" sz="1100" dirty="0">
                <a:solidFill>
                  <a:srgbClr val="000000"/>
                </a:solidFill>
                <a:latin typeface="+mj-lt"/>
              </a:rPr>
              <a:t>1 Year Post-op</a:t>
            </a:r>
            <a:br>
              <a:rPr lang="en-US" sz="1100" dirty="0">
                <a:solidFill>
                  <a:srgbClr val="000000"/>
                </a:solidFill>
                <a:latin typeface="+mj-lt"/>
              </a:rPr>
            </a:br>
            <a:r>
              <a:rPr lang="en-US" sz="1100" dirty="0">
                <a:solidFill>
                  <a:srgbClr val="000000"/>
                </a:solidFill>
                <a:latin typeface="+mj-lt"/>
              </a:rPr>
              <a:t>(n=50)</a:t>
            </a:r>
            <a:endParaRPr lang="en-US" sz="1100" dirty="0">
              <a:latin typeface="+mj-lt"/>
            </a:endParaRPr>
          </a:p>
        </p:txBody>
      </p:sp>
      <p:sp>
        <p:nvSpPr>
          <p:cNvPr id="642126" name="Rectangle 85"/>
          <p:cNvSpPr>
            <a:spLocks noChangeArrowheads="1"/>
          </p:cNvSpPr>
          <p:nvPr/>
        </p:nvSpPr>
        <p:spPr bwMode="auto">
          <a:xfrm>
            <a:off x="5429250" y="5029200"/>
            <a:ext cx="1447800" cy="457200"/>
          </a:xfrm>
          <a:prstGeom prst="rect">
            <a:avLst/>
          </a:prstGeom>
          <a:noFill/>
          <a:ln w="9525">
            <a:noFill/>
            <a:miter lim="800000"/>
            <a:headEnd/>
            <a:tailEnd/>
          </a:ln>
        </p:spPr>
        <p:txBody>
          <a:bodyPr lIns="0" tIns="0" rIns="0" bIns="0">
            <a:spAutoFit/>
          </a:bodyPr>
          <a:lstStyle/>
          <a:p>
            <a:pPr algn="ctr" eaLnBrk="0" hangingPunct="0">
              <a:lnSpc>
                <a:spcPct val="90000"/>
              </a:lnSpc>
              <a:defRPr/>
            </a:pPr>
            <a:r>
              <a:rPr lang="en-US" sz="1100" b="1" dirty="0">
                <a:latin typeface="+mj-lt"/>
              </a:rPr>
              <a:t>Sleep Apnea</a:t>
            </a:r>
            <a:r>
              <a:rPr lang="en-US" sz="1100" baseline="30000" dirty="0">
                <a:latin typeface="+mj-lt"/>
              </a:rPr>
              <a:t>3</a:t>
            </a:r>
          </a:p>
          <a:p>
            <a:pPr algn="ctr" eaLnBrk="0" hangingPunct="0">
              <a:lnSpc>
                <a:spcPct val="90000"/>
              </a:lnSpc>
              <a:defRPr/>
            </a:pPr>
            <a:r>
              <a:rPr lang="en-US" sz="1100" dirty="0">
                <a:latin typeface="+mj-lt"/>
              </a:rPr>
              <a:t>1 Year Post-op</a:t>
            </a:r>
            <a:br>
              <a:rPr lang="en-US" sz="1100" dirty="0">
                <a:latin typeface="+mj-lt"/>
              </a:rPr>
            </a:br>
            <a:r>
              <a:rPr lang="en-US" sz="1100" dirty="0">
                <a:latin typeface="+mj-lt"/>
              </a:rPr>
              <a:t>(n=27)</a:t>
            </a:r>
          </a:p>
        </p:txBody>
      </p:sp>
      <p:sp>
        <p:nvSpPr>
          <p:cNvPr id="642127" name="Rectangle 86"/>
          <p:cNvSpPr>
            <a:spLocks noChangeArrowheads="1"/>
          </p:cNvSpPr>
          <p:nvPr/>
        </p:nvSpPr>
        <p:spPr bwMode="auto">
          <a:xfrm>
            <a:off x="6684963" y="5029200"/>
            <a:ext cx="2019300" cy="457200"/>
          </a:xfrm>
          <a:prstGeom prst="rect">
            <a:avLst/>
          </a:prstGeom>
          <a:noFill/>
          <a:ln w="9525">
            <a:noFill/>
            <a:miter lim="800000"/>
            <a:headEnd/>
            <a:tailEnd/>
          </a:ln>
        </p:spPr>
        <p:txBody>
          <a:bodyPr lIns="0" tIns="0" rIns="0" bIns="0">
            <a:spAutoFit/>
          </a:bodyPr>
          <a:lstStyle/>
          <a:p>
            <a:pPr algn="ctr" eaLnBrk="0" hangingPunct="0">
              <a:lnSpc>
                <a:spcPct val="90000"/>
              </a:lnSpc>
              <a:defRPr/>
            </a:pPr>
            <a:r>
              <a:rPr lang="en-US" sz="1100" b="1" dirty="0" err="1">
                <a:solidFill>
                  <a:srgbClr val="000000"/>
                </a:solidFill>
                <a:latin typeface="+mj-lt"/>
              </a:rPr>
              <a:t>Gastroesophageal</a:t>
            </a:r>
            <a:r>
              <a:rPr lang="en-US" sz="1100" b="1" dirty="0">
                <a:solidFill>
                  <a:srgbClr val="000000"/>
                </a:solidFill>
                <a:latin typeface="+mj-lt"/>
              </a:rPr>
              <a:t> Reflux</a:t>
            </a:r>
            <a:r>
              <a:rPr lang="en-US" sz="1100" baseline="30000" dirty="0">
                <a:solidFill>
                  <a:srgbClr val="000000"/>
                </a:solidFill>
                <a:latin typeface="+mj-lt"/>
              </a:rPr>
              <a:t>4</a:t>
            </a:r>
          </a:p>
          <a:p>
            <a:pPr algn="ctr" eaLnBrk="0" hangingPunct="0">
              <a:lnSpc>
                <a:spcPct val="90000"/>
              </a:lnSpc>
              <a:defRPr/>
            </a:pPr>
            <a:r>
              <a:rPr lang="en-US" sz="1100" dirty="0">
                <a:solidFill>
                  <a:srgbClr val="000000"/>
                </a:solidFill>
                <a:latin typeface="+mj-lt"/>
              </a:rPr>
              <a:t>2 Years Post-op</a:t>
            </a:r>
            <a:br>
              <a:rPr lang="en-US" sz="1100" dirty="0">
                <a:solidFill>
                  <a:srgbClr val="000000"/>
                </a:solidFill>
                <a:latin typeface="+mj-lt"/>
              </a:rPr>
            </a:br>
            <a:r>
              <a:rPr lang="en-US" sz="1100" dirty="0">
                <a:solidFill>
                  <a:srgbClr val="000000"/>
                </a:solidFill>
                <a:latin typeface="+mj-lt"/>
              </a:rPr>
              <a:t>(n=48)</a:t>
            </a:r>
            <a:endParaRPr lang="en-US" sz="1100" dirty="0">
              <a:latin typeface="+mj-lt"/>
            </a:endParaRPr>
          </a:p>
        </p:txBody>
      </p:sp>
      <p:sp>
        <p:nvSpPr>
          <p:cNvPr id="38977" name="Rectangle 87"/>
          <p:cNvSpPr>
            <a:spLocks noChangeArrowheads="1"/>
          </p:cNvSpPr>
          <p:nvPr/>
        </p:nvSpPr>
        <p:spPr bwMode="auto">
          <a:xfrm>
            <a:off x="1366838" y="3854450"/>
            <a:ext cx="419100" cy="1079500"/>
          </a:xfrm>
          <a:prstGeom prst="rect">
            <a:avLst/>
          </a:prstGeom>
          <a:gradFill rotWithShape="1">
            <a:gsLst>
              <a:gs pos="0">
                <a:srgbClr val="5C919E"/>
              </a:gs>
              <a:gs pos="100000">
                <a:srgbClr val="345159"/>
              </a:gs>
            </a:gsLst>
            <a:lin ang="5400000" scaled="1"/>
          </a:gradFill>
          <a:ln w="9525">
            <a:solidFill>
              <a:srgbClr val="000000"/>
            </a:solidFill>
            <a:miter lim="800000"/>
            <a:headEnd/>
            <a:tailEnd/>
          </a:ln>
        </p:spPr>
        <p:txBody>
          <a:bodyPr/>
          <a:lstStyle/>
          <a:p>
            <a:pPr eaLnBrk="0" hangingPunct="0"/>
            <a:endParaRPr lang="en-US" sz="1100"/>
          </a:p>
        </p:txBody>
      </p:sp>
      <p:sp>
        <p:nvSpPr>
          <p:cNvPr id="642129" name="Rectangle 88"/>
          <p:cNvSpPr>
            <a:spLocks noChangeArrowheads="1"/>
          </p:cNvSpPr>
          <p:nvPr/>
        </p:nvSpPr>
        <p:spPr bwMode="auto">
          <a:xfrm>
            <a:off x="1454150" y="1990725"/>
            <a:ext cx="282575" cy="168275"/>
          </a:xfrm>
          <a:prstGeom prst="rect">
            <a:avLst/>
          </a:prstGeom>
          <a:noFill/>
          <a:ln w="9525">
            <a:noFill/>
            <a:miter lim="800000"/>
            <a:headEnd/>
            <a:tailEnd/>
          </a:ln>
        </p:spPr>
        <p:txBody>
          <a:bodyPr wrap="none" lIns="0" tIns="0" rIns="0" bIns="0">
            <a:spAutoFit/>
          </a:bodyPr>
          <a:lstStyle/>
          <a:p>
            <a:pPr algn="ctr" eaLnBrk="0" hangingPunct="0">
              <a:defRPr/>
            </a:pPr>
            <a:r>
              <a:rPr lang="en-US" sz="1100" b="1">
                <a:solidFill>
                  <a:srgbClr val="000000"/>
                </a:solidFill>
                <a:latin typeface="+mj-lt"/>
              </a:rPr>
              <a:t>59%</a:t>
            </a:r>
            <a:endParaRPr lang="en-US" sz="1100">
              <a:latin typeface="+mj-lt"/>
            </a:endParaRPr>
          </a:p>
        </p:txBody>
      </p:sp>
      <p:sp>
        <p:nvSpPr>
          <p:cNvPr id="642130" name="Rectangle 89"/>
          <p:cNvSpPr>
            <a:spLocks noChangeArrowheads="1"/>
          </p:cNvSpPr>
          <p:nvPr/>
        </p:nvSpPr>
        <p:spPr bwMode="auto">
          <a:xfrm>
            <a:off x="1443038" y="3954463"/>
            <a:ext cx="282575" cy="168275"/>
          </a:xfrm>
          <a:prstGeom prst="rect">
            <a:avLst/>
          </a:prstGeom>
          <a:noFill/>
          <a:ln w="9525">
            <a:noFill/>
            <a:miter lim="800000"/>
            <a:headEnd/>
            <a:tailEnd/>
          </a:ln>
        </p:spPr>
        <p:txBody>
          <a:bodyPr wrap="none" lIns="0" tIns="0" rIns="0" bIns="0">
            <a:spAutoFit/>
          </a:bodyPr>
          <a:lstStyle/>
          <a:p>
            <a:pPr algn="ctr" eaLnBrk="0" hangingPunct="0">
              <a:defRPr/>
            </a:pPr>
            <a:r>
              <a:rPr lang="en-US" sz="1100" b="1" dirty="0">
                <a:solidFill>
                  <a:schemeClr val="bg1"/>
                </a:solidFill>
                <a:latin typeface="+mj-lt"/>
              </a:rPr>
              <a:t>34%</a:t>
            </a:r>
            <a:endParaRPr lang="en-US" sz="1100" dirty="0">
              <a:solidFill>
                <a:schemeClr val="bg1"/>
              </a:solidFill>
              <a:latin typeface="+mj-lt"/>
            </a:endParaRPr>
          </a:p>
        </p:txBody>
      </p:sp>
      <p:sp>
        <p:nvSpPr>
          <p:cNvPr id="38980" name="Rectangle 90"/>
          <p:cNvSpPr>
            <a:spLocks noChangeArrowheads="1"/>
          </p:cNvSpPr>
          <p:nvPr/>
        </p:nvSpPr>
        <p:spPr bwMode="auto">
          <a:xfrm>
            <a:off x="2825750" y="3522663"/>
            <a:ext cx="419100" cy="1411287"/>
          </a:xfrm>
          <a:prstGeom prst="rect">
            <a:avLst/>
          </a:prstGeom>
          <a:gradFill rotWithShape="1">
            <a:gsLst>
              <a:gs pos="0">
                <a:srgbClr val="5C919E"/>
              </a:gs>
              <a:gs pos="100000">
                <a:srgbClr val="345159"/>
              </a:gs>
            </a:gsLst>
            <a:lin ang="5400000" scaled="1"/>
          </a:gradFill>
          <a:ln w="9525">
            <a:solidFill>
              <a:srgbClr val="000000"/>
            </a:solidFill>
            <a:miter lim="800000"/>
            <a:headEnd/>
            <a:tailEnd/>
          </a:ln>
        </p:spPr>
        <p:txBody>
          <a:bodyPr/>
          <a:lstStyle/>
          <a:p>
            <a:pPr eaLnBrk="0" hangingPunct="0"/>
            <a:endParaRPr lang="en-US" sz="1100"/>
          </a:p>
        </p:txBody>
      </p:sp>
      <p:sp>
        <p:nvSpPr>
          <p:cNvPr id="642132" name="Rectangle 91"/>
          <p:cNvSpPr>
            <a:spLocks noChangeArrowheads="1"/>
          </p:cNvSpPr>
          <p:nvPr/>
        </p:nvSpPr>
        <p:spPr bwMode="auto">
          <a:xfrm>
            <a:off x="2903538" y="2473325"/>
            <a:ext cx="282575" cy="168275"/>
          </a:xfrm>
          <a:prstGeom prst="rect">
            <a:avLst/>
          </a:prstGeom>
          <a:noFill/>
          <a:ln w="9525">
            <a:noFill/>
            <a:miter lim="800000"/>
            <a:headEnd/>
            <a:tailEnd/>
          </a:ln>
        </p:spPr>
        <p:txBody>
          <a:bodyPr wrap="none" lIns="0" tIns="0" rIns="0" bIns="0">
            <a:spAutoFit/>
          </a:bodyPr>
          <a:lstStyle/>
          <a:p>
            <a:pPr algn="ctr" eaLnBrk="0" hangingPunct="0">
              <a:defRPr/>
            </a:pPr>
            <a:r>
              <a:rPr lang="en-US" sz="1100" b="1" dirty="0">
                <a:solidFill>
                  <a:srgbClr val="000000"/>
                </a:solidFill>
                <a:latin typeface="+mj-lt"/>
              </a:rPr>
              <a:t>35%</a:t>
            </a:r>
            <a:endParaRPr lang="en-US" sz="1100" dirty="0">
              <a:latin typeface="+mj-lt"/>
            </a:endParaRPr>
          </a:p>
        </p:txBody>
      </p:sp>
      <p:sp>
        <p:nvSpPr>
          <p:cNvPr id="642133" name="Rectangle 92"/>
          <p:cNvSpPr>
            <a:spLocks noChangeArrowheads="1"/>
          </p:cNvSpPr>
          <p:nvPr/>
        </p:nvSpPr>
        <p:spPr bwMode="auto">
          <a:xfrm>
            <a:off x="2857500" y="3613150"/>
            <a:ext cx="381000" cy="168275"/>
          </a:xfrm>
          <a:prstGeom prst="rect">
            <a:avLst/>
          </a:prstGeom>
          <a:noFill/>
          <a:ln w="9525">
            <a:noFill/>
            <a:miter lim="800000"/>
            <a:headEnd/>
            <a:tailEnd/>
          </a:ln>
        </p:spPr>
        <p:txBody>
          <a:bodyPr lIns="0" tIns="0" rIns="0" bIns="0">
            <a:spAutoFit/>
          </a:bodyPr>
          <a:lstStyle/>
          <a:p>
            <a:pPr algn="ctr" eaLnBrk="0" hangingPunct="0">
              <a:defRPr/>
            </a:pPr>
            <a:r>
              <a:rPr lang="en-US" sz="1100" b="1" dirty="0">
                <a:solidFill>
                  <a:schemeClr val="bg1"/>
                </a:solidFill>
                <a:latin typeface="+mj-lt"/>
              </a:rPr>
              <a:t>44%</a:t>
            </a:r>
            <a:endParaRPr lang="en-US" sz="1100" dirty="0">
              <a:solidFill>
                <a:schemeClr val="bg1"/>
              </a:solidFill>
              <a:latin typeface="+mj-lt"/>
            </a:endParaRPr>
          </a:p>
        </p:txBody>
      </p:sp>
      <p:sp>
        <p:nvSpPr>
          <p:cNvPr id="38983" name="Rectangle 93"/>
          <p:cNvSpPr>
            <a:spLocks noChangeArrowheads="1"/>
          </p:cNvSpPr>
          <p:nvPr/>
        </p:nvSpPr>
        <p:spPr bwMode="auto">
          <a:xfrm>
            <a:off x="4283075" y="2832100"/>
            <a:ext cx="419100" cy="2101850"/>
          </a:xfrm>
          <a:prstGeom prst="rect">
            <a:avLst/>
          </a:prstGeom>
          <a:gradFill rotWithShape="1">
            <a:gsLst>
              <a:gs pos="0">
                <a:srgbClr val="5C919E"/>
              </a:gs>
              <a:gs pos="100000">
                <a:srgbClr val="345159"/>
              </a:gs>
            </a:gsLst>
            <a:lin ang="5400000" scaled="1"/>
          </a:gradFill>
          <a:ln w="9525">
            <a:solidFill>
              <a:srgbClr val="000000"/>
            </a:solidFill>
            <a:miter lim="800000"/>
            <a:headEnd/>
            <a:tailEnd/>
          </a:ln>
        </p:spPr>
        <p:txBody>
          <a:bodyPr/>
          <a:lstStyle/>
          <a:p>
            <a:pPr eaLnBrk="0" hangingPunct="0"/>
            <a:endParaRPr lang="en-US" sz="1100"/>
          </a:p>
        </p:txBody>
      </p:sp>
      <p:sp>
        <p:nvSpPr>
          <p:cNvPr id="642135" name="Rectangle 94"/>
          <p:cNvSpPr>
            <a:spLocks noChangeArrowheads="1"/>
          </p:cNvSpPr>
          <p:nvPr/>
        </p:nvSpPr>
        <p:spPr bwMode="auto">
          <a:xfrm>
            <a:off x="4365625" y="2120900"/>
            <a:ext cx="282575" cy="168275"/>
          </a:xfrm>
          <a:prstGeom prst="rect">
            <a:avLst/>
          </a:prstGeom>
          <a:noFill/>
          <a:ln w="9525">
            <a:noFill/>
            <a:miter lim="800000"/>
            <a:headEnd/>
            <a:tailEnd/>
          </a:ln>
        </p:spPr>
        <p:txBody>
          <a:bodyPr wrap="none" lIns="0" tIns="0" rIns="0" bIns="0">
            <a:spAutoFit/>
          </a:bodyPr>
          <a:lstStyle/>
          <a:p>
            <a:pPr algn="ctr" eaLnBrk="0" hangingPunct="0">
              <a:defRPr/>
            </a:pPr>
            <a:r>
              <a:rPr lang="en-US" sz="1100" b="1" dirty="0">
                <a:solidFill>
                  <a:srgbClr val="000000"/>
                </a:solidFill>
                <a:latin typeface="+mj-lt"/>
              </a:rPr>
              <a:t>26%</a:t>
            </a:r>
            <a:endParaRPr lang="en-US" sz="1100" dirty="0">
              <a:latin typeface="+mj-lt"/>
            </a:endParaRPr>
          </a:p>
        </p:txBody>
      </p:sp>
      <p:sp>
        <p:nvSpPr>
          <p:cNvPr id="642136" name="Rectangle 95"/>
          <p:cNvSpPr>
            <a:spLocks noChangeArrowheads="1"/>
          </p:cNvSpPr>
          <p:nvPr/>
        </p:nvSpPr>
        <p:spPr bwMode="auto">
          <a:xfrm>
            <a:off x="4319588" y="2927350"/>
            <a:ext cx="381000" cy="168275"/>
          </a:xfrm>
          <a:prstGeom prst="rect">
            <a:avLst/>
          </a:prstGeom>
          <a:noFill/>
          <a:ln w="9525">
            <a:noFill/>
            <a:miter lim="800000"/>
            <a:headEnd/>
            <a:tailEnd/>
          </a:ln>
        </p:spPr>
        <p:txBody>
          <a:bodyPr lIns="0" tIns="0" rIns="0" bIns="0">
            <a:spAutoFit/>
          </a:bodyPr>
          <a:lstStyle/>
          <a:p>
            <a:pPr algn="ctr" eaLnBrk="0" hangingPunct="0">
              <a:defRPr/>
            </a:pPr>
            <a:r>
              <a:rPr lang="en-US" sz="1100" b="1" dirty="0">
                <a:solidFill>
                  <a:schemeClr val="bg1"/>
                </a:solidFill>
                <a:latin typeface="+mj-lt"/>
              </a:rPr>
              <a:t>64%</a:t>
            </a:r>
            <a:endParaRPr lang="en-US" sz="1100" dirty="0">
              <a:solidFill>
                <a:schemeClr val="bg1"/>
              </a:solidFill>
              <a:latin typeface="+mj-lt"/>
            </a:endParaRPr>
          </a:p>
        </p:txBody>
      </p:sp>
      <p:sp>
        <p:nvSpPr>
          <p:cNvPr id="38986" name="Rectangle 97"/>
          <p:cNvSpPr>
            <a:spLocks noChangeArrowheads="1"/>
          </p:cNvSpPr>
          <p:nvPr/>
        </p:nvSpPr>
        <p:spPr bwMode="auto">
          <a:xfrm>
            <a:off x="7189788" y="2489200"/>
            <a:ext cx="419100" cy="2444750"/>
          </a:xfrm>
          <a:prstGeom prst="rect">
            <a:avLst/>
          </a:prstGeom>
          <a:gradFill rotWithShape="1">
            <a:gsLst>
              <a:gs pos="0">
                <a:srgbClr val="5C919E"/>
              </a:gs>
              <a:gs pos="100000">
                <a:srgbClr val="345159"/>
              </a:gs>
            </a:gsLst>
            <a:lin ang="5400000" scaled="1"/>
          </a:gradFill>
          <a:ln w="9525">
            <a:solidFill>
              <a:srgbClr val="000000"/>
            </a:solidFill>
            <a:miter lim="800000"/>
            <a:headEnd/>
            <a:tailEnd/>
          </a:ln>
        </p:spPr>
        <p:txBody>
          <a:bodyPr/>
          <a:lstStyle/>
          <a:p>
            <a:pPr eaLnBrk="0" hangingPunct="0"/>
            <a:endParaRPr lang="en-US" sz="1100"/>
          </a:p>
        </p:txBody>
      </p:sp>
      <p:sp>
        <p:nvSpPr>
          <p:cNvPr id="642138" name="Rectangle 98"/>
          <p:cNvSpPr>
            <a:spLocks noChangeArrowheads="1"/>
          </p:cNvSpPr>
          <p:nvPr/>
        </p:nvSpPr>
        <p:spPr bwMode="auto">
          <a:xfrm>
            <a:off x="7272338" y="2098675"/>
            <a:ext cx="282575" cy="168275"/>
          </a:xfrm>
          <a:prstGeom prst="rect">
            <a:avLst/>
          </a:prstGeom>
          <a:noFill/>
          <a:ln w="9525">
            <a:noFill/>
            <a:miter lim="800000"/>
            <a:headEnd/>
            <a:tailEnd/>
          </a:ln>
        </p:spPr>
        <p:txBody>
          <a:bodyPr wrap="none" lIns="0" tIns="0" rIns="0" bIns="0">
            <a:spAutoFit/>
          </a:bodyPr>
          <a:lstStyle/>
          <a:p>
            <a:pPr algn="ctr" eaLnBrk="0" hangingPunct="0">
              <a:defRPr/>
            </a:pPr>
            <a:r>
              <a:rPr lang="en-US" sz="1100" b="1" dirty="0">
                <a:solidFill>
                  <a:srgbClr val="000000"/>
                </a:solidFill>
                <a:latin typeface="+mj-lt"/>
              </a:rPr>
              <a:t>14%</a:t>
            </a:r>
            <a:endParaRPr lang="en-US" sz="1100" dirty="0">
              <a:latin typeface="+mj-lt"/>
            </a:endParaRPr>
          </a:p>
        </p:txBody>
      </p:sp>
      <p:sp>
        <p:nvSpPr>
          <p:cNvPr id="642139" name="Rectangle 99"/>
          <p:cNvSpPr>
            <a:spLocks noChangeArrowheads="1"/>
          </p:cNvSpPr>
          <p:nvPr/>
        </p:nvSpPr>
        <p:spPr bwMode="auto">
          <a:xfrm>
            <a:off x="7215188" y="2609850"/>
            <a:ext cx="381000" cy="168275"/>
          </a:xfrm>
          <a:prstGeom prst="rect">
            <a:avLst/>
          </a:prstGeom>
          <a:noFill/>
          <a:ln w="9525">
            <a:noFill/>
            <a:miter lim="800000"/>
            <a:headEnd/>
            <a:tailEnd/>
          </a:ln>
        </p:spPr>
        <p:txBody>
          <a:bodyPr lIns="0" tIns="0" rIns="0" bIns="0">
            <a:spAutoFit/>
          </a:bodyPr>
          <a:lstStyle/>
          <a:p>
            <a:pPr algn="ctr" eaLnBrk="0" hangingPunct="0">
              <a:defRPr/>
            </a:pPr>
            <a:r>
              <a:rPr lang="en-US" sz="1100" b="1" dirty="0">
                <a:solidFill>
                  <a:schemeClr val="bg1"/>
                </a:solidFill>
                <a:latin typeface="+mj-lt"/>
              </a:rPr>
              <a:t>76%</a:t>
            </a:r>
            <a:endParaRPr lang="en-US" sz="1100" dirty="0">
              <a:solidFill>
                <a:schemeClr val="bg1"/>
              </a:solidFill>
              <a:latin typeface="+mj-lt"/>
            </a:endParaRPr>
          </a:p>
        </p:txBody>
      </p:sp>
      <p:sp>
        <p:nvSpPr>
          <p:cNvPr id="38989" name="Rectangle 100"/>
          <p:cNvSpPr>
            <a:spLocks noChangeArrowheads="1"/>
          </p:cNvSpPr>
          <p:nvPr/>
        </p:nvSpPr>
        <p:spPr bwMode="auto">
          <a:xfrm>
            <a:off x="7608888" y="4786313"/>
            <a:ext cx="419100" cy="152400"/>
          </a:xfrm>
          <a:prstGeom prst="rect">
            <a:avLst/>
          </a:prstGeom>
          <a:gradFill rotWithShape="1">
            <a:gsLst>
              <a:gs pos="0">
                <a:srgbClr val="FEDDA8"/>
              </a:gs>
              <a:gs pos="100000">
                <a:srgbClr val="A8926F"/>
              </a:gs>
            </a:gsLst>
            <a:lin ang="5400000" scaled="1"/>
          </a:gradFill>
          <a:ln w="9525" algn="ctr">
            <a:solidFill>
              <a:srgbClr val="000000"/>
            </a:solidFill>
            <a:miter lim="800000"/>
            <a:headEnd/>
            <a:tailEnd/>
          </a:ln>
        </p:spPr>
        <p:txBody>
          <a:bodyPr/>
          <a:lstStyle/>
          <a:p>
            <a:pPr eaLnBrk="0" hangingPunct="0"/>
            <a:endParaRPr lang="en-US" sz="1100" b="1"/>
          </a:p>
        </p:txBody>
      </p:sp>
      <p:sp>
        <p:nvSpPr>
          <p:cNvPr id="642150" name="TextBox 101"/>
          <p:cNvSpPr txBox="1">
            <a:spLocks noChangeArrowheads="1"/>
          </p:cNvSpPr>
          <p:nvPr/>
        </p:nvSpPr>
        <p:spPr bwMode="auto">
          <a:xfrm>
            <a:off x="1676400" y="4733925"/>
            <a:ext cx="681038" cy="260350"/>
          </a:xfrm>
          <a:prstGeom prst="rect">
            <a:avLst/>
          </a:prstGeom>
          <a:noFill/>
          <a:ln w="9525">
            <a:noFill/>
            <a:miter lim="800000"/>
            <a:headEnd/>
            <a:tailEnd/>
          </a:ln>
        </p:spPr>
        <p:txBody>
          <a:bodyPr>
            <a:spAutoFit/>
          </a:bodyPr>
          <a:lstStyle/>
          <a:p>
            <a:pPr algn="ctr">
              <a:defRPr/>
            </a:pPr>
            <a:r>
              <a:rPr lang="en-US" sz="1100" b="1" dirty="0">
                <a:latin typeface="+mj-lt"/>
              </a:rPr>
              <a:t>7%</a:t>
            </a:r>
          </a:p>
        </p:txBody>
      </p:sp>
      <p:sp>
        <p:nvSpPr>
          <p:cNvPr id="642151" name="TextBox 102"/>
          <p:cNvSpPr txBox="1">
            <a:spLocks noChangeArrowheads="1"/>
          </p:cNvSpPr>
          <p:nvPr/>
        </p:nvSpPr>
        <p:spPr bwMode="auto">
          <a:xfrm>
            <a:off x="3200400" y="4267200"/>
            <a:ext cx="536575" cy="260350"/>
          </a:xfrm>
          <a:prstGeom prst="rect">
            <a:avLst/>
          </a:prstGeom>
          <a:noFill/>
          <a:ln w="9525">
            <a:noFill/>
            <a:miter lim="800000"/>
            <a:headEnd/>
            <a:tailEnd/>
          </a:ln>
        </p:spPr>
        <p:txBody>
          <a:bodyPr>
            <a:spAutoFit/>
          </a:bodyPr>
          <a:lstStyle/>
          <a:p>
            <a:pPr algn="ctr">
              <a:defRPr/>
            </a:pPr>
            <a:r>
              <a:rPr lang="en-US" sz="1100" b="1" dirty="0">
                <a:latin typeface="+mj-lt"/>
              </a:rPr>
              <a:t>21%</a:t>
            </a:r>
          </a:p>
        </p:txBody>
      </p:sp>
      <p:sp>
        <p:nvSpPr>
          <p:cNvPr id="642152" name="TextBox 103"/>
          <p:cNvSpPr txBox="1">
            <a:spLocks noChangeArrowheads="1"/>
          </p:cNvSpPr>
          <p:nvPr/>
        </p:nvSpPr>
        <p:spPr bwMode="auto">
          <a:xfrm>
            <a:off x="4600575" y="4610100"/>
            <a:ext cx="623888" cy="260350"/>
          </a:xfrm>
          <a:prstGeom prst="rect">
            <a:avLst/>
          </a:prstGeom>
          <a:noFill/>
          <a:ln w="9525">
            <a:noFill/>
            <a:miter lim="800000"/>
            <a:headEnd/>
            <a:tailEnd/>
          </a:ln>
        </p:spPr>
        <p:txBody>
          <a:bodyPr>
            <a:spAutoFit/>
          </a:bodyPr>
          <a:lstStyle/>
          <a:p>
            <a:pPr algn="ctr">
              <a:defRPr/>
            </a:pPr>
            <a:r>
              <a:rPr lang="en-US" sz="1100" b="1" dirty="0">
                <a:latin typeface="+mj-lt"/>
              </a:rPr>
              <a:t>10%</a:t>
            </a:r>
          </a:p>
        </p:txBody>
      </p:sp>
      <p:sp>
        <p:nvSpPr>
          <p:cNvPr id="642153" name="Rectangle 105"/>
          <p:cNvSpPr>
            <a:spLocks noChangeArrowheads="1"/>
          </p:cNvSpPr>
          <p:nvPr/>
        </p:nvSpPr>
        <p:spPr bwMode="auto">
          <a:xfrm>
            <a:off x="6167438" y="4699000"/>
            <a:ext cx="396875" cy="260350"/>
          </a:xfrm>
          <a:prstGeom prst="rect">
            <a:avLst/>
          </a:prstGeom>
          <a:noFill/>
          <a:ln w="9525">
            <a:noFill/>
            <a:miter lim="800000"/>
            <a:headEnd/>
            <a:tailEnd/>
          </a:ln>
        </p:spPr>
        <p:txBody>
          <a:bodyPr wrap="none">
            <a:spAutoFit/>
          </a:bodyPr>
          <a:lstStyle/>
          <a:p>
            <a:pPr algn="ctr">
              <a:defRPr/>
            </a:pPr>
            <a:r>
              <a:rPr lang="en-US" sz="1100" b="1" dirty="0">
                <a:latin typeface="+mj-lt"/>
              </a:rPr>
              <a:t>7%</a:t>
            </a:r>
          </a:p>
        </p:txBody>
      </p:sp>
      <p:sp>
        <p:nvSpPr>
          <p:cNvPr id="642154" name="TextBox 106"/>
          <p:cNvSpPr txBox="1">
            <a:spLocks noChangeArrowheads="1"/>
          </p:cNvSpPr>
          <p:nvPr/>
        </p:nvSpPr>
        <p:spPr bwMode="auto">
          <a:xfrm>
            <a:off x="7410450" y="4586288"/>
            <a:ext cx="841375" cy="260350"/>
          </a:xfrm>
          <a:prstGeom prst="rect">
            <a:avLst/>
          </a:prstGeom>
          <a:noFill/>
          <a:ln w="9525">
            <a:noFill/>
            <a:miter lim="800000"/>
            <a:headEnd/>
            <a:tailEnd/>
          </a:ln>
        </p:spPr>
        <p:txBody>
          <a:bodyPr>
            <a:spAutoFit/>
          </a:bodyPr>
          <a:lstStyle/>
          <a:p>
            <a:pPr algn="ctr">
              <a:defRPr/>
            </a:pPr>
            <a:r>
              <a:rPr lang="en-US" sz="1100" b="1">
                <a:latin typeface="+mj-lt"/>
              </a:rPr>
              <a:t>6%</a:t>
            </a:r>
          </a:p>
        </p:txBody>
      </p:sp>
      <p:sp>
        <p:nvSpPr>
          <p:cNvPr id="642155" name="TextBox 107"/>
          <p:cNvSpPr txBox="1">
            <a:spLocks noChangeArrowheads="1"/>
          </p:cNvSpPr>
          <p:nvPr/>
        </p:nvSpPr>
        <p:spPr bwMode="auto">
          <a:xfrm>
            <a:off x="7510463" y="4729163"/>
            <a:ext cx="652462" cy="260350"/>
          </a:xfrm>
          <a:prstGeom prst="rect">
            <a:avLst/>
          </a:prstGeom>
          <a:noFill/>
          <a:ln w="9525">
            <a:noFill/>
            <a:miter lim="800000"/>
            <a:headEnd/>
            <a:tailEnd/>
          </a:ln>
        </p:spPr>
        <p:txBody>
          <a:bodyPr>
            <a:spAutoFit/>
          </a:bodyPr>
          <a:lstStyle/>
          <a:p>
            <a:pPr algn="ctr">
              <a:defRPr/>
            </a:pPr>
            <a:r>
              <a:rPr lang="en-US" sz="1100" b="1" dirty="0">
                <a:latin typeface="+mj-lt"/>
              </a:rPr>
              <a:t>4%</a:t>
            </a:r>
          </a:p>
        </p:txBody>
      </p:sp>
      <p:sp>
        <p:nvSpPr>
          <p:cNvPr id="109" name="Text Box 239"/>
          <p:cNvSpPr txBox="1">
            <a:spLocks noChangeArrowheads="1"/>
          </p:cNvSpPr>
          <p:nvPr/>
        </p:nvSpPr>
        <p:spPr bwMode="auto">
          <a:xfrm>
            <a:off x="0" y="5559425"/>
            <a:ext cx="8942388" cy="1074738"/>
          </a:xfrm>
          <a:prstGeom prst="rect">
            <a:avLst/>
          </a:prstGeom>
          <a:noFill/>
          <a:ln w="9525">
            <a:noFill/>
            <a:miter lim="800000"/>
            <a:headEnd/>
            <a:tailEnd/>
          </a:ln>
        </p:spPr>
        <p:txBody>
          <a:bodyPr anchor="b"/>
          <a:lstStyle/>
          <a:p>
            <a:pPr marL="55563" indent="-55563" eaLnBrk="0" hangingPunct="0">
              <a:defRPr/>
            </a:pPr>
            <a:r>
              <a:rPr lang="en-US" sz="800" dirty="0">
                <a:latin typeface="Times New Roman" pitchFamily="18" charset="0"/>
              </a:rPr>
              <a:t>Medications or other aids may still be required for certain conditions, and percentages are rounded up to whole numbers.</a:t>
            </a:r>
          </a:p>
          <a:p>
            <a:pPr marL="55563" indent="-55563" eaLnBrk="0" hangingPunct="0">
              <a:defRPr/>
            </a:pPr>
            <a:r>
              <a:rPr lang="en-US" sz="800" dirty="0">
                <a:latin typeface="Times New Roman" pitchFamily="18" charset="0"/>
              </a:rPr>
              <a:t>Other studies have found different results in resolution and reduction rates (</a:t>
            </a:r>
            <a:r>
              <a:rPr lang="en-US" sz="800" dirty="0" err="1">
                <a:latin typeface="Times New Roman" pitchFamily="18" charset="0"/>
              </a:rPr>
              <a:t>eg</a:t>
            </a:r>
            <a:r>
              <a:rPr lang="en-US" sz="800" dirty="0">
                <a:latin typeface="Times New Roman" pitchFamily="18" charset="0"/>
              </a:rPr>
              <a:t>, </a:t>
            </a:r>
            <a:r>
              <a:rPr lang="en-US" sz="800" dirty="0" err="1">
                <a:latin typeface="Times New Roman" pitchFamily="18" charset="0"/>
              </a:rPr>
              <a:t>Ahroni</a:t>
            </a:r>
            <a:r>
              <a:rPr lang="en-US" sz="800" dirty="0">
                <a:latin typeface="Times New Roman" pitchFamily="18" charset="0"/>
              </a:rPr>
              <a:t> et al, 2005)</a:t>
            </a:r>
          </a:p>
          <a:p>
            <a:pPr>
              <a:defRPr/>
            </a:pPr>
            <a:endParaRPr lang="en-US" sz="800" dirty="0"/>
          </a:p>
          <a:p>
            <a:pPr>
              <a:defRPr/>
            </a:pPr>
            <a:r>
              <a:rPr lang="en-US" sz="800" dirty="0"/>
              <a:t>1.Dixon JB, Chapman L, O'Brien P. Marked improvement in asthma after Lap-Band surgery for morbid obesity. </a:t>
            </a:r>
            <a:r>
              <a:rPr lang="en-US" sz="800" i="1" dirty="0" err="1"/>
              <a:t>Obes</a:t>
            </a:r>
            <a:r>
              <a:rPr lang="en-US" sz="800" i="1" dirty="0"/>
              <a:t> Surg</a:t>
            </a:r>
            <a:r>
              <a:rPr lang="en-US" sz="800" dirty="0"/>
              <a:t>. 1999;9:385-389. </a:t>
            </a:r>
          </a:p>
          <a:p>
            <a:pPr>
              <a:defRPr/>
            </a:pPr>
            <a:r>
              <a:rPr lang="en-US" sz="800" dirty="0"/>
              <a:t>2. Dixon JB, O'Brien PE. Health outcomes of severely obese type 2 diabetic subjects 1 year after laparoscopic adjustable gastric banding. </a:t>
            </a:r>
            <a:r>
              <a:rPr lang="en-US" sz="800" i="1" dirty="0"/>
              <a:t>Diabetes Care.</a:t>
            </a:r>
            <a:r>
              <a:rPr lang="en-US" sz="800" dirty="0"/>
              <a:t> 2002;25:358-363.</a:t>
            </a:r>
          </a:p>
          <a:p>
            <a:pPr>
              <a:defRPr/>
            </a:pPr>
            <a:r>
              <a:rPr lang="en-US" sz="800" dirty="0"/>
              <a:t>3.Dixon JB, Schachter LM, O'Brien PE. Sleep disturbance and obesity: changes following surgically induced weight loss. </a:t>
            </a:r>
            <a:r>
              <a:rPr lang="en-US" sz="800" i="1" dirty="0"/>
              <a:t>Arch Intern Med</a:t>
            </a:r>
            <a:r>
              <a:rPr lang="en-US" sz="800" dirty="0"/>
              <a:t>. 2001 8;161:102-106.</a:t>
            </a:r>
          </a:p>
          <a:p>
            <a:pPr>
              <a:defRPr/>
            </a:pPr>
            <a:r>
              <a:rPr lang="en-US" sz="800" dirty="0"/>
              <a:t>4. Dixon JB, O'Brien PE. </a:t>
            </a:r>
            <a:r>
              <a:rPr lang="en-US" sz="800" dirty="0" err="1"/>
              <a:t>Gastroesophageal</a:t>
            </a:r>
            <a:r>
              <a:rPr lang="en-US" sz="800" dirty="0"/>
              <a:t> reflux in obesity: the effect of lap-band placement. </a:t>
            </a:r>
            <a:r>
              <a:rPr lang="en-US" sz="800" i="1" dirty="0" err="1"/>
              <a:t>Obes</a:t>
            </a:r>
            <a:r>
              <a:rPr lang="en-US" sz="800" i="1" dirty="0"/>
              <a:t> Surg. </a:t>
            </a:r>
            <a:r>
              <a:rPr lang="en-US" sz="800" dirty="0"/>
              <a:t>1999;9:527-31.</a:t>
            </a:r>
          </a:p>
        </p:txBody>
      </p:sp>
      <p:sp>
        <p:nvSpPr>
          <p:cNvPr id="38997" name="Rectangle 102"/>
          <p:cNvSpPr>
            <a:spLocks noChangeArrowheads="1"/>
          </p:cNvSpPr>
          <p:nvPr/>
        </p:nvSpPr>
        <p:spPr bwMode="auto">
          <a:xfrm>
            <a:off x="3122613" y="5545138"/>
            <a:ext cx="677862" cy="107950"/>
          </a:xfrm>
          <a:prstGeom prst="rect">
            <a:avLst/>
          </a:prstGeom>
          <a:gradFill rotWithShape="1">
            <a:gsLst>
              <a:gs pos="0">
                <a:srgbClr val="CADDE1"/>
              </a:gs>
              <a:gs pos="100000">
                <a:srgbClr val="9DBFC7"/>
              </a:gs>
            </a:gsLst>
            <a:lin ang="5400000" scaled="1"/>
          </a:gradFill>
          <a:ln w="9525" algn="ctr">
            <a:solidFill>
              <a:srgbClr val="000000"/>
            </a:solidFill>
            <a:miter lim="800000"/>
            <a:headEnd/>
            <a:tailEnd/>
          </a:ln>
        </p:spPr>
        <p:txBody>
          <a:bodyPr/>
          <a:lstStyle/>
          <a:p>
            <a:pPr eaLnBrk="0" hangingPunct="0"/>
            <a:endParaRPr lang="en-US" sz="1200"/>
          </a:p>
        </p:txBody>
      </p:sp>
      <p:sp>
        <p:nvSpPr>
          <p:cNvPr id="105" name="Text Box 105"/>
          <p:cNvSpPr txBox="1">
            <a:spLocks noChangeArrowheads="1"/>
          </p:cNvSpPr>
          <p:nvPr/>
        </p:nvSpPr>
        <p:spPr bwMode="auto">
          <a:xfrm>
            <a:off x="3770313" y="5451475"/>
            <a:ext cx="835025" cy="317500"/>
          </a:xfrm>
          <a:prstGeom prst="rect">
            <a:avLst/>
          </a:prstGeom>
          <a:noFill/>
          <a:ln w="9525" algn="ctr">
            <a:noFill/>
            <a:miter lim="800000"/>
            <a:headEnd/>
            <a:tailEnd/>
          </a:ln>
        </p:spPr>
        <p:txBody>
          <a:bodyPr/>
          <a:lstStyle/>
          <a:p>
            <a:pPr eaLnBrk="0" hangingPunct="0">
              <a:spcBef>
                <a:spcPct val="25000"/>
              </a:spcBef>
              <a:defRPr/>
            </a:pPr>
            <a:r>
              <a:rPr lang="en-US" sz="1200" b="1" dirty="0">
                <a:solidFill>
                  <a:srgbClr val="000000"/>
                </a:solidFill>
                <a:latin typeface="+mj-lt"/>
              </a:rPr>
              <a:t>Improved      </a:t>
            </a:r>
          </a:p>
        </p:txBody>
      </p:sp>
      <p:sp>
        <p:nvSpPr>
          <p:cNvPr id="106" name="Text Box 108"/>
          <p:cNvSpPr txBox="1">
            <a:spLocks noChangeArrowheads="1"/>
          </p:cNvSpPr>
          <p:nvPr/>
        </p:nvSpPr>
        <p:spPr bwMode="auto">
          <a:xfrm>
            <a:off x="7158038" y="5486400"/>
            <a:ext cx="1628775" cy="223838"/>
          </a:xfrm>
          <a:prstGeom prst="rect">
            <a:avLst/>
          </a:prstGeom>
          <a:noFill/>
          <a:ln w="9525" algn="ctr">
            <a:noFill/>
            <a:miter lim="800000"/>
            <a:headEnd/>
            <a:tailEnd/>
          </a:ln>
        </p:spPr>
        <p:txBody>
          <a:bodyPr/>
          <a:lstStyle/>
          <a:p>
            <a:pPr eaLnBrk="0" hangingPunct="0">
              <a:spcBef>
                <a:spcPct val="25000"/>
              </a:spcBef>
              <a:defRPr/>
            </a:pPr>
            <a:r>
              <a:rPr lang="en-US" sz="1200" b="1" dirty="0">
                <a:solidFill>
                  <a:srgbClr val="000000"/>
                </a:solidFill>
                <a:latin typeface="+mj-lt"/>
              </a:rPr>
              <a:t>Declined</a:t>
            </a:r>
          </a:p>
        </p:txBody>
      </p:sp>
      <p:sp>
        <p:nvSpPr>
          <p:cNvPr id="107" name="TextBox 106"/>
          <p:cNvSpPr txBox="1"/>
          <p:nvPr/>
        </p:nvSpPr>
        <p:spPr>
          <a:xfrm>
            <a:off x="450850" y="1104900"/>
            <a:ext cx="3006725" cy="368300"/>
          </a:xfrm>
          <a:prstGeom prst="rect">
            <a:avLst/>
          </a:prstGeom>
          <a:noFill/>
        </p:spPr>
        <p:txBody>
          <a:bodyPr wrap="none">
            <a:spAutoFit/>
          </a:bodyPr>
          <a:lstStyle/>
          <a:p>
            <a:pPr>
              <a:defRPr/>
            </a:pPr>
            <a:r>
              <a:rPr lang="en-US" dirty="0">
                <a:latin typeface="+mj-lt"/>
              </a:rPr>
              <a:t>Key Outcomes from 4 studies:</a:t>
            </a: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pPr eaLnBrk="1" hangingPunct="1">
              <a:defRPr/>
            </a:pPr>
            <a:r>
              <a:rPr lang="en-US" dirty="0" smtClean="0"/>
              <a:t>Remission of Diabetes After Weight Loss</a:t>
            </a:r>
          </a:p>
        </p:txBody>
      </p:sp>
      <p:sp>
        <p:nvSpPr>
          <p:cNvPr id="39939" name="Content Placeholder 43"/>
          <p:cNvSpPr>
            <a:spLocks noGrp="1"/>
          </p:cNvSpPr>
          <p:nvPr>
            <p:ph idx="1"/>
          </p:nvPr>
        </p:nvSpPr>
        <p:spPr/>
        <p:txBody>
          <a:bodyPr/>
          <a:lstStyle/>
          <a:p>
            <a:pPr eaLnBrk="1" hangingPunct="1"/>
            <a:r>
              <a:rPr lang="en-US" sz="2000" smtClean="0"/>
              <a:t>Type 2 diabetes remission in 64% to 80% of patients within ~1 to 2 years</a:t>
            </a:r>
            <a:r>
              <a:rPr lang="en-US" sz="2000" baseline="30000" smtClean="0"/>
              <a:t>1,2</a:t>
            </a:r>
          </a:p>
          <a:p>
            <a:pPr lvl="1" eaLnBrk="1" hangingPunct="1"/>
            <a:r>
              <a:rPr lang="en-US" sz="1800" smtClean="0"/>
              <a:t>Normalization of blood glucose in 1 to 4 weeks</a:t>
            </a:r>
            <a:r>
              <a:rPr lang="en-US" sz="1800" baseline="30000" smtClean="0"/>
              <a:t>1</a:t>
            </a:r>
          </a:p>
          <a:p>
            <a:pPr lvl="1" eaLnBrk="1" hangingPunct="1"/>
            <a:r>
              <a:rPr lang="en-US" sz="1800" smtClean="0"/>
              <a:t>Improved insulin sensitivity</a:t>
            </a:r>
            <a:r>
              <a:rPr lang="en-US" sz="1800" baseline="30000" smtClean="0"/>
              <a:t>1</a:t>
            </a:r>
          </a:p>
          <a:p>
            <a:pPr lvl="1" eaLnBrk="1" hangingPunct="1"/>
            <a:r>
              <a:rPr lang="en-US" sz="1800" smtClean="0"/>
              <a:t>Improved beta-cell function</a:t>
            </a:r>
            <a:r>
              <a:rPr lang="en-US" sz="1800" baseline="30000" smtClean="0"/>
              <a:t>1</a:t>
            </a:r>
          </a:p>
          <a:p>
            <a:pPr lvl="1" eaLnBrk="1" hangingPunct="1"/>
            <a:r>
              <a:rPr lang="en-US" sz="1800" smtClean="0"/>
              <a:t>HbA</a:t>
            </a:r>
            <a:r>
              <a:rPr lang="en-US" sz="1800" baseline="-25000" smtClean="0"/>
              <a:t>1c</a:t>
            </a:r>
            <a:r>
              <a:rPr lang="en-US" sz="1800" smtClean="0"/>
              <a:t> drop from 7.25 (5.6-11.0, n=53) </a:t>
            </a:r>
            <a:br>
              <a:rPr lang="en-US" sz="1800" smtClean="0"/>
            </a:br>
            <a:r>
              <a:rPr lang="en-US" sz="1800" smtClean="0"/>
              <a:t>preoperatively to 5.58 (5.0-6.2, n=15)</a:t>
            </a:r>
            <a:br>
              <a:rPr lang="en-US" sz="1800" smtClean="0"/>
            </a:br>
            <a:r>
              <a:rPr lang="en-US" sz="1800" smtClean="0"/>
              <a:t> at 2 years after surgery</a:t>
            </a:r>
            <a:r>
              <a:rPr lang="en-US" sz="1800" baseline="30000" smtClean="0"/>
              <a:t>2</a:t>
            </a:r>
          </a:p>
          <a:p>
            <a:pPr eaLnBrk="1" hangingPunct="1"/>
            <a:endParaRPr lang="en-US" sz="2000" smtClean="0"/>
          </a:p>
        </p:txBody>
      </p:sp>
      <p:sp>
        <p:nvSpPr>
          <p:cNvPr id="39940" name="Text Box 8"/>
          <p:cNvSpPr txBox="1">
            <a:spLocks noChangeArrowheads="1"/>
          </p:cNvSpPr>
          <p:nvPr/>
        </p:nvSpPr>
        <p:spPr bwMode="auto">
          <a:xfrm>
            <a:off x="0" y="6038850"/>
            <a:ext cx="8648700" cy="366713"/>
          </a:xfrm>
          <a:prstGeom prst="rect">
            <a:avLst/>
          </a:prstGeom>
          <a:noFill/>
          <a:ln w="9525">
            <a:noFill/>
            <a:miter lim="800000"/>
            <a:headEnd/>
            <a:tailEnd/>
          </a:ln>
        </p:spPr>
        <p:txBody>
          <a:bodyPr>
            <a:spAutoFit/>
          </a:bodyPr>
          <a:lstStyle/>
          <a:p>
            <a:pPr>
              <a:spcBef>
                <a:spcPct val="50000"/>
              </a:spcBef>
            </a:pPr>
            <a:endParaRPr lang="en-US"/>
          </a:p>
        </p:txBody>
      </p:sp>
      <p:sp>
        <p:nvSpPr>
          <p:cNvPr id="39941" name="Text Box 239"/>
          <p:cNvSpPr txBox="1">
            <a:spLocks noChangeArrowheads="1"/>
          </p:cNvSpPr>
          <p:nvPr/>
        </p:nvSpPr>
        <p:spPr bwMode="auto">
          <a:xfrm>
            <a:off x="0" y="5559425"/>
            <a:ext cx="6037263" cy="1074738"/>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Dixon JB, O'Brien PE. Health outcomes of severely obese type 2 diabetic subjects 1 year after laparoscopic adjustable gastric banding. </a:t>
            </a:r>
            <a:r>
              <a:rPr lang="en-US" sz="800" i="1">
                <a:latin typeface="Times New Roman" pitchFamily="18" charset="0"/>
              </a:rPr>
              <a:t>Diabetes Care</a:t>
            </a:r>
            <a:r>
              <a:rPr lang="en-US" sz="800">
                <a:latin typeface="Times New Roman" pitchFamily="18" charset="0"/>
              </a:rPr>
              <a:t>. 2002;25:358-363.</a:t>
            </a:r>
          </a:p>
          <a:p>
            <a:pPr marL="109538" indent="-109538" eaLnBrk="0" hangingPunct="0"/>
            <a:r>
              <a:rPr lang="en-US" sz="800">
                <a:latin typeface="Times New Roman" pitchFamily="18" charset="0"/>
              </a:rPr>
              <a:t>2. Ponce J, Haynes B, Paynter S, et al. Effect of Lap-Band-induced weight loss on type 2 diabetes mellitus and hypertension. </a:t>
            </a:r>
            <a:r>
              <a:rPr lang="en-US" sz="800" i="1">
                <a:latin typeface="Times New Roman" pitchFamily="18" charset="0"/>
              </a:rPr>
              <a:t>Obes Surg. </a:t>
            </a:r>
            <a:r>
              <a:rPr lang="en-US" sz="800">
                <a:latin typeface="Times New Roman" pitchFamily="18" charset="0"/>
              </a:rPr>
              <a:t>2004;14:1335-1342.</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0" y="57150"/>
            <a:ext cx="9144000" cy="914400"/>
          </a:xfrm>
        </p:spPr>
        <p:txBody>
          <a:bodyPr/>
          <a:lstStyle/>
          <a:p>
            <a:pPr eaLnBrk="1" hangingPunct="1">
              <a:defRPr/>
            </a:pPr>
            <a:r>
              <a:rPr lang="en-US" dirty="0" smtClean="0"/>
              <a:t>American Diabetes Association (ADA)</a:t>
            </a:r>
            <a:br>
              <a:rPr lang="en-US" dirty="0" smtClean="0"/>
            </a:br>
            <a:r>
              <a:rPr lang="en-US" dirty="0" smtClean="0"/>
              <a:t>2009 Standards of Medical Care in Diabetes</a:t>
            </a:r>
          </a:p>
        </p:txBody>
      </p:sp>
      <p:sp>
        <p:nvSpPr>
          <p:cNvPr id="868355" name="Rectangle 3"/>
          <p:cNvSpPr>
            <a:spLocks noGrp="1" noChangeArrowheads="1"/>
          </p:cNvSpPr>
          <p:nvPr>
            <p:ph idx="1"/>
          </p:nvPr>
        </p:nvSpPr>
        <p:spPr/>
        <p:txBody>
          <a:bodyPr/>
          <a:lstStyle/>
          <a:p>
            <a:pPr marL="0" indent="0" algn="ctr" eaLnBrk="1" hangingPunct="1">
              <a:buFont typeface="Symbol" pitchFamily="18" charset="2"/>
              <a:buNone/>
              <a:defRPr/>
            </a:pPr>
            <a:r>
              <a:rPr lang="en-US" sz="2400" b="1" dirty="0" smtClean="0"/>
              <a:t>ADA 2009 Recommendations Regarding Approaches to Diabetes Treatment: Bariatric Surgery </a:t>
            </a:r>
          </a:p>
          <a:p>
            <a:pPr eaLnBrk="1" hangingPunct="1">
              <a:defRPr/>
            </a:pPr>
            <a:r>
              <a:rPr lang="en-US" sz="2000" dirty="0" smtClean="0"/>
              <a:t>Bariatric surgery should be considered for adults with BMI ≥35 kg/m</a:t>
            </a:r>
            <a:r>
              <a:rPr lang="en-US" sz="2000" baseline="30000" dirty="0" smtClean="0"/>
              <a:t>2</a:t>
            </a:r>
            <a:r>
              <a:rPr lang="en-US" sz="2000" dirty="0" smtClean="0"/>
              <a:t> and  type 2 diabetes, especially if the diabetes is difficult to control with lifestyle and pharmacologic therapy. </a:t>
            </a:r>
            <a:r>
              <a:rPr lang="en-US" sz="2000" i="1" dirty="0" smtClean="0"/>
              <a:t>Evidence Level B</a:t>
            </a:r>
            <a:r>
              <a:rPr lang="en-US" sz="2000" dirty="0" smtClean="0"/>
              <a:t>*</a:t>
            </a:r>
          </a:p>
          <a:p>
            <a:pPr eaLnBrk="1" hangingPunct="1">
              <a:defRPr/>
            </a:pPr>
            <a:r>
              <a:rPr lang="en-US" sz="2000" dirty="0" smtClean="0"/>
              <a:t>Patients with type 2 diabetes who have undergone bariatric surgery need lifelong lifestyle support and medical monitoring. </a:t>
            </a:r>
            <a:r>
              <a:rPr lang="en-US" sz="2000" i="1" dirty="0" smtClean="0"/>
              <a:t>Evidence Level E</a:t>
            </a:r>
            <a:r>
              <a:rPr lang="en-US" sz="2000" baseline="30000" dirty="0" smtClean="0"/>
              <a:t>†</a:t>
            </a:r>
          </a:p>
          <a:p>
            <a:pPr eaLnBrk="1" hangingPunct="1">
              <a:defRPr/>
            </a:pPr>
            <a:r>
              <a:rPr lang="en-US" sz="2000" dirty="0" smtClean="0"/>
              <a:t>Although small trials have shown </a:t>
            </a:r>
            <a:r>
              <a:rPr lang="en-US" sz="2000" dirty="0" err="1" smtClean="0"/>
              <a:t>glycemic</a:t>
            </a:r>
            <a:r>
              <a:rPr lang="en-US" sz="2000" dirty="0" smtClean="0"/>
              <a:t> benefit of bariatric surgery in patients with type 2 diabetes and BMI of 30 kg/m</a:t>
            </a:r>
            <a:r>
              <a:rPr lang="en-US" sz="2000" baseline="30000" dirty="0" smtClean="0"/>
              <a:t>2</a:t>
            </a:r>
            <a:r>
              <a:rPr lang="en-US" sz="2000" dirty="0" smtClean="0"/>
              <a:t> to 35 kg/m</a:t>
            </a:r>
            <a:r>
              <a:rPr lang="en-US" sz="2000" baseline="30000" dirty="0" smtClean="0"/>
              <a:t>2</a:t>
            </a:r>
            <a:r>
              <a:rPr lang="en-US" sz="2000" dirty="0" smtClean="0"/>
              <a:t>, there is currently insufficient evidence to generally recommend surgery in patients with BMI &lt;35 kg/m</a:t>
            </a:r>
            <a:r>
              <a:rPr lang="en-US" sz="2000" baseline="30000" dirty="0" smtClean="0"/>
              <a:t>2</a:t>
            </a:r>
            <a:r>
              <a:rPr lang="en-US" sz="2000" dirty="0" smtClean="0"/>
              <a:t> outside of a research protocol. </a:t>
            </a:r>
            <a:r>
              <a:rPr lang="en-US" sz="2000" i="1" dirty="0" smtClean="0"/>
              <a:t>Evidence Level E</a:t>
            </a:r>
            <a:r>
              <a:rPr lang="en-US" sz="2000" baseline="30000" dirty="0" smtClean="0"/>
              <a:t>†</a:t>
            </a:r>
          </a:p>
          <a:p>
            <a:pPr eaLnBrk="1" hangingPunct="1">
              <a:defRPr/>
            </a:pPr>
            <a:r>
              <a:rPr lang="en-US" sz="2000" dirty="0" smtClean="0"/>
              <a:t>Long-term benefits, cost-effectiveness, and risks of bariatric surgery in individuals with type 2 diabetes should be studied in well-designed, randomized, controlled trials with optimal medical and lifestyle therapy as the comparator. </a:t>
            </a:r>
            <a:r>
              <a:rPr lang="en-US" sz="2000" i="1" dirty="0" smtClean="0"/>
              <a:t>Evidence Level E</a:t>
            </a:r>
            <a:r>
              <a:rPr lang="en-US" sz="2000" baseline="30000" dirty="0" smtClean="0"/>
              <a:t>†</a:t>
            </a:r>
          </a:p>
          <a:p>
            <a:pPr eaLnBrk="1" hangingPunct="1">
              <a:defRPr/>
            </a:pPr>
            <a:endParaRPr lang="en-US" sz="2000" dirty="0" smtClean="0"/>
          </a:p>
        </p:txBody>
      </p:sp>
      <p:sp>
        <p:nvSpPr>
          <p:cNvPr id="40964" name="Text Box 239"/>
          <p:cNvSpPr txBox="1">
            <a:spLocks noChangeArrowheads="1"/>
          </p:cNvSpPr>
          <p:nvPr/>
        </p:nvSpPr>
        <p:spPr bwMode="auto">
          <a:xfrm>
            <a:off x="0" y="6080125"/>
            <a:ext cx="9144000" cy="606425"/>
          </a:xfrm>
          <a:prstGeom prst="rect">
            <a:avLst/>
          </a:prstGeom>
          <a:noFill/>
          <a:ln w="9525">
            <a:noFill/>
            <a:miter lim="800000"/>
            <a:headEnd/>
            <a:tailEnd/>
          </a:ln>
        </p:spPr>
        <p:txBody>
          <a:bodyPr anchor="b"/>
          <a:lstStyle/>
          <a:p>
            <a:pPr marL="55563" indent="-55563" eaLnBrk="0" hangingPunct="0"/>
            <a:r>
              <a:rPr lang="en-US" sz="800">
                <a:latin typeface="Times New Roman" pitchFamily="18" charset="0"/>
              </a:rPr>
              <a:t>*	B=Supportive evidence from well-conducted cohort studies. </a:t>
            </a:r>
          </a:p>
          <a:p>
            <a:pPr marL="55563" indent="-55563" eaLnBrk="0" hangingPunct="0"/>
            <a:r>
              <a:rPr lang="en-US" sz="800" baseline="30000">
                <a:latin typeface="Times New Roman" pitchFamily="18" charset="0"/>
              </a:rPr>
              <a:t>†	</a:t>
            </a:r>
            <a:r>
              <a:rPr lang="en-US" sz="800">
                <a:latin typeface="Times New Roman" pitchFamily="18" charset="0"/>
              </a:rPr>
              <a:t>E=Expert consensus or clinical experience. </a:t>
            </a:r>
          </a:p>
          <a:p>
            <a:pPr marL="55563" indent="-55563" eaLnBrk="0" hangingPunct="0"/>
            <a:r>
              <a:rPr lang="en-US" sz="800">
                <a:latin typeface="Times New Roman" pitchFamily="18" charset="0"/>
              </a:rPr>
              <a:t>1. Funnell MM, Brown TL, Childs BP, et al. National standards for diabetes self-management education. </a:t>
            </a:r>
            <a:r>
              <a:rPr lang="en-US" sz="800" i="1">
                <a:latin typeface="Times New Roman" pitchFamily="18" charset="0"/>
              </a:rPr>
              <a:t>Diabetes Care</a:t>
            </a:r>
            <a:r>
              <a:rPr lang="en-US" sz="800">
                <a:latin typeface="Times New Roman" pitchFamily="18" charset="0"/>
              </a:rPr>
              <a:t>. 2009;32 Suppl 1:S87-S94.</a:t>
            </a:r>
          </a:p>
          <a:p>
            <a:pPr marL="55563" indent="-55563" eaLnBrk="0" hangingPunct="0"/>
            <a:endParaRPr lang="en-US" sz="800">
              <a:latin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8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8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8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8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8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471488" y="57150"/>
            <a:ext cx="8201025" cy="914400"/>
          </a:xfrm>
        </p:spPr>
        <p:txBody>
          <a:bodyPr/>
          <a:lstStyle/>
          <a:p>
            <a:pPr eaLnBrk="1" hangingPunct="1">
              <a:defRPr/>
            </a:pPr>
            <a:r>
              <a:rPr lang="en-US" sz="2400" dirty="0" smtClean="0"/>
              <a:t> </a:t>
            </a: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sp>
        <p:nvSpPr>
          <p:cNvPr id="41987" name="Rectangle 3"/>
          <p:cNvSpPr>
            <a:spLocks noGrp="1" noChangeArrowheads="1"/>
          </p:cNvSpPr>
          <p:nvPr>
            <p:ph type="body" sz="half" idx="1"/>
          </p:nvPr>
        </p:nvSpPr>
        <p:spPr>
          <a:xfrm>
            <a:off x="457200" y="1308100"/>
            <a:ext cx="5303838" cy="5157788"/>
          </a:xfrm>
        </p:spPr>
        <p:txBody>
          <a:bodyPr/>
          <a:lstStyle/>
          <a:p>
            <a:pPr eaLnBrk="1" hangingPunct="1"/>
            <a:r>
              <a:rPr lang="en-US" sz="1800" b="1" smtClean="0"/>
              <a:t>Background:</a:t>
            </a:r>
            <a:r>
              <a:rPr lang="en-US" sz="1800" smtClean="0"/>
              <a:t> To improve decision making in the treatment of severe obesity, the risks of bariatric surgery require further characterization</a:t>
            </a:r>
          </a:p>
          <a:p>
            <a:pPr eaLnBrk="1" hangingPunct="1"/>
            <a:r>
              <a:rPr lang="en-US" sz="1800" b="1" smtClean="0"/>
              <a:t>Methods:</a:t>
            </a:r>
            <a:r>
              <a:rPr lang="en-US" sz="1800" smtClean="0"/>
              <a:t> US prospective, multicenter, observational study of 30-day outcomes in consecutive patients undergoing bariatric surgery</a:t>
            </a:r>
          </a:p>
          <a:p>
            <a:pPr eaLnBrk="1" hangingPunct="1"/>
            <a:r>
              <a:rPr lang="en-US" sz="1800" b="1" smtClean="0"/>
              <a:t>Primary outcome was a composite endpoint</a:t>
            </a:r>
            <a:r>
              <a:rPr lang="en-US" sz="1800" smtClean="0"/>
              <a:t> of any of the following within 30-days after first-time bariatric surgery</a:t>
            </a:r>
          </a:p>
          <a:p>
            <a:pPr eaLnBrk="1" hangingPunct="1"/>
            <a:r>
              <a:rPr lang="en-US" sz="1800" b="1" smtClean="0"/>
              <a:t>Major adverse outcomes</a:t>
            </a:r>
            <a:r>
              <a:rPr lang="en-US" sz="1800" smtClean="0"/>
              <a:t> including</a:t>
            </a:r>
          </a:p>
          <a:p>
            <a:pPr lvl="1" eaLnBrk="1" hangingPunct="1"/>
            <a:r>
              <a:rPr lang="en-US" sz="1600" smtClean="0"/>
              <a:t>Death</a:t>
            </a:r>
          </a:p>
          <a:p>
            <a:pPr lvl="1" eaLnBrk="1" hangingPunct="1"/>
            <a:r>
              <a:rPr lang="en-US" sz="1600" smtClean="0"/>
              <a:t>Venous thromboembolism</a:t>
            </a:r>
          </a:p>
          <a:p>
            <a:pPr lvl="1" eaLnBrk="1" hangingPunct="1"/>
            <a:r>
              <a:rPr lang="en-US" sz="1600" smtClean="0"/>
              <a:t>Percutaneous, endoscopic, or operative reintervention </a:t>
            </a:r>
          </a:p>
          <a:p>
            <a:pPr lvl="1" eaLnBrk="1" hangingPunct="1"/>
            <a:r>
              <a:rPr lang="en-US" sz="1600" smtClean="0"/>
              <a:t>Failure to be discharged from the hospital</a:t>
            </a:r>
          </a:p>
        </p:txBody>
      </p:sp>
      <p:sp>
        <p:nvSpPr>
          <p:cNvPr id="41988"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pic>
        <p:nvPicPr>
          <p:cNvPr id="13" name="Picture 6"/>
          <p:cNvPicPr>
            <a:picLocks noChangeAspect="1" noChangeArrowheads="1"/>
          </p:cNvPicPr>
          <p:nvPr/>
        </p:nvPicPr>
        <p:blipFill>
          <a:blip r:embed="rId3" cstate="print"/>
          <a:stretch>
            <a:fillRect/>
          </a:stretch>
        </p:blipFill>
        <p:spPr bwMode="auto">
          <a:xfrm>
            <a:off x="5827713" y="1655763"/>
            <a:ext cx="3132137" cy="414178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41990" name="Text Box 239"/>
          <p:cNvSpPr txBox="1">
            <a:spLocks noChangeArrowheads="1"/>
          </p:cNvSpPr>
          <p:nvPr/>
        </p:nvSpPr>
        <p:spPr bwMode="auto">
          <a:xfrm>
            <a:off x="0" y="6191250"/>
            <a:ext cx="8894763" cy="442913"/>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Longitudinal Assessment of Bariatric Surgery (LABS) Consortium, Flum DR, Belle SH, King WC, et al. Perioperative safety in the longitudinal assessment of bariatric surgery. </a:t>
            </a:r>
            <a:r>
              <a:rPr lang="en-US" sz="800" i="1">
                <a:latin typeface="Times New Roman" pitchFamily="18" charset="0"/>
              </a:rPr>
              <a:t>N Engl J Med</a:t>
            </a:r>
            <a:r>
              <a:rPr lang="en-US" sz="800">
                <a:latin typeface="Times New Roman" pitchFamily="18" charset="0"/>
              </a:rPr>
              <a:t>. 2009;361:445-454.</a:t>
            </a:r>
          </a:p>
          <a:p>
            <a:pPr marL="109538" indent="-109538" eaLnBrk="0" hangingPunct="0"/>
            <a:endParaRPr lang="en-US" sz="80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471488" y="57150"/>
            <a:ext cx="8201025" cy="914400"/>
          </a:xfrm>
        </p:spPr>
        <p:txBody>
          <a:bodyPr/>
          <a:lstStyle/>
          <a:p>
            <a:pPr eaLnBrk="1" hangingPunct="1">
              <a:defRPr/>
            </a:pP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sp>
        <p:nvSpPr>
          <p:cNvPr id="43011" name="Rectangle 3"/>
          <p:cNvSpPr>
            <a:spLocks noGrp="1" noChangeArrowheads="1"/>
          </p:cNvSpPr>
          <p:nvPr>
            <p:ph idx="1"/>
          </p:nvPr>
        </p:nvSpPr>
        <p:spPr>
          <a:xfrm>
            <a:off x="457200" y="1308100"/>
            <a:ext cx="4957763" cy="5157788"/>
          </a:xfrm>
        </p:spPr>
        <p:txBody>
          <a:bodyPr/>
          <a:lstStyle/>
          <a:p>
            <a:pPr eaLnBrk="1" hangingPunct="1"/>
            <a:r>
              <a:rPr lang="en-US" sz="2000" b="1" smtClean="0"/>
              <a:t>Results: </a:t>
            </a:r>
            <a:r>
              <a:rPr lang="en-US" sz="2000" smtClean="0"/>
              <a:t>Of 4476 patients, more than half    had &gt;2 coexisting conditions</a:t>
            </a:r>
          </a:p>
          <a:p>
            <a:pPr lvl="1" eaLnBrk="1" hangingPunct="1"/>
            <a:r>
              <a:rPr lang="en-US" sz="1800" smtClean="0"/>
              <a:t>30-day rate of death among patients was   0.3% (RNY and LAGB)</a:t>
            </a:r>
          </a:p>
          <a:p>
            <a:pPr lvl="1" eaLnBrk="1" hangingPunct="1"/>
            <a:r>
              <a:rPr lang="en-US" sz="1800" smtClean="0"/>
              <a:t>A total of 4.3% of patients had at least            1 major adverse event</a:t>
            </a:r>
          </a:p>
          <a:p>
            <a:pPr eaLnBrk="1" hangingPunct="1"/>
            <a:r>
              <a:rPr lang="en-US" sz="2000" b="1" smtClean="0"/>
              <a:t>Composite endpoint predictors</a:t>
            </a:r>
          </a:p>
          <a:p>
            <a:pPr lvl="1" eaLnBrk="1" hangingPunct="1"/>
            <a:r>
              <a:rPr lang="en-US" sz="1800" smtClean="0"/>
              <a:t>History of  deep vein thrombosis(DVT) or pulomonary embolus (PE), diagnosis of obstructive sleep apnea (OSA), and impaired functional status were each independently associated with an ↑ risk of the composite endpoint</a:t>
            </a:r>
          </a:p>
          <a:p>
            <a:pPr lvl="1" eaLnBrk="1" hangingPunct="1"/>
            <a:r>
              <a:rPr lang="en-US" sz="1800" smtClean="0"/>
              <a:t>Extreme values of BMI </a:t>
            </a:r>
          </a:p>
        </p:txBody>
      </p:sp>
      <p:sp>
        <p:nvSpPr>
          <p:cNvPr id="43012"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pic>
        <p:nvPicPr>
          <p:cNvPr id="11" name="Picture 6"/>
          <p:cNvPicPr>
            <a:picLocks noChangeAspect="1" noChangeArrowheads="1"/>
          </p:cNvPicPr>
          <p:nvPr/>
        </p:nvPicPr>
        <p:blipFill>
          <a:blip r:embed="rId3" cstate="print"/>
          <a:stretch>
            <a:fillRect/>
          </a:stretch>
        </p:blipFill>
        <p:spPr bwMode="auto">
          <a:xfrm>
            <a:off x="5827713" y="1655763"/>
            <a:ext cx="3132137" cy="414178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43014" name="Text Box 239"/>
          <p:cNvSpPr txBox="1">
            <a:spLocks noChangeArrowheads="1"/>
          </p:cNvSpPr>
          <p:nvPr/>
        </p:nvSpPr>
        <p:spPr bwMode="auto">
          <a:xfrm>
            <a:off x="0" y="6191250"/>
            <a:ext cx="9144000" cy="442913"/>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Longitudinal Assessment of Bariatric Surgery (LABS) Consortium, Flum DR, Belle SH, King WC, et al. Perioperative safety in the longitudinal assessment of bariatric surgery. </a:t>
            </a:r>
            <a:r>
              <a:rPr lang="en-US" sz="800" i="1">
                <a:latin typeface="Times New Roman" pitchFamily="18" charset="0"/>
              </a:rPr>
              <a:t>N Engl J Med</a:t>
            </a:r>
            <a:r>
              <a:rPr lang="en-US" sz="800">
                <a:latin typeface="Times New Roman" pitchFamily="18" charset="0"/>
              </a:rPr>
              <a:t>. 2009;361:445-454.</a:t>
            </a:r>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pPr eaLnBrk="1" hangingPunct="1">
              <a:defRPr/>
            </a:pPr>
            <a:r>
              <a:rPr lang="en-US" sz="2400" dirty="0" err="1" smtClean="0"/>
              <a:t>Perioperative</a:t>
            </a:r>
            <a:r>
              <a:rPr lang="en-US" sz="2400" dirty="0" smtClean="0"/>
              <a:t> Safety in the Longitudinal Assessment of Bariatric Surgery: The Longitudinal Assessment of Bariatric Surgery (LABS) Consortium</a:t>
            </a:r>
          </a:p>
        </p:txBody>
      </p:sp>
      <p:pic>
        <p:nvPicPr>
          <p:cNvPr id="1061892" name="Picture 4"/>
          <p:cNvPicPr>
            <a:picLocks noChangeAspect="1" noChangeArrowheads="1"/>
          </p:cNvPicPr>
          <p:nvPr/>
        </p:nvPicPr>
        <p:blipFill>
          <a:blip r:embed="rId3" cstate="print"/>
          <a:srcRect/>
          <a:stretch>
            <a:fillRect/>
          </a:stretch>
        </p:blipFill>
        <p:spPr bwMode="auto">
          <a:xfrm>
            <a:off x="471488" y="1350963"/>
            <a:ext cx="8235950" cy="474503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44036" name="Text Box 239"/>
          <p:cNvSpPr txBox="1">
            <a:spLocks noChangeArrowheads="1"/>
          </p:cNvSpPr>
          <p:nvPr/>
        </p:nvSpPr>
        <p:spPr bwMode="auto">
          <a:xfrm>
            <a:off x="0" y="6270625"/>
            <a:ext cx="8953500" cy="438150"/>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Longitudinal Assessment of Bariatric Surgery (LABS) Consortium, Flum DR, Belle SH, King WC, et al. Perioperative safety in the longitudinal assessment of bariatric surgery. </a:t>
            </a:r>
            <a:r>
              <a:rPr lang="en-US" sz="800" i="1">
                <a:latin typeface="Times New Roman" pitchFamily="18" charset="0"/>
              </a:rPr>
              <a:t>N Engl J Med</a:t>
            </a:r>
            <a:r>
              <a:rPr lang="en-US" sz="800">
                <a:latin typeface="Times New Roman" pitchFamily="18" charset="0"/>
              </a:rPr>
              <a:t>. 2009;361:445-454.</a:t>
            </a:r>
          </a:p>
          <a:p>
            <a:pPr marL="109538" indent="-109538" eaLnBrk="0" hangingPunct="0"/>
            <a:endParaRPr lang="en-US" sz="80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 Box 2"/>
          <p:cNvSpPr txBox="1">
            <a:spLocks noChangeArrowheads="1"/>
          </p:cNvSpPr>
          <p:nvPr/>
        </p:nvSpPr>
        <p:spPr bwMode="auto">
          <a:xfrm>
            <a:off x="6853238" y="1308100"/>
            <a:ext cx="646112" cy="369888"/>
          </a:xfrm>
          <a:prstGeom prst="rect">
            <a:avLst/>
          </a:prstGeom>
          <a:noFill/>
          <a:ln w="9525">
            <a:noFill/>
            <a:miter lim="800000"/>
            <a:headEnd/>
            <a:tailEnd/>
          </a:ln>
        </p:spPr>
        <p:txBody>
          <a:bodyPr wrap="none">
            <a:spAutoFit/>
          </a:bodyPr>
          <a:lstStyle/>
          <a:p>
            <a:pPr eaLnBrk="0" hangingPunct="0">
              <a:defRPr/>
            </a:pPr>
            <a:r>
              <a:rPr lang="en-US" b="1" dirty="0">
                <a:latin typeface="+mj-lt"/>
              </a:rPr>
              <a:t>1999</a:t>
            </a:r>
          </a:p>
        </p:txBody>
      </p:sp>
      <p:sp>
        <p:nvSpPr>
          <p:cNvPr id="250" name="Text Box 5"/>
          <p:cNvSpPr txBox="1">
            <a:spLocks noChangeArrowheads="1"/>
          </p:cNvSpPr>
          <p:nvPr/>
        </p:nvSpPr>
        <p:spPr bwMode="auto">
          <a:xfrm>
            <a:off x="4224338" y="3221038"/>
            <a:ext cx="646112" cy="369887"/>
          </a:xfrm>
          <a:prstGeom prst="rect">
            <a:avLst/>
          </a:prstGeom>
          <a:noFill/>
          <a:ln w="9525">
            <a:noFill/>
            <a:miter lim="800000"/>
            <a:headEnd/>
            <a:tailEnd/>
          </a:ln>
        </p:spPr>
        <p:txBody>
          <a:bodyPr wrap="none">
            <a:spAutoFit/>
          </a:bodyPr>
          <a:lstStyle/>
          <a:p>
            <a:pPr eaLnBrk="0" hangingPunct="0">
              <a:defRPr/>
            </a:pPr>
            <a:r>
              <a:rPr lang="en-US" b="1" dirty="0">
                <a:latin typeface="+mj-lt"/>
              </a:rPr>
              <a:t>2008</a:t>
            </a:r>
          </a:p>
        </p:txBody>
      </p:sp>
      <p:sp>
        <p:nvSpPr>
          <p:cNvPr id="251" name="Text Box 6"/>
          <p:cNvSpPr txBox="1">
            <a:spLocks noChangeArrowheads="1"/>
          </p:cNvSpPr>
          <p:nvPr/>
        </p:nvSpPr>
        <p:spPr bwMode="auto">
          <a:xfrm>
            <a:off x="1925638" y="1308100"/>
            <a:ext cx="646112" cy="369888"/>
          </a:xfrm>
          <a:prstGeom prst="rect">
            <a:avLst/>
          </a:prstGeom>
          <a:noFill/>
          <a:ln w="9525">
            <a:noFill/>
            <a:miter lim="800000"/>
            <a:headEnd/>
            <a:tailEnd/>
          </a:ln>
        </p:spPr>
        <p:txBody>
          <a:bodyPr wrap="none">
            <a:spAutoFit/>
          </a:bodyPr>
          <a:lstStyle/>
          <a:p>
            <a:pPr eaLnBrk="0" hangingPunct="0">
              <a:defRPr/>
            </a:pPr>
            <a:r>
              <a:rPr lang="en-US" b="1" dirty="0">
                <a:latin typeface="+mj-lt"/>
              </a:rPr>
              <a:t>1990</a:t>
            </a:r>
          </a:p>
        </p:txBody>
      </p:sp>
      <p:grpSp>
        <p:nvGrpSpPr>
          <p:cNvPr id="8197" name="Group 17"/>
          <p:cNvGrpSpPr>
            <a:grpSpLocks/>
          </p:cNvGrpSpPr>
          <p:nvPr/>
        </p:nvGrpSpPr>
        <p:grpSpPr bwMode="auto">
          <a:xfrm>
            <a:off x="458788" y="1554163"/>
            <a:ext cx="3282950" cy="1865312"/>
            <a:chOff x="728" y="1077"/>
            <a:chExt cx="4371" cy="2247"/>
          </a:xfrm>
        </p:grpSpPr>
        <p:sp>
          <p:nvSpPr>
            <p:cNvPr id="8370" name="Freeform 18"/>
            <p:cNvSpPr>
              <a:spLocks/>
            </p:cNvSpPr>
            <p:nvPr/>
          </p:nvSpPr>
          <p:spPr bwMode="auto">
            <a:xfrm>
              <a:off x="1661" y="1077"/>
              <a:ext cx="460" cy="322"/>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8371" name="Freeform 19"/>
            <p:cNvSpPr>
              <a:spLocks/>
            </p:cNvSpPr>
            <p:nvPr/>
          </p:nvSpPr>
          <p:spPr bwMode="auto">
            <a:xfrm>
              <a:off x="2843" y="1262"/>
              <a:ext cx="457" cy="269"/>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8372" name="Freeform 20"/>
            <p:cNvSpPr>
              <a:spLocks/>
            </p:cNvSpPr>
            <p:nvPr/>
          </p:nvSpPr>
          <p:spPr bwMode="auto">
            <a:xfrm>
              <a:off x="2823" y="1511"/>
              <a:ext cx="483" cy="312"/>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8373" name="Freeform 21"/>
            <p:cNvSpPr>
              <a:spLocks/>
            </p:cNvSpPr>
            <p:nvPr/>
          </p:nvSpPr>
          <p:spPr bwMode="auto">
            <a:xfrm>
              <a:off x="2807" y="1760"/>
              <a:ext cx="571" cy="268"/>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8374" name="Freeform 22"/>
            <p:cNvSpPr>
              <a:spLocks/>
            </p:cNvSpPr>
            <p:nvPr/>
          </p:nvSpPr>
          <p:spPr bwMode="auto">
            <a:xfrm>
              <a:off x="2921" y="2018"/>
              <a:ext cx="512" cy="259"/>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chemeClr val="tx1"/>
              </a:solidFill>
              <a:round/>
              <a:headEnd/>
              <a:tailEnd/>
            </a:ln>
          </p:spPr>
          <p:txBody>
            <a:bodyPr/>
            <a:lstStyle/>
            <a:p>
              <a:endParaRPr lang="en-US"/>
            </a:p>
          </p:txBody>
        </p:sp>
        <p:sp>
          <p:nvSpPr>
            <p:cNvPr id="8375" name="Freeform 23"/>
            <p:cNvSpPr>
              <a:spLocks/>
            </p:cNvSpPr>
            <p:nvPr/>
          </p:nvSpPr>
          <p:spPr bwMode="auto">
            <a:xfrm>
              <a:off x="2848" y="2262"/>
              <a:ext cx="595" cy="293"/>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8376" name="Freeform 24"/>
            <p:cNvSpPr>
              <a:spLocks/>
            </p:cNvSpPr>
            <p:nvPr/>
          </p:nvSpPr>
          <p:spPr bwMode="auto">
            <a:xfrm>
              <a:off x="3296" y="1726"/>
              <a:ext cx="420" cy="26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8377" name="Freeform 25"/>
            <p:cNvSpPr>
              <a:spLocks/>
            </p:cNvSpPr>
            <p:nvPr/>
          </p:nvSpPr>
          <p:spPr bwMode="auto">
            <a:xfrm>
              <a:off x="3353" y="1970"/>
              <a:ext cx="460" cy="38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8378" name="Freeform 26"/>
            <p:cNvSpPr>
              <a:spLocks/>
            </p:cNvSpPr>
            <p:nvPr/>
          </p:nvSpPr>
          <p:spPr bwMode="auto">
            <a:xfrm>
              <a:off x="3526" y="1438"/>
              <a:ext cx="364" cy="371"/>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chemeClr val="tx1"/>
              </a:solidFill>
              <a:round/>
              <a:headEnd/>
              <a:tailEnd/>
            </a:ln>
          </p:spPr>
          <p:txBody>
            <a:bodyPr/>
            <a:lstStyle/>
            <a:p>
              <a:endParaRPr lang="en-US"/>
            </a:p>
          </p:txBody>
        </p:sp>
        <p:sp>
          <p:nvSpPr>
            <p:cNvPr id="8379" name="Freeform 27"/>
            <p:cNvSpPr>
              <a:spLocks/>
            </p:cNvSpPr>
            <p:nvPr/>
          </p:nvSpPr>
          <p:spPr bwMode="auto">
            <a:xfrm>
              <a:off x="3787" y="2057"/>
              <a:ext cx="509" cy="249"/>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chemeClr val="tx1"/>
              </a:solidFill>
              <a:round/>
              <a:headEnd/>
              <a:tailEnd/>
            </a:ln>
          </p:spPr>
          <p:txBody>
            <a:bodyPr/>
            <a:lstStyle/>
            <a:p>
              <a:endParaRPr lang="en-US"/>
            </a:p>
          </p:txBody>
        </p:sp>
        <p:sp>
          <p:nvSpPr>
            <p:cNvPr id="8380" name="Freeform 28"/>
            <p:cNvSpPr>
              <a:spLocks/>
            </p:cNvSpPr>
            <p:nvPr/>
          </p:nvSpPr>
          <p:spPr bwMode="auto">
            <a:xfrm>
              <a:off x="3742" y="2243"/>
              <a:ext cx="568" cy="19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8381" name="Freeform 29"/>
            <p:cNvSpPr>
              <a:spLocks/>
            </p:cNvSpPr>
            <p:nvPr/>
          </p:nvSpPr>
          <p:spPr bwMode="auto">
            <a:xfrm>
              <a:off x="3890" y="2409"/>
              <a:ext cx="266" cy="404"/>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8382" name="Freeform 30"/>
            <p:cNvSpPr>
              <a:spLocks/>
            </p:cNvSpPr>
            <p:nvPr/>
          </p:nvSpPr>
          <p:spPr bwMode="auto">
            <a:xfrm>
              <a:off x="4060" y="1789"/>
              <a:ext cx="291" cy="307"/>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8383" name="Freeform 31"/>
            <p:cNvSpPr>
              <a:spLocks/>
            </p:cNvSpPr>
            <p:nvPr/>
          </p:nvSpPr>
          <p:spPr bwMode="auto">
            <a:xfrm>
              <a:off x="4141" y="2179"/>
              <a:ext cx="610" cy="249"/>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8384" name="Freeform 32"/>
            <p:cNvSpPr>
              <a:spLocks/>
            </p:cNvSpPr>
            <p:nvPr/>
          </p:nvSpPr>
          <p:spPr bwMode="auto">
            <a:xfrm>
              <a:off x="3962" y="2716"/>
              <a:ext cx="630" cy="453"/>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8385" name="Freeform 33"/>
            <p:cNvSpPr>
              <a:spLocks/>
            </p:cNvSpPr>
            <p:nvPr/>
          </p:nvSpPr>
          <p:spPr bwMode="auto">
            <a:xfrm>
              <a:off x="4243" y="1896"/>
              <a:ext cx="313" cy="293"/>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a:solidFill>
                <a:schemeClr val="tx1"/>
              </a:solidFill>
              <a:round/>
              <a:headEnd/>
              <a:tailEnd/>
            </a:ln>
          </p:spPr>
          <p:txBody>
            <a:bodyPr/>
            <a:lstStyle/>
            <a:p>
              <a:endParaRPr lang="en-US"/>
            </a:p>
          </p:txBody>
        </p:sp>
        <p:sp>
          <p:nvSpPr>
            <p:cNvPr id="8386" name="Freeform 34"/>
            <p:cNvSpPr>
              <a:spLocks/>
            </p:cNvSpPr>
            <p:nvPr/>
          </p:nvSpPr>
          <p:spPr bwMode="auto">
            <a:xfrm>
              <a:off x="3433" y="2306"/>
              <a:ext cx="344" cy="302"/>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a:solidFill>
                <a:schemeClr val="tx1"/>
              </a:solidFill>
              <a:round/>
              <a:headEnd/>
              <a:tailEnd/>
            </a:ln>
          </p:spPr>
          <p:txBody>
            <a:bodyPr/>
            <a:lstStyle/>
            <a:p>
              <a:endParaRPr lang="en-US"/>
            </a:p>
          </p:txBody>
        </p:sp>
        <p:sp>
          <p:nvSpPr>
            <p:cNvPr id="8387" name="Freeform 35"/>
            <p:cNvSpPr>
              <a:spLocks/>
            </p:cNvSpPr>
            <p:nvPr/>
          </p:nvSpPr>
          <p:spPr bwMode="auto">
            <a:xfrm>
              <a:off x="1491" y="1614"/>
              <a:ext cx="553" cy="897"/>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a:solidFill>
                <a:schemeClr val="tx1"/>
              </a:solidFill>
              <a:round/>
              <a:headEnd/>
              <a:tailEnd/>
            </a:ln>
          </p:spPr>
          <p:txBody>
            <a:bodyPr/>
            <a:lstStyle/>
            <a:p>
              <a:endParaRPr lang="en-US"/>
            </a:p>
          </p:txBody>
        </p:sp>
        <p:sp>
          <p:nvSpPr>
            <p:cNvPr id="8388" name="Freeform 36"/>
            <p:cNvSpPr>
              <a:spLocks/>
            </p:cNvSpPr>
            <p:nvPr/>
          </p:nvSpPr>
          <p:spPr bwMode="auto">
            <a:xfrm>
              <a:off x="2356" y="1545"/>
              <a:ext cx="483" cy="381"/>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8389" name="Freeform 37"/>
            <p:cNvSpPr>
              <a:spLocks/>
            </p:cNvSpPr>
            <p:nvPr/>
          </p:nvSpPr>
          <p:spPr bwMode="auto">
            <a:xfrm>
              <a:off x="2434" y="1892"/>
              <a:ext cx="508" cy="375"/>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8390" name="Freeform 38"/>
            <p:cNvSpPr>
              <a:spLocks/>
            </p:cNvSpPr>
            <p:nvPr/>
          </p:nvSpPr>
          <p:spPr bwMode="auto">
            <a:xfrm>
              <a:off x="2368" y="2218"/>
              <a:ext cx="485" cy="478"/>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chemeClr val="tx1"/>
              </a:solidFill>
              <a:round/>
              <a:headEnd/>
              <a:tailEnd/>
            </a:ln>
          </p:spPr>
          <p:txBody>
            <a:bodyPr/>
            <a:lstStyle/>
            <a:p>
              <a:endParaRPr lang="en-US"/>
            </a:p>
          </p:txBody>
        </p:sp>
        <p:sp>
          <p:nvSpPr>
            <p:cNvPr id="8391" name="Freeform 39"/>
            <p:cNvSpPr>
              <a:spLocks/>
            </p:cNvSpPr>
            <p:nvPr/>
          </p:nvSpPr>
          <p:spPr bwMode="auto">
            <a:xfrm>
              <a:off x="2552" y="2306"/>
              <a:ext cx="969" cy="898"/>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8392" name="Freeform 40"/>
            <p:cNvSpPr>
              <a:spLocks/>
            </p:cNvSpPr>
            <p:nvPr/>
          </p:nvSpPr>
          <p:spPr bwMode="auto">
            <a:xfrm>
              <a:off x="4372" y="1453"/>
              <a:ext cx="522" cy="38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a:solidFill>
                <a:schemeClr val="tx1"/>
              </a:solidFill>
              <a:round/>
              <a:headEnd/>
              <a:tailEnd/>
            </a:ln>
          </p:spPr>
          <p:txBody>
            <a:bodyPr/>
            <a:lstStyle/>
            <a:p>
              <a:endParaRPr lang="en-US"/>
            </a:p>
          </p:txBody>
        </p:sp>
        <p:sp>
          <p:nvSpPr>
            <p:cNvPr id="8393" name="Freeform 41"/>
            <p:cNvSpPr>
              <a:spLocks/>
            </p:cNvSpPr>
            <p:nvPr/>
          </p:nvSpPr>
          <p:spPr bwMode="auto">
            <a:xfrm>
              <a:off x="4720" y="1428"/>
              <a:ext cx="118" cy="205"/>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8394" name="Group 42"/>
            <p:cNvGrpSpPr>
              <a:grpSpLocks/>
            </p:cNvGrpSpPr>
            <p:nvPr/>
          </p:nvGrpSpPr>
          <p:grpSpPr bwMode="auto">
            <a:xfrm>
              <a:off x="728" y="2448"/>
              <a:ext cx="1266" cy="876"/>
              <a:chOff x="728" y="2532"/>
              <a:chExt cx="1266" cy="876"/>
            </a:xfrm>
          </p:grpSpPr>
          <p:sp>
            <p:nvSpPr>
              <p:cNvPr id="8429" name="Freeform 43"/>
              <p:cNvSpPr>
                <a:spLocks/>
              </p:cNvSpPr>
              <p:nvPr/>
            </p:nvSpPr>
            <p:spPr bwMode="auto">
              <a:xfrm>
                <a:off x="1031" y="2532"/>
                <a:ext cx="963"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a:solidFill>
                  <a:schemeClr val="tx1"/>
                </a:solidFill>
                <a:round/>
                <a:headEnd/>
                <a:tailEnd/>
              </a:ln>
            </p:spPr>
            <p:txBody>
              <a:bodyPr/>
              <a:lstStyle/>
              <a:p>
                <a:endParaRPr lang="en-US"/>
              </a:p>
            </p:txBody>
          </p:sp>
          <p:sp>
            <p:nvSpPr>
              <p:cNvPr id="8430" name="Freeform 44"/>
              <p:cNvSpPr>
                <a:spLocks/>
              </p:cNvSpPr>
              <p:nvPr/>
            </p:nvSpPr>
            <p:spPr bwMode="auto">
              <a:xfrm>
                <a:off x="995" y="33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a:solidFill>
                  <a:schemeClr val="tx1"/>
                </a:solidFill>
                <a:round/>
                <a:headEnd/>
                <a:tailEnd/>
              </a:ln>
            </p:spPr>
            <p:txBody>
              <a:bodyPr/>
              <a:lstStyle/>
              <a:p>
                <a:endParaRPr lang="en-US"/>
              </a:p>
            </p:txBody>
          </p:sp>
          <p:sp>
            <p:nvSpPr>
              <p:cNvPr id="8431" name="Freeform 45"/>
              <p:cNvSpPr>
                <a:spLocks/>
              </p:cNvSpPr>
              <p:nvPr/>
            </p:nvSpPr>
            <p:spPr bwMode="auto">
              <a:xfrm>
                <a:off x="949" y="3310"/>
                <a:ext cx="46"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a:solidFill>
                  <a:schemeClr val="tx1"/>
                </a:solidFill>
                <a:round/>
                <a:headEnd/>
                <a:tailEnd/>
              </a:ln>
            </p:spPr>
            <p:txBody>
              <a:bodyPr/>
              <a:lstStyle/>
              <a:p>
                <a:endParaRPr lang="en-US"/>
              </a:p>
            </p:txBody>
          </p:sp>
          <p:sp>
            <p:nvSpPr>
              <p:cNvPr id="8432" name="Freeform 46"/>
              <p:cNvSpPr>
                <a:spLocks/>
              </p:cNvSpPr>
              <p:nvPr/>
            </p:nvSpPr>
            <p:spPr bwMode="auto">
              <a:xfrm>
                <a:off x="903" y="3332"/>
                <a:ext cx="46"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a:solidFill>
                  <a:schemeClr val="tx1"/>
                </a:solidFill>
                <a:round/>
                <a:headEnd/>
                <a:tailEnd/>
              </a:ln>
            </p:spPr>
            <p:txBody>
              <a:bodyPr/>
              <a:lstStyle/>
              <a:p>
                <a:endParaRPr lang="en-US"/>
              </a:p>
            </p:txBody>
          </p:sp>
          <p:sp>
            <p:nvSpPr>
              <p:cNvPr id="8433" name="Freeform 47"/>
              <p:cNvSpPr>
                <a:spLocks/>
              </p:cNvSpPr>
              <p:nvPr/>
            </p:nvSpPr>
            <p:spPr bwMode="auto">
              <a:xfrm>
                <a:off x="903" y="3337"/>
                <a:ext cx="41"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a:solidFill>
                  <a:schemeClr val="tx1"/>
                </a:solidFill>
                <a:round/>
                <a:headEnd/>
                <a:tailEnd/>
              </a:ln>
            </p:spPr>
            <p:txBody>
              <a:bodyPr/>
              <a:lstStyle/>
              <a:p>
                <a:endParaRPr lang="en-US"/>
              </a:p>
            </p:txBody>
          </p:sp>
          <p:sp>
            <p:nvSpPr>
              <p:cNvPr id="8434" name="Freeform 48"/>
              <p:cNvSpPr>
                <a:spLocks/>
              </p:cNvSpPr>
              <p:nvPr/>
            </p:nvSpPr>
            <p:spPr bwMode="auto">
              <a:xfrm>
                <a:off x="877" y="3376"/>
                <a:ext cx="4"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a:solidFill>
                  <a:schemeClr val="tx1"/>
                </a:solidFill>
                <a:round/>
                <a:headEnd/>
                <a:tailEnd/>
              </a:ln>
            </p:spPr>
            <p:txBody>
              <a:bodyPr/>
              <a:lstStyle/>
              <a:p>
                <a:endParaRPr lang="en-US"/>
              </a:p>
            </p:txBody>
          </p:sp>
          <p:sp>
            <p:nvSpPr>
              <p:cNvPr id="8435" name="Freeform 49"/>
              <p:cNvSpPr>
                <a:spLocks/>
              </p:cNvSpPr>
              <p:nvPr/>
            </p:nvSpPr>
            <p:spPr bwMode="auto">
              <a:xfrm>
                <a:off x="877" y="3376"/>
                <a:ext cx="4"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a:solidFill>
                  <a:schemeClr val="tx1"/>
                </a:solidFill>
                <a:round/>
                <a:headEnd/>
                <a:tailEnd/>
              </a:ln>
            </p:spPr>
            <p:txBody>
              <a:bodyPr/>
              <a:lstStyle/>
              <a:p>
                <a:endParaRPr lang="en-US"/>
              </a:p>
            </p:txBody>
          </p:sp>
          <p:sp>
            <p:nvSpPr>
              <p:cNvPr id="8436" name="Freeform 50"/>
              <p:cNvSpPr>
                <a:spLocks/>
              </p:cNvSpPr>
              <p:nvPr/>
            </p:nvSpPr>
            <p:spPr bwMode="auto">
              <a:xfrm>
                <a:off x="836" y="33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a:solidFill>
                  <a:schemeClr val="tx1"/>
                </a:solidFill>
                <a:round/>
                <a:headEnd/>
                <a:tailEnd/>
              </a:ln>
            </p:spPr>
            <p:txBody>
              <a:bodyPr/>
              <a:lstStyle/>
              <a:p>
                <a:endParaRPr lang="en-US"/>
              </a:p>
            </p:txBody>
          </p:sp>
          <p:sp>
            <p:nvSpPr>
              <p:cNvPr id="8437" name="Freeform 51"/>
              <p:cNvSpPr>
                <a:spLocks/>
              </p:cNvSpPr>
              <p:nvPr/>
            </p:nvSpPr>
            <p:spPr bwMode="auto">
              <a:xfrm>
                <a:off x="840" y="3384"/>
                <a:ext cx="15"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a:solidFill>
                  <a:schemeClr val="tx1"/>
                </a:solidFill>
                <a:round/>
                <a:headEnd/>
                <a:tailEnd/>
              </a:ln>
            </p:spPr>
            <p:txBody>
              <a:bodyPr/>
              <a:lstStyle/>
              <a:p>
                <a:endParaRPr lang="en-US"/>
              </a:p>
            </p:txBody>
          </p:sp>
          <p:sp>
            <p:nvSpPr>
              <p:cNvPr id="8438" name="Freeform 52"/>
              <p:cNvSpPr>
                <a:spLocks/>
              </p:cNvSpPr>
              <p:nvPr/>
            </p:nvSpPr>
            <p:spPr bwMode="auto">
              <a:xfrm>
                <a:off x="796" y="3390"/>
                <a:ext cx="20"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a:solidFill>
                  <a:schemeClr val="tx1"/>
                </a:solidFill>
                <a:round/>
                <a:headEnd/>
                <a:tailEnd/>
              </a:ln>
            </p:spPr>
            <p:txBody>
              <a:bodyPr/>
              <a:lstStyle/>
              <a:p>
                <a:endParaRPr lang="en-US"/>
              </a:p>
            </p:txBody>
          </p:sp>
          <p:sp>
            <p:nvSpPr>
              <p:cNvPr id="8439" name="Freeform 53"/>
              <p:cNvSpPr>
                <a:spLocks/>
              </p:cNvSpPr>
              <p:nvPr/>
            </p:nvSpPr>
            <p:spPr bwMode="auto">
              <a:xfrm>
                <a:off x="802" y="33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a:solidFill>
                  <a:schemeClr val="tx1"/>
                </a:solidFill>
                <a:round/>
                <a:headEnd/>
                <a:tailEnd/>
              </a:ln>
            </p:spPr>
            <p:txBody>
              <a:bodyPr/>
              <a:lstStyle/>
              <a:p>
                <a:endParaRPr lang="en-US"/>
              </a:p>
            </p:txBody>
          </p:sp>
          <p:sp>
            <p:nvSpPr>
              <p:cNvPr id="8440" name="Freeform 54"/>
              <p:cNvSpPr>
                <a:spLocks/>
              </p:cNvSpPr>
              <p:nvPr/>
            </p:nvSpPr>
            <p:spPr bwMode="auto">
              <a:xfrm>
                <a:off x="777" y="33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a:solidFill>
                  <a:schemeClr val="tx1"/>
                </a:solidFill>
                <a:round/>
                <a:headEnd/>
                <a:tailEnd/>
              </a:ln>
            </p:spPr>
            <p:txBody>
              <a:bodyPr/>
              <a:lstStyle/>
              <a:p>
                <a:endParaRPr lang="en-US"/>
              </a:p>
            </p:txBody>
          </p:sp>
          <p:sp>
            <p:nvSpPr>
              <p:cNvPr id="8441" name="Freeform 55"/>
              <p:cNvSpPr>
                <a:spLocks/>
              </p:cNvSpPr>
              <p:nvPr/>
            </p:nvSpPr>
            <p:spPr bwMode="auto">
              <a:xfrm>
                <a:off x="777" y="33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a:solidFill>
                  <a:schemeClr val="tx1"/>
                </a:solidFill>
                <a:round/>
                <a:headEnd/>
                <a:tailEnd/>
              </a:ln>
            </p:spPr>
            <p:txBody>
              <a:bodyPr/>
              <a:lstStyle/>
              <a:p>
                <a:endParaRPr lang="en-US"/>
              </a:p>
            </p:txBody>
          </p:sp>
          <p:sp>
            <p:nvSpPr>
              <p:cNvPr id="8442" name="Freeform 56"/>
              <p:cNvSpPr>
                <a:spLocks/>
              </p:cNvSpPr>
              <p:nvPr/>
            </p:nvSpPr>
            <p:spPr bwMode="auto">
              <a:xfrm>
                <a:off x="756" y="3393"/>
                <a:ext cx="16"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a:solidFill>
                  <a:schemeClr val="tx1"/>
                </a:solidFill>
                <a:round/>
                <a:headEnd/>
                <a:tailEnd/>
              </a:ln>
            </p:spPr>
            <p:txBody>
              <a:bodyPr/>
              <a:lstStyle/>
              <a:p>
                <a:endParaRPr lang="en-US"/>
              </a:p>
            </p:txBody>
          </p:sp>
          <p:sp>
            <p:nvSpPr>
              <p:cNvPr id="8443" name="Freeform 57"/>
              <p:cNvSpPr>
                <a:spLocks/>
              </p:cNvSpPr>
              <p:nvPr/>
            </p:nvSpPr>
            <p:spPr bwMode="auto">
              <a:xfrm>
                <a:off x="728" y="3383"/>
                <a:ext cx="20"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a:solidFill>
                  <a:schemeClr val="tx1"/>
                </a:solidFill>
                <a:round/>
                <a:headEnd/>
                <a:tailEnd/>
              </a:ln>
            </p:spPr>
            <p:txBody>
              <a:bodyPr/>
              <a:lstStyle/>
              <a:p>
                <a:endParaRPr lang="en-US"/>
              </a:p>
            </p:txBody>
          </p:sp>
        </p:grpSp>
        <p:sp>
          <p:nvSpPr>
            <p:cNvPr id="8395" name="Freeform 58"/>
            <p:cNvSpPr>
              <a:spLocks/>
            </p:cNvSpPr>
            <p:nvPr/>
          </p:nvSpPr>
          <p:spPr bwMode="auto">
            <a:xfrm>
              <a:off x="2095" y="1760"/>
              <a:ext cx="391" cy="458"/>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chemeClr val="tx1"/>
              </a:solidFill>
              <a:round/>
              <a:headEnd/>
              <a:tailEnd/>
            </a:ln>
          </p:spPr>
          <p:txBody>
            <a:bodyPr/>
            <a:lstStyle/>
            <a:p>
              <a:endParaRPr lang="en-US"/>
            </a:p>
          </p:txBody>
        </p:sp>
        <p:sp>
          <p:nvSpPr>
            <p:cNvPr id="8396" name="Freeform 59"/>
            <p:cNvSpPr>
              <a:spLocks/>
            </p:cNvSpPr>
            <p:nvPr/>
          </p:nvSpPr>
          <p:spPr bwMode="auto">
            <a:xfrm>
              <a:off x="1537" y="1282"/>
              <a:ext cx="554" cy="439"/>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8397" name="Freeform 60"/>
            <p:cNvSpPr>
              <a:spLocks/>
            </p:cNvSpPr>
            <p:nvPr/>
          </p:nvSpPr>
          <p:spPr bwMode="auto">
            <a:xfrm>
              <a:off x="1988" y="1155"/>
              <a:ext cx="415" cy="634"/>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8398" name="Freeform 61"/>
            <p:cNvSpPr>
              <a:spLocks/>
            </p:cNvSpPr>
            <p:nvPr/>
          </p:nvSpPr>
          <p:spPr bwMode="auto">
            <a:xfrm>
              <a:off x="2162" y="1170"/>
              <a:ext cx="707" cy="424"/>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chemeClr val="tx1"/>
              </a:solidFill>
              <a:round/>
              <a:headEnd/>
              <a:tailEnd/>
            </a:ln>
          </p:spPr>
          <p:txBody>
            <a:bodyPr/>
            <a:lstStyle/>
            <a:p>
              <a:endParaRPr lang="en-US"/>
            </a:p>
          </p:txBody>
        </p:sp>
        <p:sp>
          <p:nvSpPr>
            <p:cNvPr id="8399" name="Freeform 62"/>
            <p:cNvSpPr>
              <a:spLocks/>
            </p:cNvSpPr>
            <p:nvPr/>
          </p:nvSpPr>
          <p:spPr bwMode="auto">
            <a:xfrm>
              <a:off x="1737" y="1677"/>
              <a:ext cx="440" cy="649"/>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lstStyle/>
            <a:p>
              <a:endParaRPr lang="en-US"/>
            </a:p>
          </p:txBody>
        </p:sp>
        <p:sp>
          <p:nvSpPr>
            <p:cNvPr id="8400" name="Freeform 63"/>
            <p:cNvSpPr>
              <a:spLocks/>
            </p:cNvSpPr>
            <p:nvPr/>
          </p:nvSpPr>
          <p:spPr bwMode="auto">
            <a:xfrm>
              <a:off x="1967" y="2170"/>
              <a:ext cx="467" cy="517"/>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8401" name="Freeform 64"/>
            <p:cNvSpPr>
              <a:spLocks/>
            </p:cNvSpPr>
            <p:nvPr/>
          </p:nvSpPr>
          <p:spPr bwMode="auto">
            <a:xfrm>
              <a:off x="3265" y="1248"/>
              <a:ext cx="455" cy="487"/>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a:solidFill>
                <a:schemeClr val="tx1"/>
              </a:solidFill>
              <a:round/>
              <a:headEnd/>
              <a:tailEnd/>
            </a:ln>
          </p:spPr>
          <p:txBody>
            <a:bodyPr/>
            <a:lstStyle/>
            <a:p>
              <a:endParaRPr lang="en-US"/>
            </a:p>
          </p:txBody>
        </p:sp>
        <p:sp>
          <p:nvSpPr>
            <p:cNvPr id="8402" name="Freeform 65"/>
            <p:cNvSpPr>
              <a:spLocks/>
            </p:cNvSpPr>
            <p:nvPr/>
          </p:nvSpPr>
          <p:spPr bwMode="auto">
            <a:xfrm>
              <a:off x="3474" y="2604"/>
              <a:ext cx="395" cy="322"/>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a:solidFill>
                <a:schemeClr val="tx1"/>
              </a:solidFill>
              <a:round/>
              <a:headEnd/>
              <a:tailEnd/>
            </a:ln>
          </p:spPr>
          <p:txBody>
            <a:bodyPr/>
            <a:lstStyle/>
            <a:p>
              <a:endParaRPr lang="en-US"/>
            </a:p>
          </p:txBody>
        </p:sp>
        <p:sp>
          <p:nvSpPr>
            <p:cNvPr id="8403" name="Freeform 66"/>
            <p:cNvSpPr>
              <a:spLocks/>
            </p:cNvSpPr>
            <p:nvPr/>
          </p:nvSpPr>
          <p:spPr bwMode="auto">
            <a:xfrm>
              <a:off x="3633" y="1799"/>
              <a:ext cx="277" cy="463"/>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sp>
          <p:nvSpPr>
            <p:cNvPr id="8404" name="Freeform 67"/>
            <p:cNvSpPr>
              <a:spLocks/>
            </p:cNvSpPr>
            <p:nvPr/>
          </p:nvSpPr>
          <p:spPr bwMode="auto">
            <a:xfrm>
              <a:off x="3925" y="1506"/>
              <a:ext cx="267"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a:solidFill>
                <a:schemeClr val="tx1"/>
              </a:solidFill>
              <a:round/>
              <a:headEnd/>
              <a:tailEnd/>
            </a:ln>
          </p:spPr>
          <p:txBody>
            <a:bodyPr/>
            <a:lstStyle/>
            <a:p>
              <a:endParaRPr lang="en-US"/>
            </a:p>
          </p:txBody>
        </p:sp>
        <p:sp>
          <p:nvSpPr>
            <p:cNvPr id="8405" name="Freeform 68"/>
            <p:cNvSpPr>
              <a:spLocks/>
            </p:cNvSpPr>
            <p:nvPr/>
          </p:nvSpPr>
          <p:spPr bwMode="auto">
            <a:xfrm>
              <a:off x="3669" y="1384"/>
              <a:ext cx="426"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a:solidFill>
                <a:schemeClr val="tx1"/>
              </a:solidFill>
              <a:round/>
              <a:headEnd/>
              <a:tailEnd/>
            </a:ln>
          </p:spPr>
          <p:txBody>
            <a:bodyPr/>
            <a:lstStyle/>
            <a:p>
              <a:endParaRPr lang="en-US"/>
            </a:p>
          </p:txBody>
        </p:sp>
        <p:sp>
          <p:nvSpPr>
            <p:cNvPr id="8406" name="Freeform 69"/>
            <p:cNvSpPr>
              <a:spLocks/>
            </p:cNvSpPr>
            <p:nvPr/>
          </p:nvSpPr>
          <p:spPr bwMode="auto">
            <a:xfrm>
              <a:off x="3879" y="1838"/>
              <a:ext cx="206" cy="351"/>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8407" name="Freeform 70"/>
            <p:cNvSpPr>
              <a:spLocks/>
            </p:cNvSpPr>
            <p:nvPr/>
          </p:nvSpPr>
          <p:spPr bwMode="auto">
            <a:xfrm>
              <a:off x="3665" y="2423"/>
              <a:ext cx="240" cy="405"/>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a:solidFill>
                <a:schemeClr val="tx1"/>
              </a:solidFill>
              <a:round/>
              <a:headEnd/>
              <a:tailEnd/>
            </a:ln>
          </p:spPr>
          <p:txBody>
            <a:bodyPr/>
            <a:lstStyle/>
            <a:p>
              <a:endParaRPr lang="en-US"/>
            </a:p>
          </p:txBody>
        </p:sp>
        <p:sp>
          <p:nvSpPr>
            <p:cNvPr id="8408" name="Freeform 71"/>
            <p:cNvSpPr>
              <a:spLocks/>
            </p:cNvSpPr>
            <p:nvPr/>
          </p:nvSpPr>
          <p:spPr bwMode="auto">
            <a:xfrm>
              <a:off x="4331" y="1721"/>
              <a:ext cx="404" cy="249"/>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8409" name="Freeform 72"/>
            <p:cNvSpPr>
              <a:spLocks/>
            </p:cNvSpPr>
            <p:nvPr/>
          </p:nvSpPr>
          <p:spPr bwMode="auto">
            <a:xfrm>
              <a:off x="4197" y="1970"/>
              <a:ext cx="523" cy="287"/>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a:solidFill>
                <a:schemeClr val="tx1"/>
              </a:solidFill>
              <a:round/>
              <a:headEnd/>
              <a:tailEnd/>
            </a:ln>
          </p:spPr>
          <p:txBody>
            <a:bodyPr/>
            <a:lstStyle/>
            <a:p>
              <a:endParaRPr lang="en-US"/>
            </a:p>
          </p:txBody>
        </p:sp>
        <p:sp>
          <p:nvSpPr>
            <p:cNvPr id="8410" name="Freeform 73"/>
            <p:cNvSpPr>
              <a:spLocks/>
            </p:cNvSpPr>
            <p:nvPr/>
          </p:nvSpPr>
          <p:spPr bwMode="auto">
            <a:xfrm>
              <a:off x="4233" y="2350"/>
              <a:ext cx="353" cy="25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8411" name="Freeform 74"/>
            <p:cNvSpPr>
              <a:spLocks/>
            </p:cNvSpPr>
            <p:nvPr/>
          </p:nvSpPr>
          <p:spPr bwMode="auto">
            <a:xfrm>
              <a:off x="4074" y="2384"/>
              <a:ext cx="375" cy="376"/>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a:solidFill>
                <a:schemeClr val="tx1"/>
              </a:solidFill>
              <a:round/>
              <a:headEnd/>
              <a:tailEnd/>
            </a:ln>
          </p:spPr>
          <p:txBody>
            <a:bodyPr/>
            <a:lstStyle/>
            <a:p>
              <a:endParaRPr lang="en-US"/>
            </a:p>
          </p:txBody>
        </p:sp>
        <p:sp>
          <p:nvSpPr>
            <p:cNvPr id="8412" name="Freeform 75"/>
            <p:cNvSpPr>
              <a:spLocks/>
            </p:cNvSpPr>
            <p:nvPr/>
          </p:nvSpPr>
          <p:spPr bwMode="auto">
            <a:xfrm>
              <a:off x="4427" y="1916"/>
              <a:ext cx="318" cy="141"/>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8413" name="Freeform 76"/>
            <p:cNvSpPr>
              <a:spLocks/>
            </p:cNvSpPr>
            <p:nvPr/>
          </p:nvSpPr>
          <p:spPr bwMode="auto">
            <a:xfrm>
              <a:off x="4669" y="1901"/>
              <a:ext cx="76" cy="11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8414" name="Freeform 77"/>
            <p:cNvSpPr>
              <a:spLocks/>
            </p:cNvSpPr>
            <p:nvPr/>
          </p:nvSpPr>
          <p:spPr bwMode="auto">
            <a:xfrm>
              <a:off x="4689" y="1765"/>
              <a:ext cx="98" cy="205"/>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a:solidFill>
                <a:schemeClr val="tx1"/>
              </a:solidFill>
              <a:round/>
              <a:headEnd/>
              <a:tailEnd/>
            </a:ln>
          </p:spPr>
          <p:txBody>
            <a:bodyPr/>
            <a:lstStyle/>
            <a:p>
              <a:endParaRPr lang="en-US"/>
            </a:p>
          </p:txBody>
        </p:sp>
        <p:sp>
          <p:nvSpPr>
            <p:cNvPr id="8415" name="Freeform 78"/>
            <p:cNvSpPr>
              <a:spLocks/>
            </p:cNvSpPr>
            <p:nvPr/>
          </p:nvSpPr>
          <p:spPr bwMode="auto">
            <a:xfrm>
              <a:off x="4776" y="1672"/>
              <a:ext cx="118" cy="107"/>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8416" name="Freeform 79"/>
            <p:cNvSpPr>
              <a:spLocks/>
            </p:cNvSpPr>
            <p:nvPr/>
          </p:nvSpPr>
          <p:spPr bwMode="auto">
            <a:xfrm>
              <a:off x="4771" y="1589"/>
              <a:ext cx="232" cy="1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8417" name="Freeform 80"/>
            <p:cNvSpPr>
              <a:spLocks/>
            </p:cNvSpPr>
            <p:nvPr/>
          </p:nvSpPr>
          <p:spPr bwMode="auto">
            <a:xfrm>
              <a:off x="4879" y="1662"/>
              <a:ext cx="61" cy="64"/>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a:solidFill>
                <a:schemeClr val="tx1"/>
              </a:solidFill>
              <a:round/>
              <a:headEnd/>
              <a:tailEnd/>
            </a:ln>
          </p:spPr>
          <p:txBody>
            <a:bodyPr/>
            <a:lstStyle/>
            <a:p>
              <a:endParaRPr lang="en-US"/>
            </a:p>
          </p:txBody>
        </p:sp>
        <p:sp>
          <p:nvSpPr>
            <p:cNvPr id="8418" name="Freeform 81"/>
            <p:cNvSpPr>
              <a:spLocks/>
            </p:cNvSpPr>
            <p:nvPr/>
          </p:nvSpPr>
          <p:spPr bwMode="auto">
            <a:xfrm>
              <a:off x="4812" y="1394"/>
              <a:ext cx="108" cy="229"/>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8419" name="Freeform 82"/>
            <p:cNvSpPr>
              <a:spLocks/>
            </p:cNvSpPr>
            <p:nvPr/>
          </p:nvSpPr>
          <p:spPr bwMode="auto">
            <a:xfrm>
              <a:off x="4848" y="1189"/>
              <a:ext cx="251" cy="38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8420" name="Group 83"/>
            <p:cNvGrpSpPr>
              <a:grpSpLocks/>
            </p:cNvGrpSpPr>
            <p:nvPr/>
          </p:nvGrpSpPr>
          <p:grpSpPr bwMode="auto">
            <a:xfrm>
              <a:off x="2048" y="2906"/>
              <a:ext cx="611" cy="370"/>
              <a:chOff x="1991" y="3321"/>
              <a:chExt cx="361" cy="231"/>
            </a:xfrm>
          </p:grpSpPr>
          <p:sp>
            <p:nvSpPr>
              <p:cNvPr id="8421" name="Freeform 84"/>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8422" name="Freeform 85"/>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8423" name="Freeform 86"/>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8424" name="Freeform 87"/>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8425" name="Freeform 88"/>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8426" name="Freeform 89"/>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8427" name="Freeform 90"/>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8428" name="Freeform 91"/>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grpSp>
      <p:grpSp>
        <p:nvGrpSpPr>
          <p:cNvPr id="8198" name="Group 251"/>
          <p:cNvGrpSpPr>
            <a:grpSpLocks/>
          </p:cNvGrpSpPr>
          <p:nvPr/>
        </p:nvGrpSpPr>
        <p:grpSpPr bwMode="auto">
          <a:xfrm>
            <a:off x="1050925" y="5664200"/>
            <a:ext cx="7189788" cy="307975"/>
            <a:chOff x="1050925" y="5664200"/>
            <a:chExt cx="7189788" cy="307975"/>
          </a:xfrm>
        </p:grpSpPr>
        <p:sp>
          <p:nvSpPr>
            <p:cNvPr id="8356" name="Rectangle 8"/>
            <p:cNvSpPr>
              <a:spLocks noChangeArrowheads="1"/>
            </p:cNvSpPr>
            <p:nvPr/>
          </p:nvSpPr>
          <p:spPr bwMode="auto">
            <a:xfrm>
              <a:off x="1050925" y="5715000"/>
              <a:ext cx="219075" cy="2190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8" name="TextBox 327"/>
            <p:cNvSpPr txBox="1"/>
            <p:nvPr/>
          </p:nvSpPr>
          <p:spPr>
            <a:xfrm>
              <a:off x="1238250" y="5664200"/>
              <a:ext cx="788988" cy="307975"/>
            </a:xfrm>
            <a:prstGeom prst="rect">
              <a:avLst/>
            </a:prstGeom>
            <a:noFill/>
          </p:spPr>
          <p:txBody>
            <a:bodyPr wrap="none">
              <a:spAutoFit/>
            </a:bodyPr>
            <a:lstStyle/>
            <a:p>
              <a:pPr>
                <a:defRPr/>
              </a:pPr>
              <a:r>
                <a:rPr lang="en-US" sz="1400" dirty="0">
                  <a:latin typeface="+mj-lt"/>
                </a:rPr>
                <a:t>No Data</a:t>
              </a:r>
            </a:p>
          </p:txBody>
        </p:sp>
        <p:sp>
          <p:nvSpPr>
            <p:cNvPr id="8358" name="Rectangle 8"/>
            <p:cNvSpPr>
              <a:spLocks noChangeArrowheads="1"/>
            </p:cNvSpPr>
            <p:nvPr/>
          </p:nvSpPr>
          <p:spPr bwMode="auto">
            <a:xfrm>
              <a:off x="2070100" y="5715000"/>
              <a:ext cx="219075" cy="219075"/>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30" name="TextBox 329"/>
            <p:cNvSpPr txBox="1"/>
            <p:nvPr/>
          </p:nvSpPr>
          <p:spPr>
            <a:xfrm>
              <a:off x="2257425" y="5664200"/>
              <a:ext cx="614363" cy="307975"/>
            </a:xfrm>
            <a:prstGeom prst="rect">
              <a:avLst/>
            </a:prstGeom>
            <a:noFill/>
          </p:spPr>
          <p:txBody>
            <a:bodyPr wrap="none">
              <a:spAutoFit/>
            </a:bodyPr>
            <a:lstStyle/>
            <a:p>
              <a:pPr>
                <a:defRPr/>
              </a:pPr>
              <a:r>
                <a:rPr lang="en-US" sz="1400" dirty="0">
                  <a:latin typeface="+mj-lt"/>
                </a:rPr>
                <a:t>&lt;10%</a:t>
              </a:r>
            </a:p>
          </p:txBody>
        </p:sp>
        <p:sp>
          <p:nvSpPr>
            <p:cNvPr id="8360" name="Rectangle 8"/>
            <p:cNvSpPr>
              <a:spLocks noChangeArrowheads="1"/>
            </p:cNvSpPr>
            <p:nvPr/>
          </p:nvSpPr>
          <p:spPr bwMode="auto">
            <a:xfrm>
              <a:off x="2917825" y="5715000"/>
              <a:ext cx="219075" cy="219075"/>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332" name="TextBox 331"/>
            <p:cNvSpPr txBox="1"/>
            <p:nvPr/>
          </p:nvSpPr>
          <p:spPr>
            <a:xfrm>
              <a:off x="3105150" y="5664200"/>
              <a:ext cx="901700" cy="307975"/>
            </a:xfrm>
            <a:prstGeom prst="rect">
              <a:avLst/>
            </a:prstGeom>
            <a:noFill/>
          </p:spPr>
          <p:txBody>
            <a:bodyPr wrap="none">
              <a:spAutoFit/>
            </a:bodyPr>
            <a:lstStyle/>
            <a:p>
              <a:pPr>
                <a:defRPr/>
              </a:pPr>
              <a:r>
                <a:rPr lang="en-US" sz="1400" dirty="0">
                  <a:latin typeface="+mj-lt"/>
                </a:rPr>
                <a:t>10%-14%</a:t>
              </a:r>
            </a:p>
          </p:txBody>
        </p:sp>
        <p:sp>
          <p:nvSpPr>
            <p:cNvPr id="8362" name="Rectangle 8"/>
            <p:cNvSpPr>
              <a:spLocks noChangeArrowheads="1"/>
            </p:cNvSpPr>
            <p:nvPr/>
          </p:nvSpPr>
          <p:spPr bwMode="auto">
            <a:xfrm>
              <a:off x="4051300" y="5715000"/>
              <a:ext cx="219075" cy="219075"/>
            </a:xfrm>
            <a:prstGeom prst="rect">
              <a:avLst/>
            </a:prstGeom>
            <a:solidFill>
              <a:srgbClr val="0000A0"/>
            </a:solidFill>
            <a:ln w="9525">
              <a:solidFill>
                <a:schemeClr val="tx1"/>
              </a:solidFill>
              <a:miter lim="800000"/>
              <a:headEnd/>
              <a:tailEnd/>
            </a:ln>
          </p:spPr>
          <p:txBody>
            <a:bodyPr wrap="none" anchor="ctr"/>
            <a:lstStyle/>
            <a:p>
              <a:endParaRPr lang="en-US"/>
            </a:p>
          </p:txBody>
        </p:sp>
        <p:sp>
          <p:nvSpPr>
            <p:cNvPr id="334" name="TextBox 333"/>
            <p:cNvSpPr txBox="1"/>
            <p:nvPr/>
          </p:nvSpPr>
          <p:spPr>
            <a:xfrm>
              <a:off x="4238625" y="5664200"/>
              <a:ext cx="901700" cy="307975"/>
            </a:xfrm>
            <a:prstGeom prst="rect">
              <a:avLst/>
            </a:prstGeom>
            <a:noFill/>
          </p:spPr>
          <p:txBody>
            <a:bodyPr wrap="none">
              <a:spAutoFit/>
            </a:bodyPr>
            <a:lstStyle/>
            <a:p>
              <a:pPr>
                <a:defRPr/>
              </a:pPr>
              <a:r>
                <a:rPr lang="en-US" sz="1400" dirty="0">
                  <a:latin typeface="+mj-lt"/>
                </a:rPr>
                <a:t>15%-19%</a:t>
              </a:r>
            </a:p>
          </p:txBody>
        </p:sp>
        <p:sp>
          <p:nvSpPr>
            <p:cNvPr id="8364" name="Rectangle 8"/>
            <p:cNvSpPr>
              <a:spLocks noChangeArrowheads="1"/>
            </p:cNvSpPr>
            <p:nvPr/>
          </p:nvSpPr>
          <p:spPr bwMode="auto">
            <a:xfrm>
              <a:off x="5184775" y="5715000"/>
              <a:ext cx="219075" cy="219075"/>
            </a:xfrm>
            <a:prstGeom prst="rect">
              <a:avLst/>
            </a:prstGeom>
            <a:solidFill>
              <a:srgbClr val="FFC66D"/>
            </a:solidFill>
            <a:ln w="9525">
              <a:solidFill>
                <a:schemeClr val="tx1"/>
              </a:solidFill>
              <a:miter lim="800000"/>
              <a:headEnd/>
              <a:tailEnd/>
            </a:ln>
          </p:spPr>
          <p:txBody>
            <a:bodyPr wrap="none" anchor="ctr"/>
            <a:lstStyle/>
            <a:p>
              <a:endParaRPr lang="en-US"/>
            </a:p>
          </p:txBody>
        </p:sp>
        <p:sp>
          <p:nvSpPr>
            <p:cNvPr id="336" name="TextBox 335"/>
            <p:cNvSpPr txBox="1"/>
            <p:nvPr/>
          </p:nvSpPr>
          <p:spPr>
            <a:xfrm>
              <a:off x="5372100" y="5664200"/>
              <a:ext cx="901700" cy="307975"/>
            </a:xfrm>
            <a:prstGeom prst="rect">
              <a:avLst/>
            </a:prstGeom>
            <a:noFill/>
          </p:spPr>
          <p:txBody>
            <a:bodyPr wrap="none">
              <a:spAutoFit/>
            </a:bodyPr>
            <a:lstStyle/>
            <a:p>
              <a:pPr>
                <a:defRPr/>
              </a:pPr>
              <a:r>
                <a:rPr lang="en-US" sz="1400" dirty="0">
                  <a:latin typeface="+mj-lt"/>
                </a:rPr>
                <a:t>20%-24%</a:t>
              </a:r>
            </a:p>
          </p:txBody>
        </p:sp>
        <p:sp>
          <p:nvSpPr>
            <p:cNvPr id="8366" name="Rectangle 8"/>
            <p:cNvSpPr>
              <a:spLocks noChangeArrowheads="1"/>
            </p:cNvSpPr>
            <p:nvPr/>
          </p:nvSpPr>
          <p:spPr bwMode="auto">
            <a:xfrm>
              <a:off x="6308725" y="5715000"/>
              <a:ext cx="219075" cy="219075"/>
            </a:xfrm>
            <a:prstGeom prst="rect">
              <a:avLst/>
            </a:prstGeom>
            <a:solidFill>
              <a:srgbClr val="ED4213"/>
            </a:solidFill>
            <a:ln w="9525">
              <a:solidFill>
                <a:schemeClr val="tx1"/>
              </a:solidFill>
              <a:miter lim="800000"/>
              <a:headEnd/>
              <a:tailEnd/>
            </a:ln>
          </p:spPr>
          <p:txBody>
            <a:bodyPr wrap="none" anchor="ctr"/>
            <a:lstStyle/>
            <a:p>
              <a:endParaRPr lang="en-US"/>
            </a:p>
          </p:txBody>
        </p:sp>
        <p:sp>
          <p:nvSpPr>
            <p:cNvPr id="338" name="TextBox 337"/>
            <p:cNvSpPr txBox="1"/>
            <p:nvPr/>
          </p:nvSpPr>
          <p:spPr>
            <a:xfrm>
              <a:off x="6496050" y="5664200"/>
              <a:ext cx="901700" cy="307975"/>
            </a:xfrm>
            <a:prstGeom prst="rect">
              <a:avLst/>
            </a:prstGeom>
            <a:noFill/>
          </p:spPr>
          <p:txBody>
            <a:bodyPr wrap="none">
              <a:spAutoFit/>
            </a:bodyPr>
            <a:lstStyle/>
            <a:p>
              <a:pPr>
                <a:defRPr/>
              </a:pPr>
              <a:r>
                <a:rPr lang="en-US" sz="1400" dirty="0">
                  <a:latin typeface="+mj-lt"/>
                </a:rPr>
                <a:t>25%-29%</a:t>
              </a:r>
            </a:p>
          </p:txBody>
        </p:sp>
        <p:sp>
          <p:nvSpPr>
            <p:cNvPr id="8368" name="Rectangle 8"/>
            <p:cNvSpPr>
              <a:spLocks noChangeArrowheads="1"/>
            </p:cNvSpPr>
            <p:nvPr/>
          </p:nvSpPr>
          <p:spPr bwMode="auto">
            <a:xfrm>
              <a:off x="7442200" y="5715000"/>
              <a:ext cx="219075" cy="219075"/>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40" name="TextBox 339"/>
            <p:cNvSpPr txBox="1"/>
            <p:nvPr/>
          </p:nvSpPr>
          <p:spPr>
            <a:xfrm>
              <a:off x="7629525" y="5664200"/>
              <a:ext cx="611188" cy="307975"/>
            </a:xfrm>
            <a:prstGeom prst="rect">
              <a:avLst/>
            </a:prstGeom>
            <a:noFill/>
          </p:spPr>
          <p:txBody>
            <a:bodyPr wrap="none">
              <a:spAutoFit/>
            </a:bodyPr>
            <a:lstStyle/>
            <a:p>
              <a:pPr>
                <a:defRPr/>
              </a:pPr>
              <a:r>
                <a:rPr lang="en-US" sz="1400" dirty="0">
                  <a:latin typeface="+mj-lt"/>
                </a:rPr>
                <a:t>≥30%</a:t>
              </a:r>
            </a:p>
          </p:txBody>
        </p:sp>
      </p:grpSp>
      <p:sp>
        <p:nvSpPr>
          <p:cNvPr id="8199" name="Text Box 51"/>
          <p:cNvSpPr txBox="1">
            <a:spLocks noChangeArrowheads="1"/>
          </p:cNvSpPr>
          <p:nvPr/>
        </p:nvSpPr>
        <p:spPr bwMode="auto">
          <a:xfrm>
            <a:off x="0" y="6211888"/>
            <a:ext cx="7291388" cy="439737"/>
          </a:xfrm>
          <a:prstGeom prst="rect">
            <a:avLst/>
          </a:prstGeom>
          <a:noFill/>
          <a:ln w="9525">
            <a:noFill/>
            <a:miter lim="800000"/>
            <a:headEnd/>
            <a:tailEnd/>
          </a:ln>
        </p:spPr>
        <p:txBody>
          <a:bodyPr anchor="b"/>
          <a:lstStyle/>
          <a:p>
            <a:pPr marL="57150" indent="-57150"/>
            <a:r>
              <a:rPr lang="en-US" sz="800">
                <a:latin typeface="Times New Roman" pitchFamily="18" charset="0"/>
              </a:rPr>
              <a:t>*	BMI ≥30, or about 30 lb overweight for 5’4” person.</a:t>
            </a:r>
          </a:p>
          <a:p>
            <a:pPr marL="57150" indent="-57150"/>
            <a:r>
              <a:rPr lang="en-US" sz="800" baseline="30000">
                <a:latin typeface="Times New Roman" pitchFamily="18" charset="0"/>
              </a:rPr>
              <a:t>†	</a:t>
            </a:r>
            <a:r>
              <a:rPr lang="en-US" sz="800">
                <a:latin typeface="Times New Roman" pitchFamily="18" charset="0"/>
              </a:rPr>
              <a:t>BRFSS=CDC’s Behavioral Risk Factor Surveillance System.</a:t>
            </a:r>
          </a:p>
          <a:p>
            <a:pPr marL="57150" indent="-57150"/>
            <a:r>
              <a:rPr lang="en-US" sz="800"/>
              <a:t>U.S. Obesity Trends--Trends by State 1985–2008. Available at: </a:t>
            </a:r>
            <a:r>
              <a:rPr lang="en-US" sz="800">
                <a:hlinkClick r:id="rId3"/>
              </a:rPr>
              <a:t>http://www.cdc.gov/NCCDPHP/dnpa/obesity/trend/maps/index.htm</a:t>
            </a:r>
            <a:r>
              <a:rPr lang="en-US" sz="800"/>
              <a:t>. Accessed 12-8-09</a:t>
            </a:r>
            <a:r>
              <a:rPr lang="en-US" sz="800" u="sng"/>
              <a:t>.</a:t>
            </a:r>
            <a:endParaRPr lang="en-US" sz="800">
              <a:latin typeface="Times New Roman" pitchFamily="18" charset="0"/>
            </a:endParaRPr>
          </a:p>
        </p:txBody>
      </p:sp>
      <p:grpSp>
        <p:nvGrpSpPr>
          <p:cNvPr id="8200" name="Group 90"/>
          <p:cNvGrpSpPr>
            <a:grpSpLocks/>
          </p:cNvGrpSpPr>
          <p:nvPr/>
        </p:nvGrpSpPr>
        <p:grpSpPr bwMode="auto">
          <a:xfrm>
            <a:off x="2806700" y="3475038"/>
            <a:ext cx="3282950" cy="1865312"/>
            <a:chOff x="728" y="1077"/>
            <a:chExt cx="4372" cy="2247"/>
          </a:xfrm>
        </p:grpSpPr>
        <p:sp>
          <p:nvSpPr>
            <p:cNvPr id="8279" name="Freeform 91"/>
            <p:cNvSpPr>
              <a:spLocks/>
            </p:cNvSpPr>
            <p:nvPr/>
          </p:nvSpPr>
          <p:spPr bwMode="auto">
            <a:xfrm>
              <a:off x="1661" y="1077"/>
              <a:ext cx="460" cy="322"/>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a:solidFill>
                <a:schemeClr val="tx1"/>
              </a:solidFill>
              <a:round/>
              <a:headEnd/>
              <a:tailEnd/>
            </a:ln>
          </p:spPr>
          <p:txBody>
            <a:bodyPr/>
            <a:lstStyle/>
            <a:p>
              <a:endParaRPr lang="en-US"/>
            </a:p>
          </p:txBody>
        </p:sp>
        <p:grpSp>
          <p:nvGrpSpPr>
            <p:cNvPr id="8280" name="Group 92"/>
            <p:cNvGrpSpPr>
              <a:grpSpLocks/>
            </p:cNvGrpSpPr>
            <p:nvPr/>
          </p:nvGrpSpPr>
          <p:grpSpPr bwMode="auto">
            <a:xfrm>
              <a:off x="723" y="1155"/>
              <a:ext cx="4377" cy="2169"/>
              <a:chOff x="723" y="1155"/>
              <a:chExt cx="4377" cy="2169"/>
            </a:xfrm>
          </p:grpSpPr>
          <p:sp>
            <p:nvSpPr>
              <p:cNvPr id="8281" name="Freeform 93"/>
              <p:cNvSpPr>
                <a:spLocks/>
              </p:cNvSpPr>
              <p:nvPr/>
            </p:nvSpPr>
            <p:spPr bwMode="auto">
              <a:xfrm>
                <a:off x="4849" y="1189"/>
                <a:ext cx="251" cy="38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a:solidFill>
                  <a:schemeClr val="tx1"/>
                </a:solidFill>
                <a:round/>
                <a:headEnd/>
                <a:tailEnd/>
              </a:ln>
            </p:spPr>
            <p:txBody>
              <a:bodyPr/>
              <a:lstStyle/>
              <a:p>
                <a:endParaRPr lang="en-US"/>
              </a:p>
            </p:txBody>
          </p:sp>
          <p:grpSp>
            <p:nvGrpSpPr>
              <p:cNvPr id="8282" name="Group 94"/>
              <p:cNvGrpSpPr>
                <a:grpSpLocks/>
              </p:cNvGrpSpPr>
              <p:nvPr/>
            </p:nvGrpSpPr>
            <p:grpSpPr bwMode="auto">
              <a:xfrm>
                <a:off x="723" y="1155"/>
                <a:ext cx="4281" cy="2169"/>
                <a:chOff x="723" y="1155"/>
                <a:chExt cx="4281" cy="2169"/>
              </a:xfrm>
            </p:grpSpPr>
            <p:sp>
              <p:nvSpPr>
                <p:cNvPr id="8283" name="Freeform 95"/>
                <p:cNvSpPr>
                  <a:spLocks/>
                </p:cNvSpPr>
                <p:nvPr/>
              </p:nvSpPr>
              <p:spPr bwMode="auto">
                <a:xfrm>
                  <a:off x="1989" y="1155"/>
                  <a:ext cx="415" cy="634"/>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8284" name="Freeform 96"/>
                <p:cNvSpPr>
                  <a:spLocks/>
                </p:cNvSpPr>
                <p:nvPr/>
              </p:nvSpPr>
              <p:spPr bwMode="auto">
                <a:xfrm>
                  <a:off x="2164" y="1170"/>
                  <a:ext cx="706" cy="424"/>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sp>
              <p:nvSpPr>
                <p:cNvPr id="8285" name="Freeform 97"/>
                <p:cNvSpPr>
                  <a:spLocks/>
                </p:cNvSpPr>
                <p:nvPr/>
              </p:nvSpPr>
              <p:spPr bwMode="auto">
                <a:xfrm>
                  <a:off x="2844" y="1262"/>
                  <a:ext cx="456" cy="269"/>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a:solidFill>
                    <a:schemeClr val="tx1"/>
                  </a:solidFill>
                  <a:round/>
                  <a:headEnd/>
                  <a:tailEnd/>
                </a:ln>
              </p:spPr>
              <p:txBody>
                <a:bodyPr/>
                <a:lstStyle/>
                <a:p>
                  <a:endParaRPr lang="en-US"/>
                </a:p>
              </p:txBody>
            </p:sp>
            <p:sp>
              <p:nvSpPr>
                <p:cNvPr id="8286" name="Freeform 98"/>
                <p:cNvSpPr>
                  <a:spLocks/>
                </p:cNvSpPr>
                <p:nvPr/>
              </p:nvSpPr>
              <p:spPr bwMode="auto">
                <a:xfrm>
                  <a:off x="2824" y="1511"/>
                  <a:ext cx="483" cy="312"/>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a:solidFill>
                    <a:schemeClr val="tx1"/>
                  </a:solidFill>
                  <a:round/>
                  <a:headEnd/>
                  <a:tailEnd/>
                </a:ln>
              </p:spPr>
              <p:txBody>
                <a:bodyPr/>
                <a:lstStyle/>
                <a:p>
                  <a:endParaRPr lang="en-US"/>
                </a:p>
              </p:txBody>
            </p:sp>
            <p:sp>
              <p:nvSpPr>
                <p:cNvPr id="8287" name="Freeform 99"/>
                <p:cNvSpPr>
                  <a:spLocks/>
                </p:cNvSpPr>
                <p:nvPr/>
              </p:nvSpPr>
              <p:spPr bwMode="auto">
                <a:xfrm>
                  <a:off x="2921" y="2018"/>
                  <a:ext cx="512" cy="259"/>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8288" name="Freeform 100"/>
                <p:cNvSpPr>
                  <a:spLocks/>
                </p:cNvSpPr>
                <p:nvPr/>
              </p:nvSpPr>
              <p:spPr bwMode="auto">
                <a:xfrm>
                  <a:off x="3296" y="1726"/>
                  <a:ext cx="420" cy="26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a:solidFill>
                    <a:schemeClr val="tx1"/>
                  </a:solidFill>
                  <a:round/>
                  <a:headEnd/>
                  <a:tailEnd/>
                </a:ln>
              </p:spPr>
              <p:txBody>
                <a:bodyPr/>
                <a:lstStyle/>
                <a:p>
                  <a:endParaRPr lang="en-US"/>
                </a:p>
              </p:txBody>
            </p:sp>
            <p:sp>
              <p:nvSpPr>
                <p:cNvPr id="8289" name="Freeform 101"/>
                <p:cNvSpPr>
                  <a:spLocks/>
                </p:cNvSpPr>
                <p:nvPr/>
              </p:nvSpPr>
              <p:spPr bwMode="auto">
                <a:xfrm>
                  <a:off x="3526" y="1438"/>
                  <a:ext cx="364" cy="371"/>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a:solidFill>
                    <a:schemeClr val="tx1"/>
                  </a:solidFill>
                  <a:round/>
                  <a:headEnd/>
                  <a:tailEnd/>
                </a:ln>
              </p:spPr>
              <p:txBody>
                <a:bodyPr/>
                <a:lstStyle/>
                <a:p>
                  <a:endParaRPr lang="en-US"/>
                </a:p>
              </p:txBody>
            </p:sp>
            <p:sp>
              <p:nvSpPr>
                <p:cNvPr id="8290" name="Freeform 102"/>
                <p:cNvSpPr>
                  <a:spLocks/>
                </p:cNvSpPr>
                <p:nvPr/>
              </p:nvSpPr>
              <p:spPr bwMode="auto">
                <a:xfrm>
                  <a:off x="4060" y="1789"/>
                  <a:ext cx="291" cy="307"/>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a:solidFill>
                    <a:schemeClr val="tx1"/>
                  </a:solidFill>
                  <a:round/>
                  <a:headEnd/>
                  <a:tailEnd/>
                </a:ln>
              </p:spPr>
              <p:txBody>
                <a:bodyPr/>
                <a:lstStyle/>
                <a:p>
                  <a:endParaRPr lang="en-US"/>
                </a:p>
              </p:txBody>
            </p:sp>
            <p:sp>
              <p:nvSpPr>
                <p:cNvPr id="8291" name="Freeform 103"/>
                <p:cNvSpPr>
                  <a:spLocks/>
                </p:cNvSpPr>
                <p:nvPr/>
              </p:nvSpPr>
              <p:spPr bwMode="auto">
                <a:xfrm>
                  <a:off x="3962" y="2716"/>
                  <a:ext cx="632" cy="453"/>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8292" name="Freeform 104"/>
                <p:cNvSpPr>
                  <a:spLocks/>
                </p:cNvSpPr>
                <p:nvPr/>
              </p:nvSpPr>
              <p:spPr bwMode="auto">
                <a:xfrm>
                  <a:off x="1492" y="1614"/>
                  <a:ext cx="553" cy="897"/>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8293" name="Freeform 105"/>
                <p:cNvSpPr>
                  <a:spLocks/>
                </p:cNvSpPr>
                <p:nvPr/>
              </p:nvSpPr>
              <p:spPr bwMode="auto">
                <a:xfrm>
                  <a:off x="2357" y="1545"/>
                  <a:ext cx="483" cy="381"/>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8294" name="Freeform 106"/>
                <p:cNvSpPr>
                  <a:spLocks/>
                </p:cNvSpPr>
                <p:nvPr/>
              </p:nvSpPr>
              <p:spPr bwMode="auto">
                <a:xfrm>
                  <a:off x="2435" y="1892"/>
                  <a:ext cx="507" cy="375"/>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8295" name="Freeform 107"/>
                <p:cNvSpPr>
                  <a:spLocks/>
                </p:cNvSpPr>
                <p:nvPr/>
              </p:nvSpPr>
              <p:spPr bwMode="auto">
                <a:xfrm>
                  <a:off x="2368" y="2218"/>
                  <a:ext cx="486" cy="478"/>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a:solidFill>
                    <a:schemeClr val="tx1"/>
                  </a:solidFill>
                  <a:round/>
                  <a:headEnd/>
                  <a:tailEnd/>
                </a:ln>
              </p:spPr>
              <p:txBody>
                <a:bodyPr/>
                <a:lstStyle/>
                <a:p>
                  <a:endParaRPr lang="en-US"/>
                </a:p>
              </p:txBody>
            </p:sp>
            <p:sp>
              <p:nvSpPr>
                <p:cNvPr id="8296" name="Freeform 108"/>
                <p:cNvSpPr>
                  <a:spLocks/>
                </p:cNvSpPr>
                <p:nvPr/>
              </p:nvSpPr>
              <p:spPr bwMode="auto">
                <a:xfrm>
                  <a:off x="2553" y="2306"/>
                  <a:ext cx="968" cy="898"/>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8297" name="Freeform 109"/>
                <p:cNvSpPr>
                  <a:spLocks/>
                </p:cNvSpPr>
                <p:nvPr/>
              </p:nvSpPr>
              <p:spPr bwMode="auto">
                <a:xfrm>
                  <a:off x="4373" y="1453"/>
                  <a:ext cx="522" cy="38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8298" name="Freeform 110"/>
                <p:cNvSpPr>
                  <a:spLocks/>
                </p:cNvSpPr>
                <p:nvPr/>
              </p:nvSpPr>
              <p:spPr bwMode="auto">
                <a:xfrm>
                  <a:off x="4721" y="1428"/>
                  <a:ext cx="118" cy="205"/>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a:solidFill>
                    <a:schemeClr val="tx1"/>
                  </a:solidFill>
                  <a:round/>
                  <a:headEnd/>
                  <a:tailEnd/>
                </a:ln>
              </p:spPr>
              <p:txBody>
                <a:bodyPr/>
                <a:lstStyle/>
                <a:p>
                  <a:endParaRPr lang="en-US"/>
                </a:p>
              </p:txBody>
            </p:sp>
            <p:sp>
              <p:nvSpPr>
                <p:cNvPr id="8299" name="Freeform 111"/>
                <p:cNvSpPr>
                  <a:spLocks/>
                </p:cNvSpPr>
                <p:nvPr/>
              </p:nvSpPr>
              <p:spPr bwMode="auto">
                <a:xfrm>
                  <a:off x="2096" y="1760"/>
                  <a:ext cx="390" cy="458"/>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8300" name="Freeform 112"/>
                <p:cNvSpPr>
                  <a:spLocks/>
                </p:cNvSpPr>
                <p:nvPr/>
              </p:nvSpPr>
              <p:spPr bwMode="auto">
                <a:xfrm>
                  <a:off x="1537" y="1282"/>
                  <a:ext cx="555" cy="439"/>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8301" name="Freeform 113"/>
                <p:cNvSpPr>
                  <a:spLocks/>
                </p:cNvSpPr>
                <p:nvPr/>
              </p:nvSpPr>
              <p:spPr bwMode="auto">
                <a:xfrm>
                  <a:off x="1738" y="1677"/>
                  <a:ext cx="440" cy="649"/>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a:solidFill>
                    <a:schemeClr val="tx1"/>
                  </a:solidFill>
                  <a:round/>
                  <a:headEnd/>
                  <a:tailEnd/>
                </a:ln>
              </p:spPr>
              <p:txBody>
                <a:bodyPr/>
                <a:lstStyle/>
                <a:p>
                  <a:endParaRPr lang="en-US"/>
                </a:p>
              </p:txBody>
            </p:sp>
            <p:sp>
              <p:nvSpPr>
                <p:cNvPr id="8302" name="Freeform 114"/>
                <p:cNvSpPr>
                  <a:spLocks/>
                </p:cNvSpPr>
                <p:nvPr/>
              </p:nvSpPr>
              <p:spPr bwMode="auto">
                <a:xfrm>
                  <a:off x="1968" y="2170"/>
                  <a:ext cx="467" cy="517"/>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8303" name="Freeform 115"/>
                <p:cNvSpPr>
                  <a:spLocks/>
                </p:cNvSpPr>
                <p:nvPr/>
              </p:nvSpPr>
              <p:spPr bwMode="auto">
                <a:xfrm>
                  <a:off x="3265" y="1248"/>
                  <a:ext cx="456" cy="487"/>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8304" name="Freeform 116"/>
                <p:cNvSpPr>
                  <a:spLocks/>
                </p:cNvSpPr>
                <p:nvPr/>
              </p:nvSpPr>
              <p:spPr bwMode="auto">
                <a:xfrm>
                  <a:off x="3634" y="1799"/>
                  <a:ext cx="277" cy="463"/>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a:solidFill>
                    <a:schemeClr val="tx1"/>
                  </a:solidFill>
                  <a:round/>
                  <a:headEnd/>
                  <a:tailEnd/>
                </a:ln>
              </p:spPr>
              <p:txBody>
                <a:bodyPr/>
                <a:lstStyle/>
                <a:p>
                  <a:endParaRPr lang="en-US"/>
                </a:p>
              </p:txBody>
            </p:sp>
            <p:sp>
              <p:nvSpPr>
                <p:cNvPr id="8305" name="Freeform 117" descr="75%"/>
                <p:cNvSpPr>
                  <a:spLocks/>
                </p:cNvSpPr>
                <p:nvPr/>
              </p:nvSpPr>
              <p:spPr bwMode="auto">
                <a:xfrm>
                  <a:off x="4244" y="1896"/>
                  <a:ext cx="314" cy="293"/>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8306" name="Freeform 118"/>
                <p:cNvSpPr>
                  <a:spLocks/>
                </p:cNvSpPr>
                <p:nvPr/>
              </p:nvSpPr>
              <p:spPr bwMode="auto">
                <a:xfrm>
                  <a:off x="3475" y="2604"/>
                  <a:ext cx="394" cy="322"/>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8307" name="Freeform 119" descr="20%"/>
                <p:cNvSpPr>
                  <a:spLocks/>
                </p:cNvSpPr>
                <p:nvPr/>
              </p:nvSpPr>
              <p:spPr bwMode="auto">
                <a:xfrm>
                  <a:off x="3665" y="2423"/>
                  <a:ext cx="240" cy="405"/>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8308" name="Freeform 120"/>
                <p:cNvSpPr>
                  <a:spLocks/>
                </p:cNvSpPr>
                <p:nvPr/>
              </p:nvSpPr>
              <p:spPr bwMode="auto">
                <a:xfrm>
                  <a:off x="4333" y="1721"/>
                  <a:ext cx="403" cy="249"/>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a:solidFill>
                    <a:schemeClr val="tx1"/>
                  </a:solidFill>
                  <a:round/>
                  <a:headEnd/>
                  <a:tailEnd/>
                </a:ln>
              </p:spPr>
              <p:txBody>
                <a:bodyPr/>
                <a:lstStyle/>
                <a:p>
                  <a:endParaRPr lang="en-US"/>
                </a:p>
              </p:txBody>
            </p:sp>
            <p:sp>
              <p:nvSpPr>
                <p:cNvPr id="8309" name="Freeform 121"/>
                <p:cNvSpPr>
                  <a:spLocks/>
                </p:cNvSpPr>
                <p:nvPr/>
              </p:nvSpPr>
              <p:spPr bwMode="auto">
                <a:xfrm>
                  <a:off x="4198" y="1970"/>
                  <a:ext cx="523" cy="287"/>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a:solidFill>
                    <a:schemeClr val="tx1"/>
                  </a:solidFill>
                  <a:round/>
                  <a:headEnd/>
                  <a:tailEnd/>
                </a:ln>
              </p:spPr>
              <p:txBody>
                <a:bodyPr/>
                <a:lstStyle/>
                <a:p>
                  <a:endParaRPr lang="en-US"/>
                </a:p>
              </p:txBody>
            </p:sp>
            <p:sp>
              <p:nvSpPr>
                <p:cNvPr id="8310" name="Freeform 122"/>
                <p:cNvSpPr>
                  <a:spLocks/>
                </p:cNvSpPr>
                <p:nvPr/>
              </p:nvSpPr>
              <p:spPr bwMode="auto">
                <a:xfrm>
                  <a:off x="2808" y="1760"/>
                  <a:ext cx="571" cy="268"/>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a:solidFill>
                    <a:schemeClr val="tx1"/>
                  </a:solidFill>
                  <a:round/>
                  <a:headEnd/>
                  <a:tailEnd/>
                </a:ln>
              </p:spPr>
              <p:txBody>
                <a:bodyPr/>
                <a:lstStyle/>
                <a:p>
                  <a:endParaRPr lang="en-US"/>
                </a:p>
              </p:txBody>
            </p:sp>
            <p:sp>
              <p:nvSpPr>
                <p:cNvPr id="8311" name="Freeform 123"/>
                <p:cNvSpPr>
                  <a:spLocks/>
                </p:cNvSpPr>
                <p:nvPr/>
              </p:nvSpPr>
              <p:spPr bwMode="auto">
                <a:xfrm>
                  <a:off x="2849" y="2262"/>
                  <a:ext cx="595" cy="293"/>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8312" name="Freeform 124"/>
                <p:cNvSpPr>
                  <a:spLocks/>
                </p:cNvSpPr>
                <p:nvPr/>
              </p:nvSpPr>
              <p:spPr bwMode="auto">
                <a:xfrm>
                  <a:off x="3353" y="1970"/>
                  <a:ext cx="460" cy="38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8313" name="Freeform 125"/>
                <p:cNvSpPr>
                  <a:spLocks/>
                </p:cNvSpPr>
                <p:nvPr/>
              </p:nvSpPr>
              <p:spPr bwMode="auto">
                <a:xfrm>
                  <a:off x="3787" y="2057"/>
                  <a:ext cx="510" cy="249"/>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8314" name="Freeform 126" descr="20%"/>
                <p:cNvSpPr>
                  <a:spLocks/>
                </p:cNvSpPr>
                <p:nvPr/>
              </p:nvSpPr>
              <p:spPr bwMode="auto">
                <a:xfrm>
                  <a:off x="3742" y="2243"/>
                  <a:ext cx="568" cy="19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8315" name="Freeform 127" descr="20%"/>
                <p:cNvSpPr>
                  <a:spLocks/>
                </p:cNvSpPr>
                <p:nvPr/>
              </p:nvSpPr>
              <p:spPr bwMode="auto">
                <a:xfrm>
                  <a:off x="3890" y="2409"/>
                  <a:ext cx="267" cy="404"/>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8316" name="Freeform 128"/>
                <p:cNvSpPr>
                  <a:spLocks/>
                </p:cNvSpPr>
                <p:nvPr/>
              </p:nvSpPr>
              <p:spPr bwMode="auto">
                <a:xfrm>
                  <a:off x="4142" y="2179"/>
                  <a:ext cx="610" cy="249"/>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8317" name="Freeform 129"/>
                <p:cNvSpPr>
                  <a:spLocks/>
                </p:cNvSpPr>
                <p:nvPr/>
              </p:nvSpPr>
              <p:spPr bwMode="auto">
                <a:xfrm>
                  <a:off x="3433" y="2306"/>
                  <a:ext cx="345" cy="302"/>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8318" name="Group 130"/>
                <p:cNvGrpSpPr>
                  <a:grpSpLocks/>
                </p:cNvGrpSpPr>
                <p:nvPr/>
              </p:nvGrpSpPr>
              <p:grpSpPr bwMode="auto">
                <a:xfrm>
                  <a:off x="723" y="2448"/>
                  <a:ext cx="1263" cy="876"/>
                  <a:chOff x="768" y="2832"/>
                  <a:chExt cx="1203" cy="876"/>
                </a:xfrm>
              </p:grpSpPr>
              <p:sp>
                <p:nvSpPr>
                  <p:cNvPr id="8341" name="Freeform 131"/>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8342" name="Freeform 132"/>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8343" name="Freeform 133"/>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8344" name="Freeform 134"/>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8345" name="Freeform 135"/>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8346" name="Freeform 136"/>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8347" name="Freeform 137"/>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8348" name="Freeform 138"/>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8349" name="Freeform 139"/>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8350" name="Freeform 140"/>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8351" name="Freeform 141"/>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8352" name="Freeform 142"/>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8353" name="Freeform 143"/>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8354" name="Freeform 144"/>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8355" name="Freeform 145"/>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8319" name="Group 146"/>
                <p:cNvGrpSpPr>
                  <a:grpSpLocks/>
                </p:cNvGrpSpPr>
                <p:nvPr/>
              </p:nvGrpSpPr>
              <p:grpSpPr bwMode="auto">
                <a:xfrm>
                  <a:off x="3669" y="1384"/>
                  <a:ext cx="523" cy="468"/>
                  <a:chOff x="3562" y="1636"/>
                  <a:chExt cx="497" cy="468"/>
                </a:xfrm>
              </p:grpSpPr>
              <p:sp>
                <p:nvSpPr>
                  <p:cNvPr id="8339" name="Freeform 147"/>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8340" name="Freeform 148"/>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8320" name="Freeform 149"/>
                <p:cNvSpPr>
                  <a:spLocks/>
                </p:cNvSpPr>
                <p:nvPr/>
              </p:nvSpPr>
              <p:spPr bwMode="auto">
                <a:xfrm>
                  <a:off x="3880" y="1838"/>
                  <a:ext cx="206" cy="351"/>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8321" name="Freeform 150" descr="75%"/>
                <p:cNvSpPr>
                  <a:spLocks/>
                </p:cNvSpPr>
                <p:nvPr/>
              </p:nvSpPr>
              <p:spPr bwMode="auto">
                <a:xfrm>
                  <a:off x="4234" y="2350"/>
                  <a:ext cx="353" cy="25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8322" name="Freeform 151"/>
                <p:cNvSpPr>
                  <a:spLocks/>
                </p:cNvSpPr>
                <p:nvPr/>
              </p:nvSpPr>
              <p:spPr bwMode="auto">
                <a:xfrm>
                  <a:off x="4074" y="2384"/>
                  <a:ext cx="376" cy="376"/>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sp>
              <p:nvSpPr>
                <p:cNvPr id="8323" name="Freeform 152"/>
                <p:cNvSpPr>
                  <a:spLocks/>
                </p:cNvSpPr>
                <p:nvPr/>
              </p:nvSpPr>
              <p:spPr bwMode="auto">
                <a:xfrm>
                  <a:off x="4428" y="1916"/>
                  <a:ext cx="319" cy="141"/>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a:solidFill>
                    <a:schemeClr val="tx1"/>
                  </a:solidFill>
                  <a:round/>
                  <a:headEnd/>
                  <a:tailEnd/>
                </a:ln>
              </p:spPr>
              <p:txBody>
                <a:bodyPr/>
                <a:lstStyle/>
                <a:p>
                  <a:endParaRPr lang="en-US"/>
                </a:p>
              </p:txBody>
            </p:sp>
            <p:sp>
              <p:nvSpPr>
                <p:cNvPr id="8324" name="Freeform 153"/>
                <p:cNvSpPr>
                  <a:spLocks/>
                </p:cNvSpPr>
                <p:nvPr/>
              </p:nvSpPr>
              <p:spPr bwMode="auto">
                <a:xfrm>
                  <a:off x="4670" y="1901"/>
                  <a:ext cx="77" cy="11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a:solidFill>
                    <a:schemeClr val="tx1"/>
                  </a:solidFill>
                  <a:round/>
                  <a:headEnd/>
                  <a:tailEnd/>
                </a:ln>
              </p:spPr>
              <p:txBody>
                <a:bodyPr/>
                <a:lstStyle/>
                <a:p>
                  <a:endParaRPr lang="en-US"/>
                </a:p>
              </p:txBody>
            </p:sp>
            <p:sp>
              <p:nvSpPr>
                <p:cNvPr id="8325" name="Freeform 154"/>
                <p:cNvSpPr>
                  <a:spLocks/>
                </p:cNvSpPr>
                <p:nvPr/>
              </p:nvSpPr>
              <p:spPr bwMode="auto">
                <a:xfrm>
                  <a:off x="4690" y="1765"/>
                  <a:ext cx="97" cy="205"/>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8326" name="Freeform 155"/>
                <p:cNvSpPr>
                  <a:spLocks/>
                </p:cNvSpPr>
                <p:nvPr/>
              </p:nvSpPr>
              <p:spPr bwMode="auto">
                <a:xfrm>
                  <a:off x="4777" y="1672"/>
                  <a:ext cx="118" cy="107"/>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a:solidFill>
                    <a:schemeClr val="tx1"/>
                  </a:solidFill>
                  <a:round/>
                  <a:headEnd/>
                  <a:tailEnd/>
                </a:ln>
              </p:spPr>
              <p:txBody>
                <a:bodyPr/>
                <a:lstStyle/>
                <a:p>
                  <a:endParaRPr lang="en-US"/>
                </a:p>
              </p:txBody>
            </p:sp>
            <p:sp>
              <p:nvSpPr>
                <p:cNvPr id="8327" name="Freeform 156"/>
                <p:cNvSpPr>
                  <a:spLocks/>
                </p:cNvSpPr>
                <p:nvPr/>
              </p:nvSpPr>
              <p:spPr bwMode="auto">
                <a:xfrm>
                  <a:off x="4772" y="1589"/>
                  <a:ext cx="232" cy="1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a:solidFill>
                    <a:schemeClr val="tx1"/>
                  </a:solidFill>
                  <a:round/>
                  <a:headEnd/>
                  <a:tailEnd/>
                </a:ln>
              </p:spPr>
              <p:txBody>
                <a:bodyPr/>
                <a:lstStyle/>
                <a:p>
                  <a:endParaRPr lang="en-US"/>
                </a:p>
              </p:txBody>
            </p:sp>
            <p:sp>
              <p:nvSpPr>
                <p:cNvPr id="8328" name="Freeform 157"/>
                <p:cNvSpPr>
                  <a:spLocks/>
                </p:cNvSpPr>
                <p:nvPr/>
              </p:nvSpPr>
              <p:spPr bwMode="auto">
                <a:xfrm>
                  <a:off x="4880" y="1662"/>
                  <a:ext cx="61" cy="64"/>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8329" name="Freeform 158"/>
                <p:cNvSpPr>
                  <a:spLocks/>
                </p:cNvSpPr>
                <p:nvPr/>
              </p:nvSpPr>
              <p:spPr bwMode="auto">
                <a:xfrm>
                  <a:off x="4813" y="1394"/>
                  <a:ext cx="108" cy="229"/>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grpSp>
              <p:nvGrpSpPr>
                <p:cNvPr id="8330" name="Group 159"/>
                <p:cNvGrpSpPr>
                  <a:grpSpLocks/>
                </p:cNvGrpSpPr>
                <p:nvPr/>
              </p:nvGrpSpPr>
              <p:grpSpPr bwMode="auto">
                <a:xfrm>
                  <a:off x="1956" y="2906"/>
                  <a:ext cx="652" cy="401"/>
                  <a:chOff x="1991" y="3321"/>
                  <a:chExt cx="361" cy="231"/>
                </a:xfrm>
              </p:grpSpPr>
              <p:sp>
                <p:nvSpPr>
                  <p:cNvPr id="8331" name="Freeform 160"/>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a:solidFill>
                      <a:schemeClr val="tx1"/>
                    </a:solidFill>
                    <a:round/>
                    <a:headEnd/>
                    <a:tailEnd/>
                  </a:ln>
                </p:spPr>
                <p:txBody>
                  <a:bodyPr/>
                  <a:lstStyle/>
                  <a:p>
                    <a:endParaRPr lang="en-US"/>
                  </a:p>
                </p:txBody>
              </p:sp>
              <p:sp>
                <p:nvSpPr>
                  <p:cNvPr id="8332" name="Freeform 161"/>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a:solidFill>
                      <a:schemeClr val="tx1"/>
                    </a:solidFill>
                    <a:round/>
                    <a:headEnd/>
                    <a:tailEnd/>
                  </a:ln>
                </p:spPr>
                <p:txBody>
                  <a:bodyPr/>
                  <a:lstStyle/>
                  <a:p>
                    <a:endParaRPr lang="en-US"/>
                  </a:p>
                </p:txBody>
              </p:sp>
              <p:sp>
                <p:nvSpPr>
                  <p:cNvPr id="8333" name="Freeform 162"/>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a:solidFill>
                      <a:schemeClr val="tx1"/>
                    </a:solidFill>
                    <a:round/>
                    <a:headEnd/>
                    <a:tailEnd/>
                  </a:ln>
                </p:spPr>
                <p:txBody>
                  <a:bodyPr/>
                  <a:lstStyle/>
                  <a:p>
                    <a:endParaRPr lang="en-US"/>
                  </a:p>
                </p:txBody>
              </p:sp>
              <p:sp>
                <p:nvSpPr>
                  <p:cNvPr id="8334" name="Freeform 163"/>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8335" name="Freeform 164"/>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a:solidFill>
                      <a:schemeClr val="tx1"/>
                    </a:solidFill>
                    <a:round/>
                    <a:headEnd/>
                    <a:tailEnd/>
                  </a:ln>
                </p:spPr>
                <p:txBody>
                  <a:bodyPr/>
                  <a:lstStyle/>
                  <a:p>
                    <a:endParaRPr lang="en-US"/>
                  </a:p>
                </p:txBody>
              </p:sp>
              <p:sp>
                <p:nvSpPr>
                  <p:cNvPr id="8336" name="Freeform 165"/>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a:solidFill>
                      <a:schemeClr val="tx1"/>
                    </a:solidFill>
                    <a:round/>
                    <a:headEnd/>
                    <a:tailEnd/>
                  </a:ln>
                </p:spPr>
                <p:txBody>
                  <a:bodyPr/>
                  <a:lstStyle/>
                  <a:p>
                    <a:endParaRPr lang="en-US"/>
                  </a:p>
                </p:txBody>
              </p:sp>
              <p:sp>
                <p:nvSpPr>
                  <p:cNvPr id="8337" name="Freeform 166"/>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a:solidFill>
                      <a:schemeClr val="tx1"/>
                    </a:solidFill>
                    <a:round/>
                    <a:headEnd/>
                    <a:tailEnd/>
                  </a:ln>
                </p:spPr>
                <p:txBody>
                  <a:bodyPr/>
                  <a:lstStyle/>
                  <a:p>
                    <a:endParaRPr lang="en-US"/>
                  </a:p>
                </p:txBody>
              </p:sp>
              <p:sp>
                <p:nvSpPr>
                  <p:cNvPr id="8338" name="Freeform 167"/>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a:solidFill>
                      <a:schemeClr val="tx1"/>
                    </a:solidFill>
                    <a:round/>
                    <a:headEnd/>
                    <a:tailEnd/>
                  </a:ln>
                </p:spPr>
                <p:txBody>
                  <a:bodyPr/>
                  <a:lstStyle/>
                  <a:p>
                    <a:endParaRPr lang="en-US"/>
                  </a:p>
                </p:txBody>
              </p:sp>
            </p:grpSp>
          </p:grpSp>
        </p:grpSp>
      </p:grpSp>
      <p:grpSp>
        <p:nvGrpSpPr>
          <p:cNvPr id="8201" name="Group 168"/>
          <p:cNvGrpSpPr>
            <a:grpSpLocks/>
          </p:cNvGrpSpPr>
          <p:nvPr/>
        </p:nvGrpSpPr>
        <p:grpSpPr bwMode="auto">
          <a:xfrm>
            <a:off x="5376863" y="1554163"/>
            <a:ext cx="3282950" cy="1865312"/>
            <a:chOff x="728" y="1077"/>
            <a:chExt cx="4371" cy="2247"/>
          </a:xfrm>
        </p:grpSpPr>
        <p:sp>
          <p:nvSpPr>
            <p:cNvPr id="8203" name="Freeform 169"/>
            <p:cNvSpPr>
              <a:spLocks/>
            </p:cNvSpPr>
            <p:nvPr/>
          </p:nvSpPr>
          <p:spPr bwMode="auto">
            <a:xfrm>
              <a:off x="2823" y="1511"/>
              <a:ext cx="483" cy="312"/>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8204" name="Freeform 170"/>
            <p:cNvSpPr>
              <a:spLocks/>
            </p:cNvSpPr>
            <p:nvPr/>
          </p:nvSpPr>
          <p:spPr bwMode="auto">
            <a:xfrm>
              <a:off x="2921" y="2018"/>
              <a:ext cx="512" cy="259"/>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a:solidFill>
                <a:schemeClr val="tx1"/>
              </a:solidFill>
              <a:round/>
              <a:headEnd/>
              <a:tailEnd/>
            </a:ln>
          </p:spPr>
          <p:txBody>
            <a:bodyPr/>
            <a:lstStyle/>
            <a:p>
              <a:endParaRPr lang="en-US"/>
            </a:p>
          </p:txBody>
        </p:sp>
        <p:sp>
          <p:nvSpPr>
            <p:cNvPr id="8205" name="Freeform 171"/>
            <p:cNvSpPr>
              <a:spLocks/>
            </p:cNvSpPr>
            <p:nvPr/>
          </p:nvSpPr>
          <p:spPr bwMode="auto">
            <a:xfrm>
              <a:off x="3526" y="1438"/>
              <a:ext cx="364" cy="371"/>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8206" name="Freeform 172"/>
            <p:cNvSpPr>
              <a:spLocks/>
            </p:cNvSpPr>
            <p:nvPr/>
          </p:nvSpPr>
          <p:spPr bwMode="auto">
            <a:xfrm>
              <a:off x="4060" y="1789"/>
              <a:ext cx="291" cy="307"/>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a:solidFill>
                <a:schemeClr val="tx1"/>
              </a:solidFill>
              <a:round/>
              <a:headEnd/>
              <a:tailEnd/>
            </a:ln>
          </p:spPr>
          <p:txBody>
            <a:bodyPr/>
            <a:lstStyle/>
            <a:p>
              <a:endParaRPr lang="en-US"/>
            </a:p>
          </p:txBody>
        </p:sp>
        <p:sp>
          <p:nvSpPr>
            <p:cNvPr id="8207" name="Freeform 173"/>
            <p:cNvSpPr>
              <a:spLocks/>
            </p:cNvSpPr>
            <p:nvPr/>
          </p:nvSpPr>
          <p:spPr bwMode="auto">
            <a:xfrm>
              <a:off x="3962" y="2716"/>
              <a:ext cx="630" cy="453"/>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8208" name="Freeform 174"/>
            <p:cNvSpPr>
              <a:spLocks/>
            </p:cNvSpPr>
            <p:nvPr/>
          </p:nvSpPr>
          <p:spPr bwMode="auto">
            <a:xfrm>
              <a:off x="1491" y="1614"/>
              <a:ext cx="553" cy="897"/>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8209" name="Freeform 175"/>
            <p:cNvSpPr>
              <a:spLocks/>
            </p:cNvSpPr>
            <p:nvPr/>
          </p:nvSpPr>
          <p:spPr bwMode="auto">
            <a:xfrm>
              <a:off x="2356" y="1545"/>
              <a:ext cx="483" cy="381"/>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8210" name="Freeform 176"/>
            <p:cNvSpPr>
              <a:spLocks/>
            </p:cNvSpPr>
            <p:nvPr/>
          </p:nvSpPr>
          <p:spPr bwMode="auto">
            <a:xfrm>
              <a:off x="2434" y="1892"/>
              <a:ext cx="508" cy="375"/>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a:solidFill>
                <a:schemeClr val="tx1"/>
              </a:solidFill>
              <a:round/>
              <a:headEnd/>
              <a:tailEnd/>
            </a:ln>
          </p:spPr>
          <p:txBody>
            <a:bodyPr/>
            <a:lstStyle/>
            <a:p>
              <a:endParaRPr lang="en-US"/>
            </a:p>
          </p:txBody>
        </p:sp>
        <p:sp>
          <p:nvSpPr>
            <p:cNvPr id="8211" name="Freeform 177"/>
            <p:cNvSpPr>
              <a:spLocks/>
            </p:cNvSpPr>
            <p:nvPr/>
          </p:nvSpPr>
          <p:spPr bwMode="auto">
            <a:xfrm>
              <a:off x="2368" y="2218"/>
              <a:ext cx="485" cy="478"/>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8212" name="Freeform 178"/>
            <p:cNvSpPr>
              <a:spLocks/>
            </p:cNvSpPr>
            <p:nvPr/>
          </p:nvSpPr>
          <p:spPr bwMode="auto">
            <a:xfrm>
              <a:off x="4372" y="1453"/>
              <a:ext cx="522" cy="38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8213" name="Freeform 179"/>
            <p:cNvSpPr>
              <a:spLocks/>
            </p:cNvSpPr>
            <p:nvPr/>
          </p:nvSpPr>
          <p:spPr bwMode="auto">
            <a:xfrm>
              <a:off x="4720" y="1428"/>
              <a:ext cx="118" cy="205"/>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grpSp>
          <p:nvGrpSpPr>
            <p:cNvPr id="8214" name="Group 180"/>
            <p:cNvGrpSpPr>
              <a:grpSpLocks/>
            </p:cNvGrpSpPr>
            <p:nvPr/>
          </p:nvGrpSpPr>
          <p:grpSpPr bwMode="auto">
            <a:xfrm>
              <a:off x="723" y="2448"/>
              <a:ext cx="1263" cy="876"/>
              <a:chOff x="768" y="2832"/>
              <a:chExt cx="1203" cy="876"/>
            </a:xfrm>
          </p:grpSpPr>
          <p:sp>
            <p:nvSpPr>
              <p:cNvPr id="8264" name="Freeform 181"/>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a:solidFill>
                  <a:schemeClr val="tx1"/>
                </a:solidFill>
                <a:round/>
                <a:headEnd/>
                <a:tailEnd/>
              </a:ln>
            </p:spPr>
            <p:txBody>
              <a:bodyPr/>
              <a:lstStyle/>
              <a:p>
                <a:endParaRPr lang="en-US"/>
              </a:p>
            </p:txBody>
          </p:sp>
          <p:sp>
            <p:nvSpPr>
              <p:cNvPr id="8265" name="Freeform 182"/>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a:solidFill>
                  <a:schemeClr val="tx1"/>
                </a:solidFill>
                <a:round/>
                <a:headEnd/>
                <a:tailEnd/>
              </a:ln>
            </p:spPr>
            <p:txBody>
              <a:bodyPr/>
              <a:lstStyle/>
              <a:p>
                <a:endParaRPr lang="en-US"/>
              </a:p>
            </p:txBody>
          </p:sp>
          <p:sp>
            <p:nvSpPr>
              <p:cNvPr id="8266" name="Freeform 183"/>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a:solidFill>
                  <a:schemeClr val="tx1"/>
                </a:solidFill>
                <a:round/>
                <a:headEnd/>
                <a:tailEnd/>
              </a:ln>
            </p:spPr>
            <p:txBody>
              <a:bodyPr/>
              <a:lstStyle/>
              <a:p>
                <a:endParaRPr lang="en-US"/>
              </a:p>
            </p:txBody>
          </p:sp>
          <p:sp>
            <p:nvSpPr>
              <p:cNvPr id="8267" name="Freeform 184"/>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a:solidFill>
                  <a:schemeClr val="tx1"/>
                </a:solidFill>
                <a:round/>
                <a:headEnd/>
                <a:tailEnd/>
              </a:ln>
            </p:spPr>
            <p:txBody>
              <a:bodyPr/>
              <a:lstStyle/>
              <a:p>
                <a:endParaRPr lang="en-US"/>
              </a:p>
            </p:txBody>
          </p:sp>
          <p:sp>
            <p:nvSpPr>
              <p:cNvPr id="8268" name="Freeform 185"/>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a:solidFill>
                  <a:schemeClr val="tx1"/>
                </a:solidFill>
                <a:round/>
                <a:headEnd/>
                <a:tailEnd/>
              </a:ln>
            </p:spPr>
            <p:txBody>
              <a:bodyPr/>
              <a:lstStyle/>
              <a:p>
                <a:endParaRPr lang="en-US"/>
              </a:p>
            </p:txBody>
          </p:sp>
          <p:sp>
            <p:nvSpPr>
              <p:cNvPr id="8269" name="Freeform 186"/>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a:solidFill>
                  <a:schemeClr val="tx1"/>
                </a:solidFill>
                <a:round/>
                <a:headEnd/>
                <a:tailEnd/>
              </a:ln>
            </p:spPr>
            <p:txBody>
              <a:bodyPr/>
              <a:lstStyle/>
              <a:p>
                <a:endParaRPr lang="en-US"/>
              </a:p>
            </p:txBody>
          </p:sp>
          <p:sp>
            <p:nvSpPr>
              <p:cNvPr id="8270" name="Freeform 187"/>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a:solidFill>
                  <a:schemeClr val="tx1"/>
                </a:solidFill>
                <a:round/>
                <a:headEnd/>
                <a:tailEnd/>
              </a:ln>
            </p:spPr>
            <p:txBody>
              <a:bodyPr/>
              <a:lstStyle/>
              <a:p>
                <a:endParaRPr lang="en-US"/>
              </a:p>
            </p:txBody>
          </p:sp>
          <p:sp>
            <p:nvSpPr>
              <p:cNvPr id="8271" name="Freeform 188"/>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a:solidFill>
                  <a:schemeClr val="tx1"/>
                </a:solidFill>
                <a:round/>
                <a:headEnd/>
                <a:tailEnd/>
              </a:ln>
            </p:spPr>
            <p:txBody>
              <a:bodyPr/>
              <a:lstStyle/>
              <a:p>
                <a:endParaRPr lang="en-US"/>
              </a:p>
            </p:txBody>
          </p:sp>
          <p:sp>
            <p:nvSpPr>
              <p:cNvPr id="8272" name="Freeform 189"/>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8273" name="Freeform 190"/>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a:solidFill>
                  <a:schemeClr val="tx1"/>
                </a:solidFill>
                <a:round/>
                <a:headEnd/>
                <a:tailEnd/>
              </a:ln>
            </p:spPr>
            <p:txBody>
              <a:bodyPr/>
              <a:lstStyle/>
              <a:p>
                <a:endParaRPr lang="en-US"/>
              </a:p>
            </p:txBody>
          </p:sp>
          <p:sp>
            <p:nvSpPr>
              <p:cNvPr id="8274" name="Freeform 191"/>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a:solidFill>
                  <a:schemeClr val="tx1"/>
                </a:solidFill>
                <a:round/>
                <a:headEnd/>
                <a:tailEnd/>
              </a:ln>
            </p:spPr>
            <p:txBody>
              <a:bodyPr/>
              <a:lstStyle/>
              <a:p>
                <a:endParaRPr lang="en-US"/>
              </a:p>
            </p:txBody>
          </p:sp>
          <p:sp>
            <p:nvSpPr>
              <p:cNvPr id="8275" name="Freeform 192"/>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a:solidFill>
                  <a:schemeClr val="tx1"/>
                </a:solidFill>
                <a:round/>
                <a:headEnd/>
                <a:tailEnd/>
              </a:ln>
            </p:spPr>
            <p:txBody>
              <a:bodyPr/>
              <a:lstStyle/>
              <a:p>
                <a:endParaRPr lang="en-US"/>
              </a:p>
            </p:txBody>
          </p:sp>
          <p:sp>
            <p:nvSpPr>
              <p:cNvPr id="8276" name="Freeform 193"/>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a:solidFill>
                  <a:schemeClr val="tx1"/>
                </a:solidFill>
                <a:round/>
                <a:headEnd/>
                <a:tailEnd/>
              </a:ln>
            </p:spPr>
            <p:txBody>
              <a:bodyPr/>
              <a:lstStyle/>
              <a:p>
                <a:endParaRPr lang="en-US"/>
              </a:p>
            </p:txBody>
          </p:sp>
          <p:sp>
            <p:nvSpPr>
              <p:cNvPr id="8277" name="Freeform 194"/>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a:solidFill>
                  <a:schemeClr val="tx1"/>
                </a:solidFill>
                <a:round/>
                <a:headEnd/>
                <a:tailEnd/>
              </a:ln>
            </p:spPr>
            <p:txBody>
              <a:bodyPr/>
              <a:lstStyle/>
              <a:p>
                <a:endParaRPr lang="en-US"/>
              </a:p>
            </p:txBody>
          </p:sp>
          <p:sp>
            <p:nvSpPr>
              <p:cNvPr id="8278" name="Freeform 195"/>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a:solidFill>
                  <a:schemeClr val="tx1"/>
                </a:solidFill>
                <a:round/>
                <a:headEnd/>
                <a:tailEnd/>
              </a:ln>
            </p:spPr>
            <p:txBody>
              <a:bodyPr/>
              <a:lstStyle/>
              <a:p>
                <a:endParaRPr lang="en-US"/>
              </a:p>
            </p:txBody>
          </p:sp>
        </p:grpSp>
        <p:sp>
          <p:nvSpPr>
            <p:cNvPr id="8215" name="Freeform 196"/>
            <p:cNvSpPr>
              <a:spLocks/>
            </p:cNvSpPr>
            <p:nvPr/>
          </p:nvSpPr>
          <p:spPr bwMode="auto">
            <a:xfrm>
              <a:off x="2095" y="1760"/>
              <a:ext cx="391" cy="458"/>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8216" name="Freeform 197"/>
            <p:cNvSpPr>
              <a:spLocks/>
            </p:cNvSpPr>
            <p:nvPr/>
          </p:nvSpPr>
          <p:spPr bwMode="auto">
            <a:xfrm>
              <a:off x="1661" y="1077"/>
              <a:ext cx="460" cy="322"/>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8217" name="Freeform 198"/>
            <p:cNvSpPr>
              <a:spLocks/>
            </p:cNvSpPr>
            <p:nvPr/>
          </p:nvSpPr>
          <p:spPr bwMode="auto">
            <a:xfrm>
              <a:off x="1537" y="1282"/>
              <a:ext cx="554" cy="439"/>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a:solidFill>
                <a:schemeClr val="tx1"/>
              </a:solidFill>
              <a:round/>
              <a:headEnd/>
              <a:tailEnd/>
            </a:ln>
          </p:spPr>
          <p:txBody>
            <a:bodyPr/>
            <a:lstStyle/>
            <a:p>
              <a:endParaRPr lang="en-US"/>
            </a:p>
          </p:txBody>
        </p:sp>
        <p:sp>
          <p:nvSpPr>
            <p:cNvPr id="8218" name="Freeform 199"/>
            <p:cNvSpPr>
              <a:spLocks/>
            </p:cNvSpPr>
            <p:nvPr/>
          </p:nvSpPr>
          <p:spPr bwMode="auto">
            <a:xfrm>
              <a:off x="1988" y="1155"/>
              <a:ext cx="415" cy="634"/>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8219" name="Freeform 200"/>
            <p:cNvSpPr>
              <a:spLocks/>
            </p:cNvSpPr>
            <p:nvPr/>
          </p:nvSpPr>
          <p:spPr bwMode="auto">
            <a:xfrm>
              <a:off x="2162" y="1170"/>
              <a:ext cx="707" cy="424"/>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a:solidFill>
                <a:schemeClr val="tx1"/>
              </a:solidFill>
              <a:round/>
              <a:headEnd/>
              <a:tailEnd/>
            </a:ln>
          </p:spPr>
          <p:txBody>
            <a:bodyPr/>
            <a:lstStyle/>
            <a:p>
              <a:endParaRPr lang="en-US"/>
            </a:p>
          </p:txBody>
        </p:sp>
        <p:sp>
          <p:nvSpPr>
            <p:cNvPr id="8220" name="Freeform 201"/>
            <p:cNvSpPr>
              <a:spLocks/>
            </p:cNvSpPr>
            <p:nvPr/>
          </p:nvSpPr>
          <p:spPr bwMode="auto">
            <a:xfrm>
              <a:off x="1737" y="1677"/>
              <a:ext cx="440" cy="649"/>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8221" name="Freeform 202"/>
            <p:cNvSpPr>
              <a:spLocks/>
            </p:cNvSpPr>
            <p:nvPr/>
          </p:nvSpPr>
          <p:spPr bwMode="auto">
            <a:xfrm>
              <a:off x="1967" y="2170"/>
              <a:ext cx="467" cy="517"/>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a:solidFill>
                <a:schemeClr val="tx1"/>
              </a:solidFill>
              <a:round/>
              <a:headEnd/>
              <a:tailEnd/>
            </a:ln>
          </p:spPr>
          <p:txBody>
            <a:bodyPr/>
            <a:lstStyle/>
            <a:p>
              <a:endParaRPr lang="en-US"/>
            </a:p>
          </p:txBody>
        </p:sp>
        <p:sp>
          <p:nvSpPr>
            <p:cNvPr id="8222" name="Freeform 203"/>
            <p:cNvSpPr>
              <a:spLocks/>
            </p:cNvSpPr>
            <p:nvPr/>
          </p:nvSpPr>
          <p:spPr bwMode="auto">
            <a:xfrm>
              <a:off x="3265" y="1248"/>
              <a:ext cx="455" cy="487"/>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8223" name="Freeform 204"/>
            <p:cNvSpPr>
              <a:spLocks/>
            </p:cNvSpPr>
            <p:nvPr/>
          </p:nvSpPr>
          <p:spPr bwMode="auto">
            <a:xfrm>
              <a:off x="3879" y="1838"/>
              <a:ext cx="206" cy="351"/>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a:solidFill>
                <a:schemeClr val="tx1"/>
              </a:solidFill>
              <a:round/>
              <a:headEnd/>
              <a:tailEnd/>
            </a:ln>
          </p:spPr>
          <p:txBody>
            <a:bodyPr/>
            <a:lstStyle/>
            <a:p>
              <a:endParaRPr lang="en-US"/>
            </a:p>
          </p:txBody>
        </p:sp>
        <p:sp>
          <p:nvSpPr>
            <p:cNvPr id="8224" name="Freeform 205"/>
            <p:cNvSpPr>
              <a:spLocks/>
            </p:cNvSpPr>
            <p:nvPr/>
          </p:nvSpPr>
          <p:spPr bwMode="auto">
            <a:xfrm>
              <a:off x="4331" y="1721"/>
              <a:ext cx="404" cy="249"/>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a:solidFill>
                <a:schemeClr val="tx1"/>
              </a:solidFill>
              <a:round/>
              <a:headEnd/>
              <a:tailEnd/>
            </a:ln>
          </p:spPr>
          <p:txBody>
            <a:bodyPr/>
            <a:lstStyle/>
            <a:p>
              <a:endParaRPr lang="en-US"/>
            </a:p>
          </p:txBody>
        </p:sp>
        <p:sp>
          <p:nvSpPr>
            <p:cNvPr id="8225" name="Freeform 206"/>
            <p:cNvSpPr>
              <a:spLocks/>
            </p:cNvSpPr>
            <p:nvPr/>
          </p:nvSpPr>
          <p:spPr bwMode="auto">
            <a:xfrm>
              <a:off x="4197" y="1970"/>
              <a:ext cx="523" cy="287"/>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8226" name="Group 207"/>
            <p:cNvGrpSpPr>
              <a:grpSpLocks/>
            </p:cNvGrpSpPr>
            <p:nvPr/>
          </p:nvGrpSpPr>
          <p:grpSpPr bwMode="auto">
            <a:xfrm>
              <a:off x="2552" y="1262"/>
              <a:ext cx="2199" cy="1942"/>
              <a:chOff x="2552" y="1262"/>
              <a:chExt cx="2199" cy="1942"/>
            </a:xfrm>
          </p:grpSpPr>
          <p:sp>
            <p:nvSpPr>
              <p:cNvPr id="8244" name="Freeform 208"/>
              <p:cNvSpPr>
                <a:spLocks/>
              </p:cNvSpPr>
              <p:nvPr/>
            </p:nvSpPr>
            <p:spPr bwMode="auto">
              <a:xfrm>
                <a:off x="2843" y="1262"/>
                <a:ext cx="457" cy="269"/>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a:solidFill>
                  <a:schemeClr val="tx1"/>
                </a:solidFill>
                <a:round/>
                <a:headEnd/>
                <a:tailEnd/>
              </a:ln>
            </p:spPr>
            <p:txBody>
              <a:bodyPr/>
              <a:lstStyle/>
              <a:p>
                <a:endParaRPr lang="en-US"/>
              </a:p>
            </p:txBody>
          </p:sp>
          <p:sp>
            <p:nvSpPr>
              <p:cNvPr id="8245" name="Freeform 209"/>
              <p:cNvSpPr>
                <a:spLocks/>
              </p:cNvSpPr>
              <p:nvPr/>
            </p:nvSpPr>
            <p:spPr bwMode="auto">
              <a:xfrm>
                <a:off x="2807" y="1760"/>
                <a:ext cx="571" cy="268"/>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a:solidFill>
                  <a:schemeClr val="tx1"/>
                </a:solidFill>
                <a:round/>
                <a:headEnd/>
                <a:tailEnd/>
              </a:ln>
            </p:spPr>
            <p:txBody>
              <a:bodyPr/>
              <a:lstStyle/>
              <a:p>
                <a:endParaRPr lang="en-US"/>
              </a:p>
            </p:txBody>
          </p:sp>
          <p:sp>
            <p:nvSpPr>
              <p:cNvPr id="8246" name="Freeform 210"/>
              <p:cNvSpPr>
                <a:spLocks/>
              </p:cNvSpPr>
              <p:nvPr/>
            </p:nvSpPr>
            <p:spPr bwMode="auto">
              <a:xfrm>
                <a:off x="2848" y="2262"/>
                <a:ext cx="595" cy="293"/>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a:solidFill>
                  <a:schemeClr val="tx1"/>
                </a:solidFill>
                <a:round/>
                <a:headEnd/>
                <a:tailEnd/>
              </a:ln>
            </p:spPr>
            <p:txBody>
              <a:bodyPr/>
              <a:lstStyle/>
              <a:p>
                <a:endParaRPr lang="en-US"/>
              </a:p>
            </p:txBody>
          </p:sp>
          <p:sp>
            <p:nvSpPr>
              <p:cNvPr id="8247" name="Freeform 211"/>
              <p:cNvSpPr>
                <a:spLocks/>
              </p:cNvSpPr>
              <p:nvPr/>
            </p:nvSpPr>
            <p:spPr bwMode="auto">
              <a:xfrm>
                <a:off x="3296" y="1726"/>
                <a:ext cx="420" cy="26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a:solidFill>
                  <a:schemeClr val="tx1"/>
                </a:solidFill>
                <a:round/>
                <a:headEnd/>
                <a:tailEnd/>
              </a:ln>
            </p:spPr>
            <p:txBody>
              <a:bodyPr/>
              <a:lstStyle/>
              <a:p>
                <a:endParaRPr lang="en-US"/>
              </a:p>
            </p:txBody>
          </p:sp>
          <p:sp>
            <p:nvSpPr>
              <p:cNvPr id="8248" name="Freeform 212"/>
              <p:cNvSpPr>
                <a:spLocks/>
              </p:cNvSpPr>
              <p:nvPr/>
            </p:nvSpPr>
            <p:spPr bwMode="auto">
              <a:xfrm>
                <a:off x="3353" y="1970"/>
                <a:ext cx="460" cy="38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a:solidFill>
                  <a:schemeClr val="tx1"/>
                </a:solidFill>
                <a:round/>
                <a:headEnd/>
                <a:tailEnd/>
              </a:ln>
            </p:spPr>
            <p:txBody>
              <a:bodyPr/>
              <a:lstStyle/>
              <a:p>
                <a:endParaRPr lang="en-US"/>
              </a:p>
            </p:txBody>
          </p:sp>
          <p:sp>
            <p:nvSpPr>
              <p:cNvPr id="8249" name="Freeform 213"/>
              <p:cNvSpPr>
                <a:spLocks/>
              </p:cNvSpPr>
              <p:nvPr/>
            </p:nvSpPr>
            <p:spPr bwMode="auto">
              <a:xfrm>
                <a:off x="3787" y="2057"/>
                <a:ext cx="509" cy="249"/>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a:solidFill>
                  <a:schemeClr val="tx1"/>
                </a:solidFill>
                <a:round/>
                <a:headEnd/>
                <a:tailEnd/>
              </a:ln>
            </p:spPr>
            <p:txBody>
              <a:bodyPr/>
              <a:lstStyle/>
              <a:p>
                <a:endParaRPr lang="en-US"/>
              </a:p>
            </p:txBody>
          </p:sp>
          <p:sp>
            <p:nvSpPr>
              <p:cNvPr id="8250" name="Freeform 214"/>
              <p:cNvSpPr>
                <a:spLocks/>
              </p:cNvSpPr>
              <p:nvPr/>
            </p:nvSpPr>
            <p:spPr bwMode="auto">
              <a:xfrm>
                <a:off x="3742" y="2243"/>
                <a:ext cx="568" cy="19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a:solidFill>
                  <a:schemeClr val="tx1"/>
                </a:solidFill>
                <a:round/>
                <a:headEnd/>
                <a:tailEnd/>
              </a:ln>
            </p:spPr>
            <p:txBody>
              <a:bodyPr/>
              <a:lstStyle/>
              <a:p>
                <a:endParaRPr lang="en-US"/>
              </a:p>
            </p:txBody>
          </p:sp>
          <p:sp>
            <p:nvSpPr>
              <p:cNvPr id="8251" name="Freeform 215"/>
              <p:cNvSpPr>
                <a:spLocks/>
              </p:cNvSpPr>
              <p:nvPr/>
            </p:nvSpPr>
            <p:spPr bwMode="auto">
              <a:xfrm>
                <a:off x="3890" y="2409"/>
                <a:ext cx="266" cy="404"/>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8252" name="Freeform 216"/>
              <p:cNvSpPr>
                <a:spLocks/>
              </p:cNvSpPr>
              <p:nvPr/>
            </p:nvSpPr>
            <p:spPr bwMode="auto">
              <a:xfrm>
                <a:off x="4141" y="2179"/>
                <a:ext cx="610" cy="249"/>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a:solidFill>
                  <a:schemeClr val="tx1"/>
                </a:solidFill>
                <a:round/>
                <a:headEnd/>
                <a:tailEnd/>
              </a:ln>
            </p:spPr>
            <p:txBody>
              <a:bodyPr/>
              <a:lstStyle/>
              <a:p>
                <a:endParaRPr lang="en-US"/>
              </a:p>
            </p:txBody>
          </p:sp>
          <p:sp>
            <p:nvSpPr>
              <p:cNvPr id="8253" name="Freeform 217"/>
              <p:cNvSpPr>
                <a:spLocks/>
              </p:cNvSpPr>
              <p:nvPr/>
            </p:nvSpPr>
            <p:spPr bwMode="auto">
              <a:xfrm>
                <a:off x="4243" y="1896"/>
                <a:ext cx="313" cy="293"/>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sp>
            <p:nvSpPr>
              <p:cNvPr id="8254" name="Freeform 218"/>
              <p:cNvSpPr>
                <a:spLocks/>
              </p:cNvSpPr>
              <p:nvPr/>
            </p:nvSpPr>
            <p:spPr bwMode="auto">
              <a:xfrm>
                <a:off x="3433" y="2306"/>
                <a:ext cx="344" cy="302"/>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a:solidFill>
                  <a:schemeClr val="tx1"/>
                </a:solidFill>
                <a:round/>
                <a:headEnd/>
                <a:tailEnd/>
              </a:ln>
            </p:spPr>
            <p:txBody>
              <a:bodyPr/>
              <a:lstStyle/>
              <a:p>
                <a:endParaRPr lang="en-US"/>
              </a:p>
            </p:txBody>
          </p:sp>
          <p:sp>
            <p:nvSpPr>
              <p:cNvPr id="8255" name="Freeform 219"/>
              <p:cNvSpPr>
                <a:spLocks/>
              </p:cNvSpPr>
              <p:nvPr/>
            </p:nvSpPr>
            <p:spPr bwMode="auto">
              <a:xfrm>
                <a:off x="2552" y="2306"/>
                <a:ext cx="969" cy="898"/>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a:solidFill>
                  <a:schemeClr val="tx1"/>
                </a:solidFill>
                <a:round/>
                <a:headEnd/>
                <a:tailEnd/>
              </a:ln>
            </p:spPr>
            <p:txBody>
              <a:bodyPr/>
              <a:lstStyle/>
              <a:p>
                <a:endParaRPr lang="en-US"/>
              </a:p>
            </p:txBody>
          </p:sp>
          <p:sp>
            <p:nvSpPr>
              <p:cNvPr id="8256" name="Freeform 220"/>
              <p:cNvSpPr>
                <a:spLocks/>
              </p:cNvSpPr>
              <p:nvPr/>
            </p:nvSpPr>
            <p:spPr bwMode="auto">
              <a:xfrm>
                <a:off x="3474" y="2604"/>
                <a:ext cx="395" cy="322"/>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sp>
            <p:nvSpPr>
              <p:cNvPr id="8257" name="Freeform 221"/>
              <p:cNvSpPr>
                <a:spLocks/>
              </p:cNvSpPr>
              <p:nvPr/>
            </p:nvSpPr>
            <p:spPr bwMode="auto">
              <a:xfrm>
                <a:off x="3633" y="1799"/>
                <a:ext cx="277" cy="463"/>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a:solidFill>
                  <a:schemeClr val="tx1"/>
                </a:solidFill>
                <a:round/>
                <a:headEnd/>
                <a:tailEnd/>
              </a:ln>
            </p:spPr>
            <p:txBody>
              <a:bodyPr/>
              <a:lstStyle/>
              <a:p>
                <a:endParaRPr lang="en-US"/>
              </a:p>
            </p:txBody>
          </p:sp>
          <p:grpSp>
            <p:nvGrpSpPr>
              <p:cNvPr id="8258" name="Group 222"/>
              <p:cNvGrpSpPr>
                <a:grpSpLocks/>
              </p:cNvGrpSpPr>
              <p:nvPr/>
            </p:nvGrpSpPr>
            <p:grpSpPr bwMode="auto">
              <a:xfrm>
                <a:off x="3669" y="1384"/>
                <a:ext cx="523" cy="468"/>
                <a:chOff x="3562" y="1636"/>
                <a:chExt cx="497" cy="468"/>
              </a:xfrm>
            </p:grpSpPr>
            <p:sp>
              <p:nvSpPr>
                <p:cNvPr id="8262" name="Freeform 223"/>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8263" name="Freeform 224"/>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8259" name="Freeform 225"/>
              <p:cNvSpPr>
                <a:spLocks/>
              </p:cNvSpPr>
              <p:nvPr/>
            </p:nvSpPr>
            <p:spPr bwMode="auto">
              <a:xfrm>
                <a:off x="3665" y="2423"/>
                <a:ext cx="240" cy="405"/>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8260" name="Freeform 226"/>
              <p:cNvSpPr>
                <a:spLocks/>
              </p:cNvSpPr>
              <p:nvPr/>
            </p:nvSpPr>
            <p:spPr bwMode="auto">
              <a:xfrm>
                <a:off x="4233" y="2350"/>
                <a:ext cx="353" cy="25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sp>
            <p:nvSpPr>
              <p:cNvPr id="8261" name="Freeform 227"/>
              <p:cNvSpPr>
                <a:spLocks/>
              </p:cNvSpPr>
              <p:nvPr/>
            </p:nvSpPr>
            <p:spPr bwMode="auto">
              <a:xfrm>
                <a:off x="4074" y="2384"/>
                <a:ext cx="375" cy="376"/>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a:solidFill>
                  <a:schemeClr val="tx1"/>
                </a:solidFill>
                <a:round/>
                <a:headEnd/>
                <a:tailEnd/>
              </a:ln>
            </p:spPr>
            <p:txBody>
              <a:bodyPr/>
              <a:lstStyle/>
              <a:p>
                <a:endParaRPr lang="en-US"/>
              </a:p>
            </p:txBody>
          </p:sp>
        </p:grpSp>
        <p:sp>
          <p:nvSpPr>
            <p:cNvPr id="8227" name="Freeform 228"/>
            <p:cNvSpPr>
              <a:spLocks/>
            </p:cNvSpPr>
            <p:nvPr/>
          </p:nvSpPr>
          <p:spPr bwMode="auto">
            <a:xfrm>
              <a:off x="4427" y="1916"/>
              <a:ext cx="318" cy="141"/>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8228" name="Freeform 229"/>
            <p:cNvSpPr>
              <a:spLocks/>
            </p:cNvSpPr>
            <p:nvPr/>
          </p:nvSpPr>
          <p:spPr bwMode="auto">
            <a:xfrm>
              <a:off x="4669" y="1901"/>
              <a:ext cx="76" cy="11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8229" name="Freeform 230"/>
            <p:cNvSpPr>
              <a:spLocks/>
            </p:cNvSpPr>
            <p:nvPr/>
          </p:nvSpPr>
          <p:spPr bwMode="auto">
            <a:xfrm>
              <a:off x="4689" y="1765"/>
              <a:ext cx="98" cy="205"/>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8230" name="Freeform 231"/>
            <p:cNvSpPr>
              <a:spLocks/>
            </p:cNvSpPr>
            <p:nvPr/>
          </p:nvSpPr>
          <p:spPr bwMode="auto">
            <a:xfrm>
              <a:off x="4776" y="1672"/>
              <a:ext cx="118" cy="107"/>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8231" name="Freeform 232"/>
            <p:cNvSpPr>
              <a:spLocks/>
            </p:cNvSpPr>
            <p:nvPr/>
          </p:nvSpPr>
          <p:spPr bwMode="auto">
            <a:xfrm>
              <a:off x="4771" y="1589"/>
              <a:ext cx="232" cy="1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a:solidFill>
                <a:schemeClr val="tx1"/>
              </a:solidFill>
              <a:round/>
              <a:headEnd/>
              <a:tailEnd/>
            </a:ln>
          </p:spPr>
          <p:txBody>
            <a:bodyPr/>
            <a:lstStyle/>
            <a:p>
              <a:endParaRPr lang="en-US"/>
            </a:p>
          </p:txBody>
        </p:sp>
        <p:sp>
          <p:nvSpPr>
            <p:cNvPr id="8232" name="Freeform 233"/>
            <p:cNvSpPr>
              <a:spLocks/>
            </p:cNvSpPr>
            <p:nvPr/>
          </p:nvSpPr>
          <p:spPr bwMode="auto">
            <a:xfrm>
              <a:off x="4879" y="1662"/>
              <a:ext cx="61" cy="64"/>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8233" name="Freeform 234"/>
            <p:cNvSpPr>
              <a:spLocks/>
            </p:cNvSpPr>
            <p:nvPr/>
          </p:nvSpPr>
          <p:spPr bwMode="auto">
            <a:xfrm>
              <a:off x="4812" y="1394"/>
              <a:ext cx="108" cy="229"/>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8234" name="Freeform 235"/>
            <p:cNvSpPr>
              <a:spLocks/>
            </p:cNvSpPr>
            <p:nvPr/>
          </p:nvSpPr>
          <p:spPr bwMode="auto">
            <a:xfrm>
              <a:off x="4848" y="1189"/>
              <a:ext cx="251" cy="38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8235" name="Group 236"/>
            <p:cNvGrpSpPr>
              <a:grpSpLocks/>
            </p:cNvGrpSpPr>
            <p:nvPr/>
          </p:nvGrpSpPr>
          <p:grpSpPr bwMode="auto">
            <a:xfrm>
              <a:off x="2046" y="2906"/>
              <a:ext cx="611" cy="370"/>
              <a:chOff x="1991" y="3321"/>
              <a:chExt cx="361" cy="231"/>
            </a:xfrm>
          </p:grpSpPr>
          <p:sp>
            <p:nvSpPr>
              <p:cNvPr id="8236" name="Freeform 237"/>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8237" name="Freeform 238"/>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8238" name="Freeform 239"/>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8239" name="Freeform 240"/>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8240" name="Freeform 241"/>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8241" name="Freeform 242"/>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8242" name="Freeform 243"/>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8243" name="Freeform 244"/>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grpSp>
      <p:sp>
        <p:nvSpPr>
          <p:cNvPr id="498" name="Title 497"/>
          <p:cNvSpPr>
            <a:spLocks noGrp="1"/>
          </p:cNvSpPr>
          <p:nvPr>
            <p:ph type="title"/>
          </p:nvPr>
        </p:nvSpPr>
        <p:spPr/>
        <p:txBody>
          <a:bodyPr/>
          <a:lstStyle/>
          <a:p>
            <a:pPr eaLnBrk="1" hangingPunct="1">
              <a:defRPr/>
            </a:pPr>
            <a:r>
              <a:rPr lang="en-US" dirty="0" smtClean="0"/>
              <a:t>Obesity Trends* Among US Adults</a:t>
            </a:r>
            <a:br>
              <a:rPr lang="en-US" dirty="0" smtClean="0"/>
            </a:br>
            <a:r>
              <a:rPr lang="en-US" dirty="0" smtClean="0"/>
              <a:t>BRFSS</a:t>
            </a:r>
            <a:r>
              <a:rPr lang="en-US" sz="3600" baseline="30000" dirty="0" smtClean="0"/>
              <a:t>†</a:t>
            </a:r>
            <a:r>
              <a:rPr lang="en-US" dirty="0" smtClean="0"/>
              <a:t> 1990, 1999, 2008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eaLnBrk="1" hangingPunct="1">
              <a:defRPr/>
            </a:pPr>
            <a:r>
              <a:rPr lang="en-US" sz="2400" dirty="0" err="1" smtClean="0"/>
              <a:t>Perioperative</a:t>
            </a:r>
            <a:r>
              <a:rPr lang="en-US" sz="2400" dirty="0" smtClean="0"/>
              <a:t> Safety in the Longitudinal Assessment of Bariatric Surgery: The Longitudinal Assessment of Bariatric Surgery (LABS) Consortium</a:t>
            </a:r>
          </a:p>
        </p:txBody>
      </p:sp>
      <p:sp>
        <p:nvSpPr>
          <p:cNvPr id="5" name="AutoShape 5"/>
          <p:cNvSpPr>
            <a:spLocks noChangeArrowheads="1"/>
          </p:cNvSpPr>
          <p:nvPr/>
        </p:nvSpPr>
        <p:spPr bwMode="auto">
          <a:xfrm>
            <a:off x="219075" y="1814513"/>
            <a:ext cx="8753475" cy="3613150"/>
          </a:xfrm>
          <a:prstGeom prst="bevel">
            <a:avLst>
              <a:gd name="adj" fmla="val 4356"/>
            </a:avLst>
          </a:prstGeom>
          <a:gradFill rotWithShape="1">
            <a:gsLst>
              <a:gs pos="0">
                <a:schemeClr val="accent3"/>
              </a:gs>
              <a:gs pos="50000">
                <a:schemeClr val="accent2"/>
              </a:gs>
              <a:gs pos="100000">
                <a:schemeClr val="accent3"/>
              </a:gs>
            </a:gsLst>
            <a:lin ang="0" scaled="1"/>
          </a:gradFill>
          <a:ln w="9525">
            <a:solidFill>
              <a:srgbClr val="006666"/>
            </a:solidFill>
            <a:miter lim="800000"/>
            <a:headEnd/>
            <a:tailEnd/>
          </a:ln>
          <a:effectLst>
            <a:outerShdw blurRad="50800" dist="38100" dir="2700000" algn="tl" rotWithShape="0">
              <a:prstClr val="black">
                <a:alpha val="40000"/>
              </a:prstClr>
            </a:outerShdw>
          </a:effectLst>
        </p:spPr>
        <p:txBody>
          <a:bodyPr anchor="ctr"/>
          <a:lstStyle/>
          <a:p>
            <a:pPr algn="ctr">
              <a:spcBef>
                <a:spcPts val="600"/>
              </a:spcBef>
              <a:defRPr/>
            </a:pPr>
            <a:r>
              <a:rPr lang="en-US" sz="2400" b="1" dirty="0">
                <a:solidFill>
                  <a:schemeClr val="bg1"/>
                </a:solidFill>
                <a:effectLst>
                  <a:outerShdw blurRad="38100" dist="38100" dir="2700000" algn="tl">
                    <a:srgbClr val="000000"/>
                  </a:outerShdw>
                </a:effectLst>
                <a:latin typeface="Times New Roman" pitchFamily="18" charset="0"/>
              </a:rPr>
              <a:t>LABS Conclusion</a:t>
            </a:r>
          </a:p>
          <a:p>
            <a:pPr algn="ctr">
              <a:spcBef>
                <a:spcPts val="600"/>
              </a:spcBef>
              <a:defRPr/>
            </a:pPr>
            <a:r>
              <a:rPr lang="en-US" sz="2000" dirty="0">
                <a:solidFill>
                  <a:schemeClr val="bg1"/>
                </a:solidFill>
                <a:effectLst>
                  <a:outerShdw blurRad="38100" dist="38100" dir="2700000" algn="tl">
                    <a:srgbClr val="000000"/>
                  </a:outerShdw>
                </a:effectLst>
                <a:latin typeface="Times New Roman" pitchFamily="18" charset="0"/>
              </a:rPr>
              <a:t>Overall risk of death and AE after bariatric surgery was low and varied considerably according to patient characteristics</a:t>
            </a:r>
          </a:p>
        </p:txBody>
      </p:sp>
      <p:sp>
        <p:nvSpPr>
          <p:cNvPr id="45060" name="Text Box 239"/>
          <p:cNvSpPr txBox="1">
            <a:spLocks noChangeArrowheads="1"/>
          </p:cNvSpPr>
          <p:nvPr/>
        </p:nvSpPr>
        <p:spPr bwMode="auto">
          <a:xfrm>
            <a:off x="0" y="6191250"/>
            <a:ext cx="9144000" cy="442913"/>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Longitudinal Assessment of Bariatric Surgery (LABS) Consortium, Flum DR, Belle SH, King WC, et al. Perioperative safety in the longitudinal assessment of bariatric surgery. </a:t>
            </a:r>
            <a:r>
              <a:rPr lang="en-US" sz="800" i="1">
                <a:latin typeface="Times New Roman" pitchFamily="18" charset="0"/>
              </a:rPr>
              <a:t>N Engl J Med</a:t>
            </a:r>
            <a:r>
              <a:rPr lang="en-US" sz="800">
                <a:latin typeface="Times New Roman" pitchFamily="18" charset="0"/>
              </a:rPr>
              <a:t>. 2009;361:445-454.</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dirty="0" smtClean="0"/>
              <a:t>The Overall Value of Bariatric</a:t>
            </a:r>
            <a:br>
              <a:rPr lang="en-US" dirty="0" smtClean="0"/>
            </a:br>
            <a:r>
              <a:rPr lang="en-US" dirty="0" smtClean="0"/>
              <a:t>Surgery and the LAP-BAND</a:t>
            </a:r>
            <a:r>
              <a:rPr lang="en-US" baseline="30000" dirty="0" smtClean="0"/>
              <a:t>®</a:t>
            </a:r>
            <a:r>
              <a:rPr lang="en-US" dirty="0" smtClean="0"/>
              <a:t> System</a:t>
            </a:r>
          </a:p>
        </p:txBody>
      </p:sp>
      <p:sp>
        <p:nvSpPr>
          <p:cNvPr id="43011" name="Rectangle 3"/>
          <p:cNvSpPr>
            <a:spLocks noGrp="1" noChangeArrowheads="1"/>
          </p:cNvSpPr>
          <p:nvPr>
            <p:ph idx="1"/>
          </p:nvPr>
        </p:nvSpPr>
        <p:spPr/>
        <p:txBody>
          <a:bodyPr/>
          <a:lstStyle/>
          <a:p>
            <a:pPr marL="0" indent="0" eaLnBrk="1" hangingPunct="1">
              <a:buFont typeface="Symbol" pitchFamily="18" charset="2"/>
              <a:buNone/>
              <a:defRPr/>
            </a:pPr>
            <a:r>
              <a:rPr lang="en-US" sz="2000" dirty="0" smtClean="0"/>
              <a:t>Government agencies and professional organizations assess the value of new treatments and consider both clinical and economic data to ensure access to therapies and procedures with a favorable balance of incremental costs and benefits</a:t>
            </a:r>
          </a:p>
          <a:p>
            <a:pPr eaLnBrk="1" hangingPunct="1">
              <a:defRPr/>
            </a:pPr>
            <a:r>
              <a:rPr lang="en-US" sz="1800" dirty="0" smtClean="0"/>
              <a:t>Review of bariatric surgery in general, or adjustable gastric banding specifically, has resulted in favorable policy recommendations</a:t>
            </a:r>
            <a:r>
              <a:rPr lang="en-US" sz="1800" baseline="30000" dirty="0" smtClean="0"/>
              <a:t>1-6</a:t>
            </a:r>
          </a:p>
          <a:p>
            <a:pPr lvl="1" eaLnBrk="1" hangingPunct="1">
              <a:buFont typeface="Arial" pitchFamily="34" charset="0"/>
              <a:buChar char="–"/>
              <a:defRPr/>
            </a:pPr>
            <a:r>
              <a:rPr lang="en-US" sz="1600" dirty="0" smtClean="0"/>
              <a:t>CMS implemented national coverage decision in 2006</a:t>
            </a:r>
            <a:r>
              <a:rPr lang="en-US" sz="1600" baseline="30000" dirty="0" smtClean="0"/>
              <a:t>1</a:t>
            </a:r>
          </a:p>
          <a:p>
            <a:pPr lvl="1" eaLnBrk="1" hangingPunct="1">
              <a:buFont typeface="Arial" pitchFamily="34" charset="0"/>
              <a:buChar char="–"/>
              <a:defRPr/>
            </a:pPr>
            <a:r>
              <a:rPr lang="en-US" sz="1600" dirty="0" smtClean="0"/>
              <a:t>45 states cover bariatric surgery for Medicaid patients</a:t>
            </a:r>
            <a:r>
              <a:rPr lang="en-US" sz="1600" baseline="30000" dirty="0" smtClean="0"/>
              <a:t>2</a:t>
            </a:r>
          </a:p>
          <a:p>
            <a:pPr lvl="1" eaLnBrk="1" hangingPunct="1">
              <a:buFont typeface="Arial" pitchFamily="34" charset="0"/>
              <a:buChar char="–"/>
              <a:defRPr/>
            </a:pPr>
            <a:r>
              <a:rPr lang="en-US" sz="1600" dirty="0" smtClean="0"/>
              <a:t>AHRQ 2004 technology assessment concluded for patients with BMI ≥40, surgical therapy is superior to existing pharmaceutical and diet therapy</a:t>
            </a:r>
            <a:r>
              <a:rPr lang="en-US" sz="1600" baseline="30000" dirty="0" smtClean="0"/>
              <a:t>3 </a:t>
            </a:r>
          </a:p>
          <a:p>
            <a:pPr lvl="1" eaLnBrk="1" hangingPunct="1">
              <a:buFont typeface="Arial" pitchFamily="34" charset="0"/>
              <a:buChar char="–"/>
              <a:defRPr/>
            </a:pPr>
            <a:r>
              <a:rPr lang="en-US" sz="1600" dirty="0" smtClean="0"/>
              <a:t>National Institute for Health and Clinical Excellence (NICE) recommends bariatric surgery for certain obese adults in the UK in 2006</a:t>
            </a:r>
            <a:r>
              <a:rPr lang="en-US" sz="1600" baseline="30000" dirty="0" smtClean="0"/>
              <a:t>4</a:t>
            </a:r>
            <a:r>
              <a:rPr lang="en-US" sz="1600" dirty="0" smtClean="0"/>
              <a:t> </a:t>
            </a:r>
          </a:p>
          <a:p>
            <a:pPr lvl="1" eaLnBrk="1" hangingPunct="1">
              <a:buFont typeface="Arial" pitchFamily="34" charset="0"/>
              <a:buChar char="–"/>
              <a:defRPr/>
            </a:pPr>
            <a:r>
              <a:rPr lang="en-US" sz="1600" i="1" dirty="0" smtClean="0"/>
              <a:t>BlueCross</a:t>
            </a:r>
            <a:r>
              <a:rPr lang="en-US" sz="1600" baseline="30000" dirty="0" smtClean="0"/>
              <a:t>®</a:t>
            </a:r>
            <a:r>
              <a:rPr lang="en-US" sz="1600" i="1" dirty="0" smtClean="0"/>
              <a:t> BlueShield</a:t>
            </a:r>
            <a:r>
              <a:rPr lang="en-US" sz="1600" baseline="30000" dirty="0" smtClean="0"/>
              <a:t>®</a:t>
            </a:r>
            <a:r>
              <a:rPr lang="en-US" sz="1600" i="1" dirty="0" smtClean="0"/>
              <a:t> Association </a:t>
            </a:r>
            <a:r>
              <a:rPr lang="en-US" sz="1600" dirty="0" smtClean="0"/>
              <a:t>publishes positive Technology Evaluation Center (TEC) assessment for LAGB in 2007</a:t>
            </a:r>
            <a:r>
              <a:rPr lang="en-US" sz="1600" baseline="30000" dirty="0" smtClean="0"/>
              <a:t>5</a:t>
            </a:r>
          </a:p>
          <a:p>
            <a:pPr lvl="1" eaLnBrk="1" hangingPunct="1">
              <a:buFont typeface="Arial" pitchFamily="34" charset="0"/>
              <a:buChar char="–"/>
              <a:defRPr/>
            </a:pPr>
            <a:r>
              <a:rPr lang="en-US" sz="1600" i="1" dirty="0" smtClean="0"/>
              <a:t>AACE/TOS/ASMBS 2008 </a:t>
            </a:r>
            <a:r>
              <a:rPr lang="en-US" sz="1600" dirty="0" smtClean="0"/>
              <a:t>Bariatric Surgery Guidelines</a:t>
            </a:r>
            <a:r>
              <a:rPr lang="en-US" sz="1600" baseline="30000" dirty="0" smtClean="0"/>
              <a:t>6</a:t>
            </a:r>
          </a:p>
        </p:txBody>
      </p:sp>
      <p:sp>
        <p:nvSpPr>
          <p:cNvPr id="46084" name="Text Box 239"/>
          <p:cNvSpPr txBox="1">
            <a:spLocks noChangeArrowheads="1"/>
          </p:cNvSpPr>
          <p:nvPr/>
        </p:nvSpPr>
        <p:spPr bwMode="auto">
          <a:xfrm>
            <a:off x="0" y="5735638"/>
            <a:ext cx="8894763" cy="898525"/>
          </a:xfrm>
          <a:prstGeom prst="rect">
            <a:avLst/>
          </a:prstGeom>
          <a:noFill/>
          <a:ln w="9525">
            <a:noFill/>
            <a:miter lim="800000"/>
            <a:headEnd/>
            <a:tailEnd/>
          </a:ln>
        </p:spPr>
        <p:txBody>
          <a:bodyPr anchor="b"/>
          <a:lstStyle/>
          <a:p>
            <a:pPr marL="109538" indent="-109538" eaLnBrk="0" hangingPunct="0">
              <a:defRPr/>
            </a:pPr>
            <a:r>
              <a:rPr lang="en-US" sz="800" dirty="0">
                <a:latin typeface="Times New Roman" pitchFamily="-109" charset="0"/>
              </a:rPr>
              <a:t>1.</a:t>
            </a:r>
            <a:r>
              <a:rPr lang="en-US" sz="800" i="1" dirty="0">
                <a:latin typeface="Times New Roman" pitchFamily="-109" charset="0"/>
              </a:rPr>
              <a:t>	</a:t>
            </a:r>
            <a:r>
              <a:rPr lang="en-US" sz="800" dirty="0">
                <a:latin typeface="Times New Roman" pitchFamily="-109" charset="0"/>
              </a:rPr>
              <a:t>Centers for Medicare &amp; Medicaid Services. Medicare National Coverage Determinations Manual, Chapter 1, Part 2 (Sections 90-160.25)  </a:t>
            </a:r>
          </a:p>
          <a:p>
            <a:pPr marL="109538" indent="-109538" eaLnBrk="0" hangingPunct="0">
              <a:defRPr/>
            </a:pPr>
            <a:r>
              <a:rPr lang="en-US" sz="800" i="1" dirty="0">
                <a:latin typeface="Times New Roman" pitchFamily="-109" charset="0"/>
              </a:rPr>
              <a:t>2.	</a:t>
            </a:r>
            <a:r>
              <a:rPr lang="en-US" sz="800" dirty="0">
                <a:latin typeface="Times New Roman" pitchFamily="-109" charset="0"/>
              </a:rPr>
              <a:t>F As In Fat. Available at </a:t>
            </a:r>
            <a:r>
              <a:rPr lang="en-US" sz="800" dirty="0">
                <a:latin typeface="Times New Roman" pitchFamily="-109" charset="0"/>
                <a:hlinkClick r:id="rId3"/>
              </a:rPr>
              <a:t>http://healthyamericans.org/reports/obesity2008/Obesity2008Report.pdf</a:t>
            </a:r>
            <a:r>
              <a:rPr lang="en-US" sz="800" dirty="0">
                <a:latin typeface="Times New Roman" pitchFamily="-109" charset="0"/>
              </a:rPr>
              <a:t>. Accessed  12-15-09 </a:t>
            </a:r>
          </a:p>
          <a:p>
            <a:pPr eaLnBrk="0" hangingPunct="0">
              <a:buFontTx/>
              <a:buAutoNum type="arabicPeriod" startAt="3"/>
              <a:defRPr/>
            </a:pPr>
            <a:r>
              <a:rPr lang="pt-BR" sz="800" dirty="0">
                <a:latin typeface="Times New Roman" pitchFamily="-109" charset="0"/>
              </a:rPr>
              <a:t>. AHRQ. Pharmacological and  Surgical Treatment of Obesity . Evidence Reprot/Technology Assessment. 2004; 103: 1-6.</a:t>
            </a:r>
          </a:p>
          <a:p>
            <a:pPr eaLnBrk="0" hangingPunct="0">
              <a:buFontTx/>
              <a:buAutoNum type="arabicPeriod" startAt="3"/>
              <a:defRPr/>
            </a:pPr>
            <a:r>
              <a:rPr lang="en-US" sz="800" dirty="0">
                <a:latin typeface="Times New Roman" pitchFamily="-109" charset="0"/>
              </a:rPr>
              <a:t>. NHS. Obesity Guidance on the Prevention, Identification, Assessment,  and Management of Overweight and Obesity in Adults and Children.. 2006. 43:1-84.</a:t>
            </a:r>
          </a:p>
          <a:p>
            <a:pPr eaLnBrk="0" hangingPunct="0">
              <a:buFontTx/>
              <a:buAutoNum type="arabicPeriod" startAt="3"/>
              <a:defRPr/>
            </a:pPr>
            <a:r>
              <a:rPr lang="en-US" sz="800" dirty="0">
                <a:latin typeface="Times New Roman" pitchFamily="-109" charset="0"/>
              </a:rPr>
              <a:t>. BCBS. Laparoscopic Adjustable Gastric Banding for Morbid Obesity. 2007. 1-50.</a:t>
            </a:r>
          </a:p>
          <a:p>
            <a:pPr marL="109538" indent="-109538" eaLnBrk="0" hangingPunct="0">
              <a:defRPr/>
            </a:pPr>
            <a:r>
              <a:rPr lang="en-US" sz="800" dirty="0">
                <a:latin typeface="Times New Roman" pitchFamily="-109" charset="0"/>
              </a:rPr>
              <a:t>6.	</a:t>
            </a:r>
            <a:r>
              <a:rPr lang="en-US" sz="800" dirty="0"/>
              <a:t> </a:t>
            </a:r>
            <a:r>
              <a:rPr lang="en-US" sz="800" dirty="0" err="1"/>
              <a:t>Mechanick</a:t>
            </a:r>
            <a:r>
              <a:rPr lang="en-US" sz="800" dirty="0"/>
              <a:t> JI, Kushner RF, </a:t>
            </a:r>
            <a:r>
              <a:rPr lang="en-US" sz="800" dirty="0" err="1"/>
              <a:t>Sugerman</a:t>
            </a:r>
            <a:r>
              <a:rPr lang="en-US" sz="800" dirty="0"/>
              <a:t> HJ, et al. American Association of Clinical Endocrinologists, The Obesity Society, and American Society for Metabolic &amp; Bariatric Surgery Medical Guidelines for Clinical Practice for the </a:t>
            </a:r>
            <a:r>
              <a:rPr lang="en-US" sz="800" dirty="0" err="1"/>
              <a:t>perioperative</a:t>
            </a:r>
            <a:r>
              <a:rPr lang="en-US" sz="800" dirty="0"/>
              <a:t> nutritional, metabolic, and nonsurgical support of the bariatric surgery patient</a:t>
            </a:r>
            <a:r>
              <a:rPr lang="en-US" sz="800" i="1" dirty="0"/>
              <a:t>. </a:t>
            </a:r>
            <a:r>
              <a:rPr lang="en-US" sz="800" i="1" dirty="0" err="1"/>
              <a:t>Surg</a:t>
            </a:r>
            <a:r>
              <a:rPr lang="en-US" sz="800" i="1" dirty="0"/>
              <a:t> </a:t>
            </a:r>
            <a:r>
              <a:rPr lang="en-US" sz="800" i="1" dirty="0" err="1"/>
              <a:t>Obes</a:t>
            </a:r>
            <a:r>
              <a:rPr lang="en-US" sz="800" i="1" dirty="0"/>
              <a:t> </a:t>
            </a:r>
            <a:r>
              <a:rPr lang="en-US" sz="800" i="1" dirty="0" err="1"/>
              <a:t>Relat</a:t>
            </a:r>
            <a:r>
              <a:rPr lang="en-US" sz="800" i="1" dirty="0"/>
              <a:t> Dis. </a:t>
            </a:r>
            <a:r>
              <a:rPr lang="en-US" sz="800" dirty="0"/>
              <a:t>2008;4:S109-S184.</a:t>
            </a:r>
            <a:endParaRPr lang="en-US" sz="800" dirty="0">
              <a:latin typeface="Times New Roman" pitchFamily="-109" charset="0"/>
            </a:endParaRPr>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defRPr/>
            </a:pPr>
            <a:r>
              <a:rPr lang="en-US" smtClean="0"/>
              <a:t>Costs of Obesity</a:t>
            </a:r>
          </a:p>
        </p:txBody>
      </p:sp>
      <p:sp>
        <p:nvSpPr>
          <p:cNvPr id="47107" name="Rectangle 3"/>
          <p:cNvSpPr>
            <a:spLocks noGrp="1" noChangeArrowheads="1"/>
          </p:cNvSpPr>
          <p:nvPr>
            <p:ph idx="1"/>
          </p:nvPr>
        </p:nvSpPr>
        <p:spPr/>
        <p:txBody>
          <a:bodyPr/>
          <a:lstStyle/>
          <a:p>
            <a:r>
              <a:rPr lang="en-US" smtClean="0"/>
              <a:t>Summary</a:t>
            </a:r>
          </a:p>
          <a:p>
            <a:pPr lvl="1"/>
            <a:r>
              <a:rPr lang="en-US" smtClean="0"/>
              <a:t>Obesity imposes a significant societal and employer burden, as indicated by</a:t>
            </a:r>
          </a:p>
          <a:p>
            <a:pPr lvl="2"/>
            <a:r>
              <a:rPr lang="en-US" smtClean="0"/>
              <a:t>Greater healthcare utilization</a:t>
            </a:r>
          </a:p>
          <a:p>
            <a:pPr lvl="2"/>
            <a:r>
              <a:rPr lang="en-US" smtClean="0"/>
              <a:t>Higher direct medical costs</a:t>
            </a:r>
          </a:p>
          <a:p>
            <a:pPr lvl="2"/>
            <a:r>
              <a:rPr lang="en-US" smtClean="0"/>
              <a:t>More time lost from work </a:t>
            </a:r>
          </a:p>
          <a:p>
            <a:pPr lvl="1"/>
            <a:r>
              <a:rPr lang="en-US" smtClean="0"/>
              <a:t>Given the multiple links between obesity and a range of chronic health problems, interventions that reduce the prevalence of obesity are likely to simultaneously reduce the prevalence of its comorbid conditions</a:t>
            </a:r>
          </a:p>
          <a:p>
            <a:pPr lvl="1"/>
            <a:r>
              <a:rPr lang="en-US" smtClean="0"/>
              <a:t>Reductions in the prevalence of such conditions could prove beneficial to patients, employers, and insurers</a:t>
            </a:r>
          </a:p>
          <a:p>
            <a:pPr lvl="2"/>
            <a:endParaRPr lang="en-US" smtClean="0"/>
          </a:p>
          <a:p>
            <a:pPr lvl="2"/>
            <a:endParaRPr lang="en-US" smtClean="0"/>
          </a:p>
        </p:txBody>
      </p:sp>
      <p:sp>
        <p:nvSpPr>
          <p:cNvPr id="47108" name="Text Box 239"/>
          <p:cNvSpPr txBox="1">
            <a:spLocks noChangeArrowheads="1"/>
          </p:cNvSpPr>
          <p:nvPr/>
        </p:nvSpPr>
        <p:spPr bwMode="auto">
          <a:xfrm>
            <a:off x="0" y="6191250"/>
            <a:ext cx="9144000" cy="442913"/>
          </a:xfrm>
          <a:prstGeom prst="rect">
            <a:avLst/>
          </a:prstGeom>
          <a:noFill/>
          <a:ln w="9525">
            <a:noFill/>
            <a:miter lim="800000"/>
            <a:headEnd/>
            <a:tailEnd/>
          </a:ln>
        </p:spPr>
        <p:txBody>
          <a:bodyPr anchor="b"/>
          <a:lstStyle/>
          <a:p>
            <a:r>
              <a:rPr lang="en-US" sz="800"/>
              <a:t>1. Durden ED, Huse D, Ben-Joseph R, Chu BC. Economic costs of obesity to self-insured employers. </a:t>
            </a:r>
            <a:r>
              <a:rPr lang="en-US" sz="800" i="1"/>
              <a:t>J Occup Environ Med.</a:t>
            </a:r>
            <a:r>
              <a:rPr lang="en-US" sz="800"/>
              <a:t> 2008;50:991-997.</a:t>
            </a:r>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
          <p:cNvSpPr>
            <a:spLocks noGrp="1" noChangeArrowheads="1"/>
          </p:cNvSpPr>
          <p:nvPr>
            <p:ph type="title"/>
          </p:nvPr>
        </p:nvSpPr>
        <p:spPr/>
        <p:txBody>
          <a:bodyPr/>
          <a:lstStyle/>
          <a:p>
            <a:pPr eaLnBrk="1" hangingPunct="1">
              <a:defRPr/>
            </a:pPr>
            <a:r>
              <a:rPr lang="en-US" dirty="0" smtClean="0"/>
              <a:t>The Overall Value of Bariatric Surgery and the LAP-BAND</a:t>
            </a:r>
            <a:r>
              <a:rPr lang="en-US" baseline="30000" dirty="0" smtClean="0"/>
              <a:t>®</a:t>
            </a:r>
            <a:r>
              <a:rPr lang="en-US" dirty="0" smtClean="0"/>
              <a:t> System</a:t>
            </a:r>
            <a:endParaRPr lang="en-US" baseline="30000" dirty="0" smtClean="0"/>
          </a:p>
        </p:txBody>
      </p:sp>
      <p:sp>
        <p:nvSpPr>
          <p:cNvPr id="48131" name="Rectangle 9"/>
          <p:cNvSpPr>
            <a:spLocks noGrp="1" noChangeArrowheads="1"/>
          </p:cNvSpPr>
          <p:nvPr>
            <p:ph idx="1"/>
          </p:nvPr>
        </p:nvSpPr>
        <p:spPr/>
        <p:txBody>
          <a:bodyPr/>
          <a:lstStyle/>
          <a:p>
            <a:pPr eaLnBrk="1" hangingPunct="1"/>
            <a:r>
              <a:rPr lang="en-US" smtClean="0"/>
              <a:t>Many countries (including the United States) task organizations with assessing the value of new treatments</a:t>
            </a:r>
          </a:p>
          <a:p>
            <a:pPr eaLnBrk="1" hangingPunct="1"/>
            <a:r>
              <a:rPr lang="en-US" smtClean="0"/>
              <a:t>Considering clinical and economic data, these organizations help to ensure access to therapies and procedures that have a favorable balance of incremental costs and benefits</a:t>
            </a:r>
          </a:p>
          <a:p>
            <a:pPr eaLnBrk="1" hangingPunct="1"/>
            <a:r>
              <a:rPr lang="en-US" smtClean="0"/>
              <a:t>Several such bodies have reviewed bariatric surgery in general, or adjustable gastric banding specifically, and have made favorable policy recommendations</a:t>
            </a:r>
            <a:r>
              <a:rPr lang="en-US" baseline="30000" smtClean="0"/>
              <a:t>1-4</a:t>
            </a:r>
          </a:p>
        </p:txBody>
      </p:sp>
      <p:pic>
        <p:nvPicPr>
          <p:cNvPr id="4813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32488" y="5500688"/>
            <a:ext cx="2960687" cy="785812"/>
          </a:xfrm>
          <a:prstGeom prst="rect">
            <a:avLst/>
          </a:prstGeom>
          <a:noFill/>
          <a:ln w="9525">
            <a:noFill/>
            <a:miter lim="800000"/>
            <a:headEnd/>
            <a:tailEnd/>
          </a:ln>
        </p:spPr>
      </p:pic>
      <p:pic>
        <p:nvPicPr>
          <p:cNvPr id="48133" name="Picture 7" descr="Centers for Medicare &amp; Medicaid Services">
            <a:hlinkClick r:id="rId4" tooltip="Centers for Medicare &amp; Medicaid Services"/>
          </p:cNvPr>
          <p:cNvPicPr>
            <a:picLocks noChangeAspect="1" noChangeArrowheads="1"/>
          </p:cNvPicPr>
          <p:nvPr/>
        </p:nvPicPr>
        <p:blipFill>
          <a:blip r:embed="rId5" cstate="print"/>
          <a:srcRect r="4047"/>
          <a:stretch>
            <a:fillRect/>
          </a:stretch>
        </p:blipFill>
        <p:spPr bwMode="auto">
          <a:xfrm>
            <a:off x="361950" y="5072063"/>
            <a:ext cx="4257675" cy="444500"/>
          </a:xfrm>
          <a:prstGeom prst="rect">
            <a:avLst/>
          </a:prstGeom>
          <a:noFill/>
          <a:ln w="9525">
            <a:noFill/>
            <a:miter lim="800000"/>
            <a:headEnd/>
            <a:tailEnd/>
          </a:ln>
        </p:spPr>
      </p:pic>
      <p:pic>
        <p:nvPicPr>
          <p:cNvPr id="48134" name="Picture 9" descr="CADTH">
            <a:hlinkClick r:id="rId6"/>
          </p:cNvPr>
          <p:cNvPicPr>
            <a:picLocks noChangeAspect="1" noChangeArrowheads="1"/>
          </p:cNvPicPr>
          <p:nvPr/>
        </p:nvPicPr>
        <p:blipFill>
          <a:blip r:embed="rId7" cstate="print"/>
          <a:srcRect/>
          <a:stretch>
            <a:fillRect/>
          </a:stretch>
        </p:blipFill>
        <p:spPr bwMode="auto">
          <a:xfrm>
            <a:off x="4803775" y="4900613"/>
            <a:ext cx="1563688" cy="882650"/>
          </a:xfrm>
          <a:prstGeom prst="rect">
            <a:avLst/>
          </a:prstGeom>
          <a:noFill/>
          <a:ln w="9525">
            <a:noFill/>
            <a:miter lim="800000"/>
            <a:headEnd/>
            <a:tailEnd/>
          </a:ln>
        </p:spPr>
      </p:pic>
      <p:pic>
        <p:nvPicPr>
          <p:cNvPr id="48135" name="Picture 10" descr="BCBSA">
            <a:hlinkClick r:id="rId8"/>
          </p:cNvPr>
          <p:cNvPicPr>
            <a:picLocks noChangeAspect="1" noChangeArrowheads="1"/>
          </p:cNvPicPr>
          <p:nvPr/>
        </p:nvPicPr>
        <p:blipFill>
          <a:blip r:embed="rId9" cstate="print"/>
          <a:srcRect l="3394" t="13988"/>
          <a:stretch>
            <a:fillRect/>
          </a:stretch>
        </p:blipFill>
        <p:spPr bwMode="auto">
          <a:xfrm>
            <a:off x="6523038" y="5062538"/>
            <a:ext cx="2336800" cy="442912"/>
          </a:xfrm>
          <a:prstGeom prst="rect">
            <a:avLst/>
          </a:prstGeom>
          <a:noFill/>
          <a:ln w="9525">
            <a:noFill/>
            <a:miter lim="800000"/>
            <a:headEnd/>
            <a:tailEnd/>
          </a:ln>
        </p:spPr>
      </p:pic>
      <p:sp>
        <p:nvSpPr>
          <p:cNvPr id="48136" name="Text Box 239"/>
          <p:cNvSpPr txBox="1">
            <a:spLocks noChangeArrowheads="1"/>
          </p:cNvSpPr>
          <p:nvPr/>
        </p:nvSpPr>
        <p:spPr bwMode="auto">
          <a:xfrm>
            <a:off x="0" y="5711825"/>
            <a:ext cx="6037263" cy="912813"/>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a:t>
            </a:r>
            <a:r>
              <a:rPr lang="en-US" sz="800" i="1">
                <a:latin typeface="Times New Roman" pitchFamily="18" charset="0"/>
              </a:rPr>
              <a:t>	</a:t>
            </a:r>
            <a:r>
              <a:rPr lang="en-US" sz="800">
                <a:latin typeface="Times New Roman" pitchFamily="18" charset="0"/>
              </a:rPr>
              <a:t>Centers for Medicare &amp; Medicaid Services. Medicare National Coverage Determinations Manual, Chapter 1, Part 2 (Sections 90-160.25)  </a:t>
            </a:r>
          </a:p>
          <a:p>
            <a:pPr marL="109538" indent="-109538" eaLnBrk="0" hangingPunct="0"/>
            <a:r>
              <a:rPr lang="en-US" sz="800">
                <a:latin typeface="Times New Roman" pitchFamily="18" charset="0"/>
              </a:rPr>
              <a:t>2.	 NHS. Obesity Guidance on the Prevention, Identification, Assessment,  and Management of Overweight and Obesity in Adults and Children.. 2006. 43:1-84.</a:t>
            </a:r>
          </a:p>
          <a:p>
            <a:pPr marL="109538" indent="-109538" eaLnBrk="0" hangingPunct="0"/>
            <a:r>
              <a:rPr lang="en-US" sz="800">
                <a:latin typeface="Times New Roman" pitchFamily="18" charset="0"/>
              </a:rPr>
              <a:t>3.	CADTH . Laparoscopic Adjustable Banding for Weight Loss in  Obese Adults: Clinical and Economic Report . 2007; 90:1-38</a:t>
            </a:r>
          </a:p>
          <a:p>
            <a:pPr marL="109538" indent="-109538" eaLnBrk="0" hangingPunct="0"/>
            <a:r>
              <a:rPr lang="en-US" sz="800">
                <a:latin typeface="Times New Roman" pitchFamily="18" charset="0"/>
              </a:rPr>
              <a:t>4.	. BCBS. Laparoscopic Adjustable Gastric Banding for Morbid Obesity. 2007. 1-50.</a:t>
            </a:r>
          </a:p>
        </p:txBody>
      </p: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idx="4294967295"/>
          </p:nvPr>
        </p:nvSpPr>
        <p:spPr/>
        <p:txBody>
          <a:bodyPr/>
          <a:lstStyle/>
          <a:p>
            <a:pPr eaLnBrk="1" hangingPunct="1">
              <a:defRPr/>
            </a:pPr>
            <a:r>
              <a:rPr lang="en-US" sz="3200" dirty="0" smtClean="0"/>
              <a:t>Important LAP-BAND</a:t>
            </a:r>
            <a:r>
              <a:rPr lang="en-US" sz="3200" baseline="30000" dirty="0" smtClean="0"/>
              <a:t>®</a:t>
            </a:r>
            <a:r>
              <a:rPr lang="en-US" sz="3200" dirty="0" smtClean="0"/>
              <a:t> System Safety Information </a:t>
            </a:r>
          </a:p>
        </p:txBody>
      </p:sp>
      <p:sp>
        <p:nvSpPr>
          <p:cNvPr id="49155" name="Rectangle 3"/>
          <p:cNvSpPr>
            <a:spLocks noGrp="1" noChangeArrowheads="1"/>
          </p:cNvSpPr>
          <p:nvPr>
            <p:ph type="body" idx="4294967295"/>
          </p:nvPr>
        </p:nvSpPr>
        <p:spPr>
          <a:xfrm>
            <a:off x="457200" y="1308100"/>
            <a:ext cx="8229600" cy="5207000"/>
          </a:xfrm>
        </p:spPr>
        <p:txBody>
          <a:bodyPr/>
          <a:lstStyle/>
          <a:p>
            <a:pPr marL="0" indent="0" eaLnBrk="1" hangingPunct="1">
              <a:buFont typeface="Symbol" pitchFamily="18" charset="2"/>
              <a:buNone/>
            </a:pPr>
            <a:r>
              <a:rPr lang="en-US" sz="1400" b="1" smtClean="0">
                <a:sym typeface="Symbol" pitchFamily="18" charset="2"/>
              </a:rPr>
              <a:t>Indications:</a:t>
            </a:r>
            <a:r>
              <a:rPr lang="en-US" sz="1400" smtClean="0">
                <a:sym typeface="Symbol" pitchFamily="18" charset="2"/>
              </a:rPr>
              <a:t> The LAP-BAND</a:t>
            </a:r>
            <a:r>
              <a:rPr lang="en-US" sz="1400" baseline="30000" smtClean="0">
                <a:sym typeface="Symbol" pitchFamily="18" charset="2"/>
              </a:rPr>
              <a:t>®</a:t>
            </a:r>
            <a:r>
              <a:rPr lang="en-US" sz="1400" smtClean="0">
                <a:sym typeface="Symbol" pitchFamily="18" charset="2"/>
              </a:rPr>
              <a:t> System is indicated for use in weight reduction for severely obese patients with a Body Mass Index (BMI) of at least 40 or a BMI of at least 35 with one or more severe comorbid conditions, or those who are 100 lbs. or more over their estimated ideal weight.</a:t>
            </a:r>
            <a:endParaRPr lang="en-US" sz="1400" b="1" smtClean="0">
              <a:sym typeface="Symbol" pitchFamily="18" charset="2"/>
            </a:endParaRPr>
          </a:p>
          <a:p>
            <a:pPr marL="0" indent="0" eaLnBrk="1" hangingPunct="1">
              <a:buFont typeface="Symbol" pitchFamily="18" charset="2"/>
              <a:buNone/>
            </a:pPr>
            <a:r>
              <a:rPr lang="en-US" sz="1400" b="1" smtClean="0">
                <a:sym typeface="Symbol" pitchFamily="18" charset="2"/>
              </a:rPr>
              <a:t>Contraindications:</a:t>
            </a:r>
            <a:r>
              <a:rPr lang="en-US" sz="1400" smtClean="0">
                <a:sym typeface="Symbol" pitchFamily="18" charset="2"/>
              </a:rPr>
              <a:t> The LAP-BAND</a:t>
            </a:r>
            <a:r>
              <a:rPr lang="en-US" sz="1400" baseline="30000" smtClean="0">
                <a:sym typeface="Symbol" pitchFamily="18" charset="2"/>
              </a:rPr>
              <a:t>®</a:t>
            </a:r>
            <a:r>
              <a:rPr lang="en-US" sz="1400" smtClean="0">
                <a:sym typeface="Symbol" pitchFamily="18" charset="2"/>
              </a:rPr>
              <a:t> System is not recommended for non-adult patients, patients with conditions that may make them poor surgical candidates or increase the risk of poor results, who are unwilling or unable to comply with the required dietary restrictions, or who currently are or may become pregnant.</a:t>
            </a:r>
            <a:endParaRPr lang="en-US" sz="1400" b="1" smtClean="0">
              <a:sym typeface="Symbol" pitchFamily="18" charset="2"/>
            </a:endParaRPr>
          </a:p>
          <a:p>
            <a:pPr marL="0" indent="0" eaLnBrk="1" hangingPunct="1">
              <a:buFont typeface="Symbol" pitchFamily="18" charset="2"/>
              <a:buNone/>
            </a:pPr>
            <a:r>
              <a:rPr lang="en-US" sz="1400" b="1" smtClean="0">
                <a:sym typeface="Symbol" pitchFamily="18" charset="2"/>
              </a:rPr>
              <a:t>Warnings: </a:t>
            </a:r>
            <a:r>
              <a:rPr lang="en-US" sz="1400" smtClean="0">
                <a:sym typeface="Symbol" pitchFamily="18" charset="2"/>
              </a:rPr>
              <a:t>The LAP-BAND</a:t>
            </a:r>
            <a:r>
              <a:rPr lang="en-US" sz="1400" baseline="30000" smtClean="0">
                <a:sym typeface="Symbol" pitchFamily="18" charset="2"/>
              </a:rPr>
              <a:t>®</a:t>
            </a:r>
            <a:r>
              <a:rPr lang="en-US" sz="1400" smtClean="0">
                <a:sym typeface="Symbol" pitchFamily="18" charset="2"/>
              </a:rPr>
              <a:t> System is a long-term implant. Explant and replacement surgery may be required at some time. Patients who become pregnant or severely ill, or who require more extensive nutrition may require deflation of their bands. Patients should not expect to lose weight as fast as gastric bypass patients, and band inflation should proceed in small increments. Anti-inflammatory agents, such as aspirin, should be used with caution and may contribute to an increased risk of band erosion.</a:t>
            </a:r>
            <a:endParaRPr lang="en-US" sz="1400" b="1" smtClean="0">
              <a:sym typeface="Symbol" pitchFamily="18" charset="2"/>
            </a:endParaRPr>
          </a:p>
          <a:p>
            <a:pPr marL="0" indent="0" eaLnBrk="1" hangingPunct="1">
              <a:buFont typeface="Symbol" pitchFamily="18" charset="2"/>
              <a:buNone/>
            </a:pPr>
            <a:r>
              <a:rPr lang="en-US" sz="1400" b="1" smtClean="0">
                <a:sym typeface="Symbol" pitchFamily="18" charset="2"/>
              </a:rPr>
              <a:t>Adverse Events:</a:t>
            </a:r>
            <a:r>
              <a:rPr lang="en-US" sz="1400" smtClean="0">
                <a:sym typeface="Symbol" pitchFamily="18" charset="2"/>
              </a:rPr>
              <a:t> Placement of the LAP-BAND</a:t>
            </a:r>
            <a:r>
              <a:rPr lang="en-US" sz="1400" baseline="30000" smtClean="0">
                <a:sym typeface="Symbol" pitchFamily="18" charset="2"/>
              </a:rPr>
              <a:t>®</a:t>
            </a:r>
            <a:r>
              <a:rPr lang="en-US" sz="1400" smtClean="0">
                <a:sym typeface="Symbol" pitchFamily="18" charset="2"/>
              </a:rPr>
              <a:t> System is major surgery and, as with any surgery, death can occur. Possible complications include the risks associated with the medications and methods used during surgery, the risks associated with any surgical procedure, and the patient’s ability to tolerate a foreign object implanted in the body.</a:t>
            </a:r>
          </a:p>
          <a:p>
            <a:pPr marL="0" indent="0" eaLnBrk="1" hangingPunct="1">
              <a:buFont typeface="Symbol" pitchFamily="18" charset="2"/>
              <a:buNone/>
            </a:pPr>
            <a:r>
              <a:rPr lang="en-US" sz="1400" smtClean="0">
                <a:sym typeface="Symbol" pitchFamily="18" charset="2"/>
              </a:rPr>
              <a:t>Band slippage, erosion and deflation, obstruction of the stomach, dilation of the esophagus, infection, or nausea and vomiting may occur. Reoperation may be required.</a:t>
            </a:r>
          </a:p>
          <a:p>
            <a:pPr marL="0" indent="0" eaLnBrk="1" hangingPunct="1">
              <a:buFont typeface="Symbol" pitchFamily="18" charset="2"/>
              <a:buNone/>
            </a:pPr>
            <a:r>
              <a:rPr lang="en-US" sz="1400" smtClean="0">
                <a:sym typeface="Symbol" pitchFamily="18" charset="2"/>
              </a:rPr>
              <a:t>Rapid weight loss may result in complications that may require additional surgery. Deflation of the band may alleviate excessively rapid weight loss or esophageal dilation.</a:t>
            </a:r>
          </a:p>
          <a:p>
            <a:pPr marL="0" indent="0" eaLnBrk="1" hangingPunct="1">
              <a:buFont typeface="Symbol" pitchFamily="18" charset="2"/>
              <a:buNone/>
            </a:pPr>
            <a:r>
              <a:rPr lang="en-US" sz="1400" smtClean="0">
                <a:sym typeface="Symbol" pitchFamily="18" charset="2"/>
              </a:rPr>
              <a:t>Not all contraindications, warnings, or adverse events are included in this brief description. More detailed risk information is available at </a:t>
            </a:r>
            <a:r>
              <a:rPr lang="en-US" sz="1400" smtClean="0">
                <a:sym typeface="Symbol" pitchFamily="18" charset="2"/>
                <a:hlinkClick r:id="rId3"/>
              </a:rPr>
              <a:t>www.lapbandcentral.com</a:t>
            </a:r>
            <a:r>
              <a:rPr lang="en-US" sz="1400" smtClean="0">
                <a:sym typeface="Symbol" pitchFamily="18" charset="2"/>
              </a:rPr>
              <a:t> or 1-800-624-4261.</a:t>
            </a:r>
            <a:endParaRPr lang="en-US" sz="1400" smtClean="0">
              <a:cs typeface="Times New Roman" pitchFamily="18" charset="0"/>
              <a:sym typeface="Symbol" pitchFamily="18" charset="2"/>
            </a:endParaRPr>
          </a:p>
          <a:p>
            <a:pPr marL="0" indent="0" eaLnBrk="1" hangingPunct="1">
              <a:buFont typeface="Symbol" pitchFamily="18" charset="2"/>
              <a:buNone/>
            </a:pPr>
            <a:r>
              <a:rPr lang="en-US" sz="1000" smtClean="0">
                <a:cs typeface="Times New Roman" pitchFamily="18" charset="0"/>
                <a:sym typeface="Symbol" pitchFamily="18" charset="2"/>
              </a:rPr>
              <a:t>2009 Allergan, Inc., Irvine, CA 92612. </a:t>
            </a:r>
            <a:r>
              <a:rPr lang="en-US" sz="1000" baseline="30000" smtClean="0">
                <a:cs typeface="Times New Roman" pitchFamily="18" charset="0"/>
              </a:rPr>
              <a:t>®</a:t>
            </a:r>
            <a:r>
              <a:rPr lang="en-US" sz="1000" smtClean="0">
                <a:cs typeface="Times New Roman" pitchFamily="18" charset="0"/>
                <a:sym typeface="Symbol" pitchFamily="18" charset="2"/>
              </a:rPr>
              <a:t> Marks owned by Allergan, Inc. www.allergan.com TOPS, eDiets, Optifast, Health Management Resources Weight Watchers, Blue Cross, and Blue Shield are the property of their respective trademark owners.</a:t>
            </a:r>
          </a:p>
          <a:p>
            <a:pPr marL="0" indent="0" eaLnBrk="1" hangingPunct="1">
              <a:buFont typeface="Symbol" pitchFamily="18" charset="2"/>
              <a:buNone/>
            </a:pPr>
            <a:r>
              <a:rPr lang="en-US" sz="1000" smtClean="0">
                <a:cs typeface="Times New Roman" pitchFamily="18" charset="0"/>
                <a:sym typeface="Symbol" pitchFamily="18" charset="2"/>
              </a:rPr>
              <a:t>LBTP/3476/09</a:t>
            </a:r>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p:txBody>
          <a:bodyPr/>
          <a:lstStyle/>
          <a:p>
            <a:pPr eaLnBrk="1" hangingPunct="1">
              <a:defRPr/>
            </a:pPr>
            <a:r>
              <a:rPr lang="en-US" smtClean="0"/>
              <a:t>Slides for Reactive Use Only</a:t>
            </a:r>
          </a:p>
        </p:txBody>
      </p:sp>
      <p:sp>
        <p:nvSpPr>
          <p:cNvPr id="50179" name="Rectangle 3"/>
          <p:cNvSpPr>
            <a:spLocks noGrp="1" noChangeArrowheads="1"/>
          </p:cNvSpPr>
          <p:nvPr>
            <p:ph type="body" idx="1"/>
          </p:nvPr>
        </p:nvSpPr>
        <p:spPr/>
        <p:txBody>
          <a:bodyPr/>
          <a:lstStyle/>
          <a:p>
            <a:pPr eaLnBrk="1" hangingPunct="1"/>
            <a:r>
              <a:rPr lang="en-US" smtClean="0"/>
              <a:t>The following slides are to be used only when a customer specifically requests information on the following topics</a:t>
            </a:r>
          </a:p>
          <a:p>
            <a:pPr lvl="1" eaLnBrk="1" hangingPunct="1"/>
            <a:r>
              <a:rPr lang="en-US" smtClean="0"/>
              <a:t>Cost-Effectiveness </a:t>
            </a:r>
          </a:p>
          <a:p>
            <a:pPr lvl="1" eaLnBrk="1" hangingPunct="1"/>
            <a:r>
              <a:rPr lang="en-US" smtClean="0"/>
              <a:t>Safety/Efficacy</a:t>
            </a:r>
          </a:p>
          <a:p>
            <a:pPr lvl="1" eaLnBrk="1" hangingPunct="1"/>
            <a:r>
              <a:rPr lang="en-US" smtClean="0"/>
              <a:t>Comorbidities</a:t>
            </a:r>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en-US" smtClean="0"/>
              <a:t>Comorbidity</a:t>
            </a:r>
          </a:p>
        </p:txBody>
      </p:sp>
      <p:sp>
        <p:nvSpPr>
          <p:cNvPr id="51203" name="Rectangle 3"/>
          <p:cNvSpPr>
            <a:spLocks noGrp="1" noChangeArrowheads="1"/>
          </p:cNvSpPr>
          <p:nvPr>
            <p:ph type="subTitle" idx="1"/>
          </p:nvPr>
        </p:nvSpPr>
        <p:spPr/>
        <p:txBody>
          <a:bodyPr/>
          <a:lstStyle/>
          <a:p>
            <a:pPr eaLnBrk="1" hangingPunct="1"/>
            <a:r>
              <a:rPr lang="en-US" smtClean="0"/>
              <a:t>Reactive Use Only</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smtClean="0"/>
              <a:t>  Systematic Reviews: Comorbidities</a:t>
            </a:r>
          </a:p>
        </p:txBody>
      </p:sp>
      <p:sp>
        <p:nvSpPr>
          <p:cNvPr id="52227" name="Rectangle 3"/>
          <p:cNvSpPr>
            <a:spLocks noGrp="1" noChangeArrowheads="1"/>
          </p:cNvSpPr>
          <p:nvPr>
            <p:ph idx="1"/>
          </p:nvPr>
        </p:nvSpPr>
        <p:spPr>
          <a:xfrm>
            <a:off x="457200" y="1154113"/>
            <a:ext cx="8229600" cy="5157787"/>
          </a:xfrm>
        </p:spPr>
        <p:txBody>
          <a:bodyPr/>
          <a:lstStyle/>
          <a:p>
            <a:r>
              <a:rPr lang="en-US" sz="2000" smtClean="0"/>
              <a:t>Buchwald et al. </a:t>
            </a:r>
            <a:r>
              <a:rPr lang="en-US" sz="2000" i="1" smtClean="0"/>
              <a:t>JAMA.</a:t>
            </a:r>
            <a:r>
              <a:rPr lang="en-US" sz="2000" smtClean="0"/>
              <a:t> 2004;292:1724-1737</a:t>
            </a:r>
            <a:r>
              <a:rPr lang="en-US" sz="2000" baseline="30000" smtClean="0"/>
              <a:t>1</a:t>
            </a:r>
          </a:p>
          <a:p>
            <a:pPr lvl="1"/>
            <a:r>
              <a:rPr lang="en-US" sz="1800" smtClean="0"/>
              <a:t>2004 meta-analysis of all types of bariatric surgery </a:t>
            </a:r>
          </a:p>
          <a:p>
            <a:pPr lvl="2"/>
            <a:r>
              <a:rPr lang="en-US" sz="1600" smtClean="0"/>
              <a:t>Average 61% EWL (n=10,172)*</a:t>
            </a:r>
          </a:p>
          <a:p>
            <a:pPr lvl="2"/>
            <a:r>
              <a:rPr lang="en-US" sz="1600" smtClean="0"/>
              <a:t>Improvements in T2DM, hypertension, sleep apnea, and hyperlipidemia in most patients</a:t>
            </a:r>
          </a:p>
          <a:p>
            <a:pPr lvl="2">
              <a:buFontTx/>
              <a:buNone/>
            </a:pPr>
            <a:endParaRPr lang="en-US" sz="1600" smtClean="0"/>
          </a:p>
          <a:p>
            <a:r>
              <a:rPr lang="en-US" sz="2000" smtClean="0"/>
              <a:t>Buchwald et al. </a:t>
            </a:r>
            <a:r>
              <a:rPr lang="en-US" sz="2000" i="1" smtClean="0"/>
              <a:t>Am J Med</a:t>
            </a:r>
            <a:r>
              <a:rPr lang="en-US" sz="2000" smtClean="0"/>
              <a:t>.</a:t>
            </a:r>
            <a:r>
              <a:rPr lang="en-US" sz="2000" i="1" smtClean="0"/>
              <a:t> </a:t>
            </a:r>
            <a:r>
              <a:rPr lang="en-US" sz="2000" smtClean="0"/>
              <a:t>2009;122:248-256</a:t>
            </a:r>
            <a:r>
              <a:rPr lang="en-US" sz="2000" baseline="30000" smtClean="0"/>
              <a:t>2</a:t>
            </a:r>
            <a:r>
              <a:rPr lang="en-US" sz="2000" smtClean="0"/>
              <a:t> </a:t>
            </a:r>
          </a:p>
          <a:p>
            <a:pPr lvl="1"/>
            <a:r>
              <a:rPr lang="en-US" sz="1800" smtClean="0"/>
              <a:t>2009 meta-analysis of bariatric surgeries and diabetes</a:t>
            </a:r>
          </a:p>
          <a:p>
            <a:pPr lvl="3"/>
            <a:r>
              <a:rPr lang="en-US" sz="1600" smtClean="0"/>
              <a:t>Includes all English articles studying biliopancreatic diversion/duodenal switch, gastric bypass, and gastric banding from 1/1/1990-4/30/2005   </a:t>
            </a:r>
          </a:p>
          <a:p>
            <a:pPr lvl="2"/>
            <a:r>
              <a:rPr lang="en-US" sz="1800" smtClean="0"/>
              <a:t>55.9% EWL (n=34,329), weight loss overall was 38.5 kg*</a:t>
            </a:r>
          </a:p>
          <a:p>
            <a:pPr lvl="2"/>
            <a:r>
              <a:rPr lang="en-US" sz="1800" smtClean="0"/>
              <a:t>78.1%  patients had complete resolution of type 2 diabetes </a:t>
            </a:r>
          </a:p>
          <a:p>
            <a:pPr lvl="2"/>
            <a:r>
              <a:rPr lang="en-US" sz="1800" smtClean="0"/>
              <a:t>86.6% improvement or resolution of type 2 diabetes in patients</a:t>
            </a:r>
          </a:p>
          <a:p>
            <a:pPr lvl="2">
              <a:buFontTx/>
              <a:buNone/>
            </a:pPr>
            <a:endParaRPr lang="en-US" sz="1800" smtClean="0"/>
          </a:p>
          <a:p>
            <a:pPr>
              <a:buFont typeface="Symbol" pitchFamily="18" charset="2"/>
              <a:buNone/>
            </a:pPr>
            <a:r>
              <a:rPr lang="en-US" sz="1200" smtClean="0"/>
              <a:t>*The LAP-BAND</a:t>
            </a:r>
            <a:r>
              <a:rPr lang="en-US" sz="1200" baseline="30000" smtClean="0"/>
              <a:t>®</a:t>
            </a:r>
            <a:r>
              <a:rPr lang="en-US" sz="1200" smtClean="0"/>
              <a:t> System was approved in the United States on the basis of a nonrandomized, single-arm study (N=299). Significant improvement in percent of excess weight loss vs baseline was achieved at 12 months (34.5%), 24 months (37.8%), and 36 months (36.2%).</a:t>
            </a:r>
          </a:p>
          <a:p>
            <a:pPr>
              <a:buFont typeface="Symbol" pitchFamily="18" charset="2"/>
              <a:buNone/>
            </a:pPr>
            <a:endParaRPr lang="en-US" smtClean="0"/>
          </a:p>
          <a:p>
            <a:endParaRPr lang="en-US" smtClean="0"/>
          </a:p>
          <a:p>
            <a:pPr lvl="1"/>
            <a:endParaRPr lang="en-US" smtClean="0"/>
          </a:p>
          <a:p>
            <a:pPr lvl="1"/>
            <a:endParaRPr lang="en-US" smtClean="0"/>
          </a:p>
        </p:txBody>
      </p:sp>
      <p:sp>
        <p:nvSpPr>
          <p:cNvPr id="52228" name="Text Box 4"/>
          <p:cNvSpPr txBox="1">
            <a:spLocks noChangeArrowheads="1"/>
          </p:cNvSpPr>
          <p:nvPr/>
        </p:nvSpPr>
        <p:spPr bwMode="auto">
          <a:xfrm>
            <a:off x="676275" y="6564313"/>
            <a:ext cx="3336925" cy="274637"/>
          </a:xfrm>
          <a:prstGeom prst="rect">
            <a:avLst/>
          </a:prstGeom>
          <a:noFill/>
          <a:ln w="9525">
            <a:noFill/>
            <a:miter lim="800000"/>
            <a:headEnd/>
            <a:tailEnd/>
          </a:ln>
        </p:spPr>
        <p:txBody>
          <a:bodyPr>
            <a:spAutoFit/>
          </a:bodyPr>
          <a:lstStyle/>
          <a:p>
            <a:pPr>
              <a:spcBef>
                <a:spcPct val="50000"/>
              </a:spcBef>
            </a:pPr>
            <a:endParaRPr lang="en-US" sz="1200"/>
          </a:p>
        </p:txBody>
      </p:sp>
      <p:sp>
        <p:nvSpPr>
          <p:cNvPr id="52229" name="Rectangle 4"/>
          <p:cNvSpPr>
            <a:spLocks noChangeArrowheads="1"/>
          </p:cNvSpPr>
          <p:nvPr/>
        </p:nvSpPr>
        <p:spPr bwMode="auto">
          <a:xfrm>
            <a:off x="0" y="6357938"/>
            <a:ext cx="8783638" cy="338137"/>
          </a:xfrm>
          <a:prstGeom prst="rect">
            <a:avLst/>
          </a:prstGeom>
          <a:noFill/>
          <a:ln w="9525">
            <a:noFill/>
            <a:miter lim="800000"/>
            <a:headEnd/>
            <a:tailEnd/>
          </a:ln>
        </p:spPr>
        <p:txBody>
          <a:bodyPr>
            <a:spAutoFit/>
          </a:bodyPr>
          <a:lstStyle/>
          <a:p>
            <a:pPr marL="109538" indent="-109538" eaLnBrk="0" hangingPunct="0"/>
            <a:r>
              <a:rPr lang="en-US" sz="800">
                <a:latin typeface="Times New Roman" pitchFamily="18" charset="0"/>
              </a:rPr>
              <a:t>1. Buchwald H, Avidor Y, Braunwald E, et al. Bariatric surgery: a systematic review and meta-analysis. </a:t>
            </a:r>
            <a:r>
              <a:rPr lang="en-US" sz="800" i="1">
                <a:latin typeface="Times New Roman" pitchFamily="18" charset="0"/>
              </a:rPr>
              <a:t>JAMA.</a:t>
            </a:r>
            <a:r>
              <a:rPr lang="en-US" sz="800">
                <a:latin typeface="Times New Roman" pitchFamily="18" charset="0"/>
              </a:rPr>
              <a:t> 2004 13;292:1724-1737.</a:t>
            </a:r>
          </a:p>
          <a:p>
            <a:pPr marL="109538" indent="-109538" eaLnBrk="0" hangingPunct="0"/>
            <a:r>
              <a:rPr lang="en-US" sz="800">
                <a:latin typeface="Times New Roman" pitchFamily="18" charset="0"/>
              </a:rPr>
              <a:t>2. Buchwald H, Estok R, Fahrbach K, et al. Weight and type 2 diabetes after bariatric surgery: systematic review and meta-analysis. </a:t>
            </a:r>
            <a:r>
              <a:rPr lang="en-US" sz="800" i="1">
                <a:latin typeface="Times New Roman" pitchFamily="18" charset="0"/>
              </a:rPr>
              <a:t>Am J Med. </a:t>
            </a:r>
            <a:r>
              <a:rPr lang="en-US" sz="800">
                <a:latin typeface="Times New Roman" pitchFamily="18" charset="0"/>
              </a:rPr>
              <a:t>2009;122:248-256.e5.</a:t>
            </a:r>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smtClean="0"/>
              <a:t>  Systematic Reviews: Comorbidities</a:t>
            </a:r>
          </a:p>
        </p:txBody>
      </p:sp>
      <p:sp>
        <p:nvSpPr>
          <p:cNvPr id="1134595" name="Rectangle 3"/>
          <p:cNvSpPr>
            <a:spLocks noGrp="1" noChangeArrowheads="1"/>
          </p:cNvSpPr>
          <p:nvPr>
            <p:ph idx="1"/>
          </p:nvPr>
        </p:nvSpPr>
        <p:spPr>
          <a:xfrm>
            <a:off x="457200" y="1177925"/>
            <a:ext cx="8229600" cy="5157788"/>
          </a:xfrm>
        </p:spPr>
        <p:txBody>
          <a:bodyPr/>
          <a:lstStyle/>
          <a:p>
            <a:r>
              <a:rPr lang="en-US" sz="1800" smtClean="0"/>
              <a:t>Maggard et al. </a:t>
            </a:r>
            <a:r>
              <a:rPr lang="en-US" sz="1800" i="1" smtClean="0"/>
              <a:t>Ann Intern Med</a:t>
            </a:r>
            <a:r>
              <a:rPr lang="en-US" sz="1800" smtClean="0"/>
              <a:t>.</a:t>
            </a:r>
            <a:r>
              <a:rPr lang="en-US" sz="1800" i="1" smtClean="0"/>
              <a:t> </a:t>
            </a:r>
            <a:r>
              <a:rPr lang="en-US" sz="1800" smtClean="0"/>
              <a:t>2005;142:547-559</a:t>
            </a:r>
            <a:r>
              <a:rPr lang="en-US" sz="1800" baseline="30000" smtClean="0"/>
              <a:t>1</a:t>
            </a:r>
            <a:r>
              <a:rPr lang="en-US" sz="1800" smtClean="0"/>
              <a:t> </a:t>
            </a:r>
          </a:p>
          <a:p>
            <a:pPr lvl="1"/>
            <a:r>
              <a:rPr lang="en-US" sz="1500" smtClean="0"/>
              <a:t>Surgical treatment for obesity resulted in a 20-30 kg weight loss maintained up to 10 years in association with*: </a:t>
            </a:r>
          </a:p>
          <a:p>
            <a:pPr lvl="2"/>
            <a:r>
              <a:rPr lang="en-US" sz="1400" smtClean="0"/>
              <a:t>Reduction in some comorbidities and an overall mortality rate &lt;1% </a:t>
            </a:r>
          </a:p>
          <a:p>
            <a:pPr lvl="1"/>
            <a:r>
              <a:rPr lang="en-US" sz="1500" smtClean="0"/>
              <a:t>Benefits were conclusive for those patients with BMI</a:t>
            </a:r>
          </a:p>
          <a:p>
            <a:pPr lvl="2"/>
            <a:r>
              <a:rPr lang="en-US" sz="1400" smtClean="0"/>
              <a:t>≥40 but not &lt;40 kg/m</a:t>
            </a:r>
            <a:r>
              <a:rPr lang="en-US" sz="1400" baseline="30000" smtClean="0"/>
              <a:t>2</a:t>
            </a:r>
          </a:p>
          <a:p>
            <a:r>
              <a:rPr lang="en-US" sz="1800" smtClean="0"/>
              <a:t>Sjostrom et al. </a:t>
            </a:r>
            <a:r>
              <a:rPr lang="en-US" sz="1800" i="1" smtClean="0"/>
              <a:t>NEJM.</a:t>
            </a:r>
            <a:r>
              <a:rPr lang="en-US" sz="1800" smtClean="0"/>
              <a:t> 2004;357:741-752</a:t>
            </a:r>
            <a:r>
              <a:rPr lang="en-US" sz="1800" baseline="30000" smtClean="0"/>
              <a:t>2</a:t>
            </a:r>
          </a:p>
          <a:p>
            <a:pPr lvl="1"/>
            <a:r>
              <a:rPr lang="en-US" sz="1500" smtClean="0"/>
              <a:t>Nonrandomized, prospective, controlled study involved obese subjects who underwent surgical procedures (mostly gastroplasties and nonadjustable bands) and contemporaneously matched, obese control subjects treated conventionally</a:t>
            </a:r>
          </a:p>
          <a:p>
            <a:pPr lvl="1"/>
            <a:r>
              <a:rPr lang="en-US" sz="1500" smtClean="0"/>
              <a:t>2- and 10-year improvement rates in T2DM, hypertriglyceridemia, low levels of HDL density lipoprotein, and hyperuricemia: </a:t>
            </a:r>
          </a:p>
          <a:p>
            <a:pPr lvl="2"/>
            <a:r>
              <a:rPr lang="en-US" sz="1400" smtClean="0"/>
              <a:t>Were more favorable in surgically treated vs the control group</a:t>
            </a:r>
          </a:p>
          <a:p>
            <a:pPr lvl="1"/>
            <a:r>
              <a:rPr lang="en-US" sz="1500" smtClean="0"/>
              <a:t>Recovery from hypercholesterolemia and hypertension did not differ between groups at 10 years</a:t>
            </a:r>
          </a:p>
          <a:p>
            <a:endParaRPr lang="en-US" sz="1800" smtClean="0"/>
          </a:p>
          <a:p>
            <a:pPr lvl="1"/>
            <a:endParaRPr lang="en-US" sz="1600" smtClean="0"/>
          </a:p>
          <a:p>
            <a:pPr lvl="1"/>
            <a:endParaRPr lang="en-US" sz="1600" smtClean="0"/>
          </a:p>
        </p:txBody>
      </p:sp>
      <p:sp>
        <p:nvSpPr>
          <p:cNvPr id="53252" name="Text Box 4"/>
          <p:cNvSpPr txBox="1">
            <a:spLocks noChangeArrowheads="1"/>
          </p:cNvSpPr>
          <p:nvPr/>
        </p:nvSpPr>
        <p:spPr bwMode="auto">
          <a:xfrm>
            <a:off x="676275" y="6564313"/>
            <a:ext cx="3336925" cy="274637"/>
          </a:xfrm>
          <a:prstGeom prst="rect">
            <a:avLst/>
          </a:prstGeom>
          <a:noFill/>
          <a:ln w="9525">
            <a:noFill/>
            <a:miter lim="800000"/>
            <a:headEnd/>
            <a:tailEnd/>
          </a:ln>
        </p:spPr>
        <p:txBody>
          <a:bodyPr>
            <a:spAutoFit/>
          </a:bodyPr>
          <a:lstStyle/>
          <a:p>
            <a:pPr>
              <a:spcBef>
                <a:spcPct val="50000"/>
              </a:spcBef>
            </a:pPr>
            <a:endParaRPr lang="en-US" sz="1200"/>
          </a:p>
        </p:txBody>
      </p:sp>
      <p:sp>
        <p:nvSpPr>
          <p:cNvPr id="53253" name="Text Box 239"/>
          <p:cNvSpPr txBox="1">
            <a:spLocks noChangeArrowheads="1"/>
          </p:cNvSpPr>
          <p:nvPr/>
        </p:nvSpPr>
        <p:spPr bwMode="auto">
          <a:xfrm>
            <a:off x="0" y="6103938"/>
            <a:ext cx="8966200" cy="601662"/>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Maggard MA, Shugarman LR, Suttorp M, et al. Meta-analysis: surgical treatment of obesity. </a:t>
            </a:r>
            <a:r>
              <a:rPr lang="en-US" sz="800" i="1">
                <a:latin typeface="Times New Roman" pitchFamily="18" charset="0"/>
              </a:rPr>
              <a:t>Ann Intern Med</a:t>
            </a:r>
            <a:r>
              <a:rPr lang="en-US" sz="800">
                <a:latin typeface="Times New Roman" pitchFamily="18" charset="0"/>
              </a:rPr>
              <a:t>. 2005 5;142:547-559.</a:t>
            </a:r>
          </a:p>
          <a:p>
            <a:pPr marL="109538" indent="-109538" eaLnBrk="0" hangingPunct="0"/>
            <a:r>
              <a:rPr lang="en-US" sz="800">
                <a:latin typeface="Times New Roman" pitchFamily="18" charset="0"/>
              </a:rPr>
              <a:t>3. Sjöström L, Gummesson A, Sjöström CD,et al. Effects of bariatric surgery on cancer incidence in obese patients in Sweden (Swedish Obese Subjects Study): a prospective, controlled intervention trial. </a:t>
            </a:r>
            <a:r>
              <a:rPr lang="en-US" sz="800" i="1">
                <a:latin typeface="Times New Roman" pitchFamily="18" charset="0"/>
              </a:rPr>
              <a:t>Lancet Oncol.</a:t>
            </a:r>
            <a:r>
              <a:rPr lang="en-US" sz="800">
                <a:latin typeface="Times New Roman" pitchFamily="18" charset="0"/>
              </a:rPr>
              <a:t> 2009;10:653-662.</a:t>
            </a:r>
          </a:p>
        </p:txBody>
      </p:sp>
      <p:sp>
        <p:nvSpPr>
          <p:cNvPr id="6" name="TextBox 5"/>
          <p:cNvSpPr txBox="1"/>
          <p:nvPr/>
        </p:nvSpPr>
        <p:spPr>
          <a:xfrm>
            <a:off x="0" y="5915025"/>
            <a:ext cx="3482975" cy="276225"/>
          </a:xfrm>
          <a:prstGeom prst="rect">
            <a:avLst/>
          </a:prstGeom>
          <a:noFill/>
        </p:spPr>
        <p:txBody>
          <a:bodyPr wrap="none">
            <a:spAutoFit/>
          </a:bodyPr>
          <a:lstStyle/>
          <a:p>
            <a:pPr>
              <a:defRPr/>
            </a:pPr>
            <a:r>
              <a:rPr lang="en-US" sz="1200" dirty="0">
                <a:latin typeface="+mj-lt"/>
              </a:rPr>
              <a:t>*Results are inclusive of all types of bariatric surgery</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45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45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45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45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459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459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4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sz="2400" dirty="0" smtClean="0"/>
              <a:t/>
            </a:r>
            <a:br>
              <a:rPr lang="en-US" sz="2400" dirty="0" smtClean="0"/>
            </a:br>
            <a:r>
              <a:rPr lang="en-US" sz="2400" dirty="0" smtClean="0"/>
              <a:t> Impact of Morbid Obesity and Bariatric Surgery on </a:t>
            </a:r>
            <a:r>
              <a:rPr lang="en-US" sz="2400" dirty="0" err="1" smtClean="0"/>
              <a:t>Comorbid</a:t>
            </a:r>
            <a:r>
              <a:rPr lang="en-US" sz="2400" dirty="0" smtClean="0"/>
              <a:t> Conditions: A Comprehensive Examination of </a:t>
            </a:r>
            <a:r>
              <a:rPr lang="en-US" sz="2400" dirty="0" err="1" smtClean="0"/>
              <a:t>Comorbidities</a:t>
            </a:r>
            <a:r>
              <a:rPr lang="en-US" sz="2400" dirty="0" smtClean="0"/>
              <a:t> in an Employed Population</a:t>
            </a:r>
          </a:p>
        </p:txBody>
      </p:sp>
      <p:sp>
        <p:nvSpPr>
          <p:cNvPr id="54275" name="Rectangle 3"/>
          <p:cNvSpPr>
            <a:spLocks noGrp="1" noChangeArrowheads="1"/>
          </p:cNvSpPr>
          <p:nvPr>
            <p:ph idx="1"/>
          </p:nvPr>
        </p:nvSpPr>
        <p:spPr>
          <a:xfrm>
            <a:off x="457200" y="1308100"/>
            <a:ext cx="5343525" cy="5157788"/>
          </a:xfrm>
        </p:spPr>
        <p:txBody>
          <a:bodyPr/>
          <a:lstStyle/>
          <a:p>
            <a:r>
              <a:rPr lang="en-US" sz="1600" b="1" smtClean="0"/>
              <a:t>Objective</a:t>
            </a:r>
          </a:p>
          <a:p>
            <a:pPr lvl="1">
              <a:spcBef>
                <a:spcPts val="400"/>
              </a:spcBef>
            </a:pPr>
            <a:r>
              <a:rPr lang="en-US" sz="1400" smtClean="0"/>
              <a:t>Find conditions with significantly different prevalence among employees diagnosed with morbid obesity (DMO)</a:t>
            </a:r>
          </a:p>
          <a:p>
            <a:pPr lvl="1">
              <a:spcBef>
                <a:spcPts val="400"/>
              </a:spcBef>
            </a:pPr>
            <a:r>
              <a:rPr lang="en-US" sz="1400" smtClean="0"/>
              <a:t>Examine effects of bariatric surgery on prevalence of all categories of comorbid conditions</a:t>
            </a:r>
          </a:p>
          <a:p>
            <a:r>
              <a:rPr lang="en-US" sz="1600" b="1" smtClean="0"/>
              <a:t>Methods</a:t>
            </a:r>
          </a:p>
          <a:p>
            <a:pPr lvl="1">
              <a:spcBef>
                <a:spcPts val="400"/>
              </a:spcBef>
            </a:pPr>
            <a:r>
              <a:rPr lang="en-US" sz="1400" smtClean="0"/>
              <a:t>Large employer retrospective database analysis—2 matched cohorts: </a:t>
            </a:r>
          </a:p>
          <a:p>
            <a:pPr lvl="2">
              <a:spcBef>
                <a:spcPts val="300"/>
              </a:spcBef>
            </a:pPr>
            <a:r>
              <a:rPr lang="en-US" sz="1200" smtClean="0"/>
              <a:t>Those with DMO and those without DMO</a:t>
            </a:r>
          </a:p>
          <a:p>
            <a:r>
              <a:rPr lang="en-US" sz="1600" b="1" smtClean="0"/>
              <a:t>Results</a:t>
            </a:r>
          </a:p>
          <a:p>
            <a:pPr lvl="1">
              <a:spcBef>
                <a:spcPts val="400"/>
              </a:spcBef>
            </a:pPr>
            <a:r>
              <a:rPr lang="en-US" sz="1400" smtClean="0"/>
              <a:t>DMO cohort had higher diagnosis rates in every AHRQ major diagnostic category except pregnancy</a:t>
            </a:r>
          </a:p>
          <a:p>
            <a:pPr lvl="1">
              <a:spcBef>
                <a:spcPts val="400"/>
              </a:spcBef>
            </a:pPr>
            <a:r>
              <a:rPr lang="en-US" sz="1400" smtClean="0"/>
              <a:t>Significantly higher prevalence in 147 of 261 AHRQ-specific categories</a:t>
            </a:r>
          </a:p>
          <a:p>
            <a:pPr lvl="1">
              <a:spcBef>
                <a:spcPts val="400"/>
              </a:spcBef>
            </a:pPr>
            <a:r>
              <a:rPr lang="en-US" sz="1400" smtClean="0"/>
              <a:t>Bariatric surgery patients experienced significant  decreases in prevalence in 26 of 261 specific categories</a:t>
            </a:r>
          </a:p>
          <a:p>
            <a:r>
              <a:rPr lang="en-US" sz="1600" b="1" smtClean="0"/>
              <a:t>Conclusion </a:t>
            </a:r>
          </a:p>
          <a:p>
            <a:pPr lvl="1">
              <a:spcBef>
                <a:spcPts val="400"/>
              </a:spcBef>
            </a:pPr>
            <a:r>
              <a:rPr lang="en-US" sz="1400" smtClean="0"/>
              <a:t>Employees with DMO are at higher risk for many serious diseases</a:t>
            </a:r>
          </a:p>
          <a:p>
            <a:pPr lvl="1">
              <a:spcBef>
                <a:spcPts val="400"/>
              </a:spcBef>
            </a:pPr>
            <a:r>
              <a:rPr lang="en-US" sz="1400" smtClean="0"/>
              <a:t>Bariatric surgery has been effective in promoting weight loss and decreasing the rates of many serious comorbidities</a:t>
            </a:r>
          </a:p>
        </p:txBody>
      </p:sp>
      <p:pic>
        <p:nvPicPr>
          <p:cNvPr id="10" name="Picture 6"/>
          <p:cNvPicPr>
            <a:picLocks noChangeAspect="1" noChangeArrowheads="1"/>
          </p:cNvPicPr>
          <p:nvPr/>
        </p:nvPicPr>
        <p:blipFill>
          <a:blip r:embed="rId3" cstate="print"/>
          <a:srcRect l="402" t="152" r="402" b="152"/>
          <a:stretch>
            <a:fillRect/>
          </a:stretch>
        </p:blipFill>
        <p:spPr>
          <a:xfrm>
            <a:off x="5846763" y="1652588"/>
            <a:ext cx="3114675" cy="412908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54277" name="Text Box 239"/>
          <p:cNvSpPr txBox="1">
            <a:spLocks noChangeArrowheads="1"/>
          </p:cNvSpPr>
          <p:nvPr/>
        </p:nvSpPr>
        <p:spPr bwMode="auto">
          <a:xfrm>
            <a:off x="0" y="6073775"/>
            <a:ext cx="8894763" cy="560388"/>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Kleinman NL, Melkonian A, Borden S 4th, et al. The impact of morbid obesity and bariatric surgery on comorbid conditions: a comprehensive examination of comorbidities in an employed population. </a:t>
            </a:r>
            <a:r>
              <a:rPr lang="en-US" sz="800" i="1">
                <a:latin typeface="Times New Roman" pitchFamily="18" charset="0"/>
              </a:rPr>
              <a:t>J Occup Environ Med</a:t>
            </a:r>
            <a:r>
              <a:rPr lang="en-US" sz="800">
                <a:latin typeface="Times New Roman" pitchFamily="18" charset="0"/>
              </a:rPr>
              <a:t>. 2009;51:170-179.</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t> Changes in Distribution of Body Mass Index between 1976-1980 and 2005-2006 </a:t>
            </a:r>
          </a:p>
        </p:txBody>
      </p:sp>
      <p:sp>
        <p:nvSpPr>
          <p:cNvPr id="9219" name="Rectangle 3"/>
          <p:cNvSpPr>
            <a:spLocks noGrp="1" noChangeArrowheads="1"/>
          </p:cNvSpPr>
          <p:nvPr>
            <p:ph idx="1"/>
          </p:nvPr>
        </p:nvSpPr>
        <p:spPr/>
        <p:txBody>
          <a:bodyPr/>
          <a:lstStyle/>
          <a:p>
            <a:pPr eaLnBrk="1" hangingPunct="1"/>
            <a:r>
              <a:rPr lang="en-US" sz="2000" smtClean="0"/>
              <a:t>Changes in the prevalence of obesity do not present a complete picture of the trends in weight as measured by BMI</a:t>
            </a:r>
            <a:r>
              <a:rPr lang="en-US" sz="2000" baseline="30000" smtClean="0"/>
              <a:t>1</a:t>
            </a:r>
          </a:p>
        </p:txBody>
      </p:sp>
      <p:sp>
        <p:nvSpPr>
          <p:cNvPr id="9" name="Text Box 5"/>
          <p:cNvSpPr txBox="1">
            <a:spLocks noChangeArrowheads="1"/>
          </p:cNvSpPr>
          <p:nvPr/>
        </p:nvSpPr>
        <p:spPr bwMode="auto">
          <a:xfrm>
            <a:off x="838200" y="5721350"/>
            <a:ext cx="7315200" cy="366713"/>
          </a:xfrm>
          <a:prstGeom prst="rect">
            <a:avLst/>
          </a:prstGeom>
          <a:noFill/>
          <a:ln w="9525">
            <a:noFill/>
            <a:miter lim="800000"/>
            <a:headEnd/>
            <a:tailEnd/>
          </a:ln>
        </p:spPr>
        <p:txBody>
          <a:bodyPr>
            <a:spAutoFit/>
          </a:bodyPr>
          <a:lstStyle/>
          <a:p>
            <a:pPr algn="ctr">
              <a:spcBef>
                <a:spcPct val="50000"/>
              </a:spcBef>
              <a:defRPr/>
            </a:pPr>
            <a:r>
              <a:rPr lang="en-US" b="1" dirty="0">
                <a:solidFill>
                  <a:schemeClr val="accent3"/>
                </a:solidFill>
                <a:latin typeface="+mj-lt"/>
              </a:rPr>
              <a:t>Figure represents US adults aged 20-74 years</a:t>
            </a:r>
          </a:p>
        </p:txBody>
      </p:sp>
      <p:grpSp>
        <p:nvGrpSpPr>
          <p:cNvPr id="9221" name="Group 9"/>
          <p:cNvGrpSpPr>
            <a:grpSpLocks/>
          </p:cNvGrpSpPr>
          <p:nvPr/>
        </p:nvGrpSpPr>
        <p:grpSpPr bwMode="auto">
          <a:xfrm>
            <a:off x="1692275" y="2335213"/>
            <a:ext cx="5710238" cy="3421062"/>
            <a:chOff x="1692613" y="2334639"/>
            <a:chExt cx="5710136" cy="3421164"/>
          </a:xfrm>
        </p:grpSpPr>
        <p:sp>
          <p:nvSpPr>
            <p:cNvPr id="11" name="Rectangle 10"/>
            <p:cNvSpPr/>
            <p:nvPr/>
          </p:nvSpPr>
          <p:spPr>
            <a:xfrm>
              <a:off x="1692613" y="2334639"/>
              <a:ext cx="5710136" cy="3421164"/>
            </a:xfrm>
            <a:prstGeom prst="rect">
              <a:avLst/>
            </a:prstGeom>
            <a:solidFill>
              <a:schemeClr val="bg1"/>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5" name="Picture 4"/>
            <p:cNvPicPr>
              <a:picLocks noChangeAspect="1" noChangeArrowheads="1"/>
            </p:cNvPicPr>
            <p:nvPr/>
          </p:nvPicPr>
          <p:blipFill>
            <a:blip r:embed="rId3" cstate="print"/>
            <a:srcRect l="11049" t="5690" r="2840" b="24713"/>
            <a:stretch>
              <a:fillRect/>
            </a:stretch>
          </p:blipFill>
          <p:spPr bwMode="auto">
            <a:xfrm>
              <a:off x="2295728" y="2428942"/>
              <a:ext cx="4863829" cy="2587558"/>
            </a:xfrm>
            <a:prstGeom prst="rect">
              <a:avLst/>
            </a:prstGeom>
            <a:noFill/>
            <a:ln w="9525">
              <a:noFill/>
              <a:miter lim="800000"/>
              <a:headEnd/>
              <a:tailEnd/>
            </a:ln>
          </p:spPr>
        </p:pic>
        <p:sp>
          <p:nvSpPr>
            <p:cNvPr id="13" name="TextBox 12"/>
            <p:cNvSpPr txBox="1"/>
            <p:nvPr/>
          </p:nvSpPr>
          <p:spPr>
            <a:xfrm>
              <a:off x="4488151" y="5231912"/>
              <a:ext cx="492116" cy="276233"/>
            </a:xfrm>
            <a:prstGeom prst="rect">
              <a:avLst/>
            </a:prstGeom>
            <a:noFill/>
          </p:spPr>
          <p:txBody>
            <a:bodyPr wrap="none">
              <a:spAutoFit/>
            </a:bodyPr>
            <a:lstStyle/>
            <a:p>
              <a:pPr>
                <a:defRPr/>
              </a:pPr>
              <a:r>
                <a:rPr lang="en-US" sz="1200" b="1" dirty="0">
                  <a:latin typeface="+mj-lt"/>
                </a:rPr>
                <a:t>BMI</a:t>
              </a:r>
            </a:p>
          </p:txBody>
        </p:sp>
        <p:sp>
          <p:nvSpPr>
            <p:cNvPr id="14" name="TextBox 13"/>
            <p:cNvSpPr txBox="1"/>
            <p:nvPr/>
          </p:nvSpPr>
          <p:spPr>
            <a:xfrm rot="16200000">
              <a:off x="1576712" y="3623734"/>
              <a:ext cx="688996" cy="276220"/>
            </a:xfrm>
            <a:prstGeom prst="rect">
              <a:avLst/>
            </a:prstGeom>
            <a:noFill/>
          </p:spPr>
          <p:txBody>
            <a:bodyPr wrap="none">
              <a:spAutoFit/>
            </a:bodyPr>
            <a:lstStyle/>
            <a:p>
              <a:pPr>
                <a:defRPr/>
              </a:pPr>
              <a:r>
                <a:rPr lang="en-US" sz="1200" b="1" dirty="0">
                  <a:latin typeface="+mj-lt"/>
                </a:rPr>
                <a:t>Percent</a:t>
              </a:r>
            </a:p>
          </p:txBody>
        </p:sp>
        <p:sp>
          <p:nvSpPr>
            <p:cNvPr id="15" name="TextBox 14"/>
            <p:cNvSpPr txBox="1"/>
            <p:nvPr/>
          </p:nvSpPr>
          <p:spPr>
            <a:xfrm>
              <a:off x="1752937" y="5490683"/>
              <a:ext cx="3689284" cy="215906"/>
            </a:xfrm>
            <a:prstGeom prst="rect">
              <a:avLst/>
            </a:prstGeom>
            <a:noFill/>
          </p:spPr>
          <p:txBody>
            <a:bodyPr wrap="none">
              <a:spAutoFit/>
            </a:bodyPr>
            <a:lstStyle/>
            <a:p>
              <a:pPr>
                <a:defRPr/>
              </a:pPr>
              <a:r>
                <a:rPr lang="en-US" sz="800" dirty="0">
                  <a:latin typeface="+mj-lt"/>
                </a:rPr>
                <a:t>Source: CDC/NCHS, National Health and Nutrition Examination Survey (NHANES)</a:t>
              </a:r>
            </a:p>
          </p:txBody>
        </p:sp>
        <p:sp>
          <p:nvSpPr>
            <p:cNvPr id="16" name="TextBox 15"/>
            <p:cNvSpPr txBox="1"/>
            <p:nvPr/>
          </p:nvSpPr>
          <p:spPr>
            <a:xfrm>
              <a:off x="2156155" y="5001719"/>
              <a:ext cx="338132" cy="276233"/>
            </a:xfrm>
            <a:prstGeom prst="rect">
              <a:avLst/>
            </a:prstGeom>
            <a:noFill/>
          </p:spPr>
          <p:txBody>
            <a:bodyPr wrap="none">
              <a:spAutoFit/>
            </a:bodyPr>
            <a:lstStyle/>
            <a:p>
              <a:pPr>
                <a:defRPr/>
              </a:pPr>
              <a:r>
                <a:rPr lang="en-US" sz="1200" b="1" dirty="0">
                  <a:latin typeface="+mj-lt"/>
                </a:rPr>
                <a:t>10</a:t>
              </a:r>
            </a:p>
          </p:txBody>
        </p:sp>
        <p:sp>
          <p:nvSpPr>
            <p:cNvPr id="17" name="TextBox 16"/>
            <p:cNvSpPr txBox="1"/>
            <p:nvPr/>
          </p:nvSpPr>
          <p:spPr>
            <a:xfrm>
              <a:off x="2757807" y="5001719"/>
              <a:ext cx="338131" cy="276233"/>
            </a:xfrm>
            <a:prstGeom prst="rect">
              <a:avLst/>
            </a:prstGeom>
            <a:noFill/>
          </p:spPr>
          <p:txBody>
            <a:bodyPr wrap="none">
              <a:spAutoFit/>
            </a:bodyPr>
            <a:lstStyle/>
            <a:p>
              <a:pPr>
                <a:defRPr/>
              </a:pPr>
              <a:r>
                <a:rPr lang="en-US" sz="1200" b="1" dirty="0">
                  <a:latin typeface="+mj-lt"/>
                </a:rPr>
                <a:t>15</a:t>
              </a:r>
            </a:p>
          </p:txBody>
        </p:sp>
        <p:sp>
          <p:nvSpPr>
            <p:cNvPr id="18" name="TextBox 17"/>
            <p:cNvSpPr txBox="1"/>
            <p:nvPr/>
          </p:nvSpPr>
          <p:spPr>
            <a:xfrm>
              <a:off x="3353108" y="5001719"/>
              <a:ext cx="338132" cy="276233"/>
            </a:xfrm>
            <a:prstGeom prst="rect">
              <a:avLst/>
            </a:prstGeom>
            <a:noFill/>
          </p:spPr>
          <p:txBody>
            <a:bodyPr wrap="none">
              <a:spAutoFit/>
            </a:bodyPr>
            <a:lstStyle/>
            <a:p>
              <a:pPr>
                <a:defRPr/>
              </a:pPr>
              <a:r>
                <a:rPr lang="en-US" sz="1200" b="1" dirty="0">
                  <a:latin typeface="+mj-lt"/>
                </a:rPr>
                <a:t>20</a:t>
              </a:r>
            </a:p>
          </p:txBody>
        </p:sp>
        <p:sp>
          <p:nvSpPr>
            <p:cNvPr id="19" name="TextBox 18"/>
            <p:cNvSpPr txBox="1"/>
            <p:nvPr/>
          </p:nvSpPr>
          <p:spPr>
            <a:xfrm>
              <a:off x="3954761" y="5001719"/>
              <a:ext cx="338131" cy="276233"/>
            </a:xfrm>
            <a:prstGeom prst="rect">
              <a:avLst/>
            </a:prstGeom>
            <a:noFill/>
          </p:spPr>
          <p:txBody>
            <a:bodyPr wrap="none">
              <a:spAutoFit/>
            </a:bodyPr>
            <a:lstStyle/>
            <a:p>
              <a:pPr>
                <a:defRPr/>
              </a:pPr>
              <a:r>
                <a:rPr lang="en-US" sz="1200" b="1" dirty="0">
                  <a:latin typeface="+mj-lt"/>
                </a:rPr>
                <a:t>25</a:t>
              </a:r>
            </a:p>
          </p:txBody>
        </p:sp>
        <p:sp>
          <p:nvSpPr>
            <p:cNvPr id="20" name="TextBox 19"/>
            <p:cNvSpPr txBox="1"/>
            <p:nvPr/>
          </p:nvSpPr>
          <p:spPr>
            <a:xfrm>
              <a:off x="4556412" y="5001719"/>
              <a:ext cx="338132" cy="276233"/>
            </a:xfrm>
            <a:prstGeom prst="rect">
              <a:avLst/>
            </a:prstGeom>
            <a:noFill/>
          </p:spPr>
          <p:txBody>
            <a:bodyPr wrap="none">
              <a:spAutoFit/>
            </a:bodyPr>
            <a:lstStyle/>
            <a:p>
              <a:pPr>
                <a:defRPr/>
              </a:pPr>
              <a:r>
                <a:rPr lang="en-US" sz="1200" b="1" dirty="0">
                  <a:latin typeface="+mj-lt"/>
                </a:rPr>
                <a:t>30</a:t>
              </a:r>
            </a:p>
          </p:txBody>
        </p:sp>
        <p:sp>
          <p:nvSpPr>
            <p:cNvPr id="21" name="TextBox 20"/>
            <p:cNvSpPr txBox="1"/>
            <p:nvPr/>
          </p:nvSpPr>
          <p:spPr>
            <a:xfrm>
              <a:off x="5150126" y="5001719"/>
              <a:ext cx="339719" cy="276233"/>
            </a:xfrm>
            <a:prstGeom prst="rect">
              <a:avLst/>
            </a:prstGeom>
            <a:noFill/>
          </p:spPr>
          <p:txBody>
            <a:bodyPr wrap="none">
              <a:spAutoFit/>
            </a:bodyPr>
            <a:lstStyle/>
            <a:p>
              <a:pPr>
                <a:defRPr/>
              </a:pPr>
              <a:r>
                <a:rPr lang="en-US" sz="1200" b="1" dirty="0">
                  <a:latin typeface="+mj-lt"/>
                </a:rPr>
                <a:t>35</a:t>
              </a:r>
            </a:p>
          </p:txBody>
        </p:sp>
        <p:sp>
          <p:nvSpPr>
            <p:cNvPr id="22" name="TextBox 21"/>
            <p:cNvSpPr txBox="1"/>
            <p:nvPr/>
          </p:nvSpPr>
          <p:spPr>
            <a:xfrm>
              <a:off x="5729554" y="5001719"/>
              <a:ext cx="338131" cy="276233"/>
            </a:xfrm>
            <a:prstGeom prst="rect">
              <a:avLst/>
            </a:prstGeom>
            <a:noFill/>
          </p:spPr>
          <p:txBody>
            <a:bodyPr wrap="none">
              <a:spAutoFit/>
            </a:bodyPr>
            <a:lstStyle/>
            <a:p>
              <a:pPr>
                <a:defRPr/>
              </a:pPr>
              <a:r>
                <a:rPr lang="en-US" sz="1200" b="1" dirty="0">
                  <a:latin typeface="+mj-lt"/>
                </a:rPr>
                <a:t>40</a:t>
              </a:r>
            </a:p>
          </p:txBody>
        </p:sp>
        <p:sp>
          <p:nvSpPr>
            <p:cNvPr id="23" name="TextBox 22"/>
            <p:cNvSpPr txBox="1"/>
            <p:nvPr/>
          </p:nvSpPr>
          <p:spPr>
            <a:xfrm>
              <a:off x="6331205" y="5001719"/>
              <a:ext cx="339719" cy="276233"/>
            </a:xfrm>
            <a:prstGeom prst="rect">
              <a:avLst/>
            </a:prstGeom>
            <a:noFill/>
          </p:spPr>
          <p:txBody>
            <a:bodyPr wrap="none">
              <a:spAutoFit/>
            </a:bodyPr>
            <a:lstStyle/>
            <a:p>
              <a:pPr>
                <a:defRPr/>
              </a:pPr>
              <a:r>
                <a:rPr lang="en-US" sz="1200" b="1" dirty="0">
                  <a:latin typeface="+mj-lt"/>
                </a:rPr>
                <a:t>45</a:t>
              </a:r>
            </a:p>
          </p:txBody>
        </p:sp>
        <p:sp>
          <p:nvSpPr>
            <p:cNvPr id="24" name="TextBox 23"/>
            <p:cNvSpPr txBox="1"/>
            <p:nvPr/>
          </p:nvSpPr>
          <p:spPr>
            <a:xfrm>
              <a:off x="6940794" y="5001719"/>
              <a:ext cx="339719" cy="276233"/>
            </a:xfrm>
            <a:prstGeom prst="rect">
              <a:avLst/>
            </a:prstGeom>
            <a:noFill/>
          </p:spPr>
          <p:txBody>
            <a:bodyPr wrap="none">
              <a:spAutoFit/>
            </a:bodyPr>
            <a:lstStyle/>
            <a:p>
              <a:pPr>
                <a:defRPr/>
              </a:pPr>
              <a:r>
                <a:rPr lang="en-US" sz="1200" b="1" dirty="0">
                  <a:latin typeface="+mj-lt"/>
                </a:rPr>
                <a:t>50</a:t>
              </a:r>
            </a:p>
          </p:txBody>
        </p:sp>
        <p:sp>
          <p:nvSpPr>
            <p:cNvPr id="25" name="TextBox 24"/>
            <p:cNvSpPr txBox="1"/>
            <p:nvPr/>
          </p:nvSpPr>
          <p:spPr>
            <a:xfrm>
              <a:off x="2118055" y="4847726"/>
              <a:ext cx="261933" cy="276233"/>
            </a:xfrm>
            <a:prstGeom prst="rect">
              <a:avLst/>
            </a:prstGeom>
            <a:noFill/>
          </p:spPr>
          <p:txBody>
            <a:bodyPr wrap="none">
              <a:spAutoFit/>
            </a:bodyPr>
            <a:lstStyle/>
            <a:p>
              <a:pPr algn="r">
                <a:defRPr/>
              </a:pPr>
              <a:r>
                <a:rPr lang="en-US" sz="1200" b="1" dirty="0">
                  <a:latin typeface="+mj-lt"/>
                </a:rPr>
                <a:t>0</a:t>
              </a:r>
            </a:p>
          </p:txBody>
        </p:sp>
        <p:sp>
          <p:nvSpPr>
            <p:cNvPr id="26" name="TextBox 25"/>
            <p:cNvSpPr txBox="1"/>
            <p:nvPr/>
          </p:nvSpPr>
          <p:spPr>
            <a:xfrm>
              <a:off x="2118055" y="4238108"/>
              <a:ext cx="261933" cy="277821"/>
            </a:xfrm>
            <a:prstGeom prst="rect">
              <a:avLst/>
            </a:prstGeom>
            <a:noFill/>
          </p:spPr>
          <p:txBody>
            <a:bodyPr wrap="none">
              <a:spAutoFit/>
            </a:bodyPr>
            <a:lstStyle/>
            <a:p>
              <a:pPr algn="r">
                <a:defRPr/>
              </a:pPr>
              <a:r>
                <a:rPr lang="en-US" sz="1200" b="1" dirty="0">
                  <a:latin typeface="+mj-lt"/>
                </a:rPr>
                <a:t>5</a:t>
              </a:r>
            </a:p>
          </p:txBody>
        </p:sp>
        <p:sp>
          <p:nvSpPr>
            <p:cNvPr id="27" name="TextBox 26"/>
            <p:cNvSpPr txBox="1"/>
            <p:nvPr/>
          </p:nvSpPr>
          <p:spPr>
            <a:xfrm>
              <a:off x="2041857" y="3606264"/>
              <a:ext cx="338132" cy="276233"/>
            </a:xfrm>
            <a:prstGeom prst="rect">
              <a:avLst/>
            </a:prstGeom>
            <a:noFill/>
          </p:spPr>
          <p:txBody>
            <a:bodyPr wrap="none">
              <a:spAutoFit/>
            </a:bodyPr>
            <a:lstStyle/>
            <a:p>
              <a:pPr algn="r">
                <a:defRPr/>
              </a:pPr>
              <a:r>
                <a:rPr lang="en-US" sz="1200" b="1" dirty="0">
                  <a:latin typeface="+mj-lt"/>
                </a:rPr>
                <a:t>10</a:t>
              </a:r>
            </a:p>
          </p:txBody>
        </p:sp>
        <p:sp>
          <p:nvSpPr>
            <p:cNvPr id="28" name="TextBox 27"/>
            <p:cNvSpPr txBox="1"/>
            <p:nvPr/>
          </p:nvSpPr>
          <p:spPr>
            <a:xfrm>
              <a:off x="2041857" y="2964895"/>
              <a:ext cx="338132" cy="277821"/>
            </a:xfrm>
            <a:prstGeom prst="rect">
              <a:avLst/>
            </a:prstGeom>
            <a:noFill/>
          </p:spPr>
          <p:txBody>
            <a:bodyPr wrap="none">
              <a:spAutoFit/>
            </a:bodyPr>
            <a:lstStyle/>
            <a:p>
              <a:pPr algn="r">
                <a:defRPr/>
              </a:pPr>
              <a:r>
                <a:rPr lang="en-US" sz="1200" b="1" dirty="0">
                  <a:latin typeface="+mj-lt"/>
                </a:rPr>
                <a:t>15</a:t>
              </a:r>
            </a:p>
          </p:txBody>
        </p:sp>
        <p:sp>
          <p:nvSpPr>
            <p:cNvPr id="29" name="TextBox 28"/>
            <p:cNvSpPr txBox="1"/>
            <p:nvPr/>
          </p:nvSpPr>
          <p:spPr>
            <a:xfrm>
              <a:off x="2041857" y="2348926"/>
              <a:ext cx="338132" cy="276233"/>
            </a:xfrm>
            <a:prstGeom prst="rect">
              <a:avLst/>
            </a:prstGeom>
            <a:noFill/>
          </p:spPr>
          <p:txBody>
            <a:bodyPr wrap="none">
              <a:spAutoFit/>
            </a:bodyPr>
            <a:lstStyle/>
            <a:p>
              <a:pPr algn="r">
                <a:defRPr/>
              </a:pPr>
              <a:r>
                <a:rPr lang="en-US" sz="1200" b="1" dirty="0">
                  <a:latin typeface="+mj-lt"/>
                </a:rPr>
                <a:t>20</a:t>
              </a:r>
            </a:p>
          </p:txBody>
        </p:sp>
        <p:sp>
          <p:nvSpPr>
            <p:cNvPr id="30" name="Rectangle 29"/>
            <p:cNvSpPr/>
            <p:nvPr/>
          </p:nvSpPr>
          <p:spPr>
            <a:xfrm>
              <a:off x="5477145" y="4490528"/>
              <a:ext cx="1428724" cy="21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4407190" y="3518949"/>
              <a:ext cx="1428724" cy="212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4335754" y="3504661"/>
              <a:ext cx="1511273" cy="276233"/>
            </a:xfrm>
            <a:prstGeom prst="rect">
              <a:avLst/>
            </a:prstGeom>
            <a:noFill/>
          </p:spPr>
          <p:txBody>
            <a:bodyPr wrap="none">
              <a:spAutoFit/>
            </a:bodyPr>
            <a:lstStyle/>
            <a:p>
              <a:pPr>
                <a:defRPr/>
              </a:pPr>
              <a:r>
                <a:rPr lang="en-US" sz="1200" dirty="0">
                  <a:latin typeface="+mj-lt"/>
                </a:rPr>
                <a:t>NHANES 1976-1980</a:t>
              </a:r>
            </a:p>
          </p:txBody>
        </p:sp>
        <p:sp>
          <p:nvSpPr>
            <p:cNvPr id="33" name="TextBox 32"/>
            <p:cNvSpPr txBox="1"/>
            <p:nvPr/>
          </p:nvSpPr>
          <p:spPr>
            <a:xfrm>
              <a:off x="5418409" y="4407976"/>
              <a:ext cx="1511273" cy="276233"/>
            </a:xfrm>
            <a:prstGeom prst="rect">
              <a:avLst/>
            </a:prstGeom>
            <a:noFill/>
          </p:spPr>
          <p:txBody>
            <a:bodyPr wrap="none">
              <a:spAutoFit/>
            </a:bodyPr>
            <a:lstStyle/>
            <a:p>
              <a:pPr>
                <a:defRPr/>
              </a:pPr>
              <a:r>
                <a:rPr lang="en-US" sz="1200" dirty="0">
                  <a:latin typeface="+mj-lt"/>
                </a:rPr>
                <a:t>NHANES 2005-2006</a:t>
              </a:r>
            </a:p>
          </p:txBody>
        </p:sp>
      </p:grpSp>
      <p:sp>
        <p:nvSpPr>
          <p:cNvPr id="9222" name="Text Box 51"/>
          <p:cNvSpPr txBox="1">
            <a:spLocks noChangeArrowheads="1"/>
          </p:cNvSpPr>
          <p:nvPr/>
        </p:nvSpPr>
        <p:spPr bwMode="auto">
          <a:xfrm>
            <a:off x="0" y="6223000"/>
            <a:ext cx="8574088" cy="439738"/>
          </a:xfrm>
          <a:prstGeom prst="rect">
            <a:avLst/>
          </a:prstGeom>
          <a:noFill/>
          <a:ln w="9525">
            <a:noFill/>
            <a:miter lim="800000"/>
            <a:headEnd/>
            <a:tailEnd/>
          </a:ln>
        </p:spPr>
        <p:txBody>
          <a:bodyPr anchor="b"/>
          <a:lstStyle/>
          <a:p>
            <a:r>
              <a:rPr lang="en-US" sz="800"/>
              <a:t>1. </a:t>
            </a:r>
            <a:r>
              <a:rPr lang="en-US" sz="800" u="sng">
                <a:hlinkClick r:id="rId4"/>
              </a:rPr>
              <a:t>Ogden CL</a:t>
            </a:r>
            <a:r>
              <a:rPr lang="en-US" sz="800"/>
              <a:t>, </a:t>
            </a:r>
            <a:r>
              <a:rPr lang="en-US" sz="800" u="sng">
                <a:hlinkClick r:id="rId5"/>
              </a:rPr>
              <a:t>Carroll MD</a:t>
            </a:r>
            <a:r>
              <a:rPr lang="en-US" sz="800"/>
              <a:t>, </a:t>
            </a:r>
            <a:r>
              <a:rPr lang="en-US" sz="800" u="sng">
                <a:hlinkClick r:id="rId6"/>
              </a:rPr>
              <a:t>McDowell MA</a:t>
            </a:r>
            <a:r>
              <a:rPr lang="en-US" sz="800"/>
              <a:t>, </a:t>
            </a:r>
            <a:r>
              <a:rPr lang="en-US" sz="800" u="sng">
                <a:hlinkClick r:id="rId7"/>
              </a:rPr>
              <a:t>Flegal KM</a:t>
            </a:r>
            <a:r>
              <a:rPr lang="en-US" sz="800"/>
              <a:t>. Obesity among adults in the United States--no statistically significant chance since 2003-2004. </a:t>
            </a:r>
            <a:r>
              <a:rPr lang="en-US" sz="800" i="1" u="sng"/>
              <a:t>NCHS Data Brief.</a:t>
            </a:r>
            <a:r>
              <a:rPr lang="en-US" sz="800" i="1"/>
              <a:t> </a:t>
            </a:r>
            <a:r>
              <a:rPr lang="en-US" sz="800"/>
              <a:t>2007;1:1-8.</a:t>
            </a:r>
          </a:p>
          <a:p>
            <a:r>
              <a:rPr lang="en-US" sz="800"/>
              <a:t>2. New CDC Study Finds No Increase in Obesity Among Adults; But Levels Still High. 2007. Available at: </a:t>
            </a:r>
            <a:r>
              <a:rPr lang="en-US" sz="800" u="sng">
                <a:hlinkClick r:id="rId8"/>
              </a:rPr>
              <a:t>http://www.cdc.gov/nchs/pressroom/07newsreleases/obesity.htm</a:t>
            </a:r>
            <a:r>
              <a:rPr lang="en-US" sz="800"/>
              <a:t>. Accessed 6-23-09</a:t>
            </a:r>
            <a:endParaRPr lang="en-US" sz="800">
              <a:latin typeface="Times New Roman" pitchFamily="18" charset="0"/>
            </a:endParaRPr>
          </a:p>
        </p:txBody>
      </p:sp>
      <p:sp>
        <p:nvSpPr>
          <p:cNvPr id="9223" name="TextBox 33"/>
          <p:cNvSpPr txBox="1">
            <a:spLocks noChangeArrowheads="1"/>
          </p:cNvSpPr>
          <p:nvPr/>
        </p:nvSpPr>
        <p:spPr bwMode="auto">
          <a:xfrm>
            <a:off x="1798638" y="2033588"/>
            <a:ext cx="5565775" cy="307975"/>
          </a:xfrm>
          <a:prstGeom prst="rect">
            <a:avLst/>
          </a:prstGeom>
          <a:noFill/>
          <a:ln w="9525">
            <a:noFill/>
            <a:miter lim="800000"/>
            <a:headEnd/>
            <a:tailEnd/>
          </a:ln>
        </p:spPr>
        <p:txBody>
          <a:bodyPr wrap="none">
            <a:spAutoFit/>
          </a:bodyPr>
          <a:lstStyle/>
          <a:p>
            <a:r>
              <a:rPr lang="en-US" sz="1400" b="1"/>
              <a:t>Changes in BMI distribution between 1976-1980 and 2005-2006</a:t>
            </a:r>
            <a:r>
              <a:rPr lang="en-US" sz="1400" b="1" baseline="30000"/>
              <a:t>1</a:t>
            </a:r>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a:xfrm>
            <a:off x="0" y="57150"/>
            <a:ext cx="9144000" cy="914400"/>
          </a:xfrm>
        </p:spPr>
        <p:txBody>
          <a:bodyPr/>
          <a:lstStyle/>
          <a:p>
            <a:pPr>
              <a:defRPr/>
            </a:pPr>
            <a:r>
              <a:rPr lang="en-US" sz="3200" dirty="0" smtClean="0"/>
              <a:t>  Long-term Changes in </a:t>
            </a:r>
            <a:r>
              <a:rPr lang="en-US" sz="3200" dirty="0" err="1" smtClean="0"/>
              <a:t>Comorbidity</a:t>
            </a:r>
            <a:r>
              <a:rPr lang="en-US" sz="3200" dirty="0" smtClean="0"/>
              <a:t> Prevalence—From 90 Days Before to 2 Years After Surgery</a:t>
            </a:r>
          </a:p>
        </p:txBody>
      </p:sp>
      <p:sp>
        <p:nvSpPr>
          <p:cNvPr id="55299" name="Rectangle 3"/>
          <p:cNvSpPr>
            <a:spLocks noGrp="1" noChangeArrowheads="1"/>
          </p:cNvSpPr>
          <p:nvPr>
            <p:ph sz="half" idx="1"/>
          </p:nvPr>
        </p:nvSpPr>
        <p:spPr>
          <a:xfrm>
            <a:off x="261938" y="2243138"/>
            <a:ext cx="4559300" cy="2981325"/>
          </a:xfrm>
        </p:spPr>
        <p:txBody>
          <a:bodyPr/>
          <a:lstStyle/>
          <a:p>
            <a:pPr>
              <a:buFont typeface="Symbol" pitchFamily="18" charset="2"/>
              <a:buNone/>
            </a:pPr>
            <a:r>
              <a:rPr lang="en-US" sz="2400" u="sng" smtClean="0"/>
              <a:t>Decreases in prevalence at 2 years</a:t>
            </a:r>
          </a:p>
          <a:p>
            <a:r>
              <a:rPr lang="en-US" sz="2000" smtClean="0"/>
              <a:t>Essential hypertension</a:t>
            </a:r>
          </a:p>
          <a:p>
            <a:r>
              <a:rPr lang="en-US" sz="2000" smtClean="0"/>
              <a:t>Diabetes millitis</a:t>
            </a:r>
          </a:p>
          <a:p>
            <a:r>
              <a:rPr lang="en-US" sz="2000" smtClean="0"/>
              <a:t>Asthma</a:t>
            </a:r>
          </a:p>
          <a:p>
            <a:r>
              <a:rPr lang="en-US" sz="2000" smtClean="0"/>
              <a:t>Osteoarthritis</a:t>
            </a:r>
          </a:p>
          <a:p>
            <a:r>
              <a:rPr lang="en-US" sz="2000" smtClean="0"/>
              <a:t>Hyperlipidemia</a:t>
            </a:r>
          </a:p>
        </p:txBody>
      </p:sp>
      <p:sp>
        <p:nvSpPr>
          <p:cNvPr id="55300" name="Rectangle 4"/>
          <p:cNvSpPr>
            <a:spLocks noGrp="1" noChangeArrowheads="1"/>
          </p:cNvSpPr>
          <p:nvPr>
            <p:ph sz="half" idx="2"/>
          </p:nvPr>
        </p:nvSpPr>
        <p:spPr>
          <a:xfrm>
            <a:off x="4810125" y="2243138"/>
            <a:ext cx="4333875" cy="3076575"/>
          </a:xfrm>
        </p:spPr>
        <p:txBody>
          <a:bodyPr/>
          <a:lstStyle/>
          <a:p>
            <a:pPr>
              <a:buFont typeface="Symbol" pitchFamily="18" charset="2"/>
              <a:buNone/>
            </a:pPr>
            <a:r>
              <a:rPr lang="en-US" sz="2400" u="sng" smtClean="0"/>
              <a:t>Increases in prevalence at 2 years</a:t>
            </a:r>
          </a:p>
          <a:p>
            <a:r>
              <a:rPr lang="en-US" sz="2000" smtClean="0"/>
              <a:t>Anemia</a:t>
            </a:r>
          </a:p>
          <a:p>
            <a:r>
              <a:rPr lang="en-US" sz="2000" smtClean="0"/>
              <a:t>Surgical and medical care complications</a:t>
            </a:r>
          </a:p>
          <a:p>
            <a:r>
              <a:rPr lang="en-US" sz="2000" smtClean="0"/>
              <a:t>Nutritional deficiencies</a:t>
            </a:r>
          </a:p>
          <a:p>
            <a:r>
              <a:rPr lang="en-US" sz="2000" smtClean="0"/>
              <a:t>Headaches including migraines</a:t>
            </a:r>
          </a:p>
          <a:p>
            <a:r>
              <a:rPr lang="en-US" sz="2000" smtClean="0"/>
              <a:t>Other upper respiratory infections</a:t>
            </a:r>
          </a:p>
        </p:txBody>
      </p:sp>
      <p:sp>
        <p:nvSpPr>
          <p:cNvPr id="56326" name="Rectangle 6"/>
          <p:cNvSpPr>
            <a:spLocks noChangeArrowheads="1"/>
          </p:cNvSpPr>
          <p:nvPr/>
        </p:nvSpPr>
        <p:spPr bwMode="auto">
          <a:xfrm>
            <a:off x="471488" y="1285875"/>
            <a:ext cx="7793037" cy="892175"/>
          </a:xfrm>
          <a:prstGeom prst="rect">
            <a:avLst/>
          </a:prstGeom>
          <a:noFill/>
          <a:ln w="9525">
            <a:noFill/>
            <a:miter lim="800000"/>
            <a:headEnd/>
            <a:tailEnd/>
          </a:ln>
        </p:spPr>
        <p:txBody>
          <a:bodyPr>
            <a:spAutoFit/>
          </a:bodyPr>
          <a:lstStyle/>
          <a:p>
            <a:pPr>
              <a:spcBef>
                <a:spcPct val="50000"/>
              </a:spcBef>
              <a:defRPr/>
            </a:pPr>
            <a:r>
              <a:rPr lang="en-US" sz="2600" dirty="0">
                <a:latin typeface="+mj-lt"/>
              </a:rPr>
              <a:t>Long-term results of select AHRQ condition categories (out of 106 eligible categories)*</a:t>
            </a:r>
          </a:p>
        </p:txBody>
      </p:sp>
      <p:sp>
        <p:nvSpPr>
          <p:cNvPr id="55302" name="Text Box 239"/>
          <p:cNvSpPr txBox="1">
            <a:spLocks noChangeArrowheads="1"/>
          </p:cNvSpPr>
          <p:nvPr/>
        </p:nvSpPr>
        <p:spPr bwMode="auto">
          <a:xfrm>
            <a:off x="0" y="6073775"/>
            <a:ext cx="9144000" cy="560388"/>
          </a:xfrm>
          <a:prstGeom prst="rect">
            <a:avLst/>
          </a:prstGeom>
          <a:noFill/>
          <a:ln w="9525">
            <a:noFill/>
            <a:miter lim="800000"/>
            <a:headEnd/>
            <a:tailEnd/>
          </a:ln>
        </p:spPr>
        <p:txBody>
          <a:bodyPr anchor="b"/>
          <a:lstStyle/>
          <a:p>
            <a:pPr marL="109538" indent="-109538" eaLnBrk="0" hangingPunct="0"/>
            <a:r>
              <a:rPr lang="en-US" sz="800">
                <a:latin typeface="Times New Roman" pitchFamily="18" charset="0"/>
              </a:rPr>
              <a:t>1. Kleinman NL, Melkonian A, Borden S 4th, et al. The impact of morbid obesity and bariatric surgery on comorbid conditions: a comprehensive examination of comorbidities in an employed population. </a:t>
            </a:r>
            <a:r>
              <a:rPr lang="en-US" sz="800" i="1">
                <a:latin typeface="Times New Roman" pitchFamily="18" charset="0"/>
              </a:rPr>
              <a:t>J Occup Environ Med</a:t>
            </a:r>
            <a:r>
              <a:rPr lang="en-US" sz="800">
                <a:latin typeface="Times New Roman" pitchFamily="18" charset="0"/>
              </a:rPr>
              <a:t>. 2009;51:170-179.</a:t>
            </a:r>
          </a:p>
        </p:txBody>
      </p:sp>
      <p:sp>
        <p:nvSpPr>
          <p:cNvPr id="7" name="TextBox 6"/>
          <p:cNvSpPr txBox="1"/>
          <p:nvPr/>
        </p:nvSpPr>
        <p:spPr>
          <a:xfrm>
            <a:off x="0" y="5973763"/>
            <a:ext cx="3482975" cy="276225"/>
          </a:xfrm>
          <a:prstGeom prst="rect">
            <a:avLst/>
          </a:prstGeom>
          <a:noFill/>
        </p:spPr>
        <p:txBody>
          <a:bodyPr wrap="none">
            <a:spAutoFit/>
          </a:bodyPr>
          <a:lstStyle/>
          <a:p>
            <a:pPr>
              <a:defRPr/>
            </a:pPr>
            <a:r>
              <a:rPr lang="en-US" sz="1200" dirty="0">
                <a:latin typeface="+mj-lt"/>
              </a:rPr>
              <a:t>*Results are inclusive of all types of bariatric surgery</a:t>
            </a:r>
          </a:p>
        </p:txBody>
      </p:sp>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7150"/>
            <a:ext cx="8229600" cy="1379538"/>
          </a:xfrm>
        </p:spPr>
        <p:txBody>
          <a:bodyPr/>
          <a:lstStyle/>
          <a:p>
            <a:pPr>
              <a:defRPr/>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Prompt Reduction in Use of Medications for </a:t>
            </a:r>
            <a:r>
              <a:rPr lang="en-US" sz="2400" dirty="0" err="1" smtClean="0"/>
              <a:t>Comorbid</a:t>
            </a:r>
            <a:r>
              <a:rPr lang="en-US" sz="2400" dirty="0" smtClean="0"/>
              <a:t/>
            </a:r>
            <a:br>
              <a:rPr lang="en-US" sz="2400" dirty="0" smtClean="0"/>
            </a:br>
            <a:r>
              <a:rPr lang="en-US" sz="2400" dirty="0" smtClean="0"/>
              <a:t>Conditions After Bariatric Surgery</a:t>
            </a:r>
            <a:br>
              <a:rPr lang="en-US" sz="2400" dirty="0" smtClean="0"/>
            </a:br>
            <a:r>
              <a:rPr lang="en-US" sz="2400" dirty="0" smtClean="0"/>
              <a:t/>
            </a:r>
            <a:br>
              <a:rPr lang="en-US" sz="2400" dirty="0" smtClean="0"/>
            </a:br>
            <a:endParaRPr lang="en-US" sz="2400" dirty="0" smtClean="0"/>
          </a:p>
        </p:txBody>
      </p:sp>
      <p:sp>
        <p:nvSpPr>
          <p:cNvPr id="55299" name="Rectangle 3"/>
          <p:cNvSpPr>
            <a:spLocks noGrp="1" noChangeArrowheads="1"/>
          </p:cNvSpPr>
          <p:nvPr>
            <p:ph idx="1"/>
          </p:nvPr>
        </p:nvSpPr>
        <p:spPr>
          <a:xfrm>
            <a:off x="457200" y="1308100"/>
            <a:ext cx="5343525" cy="5157788"/>
          </a:xfrm>
        </p:spPr>
        <p:txBody>
          <a:bodyPr/>
          <a:lstStyle/>
          <a:p>
            <a:pPr>
              <a:buFont typeface="Symbol" pitchFamily="18" charset="2"/>
              <a:buNone/>
              <a:defRPr/>
            </a:pPr>
            <a:r>
              <a:rPr lang="en-US" sz="1800" b="1" dirty="0" smtClean="0"/>
              <a:t>Comparison of relationship between bariatric surgery and </a:t>
            </a:r>
            <a:r>
              <a:rPr lang="en-US" sz="1800" b="1" dirty="0" err="1" smtClean="0"/>
              <a:t>comorbidities</a:t>
            </a:r>
            <a:r>
              <a:rPr lang="en-US" sz="1800" b="1" dirty="0" smtClean="0"/>
              <a:t> by assessing change in use of medications in the year following bariatric surgery</a:t>
            </a:r>
          </a:p>
          <a:p>
            <a:pPr>
              <a:buFont typeface="Symbol" pitchFamily="18" charset="2"/>
              <a:buNone/>
              <a:defRPr/>
            </a:pPr>
            <a:r>
              <a:rPr lang="en-US" sz="1800" b="1" dirty="0" smtClean="0"/>
              <a:t>Methods</a:t>
            </a:r>
          </a:p>
          <a:p>
            <a:pPr>
              <a:defRPr/>
            </a:pPr>
            <a:r>
              <a:rPr lang="en-US" sz="1800" dirty="0" smtClean="0"/>
              <a:t>Cohort study, administrative claims data from 2002 -2005 from 7 BCBS Plans. Evaluated mean number of medications at time of bariatric surgery and 1 year post surgery.</a:t>
            </a:r>
          </a:p>
          <a:p>
            <a:pPr lvl="1">
              <a:defRPr/>
            </a:pPr>
            <a:r>
              <a:rPr lang="en-US" sz="1800" dirty="0" smtClean="0">
                <a:ea typeface="+mn-ea"/>
                <a:cs typeface="+mn-cs"/>
              </a:rPr>
              <a:t>Medication usage by surgical patients was also compared to usage by matched enrollees without surgery but with a propensity score suggesting obesity. </a:t>
            </a:r>
          </a:p>
          <a:p>
            <a:pPr lvl="1">
              <a:defRPr/>
            </a:pPr>
            <a:r>
              <a:rPr lang="en-US" sz="1800" dirty="0" smtClean="0">
                <a:ea typeface="+mn-ea"/>
                <a:cs typeface="+mn-cs"/>
              </a:rPr>
              <a:t>Statistical differences in usage, accounting for repeated measures and controlling for age, sex,  and diabetes tested for  using Poisson and logistic regression. </a:t>
            </a:r>
            <a:endParaRPr lang="en-US" sz="1800" dirty="0" smtClean="0"/>
          </a:p>
        </p:txBody>
      </p:sp>
      <p:sp>
        <p:nvSpPr>
          <p:cNvPr id="56324" name="Text Box 239"/>
          <p:cNvSpPr txBox="1">
            <a:spLocks noChangeArrowheads="1"/>
          </p:cNvSpPr>
          <p:nvPr/>
        </p:nvSpPr>
        <p:spPr bwMode="auto">
          <a:xfrm>
            <a:off x="0" y="6073775"/>
            <a:ext cx="8431213" cy="560388"/>
          </a:xfrm>
          <a:prstGeom prst="rect">
            <a:avLst/>
          </a:prstGeom>
          <a:noFill/>
          <a:ln w="9525">
            <a:noFill/>
            <a:miter lim="800000"/>
            <a:headEnd/>
            <a:tailEnd/>
          </a:ln>
        </p:spPr>
        <p:txBody>
          <a:bodyPr anchor="b"/>
          <a:lstStyle/>
          <a:p>
            <a:pPr marL="109538" indent="-109538" eaLnBrk="0" hangingPunct="0"/>
            <a:r>
              <a:rPr lang="da-DK" sz="800">
                <a:latin typeface="Times New Roman" pitchFamily="18" charset="0"/>
              </a:rPr>
              <a:t>1. Segal JB, Clark JM, Shore AD, et al.. Prompt Reduction in Use of Medications for Comorbid Conditionsla After Bariatric Surgery. </a:t>
            </a:r>
            <a:r>
              <a:rPr lang="da-DK" sz="800" i="1">
                <a:latin typeface="Times New Roman" pitchFamily="18" charset="0"/>
              </a:rPr>
              <a:t>Obes Surg</a:t>
            </a:r>
            <a:r>
              <a:rPr lang="da-DK" sz="800">
                <a:latin typeface="Times New Roman" pitchFamily="18" charset="0"/>
              </a:rPr>
              <a:t>.</a:t>
            </a:r>
            <a:r>
              <a:rPr lang="en-US" sz="800" i="1"/>
              <a:t> </a:t>
            </a:r>
            <a:r>
              <a:rPr lang="en-US" sz="800"/>
              <a:t>2009; 19:1646–1656.</a:t>
            </a:r>
          </a:p>
        </p:txBody>
      </p:sp>
      <p:pic>
        <p:nvPicPr>
          <p:cNvPr id="56325" name="Picture 2"/>
          <p:cNvPicPr>
            <a:picLocks noChangeAspect="1" noChangeArrowheads="1"/>
          </p:cNvPicPr>
          <p:nvPr/>
        </p:nvPicPr>
        <p:blipFill>
          <a:blip r:embed="rId3" cstate="print"/>
          <a:srcRect/>
          <a:stretch>
            <a:fillRect/>
          </a:stretch>
        </p:blipFill>
        <p:spPr bwMode="auto">
          <a:xfrm>
            <a:off x="5776913" y="1544638"/>
            <a:ext cx="3236912" cy="429736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7150"/>
            <a:ext cx="8229600" cy="1379538"/>
          </a:xfrm>
        </p:spPr>
        <p:txBody>
          <a:bodyPr/>
          <a:lstStyle/>
          <a:p>
            <a:pPr>
              <a:defRPr/>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Prompt Reduction in Use of Medications for </a:t>
            </a:r>
            <a:r>
              <a:rPr lang="en-US" sz="2400" dirty="0" err="1" smtClean="0"/>
              <a:t>Comorbid</a:t>
            </a:r>
            <a:r>
              <a:rPr lang="en-US" sz="2400" dirty="0" smtClean="0"/>
              <a:t/>
            </a:r>
            <a:br>
              <a:rPr lang="en-US" sz="2400" dirty="0" smtClean="0"/>
            </a:br>
            <a:r>
              <a:rPr lang="en-US" sz="2400" dirty="0" smtClean="0"/>
              <a:t>Conditions After Bariatric Surgery</a:t>
            </a:r>
            <a:br>
              <a:rPr lang="en-US" sz="2400" dirty="0" smtClean="0"/>
            </a:br>
            <a:r>
              <a:rPr lang="en-US" sz="2400" dirty="0" smtClean="0"/>
              <a:t/>
            </a:r>
            <a:br>
              <a:rPr lang="en-US" sz="2400" dirty="0" smtClean="0"/>
            </a:br>
            <a:endParaRPr lang="en-US" sz="2400" dirty="0" smtClean="0"/>
          </a:p>
        </p:txBody>
      </p:sp>
      <p:sp>
        <p:nvSpPr>
          <p:cNvPr id="55299" name="Rectangle 3"/>
          <p:cNvSpPr>
            <a:spLocks noGrp="1" noChangeArrowheads="1"/>
          </p:cNvSpPr>
          <p:nvPr>
            <p:ph idx="1"/>
          </p:nvPr>
        </p:nvSpPr>
        <p:spPr>
          <a:xfrm>
            <a:off x="457200" y="1308100"/>
            <a:ext cx="5343525" cy="5157788"/>
          </a:xfrm>
        </p:spPr>
        <p:txBody>
          <a:bodyPr/>
          <a:lstStyle/>
          <a:p>
            <a:pPr>
              <a:defRPr/>
            </a:pPr>
            <a:r>
              <a:rPr lang="en-US" sz="1800" b="1" dirty="0" smtClean="0"/>
              <a:t>Results</a:t>
            </a:r>
          </a:p>
          <a:p>
            <a:pPr lvl="1">
              <a:defRPr/>
            </a:pPr>
            <a:r>
              <a:rPr lang="en-US" sz="1800" kern="1200" dirty="0" smtClean="0">
                <a:ea typeface="+mn-ea"/>
                <a:cs typeface="+mn-cs"/>
              </a:rPr>
              <a:t>Bariatric study cohort, n= 6,235                              mean age = 44 years , 82% women; 34%  diabetes </a:t>
            </a:r>
          </a:p>
          <a:p>
            <a:pPr lvl="1">
              <a:defRPr/>
            </a:pPr>
            <a:r>
              <a:rPr lang="en-US" sz="1800" kern="1200" dirty="0" smtClean="0">
                <a:ea typeface="+mn-ea"/>
                <a:cs typeface="+mn-cs"/>
              </a:rPr>
              <a:t>By 12 months after surgery, medication use  had declined for diabetes (76%), hypertension (51%), and </a:t>
            </a:r>
            <a:r>
              <a:rPr lang="en-US" sz="1800" kern="1200" dirty="0" err="1" smtClean="0">
                <a:ea typeface="+mn-ea"/>
                <a:cs typeface="+mn-cs"/>
              </a:rPr>
              <a:t>hyperlipidemia</a:t>
            </a:r>
            <a:r>
              <a:rPr lang="en-US" sz="1800" kern="1200" dirty="0" smtClean="0">
                <a:ea typeface="+mn-ea"/>
                <a:cs typeface="+mn-cs"/>
              </a:rPr>
              <a:t>( 59%)</a:t>
            </a:r>
          </a:p>
          <a:p>
            <a:pPr lvl="1">
              <a:defRPr/>
            </a:pPr>
            <a:r>
              <a:rPr lang="en-US" sz="1800" kern="1200" dirty="0" smtClean="0">
                <a:ea typeface="+mn-ea"/>
                <a:cs typeface="+mn-cs"/>
              </a:rPr>
              <a:t>In contrast, thyroid hormone, antihistamine, and antidepressant use decreased by only 6%, 15%, and 9%, respectively.</a:t>
            </a:r>
          </a:p>
          <a:p>
            <a:pPr lvl="1">
              <a:defRPr/>
            </a:pPr>
            <a:r>
              <a:rPr lang="en-US" sz="1800" kern="1200" dirty="0" smtClean="0">
                <a:ea typeface="+mn-ea"/>
                <a:cs typeface="+mn-cs"/>
              </a:rPr>
              <a:t>Enrollees without surgery had a modest increase in medications for diabetes, hypertension, and </a:t>
            </a:r>
            <a:r>
              <a:rPr lang="en-US" sz="1800" kern="1200" dirty="0" err="1" smtClean="0">
                <a:ea typeface="+mn-ea"/>
                <a:cs typeface="+mn-cs"/>
              </a:rPr>
              <a:t>hyperlipidemia</a:t>
            </a:r>
            <a:r>
              <a:rPr lang="en-US" sz="1800" kern="1200" dirty="0" smtClean="0">
                <a:ea typeface="+mn-ea"/>
                <a:cs typeface="+mn-cs"/>
              </a:rPr>
              <a:t> of 4%, 8%, and 20%, respectively</a:t>
            </a:r>
            <a:endParaRPr lang="en-US" sz="1800" b="1" dirty="0" smtClean="0"/>
          </a:p>
          <a:p>
            <a:pPr>
              <a:defRPr/>
            </a:pPr>
            <a:r>
              <a:rPr lang="en-US" sz="1800" b="1" dirty="0" smtClean="0"/>
              <a:t>Conclusion  </a:t>
            </a:r>
            <a:r>
              <a:rPr lang="en-US" sz="1800" dirty="0" smtClean="0"/>
              <a:t>Authors concluded that bariatric surgery is effective for decreasing the use of medications for obesity-related diabetes, hypertension, and </a:t>
            </a:r>
            <a:r>
              <a:rPr lang="en-US" sz="1800" dirty="0" err="1" smtClean="0"/>
              <a:t>hyperlipidemia</a:t>
            </a:r>
            <a:endParaRPr lang="en-US" sz="1800" dirty="0" smtClean="0"/>
          </a:p>
          <a:p>
            <a:pPr>
              <a:defRPr/>
            </a:pPr>
            <a:endParaRPr lang="en-US" sz="1800" dirty="0" smtClean="0"/>
          </a:p>
        </p:txBody>
      </p:sp>
      <p:pic>
        <p:nvPicPr>
          <p:cNvPr id="57348" name="Picture 2"/>
          <p:cNvPicPr>
            <a:picLocks noChangeAspect="1" noChangeArrowheads="1"/>
          </p:cNvPicPr>
          <p:nvPr/>
        </p:nvPicPr>
        <p:blipFill>
          <a:blip r:embed="rId3" cstate="print"/>
          <a:srcRect/>
          <a:stretch>
            <a:fillRect/>
          </a:stretch>
        </p:blipFill>
        <p:spPr bwMode="auto">
          <a:xfrm>
            <a:off x="5835650" y="1544638"/>
            <a:ext cx="3236913" cy="4297362"/>
          </a:xfrm>
          <a:prstGeom prst="rect">
            <a:avLst/>
          </a:prstGeom>
          <a:noFill/>
          <a:ln w="9525">
            <a:noFill/>
            <a:miter lim="800000"/>
            <a:headEnd/>
            <a:tailEnd/>
          </a:ln>
        </p:spPr>
      </p:pic>
      <p:sp>
        <p:nvSpPr>
          <p:cNvPr id="57349" name="Text Box 239"/>
          <p:cNvSpPr txBox="1">
            <a:spLocks noChangeArrowheads="1"/>
          </p:cNvSpPr>
          <p:nvPr/>
        </p:nvSpPr>
        <p:spPr bwMode="auto">
          <a:xfrm>
            <a:off x="0" y="6073775"/>
            <a:ext cx="8431213" cy="560388"/>
          </a:xfrm>
          <a:prstGeom prst="rect">
            <a:avLst/>
          </a:prstGeom>
          <a:noFill/>
          <a:ln w="9525">
            <a:noFill/>
            <a:miter lim="800000"/>
            <a:headEnd/>
            <a:tailEnd/>
          </a:ln>
        </p:spPr>
        <p:txBody>
          <a:bodyPr anchor="b"/>
          <a:lstStyle/>
          <a:p>
            <a:pPr marL="109538" indent="-109538" eaLnBrk="0" hangingPunct="0"/>
            <a:r>
              <a:rPr lang="da-DK" sz="800">
                <a:latin typeface="Times New Roman" pitchFamily="18" charset="0"/>
              </a:rPr>
              <a:t>1. Segal JB, Clark JM, Shore AD, et al.. Prompt Reduction in Use of Medications for Comorbid Conditionsla After Bariatric Surgery. </a:t>
            </a:r>
            <a:r>
              <a:rPr lang="da-DK" sz="800" i="1">
                <a:latin typeface="Times New Roman" pitchFamily="18" charset="0"/>
              </a:rPr>
              <a:t>Obes Surg</a:t>
            </a:r>
            <a:r>
              <a:rPr lang="da-DK" sz="800">
                <a:latin typeface="Times New Roman" pitchFamily="18" charset="0"/>
              </a:rPr>
              <a:t>.</a:t>
            </a:r>
            <a:r>
              <a:rPr lang="en-US" sz="800" i="1"/>
              <a:t> </a:t>
            </a:r>
            <a:r>
              <a:rPr lang="en-US" sz="800"/>
              <a:t>2009; 19:1646–1656.</a:t>
            </a:r>
          </a:p>
        </p:txBody>
      </p:sp>
      <p:sp>
        <p:nvSpPr>
          <p:cNvPr id="57350" name="Rectangle 7"/>
          <p:cNvSpPr>
            <a:spLocks noChangeArrowheads="1"/>
          </p:cNvSpPr>
          <p:nvPr/>
        </p:nvSpPr>
        <p:spPr bwMode="auto">
          <a:xfrm>
            <a:off x="5837238" y="5853113"/>
            <a:ext cx="3248025" cy="338137"/>
          </a:xfrm>
          <a:prstGeom prst="rect">
            <a:avLst/>
          </a:prstGeom>
          <a:noFill/>
          <a:ln w="9525">
            <a:noFill/>
            <a:miter lim="800000"/>
            <a:headEnd/>
            <a:tailEnd/>
          </a:ln>
        </p:spPr>
        <p:txBody>
          <a:bodyPr>
            <a:spAutoFit/>
          </a:bodyPr>
          <a:lstStyle/>
          <a:p>
            <a:r>
              <a:rPr lang="en-US" sz="800"/>
              <a:t>Estimates of medication use were based on pharmacy claims. This only indicates that the prescription was filled.</a:t>
            </a:r>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en-US" smtClean="0"/>
              <a:t>Safety and Effectiveness</a:t>
            </a:r>
          </a:p>
        </p:txBody>
      </p:sp>
      <p:sp>
        <p:nvSpPr>
          <p:cNvPr id="58371" name="Rectangle 3"/>
          <p:cNvSpPr>
            <a:spLocks noGrp="1" noChangeArrowheads="1"/>
          </p:cNvSpPr>
          <p:nvPr>
            <p:ph type="subTitle" idx="1"/>
          </p:nvPr>
        </p:nvSpPr>
        <p:spPr/>
        <p:txBody>
          <a:bodyPr/>
          <a:lstStyle/>
          <a:p>
            <a:pPr eaLnBrk="1" hangingPunct="1"/>
            <a:r>
              <a:rPr lang="en-US" smtClean="0"/>
              <a:t>Reactive Use Only</a:t>
            </a:r>
          </a:p>
          <a:p>
            <a:pPr eaLnBrk="1" hangingPunct="1"/>
            <a:endParaRPr lang="en-US" smtClean="0"/>
          </a:p>
          <a:p>
            <a:pPr lvl="1" eaLnBrk="1" hangingPunct="1">
              <a:lnSpc>
                <a:spcPct val="100000"/>
              </a:lnSpc>
              <a:spcBef>
                <a:spcPct val="50000"/>
              </a:spcBef>
              <a:buClrTx/>
              <a:buFontTx/>
              <a:buNone/>
            </a:pPr>
            <a:r>
              <a:rPr lang="en-US" smtClean="0"/>
              <a:t>  </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pPr eaLnBrk="1" hangingPunct="1">
              <a:defRPr/>
            </a:pPr>
            <a:r>
              <a:rPr lang="en-US" dirty="0" smtClean="0"/>
              <a:t>Safety and Effectiveness</a:t>
            </a:r>
          </a:p>
        </p:txBody>
      </p:sp>
      <p:sp>
        <p:nvSpPr>
          <p:cNvPr id="59395" name="Rectangle 3"/>
          <p:cNvSpPr>
            <a:spLocks noGrp="1" noChangeArrowheads="1"/>
          </p:cNvSpPr>
          <p:nvPr>
            <p:ph type="body" idx="1"/>
          </p:nvPr>
        </p:nvSpPr>
        <p:spPr/>
        <p:txBody>
          <a:bodyPr/>
          <a:lstStyle/>
          <a:p>
            <a:pPr eaLnBrk="1" hangingPunct="1">
              <a:lnSpc>
                <a:spcPct val="100000"/>
              </a:lnSpc>
              <a:spcBef>
                <a:spcPct val="50000"/>
              </a:spcBef>
              <a:buClrTx/>
            </a:pPr>
            <a:r>
              <a:rPr lang="en-US" smtClean="0"/>
              <a:t>LABS  </a:t>
            </a:r>
            <a:r>
              <a:rPr lang="en-US" i="1" smtClean="0"/>
              <a:t>N Engl J Med.</a:t>
            </a:r>
            <a:r>
              <a:rPr lang="en-US" smtClean="0"/>
              <a:t> 2009 361:5: 445-454</a:t>
            </a:r>
          </a:p>
          <a:p>
            <a:pPr lvl="1" eaLnBrk="1" hangingPunct="1"/>
            <a:r>
              <a:rPr lang="en-US" smtClean="0"/>
              <a:t>If slides 54-57 are presented to show a comparison with LRYGB, then they should be used </a:t>
            </a:r>
            <a:r>
              <a:rPr lang="en-US" u="sng" smtClean="0"/>
              <a:t>only reactively</a:t>
            </a:r>
            <a:r>
              <a:rPr lang="en-US" smtClean="0"/>
              <a:t> </a:t>
            </a:r>
          </a:p>
          <a:p>
            <a:pPr lvl="1" eaLnBrk="1" hangingPunct="1"/>
            <a:r>
              <a:rPr lang="en-US" smtClean="0"/>
              <a:t>If slides 54-57 are shown solely to present safety information for LAGB, they are OK to present proactively  </a:t>
            </a:r>
          </a:p>
        </p:txBody>
      </p:sp>
    </p:spTree>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p:txBody>
          <a:bodyPr/>
          <a:lstStyle/>
          <a:p>
            <a:pPr>
              <a:defRPr/>
            </a:pPr>
            <a:r>
              <a:rPr lang="en-US" sz="3200" dirty="0" smtClean="0"/>
              <a:t>Reported Weight Loss as a Percentage of Excess Body Weight After Bariatric Surgery</a:t>
            </a:r>
          </a:p>
        </p:txBody>
      </p:sp>
      <p:pic>
        <p:nvPicPr>
          <p:cNvPr id="60419" name="Picture 9"/>
          <p:cNvPicPr>
            <a:picLocks noChangeAspect="1" noChangeArrowheads="1"/>
          </p:cNvPicPr>
          <p:nvPr>
            <p:ph type="body" idx="4294967295"/>
          </p:nvPr>
        </p:nvPicPr>
        <p:blipFill>
          <a:blip r:embed="rId3" cstate="print"/>
          <a:srcRect/>
          <a:stretch>
            <a:fillRect/>
          </a:stretch>
        </p:blipFill>
        <p:spPr>
          <a:xfrm>
            <a:off x="684213" y="1427163"/>
            <a:ext cx="7683500" cy="3238500"/>
          </a:xfrm>
          <a:noFill/>
        </p:spPr>
      </p:pic>
      <p:sp>
        <p:nvSpPr>
          <p:cNvPr id="58373" name="Text Box 10"/>
          <p:cNvSpPr txBox="1">
            <a:spLocks noChangeArrowheads="1"/>
          </p:cNvSpPr>
          <p:nvPr/>
        </p:nvSpPr>
        <p:spPr bwMode="auto">
          <a:xfrm>
            <a:off x="685800" y="4713288"/>
            <a:ext cx="7410450" cy="1477962"/>
          </a:xfrm>
          <a:prstGeom prst="rect">
            <a:avLst/>
          </a:prstGeom>
          <a:noFill/>
          <a:ln w="9525">
            <a:noFill/>
            <a:miter lim="800000"/>
            <a:headEnd/>
            <a:tailEnd/>
          </a:ln>
        </p:spPr>
        <p:txBody>
          <a:bodyPr>
            <a:spAutoFit/>
          </a:bodyPr>
          <a:lstStyle/>
          <a:p>
            <a:pPr>
              <a:spcBef>
                <a:spcPct val="50000"/>
              </a:spcBef>
              <a:defRPr/>
            </a:pPr>
            <a:r>
              <a:rPr lang="en-US" dirty="0">
                <a:latin typeface="+mj-lt"/>
              </a:rPr>
              <a:t>References correlating to b-h are provided within the AACE/TOS/ASMBS Bariatric Surgery Guidelines</a:t>
            </a:r>
          </a:p>
          <a:p>
            <a:pPr>
              <a:spcBef>
                <a:spcPct val="50000"/>
              </a:spcBef>
              <a:defRPr/>
            </a:pPr>
            <a:r>
              <a:rPr lang="en-US" dirty="0">
                <a:latin typeface="+mj-lt"/>
              </a:rPr>
              <a:t>DS=duodenal switch</a:t>
            </a:r>
          </a:p>
          <a:p>
            <a:pPr>
              <a:spcBef>
                <a:spcPct val="50000"/>
              </a:spcBef>
              <a:defRPr/>
            </a:pPr>
            <a:endParaRPr lang="en-US" dirty="0">
              <a:latin typeface="+mj-lt"/>
            </a:endParaRPr>
          </a:p>
        </p:txBody>
      </p:sp>
      <p:sp>
        <p:nvSpPr>
          <p:cNvPr id="60421" name="Text Box 239"/>
          <p:cNvSpPr txBox="1">
            <a:spLocks noChangeArrowheads="1"/>
          </p:cNvSpPr>
          <p:nvPr/>
        </p:nvSpPr>
        <p:spPr bwMode="auto">
          <a:xfrm>
            <a:off x="0" y="6073775"/>
            <a:ext cx="9001125" cy="560388"/>
          </a:xfrm>
          <a:prstGeom prst="rect">
            <a:avLst/>
          </a:prstGeom>
          <a:noFill/>
          <a:ln w="9525">
            <a:noFill/>
            <a:miter lim="800000"/>
            <a:headEnd/>
            <a:tailEnd/>
          </a:ln>
        </p:spPr>
        <p:txBody>
          <a:bodyPr anchor="b"/>
          <a:lstStyle/>
          <a:p>
            <a:r>
              <a:rPr lang="en-US" sz="800"/>
              <a:t>1. Mechanick JI, Kushner RF, Sugerman HJ, et al. American Association of Clinical Endocrinologists, The Obesity Society, and American Society for Metabolic &amp; Bariatric Surgery Medical Guidelines for Clinical Practice for the perioperative nutritional, metabolic, and nonsurgical support of the bariatric surgery patient. </a:t>
            </a:r>
            <a:r>
              <a:rPr lang="en-US" sz="800" i="1"/>
              <a:t>Surg Obes Relat Dis</a:t>
            </a:r>
            <a:r>
              <a:rPr lang="en-US" sz="800"/>
              <a:t>. 2008;4:S109-S184.</a:t>
            </a:r>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00" name="Rectangle 36"/>
          <p:cNvSpPr>
            <a:spLocks noGrp="1" noChangeArrowheads="1"/>
          </p:cNvSpPr>
          <p:nvPr>
            <p:ph type="title" idx="4294967295"/>
          </p:nvPr>
        </p:nvSpPr>
        <p:spPr/>
        <p:txBody>
          <a:bodyPr/>
          <a:lstStyle/>
          <a:p>
            <a:pPr eaLnBrk="1" hangingPunct="1">
              <a:defRPr/>
            </a:pPr>
            <a:r>
              <a:rPr lang="en-US" dirty="0" smtClean="0">
                <a:solidFill>
                  <a:srgbClr val="FF0000"/>
                </a:solidFill>
              </a:rPr>
              <a:t> </a:t>
            </a:r>
            <a:r>
              <a:rPr lang="en-US" dirty="0" smtClean="0"/>
              <a:t>Weight Loss Surgery</a:t>
            </a:r>
          </a:p>
        </p:txBody>
      </p:sp>
      <p:sp>
        <p:nvSpPr>
          <p:cNvPr id="59395" name="Rectangle 5"/>
          <p:cNvSpPr>
            <a:spLocks noChangeArrowheads="1"/>
          </p:cNvSpPr>
          <p:nvPr/>
        </p:nvSpPr>
        <p:spPr bwMode="auto">
          <a:xfrm>
            <a:off x="471488" y="1300163"/>
            <a:ext cx="8201025" cy="463550"/>
          </a:xfrm>
          <a:prstGeom prst="rect">
            <a:avLst/>
          </a:prstGeom>
          <a:noFill/>
          <a:ln w="9525" algn="ctr">
            <a:noFill/>
            <a:miter lim="800000"/>
            <a:headEnd/>
            <a:tailEnd/>
          </a:ln>
        </p:spPr>
        <p:txBody>
          <a:bodyPr anchor="ctr"/>
          <a:lstStyle/>
          <a:p>
            <a:pPr algn="ctr">
              <a:lnSpc>
                <a:spcPct val="85000"/>
              </a:lnSpc>
              <a:defRPr/>
            </a:pPr>
            <a:r>
              <a:rPr lang="en-US" sz="2400" b="1" i="1" dirty="0">
                <a:solidFill>
                  <a:schemeClr val="accent3"/>
                </a:solidFill>
                <a:latin typeface="Times New Roman" pitchFamily="18" charset="0"/>
              </a:rPr>
              <a:t>LAGB* </a:t>
            </a:r>
            <a:r>
              <a:rPr lang="en-US" sz="2400" b="1" i="1" dirty="0" err="1">
                <a:solidFill>
                  <a:schemeClr val="accent3"/>
                </a:solidFill>
                <a:latin typeface="Times New Roman" pitchFamily="18" charset="0"/>
              </a:rPr>
              <a:t>vs</a:t>
            </a:r>
            <a:r>
              <a:rPr lang="en-US" sz="2400" b="1" i="1" dirty="0">
                <a:solidFill>
                  <a:schemeClr val="accent3"/>
                </a:solidFill>
                <a:latin typeface="Times New Roman" pitchFamily="18" charset="0"/>
              </a:rPr>
              <a:t> LRYGB Surgery</a:t>
            </a:r>
            <a:r>
              <a:rPr lang="en-US" sz="2400" b="1" dirty="0">
                <a:solidFill>
                  <a:schemeClr val="accent3"/>
                </a:solidFill>
                <a:latin typeface="Times New Roman" pitchFamily="18" charset="0"/>
              </a:rPr>
              <a:t> </a:t>
            </a:r>
            <a:r>
              <a:rPr lang="en-US" sz="2400" b="1" i="1" dirty="0">
                <a:solidFill>
                  <a:schemeClr val="accent3"/>
                </a:solidFill>
                <a:latin typeface="Times New Roman" pitchFamily="18" charset="0"/>
                <a:cs typeface="Arial" charset="0"/>
              </a:rPr>
              <a:t>— </a:t>
            </a:r>
            <a:r>
              <a:rPr lang="en-US" sz="2400" b="1" i="1" dirty="0">
                <a:solidFill>
                  <a:schemeClr val="accent3"/>
                </a:solidFill>
                <a:latin typeface="Times New Roman" pitchFamily="18" charset="0"/>
              </a:rPr>
              <a:t>Safety </a:t>
            </a:r>
          </a:p>
        </p:txBody>
      </p:sp>
      <p:graphicFrame>
        <p:nvGraphicFramePr>
          <p:cNvPr id="1130523" name="Group 27"/>
          <p:cNvGraphicFramePr>
            <a:graphicFrameLocks noGrp="1"/>
          </p:cNvGraphicFramePr>
          <p:nvPr/>
        </p:nvGraphicFramePr>
        <p:xfrm>
          <a:off x="581025" y="1781175"/>
          <a:ext cx="7891463" cy="2286000"/>
        </p:xfrm>
        <a:graphic>
          <a:graphicData uri="http://schemas.openxmlformats.org/drawingml/2006/table">
            <a:tbl>
              <a:tblPr/>
              <a:tblGrid>
                <a:gridCol w="3999366"/>
                <a:gridCol w="1981200"/>
                <a:gridCol w="1910896"/>
              </a:tblGrid>
              <a:tr h="136616">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rPr>
                        <a:t>Categories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rPr>
                        <a:t>LAGB</a:t>
                      </a:r>
                      <a:endParaRPr kumimoji="0" lang="en-US" sz="2000" b="1" i="0" u="none" strike="noStrike" cap="none" normalizeH="0" baseline="30000" dirty="0" smtClean="0">
                        <a:ln>
                          <a:noFill/>
                        </a:ln>
                        <a:solidFill>
                          <a:schemeClr val="bg1"/>
                        </a:solidFill>
                        <a:effectLst>
                          <a:outerShdw blurRad="38100" dist="38100" dir="2700000" algn="tl">
                            <a:srgbClr val="000000">
                              <a:alpha val="43137"/>
                            </a:srgbClr>
                          </a:outerShdw>
                        </a:effectLst>
                        <a:latin typeface="Times New Roman" pitchFamily="18" charset="0"/>
                        <a:cs typeface="Arial"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rPr>
                        <a:t>Gastric Bypass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39077">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Total Complications</a:t>
                      </a:r>
                      <a:r>
                        <a:rPr kumimoji="0" lang="en-US" sz="2000" b="0" i="0" u="none" strike="noStrike" cap="none" normalizeH="0" baseline="30000" dirty="0" smtClean="0">
                          <a:ln>
                            <a:noFill/>
                          </a:ln>
                          <a:solidFill>
                            <a:schemeClr val="tx1"/>
                          </a:solidFill>
                          <a:effectLst/>
                          <a:latin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9%</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(n=480)</a:t>
                      </a:r>
                      <a:endParaRPr kumimoji="0" lang="en-US" sz="2000" b="1" i="0" u="none" strike="noStrike" cap="none" normalizeH="0" baseline="0" dirty="0" smtClean="0">
                        <a:ln>
                          <a:noFill/>
                        </a:ln>
                        <a:solidFill>
                          <a:schemeClr val="accent3"/>
                        </a:solidFill>
                        <a:effectLst/>
                        <a:latin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23%</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(n=235)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r>
              <a:tr h="239077">
                <a:tc>
                  <a:txBody>
                    <a:bodyPr/>
                    <a:lstStyle/>
                    <a:p>
                      <a:pPr marL="0" marR="0" lvl="0" indent="0" algn="l"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Major Complications</a:t>
                      </a:r>
                      <a:r>
                        <a:rPr kumimoji="0" lang="en-US" sz="2000" b="0" i="0" u="none" strike="noStrike" cap="none" normalizeH="0" baseline="30000" dirty="0" smtClean="0">
                          <a:ln>
                            <a:noFill/>
                          </a:ln>
                          <a:solidFill>
                            <a:schemeClr val="tx1"/>
                          </a:solidFill>
                          <a:effectLst/>
                          <a:latin typeface="Times New Roman" pitchFamily="18" charset="0"/>
                        </a:rPr>
                        <a:t>†1</a:t>
                      </a:r>
                    </a:p>
                    <a:p>
                      <a:pPr marL="0" marR="0" lvl="0" indent="0" algn="l"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tx1"/>
                          </a:solidFill>
                          <a:effectLst/>
                          <a:latin typeface="Times New Roman" pitchFamily="18" charset="0"/>
                        </a:rPr>
                        <a:t>(Grades III and IV)</a:t>
                      </a:r>
                      <a:endParaRPr kumimoji="0" lang="en-US" sz="2000" b="0" i="0" u="none" strike="noStrike" cap="none" normalizeH="0" baseline="30000" dirty="0" smtClean="0">
                        <a:ln>
                          <a:noFill/>
                        </a:ln>
                        <a:solidFill>
                          <a:schemeClr val="tx1"/>
                        </a:solidFill>
                        <a:effectLst/>
                        <a:latin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0.2%</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(n=480)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2.1%</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(n=235)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r>
              <a:tr h="239077">
                <a:tc>
                  <a:txBody>
                    <a:bodyPr/>
                    <a:lstStyle/>
                    <a:p>
                      <a:pPr marL="0" marR="0" lvl="0" indent="0" algn="l"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Postsurgical Mortality Rate</a:t>
                      </a:r>
                      <a:r>
                        <a:rPr kumimoji="0" lang="en-US" sz="2000" b="0" i="0" u="none" strike="noStrike" cap="none" normalizeH="0" baseline="30000" dirty="0" smtClean="0">
                          <a:ln>
                            <a:noFill/>
                          </a:ln>
                          <a:solidFill>
                            <a:schemeClr val="tx1"/>
                          </a:solidFill>
                          <a:effectLst/>
                          <a:latin typeface="Times New Roman" pitchFamily="18" charset="0"/>
                        </a:rPr>
                        <a:t>2</a:t>
                      </a:r>
                    </a:p>
                    <a:p>
                      <a:pPr marL="0" marR="0" lvl="0" indent="0" algn="l"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tx1"/>
                          </a:solidFill>
                          <a:effectLst/>
                          <a:latin typeface="Times New Roman" pitchFamily="18" charset="0"/>
                        </a:rPr>
                        <a:t>(Short-term)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tx1"/>
                          </a:solidFill>
                          <a:effectLst/>
                          <a:latin typeface="Times New Roman" pitchFamily="18" charset="0"/>
                        </a:rPr>
                        <a:t>0.05%</a:t>
                      </a:r>
                      <a:r>
                        <a:rPr kumimoji="0" lang="en-US" sz="2000" b="0" i="0" u="none" strike="noStrike" cap="none" normalizeH="0" baseline="30000" dirty="0" smtClean="0">
                          <a:ln>
                            <a:noFill/>
                          </a:ln>
                          <a:solidFill>
                            <a:schemeClr val="tx1"/>
                          </a:solidFill>
                          <a:effectLst/>
                          <a:latin typeface="Times New Roman" pitchFamily="18" charset="0"/>
                        </a:rPr>
                        <a:t>2</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(n=5780)</a:t>
                      </a:r>
                      <a:endParaRPr kumimoji="0" lang="en-US" sz="2000" b="0" i="0" u="none" strike="noStrike" cap="none" normalizeH="0" baseline="30000" dirty="0" smtClean="0">
                        <a:ln>
                          <a:noFill/>
                        </a:ln>
                        <a:solidFill>
                          <a:schemeClr val="accent3"/>
                        </a:solidFill>
                        <a:effectLst/>
                        <a:latin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rPr>
                        <a:t>0.5%</a:t>
                      </a:r>
                      <a:r>
                        <a:rPr kumimoji="0" lang="en-US" sz="2000" b="1" i="0" u="none" strike="noStrike" cap="none" normalizeH="0" baseline="30000" dirty="0" smtClean="0">
                          <a:ln>
                            <a:noFill/>
                          </a:ln>
                          <a:solidFill>
                            <a:schemeClr val="tx1"/>
                          </a:solidFill>
                          <a:effectLst/>
                          <a:latin typeface="Times New Roman" pitchFamily="18" charset="0"/>
                        </a:rPr>
                        <a:t>2</a:t>
                      </a:r>
                    </a:p>
                    <a:p>
                      <a:pPr marL="0" marR="0" lvl="0" indent="0" algn="ctr" defTabSz="914400" rtl="0" eaLnBrk="1" fontAlgn="base" latinLnBrk="0" hangingPunct="1">
                        <a:lnSpc>
                          <a:spcPct val="90000"/>
                        </a:lnSpc>
                        <a:spcBef>
                          <a:spcPct val="0"/>
                        </a:spcBef>
                        <a:spcAft>
                          <a:spcPct val="0"/>
                        </a:spcAft>
                        <a:buClr>
                          <a:srgbClr val="5C919E"/>
                        </a:buClr>
                        <a:buSzTx/>
                        <a:buFont typeface="Symbol" pitchFamily="18" charset="2"/>
                        <a:buNone/>
                        <a:tabLst/>
                      </a:pPr>
                      <a:r>
                        <a:rPr kumimoji="0" lang="en-US" sz="2000" b="0" i="0" u="none" strike="noStrike" cap="none" normalizeH="0" baseline="0" dirty="0" smtClean="0">
                          <a:ln>
                            <a:noFill/>
                          </a:ln>
                          <a:solidFill>
                            <a:schemeClr val="accent3"/>
                          </a:solidFill>
                          <a:effectLst/>
                          <a:latin typeface="Times New Roman" pitchFamily="18" charset="0"/>
                        </a:rPr>
                        <a:t>(n=9258)</a:t>
                      </a:r>
                      <a:endParaRPr kumimoji="0" lang="en-US" sz="2000" b="0" i="0" u="none" strike="noStrike" cap="none" normalizeH="0" baseline="30000" dirty="0" smtClean="0">
                        <a:ln>
                          <a:noFill/>
                        </a:ln>
                        <a:solidFill>
                          <a:schemeClr val="accent3"/>
                        </a:solidFill>
                        <a:effectLst/>
                        <a:latin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r>
            </a:tbl>
          </a:graphicData>
        </a:graphic>
      </p:graphicFrame>
      <p:sp>
        <p:nvSpPr>
          <p:cNvPr id="6" name="Text Box 239"/>
          <p:cNvSpPr txBox="1">
            <a:spLocks noChangeArrowheads="1"/>
          </p:cNvSpPr>
          <p:nvPr/>
        </p:nvSpPr>
        <p:spPr bwMode="auto">
          <a:xfrm>
            <a:off x="0" y="5813425"/>
            <a:ext cx="9144000" cy="820738"/>
          </a:xfrm>
          <a:prstGeom prst="rect">
            <a:avLst/>
          </a:prstGeom>
          <a:noFill/>
          <a:ln w="9525">
            <a:noFill/>
            <a:miter lim="800000"/>
            <a:headEnd/>
            <a:tailEnd/>
          </a:ln>
        </p:spPr>
        <p:txBody>
          <a:bodyPr anchor="b"/>
          <a:lstStyle/>
          <a:p>
            <a:pPr marL="57150" indent="-57150" eaLnBrk="0" hangingPunct="0">
              <a:defRPr/>
            </a:pPr>
            <a:r>
              <a:rPr lang="en-US" sz="800" i="1" dirty="0">
                <a:latin typeface="Times New Roman" pitchFamily="18" charset="0"/>
              </a:rPr>
              <a:t>*	Includes the LAP-BAND</a:t>
            </a:r>
            <a:r>
              <a:rPr lang="en-US" sz="800" i="1" baseline="30000" dirty="0">
                <a:latin typeface="Times New Roman" pitchFamily="18" charset="0"/>
              </a:rPr>
              <a:t>®</a:t>
            </a:r>
            <a:r>
              <a:rPr lang="en-US" sz="800" i="1" dirty="0">
                <a:latin typeface="Times New Roman" pitchFamily="18" charset="0"/>
              </a:rPr>
              <a:t> System and other adjustable gastric banding systems. </a:t>
            </a:r>
          </a:p>
          <a:p>
            <a:pPr marL="57150" indent="-57150" eaLnBrk="0" hangingPunct="0">
              <a:defRPr/>
            </a:pPr>
            <a:r>
              <a:rPr lang="en-US" sz="800" baseline="30000" dirty="0">
                <a:latin typeface="Times New Roman" pitchFamily="18" charset="0"/>
              </a:rPr>
              <a:t>†</a:t>
            </a:r>
            <a:r>
              <a:rPr lang="en-US" sz="800" dirty="0">
                <a:latin typeface="Times New Roman" pitchFamily="18" charset="0"/>
              </a:rPr>
              <a:t>	</a:t>
            </a:r>
            <a:r>
              <a:rPr lang="en-US" sz="800" i="1" dirty="0">
                <a:latin typeface="Times New Roman" pitchFamily="18" charset="0"/>
              </a:rPr>
              <a:t>Published complication rates vary depending upon the institution and how the surgeon diagnoses and defines a particular complication.</a:t>
            </a:r>
          </a:p>
          <a:p>
            <a:pPr marL="119063" indent="-119063" eaLnBrk="0" hangingPunct="0">
              <a:defRPr/>
            </a:pPr>
            <a:r>
              <a:rPr lang="en-US" sz="800" dirty="0">
                <a:latin typeface="Times New Roman" pitchFamily="18" charset="0"/>
              </a:rPr>
              <a:t>1. Parikh MS, </a:t>
            </a:r>
            <a:r>
              <a:rPr lang="en-US" sz="800" dirty="0" err="1">
                <a:latin typeface="Times New Roman" pitchFamily="18" charset="0"/>
              </a:rPr>
              <a:t>Laker</a:t>
            </a:r>
            <a:r>
              <a:rPr lang="en-US" sz="800" dirty="0">
                <a:latin typeface="Times New Roman" pitchFamily="18" charset="0"/>
              </a:rPr>
              <a:t> S, Weiner M, </a:t>
            </a:r>
            <a:r>
              <a:rPr lang="en-US" sz="800" dirty="0" err="1">
                <a:latin typeface="Times New Roman" pitchFamily="18" charset="0"/>
              </a:rPr>
              <a:t>Hajiseyedjavadi</a:t>
            </a:r>
            <a:r>
              <a:rPr lang="en-US" sz="800" dirty="0">
                <a:latin typeface="Times New Roman" pitchFamily="18" charset="0"/>
              </a:rPr>
              <a:t> O, </a:t>
            </a:r>
            <a:r>
              <a:rPr lang="en-US" sz="800" dirty="0" err="1">
                <a:latin typeface="Times New Roman" pitchFamily="18" charset="0"/>
              </a:rPr>
              <a:t>Ren</a:t>
            </a:r>
            <a:r>
              <a:rPr lang="en-US" sz="800" dirty="0">
                <a:latin typeface="Times New Roman" pitchFamily="18" charset="0"/>
              </a:rPr>
              <a:t> CJ. Objective comparison of complications resulting from laparoscopic bariatric procedures. </a:t>
            </a:r>
            <a:r>
              <a:rPr lang="en-US" sz="800" i="1" dirty="0">
                <a:latin typeface="Times New Roman" pitchFamily="18" charset="0"/>
              </a:rPr>
              <a:t>J Am </a:t>
            </a:r>
            <a:r>
              <a:rPr lang="en-US" sz="800" i="1" dirty="0" err="1">
                <a:latin typeface="Times New Roman" pitchFamily="18" charset="0"/>
              </a:rPr>
              <a:t>Coll</a:t>
            </a:r>
            <a:r>
              <a:rPr lang="en-US" sz="800" i="1" dirty="0">
                <a:latin typeface="Times New Roman" pitchFamily="18" charset="0"/>
              </a:rPr>
              <a:t> Surg</a:t>
            </a:r>
            <a:r>
              <a:rPr lang="en-US" sz="800" dirty="0">
                <a:latin typeface="Times New Roman" pitchFamily="18" charset="0"/>
              </a:rPr>
              <a:t>. 2006;202:252-261.</a:t>
            </a:r>
          </a:p>
          <a:p>
            <a:pPr marL="119063" indent="-119063" eaLnBrk="0" hangingPunct="0">
              <a:defRPr/>
            </a:pPr>
            <a:r>
              <a:rPr lang="en-US" sz="800" dirty="0">
                <a:latin typeface="Times New Roman" pitchFamily="18" charset="0"/>
              </a:rPr>
              <a:t>2. Longitudinal Assessment of Bariatric Surgery (LABS) Consortium, </a:t>
            </a:r>
            <a:r>
              <a:rPr lang="en-US" sz="800" dirty="0" err="1">
                <a:latin typeface="Times New Roman" pitchFamily="18" charset="0"/>
              </a:rPr>
              <a:t>Flum</a:t>
            </a:r>
            <a:r>
              <a:rPr lang="en-US" sz="800" dirty="0">
                <a:latin typeface="Times New Roman" pitchFamily="18" charset="0"/>
              </a:rPr>
              <a:t> DR, Belle SH, King WC, et al. </a:t>
            </a:r>
            <a:r>
              <a:rPr lang="en-US" sz="800" dirty="0" err="1">
                <a:latin typeface="Times New Roman" pitchFamily="18" charset="0"/>
              </a:rPr>
              <a:t>Perioperative</a:t>
            </a:r>
            <a:r>
              <a:rPr lang="en-US" sz="800" dirty="0">
                <a:latin typeface="Times New Roman" pitchFamily="18" charset="0"/>
              </a:rPr>
              <a:t> safety in the longitudinal assessment of bariatric surgery. </a:t>
            </a:r>
            <a:r>
              <a:rPr lang="en-US" sz="800" i="1" dirty="0">
                <a:latin typeface="Times New Roman" pitchFamily="18" charset="0"/>
              </a:rPr>
              <a:t>N </a:t>
            </a:r>
            <a:r>
              <a:rPr lang="en-US" sz="800" i="1" dirty="0" err="1">
                <a:latin typeface="Times New Roman" pitchFamily="18" charset="0"/>
              </a:rPr>
              <a:t>Engl</a:t>
            </a:r>
            <a:r>
              <a:rPr lang="en-US" sz="800" i="1" dirty="0">
                <a:latin typeface="Times New Roman" pitchFamily="18" charset="0"/>
              </a:rPr>
              <a:t> J Med</a:t>
            </a:r>
            <a:r>
              <a:rPr lang="en-US" sz="800" dirty="0">
                <a:latin typeface="Times New Roman" pitchFamily="18" charset="0"/>
              </a:rPr>
              <a:t>. 2009;361:445-454</a:t>
            </a:r>
            <a:r>
              <a:rPr lang="en-US" sz="800" i="1" dirty="0">
                <a:latin typeface="Times New Roman" pitchFamily="18" charset="0"/>
              </a:rPr>
              <a:t>.</a:t>
            </a:r>
          </a:p>
        </p:txBody>
      </p:sp>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sp>
        <p:nvSpPr>
          <p:cNvPr id="62467" name="Rectangle 3"/>
          <p:cNvSpPr>
            <a:spLocks noGrp="1" noChangeArrowheads="1"/>
          </p:cNvSpPr>
          <p:nvPr>
            <p:ph idx="1"/>
          </p:nvPr>
        </p:nvSpPr>
        <p:spPr>
          <a:xfrm>
            <a:off x="457200" y="1308100"/>
            <a:ext cx="5464175" cy="5157788"/>
          </a:xfrm>
        </p:spPr>
        <p:txBody>
          <a:bodyPr/>
          <a:lstStyle/>
          <a:p>
            <a:r>
              <a:rPr lang="en-US" sz="2000" b="1" smtClean="0"/>
              <a:t>Background: </a:t>
            </a:r>
            <a:r>
              <a:rPr lang="en-US" sz="2000" smtClean="0"/>
              <a:t>To improve decision making in the treatment of severe obesity, the risks of bariatric surgery require further characterization </a:t>
            </a:r>
          </a:p>
          <a:p>
            <a:r>
              <a:rPr lang="en-US" sz="2000" b="1" smtClean="0"/>
              <a:t>Methods: </a:t>
            </a:r>
            <a:r>
              <a:rPr lang="en-US" sz="2000" smtClean="0"/>
              <a:t>US prospective, multicenter, observational study of 30-day outcomes in consecutive patients undergoing bariatric surgery</a:t>
            </a:r>
          </a:p>
          <a:p>
            <a:r>
              <a:rPr lang="en-US" sz="2000" b="1" smtClean="0"/>
              <a:t>Primary outcome was a composite endpoint</a:t>
            </a:r>
            <a:r>
              <a:rPr lang="en-US" sz="2000" smtClean="0"/>
              <a:t> of any of the following within 30 days after </a:t>
            </a:r>
            <a:br>
              <a:rPr lang="en-US" sz="2000" smtClean="0"/>
            </a:br>
            <a:r>
              <a:rPr lang="en-US" sz="2000" smtClean="0"/>
              <a:t>first-time bariatric surgery</a:t>
            </a:r>
          </a:p>
          <a:p>
            <a:pPr lvl="1"/>
            <a:r>
              <a:rPr lang="en-US" sz="1800" smtClean="0"/>
              <a:t>Major adverse outcomes including</a:t>
            </a:r>
          </a:p>
          <a:p>
            <a:pPr lvl="2"/>
            <a:r>
              <a:rPr lang="en-US" sz="1600" smtClean="0"/>
              <a:t>Death</a:t>
            </a:r>
          </a:p>
          <a:p>
            <a:pPr lvl="2"/>
            <a:r>
              <a:rPr lang="en-US" sz="1600" smtClean="0"/>
              <a:t>Venous thromboembolism</a:t>
            </a:r>
          </a:p>
          <a:p>
            <a:pPr lvl="2"/>
            <a:r>
              <a:rPr lang="en-US" sz="1600" smtClean="0"/>
              <a:t>Percutaneous, endoscopic, or operative reintervention </a:t>
            </a:r>
          </a:p>
          <a:p>
            <a:pPr lvl="2"/>
            <a:r>
              <a:rPr lang="en-US" sz="1600" smtClean="0"/>
              <a:t>Failure to be discharged from the hospital</a:t>
            </a:r>
          </a:p>
        </p:txBody>
      </p:sp>
      <p:sp>
        <p:nvSpPr>
          <p:cNvPr id="62468"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pic>
        <p:nvPicPr>
          <p:cNvPr id="11" name="Picture 6"/>
          <p:cNvPicPr>
            <a:picLocks noChangeAspect="1" noChangeArrowheads="1"/>
          </p:cNvPicPr>
          <p:nvPr/>
        </p:nvPicPr>
        <p:blipFill>
          <a:blip r:embed="rId3" cstate="print"/>
          <a:srcRect l="4660"/>
          <a:stretch>
            <a:fillRect/>
          </a:stretch>
        </p:blipFill>
        <p:spPr>
          <a:xfrm>
            <a:off x="5934075" y="1655763"/>
            <a:ext cx="2979738" cy="4132262"/>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62470" name="Text Box 239"/>
          <p:cNvSpPr txBox="1">
            <a:spLocks noChangeArrowheads="1"/>
          </p:cNvSpPr>
          <p:nvPr/>
        </p:nvSpPr>
        <p:spPr bwMode="auto">
          <a:xfrm>
            <a:off x="0" y="6291263"/>
            <a:ext cx="8929688" cy="342900"/>
          </a:xfrm>
          <a:prstGeom prst="rect">
            <a:avLst/>
          </a:prstGeom>
          <a:noFill/>
          <a:ln w="9525">
            <a:noFill/>
            <a:miter lim="800000"/>
            <a:headEnd/>
            <a:tailEnd/>
          </a:ln>
        </p:spPr>
        <p:txBody>
          <a:bodyPr anchor="b"/>
          <a:lstStyle/>
          <a:p>
            <a:r>
              <a:rPr lang="en-US" sz="800"/>
              <a:t>1. Longitudinal Assessment of Bariatric Surgery (LABS) Consortium, Flum DR, Belle SH, King WC, et al. Perioperative safety in the longitudinal assessment of bariatric surgery. </a:t>
            </a:r>
            <a:r>
              <a:rPr lang="en-US" sz="800" i="1"/>
              <a:t>N Engl J Med. </a:t>
            </a:r>
            <a:r>
              <a:rPr lang="en-US" sz="800"/>
              <a:t>2009;361:445-454.</a:t>
            </a:r>
          </a:p>
        </p:txBody>
      </p:sp>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sp>
        <p:nvSpPr>
          <p:cNvPr id="63491" name="Rectangle 3"/>
          <p:cNvSpPr>
            <a:spLocks noGrp="1" noChangeArrowheads="1"/>
          </p:cNvSpPr>
          <p:nvPr>
            <p:ph idx="1"/>
          </p:nvPr>
        </p:nvSpPr>
        <p:spPr>
          <a:xfrm>
            <a:off x="457200" y="1308100"/>
            <a:ext cx="5464175" cy="5157788"/>
          </a:xfrm>
        </p:spPr>
        <p:txBody>
          <a:bodyPr/>
          <a:lstStyle/>
          <a:p>
            <a:r>
              <a:rPr lang="en-US" sz="2400" b="1" smtClean="0"/>
              <a:t>Results: </a:t>
            </a:r>
            <a:r>
              <a:rPr lang="en-US" sz="2400" smtClean="0"/>
              <a:t>Of 4476 patients, more than half had &gt;2 coexisting conditions </a:t>
            </a:r>
          </a:p>
          <a:p>
            <a:pPr lvl="1"/>
            <a:r>
              <a:rPr lang="en-US" sz="2000" smtClean="0"/>
              <a:t>30-day rate of death among pts was 0.3% (RYGB and LAGB)</a:t>
            </a:r>
          </a:p>
          <a:p>
            <a:pPr lvl="1"/>
            <a:r>
              <a:rPr lang="en-US" sz="2000" smtClean="0"/>
              <a:t>A total of 4.3% of patients had at least         </a:t>
            </a:r>
            <a:r>
              <a:rPr lang="en-US" sz="2200" smtClean="0"/>
              <a:t>1 major adverse event</a:t>
            </a:r>
          </a:p>
          <a:p>
            <a:r>
              <a:rPr lang="en-US" sz="2400" b="1" smtClean="0"/>
              <a:t>Composite endpoint predictors</a:t>
            </a:r>
          </a:p>
          <a:p>
            <a:pPr lvl="1"/>
            <a:r>
              <a:rPr lang="en-US" sz="2000" smtClean="0"/>
              <a:t>History of deep vein thrombosis (DVT) or pulmonary embolus (PE), diagnosis of obstructive sleep apnea (OSA), and impaired functional status were each independently associated with an ↑ risk of the composite endpoint</a:t>
            </a:r>
          </a:p>
          <a:p>
            <a:pPr lvl="1"/>
            <a:r>
              <a:rPr lang="en-US" sz="2000" smtClean="0"/>
              <a:t>Extreme values of BMI </a:t>
            </a:r>
          </a:p>
        </p:txBody>
      </p:sp>
      <p:sp>
        <p:nvSpPr>
          <p:cNvPr id="63492"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pic>
        <p:nvPicPr>
          <p:cNvPr id="11" name="Picture 6"/>
          <p:cNvPicPr>
            <a:picLocks noChangeAspect="1" noChangeArrowheads="1"/>
          </p:cNvPicPr>
          <p:nvPr/>
        </p:nvPicPr>
        <p:blipFill>
          <a:blip r:embed="rId3" cstate="print"/>
          <a:srcRect l="4660"/>
          <a:stretch>
            <a:fillRect/>
          </a:stretch>
        </p:blipFill>
        <p:spPr>
          <a:xfrm>
            <a:off x="5934075" y="1655763"/>
            <a:ext cx="2979738" cy="4132262"/>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63494" name="Text Box 239"/>
          <p:cNvSpPr txBox="1">
            <a:spLocks noChangeArrowheads="1"/>
          </p:cNvSpPr>
          <p:nvPr/>
        </p:nvSpPr>
        <p:spPr bwMode="auto">
          <a:xfrm>
            <a:off x="0" y="6291263"/>
            <a:ext cx="8942388" cy="342900"/>
          </a:xfrm>
          <a:prstGeom prst="rect">
            <a:avLst/>
          </a:prstGeom>
          <a:noFill/>
          <a:ln w="9525">
            <a:noFill/>
            <a:miter lim="800000"/>
            <a:headEnd/>
            <a:tailEnd/>
          </a:ln>
        </p:spPr>
        <p:txBody>
          <a:bodyPr anchor="b"/>
          <a:lstStyle/>
          <a:p>
            <a:r>
              <a:rPr lang="en-US" sz="800"/>
              <a:t>1. Longitudinal Assessment of Bariatric Surgery (LABS) Consortium, Flum DR, Belle SH, King WC, et al. Perioperative safety in the longitudinal assessment of bariatric surgery. </a:t>
            </a:r>
            <a:r>
              <a:rPr lang="en-US" sz="800" i="1"/>
              <a:t>N Engl J Med. </a:t>
            </a:r>
            <a:r>
              <a:rPr lang="en-US" sz="800"/>
              <a:t>2009;361:445-454.</a:t>
            </a:r>
          </a:p>
        </p:txBody>
      </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pic>
        <p:nvPicPr>
          <p:cNvPr id="62468" name="Picture 4"/>
          <p:cNvPicPr>
            <a:picLocks noChangeAspect="1" noChangeArrowheads="1"/>
          </p:cNvPicPr>
          <p:nvPr/>
        </p:nvPicPr>
        <p:blipFill>
          <a:blip r:embed="rId3" cstate="print"/>
          <a:srcRect/>
          <a:stretch>
            <a:fillRect/>
          </a:stretch>
        </p:blipFill>
        <p:spPr bwMode="auto">
          <a:xfrm>
            <a:off x="471488" y="1350963"/>
            <a:ext cx="8235950" cy="474503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64516" name="Text Box 239"/>
          <p:cNvSpPr txBox="1">
            <a:spLocks noChangeArrowheads="1"/>
          </p:cNvSpPr>
          <p:nvPr/>
        </p:nvSpPr>
        <p:spPr bwMode="auto">
          <a:xfrm>
            <a:off x="0" y="6291263"/>
            <a:ext cx="9144000" cy="342900"/>
          </a:xfrm>
          <a:prstGeom prst="rect">
            <a:avLst/>
          </a:prstGeom>
          <a:noFill/>
          <a:ln w="9525">
            <a:noFill/>
            <a:miter lim="800000"/>
            <a:headEnd/>
            <a:tailEnd/>
          </a:ln>
        </p:spPr>
        <p:txBody>
          <a:bodyPr anchor="b"/>
          <a:lstStyle/>
          <a:p>
            <a:r>
              <a:rPr lang="en-US" sz="800"/>
              <a:t>1. Longitudinal Assessment of Bariatric Surgery (LABS) Consortium, Flum DR, Belle SH, King WC, et al. Perioperative safety in the longitudinal assessment of bariatric surgery. </a:t>
            </a:r>
            <a:r>
              <a:rPr lang="en-US" sz="800" i="1"/>
              <a:t>N Engl J Med. </a:t>
            </a:r>
            <a:r>
              <a:rPr lang="en-US" sz="800"/>
              <a:t>2009;361:445-454.</a:t>
            </a: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131763" y="57150"/>
            <a:ext cx="8880475" cy="914400"/>
          </a:xfrm>
        </p:spPr>
        <p:txBody>
          <a:bodyPr/>
          <a:lstStyle/>
          <a:p>
            <a:pPr eaLnBrk="1" hangingPunct="1">
              <a:defRPr/>
            </a:pPr>
            <a:r>
              <a:rPr lang="en-US" smtClean="0"/>
              <a:t>Age-Adjusted Percentage of US Adults Who Were Obese or Who Had Diagnosed Diabetes </a:t>
            </a:r>
            <a:endParaRPr lang="en-US" dirty="0" smtClean="0"/>
          </a:p>
        </p:txBody>
      </p:sp>
      <p:pic>
        <p:nvPicPr>
          <p:cNvPr id="10243" name="Picture 4"/>
          <p:cNvPicPr>
            <a:picLocks noChangeAspect="1" noChangeArrowheads="1"/>
          </p:cNvPicPr>
          <p:nvPr/>
        </p:nvPicPr>
        <p:blipFill>
          <a:blip r:embed="rId3" cstate="print"/>
          <a:srcRect/>
          <a:stretch>
            <a:fillRect/>
          </a:stretch>
        </p:blipFill>
        <p:spPr bwMode="auto">
          <a:xfrm>
            <a:off x="1262063" y="1709738"/>
            <a:ext cx="6615112" cy="4273550"/>
          </a:xfrm>
          <a:prstGeom prst="rect">
            <a:avLst/>
          </a:prstGeom>
          <a:noFill/>
          <a:ln w="9525">
            <a:noFill/>
            <a:miter lim="800000"/>
            <a:headEnd/>
            <a:tailEnd/>
          </a:ln>
        </p:spPr>
      </p:pic>
      <p:sp>
        <p:nvSpPr>
          <p:cNvPr id="10244" name="Text Box 51"/>
          <p:cNvSpPr txBox="1">
            <a:spLocks noChangeArrowheads="1"/>
          </p:cNvSpPr>
          <p:nvPr/>
        </p:nvSpPr>
        <p:spPr bwMode="auto">
          <a:xfrm>
            <a:off x="0" y="6223000"/>
            <a:ext cx="8420100" cy="439738"/>
          </a:xfrm>
          <a:prstGeom prst="rect">
            <a:avLst/>
          </a:prstGeom>
          <a:noFill/>
          <a:ln w="9525">
            <a:noFill/>
            <a:miter lim="800000"/>
            <a:headEnd/>
            <a:tailEnd/>
          </a:ln>
        </p:spPr>
        <p:txBody>
          <a:bodyPr anchor="b"/>
          <a:lstStyle/>
          <a:p>
            <a:pPr marL="114300" indent="-114300"/>
            <a:r>
              <a:rPr lang="en-US" sz="800"/>
              <a:t>Maps of Diabetes and Obesity in 1994, 2000, and 2008. 2009. Available at: </a:t>
            </a:r>
            <a:r>
              <a:rPr lang="en-US" sz="800">
                <a:hlinkClick r:id="rId4"/>
              </a:rPr>
              <a:t>http://www.cdc.gov/diabetes/statistics/slides/maps_diabetesobesity94.pdf</a:t>
            </a:r>
            <a:r>
              <a:rPr lang="en-US" sz="800"/>
              <a:t>. Accessed 5-18-09.</a:t>
            </a:r>
          </a:p>
          <a:p>
            <a:pPr marL="114300" indent="-114300"/>
            <a:endParaRPr lang="en-US" sz="80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sz="2400" dirty="0" err="1" smtClean="0"/>
              <a:t>Perioperative</a:t>
            </a:r>
            <a:r>
              <a:rPr lang="en-US" sz="2400" dirty="0" smtClean="0"/>
              <a:t> Safety in the Longitudinal Assessment of Bariatric Surgery: The Longitudinal Assessment of Bariatric Surgery (LABS) Consortium</a:t>
            </a:r>
            <a:endParaRPr lang="en-US" sz="2400" baseline="30000" dirty="0" smtClean="0"/>
          </a:p>
        </p:txBody>
      </p:sp>
      <p:sp>
        <p:nvSpPr>
          <p:cNvPr id="5" name="AutoShape 5"/>
          <p:cNvSpPr>
            <a:spLocks noChangeArrowheads="1"/>
          </p:cNvSpPr>
          <p:nvPr/>
        </p:nvSpPr>
        <p:spPr bwMode="auto">
          <a:xfrm>
            <a:off x="195263" y="1778000"/>
            <a:ext cx="8753475" cy="3614738"/>
          </a:xfrm>
          <a:prstGeom prst="bevel">
            <a:avLst>
              <a:gd name="adj" fmla="val 4356"/>
            </a:avLst>
          </a:prstGeom>
          <a:gradFill rotWithShape="1">
            <a:gsLst>
              <a:gs pos="0">
                <a:schemeClr val="accent3"/>
              </a:gs>
              <a:gs pos="50000">
                <a:schemeClr val="accent2"/>
              </a:gs>
              <a:gs pos="100000">
                <a:schemeClr val="accent3"/>
              </a:gs>
            </a:gsLst>
            <a:lin ang="0" scaled="1"/>
          </a:gradFill>
          <a:ln w="9525">
            <a:solidFill>
              <a:srgbClr val="006666"/>
            </a:solidFill>
            <a:miter lim="800000"/>
            <a:headEnd/>
            <a:tailEnd/>
          </a:ln>
          <a:effectLst>
            <a:outerShdw blurRad="50800" dist="38100" dir="2700000" algn="tl" rotWithShape="0">
              <a:prstClr val="black">
                <a:alpha val="40000"/>
              </a:prstClr>
            </a:outerShdw>
          </a:effectLst>
        </p:spPr>
        <p:txBody>
          <a:bodyPr anchor="ctr"/>
          <a:lstStyle/>
          <a:p>
            <a:pPr algn="ctr">
              <a:spcBef>
                <a:spcPts val="600"/>
              </a:spcBef>
              <a:defRPr/>
            </a:pPr>
            <a:r>
              <a:rPr lang="en-US" sz="2400" b="1" dirty="0">
                <a:solidFill>
                  <a:schemeClr val="bg1"/>
                </a:solidFill>
                <a:effectLst>
                  <a:outerShdw blurRad="38100" dist="38100" dir="2700000" algn="tl">
                    <a:srgbClr val="000000"/>
                  </a:outerShdw>
                </a:effectLst>
                <a:latin typeface="Times New Roman" pitchFamily="18" charset="0"/>
              </a:rPr>
              <a:t>LABS Conclusion</a:t>
            </a:r>
          </a:p>
          <a:p>
            <a:pPr algn="ctr">
              <a:spcBef>
                <a:spcPts val="600"/>
              </a:spcBef>
              <a:defRPr/>
            </a:pPr>
            <a:r>
              <a:rPr lang="en-US" sz="2000" dirty="0">
                <a:solidFill>
                  <a:schemeClr val="bg1"/>
                </a:solidFill>
                <a:effectLst>
                  <a:outerShdw blurRad="38100" dist="38100" dir="2700000" algn="tl">
                    <a:srgbClr val="000000"/>
                  </a:outerShdw>
                </a:effectLst>
                <a:latin typeface="Times New Roman" pitchFamily="18" charset="0"/>
              </a:rPr>
              <a:t>Overall risk of death and AE after bariatric surgery was low and varied considerably according to patient characteristics</a:t>
            </a:r>
          </a:p>
        </p:txBody>
      </p:sp>
      <p:sp>
        <p:nvSpPr>
          <p:cNvPr id="65540" name="Text Box 239"/>
          <p:cNvSpPr txBox="1">
            <a:spLocks noChangeArrowheads="1"/>
          </p:cNvSpPr>
          <p:nvPr/>
        </p:nvSpPr>
        <p:spPr bwMode="auto">
          <a:xfrm>
            <a:off x="0" y="6291263"/>
            <a:ext cx="8929688" cy="342900"/>
          </a:xfrm>
          <a:prstGeom prst="rect">
            <a:avLst/>
          </a:prstGeom>
          <a:noFill/>
          <a:ln w="9525">
            <a:noFill/>
            <a:miter lim="800000"/>
            <a:headEnd/>
            <a:tailEnd/>
          </a:ln>
        </p:spPr>
        <p:txBody>
          <a:bodyPr anchor="b"/>
          <a:lstStyle/>
          <a:p>
            <a:r>
              <a:rPr lang="en-US" sz="800"/>
              <a:t>1. Longitudinal Assessment of Bariatric Surgery (LABS) Consortium, Flum DR, Belle SH, King WC, et al. Perioperative safety in the longitudinal assessment of bariatric surgery. </a:t>
            </a:r>
            <a:r>
              <a:rPr lang="en-US" sz="800" i="1"/>
              <a:t>N Engl J Med. </a:t>
            </a:r>
            <a:r>
              <a:rPr lang="en-US" sz="800"/>
              <a:t>2009;361:445-454.</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eaLnBrk="1" hangingPunct="1"/>
            <a:r>
              <a:rPr lang="en-US" smtClean="0"/>
              <a:t>Cost-Effectiveness</a:t>
            </a:r>
          </a:p>
        </p:txBody>
      </p:sp>
      <p:sp>
        <p:nvSpPr>
          <p:cNvPr id="66563" name="Rectangle 3"/>
          <p:cNvSpPr>
            <a:spLocks noGrp="1" noChangeArrowheads="1"/>
          </p:cNvSpPr>
          <p:nvPr>
            <p:ph type="subTitle" idx="1"/>
          </p:nvPr>
        </p:nvSpPr>
        <p:spPr/>
        <p:txBody>
          <a:bodyPr/>
          <a:lstStyle/>
          <a:p>
            <a:pPr eaLnBrk="1" hangingPunct="1"/>
            <a:r>
              <a:rPr lang="en-US" smtClean="0">
                <a:latin typeface="Arial" charset="0"/>
              </a:rPr>
              <a:t>Reactive Use Only</a:t>
            </a:r>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p:cNvPicPr>
            <a:picLocks noChangeAspect="1" noChangeArrowheads="1"/>
          </p:cNvPicPr>
          <p:nvPr/>
        </p:nvPicPr>
        <p:blipFill>
          <a:blip r:embed="rId3" cstate="print"/>
          <a:srcRect l="22014" t="12703" r="42963" b="12611"/>
          <a:stretch>
            <a:fillRect/>
          </a:stretch>
        </p:blipFill>
        <p:spPr bwMode="auto">
          <a:xfrm>
            <a:off x="4956175" y="1350963"/>
            <a:ext cx="3451225" cy="4598987"/>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5" name="Rectangle 2"/>
          <p:cNvSpPr txBox="1">
            <a:spLocks noChangeArrowheads="1"/>
          </p:cNvSpPr>
          <p:nvPr/>
        </p:nvSpPr>
        <p:spPr bwMode="gray">
          <a:xfrm>
            <a:off x="471488" y="1657350"/>
            <a:ext cx="4348162" cy="3902075"/>
          </a:xfrm>
          <a:prstGeom prst="rect">
            <a:avLst/>
          </a:prstGeom>
          <a:noFill/>
          <a:ln w="9525">
            <a:noFill/>
            <a:miter lim="800000"/>
            <a:headEnd/>
            <a:tailEnd/>
          </a:ln>
          <a:effectLst/>
        </p:spPr>
        <p:txBody>
          <a:bodyPr anchor="ctr"/>
          <a:lstStyle/>
          <a:p>
            <a:pPr algn="ctr">
              <a:lnSpc>
                <a:spcPct val="85000"/>
              </a:lnSpc>
              <a:defRPr/>
            </a:pPr>
            <a:r>
              <a:rPr lang="en-US" sz="3200" b="1" kern="0" dirty="0">
                <a:latin typeface="+mj-lt"/>
                <a:ea typeface="+mj-ea"/>
                <a:cs typeface="+mj-cs"/>
              </a:rPr>
              <a:t>Recent Improvements </a:t>
            </a:r>
            <a:br>
              <a:rPr lang="en-US" sz="3200" b="1" kern="0" dirty="0">
                <a:latin typeface="+mj-lt"/>
                <a:ea typeface="+mj-ea"/>
                <a:cs typeface="+mj-cs"/>
              </a:rPr>
            </a:br>
            <a:r>
              <a:rPr lang="en-US" sz="3200" b="1" kern="0" dirty="0">
                <a:latin typeface="+mj-lt"/>
                <a:ea typeface="+mj-ea"/>
                <a:cs typeface="+mj-cs"/>
              </a:rPr>
              <a:t>in Bariatric Surgery Outcomes</a:t>
            </a:r>
            <a:endParaRPr lang="en-US" sz="3200" b="1" i="1" kern="0" dirty="0">
              <a:latin typeface="+mj-lt"/>
              <a:ea typeface="+mj-ea"/>
              <a:cs typeface="+mj-cs"/>
            </a:endParaRPr>
          </a:p>
        </p:txBody>
      </p:sp>
      <p:sp>
        <p:nvSpPr>
          <p:cNvPr id="67588" name="Text Box 239"/>
          <p:cNvSpPr txBox="1">
            <a:spLocks noChangeArrowheads="1"/>
          </p:cNvSpPr>
          <p:nvPr/>
        </p:nvSpPr>
        <p:spPr bwMode="auto">
          <a:xfrm>
            <a:off x="0" y="6291263"/>
            <a:ext cx="9144000" cy="342900"/>
          </a:xfrm>
          <a:prstGeom prst="rect">
            <a:avLst/>
          </a:prstGeom>
          <a:noFill/>
          <a:ln w="9525">
            <a:noFill/>
            <a:miter lim="800000"/>
            <a:headEnd/>
            <a:tailEnd/>
          </a:ln>
        </p:spPr>
        <p:txBody>
          <a:bodyPr anchor="b"/>
          <a:lstStyle/>
          <a:p>
            <a:r>
              <a:rPr lang="en-US" sz="800"/>
              <a:t>1. Encinosa WE, Bernard DM, Du D, Steiner CA.  Recent improvements in bariatric surgery outcomes. </a:t>
            </a:r>
            <a:r>
              <a:rPr lang="en-US" sz="800" i="1"/>
              <a:t>Med Care</a:t>
            </a:r>
            <a:r>
              <a:rPr lang="en-US" sz="800"/>
              <a:t>. 2009;47:531-535.</a:t>
            </a:r>
          </a:p>
        </p:txBody>
      </p:sp>
      <p:sp>
        <p:nvSpPr>
          <p:cNvPr id="6" name="Title 5"/>
          <p:cNvSpPr>
            <a:spLocks noGrp="1"/>
          </p:cNvSpPr>
          <p:nvPr>
            <p:ph type="title"/>
          </p:nvPr>
        </p:nvSpPr>
        <p:spPr/>
        <p:txBody>
          <a:bodyPr/>
          <a:lstStyle/>
          <a:p>
            <a:pPr>
              <a:defRPr/>
            </a:pPr>
            <a:r>
              <a:rPr lang="en-US" dirty="0" smtClean="0"/>
              <a:t>Cost-Effective</a:t>
            </a:r>
            <a:endParaRPr lang="en-US" dirty="0"/>
          </a:p>
        </p:txBody>
      </p: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dirty="0" smtClean="0"/>
              <a:t> Recent Improvements in Bariatric </a:t>
            </a:r>
            <a:br>
              <a:rPr lang="en-US" dirty="0" smtClean="0"/>
            </a:br>
            <a:r>
              <a:rPr lang="en-US" dirty="0" smtClean="0"/>
              <a:t>Surgery Outcomes </a:t>
            </a:r>
          </a:p>
        </p:txBody>
      </p:sp>
      <p:sp>
        <p:nvSpPr>
          <p:cNvPr id="68611" name="Rectangle 3"/>
          <p:cNvSpPr>
            <a:spLocks noGrp="1" noChangeArrowheads="1"/>
          </p:cNvSpPr>
          <p:nvPr>
            <p:ph idx="1"/>
          </p:nvPr>
        </p:nvSpPr>
        <p:spPr/>
        <p:txBody>
          <a:bodyPr/>
          <a:lstStyle/>
          <a:p>
            <a:pPr>
              <a:buFont typeface="Symbol" pitchFamily="18" charset="2"/>
              <a:buNone/>
            </a:pPr>
            <a:r>
              <a:rPr lang="en-US" b="1" smtClean="0"/>
              <a:t>Key findings</a:t>
            </a:r>
          </a:p>
          <a:p>
            <a:r>
              <a:rPr lang="en-US" sz="2400" smtClean="0"/>
              <a:t>Between 2001 and 2006, the rate of bariatric surgery per 100,000 covered lives increased from 26.8 to 43.7 </a:t>
            </a:r>
          </a:p>
          <a:p>
            <a:r>
              <a:rPr lang="en-US" sz="2400" smtClean="0"/>
              <a:t>Compared with 2001-2002, patients with higher severity case mix underwent bariatric surgery between 2005 and 2006</a:t>
            </a:r>
          </a:p>
          <a:p>
            <a:r>
              <a:rPr lang="en-US" sz="2400" smtClean="0"/>
              <a:t>Between the 2 periods, patient age increased, with a greater proportion being over age 50 (44% vs 28%)</a:t>
            </a:r>
          </a:p>
          <a:p>
            <a:r>
              <a:rPr lang="en-US" sz="2400" smtClean="0"/>
              <a:t>Patients in 2005-2006 were also more likely to have ≥2 comorbidities </a:t>
            </a:r>
          </a:p>
          <a:p>
            <a:pPr lvl="1"/>
            <a:r>
              <a:rPr lang="en-US" sz="2000" smtClean="0"/>
              <a:t>20.91% (2005-2006) vs 6.34% (2001-2002)  </a:t>
            </a:r>
          </a:p>
          <a:p>
            <a:r>
              <a:rPr lang="en-US" sz="2400" smtClean="0"/>
              <a:t>Despite the increase in patient health severity case mix, the 2009 study found that outcomes improved</a:t>
            </a:r>
          </a:p>
        </p:txBody>
      </p:sp>
      <p:sp>
        <p:nvSpPr>
          <p:cNvPr id="68612" name="Text Box 239"/>
          <p:cNvSpPr txBox="1">
            <a:spLocks noChangeArrowheads="1"/>
          </p:cNvSpPr>
          <p:nvPr/>
        </p:nvSpPr>
        <p:spPr bwMode="auto">
          <a:xfrm>
            <a:off x="0" y="6291263"/>
            <a:ext cx="7683500" cy="342900"/>
          </a:xfrm>
          <a:prstGeom prst="rect">
            <a:avLst/>
          </a:prstGeom>
          <a:noFill/>
          <a:ln w="9525">
            <a:noFill/>
            <a:miter lim="800000"/>
            <a:headEnd/>
            <a:tailEnd/>
          </a:ln>
        </p:spPr>
        <p:txBody>
          <a:bodyPr anchor="b"/>
          <a:lstStyle/>
          <a:p>
            <a:r>
              <a:rPr lang="en-US" sz="800"/>
              <a:t>1. Encinosa WE, Bernard DM, Du D, Steiner CA.  Recent improvements in bariatric surgery outcomes. </a:t>
            </a:r>
            <a:r>
              <a:rPr lang="en-US" sz="800" i="1"/>
              <a:t>Med Care</a:t>
            </a:r>
            <a:r>
              <a:rPr lang="en-US" sz="800"/>
              <a:t>. 2009;47:531-535.</a:t>
            </a:r>
          </a:p>
        </p:txBody>
      </p:sp>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pPr>
              <a:defRPr/>
            </a:pPr>
            <a:r>
              <a:rPr lang="en-US" smtClean="0"/>
              <a:t> Recent Improvements in Bariatric Surgery Outcomes (Costs)</a:t>
            </a:r>
          </a:p>
        </p:txBody>
      </p:sp>
      <p:sp>
        <p:nvSpPr>
          <p:cNvPr id="69635" name="Rectangle 3"/>
          <p:cNvSpPr>
            <a:spLocks noGrp="1" noChangeArrowheads="1"/>
          </p:cNvSpPr>
          <p:nvPr>
            <p:ph idx="1"/>
          </p:nvPr>
        </p:nvSpPr>
        <p:spPr>
          <a:xfrm>
            <a:off x="457200" y="1308100"/>
            <a:ext cx="5470525" cy="5157788"/>
          </a:xfrm>
        </p:spPr>
        <p:txBody>
          <a:bodyPr/>
          <a:lstStyle/>
          <a:p>
            <a:pPr>
              <a:buFont typeface="Symbol" pitchFamily="18" charset="2"/>
              <a:buNone/>
            </a:pPr>
            <a:r>
              <a:rPr lang="en-US" sz="1800" b="1" smtClean="0"/>
              <a:t>Key findings</a:t>
            </a:r>
          </a:p>
          <a:p>
            <a:r>
              <a:rPr lang="en-US" sz="1600" smtClean="0"/>
              <a:t>Overall, risk-adjusted, inflation-adjusted hospital payments declined 6%</a:t>
            </a:r>
          </a:p>
          <a:p>
            <a:pPr lvl="1"/>
            <a:r>
              <a:rPr lang="en-US" sz="1400" smtClean="0"/>
              <a:t>$29,563 to $27,905 in 2006 dollars</a:t>
            </a:r>
          </a:p>
          <a:p>
            <a:r>
              <a:rPr lang="en-US" sz="1600" smtClean="0"/>
              <a:t>Hospital payments for patients with complications declined </a:t>
            </a:r>
          </a:p>
          <a:p>
            <a:pPr lvl="1"/>
            <a:r>
              <a:rPr lang="en-US" sz="1400" smtClean="0"/>
              <a:t>$41,807 to $38,175 </a:t>
            </a:r>
          </a:p>
          <a:p>
            <a:r>
              <a:rPr lang="en-US" sz="1600" smtClean="0"/>
              <a:t>Total hospital payments for those with the most expensive outcomes and readmissions also declined substantially</a:t>
            </a:r>
          </a:p>
          <a:p>
            <a:pPr lvl="1"/>
            <a:r>
              <a:rPr lang="en-US" sz="1400" smtClean="0"/>
              <a:t>$80,001 to $69,960 </a:t>
            </a:r>
          </a:p>
          <a:p>
            <a:r>
              <a:rPr lang="en-US" sz="1600" smtClean="0"/>
              <a:t>Hospital payments for those patients without any readmissions also dropped</a:t>
            </a:r>
          </a:p>
          <a:p>
            <a:pPr lvl="1"/>
            <a:r>
              <a:rPr lang="en-US" sz="1400" smtClean="0"/>
              <a:t>$26,578 to $23,115</a:t>
            </a:r>
          </a:p>
          <a:p>
            <a:r>
              <a:rPr lang="en-US" sz="1600" smtClean="0"/>
              <a:t>Use of laparoscopy, which increased from 9% to 71% during that time, reduced 180-day payments associated with bariatric procedures by 12%</a:t>
            </a:r>
          </a:p>
          <a:p>
            <a:r>
              <a:rPr lang="en-US" sz="1600" smtClean="0"/>
              <a:t>Banding reduced 180-day payments by 20%</a:t>
            </a:r>
          </a:p>
        </p:txBody>
      </p:sp>
      <p:pic>
        <p:nvPicPr>
          <p:cNvPr id="67589" name="Picture 5" descr="saving-money"/>
          <p:cNvPicPr>
            <a:picLocks noChangeAspect="1" noChangeArrowheads="1"/>
          </p:cNvPicPr>
          <p:nvPr/>
        </p:nvPicPr>
        <p:blipFill>
          <a:blip r:embed="rId3" cstate="print"/>
          <a:srcRect/>
          <a:stretch>
            <a:fillRect/>
          </a:stretch>
        </p:blipFill>
        <p:spPr bwMode="auto">
          <a:xfrm>
            <a:off x="5970588" y="2093913"/>
            <a:ext cx="3008312" cy="3190875"/>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67590" name="TextBox 5"/>
          <p:cNvSpPr txBox="1">
            <a:spLocks noChangeArrowheads="1"/>
          </p:cNvSpPr>
          <p:nvPr/>
        </p:nvSpPr>
        <p:spPr bwMode="auto">
          <a:xfrm>
            <a:off x="5956300" y="2114550"/>
            <a:ext cx="3011488" cy="1076325"/>
          </a:xfrm>
          <a:prstGeom prst="rect">
            <a:avLst/>
          </a:prstGeom>
          <a:noFill/>
          <a:ln w="9525">
            <a:noFill/>
            <a:miter lim="800000"/>
            <a:headEnd/>
            <a:tailEnd/>
          </a:ln>
        </p:spPr>
        <p:txBody>
          <a:bodyPr>
            <a:spAutoFit/>
          </a:bodyPr>
          <a:lstStyle/>
          <a:p>
            <a:pPr>
              <a:defRPr/>
            </a:pPr>
            <a:r>
              <a:rPr lang="en-US" sz="2000" b="1" dirty="0">
                <a:solidFill>
                  <a:schemeClr val="bg1"/>
                </a:solidFill>
                <a:effectLst>
                  <a:outerShdw blurRad="38100" dist="38100" dir="2700000" algn="tl">
                    <a:srgbClr val="000000">
                      <a:alpha val="43137"/>
                    </a:srgbClr>
                  </a:outerShdw>
                </a:effectLst>
                <a:latin typeface="+mj-lt"/>
              </a:rPr>
              <a:t>Improved outcomes led                                                               to reduced costs.</a:t>
            </a:r>
          </a:p>
          <a:p>
            <a:pPr>
              <a:defRPr/>
            </a:pPr>
            <a:endParaRPr lang="en-US" sz="2400" dirty="0">
              <a:effectLst>
                <a:outerShdw blurRad="38100" dist="38100" dir="2700000" algn="tl">
                  <a:srgbClr val="000000">
                    <a:alpha val="43137"/>
                  </a:srgbClr>
                </a:outerShdw>
              </a:effectLst>
              <a:latin typeface="+mj-lt"/>
            </a:endParaRPr>
          </a:p>
        </p:txBody>
      </p:sp>
      <p:sp>
        <p:nvSpPr>
          <p:cNvPr id="9" name="Text Box 239"/>
          <p:cNvSpPr txBox="1">
            <a:spLocks noChangeArrowheads="1"/>
          </p:cNvSpPr>
          <p:nvPr/>
        </p:nvSpPr>
        <p:spPr bwMode="auto">
          <a:xfrm>
            <a:off x="0" y="6291263"/>
            <a:ext cx="8918575" cy="342900"/>
          </a:xfrm>
          <a:prstGeom prst="rect">
            <a:avLst/>
          </a:prstGeom>
          <a:noFill/>
          <a:ln w="9525">
            <a:noFill/>
            <a:miter lim="800000"/>
            <a:headEnd/>
            <a:tailEnd/>
          </a:ln>
        </p:spPr>
        <p:txBody>
          <a:bodyPr anchor="b"/>
          <a:lstStyle/>
          <a:p>
            <a:pPr marL="55563" indent="-55563" eaLnBrk="0" hangingPunct="0">
              <a:defRPr/>
            </a:pPr>
            <a:r>
              <a:rPr lang="en-US" sz="800" i="1" dirty="0">
                <a:latin typeface="Times New Roman" pitchFamily="18" charset="0"/>
              </a:rPr>
              <a:t>*	Not noted if banding was performed open or </a:t>
            </a:r>
            <a:r>
              <a:rPr lang="en-US" sz="800" i="1" dirty="0" err="1">
                <a:latin typeface="Times New Roman" pitchFamily="18" charset="0"/>
              </a:rPr>
              <a:t>laparascopically</a:t>
            </a:r>
            <a:r>
              <a:rPr lang="en-US" sz="800" i="1" dirty="0">
                <a:latin typeface="Times New Roman" pitchFamily="18" charset="0"/>
              </a:rPr>
              <a:t>.</a:t>
            </a:r>
          </a:p>
          <a:p>
            <a:pPr>
              <a:defRPr/>
            </a:pPr>
            <a:r>
              <a:rPr lang="en-US" sz="800" dirty="0"/>
              <a:t>1. </a:t>
            </a:r>
            <a:r>
              <a:rPr lang="en-US" sz="800" dirty="0" err="1"/>
              <a:t>Encinosa</a:t>
            </a:r>
            <a:r>
              <a:rPr lang="en-US" sz="800" dirty="0"/>
              <a:t> WE, Bernard DM, Du D, Steiner CA.  Recent improvements in bariatric surgery outcomes. </a:t>
            </a:r>
            <a:r>
              <a:rPr lang="en-US" sz="800" i="1" dirty="0"/>
              <a:t>Med Care</a:t>
            </a:r>
            <a:r>
              <a:rPr lang="en-US" sz="800" dirty="0"/>
              <a:t>. 2009;47:531-535.</a:t>
            </a:r>
          </a:p>
        </p:txBody>
      </p: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pPr>
              <a:defRPr/>
            </a:pPr>
            <a:r>
              <a:rPr lang="en-US" dirty="0" smtClean="0"/>
              <a:t> Recent Improvements in Bariatric </a:t>
            </a:r>
            <a:br>
              <a:rPr lang="en-US" dirty="0" smtClean="0"/>
            </a:br>
            <a:r>
              <a:rPr lang="en-US" dirty="0" smtClean="0"/>
              <a:t>Surgery Outcomes</a:t>
            </a:r>
          </a:p>
        </p:txBody>
      </p:sp>
      <p:sp>
        <p:nvSpPr>
          <p:cNvPr id="70659" name="Rectangle 3"/>
          <p:cNvSpPr>
            <a:spLocks noGrp="1" noChangeArrowheads="1"/>
          </p:cNvSpPr>
          <p:nvPr>
            <p:ph type="body" idx="4294967295"/>
          </p:nvPr>
        </p:nvSpPr>
        <p:spPr>
          <a:xfrm>
            <a:off x="0" y="1179513"/>
            <a:ext cx="8229600" cy="1500187"/>
          </a:xfrm>
        </p:spPr>
        <p:txBody>
          <a:bodyPr/>
          <a:lstStyle/>
          <a:p>
            <a:pPr eaLnBrk="1" hangingPunct="1">
              <a:lnSpc>
                <a:spcPct val="70000"/>
              </a:lnSpc>
              <a:buFont typeface="Symbol" pitchFamily="18" charset="2"/>
              <a:buNone/>
            </a:pPr>
            <a:endParaRPr lang="en-US" sz="1500" smtClean="0"/>
          </a:p>
          <a:p>
            <a:pPr eaLnBrk="1" hangingPunct="1">
              <a:lnSpc>
                <a:spcPct val="70000"/>
              </a:lnSpc>
              <a:buFont typeface="Symbol" pitchFamily="18" charset="2"/>
              <a:buNone/>
            </a:pPr>
            <a:endParaRPr lang="en-US" sz="1200" smtClean="0"/>
          </a:p>
        </p:txBody>
      </p:sp>
      <p:sp>
        <p:nvSpPr>
          <p:cNvPr id="704517" name="AutoShape 5"/>
          <p:cNvSpPr>
            <a:spLocks noChangeArrowheads="1"/>
          </p:cNvSpPr>
          <p:nvPr/>
        </p:nvSpPr>
        <p:spPr bwMode="auto">
          <a:xfrm>
            <a:off x="192088" y="2308225"/>
            <a:ext cx="8750300" cy="2598738"/>
          </a:xfrm>
          <a:prstGeom prst="bevel">
            <a:avLst>
              <a:gd name="adj" fmla="val 7712"/>
            </a:avLst>
          </a:prstGeom>
          <a:gradFill rotWithShape="1">
            <a:gsLst>
              <a:gs pos="0">
                <a:schemeClr val="accent3"/>
              </a:gs>
              <a:gs pos="50000">
                <a:schemeClr val="accent2"/>
              </a:gs>
              <a:gs pos="100000">
                <a:schemeClr val="accent3"/>
              </a:gs>
            </a:gsLst>
            <a:lin ang="0" scaled="1"/>
          </a:gradFill>
          <a:ln w="9525">
            <a:solidFill>
              <a:srgbClr val="006666"/>
            </a:solidFill>
            <a:miter lim="800000"/>
            <a:headEnd/>
            <a:tailEnd/>
          </a:ln>
          <a:effectLst>
            <a:outerShdw blurRad="50800" dist="38100" dir="2700000" algn="tl" rotWithShape="0">
              <a:prstClr val="black">
                <a:alpha val="40000"/>
              </a:prstClr>
            </a:outerShdw>
          </a:effectLst>
        </p:spPr>
        <p:txBody>
          <a:bodyPr anchor="ctr"/>
          <a:lstStyle/>
          <a:p>
            <a:pPr algn="ctr">
              <a:spcBef>
                <a:spcPts val="600"/>
              </a:spcBef>
              <a:defRPr/>
            </a:pPr>
            <a:r>
              <a:rPr lang="en-US" sz="2400" b="1" dirty="0">
                <a:solidFill>
                  <a:schemeClr val="bg1"/>
                </a:solidFill>
                <a:effectLst>
                  <a:outerShdw blurRad="38100" dist="38100" dir="2700000" algn="tl">
                    <a:srgbClr val="000000"/>
                  </a:outerShdw>
                </a:effectLst>
                <a:latin typeface="Times New Roman" pitchFamily="18" charset="0"/>
              </a:rPr>
              <a:t>Authors’ conclusions</a:t>
            </a:r>
          </a:p>
          <a:p>
            <a:pPr algn="ctr">
              <a:spcBef>
                <a:spcPts val="0"/>
              </a:spcBef>
              <a:defRPr/>
            </a:pPr>
            <a:r>
              <a:rPr lang="en-US" sz="2000" dirty="0">
                <a:solidFill>
                  <a:schemeClr val="bg1"/>
                </a:solidFill>
                <a:effectLst>
                  <a:outerShdw blurRad="38100" dist="38100" dir="2700000" algn="tl">
                    <a:srgbClr val="000000"/>
                  </a:outerShdw>
                </a:effectLst>
                <a:latin typeface="Times New Roman" pitchFamily="18" charset="0"/>
              </a:rPr>
              <a:t>“Improvements in bariatric outcomes and costs were</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due to mix of within-hospital volume increases,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a move to a laparoscopic technique, and </a:t>
            </a:r>
            <a:br>
              <a:rPr lang="en-US" sz="2000" dirty="0">
                <a:solidFill>
                  <a:schemeClr val="bg1"/>
                </a:solidFill>
                <a:effectLst>
                  <a:outerShdw blurRad="38100" dist="38100" dir="2700000" algn="tl">
                    <a:srgbClr val="000000"/>
                  </a:outerShdw>
                </a:effectLst>
                <a:latin typeface="Times New Roman" pitchFamily="18" charset="0"/>
              </a:rPr>
            </a:br>
            <a:r>
              <a:rPr lang="en-US" sz="2000" dirty="0">
                <a:solidFill>
                  <a:schemeClr val="bg1"/>
                </a:solidFill>
                <a:effectLst>
                  <a:outerShdw blurRad="38100" dist="38100" dir="2700000" algn="tl">
                    <a:srgbClr val="000000"/>
                  </a:outerShdw>
                </a:effectLst>
                <a:latin typeface="Times New Roman" pitchFamily="18" charset="0"/>
              </a:rPr>
              <a:t>an increase in banding without bypass.”</a:t>
            </a:r>
          </a:p>
        </p:txBody>
      </p:sp>
      <p:sp>
        <p:nvSpPr>
          <p:cNvPr id="70661" name="Text Box 239"/>
          <p:cNvSpPr txBox="1">
            <a:spLocks noChangeArrowheads="1"/>
          </p:cNvSpPr>
          <p:nvPr/>
        </p:nvSpPr>
        <p:spPr bwMode="auto">
          <a:xfrm>
            <a:off x="0" y="6291263"/>
            <a:ext cx="6602413" cy="342900"/>
          </a:xfrm>
          <a:prstGeom prst="rect">
            <a:avLst/>
          </a:prstGeom>
          <a:noFill/>
          <a:ln w="9525">
            <a:noFill/>
            <a:miter lim="800000"/>
            <a:headEnd/>
            <a:tailEnd/>
          </a:ln>
        </p:spPr>
        <p:txBody>
          <a:bodyPr anchor="b"/>
          <a:lstStyle/>
          <a:p>
            <a:r>
              <a:rPr lang="en-US" sz="800"/>
              <a:t>1. Encinosa WE, Bernard DM, Du D, Steiner CA.  Recent improvements in bariatric surgery outcomes. </a:t>
            </a:r>
            <a:r>
              <a:rPr lang="en-US" sz="800" i="1"/>
              <a:t>Med Care</a:t>
            </a:r>
            <a:r>
              <a:rPr lang="en-US" sz="800"/>
              <a:t>. 2009;47:531-535.</a:t>
            </a:r>
          </a:p>
        </p:txBody>
      </p:sp>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defRPr/>
            </a:pPr>
            <a:r>
              <a:rPr lang="en-US" sz="2400" dirty="0" smtClean="0"/>
              <a:t>  Healthcare Cost Savings </a:t>
            </a:r>
            <a:br>
              <a:rPr lang="en-US" sz="2400" dirty="0" smtClean="0"/>
            </a:br>
            <a:r>
              <a:rPr lang="en-US" sz="2400" dirty="0" smtClean="0"/>
              <a:t>Surgically Treated (RYGB and VGB) </a:t>
            </a:r>
            <a:r>
              <a:rPr lang="en-US" sz="2400" dirty="0" err="1" smtClean="0"/>
              <a:t>vs</a:t>
            </a:r>
            <a:r>
              <a:rPr lang="en-US" sz="2400" dirty="0" smtClean="0"/>
              <a:t> </a:t>
            </a:r>
            <a:br>
              <a:rPr lang="en-US" sz="2400" dirty="0" smtClean="0"/>
            </a:br>
            <a:r>
              <a:rPr lang="en-US" sz="2400" dirty="0" smtClean="0"/>
              <a:t>Conventional Therapy at 5 years </a:t>
            </a:r>
          </a:p>
        </p:txBody>
      </p:sp>
      <p:graphicFrame>
        <p:nvGraphicFramePr>
          <p:cNvPr id="1026" name="Object 5"/>
          <p:cNvGraphicFramePr>
            <a:graphicFrameLocks noGrp="1" noChangeAspect="1"/>
          </p:cNvGraphicFramePr>
          <p:nvPr>
            <p:ph idx="4294967295"/>
          </p:nvPr>
        </p:nvGraphicFramePr>
        <p:xfrm>
          <a:off x="714375" y="1323975"/>
          <a:ext cx="8201025" cy="5172075"/>
        </p:xfrm>
        <a:graphic>
          <a:graphicData uri="http://schemas.openxmlformats.org/presentationml/2006/ole">
            <p:oleObj spid="_x0000_s1026" r:id="rId4" imgW="8205927" imgH="5175953" progId="Excel.Chart.8">
              <p:embed/>
            </p:oleObj>
          </a:graphicData>
        </a:graphic>
      </p:graphicFrame>
      <p:sp>
        <p:nvSpPr>
          <p:cNvPr id="1028" name="Text Box 4"/>
          <p:cNvSpPr txBox="1">
            <a:spLocks noChangeArrowheads="1"/>
          </p:cNvSpPr>
          <p:nvPr/>
        </p:nvSpPr>
        <p:spPr bwMode="auto">
          <a:xfrm>
            <a:off x="6248400" y="304800"/>
            <a:ext cx="2057400" cy="366713"/>
          </a:xfrm>
          <a:prstGeom prst="rect">
            <a:avLst/>
          </a:prstGeom>
          <a:noFill/>
          <a:ln w="9525">
            <a:noFill/>
            <a:miter lim="800000"/>
            <a:headEnd/>
            <a:tailEnd/>
          </a:ln>
        </p:spPr>
        <p:txBody>
          <a:bodyPr>
            <a:spAutoFit/>
          </a:bodyPr>
          <a:lstStyle/>
          <a:p>
            <a:pPr>
              <a:spcBef>
                <a:spcPct val="50000"/>
              </a:spcBef>
            </a:pPr>
            <a:endParaRPr lang="en-US"/>
          </a:p>
        </p:txBody>
      </p:sp>
      <p:sp>
        <p:nvSpPr>
          <p:cNvPr id="1030" name="Text Box 6"/>
          <p:cNvSpPr txBox="1">
            <a:spLocks noChangeArrowheads="1"/>
          </p:cNvSpPr>
          <p:nvPr/>
        </p:nvSpPr>
        <p:spPr bwMode="auto">
          <a:xfrm rot="-5400000">
            <a:off x="-472281" y="3453607"/>
            <a:ext cx="2625725" cy="738187"/>
          </a:xfrm>
          <a:prstGeom prst="rect">
            <a:avLst/>
          </a:prstGeom>
          <a:noFill/>
          <a:ln w="9525">
            <a:noFill/>
            <a:miter lim="800000"/>
            <a:headEnd/>
            <a:tailEnd/>
          </a:ln>
        </p:spPr>
        <p:txBody>
          <a:bodyPr wrap="none">
            <a:spAutoFit/>
          </a:bodyPr>
          <a:lstStyle/>
          <a:p>
            <a:pPr algn="ctr">
              <a:defRPr/>
            </a:pPr>
            <a:r>
              <a:rPr lang="en-US" sz="1400" b="1" dirty="0">
                <a:latin typeface="+mj-lt"/>
              </a:rPr>
              <a:t>Average Cost Per 1,000 Patients</a:t>
            </a:r>
          </a:p>
          <a:p>
            <a:pPr algn="ctr">
              <a:defRPr/>
            </a:pPr>
            <a:r>
              <a:rPr lang="en-US" sz="1400" b="1" dirty="0">
                <a:latin typeface="+mj-lt"/>
              </a:rPr>
              <a:t>for Hospitalization</a:t>
            </a:r>
          </a:p>
          <a:p>
            <a:pPr algn="ctr">
              <a:defRPr/>
            </a:pPr>
            <a:r>
              <a:rPr lang="en-US" sz="1400" b="1" dirty="0">
                <a:latin typeface="+mj-lt"/>
              </a:rPr>
              <a:t>$ (Millions)*</a:t>
            </a:r>
          </a:p>
        </p:txBody>
      </p:sp>
      <p:sp>
        <p:nvSpPr>
          <p:cNvPr id="1031" name="TextBox 7"/>
          <p:cNvSpPr txBox="1">
            <a:spLocks noChangeArrowheads="1"/>
          </p:cNvSpPr>
          <p:nvPr/>
        </p:nvSpPr>
        <p:spPr bwMode="auto">
          <a:xfrm>
            <a:off x="1924050" y="1436688"/>
            <a:ext cx="5391150" cy="369887"/>
          </a:xfrm>
          <a:prstGeom prst="rect">
            <a:avLst/>
          </a:prstGeom>
          <a:noFill/>
          <a:ln w="9525">
            <a:noFill/>
            <a:miter lim="800000"/>
            <a:headEnd/>
            <a:tailEnd/>
          </a:ln>
        </p:spPr>
        <p:txBody>
          <a:bodyPr>
            <a:spAutoFit/>
          </a:bodyPr>
          <a:lstStyle/>
          <a:p>
            <a:pPr>
              <a:defRPr/>
            </a:pPr>
            <a:r>
              <a:rPr lang="en-US" dirty="0">
                <a:latin typeface="+mj-lt"/>
              </a:rPr>
              <a:t>N=1035 bariatric patients and 5746 match controls</a:t>
            </a:r>
          </a:p>
        </p:txBody>
      </p:sp>
      <p:sp>
        <p:nvSpPr>
          <p:cNvPr id="9" name="TextBox 8"/>
          <p:cNvSpPr txBox="1"/>
          <p:nvPr/>
        </p:nvSpPr>
        <p:spPr>
          <a:xfrm>
            <a:off x="7181850" y="4179888"/>
            <a:ext cx="1700213" cy="1384300"/>
          </a:xfrm>
          <a:prstGeom prst="rect">
            <a:avLst/>
          </a:prstGeom>
          <a:solidFill>
            <a:schemeClr val="accent1">
              <a:lumMod val="20000"/>
              <a:lumOff val="80000"/>
            </a:schemeClr>
          </a:solidFill>
          <a:ln w="15875" cap="rnd">
            <a:solidFill>
              <a:schemeClr val="accent1"/>
            </a:solidFill>
          </a:ln>
          <a:effectLst>
            <a:outerShdw blurRad="50800" dist="38100" dir="2700000" algn="tl" rotWithShape="0">
              <a:prstClr val="black">
                <a:alpha val="40000"/>
              </a:prstClr>
            </a:outerShdw>
          </a:effectLst>
        </p:spPr>
        <p:txBody>
          <a:bodyPr>
            <a:spAutoFit/>
          </a:bodyPr>
          <a:lstStyle/>
          <a:p>
            <a:pPr>
              <a:defRPr/>
            </a:pPr>
            <a:r>
              <a:rPr lang="en-US" sz="1400" dirty="0">
                <a:latin typeface="+mj-lt"/>
              </a:rPr>
              <a:t>Bariatric cohort: Net reduction of  &gt;$5.7 million per 1,000 patients treated, within 5 years of surgery*</a:t>
            </a:r>
            <a:endParaRPr lang="en-US" sz="1400" b="1" dirty="0">
              <a:latin typeface="+mj-lt"/>
            </a:endParaRPr>
          </a:p>
        </p:txBody>
      </p:sp>
      <p:sp>
        <p:nvSpPr>
          <p:cNvPr id="11" name="Text Box 239"/>
          <p:cNvSpPr txBox="1">
            <a:spLocks noChangeArrowheads="1"/>
          </p:cNvSpPr>
          <p:nvPr/>
        </p:nvSpPr>
        <p:spPr bwMode="auto">
          <a:xfrm>
            <a:off x="0" y="6291263"/>
            <a:ext cx="8823325" cy="342900"/>
          </a:xfrm>
          <a:prstGeom prst="rect">
            <a:avLst/>
          </a:prstGeom>
          <a:noFill/>
          <a:ln w="9525">
            <a:noFill/>
            <a:miter lim="800000"/>
            <a:headEnd/>
            <a:tailEnd/>
          </a:ln>
        </p:spPr>
        <p:txBody>
          <a:bodyPr anchor="b"/>
          <a:lstStyle/>
          <a:p>
            <a:pPr marL="55563" indent="-55563" eaLnBrk="0" hangingPunct="0">
              <a:defRPr/>
            </a:pPr>
            <a:r>
              <a:rPr lang="en-US" sz="800" dirty="0">
                <a:latin typeface="Times New Roman" pitchFamily="18" charset="0"/>
              </a:rPr>
              <a:t>*	Canadian dollars, 5-year follow-up (1986-2002). McGill University Heath Center, Montreal. </a:t>
            </a:r>
          </a:p>
          <a:p>
            <a:pPr>
              <a:defRPr/>
            </a:pPr>
            <a:r>
              <a:rPr lang="en-US" sz="800" dirty="0"/>
              <a:t>1. </a:t>
            </a:r>
            <a:r>
              <a:rPr lang="en-US" sz="800" dirty="0" err="1"/>
              <a:t>Sampalis</a:t>
            </a:r>
            <a:r>
              <a:rPr lang="en-US" sz="800" dirty="0"/>
              <a:t> JS, </a:t>
            </a:r>
            <a:r>
              <a:rPr lang="en-US" sz="800" dirty="0" err="1"/>
              <a:t>Liberman</a:t>
            </a:r>
            <a:r>
              <a:rPr lang="en-US" sz="800" dirty="0"/>
              <a:t> M, Auger S, </a:t>
            </a:r>
            <a:r>
              <a:rPr lang="en-US" sz="800" dirty="0" err="1"/>
              <a:t>Christou</a:t>
            </a:r>
            <a:r>
              <a:rPr lang="en-US" sz="800" dirty="0"/>
              <a:t> NV. The impact of weight reduction surgery on health-care costs in morbidly obese patients. </a:t>
            </a:r>
            <a:r>
              <a:rPr lang="en-US" sz="800" i="1" dirty="0" err="1"/>
              <a:t>Obes</a:t>
            </a:r>
            <a:r>
              <a:rPr lang="en-US" sz="800" i="1" dirty="0"/>
              <a:t> Surg.</a:t>
            </a:r>
            <a:r>
              <a:rPr lang="en-US" sz="800" dirty="0"/>
              <a:t> 2004;14:939-947.</a:t>
            </a:r>
          </a:p>
        </p:txBody>
      </p: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sz="2800" dirty="0" smtClean="0"/>
              <a:t>  Impact of Bariatric Surgery on the Veterans Administration Healthcare System: A Cost Analysis</a:t>
            </a:r>
          </a:p>
        </p:txBody>
      </p:sp>
      <p:sp>
        <p:nvSpPr>
          <p:cNvPr id="71683" name="Rectangle 3"/>
          <p:cNvSpPr>
            <a:spLocks noGrp="1" noChangeArrowheads="1"/>
          </p:cNvSpPr>
          <p:nvPr>
            <p:ph idx="1"/>
          </p:nvPr>
        </p:nvSpPr>
        <p:spPr>
          <a:xfrm>
            <a:off x="457200" y="1308100"/>
            <a:ext cx="8307388" cy="5157788"/>
          </a:xfrm>
        </p:spPr>
        <p:txBody>
          <a:bodyPr/>
          <a:lstStyle/>
          <a:p>
            <a:r>
              <a:rPr lang="en-US" sz="2000" smtClean="0"/>
              <a:t>All obesity-related healthcare costs for 25 RYGB patients were determined in the Veterans Administration (VA) single-payor healthcare system.*   Costs included</a:t>
            </a:r>
          </a:p>
          <a:p>
            <a:pPr lvl="2"/>
            <a:r>
              <a:rPr lang="en-US" sz="1600" smtClean="0"/>
              <a:t>Hospitalizations</a:t>
            </a:r>
          </a:p>
          <a:p>
            <a:pPr lvl="2"/>
            <a:r>
              <a:rPr lang="en-US" sz="1600" smtClean="0"/>
              <a:t>Outpatient visits</a:t>
            </a:r>
          </a:p>
          <a:p>
            <a:pPr lvl="2"/>
            <a:r>
              <a:rPr lang="en-US" sz="1600" smtClean="0"/>
              <a:t>Medications</a:t>
            </a:r>
          </a:p>
          <a:p>
            <a:pPr lvl="2"/>
            <a:r>
              <a:rPr lang="en-US" sz="1600" smtClean="0"/>
              <a:t>Home health devices</a:t>
            </a:r>
          </a:p>
          <a:p>
            <a:pPr lvl="1"/>
            <a:r>
              <a:rPr lang="en-US" sz="1800" smtClean="0"/>
              <a:t>Total costs of care per patient preoperatively</a:t>
            </a:r>
          </a:p>
          <a:p>
            <a:pPr lvl="2"/>
            <a:r>
              <a:rPr lang="en-US" sz="1600" smtClean="0"/>
              <a:t>$10,778 ± $2,460</a:t>
            </a:r>
          </a:p>
          <a:p>
            <a:pPr lvl="1"/>
            <a:r>
              <a:rPr lang="en-US" sz="1800" smtClean="0"/>
              <a:t>Total costs of care per patient for 1 year postbypass</a:t>
            </a:r>
          </a:p>
          <a:p>
            <a:pPr lvl="2"/>
            <a:r>
              <a:rPr lang="en-US" sz="1600" smtClean="0"/>
              <a:t>$2,840 ± $622</a:t>
            </a:r>
          </a:p>
          <a:p>
            <a:r>
              <a:rPr lang="en-US" sz="2000" smtClean="0"/>
              <a:t>Operative treatment of clinically severe obesity reduces obesity-related expenditures and utilization of healthcare resources</a:t>
            </a:r>
          </a:p>
          <a:p>
            <a:r>
              <a:rPr lang="en-US" sz="2000" smtClean="0"/>
              <a:t>The cost of undertaking RYGB at the VA was offset by reduction of healthcare costs within the first year after surgery</a:t>
            </a:r>
          </a:p>
          <a:p>
            <a:pPr lvl="2"/>
            <a:endParaRPr lang="en-US" sz="1600" smtClean="0"/>
          </a:p>
          <a:p>
            <a:endParaRPr lang="en-US" sz="2000" smtClean="0"/>
          </a:p>
        </p:txBody>
      </p:sp>
      <p:sp>
        <p:nvSpPr>
          <p:cNvPr id="8" name="Text Box 239"/>
          <p:cNvSpPr txBox="1">
            <a:spLocks noChangeArrowheads="1"/>
          </p:cNvSpPr>
          <p:nvPr/>
        </p:nvSpPr>
        <p:spPr bwMode="auto">
          <a:xfrm>
            <a:off x="0" y="6291263"/>
            <a:ext cx="8847138" cy="342900"/>
          </a:xfrm>
          <a:prstGeom prst="rect">
            <a:avLst/>
          </a:prstGeom>
          <a:noFill/>
          <a:ln w="9525">
            <a:noFill/>
            <a:miter lim="800000"/>
            <a:headEnd/>
            <a:tailEnd/>
          </a:ln>
        </p:spPr>
        <p:txBody>
          <a:bodyPr anchor="b"/>
          <a:lstStyle/>
          <a:p>
            <a:pPr marL="55563" indent="-55563" eaLnBrk="0" hangingPunct="0">
              <a:defRPr/>
            </a:pPr>
            <a:r>
              <a:rPr lang="en-US" sz="800" dirty="0">
                <a:latin typeface="Times New Roman" pitchFamily="18" charset="0"/>
              </a:rPr>
              <a:t>*	Costs were reviewed from patient records from 1999-2001.</a:t>
            </a:r>
          </a:p>
          <a:p>
            <a:pPr>
              <a:defRPr/>
            </a:pPr>
            <a:r>
              <a:rPr lang="en-US" sz="800" dirty="0"/>
              <a:t>1. Gallagher SF, </a:t>
            </a:r>
            <a:r>
              <a:rPr lang="en-US" sz="800" dirty="0" err="1"/>
              <a:t>Banasiak</a:t>
            </a:r>
            <a:r>
              <a:rPr lang="en-US" sz="800" dirty="0"/>
              <a:t> M, </a:t>
            </a:r>
            <a:r>
              <a:rPr lang="en-US" sz="800" dirty="0" err="1"/>
              <a:t>Gonzalvo</a:t>
            </a:r>
            <a:r>
              <a:rPr lang="en-US" sz="800" dirty="0"/>
              <a:t> JP, et al. The impact of bariatric surgery on the Veterans Administration healthcare system: a cost analysis. </a:t>
            </a:r>
            <a:r>
              <a:rPr lang="en-US" sz="800" i="1" dirty="0" err="1"/>
              <a:t>Obes</a:t>
            </a:r>
            <a:r>
              <a:rPr lang="en-US" sz="800" i="1" dirty="0"/>
              <a:t> Surg. </a:t>
            </a:r>
            <a:r>
              <a:rPr lang="en-US" sz="800" dirty="0"/>
              <a:t>2003;13:245-248.</a:t>
            </a:r>
          </a:p>
        </p:txBody>
      </p:sp>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sz="2400" dirty="0" smtClean="0"/>
              <a:t> Cost-effectiveness Analysis of Laparoscopic Gastric Bypass, Adjustable Gastric Banding LAGB, and </a:t>
            </a:r>
            <a:r>
              <a:rPr lang="en-US" sz="2400" dirty="0" err="1" smtClean="0"/>
              <a:t>Nonoperative</a:t>
            </a:r>
            <a:r>
              <a:rPr lang="en-US" sz="2400" dirty="0" smtClean="0"/>
              <a:t> Weight Loss Interventions</a:t>
            </a:r>
            <a:endParaRPr lang="en-US" sz="2400" dirty="0"/>
          </a:p>
        </p:txBody>
      </p:sp>
      <p:sp>
        <p:nvSpPr>
          <p:cNvPr id="72707" name="Rectangle 3"/>
          <p:cNvSpPr>
            <a:spLocks noGrp="1" noChangeArrowheads="1"/>
          </p:cNvSpPr>
          <p:nvPr>
            <p:ph idx="1"/>
          </p:nvPr>
        </p:nvSpPr>
        <p:spPr>
          <a:xfrm>
            <a:off x="457200" y="1308100"/>
            <a:ext cx="5300663" cy="5157788"/>
          </a:xfrm>
        </p:spPr>
        <p:txBody>
          <a:bodyPr/>
          <a:lstStyle/>
          <a:p>
            <a:r>
              <a:rPr lang="en-US" sz="2000" b="1" smtClean="0"/>
              <a:t>Background</a:t>
            </a:r>
          </a:p>
          <a:p>
            <a:pPr lvl="1"/>
            <a:r>
              <a:rPr lang="en-US" sz="1800" smtClean="0"/>
              <a:t>Laparoscopic adjustable gastric banding (LAGB) and laparoscopic Roux-en-Ygastric bypass (LRYGB) are the two most commonly performed bariatric procedures</a:t>
            </a:r>
          </a:p>
          <a:p>
            <a:pPr lvl="1"/>
            <a:r>
              <a:rPr lang="en-US" sz="1800" smtClean="0"/>
              <a:t>Although both procedures likely reduce healthcare expenditures related to the resolution of comorbid conditions, they have different rates of perioperative risks and different rates of associated weight loss</a:t>
            </a:r>
          </a:p>
          <a:p>
            <a:pPr lvl="1"/>
            <a:r>
              <a:rPr lang="en-US" sz="1800" smtClean="0"/>
              <a:t>A model was designed to evaluate the incremental cost-effectiveness of these procedures compared with nonoperative weight loss interventions and with each other</a:t>
            </a:r>
          </a:p>
          <a:p>
            <a:endParaRPr lang="en-US" sz="2000" smtClean="0"/>
          </a:p>
        </p:txBody>
      </p:sp>
      <p:sp>
        <p:nvSpPr>
          <p:cNvPr id="72708"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sp>
        <p:nvSpPr>
          <p:cNvPr id="72709" name="Text Box 239"/>
          <p:cNvSpPr txBox="1">
            <a:spLocks noChangeArrowheads="1"/>
          </p:cNvSpPr>
          <p:nvPr/>
        </p:nvSpPr>
        <p:spPr bwMode="auto">
          <a:xfrm>
            <a:off x="0" y="6291263"/>
            <a:ext cx="8882063" cy="342900"/>
          </a:xfrm>
          <a:prstGeom prst="rect">
            <a:avLst/>
          </a:prstGeom>
          <a:noFill/>
          <a:ln w="9525">
            <a:noFill/>
            <a:miter lim="800000"/>
            <a:headEnd/>
            <a:tailEnd/>
          </a:ln>
        </p:spPr>
        <p:txBody>
          <a:bodyPr anchor="b"/>
          <a:lstStyle/>
          <a:p>
            <a:r>
              <a:rPr lang="en-US" sz="800"/>
              <a:t>1. Salem L, Devlin A, Sullivan SD, Flum DR. Cost-effectiveness analysis of laparoscopic gastric bypass, adjustable gastric banding, and nonoperative weight loss interventions. </a:t>
            </a:r>
            <a:r>
              <a:rPr lang="en-US" sz="800" i="1"/>
              <a:t>Surg Obes Relat Dis</a:t>
            </a:r>
            <a:r>
              <a:rPr lang="en-US" sz="800"/>
              <a:t>. 2008;4:26-32.</a:t>
            </a:r>
          </a:p>
        </p:txBody>
      </p:sp>
      <p:pic>
        <p:nvPicPr>
          <p:cNvPr id="11" name="Picture 9"/>
          <p:cNvPicPr>
            <a:picLocks noChangeAspect="1" noChangeArrowheads="1"/>
          </p:cNvPicPr>
          <p:nvPr/>
        </p:nvPicPr>
        <p:blipFill>
          <a:blip r:embed="rId3" cstate="print"/>
          <a:srcRect t="299"/>
          <a:stretch>
            <a:fillRect/>
          </a:stretch>
        </p:blipFill>
        <p:spPr bwMode="auto">
          <a:xfrm>
            <a:off x="5827713" y="1655763"/>
            <a:ext cx="3086100" cy="4132262"/>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Tree>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sz="2400" dirty="0" smtClean="0"/>
              <a:t> Cost-effectiveness analysis of Laparoscopic Gastric Bypass, Adjustable Gastric Banding LAGB, and </a:t>
            </a:r>
            <a:r>
              <a:rPr lang="en-US" sz="2400" dirty="0" err="1" smtClean="0"/>
              <a:t>Nonoperative</a:t>
            </a:r>
            <a:r>
              <a:rPr lang="en-US" sz="2400" dirty="0" smtClean="0"/>
              <a:t> Weight Loss Interventions</a:t>
            </a:r>
            <a:endParaRPr lang="en-US" sz="2400" dirty="0"/>
          </a:p>
        </p:txBody>
      </p:sp>
      <p:sp>
        <p:nvSpPr>
          <p:cNvPr id="73731" name="Rectangle 3"/>
          <p:cNvSpPr>
            <a:spLocks noGrp="1" noChangeArrowheads="1"/>
          </p:cNvSpPr>
          <p:nvPr>
            <p:ph idx="1"/>
          </p:nvPr>
        </p:nvSpPr>
        <p:spPr>
          <a:xfrm>
            <a:off x="457200" y="1308100"/>
            <a:ext cx="5356225" cy="5157788"/>
          </a:xfrm>
        </p:spPr>
        <p:txBody>
          <a:bodyPr/>
          <a:lstStyle/>
          <a:p>
            <a:r>
              <a:rPr lang="en-US" sz="1600" b="1" smtClean="0"/>
              <a:t>Methods </a:t>
            </a:r>
          </a:p>
          <a:p>
            <a:pPr lvl="1">
              <a:spcBef>
                <a:spcPts val="400"/>
              </a:spcBef>
            </a:pPr>
            <a:r>
              <a:rPr lang="en-US" sz="1400" smtClean="0"/>
              <a:t>A deterministic, payer-perspective model comparing the lifetime expected costs and outcomes of LAGB, LRYGB, and nonoperative treatment</a:t>
            </a:r>
          </a:p>
          <a:p>
            <a:pPr lvl="1">
              <a:spcBef>
                <a:spcPts val="400"/>
              </a:spcBef>
            </a:pPr>
            <a:r>
              <a:rPr lang="en-US" sz="1400" smtClean="0"/>
              <a:t>Major endpoints were:</a:t>
            </a:r>
          </a:p>
          <a:p>
            <a:pPr lvl="2">
              <a:spcBef>
                <a:spcPts val="300"/>
              </a:spcBef>
            </a:pPr>
            <a:r>
              <a:rPr lang="en-US" sz="1200" smtClean="0"/>
              <a:t>Survival</a:t>
            </a:r>
          </a:p>
          <a:p>
            <a:pPr lvl="2">
              <a:spcBef>
                <a:spcPts val="300"/>
              </a:spcBef>
            </a:pPr>
            <a:r>
              <a:rPr lang="en-US" sz="1200" smtClean="0"/>
              <a:t>Weight loss</a:t>
            </a:r>
          </a:p>
          <a:p>
            <a:pPr lvl="2">
              <a:spcBef>
                <a:spcPts val="300"/>
              </a:spcBef>
            </a:pPr>
            <a:r>
              <a:rPr lang="en-US" sz="1200" smtClean="0"/>
              <a:t>Health-related quality of life</a:t>
            </a:r>
          </a:p>
          <a:p>
            <a:pPr lvl="1">
              <a:spcBef>
                <a:spcPts val="400"/>
              </a:spcBef>
            </a:pPr>
            <a:r>
              <a:rPr lang="en-US" sz="1400" smtClean="0"/>
              <a:t>Life expectancy and lifetime medical costs were calculated across age, gender, and body mass index (BMI) strata using data from the Framingham Heart Study and Third National Health and Nutrition Examination Survey </a:t>
            </a:r>
          </a:p>
          <a:p>
            <a:r>
              <a:rPr lang="en-US" sz="1600" b="1" smtClean="0"/>
              <a:t>Results</a:t>
            </a:r>
          </a:p>
          <a:p>
            <a:pPr lvl="1">
              <a:spcBef>
                <a:spcPts val="400"/>
              </a:spcBef>
            </a:pPr>
            <a:r>
              <a:rPr lang="en-US" sz="1400" smtClean="0"/>
              <a:t>For both men and women, LRYGB and LAGB were cost-effective at &lt;$25,000/quality adjusted life-year (QALY) </a:t>
            </a:r>
          </a:p>
          <a:p>
            <a:pPr lvl="2">
              <a:spcBef>
                <a:spcPts val="300"/>
              </a:spcBef>
            </a:pPr>
            <a:r>
              <a:rPr lang="en-US" sz="1200" smtClean="0"/>
              <a:t>Even when evaluating the full range of baseline BMI and estimates of adverse outcomes, weight loss, and costs</a:t>
            </a:r>
          </a:p>
          <a:p>
            <a:pPr lvl="2">
              <a:spcBef>
                <a:spcPts val="300"/>
              </a:spcBef>
            </a:pPr>
            <a:r>
              <a:rPr lang="en-US" sz="1200" smtClean="0"/>
              <a:t>For base-case scenarios in men (age 35 y, BMI 40 kg/m</a:t>
            </a:r>
            <a:r>
              <a:rPr lang="en-US" sz="1200" baseline="30000" smtClean="0"/>
              <a:t>2</a:t>
            </a:r>
            <a:r>
              <a:rPr lang="en-US" sz="1200" smtClean="0"/>
              <a:t>), the incremental cost-effectiveness was $11,604/QALY for LAGB compared with $18,543/QALY for LRYGB</a:t>
            </a:r>
          </a:p>
          <a:p>
            <a:pPr lvl="2">
              <a:spcBef>
                <a:spcPts val="300"/>
              </a:spcBef>
            </a:pPr>
            <a:r>
              <a:rPr lang="en-US" sz="1200" smtClean="0"/>
              <a:t>For base-case scenarios in women (age 35 y, BMI 40 kg/m</a:t>
            </a:r>
            <a:r>
              <a:rPr lang="en-US" sz="1200" baseline="30000" smtClean="0"/>
              <a:t>2</a:t>
            </a:r>
            <a:r>
              <a:rPr lang="en-US" sz="1200" smtClean="0"/>
              <a:t>), the incremental cost-effectiveness was $8878/QALY for LAGB compared with $14,680/QALY for LRYGB </a:t>
            </a:r>
          </a:p>
        </p:txBody>
      </p:sp>
      <p:sp>
        <p:nvSpPr>
          <p:cNvPr id="73732" name="Text Box 4"/>
          <p:cNvSpPr txBox="1">
            <a:spLocks noChangeArrowheads="1"/>
          </p:cNvSpPr>
          <p:nvPr/>
        </p:nvSpPr>
        <p:spPr bwMode="auto">
          <a:xfrm>
            <a:off x="393700" y="6542088"/>
            <a:ext cx="7564438" cy="274637"/>
          </a:xfrm>
          <a:prstGeom prst="rect">
            <a:avLst/>
          </a:prstGeom>
          <a:noFill/>
          <a:ln w="9525">
            <a:noFill/>
            <a:miter lim="800000"/>
            <a:headEnd/>
            <a:tailEnd/>
          </a:ln>
        </p:spPr>
        <p:txBody>
          <a:bodyPr>
            <a:spAutoFit/>
          </a:bodyPr>
          <a:lstStyle/>
          <a:p>
            <a:pPr>
              <a:spcBef>
                <a:spcPct val="50000"/>
              </a:spcBef>
            </a:pPr>
            <a:endParaRPr lang="en-US" sz="1200">
              <a:solidFill>
                <a:schemeClr val="bg1"/>
              </a:solidFill>
            </a:endParaRPr>
          </a:p>
        </p:txBody>
      </p:sp>
      <p:pic>
        <p:nvPicPr>
          <p:cNvPr id="11" name="Picture 9"/>
          <p:cNvPicPr>
            <a:picLocks noChangeAspect="1" noChangeArrowheads="1"/>
          </p:cNvPicPr>
          <p:nvPr/>
        </p:nvPicPr>
        <p:blipFill>
          <a:blip r:embed="rId3" cstate="print"/>
          <a:srcRect t="299"/>
          <a:stretch>
            <a:fillRect/>
          </a:stretch>
        </p:blipFill>
        <p:spPr bwMode="auto">
          <a:xfrm>
            <a:off x="5827713" y="1655763"/>
            <a:ext cx="3086100" cy="4132262"/>
          </a:xfrm>
          <a:prstGeom prst="rect">
            <a:avLst/>
          </a:prstGeom>
          <a:noFill/>
          <a:ln w="15875">
            <a:solidFill>
              <a:schemeClr val="accent3"/>
            </a:solidFill>
            <a:miter lim="800000"/>
            <a:headEnd/>
            <a:tailEnd/>
          </a:ln>
          <a:effectLst>
            <a:outerShdw blurRad="50800" dist="38100" dir="2700000" algn="tl" rotWithShape="0">
              <a:prstClr val="black">
                <a:alpha val="40000"/>
              </a:prstClr>
            </a:outerShdw>
          </a:effectLst>
        </p:spPr>
      </p:pic>
      <p:sp>
        <p:nvSpPr>
          <p:cNvPr id="73734" name="Text Box 239"/>
          <p:cNvSpPr txBox="1">
            <a:spLocks noChangeArrowheads="1"/>
          </p:cNvSpPr>
          <p:nvPr/>
        </p:nvSpPr>
        <p:spPr bwMode="auto">
          <a:xfrm>
            <a:off x="0" y="6291263"/>
            <a:ext cx="8929688" cy="342900"/>
          </a:xfrm>
          <a:prstGeom prst="rect">
            <a:avLst/>
          </a:prstGeom>
          <a:noFill/>
          <a:ln w="9525">
            <a:noFill/>
            <a:miter lim="800000"/>
            <a:headEnd/>
            <a:tailEnd/>
          </a:ln>
        </p:spPr>
        <p:txBody>
          <a:bodyPr anchor="b"/>
          <a:lstStyle/>
          <a:p>
            <a:r>
              <a:rPr lang="en-US" sz="800"/>
              <a:t>1. Salem L, Devlin A, Sullivan SD, Flum DR. Cost-effectiveness analysis of laparoscopic gastric bypass, adjustable gastric banding, and nonoperative weight loss interventions. </a:t>
            </a:r>
            <a:r>
              <a:rPr lang="en-US" sz="800" i="1"/>
              <a:t>Surg Obes Relat Dis</a:t>
            </a:r>
            <a:r>
              <a:rPr lang="en-US" sz="800"/>
              <a:t>. 2008;4:26-32.</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pPr eaLnBrk="1" hangingPunct="1">
              <a:defRPr/>
            </a:pPr>
            <a:r>
              <a:rPr lang="en-US" dirty="0" smtClean="0"/>
              <a:t>Medical Complications Which May Be Associated With Obesity</a:t>
            </a:r>
            <a:r>
              <a:rPr lang="en-US" baseline="30000" dirty="0" smtClean="0"/>
              <a:t>1</a:t>
            </a:r>
          </a:p>
        </p:txBody>
      </p:sp>
      <p:sp>
        <p:nvSpPr>
          <p:cNvPr id="804867" name="Text Box 3"/>
          <p:cNvSpPr txBox="1">
            <a:spLocks noChangeArrowheads="1"/>
          </p:cNvSpPr>
          <p:nvPr/>
        </p:nvSpPr>
        <p:spPr bwMode="auto">
          <a:xfrm>
            <a:off x="6340475" y="3910013"/>
            <a:ext cx="2579688" cy="350837"/>
          </a:xfrm>
          <a:prstGeom prst="rect">
            <a:avLst/>
          </a:prstGeom>
          <a:noFill/>
          <a:ln w="19050">
            <a:noFill/>
            <a:miter lim="800000"/>
            <a:headEnd/>
            <a:tailEnd/>
          </a:ln>
          <a:effectLst/>
        </p:spPr>
        <p:txBody>
          <a:bodyPr>
            <a:spAutoFit/>
          </a:bodyPr>
          <a:lstStyle/>
          <a:p>
            <a:pPr>
              <a:defRPr/>
            </a:pPr>
            <a:r>
              <a:rPr lang="en-US" sz="1600" b="1" dirty="0">
                <a:latin typeface="+mj-lt"/>
              </a:rPr>
              <a:t>Severe pancreatitis</a:t>
            </a:r>
          </a:p>
        </p:txBody>
      </p:sp>
      <p:sp>
        <p:nvSpPr>
          <p:cNvPr id="804869" name="Text Box 5"/>
          <p:cNvSpPr txBox="1">
            <a:spLocks noChangeArrowheads="1"/>
          </p:cNvSpPr>
          <p:nvPr/>
        </p:nvSpPr>
        <p:spPr bwMode="auto">
          <a:xfrm>
            <a:off x="1093788" y="1239838"/>
            <a:ext cx="2946400" cy="1084262"/>
          </a:xfrm>
          <a:prstGeom prst="rect">
            <a:avLst/>
          </a:prstGeom>
          <a:noFill/>
          <a:ln w="19050">
            <a:noFill/>
            <a:miter lim="800000"/>
            <a:headEnd/>
            <a:tailEnd/>
          </a:ln>
          <a:effectLst/>
        </p:spPr>
        <p:txBody>
          <a:bodyPr>
            <a:spAutoFit/>
          </a:bodyPr>
          <a:lstStyle/>
          <a:p>
            <a:pPr>
              <a:defRPr/>
            </a:pPr>
            <a:r>
              <a:rPr lang="en-US" sz="1600" b="1" dirty="0">
                <a:latin typeface="+mj-lt"/>
              </a:rPr>
              <a:t>Pulmonary disease</a:t>
            </a:r>
          </a:p>
          <a:p>
            <a:pPr marL="173038" indent="-173038">
              <a:buClr>
                <a:schemeClr val="accent2"/>
              </a:buClr>
              <a:buFont typeface="Arial" pitchFamily="34" charset="0"/>
              <a:buChar char="•"/>
              <a:defRPr/>
            </a:pPr>
            <a:r>
              <a:rPr lang="en-US" sz="1600" dirty="0">
                <a:latin typeface="+mj-lt"/>
              </a:rPr>
              <a:t>Abnormal function</a:t>
            </a:r>
          </a:p>
          <a:p>
            <a:pPr marL="173038" indent="-173038">
              <a:buClr>
                <a:schemeClr val="accent2"/>
              </a:buClr>
              <a:buFont typeface="Arial" pitchFamily="34" charset="0"/>
              <a:buChar char="•"/>
              <a:defRPr/>
            </a:pPr>
            <a:r>
              <a:rPr lang="en-US" sz="1600" dirty="0">
                <a:latin typeface="+mj-lt"/>
              </a:rPr>
              <a:t>Obstructive sleep apnea</a:t>
            </a:r>
          </a:p>
          <a:p>
            <a:pPr marL="173038" indent="-173038">
              <a:buClr>
                <a:schemeClr val="accent2"/>
              </a:buClr>
              <a:buFont typeface="Arial" pitchFamily="34" charset="0"/>
              <a:buChar char="•"/>
              <a:defRPr/>
            </a:pPr>
            <a:r>
              <a:rPr lang="en-US" sz="1600" dirty="0">
                <a:latin typeface="+mj-lt"/>
              </a:rPr>
              <a:t>Hypoventilation syndrome</a:t>
            </a:r>
            <a:endParaRPr lang="en-US" sz="1600" dirty="0">
              <a:latin typeface="+mj-lt"/>
              <a:sym typeface="Symbol" pitchFamily="18" charset="2"/>
            </a:endParaRPr>
          </a:p>
        </p:txBody>
      </p:sp>
      <p:sp>
        <p:nvSpPr>
          <p:cNvPr id="804870" name="Text Box 6"/>
          <p:cNvSpPr txBox="1">
            <a:spLocks noChangeArrowheads="1"/>
          </p:cNvSpPr>
          <p:nvPr/>
        </p:nvSpPr>
        <p:spPr bwMode="auto">
          <a:xfrm>
            <a:off x="715963" y="2324100"/>
            <a:ext cx="2189162" cy="1322388"/>
          </a:xfrm>
          <a:prstGeom prst="rect">
            <a:avLst/>
          </a:prstGeom>
          <a:noFill/>
          <a:ln w="19050">
            <a:noFill/>
            <a:miter lim="800000"/>
            <a:headEnd/>
            <a:tailEnd/>
          </a:ln>
          <a:effectLst/>
        </p:spPr>
        <p:txBody>
          <a:bodyPr>
            <a:spAutoFit/>
          </a:bodyPr>
          <a:lstStyle/>
          <a:p>
            <a:pPr>
              <a:defRPr/>
            </a:pPr>
            <a:r>
              <a:rPr lang="en-US" sz="1600" b="1" dirty="0">
                <a:latin typeface="+mj-lt"/>
              </a:rPr>
              <a:t>Nonalcoholic fatty liver disease</a:t>
            </a:r>
          </a:p>
          <a:p>
            <a:pPr marL="173038" indent="-173038">
              <a:buClr>
                <a:schemeClr val="accent2"/>
              </a:buClr>
              <a:buFont typeface="Arial" pitchFamily="34" charset="0"/>
              <a:buChar char="•"/>
              <a:defRPr/>
            </a:pPr>
            <a:r>
              <a:rPr lang="en-US" sz="1600" dirty="0" err="1">
                <a:latin typeface="+mj-lt"/>
              </a:rPr>
              <a:t>Steatosis</a:t>
            </a:r>
            <a:endParaRPr lang="en-US" sz="1600" dirty="0">
              <a:latin typeface="+mj-lt"/>
            </a:endParaRPr>
          </a:p>
          <a:p>
            <a:pPr marL="173038" indent="-173038">
              <a:buClr>
                <a:schemeClr val="accent2"/>
              </a:buClr>
              <a:buFont typeface="Arial" pitchFamily="34" charset="0"/>
              <a:buChar char="•"/>
              <a:defRPr/>
            </a:pPr>
            <a:r>
              <a:rPr lang="en-US" sz="1600" dirty="0" err="1">
                <a:latin typeface="+mj-lt"/>
              </a:rPr>
              <a:t>Steatohepatitis</a:t>
            </a:r>
            <a:endParaRPr lang="en-US" sz="1600" dirty="0">
              <a:latin typeface="+mj-lt"/>
            </a:endParaRPr>
          </a:p>
          <a:p>
            <a:pPr marL="173038" indent="-173038">
              <a:buClr>
                <a:schemeClr val="accent2"/>
              </a:buClr>
              <a:buFont typeface="Arial" pitchFamily="34" charset="0"/>
              <a:buChar char="•"/>
              <a:defRPr/>
            </a:pPr>
            <a:r>
              <a:rPr lang="en-US" sz="1600" dirty="0">
                <a:latin typeface="+mj-lt"/>
              </a:rPr>
              <a:t>Cirrhosis</a:t>
            </a:r>
            <a:endParaRPr lang="en-US" sz="1600" dirty="0">
              <a:latin typeface="+mj-lt"/>
              <a:sym typeface="Symbol" pitchFamily="18" charset="2"/>
            </a:endParaRPr>
          </a:p>
        </p:txBody>
      </p:sp>
      <p:sp>
        <p:nvSpPr>
          <p:cNvPr id="804871" name="Text Box 7"/>
          <p:cNvSpPr txBox="1">
            <a:spLocks noChangeArrowheads="1"/>
          </p:cNvSpPr>
          <p:nvPr/>
        </p:nvSpPr>
        <p:spPr bwMode="auto">
          <a:xfrm>
            <a:off x="6073775" y="2557463"/>
            <a:ext cx="2660650" cy="1257300"/>
          </a:xfrm>
          <a:prstGeom prst="rect">
            <a:avLst/>
          </a:prstGeom>
          <a:noFill/>
          <a:ln w="19050">
            <a:noFill/>
            <a:miter lim="800000"/>
            <a:headEnd/>
            <a:tailEnd/>
          </a:ln>
          <a:effectLst/>
        </p:spPr>
        <p:txBody>
          <a:bodyPr>
            <a:spAutoFit/>
          </a:bodyPr>
          <a:lstStyle/>
          <a:p>
            <a:pPr>
              <a:spcBef>
                <a:spcPct val="15000"/>
              </a:spcBef>
              <a:defRPr/>
            </a:pPr>
            <a:r>
              <a:rPr lang="en-US" sz="1600" b="1" dirty="0">
                <a:latin typeface="+mj-lt"/>
              </a:rPr>
              <a:t>Coronary heart disease</a:t>
            </a:r>
          </a:p>
          <a:p>
            <a:pPr>
              <a:spcBef>
                <a:spcPct val="15000"/>
              </a:spcBef>
              <a:defRPr/>
            </a:pPr>
            <a:r>
              <a:rPr lang="en-US" sz="1700" b="1" dirty="0">
                <a:latin typeface="+mj-lt"/>
              </a:rPr>
              <a:t>     </a:t>
            </a:r>
            <a:r>
              <a:rPr lang="en-US" sz="1700" dirty="0">
                <a:latin typeface="+mj-lt"/>
              </a:rPr>
              <a:t>Diabetes</a:t>
            </a:r>
          </a:p>
          <a:p>
            <a:pPr>
              <a:spcBef>
                <a:spcPct val="15000"/>
              </a:spcBef>
              <a:defRPr/>
            </a:pPr>
            <a:r>
              <a:rPr lang="en-US" sz="1700" dirty="0">
                <a:latin typeface="+mj-lt"/>
              </a:rPr>
              <a:t>     </a:t>
            </a:r>
            <a:r>
              <a:rPr lang="en-US" sz="1700" dirty="0" err="1">
                <a:latin typeface="+mj-lt"/>
              </a:rPr>
              <a:t>Dyslipidemia</a:t>
            </a:r>
            <a:endParaRPr lang="en-US" sz="1700" dirty="0">
              <a:latin typeface="+mj-lt"/>
            </a:endParaRPr>
          </a:p>
          <a:p>
            <a:pPr>
              <a:spcBef>
                <a:spcPct val="15000"/>
              </a:spcBef>
              <a:defRPr/>
            </a:pPr>
            <a:r>
              <a:rPr lang="en-US" sz="1700" dirty="0">
                <a:latin typeface="+mj-lt"/>
              </a:rPr>
              <a:t>     Hypertension</a:t>
            </a:r>
          </a:p>
        </p:txBody>
      </p:sp>
      <p:sp>
        <p:nvSpPr>
          <p:cNvPr id="804872" name="Text Box 8"/>
          <p:cNvSpPr txBox="1">
            <a:spLocks noChangeArrowheads="1"/>
          </p:cNvSpPr>
          <p:nvPr/>
        </p:nvSpPr>
        <p:spPr bwMode="auto">
          <a:xfrm>
            <a:off x="830263" y="4102100"/>
            <a:ext cx="2593975" cy="1323975"/>
          </a:xfrm>
          <a:prstGeom prst="rect">
            <a:avLst/>
          </a:prstGeom>
          <a:noFill/>
          <a:ln w="19050">
            <a:noFill/>
            <a:miter lim="800000"/>
            <a:headEnd/>
            <a:tailEnd/>
          </a:ln>
          <a:effectLst/>
        </p:spPr>
        <p:txBody>
          <a:bodyPr>
            <a:spAutoFit/>
          </a:bodyPr>
          <a:lstStyle/>
          <a:p>
            <a:pPr>
              <a:defRPr/>
            </a:pPr>
            <a:r>
              <a:rPr lang="en-US" sz="1600" b="1" dirty="0">
                <a:latin typeface="+mj-lt"/>
              </a:rPr>
              <a:t>Gynecologic abnormalities</a:t>
            </a:r>
          </a:p>
          <a:p>
            <a:pPr marL="173038" indent="-173038">
              <a:buClr>
                <a:schemeClr val="accent2"/>
              </a:buClr>
              <a:buFont typeface="Arial" pitchFamily="34" charset="0"/>
              <a:buChar char="•"/>
              <a:defRPr/>
            </a:pPr>
            <a:r>
              <a:rPr lang="en-US" sz="1600" dirty="0">
                <a:latin typeface="+mj-lt"/>
              </a:rPr>
              <a:t>Abnormal menses</a:t>
            </a:r>
          </a:p>
          <a:p>
            <a:pPr marL="173038" indent="-173038">
              <a:buClr>
                <a:schemeClr val="accent2"/>
              </a:buClr>
              <a:buFont typeface="Arial" pitchFamily="34" charset="0"/>
              <a:buChar char="•"/>
              <a:defRPr/>
            </a:pPr>
            <a:r>
              <a:rPr lang="en-US" sz="1600" dirty="0">
                <a:latin typeface="+mj-lt"/>
              </a:rPr>
              <a:t>Infertility</a:t>
            </a:r>
          </a:p>
          <a:p>
            <a:pPr marL="173038" indent="-173038">
              <a:buClr>
                <a:schemeClr val="accent2"/>
              </a:buClr>
              <a:buFont typeface="Arial" pitchFamily="34" charset="0"/>
              <a:buChar char="•"/>
              <a:defRPr/>
            </a:pPr>
            <a:r>
              <a:rPr lang="en-US" sz="1600" dirty="0">
                <a:latin typeface="+mj-lt"/>
              </a:rPr>
              <a:t>Polycystic ovarian syndrome</a:t>
            </a:r>
            <a:endParaRPr lang="en-US" sz="1600" dirty="0">
              <a:latin typeface="+mj-lt"/>
              <a:sym typeface="Symbol" pitchFamily="18" charset="2"/>
            </a:endParaRPr>
          </a:p>
        </p:txBody>
      </p:sp>
      <p:sp>
        <p:nvSpPr>
          <p:cNvPr id="804873" name="Text Box 9"/>
          <p:cNvSpPr txBox="1">
            <a:spLocks noChangeArrowheads="1"/>
          </p:cNvSpPr>
          <p:nvPr/>
        </p:nvSpPr>
        <p:spPr bwMode="auto">
          <a:xfrm>
            <a:off x="1509713" y="5383213"/>
            <a:ext cx="2157412" cy="352425"/>
          </a:xfrm>
          <a:prstGeom prst="rect">
            <a:avLst/>
          </a:prstGeom>
          <a:noFill/>
          <a:ln w="19050">
            <a:noFill/>
            <a:miter lim="800000"/>
            <a:headEnd/>
            <a:tailEnd/>
          </a:ln>
          <a:effectLst/>
        </p:spPr>
        <p:txBody>
          <a:bodyPr>
            <a:spAutoFit/>
          </a:bodyPr>
          <a:lstStyle/>
          <a:p>
            <a:pPr>
              <a:defRPr/>
            </a:pPr>
            <a:r>
              <a:rPr lang="en-US" sz="1600" b="1" dirty="0">
                <a:latin typeface="+mj-lt"/>
              </a:rPr>
              <a:t>Osteoarthritis</a:t>
            </a:r>
          </a:p>
        </p:txBody>
      </p:sp>
      <p:sp>
        <p:nvSpPr>
          <p:cNvPr id="804874" name="Text Box 10"/>
          <p:cNvSpPr txBox="1">
            <a:spLocks noChangeArrowheads="1"/>
          </p:cNvSpPr>
          <p:nvPr/>
        </p:nvSpPr>
        <p:spPr bwMode="auto">
          <a:xfrm>
            <a:off x="1887538" y="5692775"/>
            <a:ext cx="1525587" cy="339725"/>
          </a:xfrm>
          <a:prstGeom prst="rect">
            <a:avLst/>
          </a:prstGeom>
          <a:noFill/>
          <a:ln w="19050">
            <a:noFill/>
            <a:miter lim="800000"/>
            <a:headEnd/>
            <a:tailEnd/>
          </a:ln>
          <a:effectLst/>
        </p:spPr>
        <p:txBody>
          <a:bodyPr>
            <a:spAutoFit/>
          </a:bodyPr>
          <a:lstStyle/>
          <a:p>
            <a:pPr>
              <a:defRPr/>
            </a:pPr>
            <a:r>
              <a:rPr lang="en-US" sz="1600" b="1" dirty="0">
                <a:latin typeface="+mj-lt"/>
              </a:rPr>
              <a:t>Skin Problems</a:t>
            </a:r>
          </a:p>
        </p:txBody>
      </p:sp>
      <p:sp>
        <p:nvSpPr>
          <p:cNvPr id="804875" name="Text Box 11"/>
          <p:cNvSpPr txBox="1">
            <a:spLocks noChangeArrowheads="1"/>
          </p:cNvSpPr>
          <p:nvPr/>
        </p:nvSpPr>
        <p:spPr bwMode="auto">
          <a:xfrm>
            <a:off x="679450" y="3694113"/>
            <a:ext cx="1992313" cy="350837"/>
          </a:xfrm>
          <a:prstGeom prst="rect">
            <a:avLst/>
          </a:prstGeom>
          <a:noFill/>
          <a:ln w="19050">
            <a:noFill/>
            <a:miter lim="800000"/>
            <a:headEnd/>
            <a:tailEnd/>
          </a:ln>
          <a:effectLst/>
        </p:spPr>
        <p:txBody>
          <a:bodyPr>
            <a:spAutoFit/>
          </a:bodyPr>
          <a:lstStyle/>
          <a:p>
            <a:pPr>
              <a:defRPr/>
            </a:pPr>
            <a:r>
              <a:rPr lang="en-US" sz="1600" b="1" dirty="0">
                <a:latin typeface="+mj-lt"/>
              </a:rPr>
              <a:t>Gall bladder disease</a:t>
            </a:r>
          </a:p>
        </p:txBody>
      </p:sp>
      <p:sp>
        <p:nvSpPr>
          <p:cNvPr id="804876" name="Text Box 12"/>
          <p:cNvSpPr txBox="1">
            <a:spLocks noChangeArrowheads="1"/>
          </p:cNvSpPr>
          <p:nvPr/>
        </p:nvSpPr>
        <p:spPr bwMode="auto">
          <a:xfrm>
            <a:off x="5980113" y="4302125"/>
            <a:ext cx="2655887" cy="1084263"/>
          </a:xfrm>
          <a:prstGeom prst="rect">
            <a:avLst/>
          </a:prstGeom>
          <a:noFill/>
          <a:ln w="19050">
            <a:noFill/>
            <a:miter lim="800000"/>
            <a:headEnd/>
            <a:tailEnd/>
          </a:ln>
          <a:effectLst/>
        </p:spPr>
        <p:txBody>
          <a:bodyPr>
            <a:spAutoFit/>
          </a:bodyPr>
          <a:lstStyle/>
          <a:p>
            <a:pPr>
              <a:defRPr/>
            </a:pPr>
            <a:r>
              <a:rPr lang="en-US" sz="1600" b="1" dirty="0">
                <a:latin typeface="+mj-lt"/>
              </a:rPr>
              <a:t>Cancer</a:t>
            </a:r>
          </a:p>
          <a:p>
            <a:pPr marL="173038" indent="-173038">
              <a:buClr>
                <a:schemeClr val="accent2"/>
              </a:buClr>
              <a:buFont typeface="Arial" pitchFamily="34" charset="0"/>
              <a:buChar char="•"/>
              <a:defRPr/>
            </a:pPr>
            <a:r>
              <a:rPr lang="en-US" sz="1600" dirty="0">
                <a:latin typeface="+mj-lt"/>
              </a:rPr>
              <a:t>Breast, uterus, cervix, colon, esophagus, pancreas, kidney, prostate</a:t>
            </a:r>
            <a:endParaRPr lang="en-US" sz="1600" dirty="0">
              <a:latin typeface="+mj-lt"/>
              <a:sym typeface="Symbol" pitchFamily="18" charset="2"/>
            </a:endParaRPr>
          </a:p>
        </p:txBody>
      </p:sp>
      <p:sp>
        <p:nvSpPr>
          <p:cNvPr id="804877" name="Text Box 13"/>
          <p:cNvSpPr txBox="1">
            <a:spLocks noChangeArrowheads="1"/>
          </p:cNvSpPr>
          <p:nvPr/>
        </p:nvSpPr>
        <p:spPr bwMode="auto">
          <a:xfrm>
            <a:off x="5549900" y="5353050"/>
            <a:ext cx="2946400" cy="595313"/>
          </a:xfrm>
          <a:prstGeom prst="rect">
            <a:avLst/>
          </a:prstGeom>
          <a:noFill/>
          <a:ln w="19050">
            <a:noFill/>
            <a:miter lim="800000"/>
            <a:headEnd/>
            <a:tailEnd/>
          </a:ln>
          <a:effectLst/>
        </p:spPr>
        <p:txBody>
          <a:bodyPr>
            <a:spAutoFit/>
          </a:bodyPr>
          <a:lstStyle/>
          <a:p>
            <a:pPr>
              <a:defRPr/>
            </a:pPr>
            <a:r>
              <a:rPr lang="en-US" sz="1600" b="1" dirty="0">
                <a:latin typeface="+mj-lt"/>
              </a:rPr>
              <a:t>Phlebitis</a:t>
            </a:r>
          </a:p>
          <a:p>
            <a:pPr marL="173038" indent="-173038">
              <a:buClr>
                <a:schemeClr val="accent2"/>
              </a:buClr>
              <a:buFont typeface="Arial" pitchFamily="34" charset="0"/>
              <a:buChar char="•"/>
              <a:defRPr/>
            </a:pPr>
            <a:r>
              <a:rPr lang="en-US" sz="1600" dirty="0">
                <a:latin typeface="+mj-lt"/>
              </a:rPr>
              <a:t>Venous stasis</a:t>
            </a:r>
            <a:endParaRPr lang="en-US" sz="1600" dirty="0">
              <a:latin typeface="+mj-lt"/>
              <a:sym typeface="Symbol" pitchFamily="18" charset="2"/>
            </a:endParaRPr>
          </a:p>
        </p:txBody>
      </p:sp>
      <p:sp>
        <p:nvSpPr>
          <p:cNvPr id="804878" name="Text Box 14"/>
          <p:cNvSpPr txBox="1">
            <a:spLocks noChangeArrowheads="1"/>
          </p:cNvSpPr>
          <p:nvPr/>
        </p:nvSpPr>
        <p:spPr bwMode="auto">
          <a:xfrm>
            <a:off x="2859088" y="5948363"/>
            <a:ext cx="887412" cy="350837"/>
          </a:xfrm>
          <a:prstGeom prst="rect">
            <a:avLst/>
          </a:prstGeom>
          <a:noFill/>
          <a:ln w="19050">
            <a:noFill/>
            <a:miter lim="800000"/>
            <a:headEnd/>
            <a:tailEnd/>
          </a:ln>
          <a:effectLst/>
        </p:spPr>
        <p:txBody>
          <a:bodyPr>
            <a:spAutoFit/>
          </a:bodyPr>
          <a:lstStyle/>
          <a:p>
            <a:pPr>
              <a:defRPr/>
            </a:pPr>
            <a:r>
              <a:rPr lang="en-US" sz="1600" b="1" dirty="0">
                <a:latin typeface="+mj-lt"/>
              </a:rPr>
              <a:t>Gout</a:t>
            </a:r>
          </a:p>
        </p:txBody>
      </p:sp>
      <p:grpSp>
        <p:nvGrpSpPr>
          <p:cNvPr id="11278" name="Group 15"/>
          <p:cNvGrpSpPr>
            <a:grpSpLocks/>
          </p:cNvGrpSpPr>
          <p:nvPr/>
        </p:nvGrpSpPr>
        <p:grpSpPr bwMode="auto">
          <a:xfrm>
            <a:off x="3394075" y="1260475"/>
            <a:ext cx="2193925" cy="5006975"/>
            <a:chOff x="2081" y="642"/>
            <a:chExt cx="1496" cy="3414"/>
          </a:xfrm>
        </p:grpSpPr>
        <p:sp>
          <p:nvSpPr>
            <p:cNvPr id="804880" name="Freeform 16"/>
            <p:cNvSpPr>
              <a:spLocks/>
            </p:cNvSpPr>
            <p:nvPr/>
          </p:nvSpPr>
          <p:spPr bwMode="auto">
            <a:xfrm>
              <a:off x="2081" y="642"/>
              <a:ext cx="1496" cy="3414"/>
            </a:xfrm>
            <a:custGeom>
              <a:avLst/>
              <a:gdLst/>
              <a:ahLst/>
              <a:cxnLst>
                <a:cxn ang="0">
                  <a:pos x="378" y="547"/>
                </a:cxn>
                <a:cxn ang="0">
                  <a:pos x="318" y="784"/>
                </a:cxn>
                <a:cxn ang="0">
                  <a:pos x="297" y="992"/>
                </a:cxn>
                <a:cxn ang="0">
                  <a:pos x="212" y="1192"/>
                </a:cxn>
                <a:cxn ang="0">
                  <a:pos x="151" y="1414"/>
                </a:cxn>
                <a:cxn ang="0">
                  <a:pos x="76" y="1480"/>
                </a:cxn>
                <a:cxn ang="0">
                  <a:pos x="1" y="1580"/>
                </a:cxn>
                <a:cxn ang="0">
                  <a:pos x="39" y="1568"/>
                </a:cxn>
                <a:cxn ang="0">
                  <a:pos x="86" y="1551"/>
                </a:cxn>
                <a:cxn ang="0">
                  <a:pos x="33" y="1631"/>
                </a:cxn>
                <a:cxn ang="0">
                  <a:pos x="38" y="1741"/>
                </a:cxn>
                <a:cxn ang="0">
                  <a:pos x="151" y="1695"/>
                </a:cxn>
                <a:cxn ang="0">
                  <a:pos x="230" y="1536"/>
                </a:cxn>
                <a:cxn ang="0">
                  <a:pos x="299" y="1378"/>
                </a:cxn>
                <a:cxn ang="0">
                  <a:pos x="385" y="1260"/>
                </a:cxn>
                <a:cxn ang="0">
                  <a:pos x="392" y="1282"/>
                </a:cxn>
                <a:cxn ang="0">
                  <a:pos x="438" y="1419"/>
                </a:cxn>
                <a:cxn ang="0">
                  <a:pos x="409" y="1594"/>
                </a:cxn>
                <a:cxn ang="0">
                  <a:pos x="469" y="1944"/>
                </a:cxn>
                <a:cxn ang="0">
                  <a:pos x="495" y="2249"/>
                </a:cxn>
                <a:cxn ang="0">
                  <a:pos x="535" y="2623"/>
                </a:cxn>
                <a:cxn ang="0">
                  <a:pos x="543" y="2818"/>
                </a:cxn>
                <a:cxn ang="0">
                  <a:pos x="448" y="2935"/>
                </a:cxn>
                <a:cxn ang="0">
                  <a:pos x="439" y="3048"/>
                </a:cxn>
                <a:cxn ang="0">
                  <a:pos x="525" y="3015"/>
                </a:cxn>
                <a:cxn ang="0">
                  <a:pos x="643" y="2899"/>
                </a:cxn>
                <a:cxn ang="0">
                  <a:pos x="686" y="2828"/>
                </a:cxn>
                <a:cxn ang="0">
                  <a:pos x="688" y="2575"/>
                </a:cxn>
                <a:cxn ang="0">
                  <a:pos x="701" y="2203"/>
                </a:cxn>
                <a:cxn ang="0">
                  <a:pos x="725" y="1818"/>
                </a:cxn>
                <a:cxn ang="0">
                  <a:pos x="749" y="2089"/>
                </a:cxn>
                <a:cxn ang="0">
                  <a:pos x="778" y="2285"/>
                </a:cxn>
                <a:cxn ang="0">
                  <a:pos x="789" y="2673"/>
                </a:cxn>
                <a:cxn ang="0">
                  <a:pos x="770" y="2858"/>
                </a:cxn>
                <a:cxn ang="0">
                  <a:pos x="934" y="2984"/>
                </a:cxn>
                <a:cxn ang="0">
                  <a:pos x="1040" y="2991"/>
                </a:cxn>
                <a:cxn ang="0">
                  <a:pos x="962" y="2860"/>
                </a:cxn>
                <a:cxn ang="0">
                  <a:pos x="899" y="2713"/>
                </a:cxn>
                <a:cxn ang="0">
                  <a:pos x="967" y="2292"/>
                </a:cxn>
                <a:cxn ang="0">
                  <a:pos x="965" y="2002"/>
                </a:cxn>
                <a:cxn ang="0">
                  <a:pos x="1028" y="1536"/>
                </a:cxn>
                <a:cxn ang="0">
                  <a:pos x="1041" y="1341"/>
                </a:cxn>
                <a:cxn ang="0">
                  <a:pos x="1058" y="1238"/>
                </a:cxn>
                <a:cxn ang="0">
                  <a:pos x="1170" y="1416"/>
                </a:cxn>
                <a:cxn ang="0">
                  <a:pos x="1221" y="1594"/>
                </a:cxn>
                <a:cxn ang="0">
                  <a:pos x="1352" y="1728"/>
                </a:cxn>
                <a:cxn ang="0">
                  <a:pos x="1384" y="1605"/>
                </a:cxn>
                <a:cxn ang="0">
                  <a:pos x="1398" y="1588"/>
                </a:cxn>
                <a:cxn ang="0">
                  <a:pos x="1432" y="1582"/>
                </a:cxn>
                <a:cxn ang="0">
                  <a:pos x="1303" y="1409"/>
                </a:cxn>
                <a:cxn ang="0">
                  <a:pos x="1187" y="1061"/>
                </a:cxn>
                <a:cxn ang="0">
                  <a:pos x="1144" y="849"/>
                </a:cxn>
                <a:cxn ang="0">
                  <a:pos x="1107" y="574"/>
                </a:cxn>
                <a:cxn ang="0">
                  <a:pos x="892" y="448"/>
                </a:cxn>
                <a:cxn ang="0">
                  <a:pos x="825" y="340"/>
                </a:cxn>
                <a:cxn ang="0">
                  <a:pos x="880" y="215"/>
                </a:cxn>
                <a:cxn ang="0">
                  <a:pos x="891" y="149"/>
                </a:cxn>
                <a:cxn ang="0">
                  <a:pos x="679" y="5"/>
                </a:cxn>
                <a:cxn ang="0">
                  <a:pos x="569" y="160"/>
                </a:cxn>
                <a:cxn ang="0">
                  <a:pos x="579" y="232"/>
                </a:cxn>
                <a:cxn ang="0">
                  <a:pos x="639" y="344"/>
                </a:cxn>
                <a:cxn ang="0">
                  <a:pos x="596" y="431"/>
                </a:cxn>
              </a:cxnLst>
              <a:rect l="0" t="0" r="r" b="b"/>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gradFill rotWithShape="1">
              <a:gsLst>
                <a:gs pos="0">
                  <a:srgbClr val="D7AE85"/>
                </a:gs>
                <a:gs pos="58000">
                  <a:srgbClr val="926100"/>
                </a:gs>
              </a:gsLst>
              <a:path path="rect">
                <a:fillToRect l="50000" t="50000" r="50000" b="50000"/>
              </a:path>
            </a:gradFill>
            <a:ln w="12700" cap="rnd" cmpd="sng">
              <a:solidFill>
                <a:srgbClr val="FFCCCC"/>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latin typeface="Arial" pitchFamily="34" charset="0"/>
              </a:endParaRPr>
            </a:p>
          </p:txBody>
        </p:sp>
        <p:pic>
          <p:nvPicPr>
            <p:cNvPr id="11304" name="Picture 17" descr="lungs"/>
            <p:cNvPicPr>
              <a:picLocks noChangeAspect="1" noChangeArrowheads="1"/>
            </p:cNvPicPr>
            <p:nvPr/>
          </p:nvPicPr>
          <p:blipFill>
            <a:blip r:embed="rId3" cstate="print"/>
            <a:srcRect/>
            <a:stretch>
              <a:fillRect/>
            </a:stretch>
          </p:blipFill>
          <p:spPr bwMode="auto">
            <a:xfrm>
              <a:off x="2519" y="1028"/>
              <a:ext cx="677" cy="1197"/>
            </a:xfrm>
            <a:prstGeom prst="rect">
              <a:avLst/>
            </a:prstGeom>
            <a:noFill/>
            <a:ln w="9525">
              <a:noFill/>
              <a:miter lim="800000"/>
              <a:headEnd/>
              <a:tailEnd/>
            </a:ln>
          </p:spPr>
        </p:pic>
      </p:grpSp>
      <p:sp>
        <p:nvSpPr>
          <p:cNvPr id="804882" name="Text Box 18"/>
          <p:cNvSpPr txBox="1">
            <a:spLocks noChangeArrowheads="1"/>
          </p:cNvSpPr>
          <p:nvPr/>
        </p:nvSpPr>
        <p:spPr bwMode="auto">
          <a:xfrm>
            <a:off x="5456238" y="1241425"/>
            <a:ext cx="2922587" cy="584200"/>
          </a:xfrm>
          <a:prstGeom prst="rect">
            <a:avLst/>
          </a:prstGeom>
          <a:noFill/>
          <a:ln w="19050">
            <a:noFill/>
            <a:miter lim="800000"/>
            <a:headEnd/>
            <a:tailEnd/>
          </a:ln>
          <a:effectLst/>
        </p:spPr>
        <p:txBody>
          <a:bodyPr>
            <a:spAutoFit/>
          </a:bodyPr>
          <a:lstStyle/>
          <a:p>
            <a:pPr>
              <a:defRPr/>
            </a:pPr>
            <a:r>
              <a:rPr lang="en-US" sz="1600" b="1" dirty="0">
                <a:latin typeface="+mj-lt"/>
              </a:rPr>
              <a:t>Idiopathic intracranial hypertension</a:t>
            </a:r>
          </a:p>
        </p:txBody>
      </p:sp>
      <p:sp>
        <p:nvSpPr>
          <p:cNvPr id="804883" name="Text Box 19"/>
          <p:cNvSpPr txBox="1">
            <a:spLocks noChangeArrowheads="1"/>
          </p:cNvSpPr>
          <p:nvPr/>
        </p:nvSpPr>
        <p:spPr bwMode="auto">
          <a:xfrm>
            <a:off x="5876925" y="1812925"/>
            <a:ext cx="1243013" cy="350838"/>
          </a:xfrm>
          <a:prstGeom prst="rect">
            <a:avLst/>
          </a:prstGeom>
          <a:noFill/>
          <a:ln w="19050">
            <a:noFill/>
            <a:miter lim="800000"/>
            <a:headEnd/>
            <a:tailEnd/>
          </a:ln>
          <a:effectLst/>
        </p:spPr>
        <p:txBody>
          <a:bodyPr>
            <a:spAutoFit/>
          </a:bodyPr>
          <a:lstStyle/>
          <a:p>
            <a:pPr>
              <a:defRPr/>
            </a:pPr>
            <a:r>
              <a:rPr lang="en-US" sz="1600" b="1" dirty="0">
                <a:latin typeface="+mj-lt"/>
              </a:rPr>
              <a:t>Stroke</a:t>
            </a:r>
          </a:p>
        </p:txBody>
      </p:sp>
      <p:sp>
        <p:nvSpPr>
          <p:cNvPr id="804884" name="Text Box 20"/>
          <p:cNvSpPr txBox="1">
            <a:spLocks noChangeArrowheads="1"/>
          </p:cNvSpPr>
          <p:nvPr/>
        </p:nvSpPr>
        <p:spPr bwMode="auto">
          <a:xfrm>
            <a:off x="6015038" y="2119313"/>
            <a:ext cx="1243012" cy="350837"/>
          </a:xfrm>
          <a:prstGeom prst="rect">
            <a:avLst/>
          </a:prstGeom>
          <a:noFill/>
          <a:ln w="19050">
            <a:noFill/>
            <a:miter lim="800000"/>
            <a:headEnd/>
            <a:tailEnd/>
          </a:ln>
          <a:effectLst/>
        </p:spPr>
        <p:txBody>
          <a:bodyPr>
            <a:spAutoFit/>
          </a:bodyPr>
          <a:lstStyle/>
          <a:p>
            <a:pPr>
              <a:defRPr/>
            </a:pPr>
            <a:r>
              <a:rPr lang="en-US" sz="1600" b="1" dirty="0">
                <a:latin typeface="+mj-lt"/>
              </a:rPr>
              <a:t>Cataracts</a:t>
            </a:r>
          </a:p>
        </p:txBody>
      </p:sp>
      <p:sp>
        <p:nvSpPr>
          <p:cNvPr id="804885" name="Line 21"/>
          <p:cNvSpPr>
            <a:spLocks noChangeShapeType="1"/>
          </p:cNvSpPr>
          <p:nvPr/>
        </p:nvSpPr>
        <p:spPr bwMode="auto">
          <a:xfrm flipH="1" flipV="1">
            <a:off x="4629150" y="1504950"/>
            <a:ext cx="1276350" cy="481013"/>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86" name="Line 22"/>
          <p:cNvSpPr>
            <a:spLocks noChangeShapeType="1"/>
          </p:cNvSpPr>
          <p:nvPr/>
        </p:nvSpPr>
        <p:spPr bwMode="auto">
          <a:xfrm flipH="1" flipV="1">
            <a:off x="4600575" y="1552575"/>
            <a:ext cx="1428750" cy="733425"/>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87" name="Line 23"/>
          <p:cNvSpPr>
            <a:spLocks noChangeShapeType="1"/>
          </p:cNvSpPr>
          <p:nvPr/>
        </p:nvSpPr>
        <p:spPr bwMode="auto">
          <a:xfrm>
            <a:off x="4467225" y="1350963"/>
            <a:ext cx="1019175" cy="63500"/>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88" name="Line 24"/>
          <p:cNvSpPr>
            <a:spLocks noChangeShapeType="1"/>
          </p:cNvSpPr>
          <p:nvPr/>
        </p:nvSpPr>
        <p:spPr bwMode="auto">
          <a:xfrm flipH="1" flipV="1">
            <a:off x="4627563" y="2436813"/>
            <a:ext cx="1473200" cy="301625"/>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0" name="Line 26"/>
          <p:cNvSpPr>
            <a:spLocks noChangeShapeType="1"/>
          </p:cNvSpPr>
          <p:nvPr/>
        </p:nvSpPr>
        <p:spPr bwMode="auto">
          <a:xfrm flipH="1" flipV="1">
            <a:off x="5580063" y="2903538"/>
            <a:ext cx="768350" cy="111125"/>
          </a:xfrm>
          <a:prstGeom prst="line">
            <a:avLst/>
          </a:prstGeom>
          <a:noFill/>
          <a:ln w="15875" cap="rnd">
            <a:solidFill>
              <a:schemeClr val="accent3"/>
            </a:solidFill>
            <a:round/>
            <a:headEnd/>
            <a:tailEnd type="stealth"/>
          </a:ln>
          <a:effectLst/>
        </p:spPr>
        <p:txBody>
          <a:bodyPr/>
          <a:lstStyle/>
          <a:p>
            <a:pPr>
              <a:defRPr/>
            </a:pPr>
            <a:endParaRPr lang="en-US">
              <a:latin typeface="Arial" pitchFamily="34" charset="0"/>
            </a:endParaRPr>
          </a:p>
        </p:txBody>
      </p:sp>
      <p:sp>
        <p:nvSpPr>
          <p:cNvPr id="804891" name="Line 27"/>
          <p:cNvSpPr>
            <a:spLocks noChangeShapeType="1"/>
          </p:cNvSpPr>
          <p:nvPr/>
        </p:nvSpPr>
        <p:spPr bwMode="auto">
          <a:xfrm flipH="1" flipV="1">
            <a:off x="5580063" y="3184525"/>
            <a:ext cx="777875" cy="134938"/>
          </a:xfrm>
          <a:prstGeom prst="line">
            <a:avLst/>
          </a:prstGeom>
          <a:noFill/>
          <a:ln w="15875" cap="rnd">
            <a:solidFill>
              <a:schemeClr val="accent3"/>
            </a:solidFill>
            <a:round/>
            <a:headEnd/>
            <a:tailEnd type="stealth"/>
          </a:ln>
          <a:effectLst/>
        </p:spPr>
        <p:txBody>
          <a:bodyPr/>
          <a:lstStyle/>
          <a:p>
            <a:pPr>
              <a:defRPr/>
            </a:pPr>
            <a:endParaRPr lang="en-US">
              <a:latin typeface="Arial" pitchFamily="34" charset="0"/>
            </a:endParaRPr>
          </a:p>
        </p:txBody>
      </p:sp>
      <p:sp>
        <p:nvSpPr>
          <p:cNvPr id="804892" name="Line 28"/>
          <p:cNvSpPr>
            <a:spLocks noChangeShapeType="1"/>
          </p:cNvSpPr>
          <p:nvPr/>
        </p:nvSpPr>
        <p:spPr bwMode="auto">
          <a:xfrm flipH="1" flipV="1">
            <a:off x="5580063" y="3463925"/>
            <a:ext cx="806450" cy="141288"/>
          </a:xfrm>
          <a:prstGeom prst="line">
            <a:avLst/>
          </a:prstGeom>
          <a:noFill/>
          <a:ln w="15875" cap="rnd">
            <a:solidFill>
              <a:schemeClr val="accent3"/>
            </a:solidFill>
            <a:round/>
            <a:headEnd/>
            <a:tailEnd type="stealth"/>
          </a:ln>
          <a:effectLst/>
        </p:spPr>
        <p:txBody>
          <a:bodyPr/>
          <a:lstStyle/>
          <a:p>
            <a:pPr>
              <a:defRPr/>
            </a:pPr>
            <a:endParaRPr lang="en-US">
              <a:latin typeface="Arial" pitchFamily="34" charset="0"/>
            </a:endParaRPr>
          </a:p>
        </p:txBody>
      </p:sp>
      <p:sp>
        <p:nvSpPr>
          <p:cNvPr id="804893" name="Line 29"/>
          <p:cNvSpPr>
            <a:spLocks noChangeShapeType="1"/>
          </p:cNvSpPr>
          <p:nvPr/>
        </p:nvSpPr>
        <p:spPr bwMode="auto">
          <a:xfrm flipH="1" flipV="1">
            <a:off x="4591050" y="2968625"/>
            <a:ext cx="1414463" cy="1503363"/>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4" name="Line 30"/>
          <p:cNvSpPr>
            <a:spLocks noChangeShapeType="1"/>
          </p:cNvSpPr>
          <p:nvPr/>
        </p:nvSpPr>
        <p:spPr bwMode="auto">
          <a:xfrm flipH="1" flipV="1">
            <a:off x="4665663" y="3668713"/>
            <a:ext cx="1344612" cy="808037"/>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5" name="Line 31"/>
          <p:cNvSpPr>
            <a:spLocks noChangeShapeType="1"/>
          </p:cNvSpPr>
          <p:nvPr/>
        </p:nvSpPr>
        <p:spPr bwMode="auto">
          <a:xfrm flipH="1" flipV="1">
            <a:off x="4552950" y="4005263"/>
            <a:ext cx="1457325" cy="471487"/>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6" name="Line 32"/>
          <p:cNvSpPr>
            <a:spLocks noChangeShapeType="1"/>
          </p:cNvSpPr>
          <p:nvPr/>
        </p:nvSpPr>
        <p:spPr bwMode="auto">
          <a:xfrm flipH="1" flipV="1">
            <a:off x="4710113" y="5424488"/>
            <a:ext cx="885825" cy="76200"/>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7" name="Line 33"/>
          <p:cNvSpPr>
            <a:spLocks noChangeShapeType="1"/>
          </p:cNvSpPr>
          <p:nvPr/>
        </p:nvSpPr>
        <p:spPr bwMode="auto">
          <a:xfrm flipV="1">
            <a:off x="2876550" y="4933950"/>
            <a:ext cx="1371600" cy="625475"/>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8" name="Line 34"/>
          <p:cNvSpPr>
            <a:spLocks noChangeShapeType="1"/>
          </p:cNvSpPr>
          <p:nvPr/>
        </p:nvSpPr>
        <p:spPr bwMode="auto">
          <a:xfrm flipV="1">
            <a:off x="3076575" y="5438775"/>
            <a:ext cx="1085850" cy="376238"/>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899" name="Line 35"/>
          <p:cNvSpPr>
            <a:spLocks noChangeShapeType="1"/>
          </p:cNvSpPr>
          <p:nvPr/>
        </p:nvSpPr>
        <p:spPr bwMode="auto">
          <a:xfrm flipV="1">
            <a:off x="3438525" y="6070600"/>
            <a:ext cx="685800" cy="44450"/>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900" name="Line 36"/>
          <p:cNvSpPr>
            <a:spLocks noChangeShapeType="1"/>
          </p:cNvSpPr>
          <p:nvPr/>
        </p:nvSpPr>
        <p:spPr bwMode="auto">
          <a:xfrm>
            <a:off x="2916238" y="1431925"/>
            <a:ext cx="1301750" cy="900113"/>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901" name="Line 37"/>
          <p:cNvSpPr>
            <a:spLocks noChangeShapeType="1"/>
          </p:cNvSpPr>
          <p:nvPr/>
        </p:nvSpPr>
        <p:spPr bwMode="auto">
          <a:xfrm>
            <a:off x="2468563" y="2600325"/>
            <a:ext cx="1804987" cy="209550"/>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902" name="Line 38"/>
          <p:cNvSpPr>
            <a:spLocks noChangeShapeType="1"/>
          </p:cNvSpPr>
          <p:nvPr/>
        </p:nvSpPr>
        <p:spPr bwMode="auto">
          <a:xfrm flipV="1">
            <a:off x="2600325" y="2919413"/>
            <a:ext cx="1862138" cy="941387"/>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903" name="Line 39"/>
          <p:cNvSpPr>
            <a:spLocks noChangeShapeType="1"/>
          </p:cNvSpPr>
          <p:nvPr/>
        </p:nvSpPr>
        <p:spPr bwMode="auto">
          <a:xfrm flipV="1">
            <a:off x="3295650" y="4090988"/>
            <a:ext cx="1152525" cy="185737"/>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804904" name="Line 40"/>
          <p:cNvSpPr>
            <a:spLocks noChangeShapeType="1"/>
          </p:cNvSpPr>
          <p:nvPr/>
        </p:nvSpPr>
        <p:spPr bwMode="auto">
          <a:xfrm flipH="1" flipV="1">
            <a:off x="4613275" y="2921000"/>
            <a:ext cx="1692275" cy="1131888"/>
          </a:xfrm>
          <a:prstGeom prst="line">
            <a:avLst/>
          </a:prstGeom>
          <a:noFill/>
          <a:ln w="15875" cap="rnd">
            <a:solidFill>
              <a:schemeClr val="accent3"/>
            </a:solidFill>
            <a:round/>
            <a:headEnd/>
            <a:tailEnd/>
          </a:ln>
          <a:effectLst/>
        </p:spPr>
        <p:txBody>
          <a:bodyPr/>
          <a:lstStyle/>
          <a:p>
            <a:pPr>
              <a:defRPr/>
            </a:pPr>
            <a:endParaRPr lang="en-US">
              <a:latin typeface="Arial" pitchFamily="34" charset="0"/>
            </a:endParaRPr>
          </a:p>
        </p:txBody>
      </p:sp>
      <p:sp>
        <p:nvSpPr>
          <p:cNvPr id="11301" name="Text Box 42"/>
          <p:cNvSpPr txBox="1">
            <a:spLocks noChangeArrowheads="1"/>
          </p:cNvSpPr>
          <p:nvPr/>
        </p:nvSpPr>
        <p:spPr bwMode="auto">
          <a:xfrm>
            <a:off x="2095500" y="6610350"/>
            <a:ext cx="5467350" cy="366713"/>
          </a:xfrm>
          <a:prstGeom prst="rect">
            <a:avLst/>
          </a:prstGeom>
          <a:noFill/>
          <a:ln w="9525">
            <a:noFill/>
            <a:miter lim="800000"/>
            <a:headEnd/>
            <a:tailEnd/>
          </a:ln>
        </p:spPr>
        <p:txBody>
          <a:bodyPr>
            <a:spAutoFit/>
          </a:bodyPr>
          <a:lstStyle/>
          <a:p>
            <a:pPr>
              <a:spcBef>
                <a:spcPct val="50000"/>
              </a:spcBef>
            </a:pPr>
            <a:endParaRPr lang="en-US"/>
          </a:p>
        </p:txBody>
      </p:sp>
      <p:sp>
        <p:nvSpPr>
          <p:cNvPr id="11302" name="Text Box 51"/>
          <p:cNvSpPr txBox="1">
            <a:spLocks noChangeArrowheads="1"/>
          </p:cNvSpPr>
          <p:nvPr/>
        </p:nvSpPr>
        <p:spPr bwMode="auto">
          <a:xfrm>
            <a:off x="0" y="6223000"/>
            <a:ext cx="8929688" cy="439738"/>
          </a:xfrm>
          <a:prstGeom prst="rect">
            <a:avLst/>
          </a:prstGeom>
          <a:noFill/>
          <a:ln w="9525">
            <a:noFill/>
            <a:miter lim="800000"/>
            <a:headEnd/>
            <a:tailEnd/>
          </a:ln>
        </p:spPr>
        <p:txBody>
          <a:bodyPr anchor="b"/>
          <a:lstStyle/>
          <a:p>
            <a:pPr marL="114300" indent="-114300"/>
            <a:r>
              <a:rPr lang="en-US" sz="800">
                <a:latin typeface="Times New Roman" pitchFamily="18" charset="0"/>
              </a:rPr>
              <a:t>1. Bhoyrul S., Lashock J. The Physical and Fiscal Impact of the Obesity Epidemic: The Impact of  Comorbid Conditions on Patients and Payers. .</a:t>
            </a:r>
            <a:r>
              <a:rPr lang="en-US" sz="800" i="1">
                <a:latin typeface="Times New Roman" pitchFamily="18" charset="0"/>
              </a:rPr>
              <a:t>JMCM. 2</a:t>
            </a:r>
            <a:r>
              <a:rPr lang="en-US" sz="800">
                <a:latin typeface="Times New Roman" pitchFamily="18" charset="0"/>
              </a:rPr>
              <a:t>008 :11(4): 10-17.</a:t>
            </a:r>
          </a:p>
        </p:txBody>
      </p:sp>
    </p:spTree>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a:defRPr/>
            </a:pPr>
            <a:r>
              <a:rPr lang="en-US" dirty="0" smtClean="0"/>
              <a:t>  Cost-effectiveness of LAGB and</a:t>
            </a:r>
            <a:br>
              <a:rPr lang="en-US" dirty="0" smtClean="0"/>
            </a:br>
            <a:r>
              <a:rPr lang="en-US" dirty="0" smtClean="0"/>
              <a:t> LRYGB</a:t>
            </a:r>
          </a:p>
        </p:txBody>
      </p:sp>
      <p:sp>
        <p:nvSpPr>
          <p:cNvPr id="74755" name="Rectangle 3"/>
          <p:cNvSpPr>
            <a:spLocks noGrp="1" noChangeArrowheads="1"/>
          </p:cNvSpPr>
          <p:nvPr>
            <p:ph idx="1"/>
          </p:nvPr>
        </p:nvSpPr>
        <p:spPr>
          <a:xfrm>
            <a:off x="457200" y="3581400"/>
            <a:ext cx="8229600" cy="2678113"/>
          </a:xfrm>
        </p:spPr>
        <p:txBody>
          <a:bodyPr/>
          <a:lstStyle/>
          <a:p>
            <a:pPr>
              <a:spcBef>
                <a:spcPts val="400"/>
              </a:spcBef>
            </a:pPr>
            <a:r>
              <a:rPr lang="en-US" sz="1500" b="1" smtClean="0"/>
              <a:t>Evaluate cost-effectiveness of bariatric treatments using</a:t>
            </a:r>
          </a:p>
          <a:p>
            <a:pPr lvl="1">
              <a:spcBef>
                <a:spcPts val="300"/>
              </a:spcBef>
            </a:pPr>
            <a:r>
              <a:rPr lang="en-US" sz="1200" smtClean="0"/>
              <a:t>Procedure effectiveness in terms of %EWL</a:t>
            </a:r>
          </a:p>
          <a:p>
            <a:pPr lvl="1">
              <a:spcBef>
                <a:spcPts val="300"/>
              </a:spcBef>
            </a:pPr>
            <a:r>
              <a:rPr lang="en-US" sz="1200" smtClean="0"/>
              <a:t>Initial treatment costs (eg, H-CUP</a:t>
            </a:r>
            <a:r>
              <a:rPr lang="en-US" sz="1200" baseline="30000" smtClean="0"/>
              <a:t>‡</a:t>
            </a:r>
            <a:r>
              <a:rPr lang="en-US" sz="1200" smtClean="0"/>
              <a:t>) and expert opinion</a:t>
            </a:r>
            <a:r>
              <a:rPr lang="en-US" sz="1200" baseline="30000" smtClean="0"/>
              <a:t>§</a:t>
            </a:r>
          </a:p>
          <a:p>
            <a:pPr lvl="1">
              <a:spcBef>
                <a:spcPts val="300"/>
              </a:spcBef>
            </a:pPr>
            <a:r>
              <a:rPr lang="en-US" sz="1200" smtClean="0"/>
              <a:t>Costs of complications/sequelae, based on public data sources (eg, H-CUP) and expert opinion</a:t>
            </a:r>
          </a:p>
          <a:p>
            <a:pPr lvl="1">
              <a:spcBef>
                <a:spcPts val="300"/>
              </a:spcBef>
            </a:pPr>
            <a:r>
              <a:rPr lang="en-US" sz="1200" smtClean="0"/>
              <a:t>BMI-specific utilities</a:t>
            </a:r>
          </a:p>
          <a:p>
            <a:pPr lvl="1">
              <a:spcBef>
                <a:spcPts val="300"/>
              </a:spcBef>
            </a:pPr>
            <a:r>
              <a:rPr lang="en-US" sz="1200" smtClean="0"/>
              <a:t>Major endpoints: survival, health-related quality of life, weight loss</a:t>
            </a:r>
          </a:p>
          <a:p>
            <a:pPr>
              <a:spcBef>
                <a:spcPts val="400"/>
              </a:spcBef>
            </a:pPr>
            <a:r>
              <a:rPr lang="en-US" sz="1500" b="1" smtClean="0"/>
              <a:t>Conclusion: </a:t>
            </a:r>
          </a:p>
          <a:p>
            <a:pPr lvl="1">
              <a:spcBef>
                <a:spcPts val="300"/>
              </a:spcBef>
            </a:pPr>
            <a:r>
              <a:rPr lang="en-US" sz="1200" smtClean="0"/>
              <a:t>The modeled cost-effectiveness analysis showed that both operative interventions for morbid obesity, LAGB and LRYGB, were cost-effective at $25,000 and that LAGB was more cost-effective than LRYGB for all base-case scenarios.</a:t>
            </a:r>
          </a:p>
        </p:txBody>
      </p:sp>
      <p:grpSp>
        <p:nvGrpSpPr>
          <p:cNvPr id="74756" name="Group 80"/>
          <p:cNvGrpSpPr>
            <a:grpSpLocks/>
          </p:cNvGrpSpPr>
          <p:nvPr/>
        </p:nvGrpSpPr>
        <p:grpSpPr bwMode="auto">
          <a:xfrm>
            <a:off x="471488" y="1157288"/>
            <a:ext cx="8286750" cy="2449512"/>
            <a:chOff x="100" y="631"/>
            <a:chExt cx="5614" cy="1543"/>
          </a:xfrm>
        </p:grpSpPr>
        <p:sp>
          <p:nvSpPr>
            <p:cNvPr id="72711" name="AutoShape 7"/>
            <p:cNvSpPr>
              <a:spLocks noChangeAspect="1" noChangeArrowheads="1" noTextEdit="1"/>
            </p:cNvSpPr>
            <p:nvPr/>
          </p:nvSpPr>
          <p:spPr bwMode="auto">
            <a:xfrm>
              <a:off x="100" y="631"/>
              <a:ext cx="5605" cy="1536"/>
            </a:xfrm>
            <a:prstGeom prst="rect">
              <a:avLst/>
            </a:prstGeom>
            <a:solidFill>
              <a:srgbClr val="FFFFFF"/>
            </a:solidFill>
            <a:ln w="9525">
              <a:noFill/>
              <a:miter lim="800000"/>
              <a:headEnd/>
              <a:tailEnd/>
            </a:ln>
          </p:spPr>
          <p:txBody>
            <a:bodyPr/>
            <a:lstStyle/>
            <a:p>
              <a:pPr>
                <a:defRPr/>
              </a:pPr>
              <a:endParaRPr lang="en-US">
                <a:latin typeface="+mj-lt"/>
              </a:endParaRPr>
            </a:p>
          </p:txBody>
        </p:sp>
        <p:sp>
          <p:nvSpPr>
            <p:cNvPr id="72712" name="Rectangle 9"/>
            <p:cNvSpPr>
              <a:spLocks noChangeArrowheads="1"/>
            </p:cNvSpPr>
            <p:nvPr/>
          </p:nvSpPr>
          <p:spPr bwMode="auto">
            <a:xfrm>
              <a:off x="135" y="638"/>
              <a:ext cx="1789"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Probabilities and Cost for 3 Years¹</a:t>
              </a:r>
              <a:endParaRPr lang="en-US" dirty="0">
                <a:latin typeface="+mj-lt"/>
              </a:endParaRPr>
            </a:p>
          </p:txBody>
        </p:sp>
        <p:sp>
          <p:nvSpPr>
            <p:cNvPr id="72713" name="Rectangle 10"/>
            <p:cNvSpPr>
              <a:spLocks noChangeArrowheads="1"/>
            </p:cNvSpPr>
            <p:nvPr/>
          </p:nvSpPr>
          <p:spPr bwMode="auto">
            <a:xfrm>
              <a:off x="135" y="788"/>
              <a:ext cx="440" cy="145"/>
            </a:xfrm>
            <a:prstGeom prst="rect">
              <a:avLst/>
            </a:prstGeom>
            <a:noFill/>
            <a:ln w="9525">
              <a:noFill/>
              <a:miter lim="800000"/>
              <a:headEnd/>
              <a:tailEnd/>
            </a:ln>
          </p:spPr>
          <p:txBody>
            <a:bodyPr wrap="none" lIns="0" tIns="0" rIns="0" bIns="0">
              <a:spAutoFit/>
            </a:bodyPr>
            <a:lstStyle/>
            <a:p>
              <a:pPr>
                <a:defRPr/>
              </a:pPr>
              <a:r>
                <a:rPr lang="en-US" sz="1500" b="1">
                  <a:solidFill>
                    <a:srgbClr val="000000"/>
                  </a:solidFill>
                  <a:latin typeface="+mj-lt"/>
                </a:rPr>
                <a:t>Variable</a:t>
              </a:r>
              <a:endParaRPr lang="en-US">
                <a:latin typeface="+mj-lt"/>
              </a:endParaRPr>
            </a:p>
          </p:txBody>
        </p:sp>
        <p:sp>
          <p:nvSpPr>
            <p:cNvPr id="72714" name="Rectangle 11"/>
            <p:cNvSpPr>
              <a:spLocks noChangeArrowheads="1"/>
            </p:cNvSpPr>
            <p:nvPr/>
          </p:nvSpPr>
          <p:spPr bwMode="auto">
            <a:xfrm>
              <a:off x="2454" y="788"/>
              <a:ext cx="369" cy="145"/>
            </a:xfrm>
            <a:prstGeom prst="rect">
              <a:avLst/>
            </a:prstGeom>
            <a:noFill/>
            <a:ln w="9525">
              <a:noFill/>
              <a:miter lim="800000"/>
              <a:headEnd/>
              <a:tailEnd/>
            </a:ln>
          </p:spPr>
          <p:txBody>
            <a:bodyPr wrap="none" lIns="0" tIns="0" rIns="0" bIns="0">
              <a:spAutoFit/>
            </a:bodyPr>
            <a:lstStyle/>
            <a:p>
              <a:pPr>
                <a:defRPr/>
              </a:pPr>
              <a:r>
                <a:rPr lang="en-US" sz="1500" b="1" dirty="0">
                  <a:solidFill>
                    <a:srgbClr val="000000"/>
                  </a:solidFill>
                  <a:latin typeface="+mj-lt"/>
                </a:rPr>
                <a:t>LAGB</a:t>
              </a:r>
              <a:endParaRPr lang="en-US" dirty="0">
                <a:latin typeface="+mj-lt"/>
              </a:endParaRPr>
            </a:p>
          </p:txBody>
        </p:sp>
        <p:sp>
          <p:nvSpPr>
            <p:cNvPr id="72716" name="Rectangle 13"/>
            <p:cNvSpPr>
              <a:spLocks noChangeArrowheads="1"/>
            </p:cNvSpPr>
            <p:nvPr/>
          </p:nvSpPr>
          <p:spPr bwMode="auto">
            <a:xfrm>
              <a:off x="3716" y="788"/>
              <a:ext cx="459" cy="145"/>
            </a:xfrm>
            <a:prstGeom prst="rect">
              <a:avLst/>
            </a:prstGeom>
            <a:noFill/>
            <a:ln w="9525">
              <a:noFill/>
              <a:miter lim="800000"/>
              <a:headEnd/>
              <a:tailEnd/>
            </a:ln>
          </p:spPr>
          <p:txBody>
            <a:bodyPr wrap="none" lIns="0" tIns="0" rIns="0" bIns="0">
              <a:spAutoFit/>
            </a:bodyPr>
            <a:lstStyle/>
            <a:p>
              <a:pPr>
                <a:defRPr/>
              </a:pPr>
              <a:r>
                <a:rPr lang="en-US" sz="1500" b="1" dirty="0">
                  <a:solidFill>
                    <a:srgbClr val="000000"/>
                  </a:solidFill>
                  <a:latin typeface="+mj-lt"/>
                </a:rPr>
                <a:t>LRYGB</a:t>
              </a:r>
              <a:endParaRPr lang="en-US" dirty="0">
                <a:latin typeface="+mj-lt"/>
              </a:endParaRPr>
            </a:p>
          </p:txBody>
        </p:sp>
        <p:sp>
          <p:nvSpPr>
            <p:cNvPr id="72718" name="Rectangle 15"/>
            <p:cNvSpPr>
              <a:spLocks noChangeArrowheads="1"/>
            </p:cNvSpPr>
            <p:nvPr/>
          </p:nvSpPr>
          <p:spPr bwMode="auto">
            <a:xfrm>
              <a:off x="5095" y="788"/>
              <a:ext cx="242" cy="145"/>
            </a:xfrm>
            <a:prstGeom prst="rect">
              <a:avLst/>
            </a:prstGeom>
            <a:noFill/>
            <a:ln w="9525">
              <a:noFill/>
              <a:miter lim="800000"/>
              <a:headEnd/>
              <a:tailEnd/>
            </a:ln>
          </p:spPr>
          <p:txBody>
            <a:bodyPr wrap="none" lIns="0" tIns="0" rIns="0" bIns="0">
              <a:spAutoFit/>
            </a:bodyPr>
            <a:lstStyle/>
            <a:p>
              <a:pPr>
                <a:defRPr/>
              </a:pPr>
              <a:r>
                <a:rPr lang="en-US" sz="1500" b="1">
                  <a:solidFill>
                    <a:srgbClr val="000000"/>
                  </a:solidFill>
                  <a:latin typeface="+mj-lt"/>
                </a:rPr>
                <a:t>Cost</a:t>
              </a:r>
              <a:endParaRPr lang="en-US">
                <a:latin typeface="+mj-lt"/>
              </a:endParaRPr>
            </a:p>
          </p:txBody>
        </p:sp>
        <p:sp>
          <p:nvSpPr>
            <p:cNvPr id="72719" name="Rectangle 16"/>
            <p:cNvSpPr>
              <a:spLocks noChangeArrowheads="1"/>
            </p:cNvSpPr>
            <p:nvPr/>
          </p:nvSpPr>
          <p:spPr bwMode="auto">
            <a:xfrm>
              <a:off x="135" y="938"/>
              <a:ext cx="455"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%EWL*</a:t>
              </a:r>
              <a:endParaRPr lang="en-US" dirty="0">
                <a:latin typeface="+mj-lt"/>
              </a:endParaRPr>
            </a:p>
          </p:txBody>
        </p:sp>
        <p:sp>
          <p:nvSpPr>
            <p:cNvPr id="72720" name="Rectangle 17"/>
            <p:cNvSpPr>
              <a:spLocks noChangeArrowheads="1"/>
            </p:cNvSpPr>
            <p:nvPr/>
          </p:nvSpPr>
          <p:spPr bwMode="auto">
            <a:xfrm>
              <a:off x="2411" y="938"/>
              <a:ext cx="716"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55 % (38, 64)</a:t>
              </a:r>
              <a:endParaRPr lang="en-US" dirty="0">
                <a:latin typeface="+mj-lt"/>
              </a:endParaRPr>
            </a:p>
          </p:txBody>
        </p:sp>
        <p:sp>
          <p:nvSpPr>
            <p:cNvPr id="72721" name="Rectangle 18"/>
            <p:cNvSpPr>
              <a:spLocks noChangeArrowheads="1"/>
            </p:cNvSpPr>
            <p:nvPr/>
          </p:nvSpPr>
          <p:spPr bwMode="auto">
            <a:xfrm>
              <a:off x="3694" y="938"/>
              <a:ext cx="749"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71 % (59, 89) </a:t>
              </a:r>
              <a:endParaRPr lang="en-US" dirty="0">
                <a:latin typeface="+mj-lt"/>
              </a:endParaRPr>
            </a:p>
          </p:txBody>
        </p:sp>
        <p:sp>
          <p:nvSpPr>
            <p:cNvPr id="72722" name="Rectangle 19"/>
            <p:cNvSpPr>
              <a:spLocks noChangeArrowheads="1"/>
            </p:cNvSpPr>
            <p:nvPr/>
          </p:nvSpPr>
          <p:spPr bwMode="auto">
            <a:xfrm>
              <a:off x="5168" y="938"/>
              <a:ext cx="176"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23" name="Rectangle 20"/>
            <p:cNvSpPr>
              <a:spLocks noChangeArrowheads="1"/>
            </p:cNvSpPr>
            <p:nvPr/>
          </p:nvSpPr>
          <p:spPr bwMode="auto">
            <a:xfrm>
              <a:off x="135" y="1088"/>
              <a:ext cx="328"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LAGB</a:t>
              </a:r>
              <a:endParaRPr lang="en-US">
                <a:latin typeface="+mj-lt"/>
              </a:endParaRPr>
            </a:p>
          </p:txBody>
        </p:sp>
        <p:sp>
          <p:nvSpPr>
            <p:cNvPr id="72724" name="Rectangle 21"/>
            <p:cNvSpPr>
              <a:spLocks noChangeArrowheads="1"/>
            </p:cNvSpPr>
            <p:nvPr/>
          </p:nvSpPr>
          <p:spPr bwMode="auto">
            <a:xfrm>
              <a:off x="2748" y="1088"/>
              <a:ext cx="176"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25" name="Rectangle 22"/>
            <p:cNvSpPr>
              <a:spLocks noChangeArrowheads="1"/>
            </p:cNvSpPr>
            <p:nvPr/>
          </p:nvSpPr>
          <p:spPr bwMode="auto">
            <a:xfrm>
              <a:off x="4067" y="1088"/>
              <a:ext cx="172"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26" name="Rectangle 23"/>
            <p:cNvSpPr>
              <a:spLocks noChangeArrowheads="1"/>
            </p:cNvSpPr>
            <p:nvPr/>
          </p:nvSpPr>
          <p:spPr bwMode="auto">
            <a:xfrm>
              <a:off x="4877" y="1088"/>
              <a:ext cx="530"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$16,200</a:t>
              </a:r>
              <a:r>
                <a:rPr lang="en-US" sz="1600" b="1" baseline="30000" dirty="0">
                  <a:solidFill>
                    <a:srgbClr val="000000"/>
                  </a:solidFill>
                </a:rPr>
                <a:t> †</a:t>
              </a:r>
              <a:r>
                <a:rPr lang="en-US" sz="1500" dirty="0">
                  <a:solidFill>
                    <a:srgbClr val="000000"/>
                  </a:solidFill>
                  <a:latin typeface="+mj-lt"/>
                </a:rPr>
                <a:t> </a:t>
              </a:r>
              <a:endParaRPr lang="en-US" dirty="0">
                <a:latin typeface="+mj-lt"/>
              </a:endParaRPr>
            </a:p>
          </p:txBody>
        </p:sp>
        <p:sp>
          <p:nvSpPr>
            <p:cNvPr id="72727" name="Rectangle 24"/>
            <p:cNvSpPr>
              <a:spLocks noChangeArrowheads="1"/>
            </p:cNvSpPr>
            <p:nvPr/>
          </p:nvSpPr>
          <p:spPr bwMode="auto">
            <a:xfrm>
              <a:off x="135" y="1238"/>
              <a:ext cx="399"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LRYGB</a:t>
              </a:r>
              <a:endParaRPr lang="en-US">
                <a:latin typeface="+mj-lt"/>
              </a:endParaRPr>
            </a:p>
          </p:txBody>
        </p:sp>
        <p:sp>
          <p:nvSpPr>
            <p:cNvPr id="72728" name="Rectangle 25"/>
            <p:cNvSpPr>
              <a:spLocks noChangeArrowheads="1"/>
            </p:cNvSpPr>
            <p:nvPr/>
          </p:nvSpPr>
          <p:spPr bwMode="auto">
            <a:xfrm>
              <a:off x="2748" y="1238"/>
              <a:ext cx="176"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29" name="Rectangle 26"/>
            <p:cNvSpPr>
              <a:spLocks noChangeArrowheads="1"/>
            </p:cNvSpPr>
            <p:nvPr/>
          </p:nvSpPr>
          <p:spPr bwMode="auto">
            <a:xfrm>
              <a:off x="4067" y="1238"/>
              <a:ext cx="172"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30" name="Rectangle 27"/>
            <p:cNvSpPr>
              <a:spLocks noChangeArrowheads="1"/>
            </p:cNvSpPr>
            <p:nvPr/>
          </p:nvSpPr>
          <p:spPr bwMode="auto">
            <a:xfrm>
              <a:off x="4877" y="1238"/>
              <a:ext cx="530"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$27,560</a:t>
              </a:r>
              <a:r>
                <a:rPr lang="en-US" sz="1600" b="1" baseline="30000" dirty="0">
                  <a:solidFill>
                    <a:srgbClr val="000000"/>
                  </a:solidFill>
                </a:rPr>
                <a:t> †</a:t>
              </a:r>
              <a:r>
                <a:rPr lang="en-US" sz="1500" dirty="0">
                  <a:solidFill>
                    <a:srgbClr val="000000"/>
                  </a:solidFill>
                  <a:latin typeface="+mj-lt"/>
                </a:rPr>
                <a:t> </a:t>
              </a:r>
              <a:endParaRPr lang="en-US" dirty="0">
                <a:latin typeface="+mj-lt"/>
              </a:endParaRPr>
            </a:p>
          </p:txBody>
        </p:sp>
        <p:sp>
          <p:nvSpPr>
            <p:cNvPr id="72731" name="Rectangle 28"/>
            <p:cNvSpPr>
              <a:spLocks noChangeArrowheads="1"/>
            </p:cNvSpPr>
            <p:nvPr/>
          </p:nvSpPr>
          <p:spPr bwMode="auto">
            <a:xfrm>
              <a:off x="135" y="1403"/>
              <a:ext cx="1207"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Operative Mortality (%) </a:t>
              </a:r>
              <a:endParaRPr lang="en-US" dirty="0">
                <a:latin typeface="+mj-lt"/>
              </a:endParaRPr>
            </a:p>
          </p:txBody>
        </p:sp>
        <p:sp>
          <p:nvSpPr>
            <p:cNvPr id="72732" name="Rectangle 29"/>
            <p:cNvSpPr>
              <a:spLocks noChangeArrowheads="1"/>
            </p:cNvSpPr>
            <p:nvPr/>
          </p:nvSpPr>
          <p:spPr bwMode="auto">
            <a:xfrm>
              <a:off x="2429" y="1403"/>
              <a:ext cx="499"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0.05 (0.1) </a:t>
              </a:r>
              <a:endParaRPr lang="en-US">
                <a:latin typeface="+mj-lt"/>
              </a:endParaRPr>
            </a:p>
          </p:txBody>
        </p:sp>
        <p:sp>
          <p:nvSpPr>
            <p:cNvPr id="72733" name="Rectangle 30"/>
            <p:cNvSpPr>
              <a:spLocks noChangeArrowheads="1"/>
            </p:cNvSpPr>
            <p:nvPr/>
          </p:nvSpPr>
          <p:spPr bwMode="auto">
            <a:xfrm>
              <a:off x="3785" y="1403"/>
              <a:ext cx="455"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1 (0.5-2) </a:t>
              </a:r>
              <a:endParaRPr lang="en-US">
                <a:latin typeface="+mj-lt"/>
              </a:endParaRPr>
            </a:p>
          </p:txBody>
        </p:sp>
        <p:sp>
          <p:nvSpPr>
            <p:cNvPr id="72734" name="Rectangle 31"/>
            <p:cNvSpPr>
              <a:spLocks noChangeArrowheads="1"/>
            </p:cNvSpPr>
            <p:nvPr/>
          </p:nvSpPr>
          <p:spPr bwMode="auto">
            <a:xfrm>
              <a:off x="135" y="1567"/>
              <a:ext cx="892"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Band Adjustments</a:t>
              </a:r>
              <a:endParaRPr lang="en-US">
                <a:latin typeface="+mj-lt"/>
              </a:endParaRPr>
            </a:p>
          </p:txBody>
        </p:sp>
        <p:sp>
          <p:nvSpPr>
            <p:cNvPr id="72735" name="Rectangle 32"/>
            <p:cNvSpPr>
              <a:spLocks noChangeArrowheads="1"/>
            </p:cNvSpPr>
            <p:nvPr/>
          </p:nvSpPr>
          <p:spPr bwMode="auto">
            <a:xfrm>
              <a:off x="2766" y="1567"/>
              <a:ext cx="119"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10</a:t>
              </a:r>
              <a:endParaRPr lang="en-US">
                <a:latin typeface="+mj-lt"/>
              </a:endParaRPr>
            </a:p>
          </p:txBody>
        </p:sp>
        <p:sp>
          <p:nvSpPr>
            <p:cNvPr id="72736" name="Rectangle 33"/>
            <p:cNvSpPr>
              <a:spLocks noChangeArrowheads="1"/>
            </p:cNvSpPr>
            <p:nvPr/>
          </p:nvSpPr>
          <p:spPr bwMode="auto">
            <a:xfrm>
              <a:off x="4067" y="1567"/>
              <a:ext cx="172"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37" name="Rectangle 34"/>
            <p:cNvSpPr>
              <a:spLocks noChangeArrowheads="1"/>
            </p:cNvSpPr>
            <p:nvPr/>
          </p:nvSpPr>
          <p:spPr bwMode="auto">
            <a:xfrm>
              <a:off x="5050" y="1567"/>
              <a:ext cx="300" cy="145"/>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$150</a:t>
              </a:r>
              <a:r>
                <a:rPr lang="en-US" sz="1500" baseline="30000" dirty="0">
                  <a:solidFill>
                    <a:srgbClr val="000000"/>
                  </a:solidFill>
                  <a:latin typeface="+mj-lt"/>
                </a:rPr>
                <a:t>‡</a:t>
              </a:r>
              <a:endParaRPr lang="en-US" dirty="0">
                <a:latin typeface="+mj-lt"/>
              </a:endParaRPr>
            </a:p>
          </p:txBody>
        </p:sp>
        <p:sp>
          <p:nvSpPr>
            <p:cNvPr id="72738" name="Rectangle 35"/>
            <p:cNvSpPr>
              <a:spLocks noChangeArrowheads="1"/>
            </p:cNvSpPr>
            <p:nvPr/>
          </p:nvSpPr>
          <p:spPr bwMode="auto">
            <a:xfrm>
              <a:off x="5312" y="1470"/>
              <a:ext cx="302" cy="136"/>
            </a:xfrm>
            <a:prstGeom prst="rect">
              <a:avLst/>
            </a:prstGeom>
            <a:noFill/>
            <a:ln w="9525">
              <a:noFill/>
              <a:miter lim="800000"/>
              <a:headEnd/>
              <a:tailEnd/>
            </a:ln>
          </p:spPr>
          <p:txBody>
            <a:bodyPr lIns="0" tIns="0" rIns="0" bIns="0">
              <a:spAutoFit/>
            </a:bodyPr>
            <a:lstStyle/>
            <a:p>
              <a:pPr>
                <a:defRPr/>
              </a:pPr>
              <a:endParaRPr lang="en-US" sz="1400" dirty="0">
                <a:latin typeface="+mj-lt"/>
              </a:endParaRPr>
            </a:p>
          </p:txBody>
        </p:sp>
        <p:sp>
          <p:nvSpPr>
            <p:cNvPr id="72739" name="Rectangle 36"/>
            <p:cNvSpPr>
              <a:spLocks noChangeArrowheads="1"/>
            </p:cNvSpPr>
            <p:nvPr/>
          </p:nvSpPr>
          <p:spPr bwMode="auto">
            <a:xfrm>
              <a:off x="135" y="1867"/>
              <a:ext cx="1419" cy="145"/>
            </a:xfrm>
            <a:prstGeom prst="rect">
              <a:avLst/>
            </a:prstGeom>
            <a:noFill/>
            <a:ln w="9525">
              <a:noFill/>
              <a:miter lim="800000"/>
              <a:headEnd/>
              <a:tailEnd/>
            </a:ln>
          </p:spPr>
          <p:txBody>
            <a:bodyPr wrap="none" lIns="0" tIns="0" rIns="0" bIns="0">
              <a:spAutoFit/>
            </a:bodyPr>
            <a:lstStyle/>
            <a:p>
              <a:pPr>
                <a:defRPr/>
              </a:pPr>
              <a:r>
                <a:rPr lang="en-US" sz="1500" i="1" dirty="0">
                  <a:solidFill>
                    <a:srgbClr val="000000"/>
                  </a:solidFill>
                  <a:latin typeface="+mj-lt"/>
                </a:rPr>
                <a:t>LRYGB </a:t>
              </a:r>
              <a:r>
                <a:rPr lang="en-US" sz="1500" dirty="0" err="1">
                  <a:solidFill>
                    <a:srgbClr val="000000"/>
                  </a:solidFill>
                  <a:latin typeface="+mj-lt"/>
                </a:rPr>
                <a:t>Revisional</a:t>
              </a:r>
              <a:r>
                <a:rPr lang="en-US" sz="1500" dirty="0">
                  <a:solidFill>
                    <a:srgbClr val="000000"/>
                  </a:solidFill>
                  <a:latin typeface="+mj-lt"/>
                </a:rPr>
                <a:t> Surgery</a:t>
              </a:r>
              <a:endParaRPr lang="en-US" dirty="0">
                <a:latin typeface="+mj-lt"/>
              </a:endParaRPr>
            </a:p>
          </p:txBody>
        </p:sp>
        <p:sp>
          <p:nvSpPr>
            <p:cNvPr id="72741" name="Rectangle 38"/>
            <p:cNvSpPr>
              <a:spLocks noChangeArrowheads="1"/>
            </p:cNvSpPr>
            <p:nvPr/>
          </p:nvSpPr>
          <p:spPr bwMode="auto">
            <a:xfrm>
              <a:off x="2748" y="1867"/>
              <a:ext cx="176"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42" name="Rectangle 39"/>
            <p:cNvSpPr>
              <a:spLocks noChangeArrowheads="1"/>
            </p:cNvSpPr>
            <p:nvPr/>
          </p:nvSpPr>
          <p:spPr bwMode="auto">
            <a:xfrm>
              <a:off x="3811" y="1867"/>
              <a:ext cx="425"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5 (1-10) </a:t>
              </a:r>
              <a:endParaRPr lang="en-US">
                <a:latin typeface="+mj-lt"/>
              </a:endParaRPr>
            </a:p>
          </p:txBody>
        </p:sp>
        <p:sp>
          <p:nvSpPr>
            <p:cNvPr id="72743" name="Rectangle 40"/>
            <p:cNvSpPr>
              <a:spLocks noChangeArrowheads="1"/>
            </p:cNvSpPr>
            <p:nvPr/>
          </p:nvSpPr>
          <p:spPr bwMode="auto">
            <a:xfrm>
              <a:off x="4922" y="1867"/>
              <a:ext cx="394"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$10,000</a:t>
              </a:r>
              <a:endParaRPr lang="en-US">
                <a:latin typeface="+mj-lt"/>
              </a:endParaRPr>
            </a:p>
          </p:txBody>
        </p:sp>
        <p:sp>
          <p:nvSpPr>
            <p:cNvPr id="72744" name="Rectangle 41"/>
            <p:cNvSpPr>
              <a:spLocks noChangeArrowheads="1"/>
            </p:cNvSpPr>
            <p:nvPr/>
          </p:nvSpPr>
          <p:spPr bwMode="auto">
            <a:xfrm>
              <a:off x="135" y="2017"/>
              <a:ext cx="1348" cy="145"/>
            </a:xfrm>
            <a:prstGeom prst="rect">
              <a:avLst/>
            </a:prstGeom>
            <a:noFill/>
            <a:ln w="9525">
              <a:noFill/>
              <a:miter lim="800000"/>
              <a:headEnd/>
              <a:tailEnd/>
            </a:ln>
          </p:spPr>
          <p:txBody>
            <a:bodyPr wrap="none" lIns="0" tIns="0" rIns="0" bIns="0">
              <a:spAutoFit/>
            </a:bodyPr>
            <a:lstStyle/>
            <a:p>
              <a:pPr>
                <a:defRPr/>
              </a:pPr>
              <a:r>
                <a:rPr lang="en-US" sz="1500" i="1" dirty="0">
                  <a:solidFill>
                    <a:srgbClr val="000000"/>
                  </a:solidFill>
                  <a:latin typeface="+mj-lt"/>
                </a:rPr>
                <a:t>LAGB </a:t>
              </a:r>
              <a:r>
                <a:rPr lang="en-US" sz="1500" dirty="0" err="1">
                  <a:solidFill>
                    <a:srgbClr val="000000"/>
                  </a:solidFill>
                  <a:latin typeface="+mj-lt"/>
                </a:rPr>
                <a:t>Revisional</a:t>
              </a:r>
              <a:r>
                <a:rPr lang="en-US" sz="1500" dirty="0">
                  <a:solidFill>
                    <a:srgbClr val="000000"/>
                  </a:solidFill>
                  <a:latin typeface="+mj-lt"/>
                </a:rPr>
                <a:t> Surgery</a:t>
              </a:r>
            </a:p>
          </p:txBody>
        </p:sp>
        <p:sp>
          <p:nvSpPr>
            <p:cNvPr id="72746" name="Rectangle 43"/>
            <p:cNvSpPr>
              <a:spLocks noChangeArrowheads="1"/>
            </p:cNvSpPr>
            <p:nvPr/>
          </p:nvSpPr>
          <p:spPr bwMode="auto">
            <a:xfrm>
              <a:off x="2548" y="2017"/>
              <a:ext cx="367"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5 (2-7) </a:t>
              </a:r>
              <a:endParaRPr lang="en-US">
                <a:latin typeface="+mj-lt"/>
              </a:endParaRPr>
            </a:p>
          </p:txBody>
        </p:sp>
        <p:sp>
          <p:nvSpPr>
            <p:cNvPr id="72747" name="Rectangle 44"/>
            <p:cNvSpPr>
              <a:spLocks noChangeArrowheads="1"/>
            </p:cNvSpPr>
            <p:nvPr/>
          </p:nvSpPr>
          <p:spPr bwMode="auto">
            <a:xfrm>
              <a:off x="4067" y="2017"/>
              <a:ext cx="172"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NA</a:t>
              </a:r>
              <a:endParaRPr lang="en-US">
                <a:latin typeface="+mj-lt"/>
              </a:endParaRPr>
            </a:p>
          </p:txBody>
        </p:sp>
        <p:sp>
          <p:nvSpPr>
            <p:cNvPr id="72748" name="Rectangle 45"/>
            <p:cNvSpPr>
              <a:spLocks noChangeArrowheads="1"/>
            </p:cNvSpPr>
            <p:nvPr/>
          </p:nvSpPr>
          <p:spPr bwMode="auto">
            <a:xfrm>
              <a:off x="4968" y="2017"/>
              <a:ext cx="333" cy="145"/>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$5,000</a:t>
              </a:r>
              <a:endParaRPr lang="en-US">
                <a:latin typeface="+mj-lt"/>
              </a:endParaRPr>
            </a:p>
          </p:txBody>
        </p:sp>
        <p:sp>
          <p:nvSpPr>
            <p:cNvPr id="72749" name="Line 46"/>
            <p:cNvSpPr>
              <a:spLocks noChangeShapeType="1"/>
            </p:cNvSpPr>
            <p:nvPr/>
          </p:nvSpPr>
          <p:spPr bwMode="auto">
            <a:xfrm>
              <a:off x="2229" y="631"/>
              <a:ext cx="0" cy="7"/>
            </a:xfrm>
            <a:prstGeom prst="line">
              <a:avLst/>
            </a:prstGeom>
            <a:noFill/>
            <a:ln w="0">
              <a:solidFill>
                <a:srgbClr val="D0D7E5"/>
              </a:solidFill>
              <a:round/>
              <a:headEnd/>
              <a:tailEnd/>
            </a:ln>
          </p:spPr>
          <p:txBody>
            <a:bodyPr/>
            <a:lstStyle/>
            <a:p>
              <a:pPr>
                <a:defRPr/>
              </a:pPr>
              <a:endParaRPr lang="en-US">
                <a:latin typeface="+mj-lt"/>
              </a:endParaRPr>
            </a:p>
          </p:txBody>
        </p:sp>
        <p:sp>
          <p:nvSpPr>
            <p:cNvPr id="72750" name="Rectangle 47"/>
            <p:cNvSpPr>
              <a:spLocks noChangeArrowheads="1"/>
            </p:cNvSpPr>
            <p:nvPr/>
          </p:nvSpPr>
          <p:spPr bwMode="auto">
            <a:xfrm>
              <a:off x="2229" y="631"/>
              <a:ext cx="9"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51" name="Line 48"/>
            <p:cNvSpPr>
              <a:spLocks noChangeShapeType="1"/>
            </p:cNvSpPr>
            <p:nvPr/>
          </p:nvSpPr>
          <p:spPr bwMode="auto">
            <a:xfrm>
              <a:off x="100" y="631"/>
              <a:ext cx="1" cy="1536"/>
            </a:xfrm>
            <a:prstGeom prst="line">
              <a:avLst/>
            </a:prstGeom>
            <a:noFill/>
            <a:ln w="0">
              <a:solidFill>
                <a:srgbClr val="D0D7E5"/>
              </a:solidFill>
              <a:round/>
              <a:headEnd/>
              <a:tailEnd/>
            </a:ln>
          </p:spPr>
          <p:txBody>
            <a:bodyPr/>
            <a:lstStyle/>
            <a:p>
              <a:pPr>
                <a:defRPr/>
              </a:pPr>
              <a:endParaRPr lang="en-US">
                <a:latin typeface="+mj-lt"/>
              </a:endParaRPr>
            </a:p>
          </p:txBody>
        </p:sp>
        <p:sp>
          <p:nvSpPr>
            <p:cNvPr id="72752" name="Rectangle 49"/>
            <p:cNvSpPr>
              <a:spLocks noChangeArrowheads="1"/>
            </p:cNvSpPr>
            <p:nvPr/>
          </p:nvSpPr>
          <p:spPr bwMode="auto">
            <a:xfrm>
              <a:off x="100" y="631"/>
              <a:ext cx="9" cy="1543"/>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53" name="Line 50"/>
            <p:cNvSpPr>
              <a:spLocks noChangeShapeType="1"/>
            </p:cNvSpPr>
            <p:nvPr/>
          </p:nvSpPr>
          <p:spPr bwMode="auto">
            <a:xfrm>
              <a:off x="2229" y="788"/>
              <a:ext cx="1" cy="1379"/>
            </a:xfrm>
            <a:prstGeom prst="line">
              <a:avLst/>
            </a:prstGeom>
            <a:noFill/>
            <a:ln w="0">
              <a:solidFill>
                <a:srgbClr val="D0D7E5"/>
              </a:solidFill>
              <a:round/>
              <a:headEnd/>
              <a:tailEnd/>
            </a:ln>
          </p:spPr>
          <p:txBody>
            <a:bodyPr/>
            <a:lstStyle/>
            <a:p>
              <a:pPr>
                <a:defRPr/>
              </a:pPr>
              <a:endParaRPr lang="en-US">
                <a:latin typeface="+mj-lt"/>
              </a:endParaRPr>
            </a:p>
          </p:txBody>
        </p:sp>
        <p:sp>
          <p:nvSpPr>
            <p:cNvPr id="72754" name="Rectangle 51"/>
            <p:cNvSpPr>
              <a:spLocks noChangeArrowheads="1"/>
            </p:cNvSpPr>
            <p:nvPr/>
          </p:nvSpPr>
          <p:spPr bwMode="auto">
            <a:xfrm>
              <a:off x="2229" y="788"/>
              <a:ext cx="9" cy="1386"/>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55" name="Line 52"/>
            <p:cNvSpPr>
              <a:spLocks noChangeShapeType="1"/>
            </p:cNvSpPr>
            <p:nvPr/>
          </p:nvSpPr>
          <p:spPr bwMode="auto">
            <a:xfrm>
              <a:off x="3485" y="631"/>
              <a:ext cx="1" cy="1536"/>
            </a:xfrm>
            <a:prstGeom prst="line">
              <a:avLst/>
            </a:prstGeom>
            <a:noFill/>
            <a:ln w="0">
              <a:solidFill>
                <a:srgbClr val="D0D7E5"/>
              </a:solidFill>
              <a:round/>
              <a:headEnd/>
              <a:tailEnd/>
            </a:ln>
          </p:spPr>
          <p:txBody>
            <a:bodyPr/>
            <a:lstStyle/>
            <a:p>
              <a:pPr>
                <a:defRPr/>
              </a:pPr>
              <a:endParaRPr lang="en-US">
                <a:latin typeface="+mj-lt"/>
              </a:endParaRPr>
            </a:p>
          </p:txBody>
        </p:sp>
        <p:sp>
          <p:nvSpPr>
            <p:cNvPr id="72756" name="Rectangle 53"/>
            <p:cNvSpPr>
              <a:spLocks noChangeArrowheads="1"/>
            </p:cNvSpPr>
            <p:nvPr/>
          </p:nvSpPr>
          <p:spPr bwMode="auto">
            <a:xfrm>
              <a:off x="3485" y="631"/>
              <a:ext cx="14" cy="1543"/>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57" name="Line 54"/>
            <p:cNvSpPr>
              <a:spLocks noChangeShapeType="1"/>
            </p:cNvSpPr>
            <p:nvPr/>
          </p:nvSpPr>
          <p:spPr bwMode="auto">
            <a:xfrm>
              <a:off x="4859" y="631"/>
              <a:ext cx="1" cy="1536"/>
            </a:xfrm>
            <a:prstGeom prst="line">
              <a:avLst/>
            </a:prstGeom>
            <a:noFill/>
            <a:ln w="0">
              <a:solidFill>
                <a:srgbClr val="D0D7E5"/>
              </a:solidFill>
              <a:round/>
              <a:headEnd/>
              <a:tailEnd/>
            </a:ln>
          </p:spPr>
          <p:txBody>
            <a:bodyPr/>
            <a:lstStyle/>
            <a:p>
              <a:pPr>
                <a:defRPr/>
              </a:pPr>
              <a:endParaRPr lang="en-US">
                <a:latin typeface="+mj-lt"/>
              </a:endParaRPr>
            </a:p>
          </p:txBody>
        </p:sp>
        <p:sp>
          <p:nvSpPr>
            <p:cNvPr id="72758" name="Rectangle 55"/>
            <p:cNvSpPr>
              <a:spLocks noChangeArrowheads="1"/>
            </p:cNvSpPr>
            <p:nvPr/>
          </p:nvSpPr>
          <p:spPr bwMode="auto">
            <a:xfrm>
              <a:off x="4859" y="631"/>
              <a:ext cx="9" cy="1543"/>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59" name="Line 56"/>
            <p:cNvSpPr>
              <a:spLocks noChangeShapeType="1"/>
            </p:cNvSpPr>
            <p:nvPr/>
          </p:nvSpPr>
          <p:spPr bwMode="auto">
            <a:xfrm>
              <a:off x="5696" y="631"/>
              <a:ext cx="1" cy="1536"/>
            </a:xfrm>
            <a:prstGeom prst="line">
              <a:avLst/>
            </a:prstGeom>
            <a:noFill/>
            <a:ln w="0">
              <a:solidFill>
                <a:srgbClr val="D0D7E5"/>
              </a:solidFill>
              <a:round/>
              <a:headEnd/>
              <a:tailEnd/>
            </a:ln>
          </p:spPr>
          <p:txBody>
            <a:bodyPr/>
            <a:lstStyle/>
            <a:p>
              <a:pPr>
                <a:defRPr/>
              </a:pPr>
              <a:endParaRPr lang="en-US">
                <a:latin typeface="+mj-lt"/>
              </a:endParaRPr>
            </a:p>
          </p:txBody>
        </p:sp>
        <p:sp>
          <p:nvSpPr>
            <p:cNvPr id="72760" name="Rectangle 57"/>
            <p:cNvSpPr>
              <a:spLocks noChangeArrowheads="1"/>
            </p:cNvSpPr>
            <p:nvPr/>
          </p:nvSpPr>
          <p:spPr bwMode="auto">
            <a:xfrm>
              <a:off x="5696" y="631"/>
              <a:ext cx="11" cy="1543"/>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61" name="Line 58"/>
            <p:cNvSpPr>
              <a:spLocks noChangeShapeType="1"/>
            </p:cNvSpPr>
            <p:nvPr/>
          </p:nvSpPr>
          <p:spPr bwMode="auto">
            <a:xfrm>
              <a:off x="100" y="63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62" name="Rectangle 59"/>
            <p:cNvSpPr>
              <a:spLocks noChangeArrowheads="1"/>
            </p:cNvSpPr>
            <p:nvPr/>
          </p:nvSpPr>
          <p:spPr bwMode="auto">
            <a:xfrm>
              <a:off x="100" y="63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63" name="Line 60"/>
            <p:cNvSpPr>
              <a:spLocks noChangeShapeType="1"/>
            </p:cNvSpPr>
            <p:nvPr/>
          </p:nvSpPr>
          <p:spPr bwMode="auto">
            <a:xfrm>
              <a:off x="100" y="78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64" name="Rectangle 61"/>
            <p:cNvSpPr>
              <a:spLocks noChangeArrowheads="1"/>
            </p:cNvSpPr>
            <p:nvPr/>
          </p:nvSpPr>
          <p:spPr bwMode="auto">
            <a:xfrm>
              <a:off x="100" y="78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65" name="Line 62"/>
            <p:cNvSpPr>
              <a:spLocks noChangeShapeType="1"/>
            </p:cNvSpPr>
            <p:nvPr/>
          </p:nvSpPr>
          <p:spPr bwMode="auto">
            <a:xfrm>
              <a:off x="100" y="93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66" name="Rectangle 63"/>
            <p:cNvSpPr>
              <a:spLocks noChangeArrowheads="1"/>
            </p:cNvSpPr>
            <p:nvPr/>
          </p:nvSpPr>
          <p:spPr bwMode="auto">
            <a:xfrm>
              <a:off x="100" y="93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67" name="Line 64"/>
            <p:cNvSpPr>
              <a:spLocks noChangeShapeType="1"/>
            </p:cNvSpPr>
            <p:nvPr/>
          </p:nvSpPr>
          <p:spPr bwMode="auto">
            <a:xfrm>
              <a:off x="100" y="108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68" name="Rectangle 65"/>
            <p:cNvSpPr>
              <a:spLocks noChangeArrowheads="1"/>
            </p:cNvSpPr>
            <p:nvPr/>
          </p:nvSpPr>
          <p:spPr bwMode="auto">
            <a:xfrm>
              <a:off x="100" y="108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69" name="Line 66"/>
            <p:cNvSpPr>
              <a:spLocks noChangeShapeType="1"/>
            </p:cNvSpPr>
            <p:nvPr/>
          </p:nvSpPr>
          <p:spPr bwMode="auto">
            <a:xfrm>
              <a:off x="100" y="123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70" name="Rectangle 67"/>
            <p:cNvSpPr>
              <a:spLocks noChangeArrowheads="1"/>
            </p:cNvSpPr>
            <p:nvPr/>
          </p:nvSpPr>
          <p:spPr bwMode="auto">
            <a:xfrm>
              <a:off x="100" y="123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71" name="Line 68"/>
            <p:cNvSpPr>
              <a:spLocks noChangeShapeType="1"/>
            </p:cNvSpPr>
            <p:nvPr/>
          </p:nvSpPr>
          <p:spPr bwMode="auto">
            <a:xfrm>
              <a:off x="100" y="1381"/>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72" name="Rectangle 69"/>
            <p:cNvSpPr>
              <a:spLocks noChangeArrowheads="1"/>
            </p:cNvSpPr>
            <p:nvPr/>
          </p:nvSpPr>
          <p:spPr bwMode="auto">
            <a:xfrm>
              <a:off x="100" y="1381"/>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73" name="Line 70"/>
            <p:cNvSpPr>
              <a:spLocks noChangeShapeType="1"/>
            </p:cNvSpPr>
            <p:nvPr/>
          </p:nvSpPr>
          <p:spPr bwMode="auto">
            <a:xfrm>
              <a:off x="100" y="1545"/>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74" name="Rectangle 71"/>
            <p:cNvSpPr>
              <a:spLocks noChangeArrowheads="1"/>
            </p:cNvSpPr>
            <p:nvPr/>
          </p:nvSpPr>
          <p:spPr bwMode="auto">
            <a:xfrm>
              <a:off x="100" y="1545"/>
              <a:ext cx="5614" cy="8"/>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75" name="Line 72"/>
            <p:cNvSpPr>
              <a:spLocks noChangeShapeType="1"/>
            </p:cNvSpPr>
            <p:nvPr/>
          </p:nvSpPr>
          <p:spPr bwMode="auto">
            <a:xfrm>
              <a:off x="100" y="1710"/>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76" name="Rectangle 73"/>
            <p:cNvSpPr>
              <a:spLocks noChangeArrowheads="1"/>
            </p:cNvSpPr>
            <p:nvPr/>
          </p:nvSpPr>
          <p:spPr bwMode="auto">
            <a:xfrm>
              <a:off x="100" y="1710"/>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77" name="Line 74"/>
            <p:cNvSpPr>
              <a:spLocks noChangeShapeType="1"/>
            </p:cNvSpPr>
            <p:nvPr/>
          </p:nvSpPr>
          <p:spPr bwMode="auto">
            <a:xfrm>
              <a:off x="100" y="1860"/>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78" name="Rectangle 75"/>
            <p:cNvSpPr>
              <a:spLocks noChangeArrowheads="1"/>
            </p:cNvSpPr>
            <p:nvPr/>
          </p:nvSpPr>
          <p:spPr bwMode="auto">
            <a:xfrm>
              <a:off x="100" y="1860"/>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79" name="Line 76"/>
            <p:cNvSpPr>
              <a:spLocks noChangeShapeType="1"/>
            </p:cNvSpPr>
            <p:nvPr/>
          </p:nvSpPr>
          <p:spPr bwMode="auto">
            <a:xfrm>
              <a:off x="100" y="2010"/>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80" name="Rectangle 77"/>
            <p:cNvSpPr>
              <a:spLocks noChangeArrowheads="1"/>
            </p:cNvSpPr>
            <p:nvPr/>
          </p:nvSpPr>
          <p:spPr bwMode="auto">
            <a:xfrm>
              <a:off x="100" y="2010"/>
              <a:ext cx="5614" cy="7"/>
            </a:xfrm>
            <a:prstGeom prst="rect">
              <a:avLst/>
            </a:prstGeom>
            <a:solidFill>
              <a:srgbClr val="D0D7E5"/>
            </a:solidFill>
            <a:ln w="9525">
              <a:noFill/>
              <a:miter lim="800000"/>
              <a:headEnd/>
              <a:tailEnd/>
            </a:ln>
          </p:spPr>
          <p:txBody>
            <a:bodyPr/>
            <a:lstStyle/>
            <a:p>
              <a:pPr>
                <a:defRPr/>
              </a:pPr>
              <a:endParaRPr lang="en-US">
                <a:latin typeface="+mj-lt"/>
              </a:endParaRPr>
            </a:p>
          </p:txBody>
        </p:sp>
        <p:sp>
          <p:nvSpPr>
            <p:cNvPr id="72781" name="Line 78"/>
            <p:cNvSpPr>
              <a:spLocks noChangeShapeType="1"/>
            </p:cNvSpPr>
            <p:nvPr/>
          </p:nvSpPr>
          <p:spPr bwMode="auto">
            <a:xfrm>
              <a:off x="100" y="2160"/>
              <a:ext cx="5605" cy="1"/>
            </a:xfrm>
            <a:prstGeom prst="line">
              <a:avLst/>
            </a:prstGeom>
            <a:noFill/>
            <a:ln w="0">
              <a:solidFill>
                <a:srgbClr val="D0D7E5"/>
              </a:solidFill>
              <a:round/>
              <a:headEnd/>
              <a:tailEnd/>
            </a:ln>
          </p:spPr>
          <p:txBody>
            <a:bodyPr/>
            <a:lstStyle/>
            <a:p>
              <a:pPr>
                <a:defRPr/>
              </a:pPr>
              <a:endParaRPr lang="en-US">
                <a:latin typeface="+mj-lt"/>
              </a:endParaRPr>
            </a:p>
          </p:txBody>
        </p:sp>
        <p:sp>
          <p:nvSpPr>
            <p:cNvPr id="72782" name="Rectangle 79"/>
            <p:cNvSpPr>
              <a:spLocks noChangeArrowheads="1"/>
            </p:cNvSpPr>
            <p:nvPr/>
          </p:nvSpPr>
          <p:spPr bwMode="auto">
            <a:xfrm>
              <a:off x="100" y="2160"/>
              <a:ext cx="5614" cy="7"/>
            </a:xfrm>
            <a:prstGeom prst="rect">
              <a:avLst/>
            </a:prstGeom>
            <a:solidFill>
              <a:srgbClr val="D0D7E5"/>
            </a:solidFill>
            <a:ln w="9525">
              <a:noFill/>
              <a:miter lim="800000"/>
              <a:headEnd/>
              <a:tailEnd/>
            </a:ln>
          </p:spPr>
          <p:txBody>
            <a:bodyPr/>
            <a:lstStyle/>
            <a:p>
              <a:pPr>
                <a:defRPr/>
              </a:pPr>
              <a:endParaRPr lang="en-US">
                <a:latin typeface="+mj-lt"/>
              </a:endParaRPr>
            </a:p>
          </p:txBody>
        </p:sp>
      </p:grpSp>
      <p:sp>
        <p:nvSpPr>
          <p:cNvPr id="81" name="Text Box 239"/>
          <p:cNvSpPr txBox="1">
            <a:spLocks noChangeArrowheads="1"/>
          </p:cNvSpPr>
          <p:nvPr/>
        </p:nvSpPr>
        <p:spPr bwMode="auto">
          <a:xfrm>
            <a:off x="0" y="5949950"/>
            <a:ext cx="8407400" cy="684213"/>
          </a:xfrm>
          <a:prstGeom prst="rect">
            <a:avLst/>
          </a:prstGeom>
          <a:noFill/>
          <a:ln w="9525">
            <a:noFill/>
            <a:miter lim="800000"/>
            <a:headEnd/>
            <a:tailEnd/>
          </a:ln>
        </p:spPr>
        <p:txBody>
          <a:bodyPr anchor="b"/>
          <a:lstStyle/>
          <a:p>
            <a:pPr marL="53975" indent="-53975" eaLnBrk="0" hangingPunct="0">
              <a:defRPr/>
            </a:pPr>
            <a:r>
              <a:rPr lang="en-US" sz="1000" b="1" baseline="30000" dirty="0">
                <a:solidFill>
                  <a:srgbClr val="000000"/>
                </a:solidFill>
              </a:rPr>
              <a:t>† </a:t>
            </a:r>
            <a:r>
              <a:rPr lang="en-US" sz="1000" dirty="0"/>
              <a:t>2004 US dollars, adjusted for inflation, based on public data sources </a:t>
            </a:r>
            <a:r>
              <a:rPr lang="en-US" sz="1000" dirty="0">
                <a:latin typeface="Times New Roman" pitchFamily="18" charset="0"/>
              </a:rPr>
              <a:t>QALY=Quality–adjusted-life years. </a:t>
            </a:r>
          </a:p>
          <a:p>
            <a:pPr marL="53975" indent="-53975" eaLnBrk="0" hangingPunct="0">
              <a:defRPr/>
            </a:pPr>
            <a:r>
              <a:rPr lang="en-US" sz="1000" baseline="30000" dirty="0">
                <a:solidFill>
                  <a:srgbClr val="000000"/>
                </a:solidFill>
              </a:rPr>
              <a:t>‡</a:t>
            </a:r>
            <a:r>
              <a:rPr lang="en-US" sz="1000" dirty="0">
                <a:latin typeface="Times New Roman" pitchFamily="18" charset="0"/>
              </a:rPr>
              <a:t>H-CUP- Healthcare Costs and Utilization Project.</a:t>
            </a:r>
          </a:p>
          <a:p>
            <a:pPr marL="228600" indent="-228600">
              <a:buFontTx/>
              <a:buAutoNum type="arabicPeriod"/>
              <a:defRPr/>
            </a:pPr>
            <a:r>
              <a:rPr lang="en-US" sz="900" dirty="0"/>
              <a:t>Salem L, Devlin A, Sullivan SD, </a:t>
            </a:r>
            <a:r>
              <a:rPr lang="en-US" sz="900" dirty="0" err="1"/>
              <a:t>Flum</a:t>
            </a:r>
            <a:r>
              <a:rPr lang="en-US" sz="900" dirty="0"/>
              <a:t> DR. Cost-effectiveness analysis of laparoscopic gastric bypass, adjustable gastric banding, and </a:t>
            </a:r>
            <a:r>
              <a:rPr lang="en-US" sz="900" dirty="0" err="1"/>
              <a:t>nonoperative</a:t>
            </a:r>
            <a:r>
              <a:rPr lang="en-US" sz="900" dirty="0"/>
              <a:t> weight loss interventions. </a:t>
            </a:r>
            <a:r>
              <a:rPr lang="en-US" sz="900" i="1" dirty="0" err="1"/>
              <a:t>Surg</a:t>
            </a:r>
            <a:r>
              <a:rPr lang="en-US" sz="900" i="1" dirty="0"/>
              <a:t> </a:t>
            </a:r>
            <a:r>
              <a:rPr lang="en-US" sz="900" i="1" dirty="0" err="1"/>
              <a:t>Obes</a:t>
            </a:r>
            <a:r>
              <a:rPr lang="en-US" sz="900" i="1" dirty="0"/>
              <a:t> </a:t>
            </a:r>
            <a:r>
              <a:rPr lang="en-US" sz="900" i="1" dirty="0" err="1"/>
              <a:t>Relat</a:t>
            </a:r>
            <a:r>
              <a:rPr lang="en-US" sz="900" i="1" dirty="0"/>
              <a:t> Dis</a:t>
            </a:r>
            <a:r>
              <a:rPr lang="en-US" sz="900" dirty="0"/>
              <a:t>. 2008;4:26-32.</a:t>
            </a:r>
          </a:p>
        </p:txBody>
      </p:sp>
      <p:sp>
        <p:nvSpPr>
          <p:cNvPr id="74758" name="Rectangle 73"/>
          <p:cNvSpPr>
            <a:spLocks noChangeArrowheads="1"/>
          </p:cNvSpPr>
          <p:nvPr/>
        </p:nvSpPr>
        <p:spPr bwMode="auto">
          <a:xfrm>
            <a:off x="0" y="5608638"/>
            <a:ext cx="8990013" cy="400050"/>
          </a:xfrm>
          <a:prstGeom prst="rect">
            <a:avLst/>
          </a:prstGeom>
          <a:noFill/>
          <a:ln w="9525">
            <a:noFill/>
            <a:miter lim="800000"/>
            <a:headEnd/>
            <a:tailEnd/>
          </a:ln>
        </p:spPr>
        <p:txBody>
          <a:bodyPr>
            <a:spAutoFit/>
          </a:bodyPr>
          <a:lstStyle/>
          <a:p>
            <a:r>
              <a:rPr lang="en-US" sz="1000">
                <a:latin typeface="Times New Roman" pitchFamily="18" charset="0"/>
              </a:rPr>
              <a:t>*The LAP-BAND</a:t>
            </a:r>
            <a:r>
              <a:rPr lang="en-US" sz="1000" baseline="30000">
                <a:latin typeface="Times New Roman" pitchFamily="18" charset="0"/>
              </a:rPr>
              <a:t>®</a:t>
            </a:r>
            <a:r>
              <a:rPr lang="en-US" sz="1000">
                <a:latin typeface="Times New Roman" pitchFamily="18" charset="0"/>
              </a:rPr>
              <a:t> System was approved in the United States on the basis of a nonrandomized, single-arm study (N=299). Significant improvement in percent of excess weight loss vs baseline was achieved at 12 months (34.5%), 24 months (37.8%), and 36 months (36.2%).</a:t>
            </a:r>
          </a:p>
        </p:txBody>
      </p:sp>
    </p:spTree>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a:defRPr/>
            </a:pPr>
            <a:r>
              <a:rPr lang="en-US" dirty="0" smtClean="0"/>
              <a:t>  Cost-effectiveness of LAGB and LRYGB </a:t>
            </a:r>
          </a:p>
        </p:txBody>
      </p:sp>
      <p:sp>
        <p:nvSpPr>
          <p:cNvPr id="73731" name="Rectangle 3"/>
          <p:cNvSpPr>
            <a:spLocks noGrp="1" noChangeArrowheads="1"/>
          </p:cNvSpPr>
          <p:nvPr>
            <p:ph idx="1"/>
          </p:nvPr>
        </p:nvSpPr>
        <p:spPr>
          <a:xfrm>
            <a:off x="457200" y="1308100"/>
            <a:ext cx="4068763" cy="5157788"/>
          </a:xfrm>
        </p:spPr>
        <p:txBody>
          <a:bodyPr/>
          <a:lstStyle/>
          <a:p>
            <a:pPr marL="0" indent="0">
              <a:buFont typeface="Symbol" pitchFamily="18" charset="2"/>
              <a:buNone/>
              <a:defRPr/>
            </a:pPr>
            <a:r>
              <a:rPr lang="en-US" sz="2400" dirty="0" smtClean="0"/>
              <a:t>Two-way sensitivity analysis of cost-effectiveness of LAGB and RYGB.</a:t>
            </a:r>
          </a:p>
          <a:p>
            <a:pPr>
              <a:defRPr/>
            </a:pPr>
            <a:r>
              <a:rPr lang="en-US" sz="2000" dirty="0" smtClean="0"/>
              <a:t>For men and women, both LAGB and LRYGB are found as cost-effective at: &lt;$25,000/QALY</a:t>
            </a:r>
          </a:p>
          <a:p>
            <a:pPr>
              <a:defRPr/>
            </a:pPr>
            <a:r>
              <a:rPr lang="en-US" sz="2000" dirty="0" smtClean="0"/>
              <a:t>When evaluating the full range of BMI values and estimates of adverse outcomes, weight loss, and costs</a:t>
            </a:r>
          </a:p>
          <a:p>
            <a:pPr>
              <a:defRPr/>
            </a:pPr>
            <a:r>
              <a:rPr lang="en-US" sz="2000" dirty="0" smtClean="0"/>
              <a:t>Benefit of higher excess weight loss of RYGB is outweighed by low rate of operative mortality of LAGB*</a:t>
            </a:r>
          </a:p>
          <a:p>
            <a:pPr>
              <a:defRPr/>
            </a:pPr>
            <a:endParaRPr lang="en-US" sz="2000" dirty="0" smtClean="0"/>
          </a:p>
        </p:txBody>
      </p:sp>
      <p:sp>
        <p:nvSpPr>
          <p:cNvPr id="75780" name="Line 7"/>
          <p:cNvSpPr>
            <a:spLocks noChangeShapeType="1"/>
          </p:cNvSpPr>
          <p:nvPr/>
        </p:nvSpPr>
        <p:spPr bwMode="auto">
          <a:xfrm flipH="1">
            <a:off x="6248400" y="3657600"/>
            <a:ext cx="914400" cy="0"/>
          </a:xfrm>
          <a:prstGeom prst="line">
            <a:avLst/>
          </a:prstGeom>
          <a:noFill/>
          <a:ln w="9525">
            <a:solidFill>
              <a:srgbClr val="003366"/>
            </a:solidFill>
            <a:round/>
            <a:headEnd/>
            <a:tailEnd type="triangle" w="med" len="med"/>
          </a:ln>
        </p:spPr>
        <p:txBody>
          <a:bodyPr/>
          <a:lstStyle/>
          <a:p>
            <a:endParaRPr lang="en-US"/>
          </a:p>
        </p:txBody>
      </p:sp>
      <p:pic>
        <p:nvPicPr>
          <p:cNvPr id="75781" name="Picture 8"/>
          <p:cNvPicPr>
            <a:picLocks noChangeAspect="1" noChangeArrowheads="1"/>
          </p:cNvPicPr>
          <p:nvPr/>
        </p:nvPicPr>
        <p:blipFill>
          <a:blip r:embed="rId3" cstate="print"/>
          <a:srcRect l="6511" t="3967" r="4622" b="1962"/>
          <a:stretch>
            <a:fillRect/>
          </a:stretch>
        </p:blipFill>
        <p:spPr bwMode="auto">
          <a:xfrm>
            <a:off x="4525963" y="2297113"/>
            <a:ext cx="3040062" cy="3651250"/>
          </a:xfrm>
          <a:prstGeom prst="rect">
            <a:avLst/>
          </a:prstGeom>
          <a:noFill/>
          <a:ln w="9525">
            <a:noFill/>
            <a:miter lim="800000"/>
            <a:headEnd/>
            <a:tailEnd/>
          </a:ln>
        </p:spPr>
      </p:pic>
      <p:sp>
        <p:nvSpPr>
          <p:cNvPr id="73737" name="TextBox 9"/>
          <p:cNvSpPr txBox="1">
            <a:spLocks noChangeArrowheads="1"/>
          </p:cNvSpPr>
          <p:nvPr/>
        </p:nvSpPr>
        <p:spPr bwMode="auto">
          <a:xfrm>
            <a:off x="7532688" y="3294063"/>
            <a:ext cx="1611312" cy="1169987"/>
          </a:xfrm>
          <a:prstGeom prst="rect">
            <a:avLst/>
          </a:prstGeom>
          <a:noFill/>
          <a:ln w="9525">
            <a:noFill/>
            <a:miter lim="800000"/>
            <a:headEnd/>
            <a:tailEnd/>
          </a:ln>
        </p:spPr>
        <p:txBody>
          <a:bodyPr>
            <a:spAutoFit/>
          </a:bodyPr>
          <a:lstStyle/>
          <a:p>
            <a:pPr>
              <a:defRPr/>
            </a:pPr>
            <a:r>
              <a:rPr lang="en-US" sz="1400" dirty="0">
                <a:latin typeface="+mj-lt"/>
              </a:rPr>
              <a:t>Analysis based on the assumption </a:t>
            </a:r>
            <a:br>
              <a:rPr lang="en-US" sz="1400" dirty="0">
                <a:latin typeface="+mj-lt"/>
              </a:rPr>
            </a:br>
            <a:r>
              <a:rPr lang="en-US" sz="1400" dirty="0">
                <a:latin typeface="+mj-lt"/>
              </a:rPr>
              <a:t>of a 45-year-old female with BMI </a:t>
            </a:r>
            <a:br>
              <a:rPr lang="en-US" sz="1400" dirty="0">
                <a:latin typeface="+mj-lt"/>
              </a:rPr>
            </a:br>
            <a:r>
              <a:rPr lang="en-US" sz="1400" dirty="0">
                <a:latin typeface="+mj-lt"/>
              </a:rPr>
              <a:t>of 40 kg/m</a:t>
            </a:r>
            <a:r>
              <a:rPr lang="en-US" sz="1400" baseline="30000" dirty="0">
                <a:latin typeface="+mj-lt"/>
              </a:rPr>
              <a:t>2</a:t>
            </a:r>
          </a:p>
        </p:txBody>
      </p:sp>
      <p:sp>
        <p:nvSpPr>
          <p:cNvPr id="73738" name="Text Box 6"/>
          <p:cNvSpPr txBox="1">
            <a:spLocks noChangeArrowheads="1"/>
          </p:cNvSpPr>
          <p:nvPr/>
        </p:nvSpPr>
        <p:spPr bwMode="auto">
          <a:xfrm>
            <a:off x="4608513" y="1803400"/>
            <a:ext cx="3613150" cy="522288"/>
          </a:xfrm>
          <a:prstGeom prst="rect">
            <a:avLst/>
          </a:prstGeom>
          <a:noFill/>
          <a:ln w="9525">
            <a:noFill/>
            <a:miter lim="800000"/>
            <a:headEnd/>
            <a:tailEnd/>
          </a:ln>
        </p:spPr>
        <p:txBody>
          <a:bodyPr>
            <a:spAutoFit/>
          </a:bodyPr>
          <a:lstStyle/>
          <a:p>
            <a:pPr algn="ctr">
              <a:defRPr/>
            </a:pPr>
            <a:r>
              <a:rPr lang="en-US" sz="1400" i="1" dirty="0">
                <a:latin typeface="+mj-lt"/>
              </a:rPr>
              <a:t>Difference in cost-effectiveness of these procedures using base-case estimates</a:t>
            </a:r>
            <a:endParaRPr lang="en-US" sz="1400" b="1" i="1" dirty="0">
              <a:latin typeface="+mj-lt"/>
            </a:endParaRPr>
          </a:p>
        </p:txBody>
      </p:sp>
      <p:sp>
        <p:nvSpPr>
          <p:cNvPr id="13" name="Bent-Up Arrow 12"/>
          <p:cNvSpPr/>
          <p:nvPr/>
        </p:nvSpPr>
        <p:spPr>
          <a:xfrm>
            <a:off x="7554913" y="4430713"/>
            <a:ext cx="411162" cy="361950"/>
          </a:xfrm>
          <a:prstGeom prst="bentUpArrow">
            <a:avLst/>
          </a:prstGeom>
          <a:solidFill>
            <a:schemeClr val="accent2"/>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39"/>
          <p:cNvSpPr txBox="1">
            <a:spLocks noChangeArrowheads="1"/>
          </p:cNvSpPr>
          <p:nvPr/>
        </p:nvSpPr>
        <p:spPr bwMode="auto">
          <a:xfrm>
            <a:off x="0" y="6291263"/>
            <a:ext cx="8966200" cy="342900"/>
          </a:xfrm>
          <a:prstGeom prst="rect">
            <a:avLst/>
          </a:prstGeom>
          <a:noFill/>
          <a:ln w="9525">
            <a:noFill/>
            <a:miter lim="800000"/>
            <a:headEnd/>
            <a:tailEnd/>
          </a:ln>
        </p:spPr>
        <p:txBody>
          <a:bodyPr anchor="b"/>
          <a:lstStyle/>
          <a:p>
            <a:pPr marL="53975" indent="-53975" eaLnBrk="0" hangingPunct="0">
              <a:defRPr/>
            </a:pPr>
            <a:r>
              <a:rPr lang="en-US" sz="800" dirty="0">
                <a:latin typeface="Times New Roman" pitchFamily="18" charset="0"/>
              </a:rPr>
              <a:t>*	If weight loss from LAGB is significant and sustained over time.</a:t>
            </a:r>
          </a:p>
          <a:p>
            <a:pPr>
              <a:defRPr/>
            </a:pPr>
            <a:r>
              <a:rPr lang="en-US" sz="800" dirty="0"/>
              <a:t>1. Salem L, Devlin A, Sullivan SD, </a:t>
            </a:r>
            <a:r>
              <a:rPr lang="en-US" sz="800" dirty="0" err="1"/>
              <a:t>Flum</a:t>
            </a:r>
            <a:r>
              <a:rPr lang="en-US" sz="800" dirty="0"/>
              <a:t> DR. Cost-effectiveness analysis of laparoscopic gastric bypass, adjustable gastric banding, and </a:t>
            </a:r>
            <a:r>
              <a:rPr lang="en-US" sz="800" dirty="0" err="1"/>
              <a:t>nonoperative</a:t>
            </a:r>
            <a:r>
              <a:rPr lang="en-US" sz="800" dirty="0"/>
              <a:t> weight loss interventions. </a:t>
            </a:r>
            <a:r>
              <a:rPr lang="en-US" sz="800" i="1" dirty="0" err="1"/>
              <a:t>Surg</a:t>
            </a:r>
            <a:r>
              <a:rPr lang="en-US" sz="800" i="1" dirty="0"/>
              <a:t> </a:t>
            </a:r>
            <a:r>
              <a:rPr lang="en-US" sz="800" i="1" dirty="0" err="1"/>
              <a:t>Obes</a:t>
            </a:r>
            <a:r>
              <a:rPr lang="en-US" sz="800" i="1" dirty="0"/>
              <a:t> </a:t>
            </a:r>
            <a:r>
              <a:rPr lang="en-US" sz="800" i="1" dirty="0" err="1"/>
              <a:t>Relat</a:t>
            </a:r>
            <a:r>
              <a:rPr lang="en-US" sz="800" i="1" dirty="0"/>
              <a:t> Dis</a:t>
            </a:r>
            <a:r>
              <a:rPr lang="en-US" sz="800" dirty="0"/>
              <a:t>. 2008;4:26-32.</a:t>
            </a:r>
          </a:p>
        </p:txBody>
      </p:sp>
    </p:spTree>
  </p:cSld>
  <p:clrMapOvr>
    <a:masterClrMapping/>
  </p:clrMapOvr>
  <p:transition>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pPr>
              <a:defRPr/>
            </a:pPr>
            <a:r>
              <a:rPr lang="en-US" dirty="0" smtClean="0"/>
              <a:t> Cost-effectiveness of LAGB and LRYGB</a:t>
            </a:r>
          </a:p>
        </p:txBody>
      </p:sp>
      <p:sp>
        <p:nvSpPr>
          <p:cNvPr id="76803" name="Rectangle 3"/>
          <p:cNvSpPr>
            <a:spLocks noGrp="1" noChangeArrowheads="1"/>
          </p:cNvSpPr>
          <p:nvPr>
            <p:ph idx="1"/>
          </p:nvPr>
        </p:nvSpPr>
        <p:spPr/>
        <p:txBody>
          <a:bodyPr/>
          <a:lstStyle/>
          <a:p>
            <a:r>
              <a:rPr lang="en-US" sz="1800" smtClean="0"/>
              <a:t>Study limitations</a:t>
            </a:r>
          </a:p>
          <a:p>
            <a:pPr lvl="1"/>
            <a:r>
              <a:rPr lang="en-US" sz="1600" smtClean="0"/>
              <a:t>Data from the Third National Health and Nutrition Evaluation Survey and the Framingham Heart Study used to estimate life expectancy, future costs, and           quality of life</a:t>
            </a:r>
          </a:p>
          <a:p>
            <a:pPr lvl="1"/>
            <a:r>
              <a:rPr lang="en-US" sz="1600" smtClean="0"/>
              <a:t>Studies included data on patients with a BMI ≤37.5 kg/m</a:t>
            </a:r>
            <a:r>
              <a:rPr lang="en-US" sz="1600" baseline="30000" smtClean="0"/>
              <a:t>2</a:t>
            </a:r>
            <a:r>
              <a:rPr lang="en-US" sz="1600" smtClean="0"/>
              <a:t> </a:t>
            </a:r>
          </a:p>
          <a:p>
            <a:pPr lvl="2"/>
            <a:r>
              <a:rPr lang="en-US" sz="1400" smtClean="0"/>
              <a:t>Assumed a linear correlation between BMI and these parameters for BMIs of 40-60 kg/m</a:t>
            </a:r>
            <a:r>
              <a:rPr lang="en-US" sz="1400" baseline="30000" smtClean="0"/>
              <a:t>2</a:t>
            </a:r>
            <a:r>
              <a:rPr lang="en-US" sz="1400" smtClean="0"/>
              <a:t> </a:t>
            </a:r>
          </a:p>
          <a:p>
            <a:pPr lvl="2"/>
            <a:r>
              <a:rPr lang="en-US" sz="1400" smtClean="0"/>
              <a:t>Data support linear relationship, but data for BMI &gt;45 kg/m</a:t>
            </a:r>
            <a:r>
              <a:rPr lang="en-US" sz="1400" baseline="30000" smtClean="0"/>
              <a:t>2</a:t>
            </a:r>
            <a:r>
              <a:rPr lang="en-US" sz="1400" smtClean="0"/>
              <a:t> is limited </a:t>
            </a:r>
          </a:p>
          <a:p>
            <a:pPr lvl="1"/>
            <a:r>
              <a:rPr lang="en-US" sz="1600" smtClean="0"/>
              <a:t>Probabilities (perioperative mortality, revisional surgery, and weight loss) and costs associated with those states that underlie the model were not BMI- or age-specific, because few reports have suggested that the probabilities and costs are related to BMI </a:t>
            </a:r>
            <a:br>
              <a:rPr lang="en-US" sz="1600" smtClean="0"/>
            </a:br>
            <a:r>
              <a:rPr lang="en-US" sz="1600" smtClean="0"/>
              <a:t>or age</a:t>
            </a:r>
          </a:p>
          <a:p>
            <a:pPr lvl="1"/>
            <a:r>
              <a:rPr lang="en-US" sz="1600" smtClean="0"/>
              <a:t>Obesity’s relationship with 5 chronic conditions (hypertension, hypercholesterolemia, type 2 diabetes mellitus, coronary heart disease, and stroke) were considered, which accounted for ~85% of total economic burden of obesity</a:t>
            </a:r>
          </a:p>
          <a:p>
            <a:pPr lvl="1"/>
            <a:r>
              <a:rPr lang="en-US" sz="1600" smtClean="0"/>
              <a:t>Although the model incorporated the complications of surgery in the usual care cost calculation, the rates of these complications could vary between sites and would be difficult to assess accurately in a modeled analysis</a:t>
            </a:r>
          </a:p>
        </p:txBody>
      </p:sp>
      <p:sp>
        <p:nvSpPr>
          <p:cNvPr id="76804" name="Text Box 239"/>
          <p:cNvSpPr txBox="1">
            <a:spLocks noChangeArrowheads="1"/>
          </p:cNvSpPr>
          <p:nvPr/>
        </p:nvSpPr>
        <p:spPr bwMode="auto">
          <a:xfrm>
            <a:off x="0" y="6291263"/>
            <a:ext cx="9001125" cy="342900"/>
          </a:xfrm>
          <a:prstGeom prst="rect">
            <a:avLst/>
          </a:prstGeom>
          <a:noFill/>
          <a:ln w="9525">
            <a:noFill/>
            <a:miter lim="800000"/>
            <a:headEnd/>
            <a:tailEnd/>
          </a:ln>
        </p:spPr>
        <p:txBody>
          <a:bodyPr anchor="b"/>
          <a:lstStyle/>
          <a:p>
            <a:r>
              <a:rPr lang="en-US" sz="800"/>
              <a:t>1. Salem L, Devlin A, Sullivan SD, Flum DR. Cost-effectiveness analysis of laparoscopic gastric bypass, adjustable gastric banding, and nonoperative weight loss interventions. </a:t>
            </a:r>
            <a:r>
              <a:rPr lang="en-US" sz="800" i="1"/>
              <a:t>Surg Obes Relat Dis</a:t>
            </a:r>
            <a:r>
              <a:rPr lang="en-US" sz="800"/>
              <a:t>. 2008;4:26-32.</a:t>
            </a:r>
          </a:p>
        </p:txBody>
      </p:sp>
    </p:spTree>
  </p:cSld>
  <p:clrMapOvr>
    <a:masterClrMapping/>
  </p:clrMapOvr>
  <p:transition>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defRPr/>
            </a:pPr>
            <a:r>
              <a:rPr lang="en-US" dirty="0" smtClean="0"/>
              <a:t> </a:t>
            </a:r>
            <a:r>
              <a:rPr lang="en-US" dirty="0" err="1" smtClean="0"/>
              <a:t>Cremieux</a:t>
            </a:r>
            <a:r>
              <a:rPr lang="en-US" dirty="0" smtClean="0"/>
              <a:t> Study Demonstrates                                           Return on Investment (ROI) Data</a:t>
            </a:r>
            <a:r>
              <a:rPr lang="en-US" baseline="30000" dirty="0" smtClean="0"/>
              <a:t>1</a:t>
            </a:r>
            <a:r>
              <a:rPr lang="en-US" dirty="0" smtClean="0"/>
              <a:t> </a:t>
            </a:r>
          </a:p>
        </p:txBody>
      </p:sp>
      <p:graphicFrame>
        <p:nvGraphicFramePr>
          <p:cNvPr id="588838" name="Group 38"/>
          <p:cNvGraphicFramePr>
            <a:graphicFrameLocks noGrp="1"/>
          </p:cNvGraphicFramePr>
          <p:nvPr>
            <p:ph sz="half" idx="4294967295"/>
          </p:nvPr>
        </p:nvGraphicFramePr>
        <p:xfrm>
          <a:off x="471488" y="1350963"/>
          <a:ext cx="8235950" cy="1892300"/>
        </p:xfrm>
        <a:graphic>
          <a:graphicData uri="http://schemas.openxmlformats.org/drawingml/2006/table">
            <a:tbl>
              <a:tblPr/>
              <a:tblGrid>
                <a:gridCol w="1114940"/>
                <a:gridCol w="7121010"/>
              </a:tblGrid>
              <a:tr h="0">
                <a:tc gridSpan="2">
                  <a:txBody>
                    <a:bodyPr/>
                    <a:lstStyle/>
                    <a:p>
                      <a:pPr marL="0" marR="0" lvl="0" indent="0" algn="ctr"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rPr>
                        <a:t>A Study on the Economic Impact of Surgery*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0">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Purpose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l" defTabSz="914400" rtl="0" eaLnBrk="1" fontAlgn="base" latinLnBrk="0" hangingPunct="1">
                        <a:lnSpc>
                          <a:spcPct val="90000"/>
                        </a:lnSpc>
                        <a:spcBef>
                          <a:spcPct val="40000"/>
                        </a:spcBef>
                        <a:spcAft>
                          <a:spcPct val="0"/>
                        </a:spcAft>
                        <a:buClr>
                          <a:schemeClr val="tx1"/>
                        </a:buClr>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Evaluate private third-party payer ROI for bariatric surgery in treatment of morbid obesity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r>
              <a:tr h="0">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Study Design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Retrospective claims analysis with matched cohort sample of </a:t>
                      </a:r>
                      <a:r>
                        <a:rPr kumimoji="0" lang="en-US" sz="1200" b="0" i="0" u="none" strike="noStrike" cap="none" normalizeH="0" baseline="0" dirty="0" err="1" smtClean="0">
                          <a:ln>
                            <a:noFill/>
                          </a:ln>
                          <a:solidFill>
                            <a:schemeClr val="tx1"/>
                          </a:solidFill>
                          <a:effectLst/>
                          <a:latin typeface="Times New Roman" pitchFamily="18" charset="0"/>
                        </a:rPr>
                        <a:t>nonsurgery</a:t>
                      </a:r>
                      <a:r>
                        <a:rPr kumimoji="0" lang="en-US" sz="1200" b="0" i="0" u="none" strike="noStrike" cap="none" normalizeH="0" baseline="0" dirty="0" smtClean="0">
                          <a:ln>
                            <a:noFill/>
                          </a:ln>
                          <a:solidFill>
                            <a:schemeClr val="tx1"/>
                          </a:solidFill>
                          <a:effectLst/>
                          <a:latin typeface="Times New Roman" pitchFamily="18" charset="0"/>
                        </a:rPr>
                        <a:t> patients</a:t>
                      </a:r>
                      <a:r>
                        <a:rPr kumimoji="0" lang="en-US" sz="1200" b="0" i="0" u="none" strike="noStrike" cap="none" normalizeH="0" baseline="30000" dirty="0" smtClean="0">
                          <a:ln>
                            <a:noFill/>
                          </a:ln>
                          <a:solidFill>
                            <a:schemeClr val="tx1"/>
                          </a:solidFill>
                          <a:effectLst/>
                          <a:latin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r>
              <a:tr h="0">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Results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ROI within approximately 4 years for open bariatric surgery and approximately 2 years for laparoscopic bariatric surgery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r>
              <a:tr h="0">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Conclusion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Downstream savings associated with bariatric surgery are estimated to offset the initial costs in 2 to 4 years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0"/>
                    </a:solidFill>
                  </a:tcPr>
                </a:tc>
              </a:tr>
              <a:tr h="0">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Limitations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c>
                  <a:txBody>
                    <a:bodyPr/>
                    <a:lstStyle/>
                    <a:p>
                      <a:pPr marL="0" marR="0" lvl="0" indent="0" algn="l" defTabSz="914400" rtl="0" eaLnBrk="1" fontAlgn="base" latinLnBrk="0" hangingPunct="1">
                        <a:lnSpc>
                          <a:spcPct val="90000"/>
                        </a:lnSpc>
                        <a:spcBef>
                          <a:spcPct val="40000"/>
                        </a:spcBef>
                        <a:spcAft>
                          <a:spcPct val="0"/>
                        </a:spcAft>
                        <a:buClr>
                          <a:srgbClr val="5C919E"/>
                        </a:buClr>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ROI estimates are driven more by the rising costs in matched control group rather than reduction in costs </a:t>
                      </a:r>
                      <a:r>
                        <a:rPr kumimoji="0" lang="en-US" sz="1200" b="0" i="0" u="none" strike="noStrike" cap="none" normalizeH="0" baseline="0" dirty="0" err="1" smtClean="0">
                          <a:ln>
                            <a:noFill/>
                          </a:ln>
                          <a:solidFill>
                            <a:schemeClr val="tx1"/>
                          </a:solidFill>
                          <a:effectLst/>
                          <a:latin typeface="Times New Roman" pitchFamily="18" charset="0"/>
                        </a:rPr>
                        <a:t>postsurgery</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DF"/>
                    </a:solidFill>
                  </a:tcPr>
                </a:tc>
              </a:tr>
            </a:tbl>
          </a:graphicData>
        </a:graphic>
      </p:graphicFrame>
      <p:graphicFrame>
        <p:nvGraphicFramePr>
          <p:cNvPr id="2050" name="Object 28"/>
          <p:cNvGraphicFramePr>
            <a:graphicFrameLocks noGrp="1" noChangeAspect="1"/>
          </p:cNvGraphicFramePr>
          <p:nvPr>
            <p:ph sz="quarter" idx="4294967295"/>
          </p:nvPr>
        </p:nvGraphicFramePr>
        <p:xfrm>
          <a:off x="350838" y="3584575"/>
          <a:ext cx="4429125" cy="2089150"/>
        </p:xfrm>
        <a:graphic>
          <a:graphicData uri="http://schemas.openxmlformats.org/presentationml/2006/ole">
            <p:oleObj spid="_x0000_s2050" r:id="rId4" imgW="4426080" imgH="2091109" progId="Excel.Chart.8">
              <p:embed/>
            </p:oleObj>
          </a:graphicData>
        </a:graphic>
      </p:graphicFrame>
      <p:sp>
        <p:nvSpPr>
          <p:cNvPr id="2074" name="Text Box 29"/>
          <p:cNvSpPr txBox="1">
            <a:spLocks noChangeArrowheads="1"/>
          </p:cNvSpPr>
          <p:nvPr/>
        </p:nvSpPr>
        <p:spPr bwMode="auto">
          <a:xfrm>
            <a:off x="2208213" y="4184650"/>
            <a:ext cx="1162050" cy="246063"/>
          </a:xfrm>
          <a:prstGeom prst="rect">
            <a:avLst/>
          </a:prstGeom>
          <a:noFill/>
          <a:ln w="9525" algn="ctr">
            <a:noFill/>
            <a:miter lim="800000"/>
            <a:headEnd/>
            <a:tailEnd/>
          </a:ln>
        </p:spPr>
        <p:txBody>
          <a:bodyPr>
            <a:spAutoFit/>
          </a:bodyPr>
          <a:lstStyle/>
          <a:p>
            <a:pPr>
              <a:spcBef>
                <a:spcPct val="50000"/>
              </a:spcBef>
              <a:defRPr/>
            </a:pPr>
            <a:r>
              <a:rPr lang="en-US" sz="1000" b="1" dirty="0">
                <a:latin typeface="+mj-lt"/>
              </a:rPr>
              <a:t>25 Months</a:t>
            </a:r>
          </a:p>
        </p:txBody>
      </p:sp>
      <p:sp>
        <p:nvSpPr>
          <p:cNvPr id="2076" name="Text Box 31"/>
          <p:cNvSpPr txBox="1">
            <a:spLocks noChangeArrowheads="1"/>
          </p:cNvSpPr>
          <p:nvPr/>
        </p:nvSpPr>
        <p:spPr bwMode="auto">
          <a:xfrm>
            <a:off x="5264150" y="3768725"/>
            <a:ext cx="3200400" cy="757238"/>
          </a:xfrm>
          <a:prstGeom prst="rect">
            <a:avLst/>
          </a:prstGeom>
          <a:solidFill>
            <a:schemeClr val="accent1">
              <a:lumMod val="20000"/>
              <a:lumOff val="80000"/>
            </a:schemeClr>
          </a:solidFill>
          <a:ln w="9525" algn="ctr">
            <a:solidFill>
              <a:schemeClr val="accent1"/>
            </a:solidFill>
            <a:miter lim="800000"/>
            <a:headEnd/>
            <a:tailEnd/>
          </a:ln>
          <a:effectLst>
            <a:outerShdw blurRad="50800" dist="38100" dir="2700000" algn="tl" rotWithShape="0">
              <a:prstClr val="black">
                <a:alpha val="40000"/>
              </a:prstClr>
            </a:outerShdw>
          </a:effectLst>
        </p:spPr>
        <p:txBody>
          <a:bodyPr>
            <a:spAutoFit/>
          </a:bodyPr>
          <a:lstStyle/>
          <a:p>
            <a:pPr marL="176213" indent="-176213">
              <a:lnSpc>
                <a:spcPct val="90000"/>
              </a:lnSpc>
              <a:spcBef>
                <a:spcPct val="30000"/>
              </a:spcBef>
              <a:buFont typeface="Arial" pitchFamily="34" charset="0"/>
              <a:buChar char="•"/>
              <a:defRPr/>
            </a:pPr>
            <a:r>
              <a:rPr lang="en-US" sz="1600" b="1" dirty="0">
                <a:latin typeface="+mj-lt"/>
              </a:rPr>
              <a:t>First ROI evidence using actual claims records for bariatric surgery </a:t>
            </a:r>
            <a:endParaRPr lang="en-US" sz="1600" b="1" baseline="30000" dirty="0">
              <a:latin typeface="+mj-lt"/>
            </a:endParaRPr>
          </a:p>
        </p:txBody>
      </p:sp>
      <p:sp>
        <p:nvSpPr>
          <p:cNvPr id="2080" name="Text Box 31"/>
          <p:cNvSpPr txBox="1">
            <a:spLocks noChangeArrowheads="1"/>
          </p:cNvSpPr>
          <p:nvPr/>
        </p:nvSpPr>
        <p:spPr bwMode="auto">
          <a:xfrm>
            <a:off x="5264150" y="4624388"/>
            <a:ext cx="3200400" cy="879475"/>
          </a:xfrm>
          <a:prstGeom prst="rect">
            <a:avLst/>
          </a:prstGeom>
          <a:solidFill>
            <a:schemeClr val="accent1">
              <a:lumMod val="20000"/>
              <a:lumOff val="80000"/>
            </a:schemeClr>
          </a:solidFill>
          <a:ln w="9525" algn="ctr">
            <a:solidFill>
              <a:schemeClr val="accent1"/>
            </a:solidFill>
            <a:miter lim="800000"/>
            <a:headEnd/>
            <a:tailEnd/>
          </a:ln>
          <a:effectLst>
            <a:outerShdw blurRad="50800" dist="38100" dir="2700000" algn="tl" rotWithShape="0">
              <a:prstClr val="black">
                <a:alpha val="40000"/>
              </a:prstClr>
            </a:outerShdw>
          </a:effectLst>
        </p:spPr>
        <p:txBody>
          <a:bodyPr>
            <a:spAutoFit/>
          </a:bodyPr>
          <a:lstStyle/>
          <a:p>
            <a:pPr marL="176213" lvl="1" indent="-176213">
              <a:lnSpc>
                <a:spcPct val="80000"/>
              </a:lnSpc>
              <a:buFont typeface="Arial" charset="0"/>
              <a:buChar char="•"/>
              <a:defRPr/>
            </a:pPr>
            <a:r>
              <a:rPr lang="en-US" sz="1600" b="1" i="1" dirty="0">
                <a:latin typeface="+mj-lt"/>
              </a:rPr>
              <a:t>Open</a:t>
            </a:r>
            <a:r>
              <a:rPr lang="en-US" sz="1600" b="1" dirty="0">
                <a:latin typeface="+mj-lt"/>
              </a:rPr>
              <a:t> </a:t>
            </a:r>
            <a:r>
              <a:rPr lang="en-US" sz="1600" b="1" i="1" dirty="0">
                <a:latin typeface="+mj-lt"/>
              </a:rPr>
              <a:t>bariatric surgery </a:t>
            </a:r>
            <a:r>
              <a:rPr lang="en-US" sz="1600" b="1" dirty="0">
                <a:latin typeface="+mj-lt"/>
              </a:rPr>
              <a:t>average cost of $26,000</a:t>
            </a:r>
          </a:p>
          <a:p>
            <a:pPr marL="176213" lvl="1" indent="-176213">
              <a:lnSpc>
                <a:spcPct val="80000"/>
              </a:lnSpc>
              <a:buFont typeface="Arial" charset="0"/>
              <a:buChar char="•"/>
              <a:defRPr/>
            </a:pPr>
            <a:r>
              <a:rPr lang="en-US" sz="1600" b="1" i="1" dirty="0">
                <a:latin typeface="+mj-lt"/>
              </a:rPr>
              <a:t>Laparoscopic bariatric surgery </a:t>
            </a:r>
            <a:r>
              <a:rPr lang="en-US" sz="1600" b="1" dirty="0">
                <a:latin typeface="+mj-lt"/>
              </a:rPr>
              <a:t>average cost of $17,000</a:t>
            </a:r>
          </a:p>
        </p:txBody>
      </p:sp>
      <p:sp>
        <p:nvSpPr>
          <p:cNvPr id="14" name="Text Box 29"/>
          <p:cNvSpPr txBox="1">
            <a:spLocks noChangeArrowheads="1"/>
          </p:cNvSpPr>
          <p:nvPr/>
        </p:nvSpPr>
        <p:spPr bwMode="auto">
          <a:xfrm>
            <a:off x="3768725" y="4735513"/>
            <a:ext cx="1162050" cy="246062"/>
          </a:xfrm>
          <a:prstGeom prst="rect">
            <a:avLst/>
          </a:prstGeom>
          <a:noFill/>
          <a:ln w="9525" algn="ctr">
            <a:noFill/>
            <a:miter lim="800000"/>
            <a:headEnd/>
            <a:tailEnd/>
          </a:ln>
        </p:spPr>
        <p:txBody>
          <a:bodyPr>
            <a:spAutoFit/>
          </a:bodyPr>
          <a:lstStyle/>
          <a:p>
            <a:pPr>
              <a:spcBef>
                <a:spcPct val="50000"/>
              </a:spcBef>
              <a:defRPr/>
            </a:pPr>
            <a:r>
              <a:rPr lang="en-US" sz="1000" b="1" dirty="0">
                <a:latin typeface="+mj-lt"/>
              </a:rPr>
              <a:t>49 Months</a:t>
            </a:r>
          </a:p>
        </p:txBody>
      </p:sp>
      <p:sp>
        <p:nvSpPr>
          <p:cNvPr id="2078" name="Text Box 239"/>
          <p:cNvSpPr txBox="1">
            <a:spLocks noChangeArrowheads="1"/>
          </p:cNvSpPr>
          <p:nvPr/>
        </p:nvSpPr>
        <p:spPr bwMode="auto">
          <a:xfrm>
            <a:off x="0" y="5948363"/>
            <a:ext cx="8704263" cy="685800"/>
          </a:xfrm>
          <a:prstGeom prst="rect">
            <a:avLst/>
          </a:prstGeom>
          <a:noFill/>
          <a:ln w="9525">
            <a:noFill/>
            <a:miter lim="800000"/>
            <a:headEnd/>
            <a:tailEnd/>
          </a:ln>
        </p:spPr>
        <p:txBody>
          <a:bodyPr anchor="b"/>
          <a:lstStyle/>
          <a:p>
            <a:pPr marL="53975" indent="-53975" eaLnBrk="0" hangingPunct="0">
              <a:defRPr/>
            </a:pPr>
            <a:r>
              <a:rPr lang="en-US" sz="800" dirty="0">
                <a:latin typeface="Times New Roman" pitchFamily="-109" charset="0"/>
              </a:rPr>
              <a:t>*	Based on 5 years of post-op cost data from 1999-2005 from </a:t>
            </a:r>
            <a:r>
              <a:rPr lang="en-US" sz="800" dirty="0" err="1">
                <a:latin typeface="Times New Roman" pitchFamily="-109" charset="0"/>
              </a:rPr>
              <a:t>Ingenix</a:t>
            </a:r>
            <a:r>
              <a:rPr lang="en-US" sz="800" dirty="0">
                <a:latin typeface="Times New Roman" pitchFamily="-109" charset="0"/>
              </a:rPr>
              <a:t> private insurer claims database. </a:t>
            </a:r>
          </a:p>
          <a:p>
            <a:pPr marL="53975" indent="-53975" eaLnBrk="0" hangingPunct="0">
              <a:defRPr/>
            </a:pPr>
            <a:r>
              <a:rPr lang="en-US" sz="800" baseline="30000" dirty="0">
                <a:latin typeface="Times New Roman" pitchFamily="-109" charset="0"/>
              </a:rPr>
              <a:t>†</a:t>
            </a:r>
            <a:r>
              <a:rPr lang="en-US" sz="800" dirty="0">
                <a:latin typeface="Times New Roman" pitchFamily="-109" charset="0"/>
              </a:rPr>
              <a:t>	Cohort sample of </a:t>
            </a:r>
            <a:r>
              <a:rPr lang="en-US" sz="800" dirty="0" err="1">
                <a:latin typeface="Times New Roman" pitchFamily="-109" charset="0"/>
              </a:rPr>
              <a:t>nonsurgery</a:t>
            </a:r>
            <a:r>
              <a:rPr lang="en-US" sz="800" dirty="0">
                <a:latin typeface="Times New Roman" pitchFamily="-109" charset="0"/>
              </a:rPr>
              <a:t> patients were based on patient demographics, selected </a:t>
            </a:r>
            <a:r>
              <a:rPr lang="en-US" sz="800" dirty="0" err="1">
                <a:latin typeface="Times New Roman" pitchFamily="-109" charset="0"/>
              </a:rPr>
              <a:t>comorbidities</a:t>
            </a:r>
            <a:r>
              <a:rPr lang="en-US" sz="800" dirty="0">
                <a:latin typeface="Times New Roman" pitchFamily="-109" charset="0"/>
              </a:rPr>
              <a:t>, and cost.</a:t>
            </a:r>
          </a:p>
          <a:p>
            <a:pPr marL="53975" indent="-53975" eaLnBrk="0" hangingPunct="0">
              <a:defRPr/>
            </a:pPr>
            <a:r>
              <a:rPr lang="en-US" sz="800" baseline="30000" dirty="0">
                <a:latin typeface="Times New Roman" pitchFamily="-109" charset="0"/>
              </a:rPr>
              <a:t>‡</a:t>
            </a:r>
            <a:r>
              <a:rPr lang="en-US" sz="800" dirty="0">
                <a:latin typeface="Times New Roman" pitchFamily="-109" charset="0"/>
              </a:rPr>
              <a:t>	Estimate based on surgeries performed between 2004 and 2005 for laparoscopic surgeries and between 2003 and 2005 for open surgeries.</a:t>
            </a:r>
          </a:p>
          <a:p>
            <a:pPr>
              <a:defRPr/>
            </a:pPr>
            <a:r>
              <a:rPr lang="en-US" sz="800" dirty="0"/>
              <a:t>1. </a:t>
            </a:r>
            <a:r>
              <a:rPr lang="en-US" sz="800" dirty="0" err="1"/>
              <a:t>Cremieux</a:t>
            </a:r>
            <a:r>
              <a:rPr lang="en-US" sz="800" dirty="0"/>
              <a:t> PY, Buchwald H, </a:t>
            </a:r>
            <a:r>
              <a:rPr lang="en-US" sz="800" dirty="0" err="1"/>
              <a:t>Shikora</a:t>
            </a:r>
            <a:r>
              <a:rPr lang="en-US" sz="800" dirty="0"/>
              <a:t> SA, et al. </a:t>
            </a:r>
            <a:r>
              <a:rPr lang="en-US" sz="800" dirty="0">
                <a:hlinkClick r:id="rId5"/>
              </a:rPr>
              <a:t>A study on the economic impact of bariatric surgery.</a:t>
            </a:r>
            <a:r>
              <a:rPr lang="en-US" sz="800" dirty="0"/>
              <a:t> </a:t>
            </a:r>
            <a:r>
              <a:rPr lang="en-US" sz="800" i="1" dirty="0"/>
              <a:t>Am J </a:t>
            </a:r>
            <a:r>
              <a:rPr lang="en-US" sz="800" i="1" dirty="0" err="1"/>
              <a:t>Manag</a:t>
            </a:r>
            <a:r>
              <a:rPr lang="en-US" sz="800" i="1" dirty="0"/>
              <a:t> Care.</a:t>
            </a:r>
            <a:r>
              <a:rPr lang="en-US" sz="800" dirty="0"/>
              <a:t> 2008;14:589-596.</a:t>
            </a:r>
          </a:p>
        </p:txBody>
      </p:sp>
    </p:spTree>
  </p:cSld>
  <p:clrMapOvr>
    <a:masterClrMapping/>
  </p:clrMapOvr>
  <p:transition>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IMPORTANT LAP-BAND</a:t>
            </a:r>
            <a:r>
              <a:rPr lang="en-US" sz="3200" baseline="30000" dirty="0" smtClean="0"/>
              <a:t>®</a:t>
            </a:r>
            <a:r>
              <a:rPr lang="en-US" sz="3200" dirty="0" smtClean="0"/>
              <a:t> SYSTEM SAFETY INFORMATION</a:t>
            </a:r>
            <a:endParaRPr lang="en-US" sz="3200" dirty="0"/>
          </a:p>
        </p:txBody>
      </p:sp>
      <p:sp>
        <p:nvSpPr>
          <p:cNvPr id="4" name="Content Placeholder 3"/>
          <p:cNvSpPr>
            <a:spLocks noGrp="1"/>
          </p:cNvSpPr>
          <p:nvPr>
            <p:ph idx="1"/>
          </p:nvPr>
        </p:nvSpPr>
        <p:spPr/>
        <p:txBody>
          <a:bodyPr/>
          <a:lstStyle/>
          <a:p>
            <a:pPr marL="0" indent="0">
              <a:buFont typeface="Symbol" pitchFamily="18" charset="2"/>
              <a:buNone/>
              <a:defRPr/>
            </a:pPr>
            <a:r>
              <a:rPr lang="en-US" sz="1300" b="1" dirty="0" smtClean="0"/>
              <a:t>Indications:</a:t>
            </a:r>
            <a:r>
              <a:rPr lang="en-US" sz="1300" dirty="0" smtClean="0"/>
              <a:t> The LAP-BAND</a:t>
            </a:r>
            <a:r>
              <a:rPr lang="en-US" sz="1300" baseline="30000" dirty="0" smtClean="0"/>
              <a:t>®</a:t>
            </a:r>
            <a:r>
              <a:rPr lang="en-US" sz="1300" dirty="0" smtClean="0"/>
              <a:t> System is indicated for use in weight reduction for severely obese patients with a Body Mass Index (BMI) of at least 40 or a BMI of at least 35 with one or more severe comorbid conditions, or those who are 100 lbs. or more over their estimated ideal weight.  The LAP-BAND is indicated for use only in severely obese adult patients who have failed more conservative weight-reduction alternatives, such as supervised diet, exercise, and behavior modification programs.  Patients who elect to have this surgery must make the commitment to accept significant changes in their eating habits for the rest of their lives.</a:t>
            </a:r>
          </a:p>
          <a:p>
            <a:pPr marL="0" indent="0">
              <a:buFont typeface="Symbol" pitchFamily="18" charset="2"/>
              <a:buNone/>
              <a:defRPr/>
            </a:pPr>
            <a:r>
              <a:rPr lang="en-US" sz="1300" b="1" dirty="0" smtClean="0"/>
              <a:t>Contraindications:</a:t>
            </a:r>
            <a:r>
              <a:rPr lang="en-US" sz="1300" dirty="0" smtClean="0"/>
              <a:t> The LAP-BAND</a:t>
            </a:r>
            <a:r>
              <a:rPr lang="en-US" sz="1300" baseline="30000" dirty="0" smtClean="0"/>
              <a:t>®</a:t>
            </a:r>
            <a:r>
              <a:rPr lang="en-US" sz="1300" dirty="0" smtClean="0"/>
              <a:t> System is not recommended for non-adult patients, patients with conditions that may make them poor surgical candidates or increase the risk of poor results, (e.g., inflammatory or cardiopulmonary diseases, GI conditions, symptoms or family history of autoimmune disease, cirrhosis), who are unwilling or unable to comply with the required dietary restrictions, who have alcohol or drug addictions, or who currently are or may be pregnant.</a:t>
            </a:r>
          </a:p>
          <a:p>
            <a:pPr marL="0" indent="0">
              <a:buFont typeface="Symbol" pitchFamily="18" charset="2"/>
              <a:buNone/>
              <a:defRPr/>
            </a:pPr>
            <a:r>
              <a:rPr lang="en-US" sz="1300" b="1" dirty="0" smtClean="0"/>
              <a:t>Warnings: </a:t>
            </a:r>
            <a:r>
              <a:rPr lang="en-US" sz="1300" dirty="0" smtClean="0"/>
              <a:t>The LAP-BAND</a:t>
            </a:r>
            <a:r>
              <a:rPr lang="en-US" sz="1300" baseline="30000" dirty="0" smtClean="0"/>
              <a:t>®</a:t>
            </a:r>
            <a:r>
              <a:rPr lang="en-US" sz="1300" dirty="0" smtClean="0"/>
              <a:t> System is a long-term implant. </a:t>
            </a:r>
            <a:r>
              <a:rPr lang="en-US" sz="1300" dirty="0" err="1" smtClean="0"/>
              <a:t>Explant</a:t>
            </a:r>
            <a:r>
              <a:rPr lang="en-US" sz="1300" dirty="0" smtClean="0"/>
              <a:t> and replacement surgery may be required at some time. Patients who become pregnant or severely ill, or who require more extensive nutrition may require deflation of their bands. Patients should not expect to lose weight as fast as gastric bypass patients, and band inflation should proceed in small increments. Anti-inflammatory agents, such as aspirin, should be used with caution and may contribute to an increased risk of band erosion.</a:t>
            </a:r>
          </a:p>
          <a:p>
            <a:pPr marL="0" indent="0">
              <a:buFont typeface="Symbol" pitchFamily="18" charset="2"/>
              <a:buNone/>
              <a:defRPr/>
            </a:pPr>
            <a:r>
              <a:rPr lang="en-US" sz="1300" b="1" dirty="0" smtClean="0"/>
              <a:t>Adverse Events:</a:t>
            </a:r>
            <a:r>
              <a:rPr lang="en-US" sz="1300" dirty="0" smtClean="0"/>
              <a:t>  Placement of the LAP-BAND</a:t>
            </a:r>
            <a:r>
              <a:rPr lang="en-US" sz="1300" baseline="30000" dirty="0" smtClean="0"/>
              <a:t>®</a:t>
            </a:r>
            <a:r>
              <a:rPr lang="en-US" sz="1300" dirty="0" smtClean="0"/>
              <a:t> System is major surgery and, as with any surgery, death can occur. Possible complications include the risks associated with the medications and methods used during surgery, the risks associated with any surgical procedure, and the patient’s ability to tolerate a foreign object implanted in the body.</a:t>
            </a:r>
          </a:p>
          <a:p>
            <a:pPr marL="0" indent="0">
              <a:buFont typeface="Symbol" pitchFamily="18" charset="2"/>
              <a:buNone/>
              <a:defRPr/>
            </a:pPr>
            <a:r>
              <a:rPr lang="en-US" sz="1300" dirty="0" smtClean="0"/>
              <a:t>Band slippage, erosion and deflation, reflux, obstruction of the stomach, dilation of the esophagus, infection, or nausea and vomiting may occur. Reoperation may be required.</a:t>
            </a:r>
          </a:p>
          <a:p>
            <a:pPr marL="0" indent="0">
              <a:buFont typeface="Symbol" pitchFamily="18" charset="2"/>
              <a:buNone/>
              <a:defRPr/>
            </a:pPr>
            <a:r>
              <a:rPr lang="en-US" sz="1300" dirty="0" smtClean="0"/>
              <a:t>Rapid weight loss may result in malnutrition, anemia, or other complications that may require additional surgery. Deflation of the band may alleviate excessively rapid weight loss or esophageal dilation. </a:t>
            </a:r>
          </a:p>
          <a:p>
            <a:pPr marL="0" indent="0">
              <a:buFont typeface="Symbol" pitchFamily="18" charset="2"/>
              <a:buNone/>
              <a:defRPr/>
            </a:pPr>
            <a:r>
              <a:rPr lang="en-US" sz="1300" b="1" dirty="0" smtClean="0"/>
              <a:t>Important:</a:t>
            </a:r>
            <a:r>
              <a:rPr lang="en-US" sz="1300" dirty="0" smtClean="0"/>
              <a:t> For full safety information please visit </a:t>
            </a:r>
            <a:r>
              <a:rPr lang="en-US" sz="1300" b="1" u="sng" dirty="0" smtClean="0">
                <a:hlinkClick r:id="rId2"/>
              </a:rPr>
              <a:t>www.lapband.com</a:t>
            </a:r>
            <a:r>
              <a:rPr lang="en-US" sz="1300" dirty="0" smtClean="0"/>
              <a:t> or call Allergan Product Support at </a:t>
            </a:r>
            <a:r>
              <a:rPr lang="en-US" sz="1300" b="1" dirty="0" smtClean="0"/>
              <a:t>1-800-624-4261</a:t>
            </a:r>
            <a:r>
              <a:rPr lang="en-US" sz="1300" dirty="0" smtClean="0"/>
              <a:t>. </a:t>
            </a:r>
          </a:p>
          <a:p>
            <a:pPr marL="0" indent="0">
              <a:buFont typeface="Symbol" pitchFamily="18" charset="2"/>
              <a:buNone/>
              <a:defRPr/>
            </a:pPr>
            <a:r>
              <a:rPr lang="en-US" sz="1300" b="1" dirty="0" smtClean="0"/>
              <a:t>CAUTION:</a:t>
            </a:r>
            <a:r>
              <a:rPr lang="en-US" sz="1300" dirty="0" smtClean="0"/>
              <a:t> This device is restricted to sale by or on the order of a physician.</a:t>
            </a:r>
          </a:p>
          <a:p>
            <a:pPr>
              <a:buFont typeface="Symbol" pitchFamily="18" charset="2"/>
              <a:buNone/>
              <a:defRPr/>
            </a:pPr>
            <a:endParaRPr lang="en-US" sz="1300" dirty="0"/>
          </a:p>
        </p:txBody>
      </p:sp>
      <p:sp>
        <p:nvSpPr>
          <p:cNvPr id="77828" name="Rectangle 4"/>
          <p:cNvSpPr>
            <a:spLocks noChangeArrowheads="1"/>
          </p:cNvSpPr>
          <p:nvPr/>
        </p:nvSpPr>
        <p:spPr bwMode="auto">
          <a:xfrm>
            <a:off x="8221663" y="6356350"/>
            <a:ext cx="922337" cy="246063"/>
          </a:xfrm>
          <a:prstGeom prst="rect">
            <a:avLst/>
          </a:prstGeom>
          <a:noFill/>
          <a:ln w="9525">
            <a:noFill/>
            <a:miter lim="800000"/>
            <a:headEnd/>
            <a:tailEnd/>
          </a:ln>
        </p:spPr>
        <p:txBody>
          <a:bodyPr wrap="none">
            <a:spAutoFit/>
          </a:bodyPr>
          <a:lstStyle/>
          <a:p>
            <a:r>
              <a:rPr lang="en-US" sz="1000"/>
              <a:t>APC81NQ10</a:t>
            </a:r>
          </a:p>
        </p:txBody>
      </p:sp>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pPr eaLnBrk="1" hangingPunct="1">
              <a:defRPr/>
            </a:pPr>
            <a:r>
              <a:rPr lang="en-AU" dirty="0" smtClean="0"/>
              <a:t> Body Mass Index </a:t>
            </a:r>
            <a:r>
              <a:rPr lang="en-AU" dirty="0" err="1" smtClean="0"/>
              <a:t>vs</a:t>
            </a:r>
            <a:r>
              <a:rPr lang="en-AU" dirty="0" smtClean="0"/>
              <a:t> Mortality</a:t>
            </a:r>
            <a:endParaRPr lang="en-AU" baseline="30000" dirty="0" smtClean="0"/>
          </a:p>
        </p:txBody>
      </p:sp>
      <p:grpSp>
        <p:nvGrpSpPr>
          <p:cNvPr id="12291" name="Group 3"/>
          <p:cNvGrpSpPr>
            <a:grpSpLocks/>
          </p:cNvGrpSpPr>
          <p:nvPr/>
        </p:nvGrpSpPr>
        <p:grpSpPr bwMode="auto">
          <a:xfrm>
            <a:off x="1263650" y="1814513"/>
            <a:ext cx="6330950" cy="3297237"/>
            <a:chOff x="582" y="1054"/>
            <a:chExt cx="4202" cy="2412"/>
          </a:xfrm>
        </p:grpSpPr>
        <p:sp>
          <p:nvSpPr>
            <p:cNvPr id="12303" name="Line 23"/>
            <p:cNvSpPr>
              <a:spLocks noChangeShapeType="1"/>
            </p:cNvSpPr>
            <p:nvPr/>
          </p:nvSpPr>
          <p:spPr bwMode="auto">
            <a:xfrm>
              <a:off x="1082" y="2752"/>
              <a:ext cx="3702" cy="1"/>
            </a:xfrm>
            <a:prstGeom prst="line">
              <a:avLst/>
            </a:prstGeom>
            <a:noFill/>
            <a:ln w="7938">
              <a:solidFill>
                <a:srgbClr val="FFFFFF"/>
              </a:solidFill>
              <a:round/>
              <a:headEnd/>
              <a:tailEnd/>
            </a:ln>
          </p:spPr>
          <p:txBody>
            <a:bodyPr/>
            <a:lstStyle/>
            <a:p>
              <a:endParaRPr lang="en-US"/>
            </a:p>
          </p:txBody>
        </p:sp>
        <p:grpSp>
          <p:nvGrpSpPr>
            <p:cNvPr id="12304" name="Group 4"/>
            <p:cNvGrpSpPr>
              <a:grpSpLocks/>
            </p:cNvGrpSpPr>
            <p:nvPr/>
          </p:nvGrpSpPr>
          <p:grpSpPr bwMode="auto">
            <a:xfrm>
              <a:off x="1082" y="1122"/>
              <a:ext cx="3702" cy="1632"/>
              <a:chOff x="1017" y="1122"/>
              <a:chExt cx="3371" cy="1632"/>
            </a:xfrm>
          </p:grpSpPr>
          <p:sp>
            <p:nvSpPr>
              <p:cNvPr id="12400" name="Line 5"/>
              <p:cNvSpPr>
                <a:spLocks noChangeShapeType="1"/>
              </p:cNvSpPr>
              <p:nvPr/>
            </p:nvSpPr>
            <p:spPr bwMode="auto">
              <a:xfrm>
                <a:off x="1017" y="2291"/>
                <a:ext cx="3371" cy="1"/>
              </a:xfrm>
              <a:prstGeom prst="line">
                <a:avLst/>
              </a:prstGeom>
              <a:noFill/>
              <a:ln w="9525">
                <a:solidFill>
                  <a:srgbClr val="C0C0C0"/>
                </a:solidFill>
                <a:round/>
                <a:headEnd/>
                <a:tailEnd/>
              </a:ln>
            </p:spPr>
            <p:txBody>
              <a:bodyPr/>
              <a:lstStyle/>
              <a:p>
                <a:endParaRPr lang="en-US"/>
              </a:p>
            </p:txBody>
          </p:sp>
          <p:sp>
            <p:nvSpPr>
              <p:cNvPr id="12401" name="Line 6"/>
              <p:cNvSpPr>
                <a:spLocks noChangeShapeType="1"/>
              </p:cNvSpPr>
              <p:nvPr/>
            </p:nvSpPr>
            <p:spPr bwMode="auto">
              <a:xfrm>
                <a:off x="1017" y="2055"/>
                <a:ext cx="3371" cy="1"/>
              </a:xfrm>
              <a:prstGeom prst="line">
                <a:avLst/>
              </a:prstGeom>
              <a:noFill/>
              <a:ln w="9525">
                <a:solidFill>
                  <a:srgbClr val="C0C0C0"/>
                </a:solidFill>
                <a:round/>
                <a:headEnd/>
                <a:tailEnd/>
              </a:ln>
            </p:spPr>
            <p:txBody>
              <a:bodyPr/>
              <a:lstStyle/>
              <a:p>
                <a:endParaRPr lang="en-US"/>
              </a:p>
            </p:txBody>
          </p:sp>
          <p:sp>
            <p:nvSpPr>
              <p:cNvPr id="12402" name="Line 7"/>
              <p:cNvSpPr>
                <a:spLocks noChangeShapeType="1"/>
              </p:cNvSpPr>
              <p:nvPr/>
            </p:nvSpPr>
            <p:spPr bwMode="auto">
              <a:xfrm>
                <a:off x="1017" y="1823"/>
                <a:ext cx="3371" cy="0"/>
              </a:xfrm>
              <a:prstGeom prst="line">
                <a:avLst/>
              </a:prstGeom>
              <a:noFill/>
              <a:ln w="9525">
                <a:solidFill>
                  <a:srgbClr val="C0C0C0"/>
                </a:solidFill>
                <a:round/>
                <a:headEnd/>
                <a:tailEnd/>
              </a:ln>
            </p:spPr>
            <p:txBody>
              <a:bodyPr/>
              <a:lstStyle/>
              <a:p>
                <a:endParaRPr lang="en-US"/>
              </a:p>
            </p:txBody>
          </p:sp>
          <p:sp>
            <p:nvSpPr>
              <p:cNvPr id="12403" name="Line 8"/>
              <p:cNvSpPr>
                <a:spLocks noChangeShapeType="1"/>
              </p:cNvSpPr>
              <p:nvPr/>
            </p:nvSpPr>
            <p:spPr bwMode="auto">
              <a:xfrm>
                <a:off x="1017" y="1588"/>
                <a:ext cx="3371" cy="0"/>
              </a:xfrm>
              <a:prstGeom prst="line">
                <a:avLst/>
              </a:prstGeom>
              <a:noFill/>
              <a:ln w="9525">
                <a:solidFill>
                  <a:srgbClr val="C0C0C0"/>
                </a:solidFill>
                <a:round/>
                <a:headEnd/>
                <a:tailEnd/>
              </a:ln>
            </p:spPr>
            <p:txBody>
              <a:bodyPr/>
              <a:lstStyle/>
              <a:p>
                <a:endParaRPr lang="en-US"/>
              </a:p>
            </p:txBody>
          </p:sp>
          <p:sp>
            <p:nvSpPr>
              <p:cNvPr id="12404" name="Line 9"/>
              <p:cNvSpPr>
                <a:spLocks noChangeShapeType="1"/>
              </p:cNvSpPr>
              <p:nvPr/>
            </p:nvSpPr>
            <p:spPr bwMode="auto">
              <a:xfrm>
                <a:off x="1017" y="1357"/>
                <a:ext cx="3371" cy="0"/>
              </a:xfrm>
              <a:prstGeom prst="line">
                <a:avLst/>
              </a:prstGeom>
              <a:noFill/>
              <a:ln w="9525">
                <a:solidFill>
                  <a:srgbClr val="C0C0C0"/>
                </a:solidFill>
                <a:round/>
                <a:headEnd/>
                <a:tailEnd/>
              </a:ln>
            </p:spPr>
            <p:txBody>
              <a:bodyPr/>
              <a:lstStyle/>
              <a:p>
                <a:endParaRPr lang="en-US"/>
              </a:p>
            </p:txBody>
          </p:sp>
          <p:sp>
            <p:nvSpPr>
              <p:cNvPr id="12405" name="Line 10"/>
              <p:cNvSpPr>
                <a:spLocks noChangeShapeType="1"/>
              </p:cNvSpPr>
              <p:nvPr/>
            </p:nvSpPr>
            <p:spPr bwMode="auto">
              <a:xfrm>
                <a:off x="1017" y="1122"/>
                <a:ext cx="3371" cy="1"/>
              </a:xfrm>
              <a:prstGeom prst="line">
                <a:avLst/>
              </a:prstGeom>
              <a:noFill/>
              <a:ln w="8001">
                <a:solidFill>
                  <a:srgbClr val="C0C0C0"/>
                </a:solidFill>
                <a:round/>
                <a:headEnd/>
                <a:tailEnd/>
              </a:ln>
            </p:spPr>
            <p:txBody>
              <a:bodyPr/>
              <a:lstStyle/>
              <a:p>
                <a:endParaRPr lang="en-US"/>
              </a:p>
            </p:txBody>
          </p:sp>
          <p:sp>
            <p:nvSpPr>
              <p:cNvPr id="12406" name="Line 5"/>
              <p:cNvSpPr>
                <a:spLocks noChangeShapeType="1"/>
              </p:cNvSpPr>
              <p:nvPr/>
            </p:nvSpPr>
            <p:spPr bwMode="auto">
              <a:xfrm>
                <a:off x="1017" y="2519"/>
                <a:ext cx="3371" cy="0"/>
              </a:xfrm>
              <a:prstGeom prst="line">
                <a:avLst/>
              </a:prstGeom>
              <a:noFill/>
              <a:ln w="9525">
                <a:solidFill>
                  <a:srgbClr val="C0C0C0"/>
                </a:solidFill>
                <a:round/>
                <a:headEnd/>
                <a:tailEnd/>
              </a:ln>
            </p:spPr>
            <p:txBody>
              <a:bodyPr/>
              <a:lstStyle/>
              <a:p>
                <a:endParaRPr lang="en-US"/>
              </a:p>
            </p:txBody>
          </p:sp>
          <p:sp>
            <p:nvSpPr>
              <p:cNvPr id="12407" name="Line 5"/>
              <p:cNvSpPr>
                <a:spLocks noChangeShapeType="1"/>
              </p:cNvSpPr>
              <p:nvPr/>
            </p:nvSpPr>
            <p:spPr bwMode="auto">
              <a:xfrm>
                <a:off x="1017" y="2754"/>
                <a:ext cx="3371" cy="0"/>
              </a:xfrm>
              <a:prstGeom prst="line">
                <a:avLst/>
              </a:prstGeom>
              <a:noFill/>
              <a:ln w="9525">
                <a:solidFill>
                  <a:srgbClr val="C0C0C0"/>
                </a:solidFill>
                <a:round/>
                <a:headEnd/>
                <a:tailEnd/>
              </a:ln>
            </p:spPr>
            <p:txBody>
              <a:bodyPr/>
              <a:lstStyle/>
              <a:p>
                <a:endParaRPr lang="en-US"/>
              </a:p>
            </p:txBody>
          </p:sp>
        </p:grpSp>
        <p:grpSp>
          <p:nvGrpSpPr>
            <p:cNvPr id="12305" name="Group 11"/>
            <p:cNvGrpSpPr>
              <a:grpSpLocks/>
            </p:cNvGrpSpPr>
            <p:nvPr/>
          </p:nvGrpSpPr>
          <p:grpSpPr bwMode="auto">
            <a:xfrm>
              <a:off x="1097" y="3088"/>
              <a:ext cx="3650" cy="135"/>
              <a:chOff x="1034" y="3088"/>
              <a:chExt cx="3323" cy="135"/>
            </a:xfrm>
          </p:grpSpPr>
          <p:sp>
            <p:nvSpPr>
              <p:cNvPr id="994316" name="Rectangle 12"/>
              <p:cNvSpPr>
                <a:spLocks noChangeArrowheads="1"/>
              </p:cNvSpPr>
              <p:nvPr/>
            </p:nvSpPr>
            <p:spPr bwMode="auto">
              <a:xfrm>
                <a:off x="1034"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16</a:t>
                </a:r>
                <a:endParaRPr lang="en-US" sz="1600" dirty="0">
                  <a:latin typeface="+mj-lt"/>
                </a:endParaRPr>
              </a:p>
            </p:txBody>
          </p:sp>
          <p:sp>
            <p:nvSpPr>
              <p:cNvPr id="994317" name="Rectangle 13"/>
              <p:cNvSpPr>
                <a:spLocks noChangeArrowheads="1"/>
              </p:cNvSpPr>
              <p:nvPr/>
            </p:nvSpPr>
            <p:spPr bwMode="auto">
              <a:xfrm>
                <a:off x="1391"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19</a:t>
                </a:r>
                <a:endParaRPr lang="en-US" sz="1600" dirty="0">
                  <a:latin typeface="+mj-lt"/>
                </a:endParaRPr>
              </a:p>
            </p:txBody>
          </p:sp>
          <p:sp>
            <p:nvSpPr>
              <p:cNvPr id="994318" name="Rectangle 14"/>
              <p:cNvSpPr>
                <a:spLocks noChangeArrowheads="1"/>
              </p:cNvSpPr>
              <p:nvPr/>
            </p:nvSpPr>
            <p:spPr bwMode="auto">
              <a:xfrm>
                <a:off x="1758"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22</a:t>
                </a:r>
                <a:endParaRPr lang="en-US" sz="1600" dirty="0">
                  <a:latin typeface="+mj-lt"/>
                </a:endParaRPr>
              </a:p>
            </p:txBody>
          </p:sp>
          <p:sp>
            <p:nvSpPr>
              <p:cNvPr id="994319" name="Rectangle 15"/>
              <p:cNvSpPr>
                <a:spLocks noChangeArrowheads="1"/>
              </p:cNvSpPr>
              <p:nvPr/>
            </p:nvSpPr>
            <p:spPr bwMode="auto">
              <a:xfrm>
                <a:off x="2115"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25</a:t>
                </a:r>
                <a:endParaRPr lang="en-US" sz="1600" dirty="0">
                  <a:latin typeface="+mj-lt"/>
                </a:endParaRPr>
              </a:p>
            </p:txBody>
          </p:sp>
          <p:sp>
            <p:nvSpPr>
              <p:cNvPr id="994320" name="Rectangle 16"/>
              <p:cNvSpPr>
                <a:spLocks noChangeArrowheads="1"/>
              </p:cNvSpPr>
              <p:nvPr/>
            </p:nvSpPr>
            <p:spPr bwMode="auto">
              <a:xfrm>
                <a:off x="2479"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28</a:t>
                </a:r>
                <a:endParaRPr lang="en-US" sz="1600" dirty="0">
                  <a:latin typeface="+mj-lt"/>
                </a:endParaRPr>
              </a:p>
            </p:txBody>
          </p:sp>
          <p:sp>
            <p:nvSpPr>
              <p:cNvPr id="994321" name="Rectangle 17"/>
              <p:cNvSpPr>
                <a:spLocks noChangeArrowheads="1"/>
              </p:cNvSpPr>
              <p:nvPr/>
            </p:nvSpPr>
            <p:spPr bwMode="auto">
              <a:xfrm>
                <a:off x="2844"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31</a:t>
                </a:r>
                <a:endParaRPr lang="en-US" sz="1600" dirty="0">
                  <a:latin typeface="+mj-lt"/>
                </a:endParaRPr>
              </a:p>
            </p:txBody>
          </p:sp>
          <p:sp>
            <p:nvSpPr>
              <p:cNvPr id="994322" name="Rectangle 18"/>
              <p:cNvSpPr>
                <a:spLocks noChangeArrowheads="1"/>
              </p:cNvSpPr>
              <p:nvPr/>
            </p:nvSpPr>
            <p:spPr bwMode="auto">
              <a:xfrm>
                <a:off x="3204"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34</a:t>
                </a:r>
                <a:endParaRPr lang="en-US" sz="1600" dirty="0">
                  <a:latin typeface="+mj-lt"/>
                </a:endParaRPr>
              </a:p>
            </p:txBody>
          </p:sp>
          <p:sp>
            <p:nvSpPr>
              <p:cNvPr id="994323" name="Rectangle 19"/>
              <p:cNvSpPr>
                <a:spLocks noChangeArrowheads="1"/>
              </p:cNvSpPr>
              <p:nvPr/>
            </p:nvSpPr>
            <p:spPr bwMode="auto">
              <a:xfrm>
                <a:off x="3562"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37</a:t>
                </a:r>
                <a:endParaRPr lang="en-US" sz="1600" dirty="0">
                  <a:latin typeface="+mj-lt"/>
                </a:endParaRPr>
              </a:p>
            </p:txBody>
          </p:sp>
          <p:sp>
            <p:nvSpPr>
              <p:cNvPr id="994324" name="Rectangle 20"/>
              <p:cNvSpPr>
                <a:spLocks noChangeArrowheads="1"/>
              </p:cNvSpPr>
              <p:nvPr/>
            </p:nvSpPr>
            <p:spPr bwMode="auto">
              <a:xfrm>
                <a:off x="3924"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40</a:t>
                </a:r>
                <a:endParaRPr lang="en-US" sz="1600" dirty="0">
                  <a:latin typeface="+mj-lt"/>
                </a:endParaRPr>
              </a:p>
            </p:txBody>
          </p:sp>
          <p:sp>
            <p:nvSpPr>
              <p:cNvPr id="994325" name="Rectangle 21"/>
              <p:cNvSpPr>
                <a:spLocks noChangeArrowheads="1"/>
              </p:cNvSpPr>
              <p:nvPr/>
            </p:nvSpPr>
            <p:spPr bwMode="auto">
              <a:xfrm>
                <a:off x="4264" y="3092"/>
                <a:ext cx="93" cy="135"/>
              </a:xfrm>
              <a:prstGeom prst="rect">
                <a:avLst/>
              </a:prstGeom>
              <a:noFill/>
              <a:ln w="9525">
                <a:noFill/>
                <a:miter lim="800000"/>
                <a:headEnd/>
                <a:tailEnd/>
              </a:ln>
            </p:spPr>
            <p:txBody>
              <a:bodyPr wrap="none" lIns="0" tIns="0" rIns="0" bIns="0" anchor="ctr">
                <a:spAutoFit/>
              </a:bodyPr>
              <a:lstStyle/>
              <a:p>
                <a:pPr algn="ctr" eaLnBrk="0" hangingPunct="0">
                  <a:defRPr/>
                </a:pPr>
                <a:r>
                  <a:rPr lang="en-US" sz="1200" b="1" dirty="0">
                    <a:latin typeface="+mj-lt"/>
                  </a:rPr>
                  <a:t>45</a:t>
                </a:r>
                <a:endParaRPr lang="en-US" sz="1600" dirty="0">
                  <a:latin typeface="+mj-lt"/>
                </a:endParaRPr>
              </a:p>
            </p:txBody>
          </p:sp>
        </p:grpSp>
        <p:sp>
          <p:nvSpPr>
            <p:cNvPr id="12306" name="Line 23"/>
            <p:cNvSpPr>
              <a:spLocks noChangeShapeType="1"/>
            </p:cNvSpPr>
            <p:nvPr/>
          </p:nvSpPr>
          <p:spPr bwMode="auto">
            <a:xfrm>
              <a:off x="1082" y="2504"/>
              <a:ext cx="3702" cy="1"/>
            </a:xfrm>
            <a:prstGeom prst="line">
              <a:avLst/>
            </a:prstGeom>
            <a:noFill/>
            <a:ln w="9525">
              <a:solidFill>
                <a:srgbClr val="FFFFFF"/>
              </a:solidFill>
              <a:round/>
              <a:headEnd/>
              <a:tailEnd/>
            </a:ln>
          </p:spPr>
          <p:txBody>
            <a:bodyPr/>
            <a:lstStyle/>
            <a:p>
              <a:endParaRPr lang="en-US"/>
            </a:p>
          </p:txBody>
        </p:sp>
        <p:grpSp>
          <p:nvGrpSpPr>
            <p:cNvPr id="12307" name="Group 25"/>
            <p:cNvGrpSpPr>
              <a:grpSpLocks/>
            </p:cNvGrpSpPr>
            <p:nvPr/>
          </p:nvGrpSpPr>
          <p:grpSpPr bwMode="auto">
            <a:xfrm>
              <a:off x="1114" y="2484"/>
              <a:ext cx="1385" cy="499"/>
              <a:chOff x="1046" y="2484"/>
              <a:chExt cx="1261" cy="499"/>
            </a:xfrm>
          </p:grpSpPr>
          <p:sp>
            <p:nvSpPr>
              <p:cNvPr id="994330" name="Rectangle 26"/>
              <p:cNvSpPr>
                <a:spLocks noChangeArrowheads="1"/>
              </p:cNvSpPr>
              <p:nvPr/>
            </p:nvSpPr>
            <p:spPr bwMode="auto">
              <a:xfrm>
                <a:off x="1046" y="2494"/>
                <a:ext cx="57" cy="489"/>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1" name="Rectangle 27"/>
              <p:cNvSpPr>
                <a:spLocks noChangeArrowheads="1"/>
              </p:cNvSpPr>
              <p:nvPr/>
            </p:nvSpPr>
            <p:spPr bwMode="auto">
              <a:xfrm>
                <a:off x="1165" y="2499"/>
                <a:ext cx="58" cy="484"/>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2" name="Rectangle 28"/>
              <p:cNvSpPr>
                <a:spLocks noChangeArrowheads="1"/>
              </p:cNvSpPr>
              <p:nvPr/>
            </p:nvSpPr>
            <p:spPr bwMode="auto">
              <a:xfrm>
                <a:off x="1285" y="2502"/>
                <a:ext cx="58" cy="481"/>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3" name="Rectangle 29"/>
              <p:cNvSpPr>
                <a:spLocks noChangeArrowheads="1"/>
              </p:cNvSpPr>
              <p:nvPr/>
            </p:nvSpPr>
            <p:spPr bwMode="auto">
              <a:xfrm>
                <a:off x="1405" y="2513"/>
                <a:ext cx="59" cy="470"/>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sz="2000">
                  <a:solidFill>
                    <a:srgbClr val="000099"/>
                  </a:solidFill>
                  <a:latin typeface="Arial" pitchFamily="34" charset="0"/>
                </a:endParaRPr>
              </a:p>
            </p:txBody>
          </p:sp>
          <p:sp>
            <p:nvSpPr>
              <p:cNvPr id="994334" name="Rectangle 30"/>
              <p:cNvSpPr>
                <a:spLocks noChangeArrowheads="1"/>
              </p:cNvSpPr>
              <p:nvPr/>
            </p:nvSpPr>
            <p:spPr bwMode="auto">
              <a:xfrm>
                <a:off x="1525" y="2516"/>
                <a:ext cx="62" cy="467"/>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5" name="Rectangle 31"/>
              <p:cNvSpPr>
                <a:spLocks noChangeArrowheads="1"/>
              </p:cNvSpPr>
              <p:nvPr/>
            </p:nvSpPr>
            <p:spPr bwMode="auto">
              <a:xfrm>
                <a:off x="1650" y="2516"/>
                <a:ext cx="59" cy="467"/>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6" name="Rectangle 32"/>
              <p:cNvSpPr>
                <a:spLocks noChangeArrowheads="1"/>
              </p:cNvSpPr>
              <p:nvPr/>
            </p:nvSpPr>
            <p:spPr bwMode="auto">
              <a:xfrm>
                <a:off x="1768" y="2516"/>
                <a:ext cx="59" cy="467"/>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7" name="Rectangle 33"/>
              <p:cNvSpPr>
                <a:spLocks noChangeArrowheads="1"/>
              </p:cNvSpPr>
              <p:nvPr/>
            </p:nvSpPr>
            <p:spPr bwMode="auto">
              <a:xfrm>
                <a:off x="1886" y="2513"/>
                <a:ext cx="59" cy="470"/>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8" name="Rectangle 34"/>
              <p:cNvSpPr>
                <a:spLocks noChangeArrowheads="1"/>
              </p:cNvSpPr>
              <p:nvPr/>
            </p:nvSpPr>
            <p:spPr bwMode="auto">
              <a:xfrm>
                <a:off x="2003" y="2508"/>
                <a:ext cx="59" cy="475"/>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39" name="Rectangle 35"/>
              <p:cNvSpPr>
                <a:spLocks noChangeArrowheads="1"/>
              </p:cNvSpPr>
              <p:nvPr/>
            </p:nvSpPr>
            <p:spPr bwMode="auto">
              <a:xfrm>
                <a:off x="2129" y="2499"/>
                <a:ext cx="58" cy="484"/>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sp>
            <p:nvSpPr>
              <p:cNvPr id="994340" name="Rectangle 36"/>
              <p:cNvSpPr>
                <a:spLocks noChangeArrowheads="1"/>
              </p:cNvSpPr>
              <p:nvPr/>
            </p:nvSpPr>
            <p:spPr bwMode="auto">
              <a:xfrm>
                <a:off x="2249" y="2484"/>
                <a:ext cx="58" cy="499"/>
              </a:xfrm>
              <a:prstGeom prst="rect">
                <a:avLst/>
              </a:prstGeom>
              <a:solidFill>
                <a:schemeClr val="accent2">
                  <a:lumMod val="60000"/>
                  <a:lumOff val="40000"/>
                </a:schemeClr>
              </a:solidFill>
              <a:ln w="8001">
                <a:solidFill>
                  <a:schemeClr val="tx1"/>
                </a:solidFill>
                <a:miter lim="800000"/>
                <a:headEnd/>
                <a:tailEnd/>
              </a:ln>
            </p:spPr>
            <p:txBody>
              <a:bodyPr/>
              <a:lstStyle/>
              <a:p>
                <a:pPr>
                  <a:defRPr/>
                </a:pPr>
                <a:endParaRPr lang="en-US">
                  <a:latin typeface="Arial" pitchFamily="34" charset="0"/>
                </a:endParaRPr>
              </a:p>
            </p:txBody>
          </p:sp>
        </p:grpSp>
        <p:grpSp>
          <p:nvGrpSpPr>
            <p:cNvPr id="12308" name="Group 37"/>
            <p:cNvGrpSpPr>
              <a:grpSpLocks/>
            </p:cNvGrpSpPr>
            <p:nvPr/>
          </p:nvGrpSpPr>
          <p:grpSpPr bwMode="auto">
            <a:xfrm>
              <a:off x="2567" y="2235"/>
              <a:ext cx="990" cy="748"/>
              <a:chOff x="2369" y="2235"/>
              <a:chExt cx="902" cy="748"/>
            </a:xfrm>
          </p:grpSpPr>
          <p:sp>
            <p:nvSpPr>
              <p:cNvPr id="12371" name="Rectangle 38"/>
              <p:cNvSpPr>
                <a:spLocks noChangeArrowheads="1"/>
              </p:cNvSpPr>
              <p:nvPr/>
            </p:nvSpPr>
            <p:spPr bwMode="auto">
              <a:xfrm>
                <a:off x="2369" y="2465"/>
                <a:ext cx="58" cy="518"/>
              </a:xfrm>
              <a:prstGeom prst="rect">
                <a:avLst/>
              </a:prstGeom>
              <a:solidFill>
                <a:schemeClr val="accent1"/>
              </a:solidFill>
              <a:ln w="8001">
                <a:solidFill>
                  <a:schemeClr val="tx1"/>
                </a:solidFill>
                <a:miter lim="800000"/>
                <a:headEnd/>
                <a:tailEnd/>
              </a:ln>
            </p:spPr>
            <p:txBody>
              <a:bodyPr/>
              <a:lstStyle/>
              <a:p>
                <a:endParaRPr lang="en-US"/>
              </a:p>
            </p:txBody>
          </p:sp>
          <p:sp>
            <p:nvSpPr>
              <p:cNvPr id="12372" name="Rectangle 39"/>
              <p:cNvSpPr>
                <a:spLocks noChangeArrowheads="1"/>
              </p:cNvSpPr>
              <p:nvPr/>
            </p:nvSpPr>
            <p:spPr bwMode="auto">
              <a:xfrm>
                <a:off x="2489" y="2441"/>
                <a:ext cx="58" cy="542"/>
              </a:xfrm>
              <a:prstGeom prst="rect">
                <a:avLst/>
              </a:prstGeom>
              <a:solidFill>
                <a:schemeClr val="accent1"/>
              </a:solidFill>
              <a:ln w="8001">
                <a:solidFill>
                  <a:schemeClr val="tx1"/>
                </a:solidFill>
                <a:miter lim="800000"/>
                <a:headEnd/>
                <a:tailEnd/>
              </a:ln>
            </p:spPr>
            <p:txBody>
              <a:bodyPr/>
              <a:lstStyle/>
              <a:p>
                <a:endParaRPr lang="en-US" sz="2000">
                  <a:solidFill>
                    <a:schemeClr val="bg2"/>
                  </a:solidFill>
                </a:endParaRPr>
              </a:p>
            </p:txBody>
          </p:sp>
          <p:sp>
            <p:nvSpPr>
              <p:cNvPr id="12373" name="Rectangle 40"/>
              <p:cNvSpPr>
                <a:spLocks noChangeArrowheads="1"/>
              </p:cNvSpPr>
              <p:nvPr/>
            </p:nvSpPr>
            <p:spPr bwMode="auto">
              <a:xfrm>
                <a:off x="2609" y="2417"/>
                <a:ext cx="62" cy="566"/>
              </a:xfrm>
              <a:prstGeom prst="rect">
                <a:avLst/>
              </a:prstGeom>
              <a:solidFill>
                <a:schemeClr val="accent1"/>
              </a:solidFill>
              <a:ln w="8001">
                <a:solidFill>
                  <a:schemeClr val="tx1"/>
                </a:solidFill>
                <a:miter lim="800000"/>
                <a:headEnd/>
                <a:tailEnd/>
              </a:ln>
            </p:spPr>
            <p:txBody>
              <a:bodyPr/>
              <a:lstStyle/>
              <a:p>
                <a:endParaRPr lang="en-US"/>
              </a:p>
            </p:txBody>
          </p:sp>
          <p:sp>
            <p:nvSpPr>
              <p:cNvPr id="12374" name="Rectangle 41"/>
              <p:cNvSpPr>
                <a:spLocks noChangeArrowheads="1"/>
              </p:cNvSpPr>
              <p:nvPr/>
            </p:nvSpPr>
            <p:spPr bwMode="auto">
              <a:xfrm>
                <a:off x="2734" y="2384"/>
                <a:ext cx="57" cy="599"/>
              </a:xfrm>
              <a:prstGeom prst="rect">
                <a:avLst/>
              </a:prstGeom>
              <a:solidFill>
                <a:schemeClr val="accent1"/>
              </a:solidFill>
              <a:ln w="8001">
                <a:solidFill>
                  <a:schemeClr val="tx1"/>
                </a:solidFill>
                <a:miter lim="800000"/>
                <a:headEnd/>
                <a:tailEnd/>
              </a:ln>
            </p:spPr>
            <p:txBody>
              <a:bodyPr/>
              <a:lstStyle/>
              <a:p>
                <a:endParaRPr lang="en-US"/>
              </a:p>
            </p:txBody>
          </p:sp>
          <p:sp>
            <p:nvSpPr>
              <p:cNvPr id="12375" name="Rectangle 42"/>
              <p:cNvSpPr>
                <a:spLocks noChangeArrowheads="1"/>
              </p:cNvSpPr>
              <p:nvPr/>
            </p:nvSpPr>
            <p:spPr bwMode="auto">
              <a:xfrm>
                <a:off x="2853" y="2345"/>
                <a:ext cx="58" cy="638"/>
              </a:xfrm>
              <a:prstGeom prst="rect">
                <a:avLst/>
              </a:prstGeom>
              <a:solidFill>
                <a:schemeClr val="accent1"/>
              </a:solidFill>
              <a:ln w="8001">
                <a:solidFill>
                  <a:schemeClr val="tx1"/>
                </a:solidFill>
                <a:miter lim="800000"/>
                <a:headEnd/>
                <a:tailEnd/>
              </a:ln>
            </p:spPr>
            <p:txBody>
              <a:bodyPr/>
              <a:lstStyle/>
              <a:p>
                <a:endParaRPr lang="en-US"/>
              </a:p>
            </p:txBody>
          </p:sp>
          <p:sp>
            <p:nvSpPr>
              <p:cNvPr id="12376" name="Rectangle 43"/>
              <p:cNvSpPr>
                <a:spLocks noChangeArrowheads="1"/>
              </p:cNvSpPr>
              <p:nvPr/>
            </p:nvSpPr>
            <p:spPr bwMode="auto">
              <a:xfrm>
                <a:off x="2973" y="2312"/>
                <a:ext cx="58" cy="671"/>
              </a:xfrm>
              <a:prstGeom prst="rect">
                <a:avLst/>
              </a:prstGeom>
              <a:solidFill>
                <a:schemeClr val="accent1"/>
              </a:solidFill>
              <a:ln w="8001">
                <a:solidFill>
                  <a:schemeClr val="tx1"/>
                </a:solidFill>
                <a:miter lim="800000"/>
                <a:headEnd/>
                <a:tailEnd/>
              </a:ln>
            </p:spPr>
            <p:txBody>
              <a:bodyPr/>
              <a:lstStyle/>
              <a:p>
                <a:endParaRPr lang="en-US"/>
              </a:p>
            </p:txBody>
          </p:sp>
          <p:sp>
            <p:nvSpPr>
              <p:cNvPr id="12377" name="Rectangle 44"/>
              <p:cNvSpPr>
                <a:spLocks noChangeArrowheads="1"/>
              </p:cNvSpPr>
              <p:nvPr/>
            </p:nvSpPr>
            <p:spPr bwMode="auto">
              <a:xfrm>
                <a:off x="3093" y="2278"/>
                <a:ext cx="58" cy="705"/>
              </a:xfrm>
              <a:prstGeom prst="rect">
                <a:avLst/>
              </a:prstGeom>
              <a:solidFill>
                <a:schemeClr val="accent1"/>
              </a:solidFill>
              <a:ln w="8001">
                <a:solidFill>
                  <a:schemeClr val="tx1"/>
                </a:solidFill>
                <a:miter lim="800000"/>
                <a:headEnd/>
                <a:tailEnd/>
              </a:ln>
            </p:spPr>
            <p:txBody>
              <a:bodyPr/>
              <a:lstStyle/>
              <a:p>
                <a:endParaRPr lang="en-US"/>
              </a:p>
            </p:txBody>
          </p:sp>
          <p:sp>
            <p:nvSpPr>
              <p:cNvPr id="12378" name="Rectangle 45"/>
              <p:cNvSpPr>
                <a:spLocks noChangeArrowheads="1"/>
              </p:cNvSpPr>
              <p:nvPr/>
            </p:nvSpPr>
            <p:spPr bwMode="auto">
              <a:xfrm>
                <a:off x="3213" y="2235"/>
                <a:ext cx="58" cy="748"/>
              </a:xfrm>
              <a:prstGeom prst="rect">
                <a:avLst/>
              </a:prstGeom>
              <a:solidFill>
                <a:schemeClr val="accent1"/>
              </a:solidFill>
              <a:ln w="8001">
                <a:solidFill>
                  <a:schemeClr val="tx1"/>
                </a:solidFill>
                <a:miter lim="800000"/>
                <a:headEnd/>
                <a:tailEnd/>
              </a:ln>
            </p:spPr>
            <p:txBody>
              <a:bodyPr/>
              <a:lstStyle/>
              <a:p>
                <a:endParaRPr lang="en-US"/>
              </a:p>
            </p:txBody>
          </p:sp>
        </p:grpSp>
        <p:grpSp>
          <p:nvGrpSpPr>
            <p:cNvPr id="12309" name="Group 46"/>
            <p:cNvGrpSpPr>
              <a:grpSpLocks/>
            </p:cNvGrpSpPr>
            <p:nvPr/>
          </p:nvGrpSpPr>
          <p:grpSpPr bwMode="auto">
            <a:xfrm>
              <a:off x="3625" y="1357"/>
              <a:ext cx="859" cy="1626"/>
              <a:chOff x="3333" y="1357"/>
              <a:chExt cx="782" cy="1626"/>
            </a:xfrm>
          </p:grpSpPr>
          <p:sp>
            <p:nvSpPr>
              <p:cNvPr id="12364" name="Rectangle 47"/>
              <p:cNvSpPr>
                <a:spLocks noChangeArrowheads="1"/>
              </p:cNvSpPr>
              <p:nvPr/>
            </p:nvSpPr>
            <p:spPr bwMode="auto">
              <a:xfrm>
                <a:off x="3333" y="2192"/>
                <a:ext cx="58" cy="791"/>
              </a:xfrm>
              <a:prstGeom prst="rect">
                <a:avLst/>
              </a:prstGeom>
              <a:solidFill>
                <a:srgbClr val="C00000"/>
              </a:solidFill>
              <a:ln w="8001">
                <a:solidFill>
                  <a:schemeClr val="tx1"/>
                </a:solidFill>
                <a:miter lim="800000"/>
                <a:headEnd/>
                <a:tailEnd/>
              </a:ln>
            </p:spPr>
            <p:txBody>
              <a:bodyPr/>
              <a:lstStyle/>
              <a:p>
                <a:endParaRPr lang="en-US"/>
              </a:p>
            </p:txBody>
          </p:sp>
          <p:sp>
            <p:nvSpPr>
              <p:cNvPr id="12365" name="Rectangle 48"/>
              <p:cNvSpPr>
                <a:spLocks noChangeArrowheads="1"/>
              </p:cNvSpPr>
              <p:nvPr/>
            </p:nvSpPr>
            <p:spPr bwMode="auto">
              <a:xfrm>
                <a:off x="3453" y="2130"/>
                <a:ext cx="57" cy="853"/>
              </a:xfrm>
              <a:prstGeom prst="rect">
                <a:avLst/>
              </a:prstGeom>
              <a:solidFill>
                <a:srgbClr val="C00000"/>
              </a:solidFill>
              <a:ln w="8001">
                <a:solidFill>
                  <a:schemeClr val="tx1"/>
                </a:solidFill>
                <a:miter lim="800000"/>
                <a:headEnd/>
                <a:tailEnd/>
              </a:ln>
            </p:spPr>
            <p:txBody>
              <a:bodyPr/>
              <a:lstStyle/>
              <a:p>
                <a:endParaRPr lang="en-US"/>
              </a:p>
            </p:txBody>
          </p:sp>
          <p:sp>
            <p:nvSpPr>
              <p:cNvPr id="12366" name="Rectangle 49"/>
              <p:cNvSpPr>
                <a:spLocks noChangeArrowheads="1"/>
              </p:cNvSpPr>
              <p:nvPr/>
            </p:nvSpPr>
            <p:spPr bwMode="auto">
              <a:xfrm>
                <a:off x="3573" y="2053"/>
                <a:ext cx="57" cy="930"/>
              </a:xfrm>
              <a:prstGeom prst="rect">
                <a:avLst/>
              </a:prstGeom>
              <a:solidFill>
                <a:srgbClr val="C00000"/>
              </a:solidFill>
              <a:ln w="8001">
                <a:solidFill>
                  <a:schemeClr val="tx1"/>
                </a:solidFill>
                <a:miter lim="800000"/>
                <a:headEnd/>
                <a:tailEnd/>
              </a:ln>
            </p:spPr>
            <p:txBody>
              <a:bodyPr/>
              <a:lstStyle/>
              <a:p>
                <a:endParaRPr lang="en-US"/>
              </a:p>
            </p:txBody>
          </p:sp>
          <p:sp>
            <p:nvSpPr>
              <p:cNvPr id="12367" name="Rectangle 50"/>
              <p:cNvSpPr>
                <a:spLocks noChangeArrowheads="1"/>
              </p:cNvSpPr>
              <p:nvPr/>
            </p:nvSpPr>
            <p:spPr bwMode="auto">
              <a:xfrm>
                <a:off x="3693" y="1962"/>
                <a:ext cx="57" cy="1021"/>
              </a:xfrm>
              <a:prstGeom prst="rect">
                <a:avLst/>
              </a:prstGeom>
              <a:solidFill>
                <a:srgbClr val="C00000"/>
              </a:solidFill>
              <a:ln w="8001">
                <a:solidFill>
                  <a:schemeClr val="tx1"/>
                </a:solidFill>
                <a:miter lim="800000"/>
                <a:headEnd/>
                <a:tailEnd/>
              </a:ln>
            </p:spPr>
            <p:txBody>
              <a:bodyPr/>
              <a:lstStyle/>
              <a:p>
                <a:endParaRPr lang="en-US"/>
              </a:p>
            </p:txBody>
          </p:sp>
          <p:sp>
            <p:nvSpPr>
              <p:cNvPr id="12368" name="Rectangle 51"/>
              <p:cNvSpPr>
                <a:spLocks noChangeArrowheads="1"/>
              </p:cNvSpPr>
              <p:nvPr/>
            </p:nvSpPr>
            <p:spPr bwMode="auto">
              <a:xfrm>
                <a:off x="3813" y="1823"/>
                <a:ext cx="62" cy="1160"/>
              </a:xfrm>
              <a:prstGeom prst="rect">
                <a:avLst/>
              </a:prstGeom>
              <a:solidFill>
                <a:srgbClr val="C00000"/>
              </a:solidFill>
              <a:ln w="8001">
                <a:solidFill>
                  <a:schemeClr val="tx1"/>
                </a:solidFill>
                <a:miter lim="800000"/>
                <a:headEnd/>
                <a:tailEnd/>
              </a:ln>
            </p:spPr>
            <p:txBody>
              <a:bodyPr/>
              <a:lstStyle/>
              <a:p>
                <a:endParaRPr lang="en-US"/>
              </a:p>
            </p:txBody>
          </p:sp>
          <p:sp>
            <p:nvSpPr>
              <p:cNvPr id="12369" name="Rectangle 52"/>
              <p:cNvSpPr>
                <a:spLocks noChangeArrowheads="1"/>
              </p:cNvSpPr>
              <p:nvPr/>
            </p:nvSpPr>
            <p:spPr bwMode="auto">
              <a:xfrm>
                <a:off x="3937" y="1636"/>
                <a:ext cx="58" cy="1347"/>
              </a:xfrm>
              <a:prstGeom prst="rect">
                <a:avLst/>
              </a:prstGeom>
              <a:solidFill>
                <a:srgbClr val="C00000"/>
              </a:solidFill>
              <a:ln w="8001">
                <a:solidFill>
                  <a:schemeClr val="tx1"/>
                </a:solidFill>
                <a:miter lim="800000"/>
                <a:headEnd/>
                <a:tailEnd/>
              </a:ln>
            </p:spPr>
            <p:txBody>
              <a:bodyPr/>
              <a:lstStyle/>
              <a:p>
                <a:endParaRPr lang="en-US"/>
              </a:p>
            </p:txBody>
          </p:sp>
          <p:sp>
            <p:nvSpPr>
              <p:cNvPr id="12370" name="Rectangle 53"/>
              <p:cNvSpPr>
                <a:spLocks noChangeArrowheads="1"/>
              </p:cNvSpPr>
              <p:nvPr/>
            </p:nvSpPr>
            <p:spPr bwMode="auto">
              <a:xfrm>
                <a:off x="4057" y="1357"/>
                <a:ext cx="58" cy="1626"/>
              </a:xfrm>
              <a:prstGeom prst="rect">
                <a:avLst/>
              </a:prstGeom>
              <a:solidFill>
                <a:srgbClr val="C00000"/>
              </a:solidFill>
              <a:ln w="8001">
                <a:solidFill>
                  <a:schemeClr val="tx1"/>
                </a:solidFill>
                <a:miter lim="800000"/>
                <a:headEnd/>
                <a:tailEnd/>
              </a:ln>
            </p:spPr>
            <p:txBody>
              <a:bodyPr/>
              <a:lstStyle/>
              <a:p>
                <a:endParaRPr lang="en-US"/>
              </a:p>
            </p:txBody>
          </p:sp>
        </p:grpSp>
        <p:sp>
          <p:nvSpPr>
            <p:cNvPr id="12310" name="Line 54"/>
            <p:cNvSpPr>
              <a:spLocks noChangeShapeType="1"/>
            </p:cNvSpPr>
            <p:nvPr/>
          </p:nvSpPr>
          <p:spPr bwMode="auto">
            <a:xfrm>
              <a:off x="1082" y="1122"/>
              <a:ext cx="0" cy="1861"/>
            </a:xfrm>
            <a:prstGeom prst="line">
              <a:avLst/>
            </a:prstGeom>
            <a:noFill/>
            <a:ln w="12700">
              <a:solidFill>
                <a:schemeClr val="tx1"/>
              </a:solidFill>
              <a:round/>
              <a:headEnd/>
              <a:tailEnd/>
            </a:ln>
          </p:spPr>
          <p:txBody>
            <a:bodyPr/>
            <a:lstStyle/>
            <a:p>
              <a:endParaRPr lang="en-US"/>
            </a:p>
          </p:txBody>
        </p:sp>
        <p:sp>
          <p:nvSpPr>
            <p:cNvPr id="12311" name="Line 55"/>
            <p:cNvSpPr>
              <a:spLocks noChangeShapeType="1"/>
            </p:cNvSpPr>
            <p:nvPr/>
          </p:nvSpPr>
          <p:spPr bwMode="auto">
            <a:xfrm>
              <a:off x="1030" y="2983"/>
              <a:ext cx="52" cy="0"/>
            </a:xfrm>
            <a:prstGeom prst="line">
              <a:avLst/>
            </a:prstGeom>
            <a:noFill/>
            <a:ln w="12700">
              <a:solidFill>
                <a:schemeClr val="tx1"/>
              </a:solidFill>
              <a:round/>
              <a:headEnd/>
              <a:tailEnd/>
            </a:ln>
          </p:spPr>
          <p:txBody>
            <a:bodyPr/>
            <a:lstStyle/>
            <a:p>
              <a:endParaRPr lang="en-US"/>
            </a:p>
          </p:txBody>
        </p:sp>
        <p:sp>
          <p:nvSpPr>
            <p:cNvPr id="12312" name="Line 56"/>
            <p:cNvSpPr>
              <a:spLocks noChangeShapeType="1"/>
            </p:cNvSpPr>
            <p:nvPr/>
          </p:nvSpPr>
          <p:spPr bwMode="auto">
            <a:xfrm>
              <a:off x="1030" y="2753"/>
              <a:ext cx="52" cy="0"/>
            </a:xfrm>
            <a:prstGeom prst="line">
              <a:avLst/>
            </a:prstGeom>
            <a:noFill/>
            <a:ln w="12700">
              <a:solidFill>
                <a:schemeClr val="tx1"/>
              </a:solidFill>
              <a:round/>
              <a:headEnd/>
              <a:tailEnd/>
            </a:ln>
          </p:spPr>
          <p:txBody>
            <a:bodyPr/>
            <a:lstStyle/>
            <a:p>
              <a:endParaRPr lang="en-US"/>
            </a:p>
          </p:txBody>
        </p:sp>
        <p:sp>
          <p:nvSpPr>
            <p:cNvPr id="12313" name="Line 57"/>
            <p:cNvSpPr>
              <a:spLocks noChangeShapeType="1"/>
            </p:cNvSpPr>
            <p:nvPr/>
          </p:nvSpPr>
          <p:spPr bwMode="auto">
            <a:xfrm>
              <a:off x="1030" y="2518"/>
              <a:ext cx="52" cy="0"/>
            </a:xfrm>
            <a:prstGeom prst="line">
              <a:avLst/>
            </a:prstGeom>
            <a:noFill/>
            <a:ln w="12700">
              <a:solidFill>
                <a:schemeClr val="tx1"/>
              </a:solidFill>
              <a:round/>
              <a:headEnd/>
              <a:tailEnd/>
            </a:ln>
          </p:spPr>
          <p:txBody>
            <a:bodyPr/>
            <a:lstStyle/>
            <a:p>
              <a:endParaRPr lang="en-US"/>
            </a:p>
          </p:txBody>
        </p:sp>
        <p:sp>
          <p:nvSpPr>
            <p:cNvPr id="12314" name="Line 58"/>
            <p:cNvSpPr>
              <a:spLocks noChangeShapeType="1"/>
            </p:cNvSpPr>
            <p:nvPr/>
          </p:nvSpPr>
          <p:spPr bwMode="auto">
            <a:xfrm>
              <a:off x="1030" y="2288"/>
              <a:ext cx="52" cy="0"/>
            </a:xfrm>
            <a:prstGeom prst="line">
              <a:avLst/>
            </a:prstGeom>
            <a:noFill/>
            <a:ln w="12700">
              <a:solidFill>
                <a:schemeClr val="tx1"/>
              </a:solidFill>
              <a:round/>
              <a:headEnd/>
              <a:tailEnd/>
            </a:ln>
          </p:spPr>
          <p:txBody>
            <a:bodyPr/>
            <a:lstStyle/>
            <a:p>
              <a:endParaRPr lang="en-US"/>
            </a:p>
          </p:txBody>
        </p:sp>
        <p:sp>
          <p:nvSpPr>
            <p:cNvPr id="12315" name="Line 59"/>
            <p:cNvSpPr>
              <a:spLocks noChangeShapeType="1"/>
            </p:cNvSpPr>
            <p:nvPr/>
          </p:nvSpPr>
          <p:spPr bwMode="auto">
            <a:xfrm>
              <a:off x="1030" y="2053"/>
              <a:ext cx="52" cy="0"/>
            </a:xfrm>
            <a:prstGeom prst="line">
              <a:avLst/>
            </a:prstGeom>
            <a:noFill/>
            <a:ln w="12700">
              <a:solidFill>
                <a:schemeClr val="tx1"/>
              </a:solidFill>
              <a:round/>
              <a:headEnd/>
              <a:tailEnd/>
            </a:ln>
          </p:spPr>
          <p:txBody>
            <a:bodyPr/>
            <a:lstStyle/>
            <a:p>
              <a:endParaRPr lang="en-US"/>
            </a:p>
          </p:txBody>
        </p:sp>
        <p:sp>
          <p:nvSpPr>
            <p:cNvPr id="12316" name="Line 60"/>
            <p:cNvSpPr>
              <a:spLocks noChangeShapeType="1"/>
            </p:cNvSpPr>
            <p:nvPr/>
          </p:nvSpPr>
          <p:spPr bwMode="auto">
            <a:xfrm>
              <a:off x="1030" y="1823"/>
              <a:ext cx="52" cy="0"/>
            </a:xfrm>
            <a:prstGeom prst="line">
              <a:avLst/>
            </a:prstGeom>
            <a:noFill/>
            <a:ln w="12700">
              <a:solidFill>
                <a:schemeClr val="tx1"/>
              </a:solidFill>
              <a:round/>
              <a:headEnd/>
              <a:tailEnd/>
            </a:ln>
          </p:spPr>
          <p:txBody>
            <a:bodyPr/>
            <a:lstStyle/>
            <a:p>
              <a:endParaRPr lang="en-US"/>
            </a:p>
          </p:txBody>
        </p:sp>
        <p:sp>
          <p:nvSpPr>
            <p:cNvPr id="12317" name="Line 61"/>
            <p:cNvSpPr>
              <a:spLocks noChangeShapeType="1"/>
            </p:cNvSpPr>
            <p:nvPr/>
          </p:nvSpPr>
          <p:spPr bwMode="auto">
            <a:xfrm>
              <a:off x="1030" y="1588"/>
              <a:ext cx="52" cy="0"/>
            </a:xfrm>
            <a:prstGeom prst="line">
              <a:avLst/>
            </a:prstGeom>
            <a:noFill/>
            <a:ln w="12700">
              <a:solidFill>
                <a:schemeClr val="tx1"/>
              </a:solidFill>
              <a:round/>
              <a:headEnd/>
              <a:tailEnd/>
            </a:ln>
          </p:spPr>
          <p:txBody>
            <a:bodyPr/>
            <a:lstStyle/>
            <a:p>
              <a:endParaRPr lang="en-US"/>
            </a:p>
          </p:txBody>
        </p:sp>
        <p:sp>
          <p:nvSpPr>
            <p:cNvPr id="12318" name="Line 62"/>
            <p:cNvSpPr>
              <a:spLocks noChangeShapeType="1"/>
            </p:cNvSpPr>
            <p:nvPr/>
          </p:nvSpPr>
          <p:spPr bwMode="auto">
            <a:xfrm>
              <a:off x="1030" y="1357"/>
              <a:ext cx="52" cy="0"/>
            </a:xfrm>
            <a:prstGeom prst="line">
              <a:avLst/>
            </a:prstGeom>
            <a:noFill/>
            <a:ln w="12700">
              <a:solidFill>
                <a:schemeClr val="tx1"/>
              </a:solidFill>
              <a:round/>
              <a:headEnd/>
              <a:tailEnd/>
            </a:ln>
          </p:spPr>
          <p:txBody>
            <a:bodyPr/>
            <a:lstStyle/>
            <a:p>
              <a:endParaRPr lang="en-US"/>
            </a:p>
          </p:txBody>
        </p:sp>
        <p:sp>
          <p:nvSpPr>
            <p:cNvPr id="12319" name="Line 63"/>
            <p:cNvSpPr>
              <a:spLocks noChangeShapeType="1"/>
            </p:cNvSpPr>
            <p:nvPr/>
          </p:nvSpPr>
          <p:spPr bwMode="auto">
            <a:xfrm>
              <a:off x="1030" y="1122"/>
              <a:ext cx="52" cy="0"/>
            </a:xfrm>
            <a:prstGeom prst="line">
              <a:avLst/>
            </a:prstGeom>
            <a:noFill/>
            <a:ln w="12700">
              <a:solidFill>
                <a:schemeClr val="tx1"/>
              </a:solidFill>
              <a:round/>
              <a:headEnd/>
              <a:tailEnd/>
            </a:ln>
          </p:spPr>
          <p:txBody>
            <a:bodyPr/>
            <a:lstStyle/>
            <a:p>
              <a:endParaRPr lang="en-US"/>
            </a:p>
          </p:txBody>
        </p:sp>
        <p:sp>
          <p:nvSpPr>
            <p:cNvPr id="12320" name="Line 64"/>
            <p:cNvSpPr>
              <a:spLocks noChangeShapeType="1"/>
            </p:cNvSpPr>
            <p:nvPr/>
          </p:nvSpPr>
          <p:spPr bwMode="auto">
            <a:xfrm>
              <a:off x="1082" y="2983"/>
              <a:ext cx="3702" cy="0"/>
            </a:xfrm>
            <a:prstGeom prst="line">
              <a:avLst/>
            </a:prstGeom>
            <a:noFill/>
            <a:ln w="12700">
              <a:solidFill>
                <a:schemeClr val="tx1"/>
              </a:solidFill>
              <a:round/>
              <a:headEnd/>
              <a:tailEnd/>
            </a:ln>
          </p:spPr>
          <p:txBody>
            <a:bodyPr/>
            <a:lstStyle/>
            <a:p>
              <a:endParaRPr lang="en-US"/>
            </a:p>
          </p:txBody>
        </p:sp>
        <p:sp>
          <p:nvSpPr>
            <p:cNvPr id="12321" name="Line 65"/>
            <p:cNvSpPr>
              <a:spLocks noChangeShapeType="1"/>
            </p:cNvSpPr>
            <p:nvPr/>
          </p:nvSpPr>
          <p:spPr bwMode="auto">
            <a:xfrm flipV="1">
              <a:off x="1082" y="2983"/>
              <a:ext cx="0" cy="48"/>
            </a:xfrm>
            <a:prstGeom prst="line">
              <a:avLst/>
            </a:prstGeom>
            <a:noFill/>
            <a:ln w="12700">
              <a:solidFill>
                <a:schemeClr val="tx1"/>
              </a:solidFill>
              <a:round/>
              <a:headEnd/>
              <a:tailEnd/>
            </a:ln>
          </p:spPr>
          <p:txBody>
            <a:bodyPr/>
            <a:lstStyle/>
            <a:p>
              <a:endParaRPr lang="en-US"/>
            </a:p>
          </p:txBody>
        </p:sp>
        <p:sp>
          <p:nvSpPr>
            <p:cNvPr id="12322" name="Line 66"/>
            <p:cNvSpPr>
              <a:spLocks noChangeShapeType="1"/>
            </p:cNvSpPr>
            <p:nvPr/>
          </p:nvSpPr>
          <p:spPr bwMode="auto">
            <a:xfrm flipV="1">
              <a:off x="1214" y="2983"/>
              <a:ext cx="0" cy="48"/>
            </a:xfrm>
            <a:prstGeom prst="line">
              <a:avLst/>
            </a:prstGeom>
            <a:noFill/>
            <a:ln w="12700">
              <a:solidFill>
                <a:schemeClr val="tx1"/>
              </a:solidFill>
              <a:round/>
              <a:headEnd/>
              <a:tailEnd/>
            </a:ln>
          </p:spPr>
          <p:txBody>
            <a:bodyPr/>
            <a:lstStyle/>
            <a:p>
              <a:endParaRPr lang="en-US"/>
            </a:p>
          </p:txBody>
        </p:sp>
        <p:sp>
          <p:nvSpPr>
            <p:cNvPr id="12323" name="Line 67"/>
            <p:cNvSpPr>
              <a:spLocks noChangeShapeType="1"/>
            </p:cNvSpPr>
            <p:nvPr/>
          </p:nvSpPr>
          <p:spPr bwMode="auto">
            <a:xfrm flipV="1">
              <a:off x="1346" y="2983"/>
              <a:ext cx="0" cy="48"/>
            </a:xfrm>
            <a:prstGeom prst="line">
              <a:avLst/>
            </a:prstGeom>
            <a:noFill/>
            <a:ln w="12700">
              <a:solidFill>
                <a:schemeClr val="tx1"/>
              </a:solidFill>
              <a:round/>
              <a:headEnd/>
              <a:tailEnd/>
            </a:ln>
          </p:spPr>
          <p:txBody>
            <a:bodyPr/>
            <a:lstStyle/>
            <a:p>
              <a:endParaRPr lang="en-US"/>
            </a:p>
          </p:txBody>
        </p:sp>
        <p:sp>
          <p:nvSpPr>
            <p:cNvPr id="12324" name="Line 68"/>
            <p:cNvSpPr>
              <a:spLocks noChangeShapeType="1"/>
            </p:cNvSpPr>
            <p:nvPr/>
          </p:nvSpPr>
          <p:spPr bwMode="auto">
            <a:xfrm flipV="1">
              <a:off x="1477" y="2983"/>
              <a:ext cx="0" cy="48"/>
            </a:xfrm>
            <a:prstGeom prst="line">
              <a:avLst/>
            </a:prstGeom>
            <a:noFill/>
            <a:ln w="12700">
              <a:solidFill>
                <a:schemeClr val="tx1"/>
              </a:solidFill>
              <a:round/>
              <a:headEnd/>
              <a:tailEnd/>
            </a:ln>
          </p:spPr>
          <p:txBody>
            <a:bodyPr/>
            <a:lstStyle/>
            <a:p>
              <a:endParaRPr lang="en-US"/>
            </a:p>
          </p:txBody>
        </p:sp>
        <p:sp>
          <p:nvSpPr>
            <p:cNvPr id="12325" name="Line 69"/>
            <p:cNvSpPr>
              <a:spLocks noChangeShapeType="1"/>
            </p:cNvSpPr>
            <p:nvPr/>
          </p:nvSpPr>
          <p:spPr bwMode="auto">
            <a:xfrm flipV="1">
              <a:off x="1608" y="2983"/>
              <a:ext cx="0" cy="48"/>
            </a:xfrm>
            <a:prstGeom prst="line">
              <a:avLst/>
            </a:prstGeom>
            <a:noFill/>
            <a:ln w="12700">
              <a:solidFill>
                <a:schemeClr val="tx1"/>
              </a:solidFill>
              <a:round/>
              <a:headEnd/>
              <a:tailEnd/>
            </a:ln>
          </p:spPr>
          <p:txBody>
            <a:bodyPr/>
            <a:lstStyle/>
            <a:p>
              <a:endParaRPr lang="en-US"/>
            </a:p>
          </p:txBody>
        </p:sp>
        <p:sp>
          <p:nvSpPr>
            <p:cNvPr id="12326" name="Line 70"/>
            <p:cNvSpPr>
              <a:spLocks noChangeShapeType="1"/>
            </p:cNvSpPr>
            <p:nvPr/>
          </p:nvSpPr>
          <p:spPr bwMode="auto">
            <a:xfrm flipV="1">
              <a:off x="1746" y="2983"/>
              <a:ext cx="0" cy="48"/>
            </a:xfrm>
            <a:prstGeom prst="line">
              <a:avLst/>
            </a:prstGeom>
            <a:noFill/>
            <a:ln w="12700">
              <a:solidFill>
                <a:schemeClr val="tx1"/>
              </a:solidFill>
              <a:round/>
              <a:headEnd/>
              <a:tailEnd/>
            </a:ln>
          </p:spPr>
          <p:txBody>
            <a:bodyPr/>
            <a:lstStyle/>
            <a:p>
              <a:endParaRPr lang="en-US"/>
            </a:p>
          </p:txBody>
        </p:sp>
        <p:sp>
          <p:nvSpPr>
            <p:cNvPr id="12327" name="Line 71"/>
            <p:cNvSpPr>
              <a:spLocks noChangeShapeType="1"/>
            </p:cNvSpPr>
            <p:nvPr/>
          </p:nvSpPr>
          <p:spPr bwMode="auto">
            <a:xfrm flipV="1">
              <a:off x="1877" y="2983"/>
              <a:ext cx="0" cy="48"/>
            </a:xfrm>
            <a:prstGeom prst="line">
              <a:avLst/>
            </a:prstGeom>
            <a:noFill/>
            <a:ln w="12700">
              <a:solidFill>
                <a:schemeClr val="tx1"/>
              </a:solidFill>
              <a:round/>
              <a:headEnd/>
              <a:tailEnd/>
            </a:ln>
          </p:spPr>
          <p:txBody>
            <a:bodyPr/>
            <a:lstStyle/>
            <a:p>
              <a:endParaRPr lang="en-US"/>
            </a:p>
          </p:txBody>
        </p:sp>
        <p:sp>
          <p:nvSpPr>
            <p:cNvPr id="12328" name="Line 72"/>
            <p:cNvSpPr>
              <a:spLocks noChangeShapeType="1"/>
            </p:cNvSpPr>
            <p:nvPr/>
          </p:nvSpPr>
          <p:spPr bwMode="auto">
            <a:xfrm flipV="1">
              <a:off x="2009" y="2983"/>
              <a:ext cx="0" cy="48"/>
            </a:xfrm>
            <a:prstGeom prst="line">
              <a:avLst/>
            </a:prstGeom>
            <a:noFill/>
            <a:ln w="12700">
              <a:solidFill>
                <a:schemeClr val="tx1"/>
              </a:solidFill>
              <a:round/>
              <a:headEnd/>
              <a:tailEnd/>
            </a:ln>
          </p:spPr>
          <p:txBody>
            <a:bodyPr/>
            <a:lstStyle/>
            <a:p>
              <a:endParaRPr lang="en-US"/>
            </a:p>
          </p:txBody>
        </p:sp>
        <p:sp>
          <p:nvSpPr>
            <p:cNvPr id="12329" name="Line 73"/>
            <p:cNvSpPr>
              <a:spLocks noChangeShapeType="1"/>
            </p:cNvSpPr>
            <p:nvPr/>
          </p:nvSpPr>
          <p:spPr bwMode="auto">
            <a:xfrm flipV="1">
              <a:off x="2141" y="2983"/>
              <a:ext cx="0" cy="48"/>
            </a:xfrm>
            <a:prstGeom prst="line">
              <a:avLst/>
            </a:prstGeom>
            <a:noFill/>
            <a:ln w="12700">
              <a:solidFill>
                <a:schemeClr val="tx1"/>
              </a:solidFill>
              <a:round/>
              <a:headEnd/>
              <a:tailEnd/>
            </a:ln>
          </p:spPr>
          <p:txBody>
            <a:bodyPr/>
            <a:lstStyle/>
            <a:p>
              <a:endParaRPr lang="en-US"/>
            </a:p>
          </p:txBody>
        </p:sp>
        <p:sp>
          <p:nvSpPr>
            <p:cNvPr id="12330" name="Line 74"/>
            <p:cNvSpPr>
              <a:spLocks noChangeShapeType="1"/>
            </p:cNvSpPr>
            <p:nvPr/>
          </p:nvSpPr>
          <p:spPr bwMode="auto">
            <a:xfrm flipV="1">
              <a:off x="2273" y="2983"/>
              <a:ext cx="0" cy="48"/>
            </a:xfrm>
            <a:prstGeom prst="line">
              <a:avLst/>
            </a:prstGeom>
            <a:noFill/>
            <a:ln w="12700">
              <a:solidFill>
                <a:schemeClr val="tx1"/>
              </a:solidFill>
              <a:round/>
              <a:headEnd/>
              <a:tailEnd/>
            </a:ln>
          </p:spPr>
          <p:txBody>
            <a:bodyPr/>
            <a:lstStyle/>
            <a:p>
              <a:endParaRPr lang="en-US"/>
            </a:p>
          </p:txBody>
        </p:sp>
        <p:sp>
          <p:nvSpPr>
            <p:cNvPr id="12331" name="Line 75"/>
            <p:cNvSpPr>
              <a:spLocks noChangeShapeType="1"/>
            </p:cNvSpPr>
            <p:nvPr/>
          </p:nvSpPr>
          <p:spPr bwMode="auto">
            <a:xfrm flipV="1">
              <a:off x="2403" y="2983"/>
              <a:ext cx="0" cy="48"/>
            </a:xfrm>
            <a:prstGeom prst="line">
              <a:avLst/>
            </a:prstGeom>
            <a:noFill/>
            <a:ln w="12700">
              <a:solidFill>
                <a:schemeClr val="tx1"/>
              </a:solidFill>
              <a:round/>
              <a:headEnd/>
              <a:tailEnd/>
            </a:ln>
          </p:spPr>
          <p:txBody>
            <a:bodyPr/>
            <a:lstStyle/>
            <a:p>
              <a:endParaRPr lang="en-US"/>
            </a:p>
          </p:txBody>
        </p:sp>
        <p:sp>
          <p:nvSpPr>
            <p:cNvPr id="12332" name="Line 76"/>
            <p:cNvSpPr>
              <a:spLocks noChangeShapeType="1"/>
            </p:cNvSpPr>
            <p:nvPr/>
          </p:nvSpPr>
          <p:spPr bwMode="auto">
            <a:xfrm flipV="1">
              <a:off x="2535" y="2983"/>
              <a:ext cx="0" cy="48"/>
            </a:xfrm>
            <a:prstGeom prst="line">
              <a:avLst/>
            </a:prstGeom>
            <a:noFill/>
            <a:ln w="12700">
              <a:solidFill>
                <a:schemeClr val="tx1"/>
              </a:solidFill>
              <a:round/>
              <a:headEnd/>
              <a:tailEnd/>
            </a:ln>
          </p:spPr>
          <p:txBody>
            <a:bodyPr/>
            <a:lstStyle/>
            <a:p>
              <a:endParaRPr lang="en-US"/>
            </a:p>
          </p:txBody>
        </p:sp>
        <p:sp>
          <p:nvSpPr>
            <p:cNvPr id="12333" name="Line 77"/>
            <p:cNvSpPr>
              <a:spLocks noChangeShapeType="1"/>
            </p:cNvSpPr>
            <p:nvPr/>
          </p:nvSpPr>
          <p:spPr bwMode="auto">
            <a:xfrm flipV="1">
              <a:off x="2667" y="2983"/>
              <a:ext cx="0" cy="48"/>
            </a:xfrm>
            <a:prstGeom prst="line">
              <a:avLst/>
            </a:prstGeom>
            <a:noFill/>
            <a:ln w="12700">
              <a:solidFill>
                <a:schemeClr val="tx1"/>
              </a:solidFill>
              <a:round/>
              <a:headEnd/>
              <a:tailEnd/>
            </a:ln>
          </p:spPr>
          <p:txBody>
            <a:bodyPr/>
            <a:lstStyle/>
            <a:p>
              <a:endParaRPr lang="en-US"/>
            </a:p>
          </p:txBody>
        </p:sp>
        <p:sp>
          <p:nvSpPr>
            <p:cNvPr id="12334" name="Line 78"/>
            <p:cNvSpPr>
              <a:spLocks noChangeShapeType="1"/>
            </p:cNvSpPr>
            <p:nvPr/>
          </p:nvSpPr>
          <p:spPr bwMode="auto">
            <a:xfrm flipV="1">
              <a:off x="2799" y="2983"/>
              <a:ext cx="0" cy="48"/>
            </a:xfrm>
            <a:prstGeom prst="line">
              <a:avLst/>
            </a:prstGeom>
            <a:noFill/>
            <a:ln w="12700">
              <a:solidFill>
                <a:schemeClr val="tx1"/>
              </a:solidFill>
              <a:round/>
              <a:headEnd/>
              <a:tailEnd/>
            </a:ln>
          </p:spPr>
          <p:txBody>
            <a:bodyPr/>
            <a:lstStyle/>
            <a:p>
              <a:endParaRPr lang="en-US"/>
            </a:p>
          </p:txBody>
        </p:sp>
        <p:sp>
          <p:nvSpPr>
            <p:cNvPr id="12335" name="Line 79"/>
            <p:cNvSpPr>
              <a:spLocks noChangeShapeType="1"/>
            </p:cNvSpPr>
            <p:nvPr/>
          </p:nvSpPr>
          <p:spPr bwMode="auto">
            <a:xfrm flipV="1">
              <a:off x="2936" y="2983"/>
              <a:ext cx="0" cy="48"/>
            </a:xfrm>
            <a:prstGeom prst="line">
              <a:avLst/>
            </a:prstGeom>
            <a:noFill/>
            <a:ln w="12700">
              <a:solidFill>
                <a:schemeClr val="tx1"/>
              </a:solidFill>
              <a:round/>
              <a:headEnd/>
              <a:tailEnd/>
            </a:ln>
          </p:spPr>
          <p:txBody>
            <a:bodyPr/>
            <a:lstStyle/>
            <a:p>
              <a:endParaRPr lang="en-US"/>
            </a:p>
          </p:txBody>
        </p:sp>
        <p:sp>
          <p:nvSpPr>
            <p:cNvPr id="12336" name="Line 80"/>
            <p:cNvSpPr>
              <a:spLocks noChangeShapeType="1"/>
            </p:cNvSpPr>
            <p:nvPr/>
          </p:nvSpPr>
          <p:spPr bwMode="auto">
            <a:xfrm flipV="1">
              <a:off x="3068" y="2983"/>
              <a:ext cx="0" cy="48"/>
            </a:xfrm>
            <a:prstGeom prst="line">
              <a:avLst/>
            </a:prstGeom>
            <a:noFill/>
            <a:ln w="12700">
              <a:solidFill>
                <a:schemeClr val="tx1"/>
              </a:solidFill>
              <a:round/>
              <a:headEnd/>
              <a:tailEnd/>
            </a:ln>
          </p:spPr>
          <p:txBody>
            <a:bodyPr/>
            <a:lstStyle/>
            <a:p>
              <a:endParaRPr lang="en-US"/>
            </a:p>
          </p:txBody>
        </p:sp>
        <p:sp>
          <p:nvSpPr>
            <p:cNvPr id="12337" name="Line 81"/>
            <p:cNvSpPr>
              <a:spLocks noChangeShapeType="1"/>
            </p:cNvSpPr>
            <p:nvPr/>
          </p:nvSpPr>
          <p:spPr bwMode="auto">
            <a:xfrm flipV="1">
              <a:off x="3199" y="2983"/>
              <a:ext cx="0" cy="48"/>
            </a:xfrm>
            <a:prstGeom prst="line">
              <a:avLst/>
            </a:prstGeom>
            <a:noFill/>
            <a:ln w="12700">
              <a:solidFill>
                <a:schemeClr val="tx1"/>
              </a:solidFill>
              <a:round/>
              <a:headEnd/>
              <a:tailEnd/>
            </a:ln>
          </p:spPr>
          <p:txBody>
            <a:bodyPr/>
            <a:lstStyle/>
            <a:p>
              <a:endParaRPr lang="en-US"/>
            </a:p>
          </p:txBody>
        </p:sp>
        <p:sp>
          <p:nvSpPr>
            <p:cNvPr id="12338" name="Line 82"/>
            <p:cNvSpPr>
              <a:spLocks noChangeShapeType="1"/>
            </p:cNvSpPr>
            <p:nvPr/>
          </p:nvSpPr>
          <p:spPr bwMode="auto">
            <a:xfrm flipV="1">
              <a:off x="3330" y="2983"/>
              <a:ext cx="0" cy="48"/>
            </a:xfrm>
            <a:prstGeom prst="line">
              <a:avLst/>
            </a:prstGeom>
            <a:noFill/>
            <a:ln w="12700">
              <a:solidFill>
                <a:schemeClr val="tx1"/>
              </a:solidFill>
              <a:round/>
              <a:headEnd/>
              <a:tailEnd/>
            </a:ln>
          </p:spPr>
          <p:txBody>
            <a:bodyPr/>
            <a:lstStyle/>
            <a:p>
              <a:endParaRPr lang="en-US"/>
            </a:p>
          </p:txBody>
        </p:sp>
        <p:sp>
          <p:nvSpPr>
            <p:cNvPr id="12339" name="Line 83"/>
            <p:cNvSpPr>
              <a:spLocks noChangeShapeType="1"/>
            </p:cNvSpPr>
            <p:nvPr/>
          </p:nvSpPr>
          <p:spPr bwMode="auto">
            <a:xfrm flipV="1">
              <a:off x="3462" y="2983"/>
              <a:ext cx="0" cy="48"/>
            </a:xfrm>
            <a:prstGeom prst="line">
              <a:avLst/>
            </a:prstGeom>
            <a:noFill/>
            <a:ln w="12700">
              <a:solidFill>
                <a:schemeClr val="tx1"/>
              </a:solidFill>
              <a:round/>
              <a:headEnd/>
              <a:tailEnd/>
            </a:ln>
          </p:spPr>
          <p:txBody>
            <a:bodyPr/>
            <a:lstStyle/>
            <a:p>
              <a:endParaRPr lang="en-US"/>
            </a:p>
          </p:txBody>
        </p:sp>
        <p:sp>
          <p:nvSpPr>
            <p:cNvPr id="12340" name="Line 84"/>
            <p:cNvSpPr>
              <a:spLocks noChangeShapeType="1"/>
            </p:cNvSpPr>
            <p:nvPr/>
          </p:nvSpPr>
          <p:spPr bwMode="auto">
            <a:xfrm flipV="1">
              <a:off x="3594" y="2983"/>
              <a:ext cx="0" cy="48"/>
            </a:xfrm>
            <a:prstGeom prst="line">
              <a:avLst/>
            </a:prstGeom>
            <a:noFill/>
            <a:ln w="12700">
              <a:solidFill>
                <a:schemeClr val="tx1"/>
              </a:solidFill>
              <a:round/>
              <a:headEnd/>
              <a:tailEnd/>
            </a:ln>
          </p:spPr>
          <p:txBody>
            <a:bodyPr/>
            <a:lstStyle/>
            <a:p>
              <a:endParaRPr lang="en-US"/>
            </a:p>
          </p:txBody>
        </p:sp>
        <p:sp>
          <p:nvSpPr>
            <p:cNvPr id="12341" name="Line 85"/>
            <p:cNvSpPr>
              <a:spLocks noChangeShapeType="1"/>
            </p:cNvSpPr>
            <p:nvPr/>
          </p:nvSpPr>
          <p:spPr bwMode="auto">
            <a:xfrm flipV="1">
              <a:off x="3725" y="2983"/>
              <a:ext cx="0" cy="48"/>
            </a:xfrm>
            <a:prstGeom prst="line">
              <a:avLst/>
            </a:prstGeom>
            <a:noFill/>
            <a:ln w="12700">
              <a:solidFill>
                <a:schemeClr val="tx1"/>
              </a:solidFill>
              <a:round/>
              <a:headEnd/>
              <a:tailEnd/>
            </a:ln>
          </p:spPr>
          <p:txBody>
            <a:bodyPr/>
            <a:lstStyle/>
            <a:p>
              <a:endParaRPr lang="en-US"/>
            </a:p>
          </p:txBody>
        </p:sp>
        <p:sp>
          <p:nvSpPr>
            <p:cNvPr id="12342" name="Line 86"/>
            <p:cNvSpPr>
              <a:spLocks noChangeShapeType="1"/>
            </p:cNvSpPr>
            <p:nvPr/>
          </p:nvSpPr>
          <p:spPr bwMode="auto">
            <a:xfrm flipV="1">
              <a:off x="3857" y="2983"/>
              <a:ext cx="0" cy="48"/>
            </a:xfrm>
            <a:prstGeom prst="line">
              <a:avLst/>
            </a:prstGeom>
            <a:noFill/>
            <a:ln w="12700">
              <a:solidFill>
                <a:schemeClr val="tx1"/>
              </a:solidFill>
              <a:round/>
              <a:headEnd/>
              <a:tailEnd/>
            </a:ln>
          </p:spPr>
          <p:txBody>
            <a:bodyPr/>
            <a:lstStyle/>
            <a:p>
              <a:endParaRPr lang="en-US"/>
            </a:p>
          </p:txBody>
        </p:sp>
        <p:sp>
          <p:nvSpPr>
            <p:cNvPr id="12343" name="Line 87"/>
            <p:cNvSpPr>
              <a:spLocks noChangeShapeType="1"/>
            </p:cNvSpPr>
            <p:nvPr/>
          </p:nvSpPr>
          <p:spPr bwMode="auto">
            <a:xfrm flipV="1">
              <a:off x="3989" y="2983"/>
              <a:ext cx="0" cy="48"/>
            </a:xfrm>
            <a:prstGeom prst="line">
              <a:avLst/>
            </a:prstGeom>
            <a:noFill/>
            <a:ln w="12700">
              <a:solidFill>
                <a:schemeClr val="tx1"/>
              </a:solidFill>
              <a:round/>
              <a:headEnd/>
              <a:tailEnd/>
            </a:ln>
          </p:spPr>
          <p:txBody>
            <a:bodyPr/>
            <a:lstStyle/>
            <a:p>
              <a:endParaRPr lang="en-US"/>
            </a:p>
          </p:txBody>
        </p:sp>
        <p:sp>
          <p:nvSpPr>
            <p:cNvPr id="12344" name="Line 88"/>
            <p:cNvSpPr>
              <a:spLocks noChangeShapeType="1"/>
            </p:cNvSpPr>
            <p:nvPr/>
          </p:nvSpPr>
          <p:spPr bwMode="auto">
            <a:xfrm flipV="1">
              <a:off x="4121" y="2983"/>
              <a:ext cx="0" cy="48"/>
            </a:xfrm>
            <a:prstGeom prst="line">
              <a:avLst/>
            </a:prstGeom>
            <a:noFill/>
            <a:ln w="12700">
              <a:solidFill>
                <a:schemeClr val="tx1"/>
              </a:solidFill>
              <a:round/>
              <a:headEnd/>
              <a:tailEnd/>
            </a:ln>
          </p:spPr>
          <p:txBody>
            <a:bodyPr/>
            <a:lstStyle/>
            <a:p>
              <a:endParaRPr lang="en-US"/>
            </a:p>
          </p:txBody>
        </p:sp>
        <p:sp>
          <p:nvSpPr>
            <p:cNvPr id="12345" name="Line 89"/>
            <p:cNvSpPr>
              <a:spLocks noChangeShapeType="1"/>
            </p:cNvSpPr>
            <p:nvPr/>
          </p:nvSpPr>
          <p:spPr bwMode="auto">
            <a:xfrm flipV="1">
              <a:off x="4257" y="2983"/>
              <a:ext cx="0" cy="48"/>
            </a:xfrm>
            <a:prstGeom prst="line">
              <a:avLst/>
            </a:prstGeom>
            <a:noFill/>
            <a:ln w="12700">
              <a:solidFill>
                <a:schemeClr val="tx1"/>
              </a:solidFill>
              <a:round/>
              <a:headEnd/>
              <a:tailEnd/>
            </a:ln>
          </p:spPr>
          <p:txBody>
            <a:bodyPr/>
            <a:lstStyle/>
            <a:p>
              <a:endParaRPr lang="en-US"/>
            </a:p>
          </p:txBody>
        </p:sp>
        <p:sp>
          <p:nvSpPr>
            <p:cNvPr id="12346" name="Line 90"/>
            <p:cNvSpPr>
              <a:spLocks noChangeShapeType="1"/>
            </p:cNvSpPr>
            <p:nvPr/>
          </p:nvSpPr>
          <p:spPr bwMode="auto">
            <a:xfrm flipV="1">
              <a:off x="4389" y="2983"/>
              <a:ext cx="0" cy="48"/>
            </a:xfrm>
            <a:prstGeom prst="line">
              <a:avLst/>
            </a:prstGeom>
            <a:noFill/>
            <a:ln w="12700">
              <a:solidFill>
                <a:schemeClr val="tx1"/>
              </a:solidFill>
              <a:round/>
              <a:headEnd/>
              <a:tailEnd/>
            </a:ln>
          </p:spPr>
          <p:txBody>
            <a:bodyPr/>
            <a:lstStyle/>
            <a:p>
              <a:endParaRPr lang="en-US"/>
            </a:p>
          </p:txBody>
        </p:sp>
        <p:sp>
          <p:nvSpPr>
            <p:cNvPr id="12347" name="Line 91"/>
            <p:cNvSpPr>
              <a:spLocks noChangeShapeType="1"/>
            </p:cNvSpPr>
            <p:nvPr/>
          </p:nvSpPr>
          <p:spPr bwMode="auto">
            <a:xfrm flipV="1">
              <a:off x="4520" y="2983"/>
              <a:ext cx="0" cy="48"/>
            </a:xfrm>
            <a:prstGeom prst="line">
              <a:avLst/>
            </a:prstGeom>
            <a:noFill/>
            <a:ln w="12700">
              <a:solidFill>
                <a:schemeClr val="tx1"/>
              </a:solidFill>
              <a:round/>
              <a:headEnd/>
              <a:tailEnd/>
            </a:ln>
          </p:spPr>
          <p:txBody>
            <a:bodyPr/>
            <a:lstStyle/>
            <a:p>
              <a:endParaRPr lang="en-US"/>
            </a:p>
          </p:txBody>
        </p:sp>
        <p:sp>
          <p:nvSpPr>
            <p:cNvPr id="12348" name="Line 92"/>
            <p:cNvSpPr>
              <a:spLocks noChangeShapeType="1"/>
            </p:cNvSpPr>
            <p:nvPr/>
          </p:nvSpPr>
          <p:spPr bwMode="auto">
            <a:xfrm flipV="1">
              <a:off x="4652" y="2983"/>
              <a:ext cx="0" cy="48"/>
            </a:xfrm>
            <a:prstGeom prst="line">
              <a:avLst/>
            </a:prstGeom>
            <a:noFill/>
            <a:ln w="12700">
              <a:solidFill>
                <a:schemeClr val="tx1"/>
              </a:solidFill>
              <a:round/>
              <a:headEnd/>
              <a:tailEnd/>
            </a:ln>
          </p:spPr>
          <p:txBody>
            <a:bodyPr/>
            <a:lstStyle/>
            <a:p>
              <a:endParaRPr lang="en-US"/>
            </a:p>
          </p:txBody>
        </p:sp>
        <p:sp>
          <p:nvSpPr>
            <p:cNvPr id="12349" name="Line 93"/>
            <p:cNvSpPr>
              <a:spLocks noChangeShapeType="1"/>
            </p:cNvSpPr>
            <p:nvPr/>
          </p:nvSpPr>
          <p:spPr bwMode="auto">
            <a:xfrm flipV="1">
              <a:off x="4784" y="2983"/>
              <a:ext cx="0" cy="48"/>
            </a:xfrm>
            <a:prstGeom prst="line">
              <a:avLst/>
            </a:prstGeom>
            <a:noFill/>
            <a:ln w="12700">
              <a:solidFill>
                <a:schemeClr val="tx1"/>
              </a:solidFill>
              <a:round/>
              <a:headEnd/>
              <a:tailEnd/>
            </a:ln>
          </p:spPr>
          <p:txBody>
            <a:bodyPr/>
            <a:lstStyle/>
            <a:p>
              <a:endParaRPr lang="en-US"/>
            </a:p>
          </p:txBody>
        </p:sp>
        <p:grpSp>
          <p:nvGrpSpPr>
            <p:cNvPr id="12350" name="Group 94"/>
            <p:cNvGrpSpPr>
              <a:grpSpLocks/>
            </p:cNvGrpSpPr>
            <p:nvPr/>
          </p:nvGrpSpPr>
          <p:grpSpPr bwMode="auto">
            <a:xfrm>
              <a:off x="831" y="1054"/>
              <a:ext cx="154" cy="1996"/>
              <a:chOff x="786" y="1054"/>
              <a:chExt cx="140" cy="1996"/>
            </a:xfrm>
          </p:grpSpPr>
          <p:sp>
            <p:nvSpPr>
              <p:cNvPr id="994399" name="Rectangle 95"/>
              <p:cNvSpPr>
                <a:spLocks noChangeArrowheads="1"/>
              </p:cNvSpPr>
              <p:nvPr/>
            </p:nvSpPr>
            <p:spPr bwMode="auto">
              <a:xfrm>
                <a:off x="858" y="2917"/>
                <a:ext cx="47" cy="137"/>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0</a:t>
                </a:r>
              </a:p>
            </p:txBody>
          </p:sp>
          <p:sp>
            <p:nvSpPr>
              <p:cNvPr id="994400" name="Rectangle 96"/>
              <p:cNvSpPr>
                <a:spLocks noChangeArrowheads="1"/>
              </p:cNvSpPr>
              <p:nvPr/>
            </p:nvSpPr>
            <p:spPr bwMode="auto">
              <a:xfrm>
                <a:off x="825" y="2687"/>
                <a:ext cx="93" cy="137"/>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50</a:t>
                </a:r>
              </a:p>
            </p:txBody>
          </p:sp>
          <p:sp>
            <p:nvSpPr>
              <p:cNvPr id="994401" name="Rectangle 97"/>
              <p:cNvSpPr>
                <a:spLocks noChangeArrowheads="1"/>
              </p:cNvSpPr>
              <p:nvPr/>
            </p:nvSpPr>
            <p:spPr bwMode="auto">
              <a:xfrm>
                <a:off x="786" y="2450"/>
                <a:ext cx="140" cy="136"/>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100</a:t>
                </a:r>
              </a:p>
            </p:txBody>
          </p:sp>
          <p:sp>
            <p:nvSpPr>
              <p:cNvPr id="994402" name="Rectangle 98"/>
              <p:cNvSpPr>
                <a:spLocks noChangeArrowheads="1"/>
              </p:cNvSpPr>
              <p:nvPr/>
            </p:nvSpPr>
            <p:spPr bwMode="auto">
              <a:xfrm>
                <a:off x="786" y="2223"/>
                <a:ext cx="140" cy="135"/>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150</a:t>
                </a:r>
              </a:p>
            </p:txBody>
          </p:sp>
          <p:sp>
            <p:nvSpPr>
              <p:cNvPr id="994403" name="Rectangle 99"/>
              <p:cNvSpPr>
                <a:spLocks noChangeArrowheads="1"/>
              </p:cNvSpPr>
              <p:nvPr/>
            </p:nvSpPr>
            <p:spPr bwMode="auto">
              <a:xfrm>
                <a:off x="786" y="1989"/>
                <a:ext cx="140" cy="136"/>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200</a:t>
                </a:r>
              </a:p>
            </p:txBody>
          </p:sp>
          <p:sp>
            <p:nvSpPr>
              <p:cNvPr id="994404" name="Rectangle 100"/>
              <p:cNvSpPr>
                <a:spLocks noChangeArrowheads="1"/>
              </p:cNvSpPr>
              <p:nvPr/>
            </p:nvSpPr>
            <p:spPr bwMode="auto">
              <a:xfrm>
                <a:off x="786" y="1759"/>
                <a:ext cx="140" cy="135"/>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250</a:t>
                </a:r>
              </a:p>
            </p:txBody>
          </p:sp>
          <p:sp>
            <p:nvSpPr>
              <p:cNvPr id="994405" name="Rectangle 101"/>
              <p:cNvSpPr>
                <a:spLocks noChangeArrowheads="1"/>
              </p:cNvSpPr>
              <p:nvPr/>
            </p:nvSpPr>
            <p:spPr bwMode="auto">
              <a:xfrm>
                <a:off x="786" y="1525"/>
                <a:ext cx="140" cy="135"/>
              </a:xfrm>
              <a:prstGeom prst="rect">
                <a:avLst/>
              </a:prstGeom>
              <a:noFill/>
              <a:ln w="9525">
                <a:noFill/>
                <a:miter lim="800000"/>
                <a:headEnd/>
                <a:tailEnd/>
              </a:ln>
            </p:spPr>
            <p:txBody>
              <a:bodyPr wrap="none" lIns="0" tIns="0" rIns="0" bIns="0" anchor="ctr">
                <a:spAutoFit/>
              </a:bodyPr>
              <a:lstStyle/>
              <a:p>
                <a:pPr algn="r" eaLnBrk="0" hangingPunct="0">
                  <a:defRPr/>
                </a:pPr>
                <a:r>
                  <a:rPr lang="en-US" sz="1200">
                    <a:latin typeface="+mj-lt"/>
                  </a:rPr>
                  <a:t>300</a:t>
                </a:r>
              </a:p>
            </p:txBody>
          </p:sp>
          <p:sp>
            <p:nvSpPr>
              <p:cNvPr id="994406" name="Rectangle 102"/>
              <p:cNvSpPr>
                <a:spLocks noChangeArrowheads="1"/>
              </p:cNvSpPr>
              <p:nvPr/>
            </p:nvSpPr>
            <p:spPr bwMode="auto">
              <a:xfrm>
                <a:off x="786" y="1291"/>
                <a:ext cx="140" cy="135"/>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350</a:t>
                </a:r>
              </a:p>
            </p:txBody>
          </p:sp>
          <p:sp>
            <p:nvSpPr>
              <p:cNvPr id="994407" name="Rectangle 103"/>
              <p:cNvSpPr>
                <a:spLocks noChangeArrowheads="1"/>
              </p:cNvSpPr>
              <p:nvPr/>
            </p:nvSpPr>
            <p:spPr bwMode="auto">
              <a:xfrm>
                <a:off x="786" y="1054"/>
                <a:ext cx="140" cy="135"/>
              </a:xfrm>
              <a:prstGeom prst="rect">
                <a:avLst/>
              </a:prstGeom>
              <a:noFill/>
              <a:ln w="9525">
                <a:noFill/>
                <a:miter lim="800000"/>
                <a:headEnd/>
                <a:tailEnd/>
              </a:ln>
            </p:spPr>
            <p:txBody>
              <a:bodyPr wrap="none" lIns="0" tIns="0" rIns="0" bIns="0" anchor="ctr">
                <a:spAutoFit/>
              </a:bodyPr>
              <a:lstStyle/>
              <a:p>
                <a:pPr algn="r" eaLnBrk="0" hangingPunct="0">
                  <a:defRPr/>
                </a:pPr>
                <a:r>
                  <a:rPr lang="en-US" sz="1200" dirty="0">
                    <a:latin typeface="+mj-lt"/>
                  </a:rPr>
                  <a:t>400</a:t>
                </a:r>
              </a:p>
            </p:txBody>
          </p:sp>
        </p:grpSp>
        <p:sp>
          <p:nvSpPr>
            <p:cNvPr id="994408" name="Text Box 104"/>
            <p:cNvSpPr txBox="1">
              <a:spLocks noChangeArrowheads="1"/>
            </p:cNvSpPr>
            <p:nvPr/>
          </p:nvSpPr>
          <p:spPr bwMode="auto">
            <a:xfrm rot="16200000">
              <a:off x="-231" y="1985"/>
              <a:ext cx="1851" cy="225"/>
            </a:xfrm>
            <a:prstGeom prst="rect">
              <a:avLst/>
            </a:prstGeom>
            <a:noFill/>
            <a:ln w="76200" cap="sq">
              <a:noFill/>
              <a:miter lim="800000"/>
              <a:headEnd type="none" w="sm" len="sm"/>
              <a:tailEnd type="none" w="sm" len="sm"/>
            </a:ln>
            <a:effectLst/>
          </p:spPr>
          <p:txBody>
            <a:bodyPr>
              <a:spAutoFit/>
            </a:bodyPr>
            <a:lstStyle/>
            <a:p>
              <a:pPr algn="ctr" eaLnBrk="0" hangingPunct="0">
                <a:spcBef>
                  <a:spcPct val="50000"/>
                </a:spcBef>
                <a:defRPr/>
              </a:pPr>
              <a:r>
                <a:rPr lang="en-AU" sz="1600" b="1" dirty="0">
                  <a:latin typeface="+mj-lt"/>
                </a:rPr>
                <a:t>Relative Mortality Rate</a:t>
              </a:r>
            </a:p>
          </p:txBody>
        </p:sp>
        <p:sp>
          <p:nvSpPr>
            <p:cNvPr id="994409" name="Arc 105"/>
            <p:cNvSpPr>
              <a:spLocks/>
            </p:cNvSpPr>
            <p:nvPr/>
          </p:nvSpPr>
          <p:spPr bwMode="auto">
            <a:xfrm flipV="1">
              <a:off x="1135" y="1087"/>
              <a:ext cx="3321" cy="1392"/>
            </a:xfrm>
            <a:custGeom>
              <a:avLst/>
              <a:gdLst>
                <a:gd name="G0" fmla="+- 116 0 0"/>
                <a:gd name="G1" fmla="+- 21600 0 0"/>
                <a:gd name="G2" fmla="+- 21600 0 0"/>
                <a:gd name="T0" fmla="*/ 0 w 21699"/>
                <a:gd name="T1" fmla="*/ 0 h 21600"/>
                <a:gd name="T2" fmla="*/ 21699 w 21699"/>
                <a:gd name="T3" fmla="*/ 20755 h 21600"/>
                <a:gd name="T4" fmla="*/ 116 w 21699"/>
                <a:gd name="T5" fmla="*/ 21600 h 21600"/>
              </a:gdLst>
              <a:ahLst/>
              <a:cxnLst>
                <a:cxn ang="0">
                  <a:pos x="T0" y="T1"/>
                </a:cxn>
                <a:cxn ang="0">
                  <a:pos x="T2" y="T3"/>
                </a:cxn>
                <a:cxn ang="0">
                  <a:pos x="T4" y="T5"/>
                </a:cxn>
              </a:cxnLst>
              <a:rect l="0" t="0" r="r" b="b"/>
              <a:pathLst>
                <a:path w="21699" h="21600" fill="none" extrusionOk="0">
                  <a:moveTo>
                    <a:pt x="0" y="0"/>
                  </a:moveTo>
                  <a:cubicBezTo>
                    <a:pt x="38" y="0"/>
                    <a:pt x="77" y="-1"/>
                    <a:pt x="116" y="0"/>
                  </a:cubicBezTo>
                  <a:cubicBezTo>
                    <a:pt x="11716" y="0"/>
                    <a:pt x="21245" y="9163"/>
                    <a:pt x="21699" y="20754"/>
                  </a:cubicBezTo>
                </a:path>
                <a:path w="21699" h="21600" stroke="0" extrusionOk="0">
                  <a:moveTo>
                    <a:pt x="0" y="0"/>
                  </a:moveTo>
                  <a:cubicBezTo>
                    <a:pt x="38" y="0"/>
                    <a:pt x="77" y="-1"/>
                    <a:pt x="116" y="0"/>
                  </a:cubicBezTo>
                  <a:cubicBezTo>
                    <a:pt x="11716" y="0"/>
                    <a:pt x="21245" y="9163"/>
                    <a:pt x="21699" y="20754"/>
                  </a:cubicBezTo>
                  <a:lnTo>
                    <a:pt x="116" y="21600"/>
                  </a:lnTo>
                  <a:close/>
                </a:path>
              </a:pathLst>
            </a:custGeom>
            <a:noFill/>
            <a:ln w="76200" cap="sq">
              <a:solidFill>
                <a:schemeClr val="accent3"/>
              </a:solidFill>
              <a:round/>
              <a:headEnd type="none" w="sm" len="sm"/>
              <a:tailEnd type="triangle" w="med" len="lg"/>
            </a:ln>
            <a:effectLst/>
          </p:spPr>
          <p:txBody>
            <a:bodyPr wrap="none" anchor="ctr"/>
            <a:lstStyle/>
            <a:p>
              <a:pPr>
                <a:defRPr/>
              </a:pPr>
              <a:endParaRPr lang="en-US">
                <a:latin typeface="Arial" pitchFamily="34" charset="0"/>
              </a:endParaRPr>
            </a:p>
          </p:txBody>
        </p:sp>
        <p:sp>
          <p:nvSpPr>
            <p:cNvPr id="994410" name="Text Box 106"/>
            <p:cNvSpPr txBox="1">
              <a:spLocks noChangeArrowheads="1"/>
            </p:cNvSpPr>
            <p:nvPr/>
          </p:nvSpPr>
          <p:spPr bwMode="auto">
            <a:xfrm>
              <a:off x="1983" y="3219"/>
              <a:ext cx="1528" cy="247"/>
            </a:xfrm>
            <a:prstGeom prst="rect">
              <a:avLst/>
            </a:prstGeom>
            <a:noFill/>
            <a:ln w="76200" cap="sq">
              <a:noFill/>
              <a:miter lim="800000"/>
              <a:headEnd type="none" w="sm" len="sm"/>
              <a:tailEnd type="none" w="sm" len="sm"/>
            </a:ln>
            <a:effectLst/>
          </p:spPr>
          <p:txBody>
            <a:bodyPr>
              <a:spAutoFit/>
            </a:bodyPr>
            <a:lstStyle/>
            <a:p>
              <a:pPr algn="ctr" eaLnBrk="0" hangingPunct="0">
                <a:spcBef>
                  <a:spcPct val="50000"/>
                </a:spcBef>
                <a:defRPr/>
              </a:pPr>
              <a:r>
                <a:rPr lang="en-AU" sz="1600" b="1" dirty="0">
                  <a:latin typeface="+mj-lt"/>
                </a:rPr>
                <a:t>BMI (kg/m</a:t>
              </a:r>
              <a:r>
                <a:rPr lang="en-AU" sz="1600" b="1" baseline="30000" dirty="0">
                  <a:latin typeface="+mj-lt"/>
                </a:rPr>
                <a:t>2</a:t>
              </a:r>
              <a:r>
                <a:rPr lang="en-AU" sz="1600" b="1" dirty="0">
                  <a:latin typeface="+mj-lt"/>
                </a:rPr>
                <a:t>)</a:t>
              </a:r>
              <a:endParaRPr lang="en-AU" sz="1600" b="1" dirty="0">
                <a:effectLst>
                  <a:outerShdw blurRad="38100" dist="38100" dir="2700000" algn="tl">
                    <a:srgbClr val="FFFFFF"/>
                  </a:outerShdw>
                </a:effectLst>
                <a:latin typeface="+mj-lt"/>
              </a:endParaRPr>
            </a:p>
          </p:txBody>
        </p:sp>
        <p:sp>
          <p:nvSpPr>
            <p:cNvPr id="12354" name="Line 24"/>
            <p:cNvSpPr>
              <a:spLocks noChangeShapeType="1"/>
            </p:cNvSpPr>
            <p:nvPr/>
          </p:nvSpPr>
          <p:spPr bwMode="auto">
            <a:xfrm>
              <a:off x="1082" y="1122"/>
              <a:ext cx="3702" cy="0"/>
            </a:xfrm>
            <a:prstGeom prst="line">
              <a:avLst/>
            </a:prstGeom>
            <a:noFill/>
            <a:ln w="9525">
              <a:solidFill>
                <a:srgbClr val="C0C0C0"/>
              </a:solidFill>
              <a:round/>
              <a:headEnd/>
              <a:tailEnd/>
            </a:ln>
          </p:spPr>
          <p:txBody>
            <a:bodyPr/>
            <a:lstStyle/>
            <a:p>
              <a:endParaRPr lang="en-US"/>
            </a:p>
          </p:txBody>
        </p:sp>
      </p:grpSp>
      <p:sp>
        <p:nvSpPr>
          <p:cNvPr id="994411" name="Text Box 107"/>
          <p:cNvSpPr txBox="1">
            <a:spLocks noChangeArrowheads="1"/>
          </p:cNvSpPr>
          <p:nvPr/>
        </p:nvSpPr>
        <p:spPr bwMode="auto">
          <a:xfrm>
            <a:off x="1706563" y="1350963"/>
            <a:ext cx="5638800" cy="549275"/>
          </a:xfrm>
          <a:prstGeom prst="rect">
            <a:avLst/>
          </a:prstGeom>
          <a:noFill/>
          <a:ln w="9525" algn="ctr">
            <a:noFill/>
            <a:miter lim="800000"/>
            <a:headEnd/>
            <a:tailEnd/>
          </a:ln>
          <a:effectLst/>
        </p:spPr>
        <p:txBody>
          <a:bodyPr anchor="ctr"/>
          <a:lstStyle/>
          <a:p>
            <a:pPr algn="ctr">
              <a:lnSpc>
                <a:spcPct val="85000"/>
              </a:lnSpc>
              <a:defRPr/>
            </a:pPr>
            <a:r>
              <a:rPr lang="en-US" sz="2800" b="1" i="1" dirty="0">
                <a:solidFill>
                  <a:schemeClr val="accent2">
                    <a:lumMod val="75000"/>
                  </a:schemeClr>
                </a:solidFill>
                <a:latin typeface="Times New Roman" pitchFamily="18" charset="0"/>
              </a:rPr>
              <a:t>Exponential Increase in Risk</a:t>
            </a:r>
          </a:p>
        </p:txBody>
      </p:sp>
      <p:sp>
        <p:nvSpPr>
          <p:cNvPr id="994412" name="AutoShape 108"/>
          <p:cNvSpPr>
            <a:spLocks noChangeArrowheads="1"/>
          </p:cNvSpPr>
          <p:nvPr/>
        </p:nvSpPr>
        <p:spPr bwMode="auto">
          <a:xfrm>
            <a:off x="176213" y="5276850"/>
            <a:ext cx="8699500" cy="539750"/>
          </a:xfrm>
          <a:prstGeom prst="bevel">
            <a:avLst>
              <a:gd name="adj" fmla="val 13026"/>
            </a:avLst>
          </a:prstGeom>
          <a:gradFill rotWithShape="1">
            <a:gsLst>
              <a:gs pos="0">
                <a:schemeClr val="accent3"/>
              </a:gs>
              <a:gs pos="50000">
                <a:schemeClr val="accent2"/>
              </a:gs>
              <a:gs pos="100000">
                <a:schemeClr val="accent3"/>
              </a:gs>
            </a:gsLst>
            <a:lin ang="0" scaled="1"/>
          </a:gradFill>
          <a:ln w="9525">
            <a:solidFill>
              <a:srgbClr val="006666"/>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000" b="1" dirty="0">
                <a:solidFill>
                  <a:schemeClr val="bg1"/>
                </a:solidFill>
                <a:effectLst>
                  <a:outerShdw blurRad="38100" dist="38100" dir="2700000" algn="tl">
                    <a:srgbClr val="000000"/>
                  </a:outerShdw>
                </a:effectLst>
                <a:latin typeface="Times New Roman" pitchFamily="18" charset="0"/>
              </a:rPr>
              <a:t>For adults with a BMI above 45, life expectancy decreases by up to 20 years.</a:t>
            </a:r>
          </a:p>
        </p:txBody>
      </p:sp>
      <p:grpSp>
        <p:nvGrpSpPr>
          <p:cNvPr id="12294" name="Group 110"/>
          <p:cNvGrpSpPr>
            <a:grpSpLocks/>
          </p:cNvGrpSpPr>
          <p:nvPr/>
        </p:nvGrpSpPr>
        <p:grpSpPr bwMode="auto">
          <a:xfrm>
            <a:off x="7670800" y="2919413"/>
            <a:ext cx="1349375" cy="885825"/>
            <a:chOff x="4551" y="1305"/>
            <a:chExt cx="850" cy="558"/>
          </a:xfrm>
        </p:grpSpPr>
        <p:sp>
          <p:nvSpPr>
            <p:cNvPr id="12297" name="Rectangle 111"/>
            <p:cNvSpPr>
              <a:spLocks noChangeArrowheads="1"/>
            </p:cNvSpPr>
            <p:nvPr/>
          </p:nvSpPr>
          <p:spPr bwMode="auto">
            <a:xfrm>
              <a:off x="4551" y="1336"/>
              <a:ext cx="91" cy="91"/>
            </a:xfrm>
            <a:prstGeom prst="rect">
              <a:avLst/>
            </a:prstGeom>
            <a:solidFill>
              <a:srgbClr val="C00000"/>
            </a:solidFill>
            <a:ln w="8001" algn="ctr">
              <a:solidFill>
                <a:schemeClr val="tx1"/>
              </a:solidFill>
              <a:miter lim="800000"/>
              <a:headEnd/>
              <a:tailEnd/>
            </a:ln>
          </p:spPr>
          <p:txBody>
            <a:bodyPr/>
            <a:lstStyle/>
            <a:p>
              <a:endParaRPr lang="en-US"/>
            </a:p>
          </p:txBody>
        </p:sp>
        <p:sp>
          <p:nvSpPr>
            <p:cNvPr id="994416" name="Rectangle 112"/>
            <p:cNvSpPr>
              <a:spLocks noChangeArrowheads="1"/>
            </p:cNvSpPr>
            <p:nvPr/>
          </p:nvSpPr>
          <p:spPr bwMode="auto">
            <a:xfrm>
              <a:off x="4685" y="1305"/>
              <a:ext cx="522" cy="155"/>
            </a:xfrm>
            <a:prstGeom prst="rect">
              <a:avLst/>
            </a:prstGeom>
            <a:noFill/>
            <a:ln w="9525">
              <a:noFill/>
              <a:miter lim="800000"/>
              <a:headEnd/>
              <a:tailEnd/>
            </a:ln>
          </p:spPr>
          <p:txBody>
            <a:bodyPr wrap="none" lIns="0" tIns="0" rIns="0" bIns="0" anchor="ctr">
              <a:spAutoFit/>
            </a:bodyPr>
            <a:lstStyle/>
            <a:p>
              <a:pPr eaLnBrk="0" hangingPunct="0">
                <a:defRPr/>
              </a:pPr>
              <a:r>
                <a:rPr lang="en-US" sz="1600" b="1">
                  <a:latin typeface="+mj-lt"/>
                </a:rPr>
                <a:t>High risk</a:t>
              </a:r>
              <a:endParaRPr lang="en-US" sz="1600">
                <a:latin typeface="+mj-lt"/>
              </a:endParaRPr>
            </a:p>
          </p:txBody>
        </p:sp>
        <p:sp>
          <p:nvSpPr>
            <p:cNvPr id="12299" name="Rectangle 113"/>
            <p:cNvSpPr>
              <a:spLocks noChangeArrowheads="1"/>
            </p:cNvSpPr>
            <p:nvPr/>
          </p:nvSpPr>
          <p:spPr bwMode="auto">
            <a:xfrm>
              <a:off x="4551" y="1537"/>
              <a:ext cx="91" cy="91"/>
            </a:xfrm>
            <a:prstGeom prst="rect">
              <a:avLst/>
            </a:prstGeom>
            <a:solidFill>
              <a:schemeClr val="accent1"/>
            </a:solidFill>
            <a:ln w="8001" algn="ctr">
              <a:solidFill>
                <a:schemeClr val="tx1"/>
              </a:solidFill>
              <a:miter lim="800000"/>
              <a:headEnd/>
              <a:tailEnd/>
            </a:ln>
          </p:spPr>
          <p:txBody>
            <a:bodyPr/>
            <a:lstStyle/>
            <a:p>
              <a:endParaRPr lang="en-US"/>
            </a:p>
          </p:txBody>
        </p:sp>
        <p:sp>
          <p:nvSpPr>
            <p:cNvPr id="994418" name="Rectangle 114"/>
            <p:cNvSpPr>
              <a:spLocks noChangeArrowheads="1"/>
            </p:cNvSpPr>
            <p:nvPr/>
          </p:nvSpPr>
          <p:spPr bwMode="auto">
            <a:xfrm>
              <a:off x="4685" y="1506"/>
              <a:ext cx="716" cy="155"/>
            </a:xfrm>
            <a:prstGeom prst="rect">
              <a:avLst/>
            </a:prstGeom>
            <a:noFill/>
            <a:ln w="9525">
              <a:noFill/>
              <a:miter lim="800000"/>
              <a:headEnd/>
              <a:tailEnd/>
            </a:ln>
          </p:spPr>
          <p:txBody>
            <a:bodyPr wrap="none" lIns="0" tIns="0" rIns="0" bIns="0" anchor="ctr">
              <a:spAutoFit/>
            </a:bodyPr>
            <a:lstStyle/>
            <a:p>
              <a:pPr eaLnBrk="0" hangingPunct="0">
                <a:defRPr/>
              </a:pPr>
              <a:r>
                <a:rPr lang="en-US" sz="1600" b="1">
                  <a:latin typeface="+mj-lt"/>
                </a:rPr>
                <a:t>Medium risk</a:t>
              </a:r>
              <a:endParaRPr lang="en-US" sz="1600">
                <a:latin typeface="+mj-lt"/>
              </a:endParaRPr>
            </a:p>
          </p:txBody>
        </p:sp>
        <p:sp>
          <p:nvSpPr>
            <p:cNvPr id="994419" name="Rectangle 115"/>
            <p:cNvSpPr>
              <a:spLocks noChangeArrowheads="1"/>
            </p:cNvSpPr>
            <p:nvPr/>
          </p:nvSpPr>
          <p:spPr bwMode="auto">
            <a:xfrm>
              <a:off x="4551" y="1739"/>
              <a:ext cx="91" cy="91"/>
            </a:xfrm>
            <a:prstGeom prst="rect">
              <a:avLst/>
            </a:prstGeom>
            <a:solidFill>
              <a:schemeClr val="accent2">
                <a:lumMod val="60000"/>
                <a:lumOff val="40000"/>
              </a:schemeClr>
            </a:solidFill>
            <a:ln w="8001" algn="ctr">
              <a:solidFill>
                <a:schemeClr val="tx1"/>
              </a:solidFill>
              <a:miter lim="800000"/>
              <a:headEnd/>
              <a:tailEnd/>
            </a:ln>
            <a:effectLst/>
          </p:spPr>
          <p:txBody>
            <a:bodyPr/>
            <a:lstStyle/>
            <a:p>
              <a:pPr>
                <a:defRPr/>
              </a:pPr>
              <a:endParaRPr lang="en-US">
                <a:latin typeface="Arial" pitchFamily="34" charset="0"/>
              </a:endParaRPr>
            </a:p>
          </p:txBody>
        </p:sp>
        <p:sp>
          <p:nvSpPr>
            <p:cNvPr id="994420" name="Rectangle 116"/>
            <p:cNvSpPr>
              <a:spLocks noChangeArrowheads="1"/>
            </p:cNvSpPr>
            <p:nvPr/>
          </p:nvSpPr>
          <p:spPr bwMode="auto">
            <a:xfrm>
              <a:off x="4685" y="1708"/>
              <a:ext cx="492" cy="155"/>
            </a:xfrm>
            <a:prstGeom prst="rect">
              <a:avLst/>
            </a:prstGeom>
            <a:noFill/>
            <a:ln w="9525">
              <a:noFill/>
              <a:miter lim="800000"/>
              <a:headEnd/>
              <a:tailEnd/>
            </a:ln>
          </p:spPr>
          <p:txBody>
            <a:bodyPr wrap="none" lIns="0" tIns="0" rIns="0" bIns="0" anchor="ctr">
              <a:spAutoFit/>
            </a:bodyPr>
            <a:lstStyle/>
            <a:p>
              <a:pPr eaLnBrk="0" hangingPunct="0">
                <a:defRPr/>
              </a:pPr>
              <a:r>
                <a:rPr lang="en-US" sz="1600" b="1" dirty="0">
                  <a:latin typeface="+mj-lt"/>
                </a:rPr>
                <a:t>Low risk</a:t>
              </a:r>
              <a:endParaRPr lang="en-US" sz="1600" dirty="0">
                <a:latin typeface="+mj-lt"/>
              </a:endParaRPr>
            </a:p>
          </p:txBody>
        </p:sp>
      </p:grpSp>
      <p:sp>
        <p:nvSpPr>
          <p:cNvPr id="994421" name="Text Box 117"/>
          <p:cNvSpPr txBox="1">
            <a:spLocks noChangeArrowheads="1"/>
          </p:cNvSpPr>
          <p:nvPr/>
        </p:nvSpPr>
        <p:spPr bwMode="auto">
          <a:xfrm>
            <a:off x="173038" y="5826125"/>
            <a:ext cx="8704262" cy="457200"/>
          </a:xfrm>
          <a:prstGeom prst="rect">
            <a:avLst/>
          </a:prstGeom>
          <a:noFill/>
          <a:ln w="9525">
            <a:noFill/>
            <a:miter lim="800000"/>
            <a:headEnd/>
            <a:tailEnd/>
          </a:ln>
          <a:effectLst/>
        </p:spPr>
        <p:txBody>
          <a:bodyPr>
            <a:spAutoFit/>
          </a:bodyPr>
          <a:lstStyle/>
          <a:p>
            <a:pPr>
              <a:spcBef>
                <a:spcPct val="50000"/>
              </a:spcBef>
              <a:defRPr/>
            </a:pPr>
            <a:r>
              <a:rPr lang="en-US" sz="1200" dirty="0">
                <a:latin typeface="+mj-lt"/>
              </a:rPr>
              <a:t>Data based on BMI distribution from the Third National Health and Nutrition Examination Survey (NHANES II)—a 6-year study from 1988-1994.</a:t>
            </a:r>
          </a:p>
        </p:txBody>
      </p:sp>
      <p:sp>
        <p:nvSpPr>
          <p:cNvPr id="12296" name="Text Box 51"/>
          <p:cNvSpPr txBox="1">
            <a:spLocks noChangeArrowheads="1"/>
          </p:cNvSpPr>
          <p:nvPr/>
        </p:nvSpPr>
        <p:spPr bwMode="auto">
          <a:xfrm>
            <a:off x="0" y="6223000"/>
            <a:ext cx="5924550" cy="439738"/>
          </a:xfrm>
          <a:prstGeom prst="rect">
            <a:avLst/>
          </a:prstGeom>
          <a:noFill/>
          <a:ln w="9525">
            <a:noFill/>
            <a:miter lim="800000"/>
            <a:headEnd/>
            <a:tailEnd/>
          </a:ln>
        </p:spPr>
        <p:txBody>
          <a:bodyPr anchor="b"/>
          <a:lstStyle/>
          <a:p>
            <a:pPr marL="114300" indent="-114300"/>
            <a:r>
              <a:rPr lang="en-US" sz="800"/>
              <a:t>1. Fontain KR, Redden DT, Wang C, et al. . Years of life lost due to obesity. </a:t>
            </a:r>
            <a:r>
              <a:rPr lang="en-US" sz="800" i="1"/>
              <a:t>JAMA</a:t>
            </a:r>
            <a:r>
              <a:rPr lang="en-US" sz="800"/>
              <a:t>. 2003;289:187-193.</a:t>
            </a:r>
          </a:p>
          <a:p>
            <a:pPr marL="114300" indent="-114300"/>
            <a:endParaRPr lang="fr-FR" sz="80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27" name="Freeform 19"/>
          <p:cNvSpPr>
            <a:spLocks/>
          </p:cNvSpPr>
          <p:nvPr/>
        </p:nvSpPr>
        <p:spPr bwMode="auto">
          <a:xfrm>
            <a:off x="1344613" y="5170488"/>
            <a:ext cx="7239000" cy="107950"/>
          </a:xfrm>
          <a:custGeom>
            <a:avLst/>
            <a:gdLst/>
            <a:ahLst/>
            <a:cxnLst>
              <a:cxn ang="0">
                <a:pos x="0" y="68"/>
              </a:cxn>
              <a:cxn ang="0">
                <a:pos x="119" y="0"/>
              </a:cxn>
              <a:cxn ang="0">
                <a:pos x="4560" y="0"/>
              </a:cxn>
              <a:cxn ang="0">
                <a:pos x="4441" y="68"/>
              </a:cxn>
              <a:cxn ang="0">
                <a:pos x="0" y="68"/>
              </a:cxn>
            </a:cxnLst>
            <a:rect l="0" t="0" r="r" b="b"/>
            <a:pathLst>
              <a:path w="4560" h="68">
                <a:moveTo>
                  <a:pt x="0" y="68"/>
                </a:moveTo>
                <a:lnTo>
                  <a:pt x="119" y="0"/>
                </a:lnTo>
                <a:lnTo>
                  <a:pt x="4560" y="0"/>
                </a:lnTo>
                <a:lnTo>
                  <a:pt x="4441" y="68"/>
                </a:lnTo>
                <a:lnTo>
                  <a:pt x="0" y="68"/>
                </a:lnTo>
                <a:close/>
              </a:path>
            </a:pathLst>
          </a:custGeom>
          <a:solidFill>
            <a:schemeClr val="bg1">
              <a:lumMod val="85000"/>
            </a:schemeClr>
          </a:solidFill>
          <a:ln w="12700">
            <a:solidFill>
              <a:schemeClr val="tx1"/>
            </a:solidFill>
            <a:round/>
            <a:headEnd/>
            <a:tailEnd/>
          </a:ln>
        </p:spPr>
        <p:txBody>
          <a:bodyPr/>
          <a:lstStyle/>
          <a:p>
            <a:pPr>
              <a:defRPr/>
            </a:pPr>
            <a:endParaRPr lang="en-US">
              <a:latin typeface="Arial" pitchFamily="34" charset="0"/>
            </a:endParaRPr>
          </a:p>
        </p:txBody>
      </p:sp>
      <p:sp>
        <p:nvSpPr>
          <p:cNvPr id="13315" name="Freeform 20"/>
          <p:cNvSpPr>
            <a:spLocks/>
          </p:cNvSpPr>
          <p:nvPr/>
        </p:nvSpPr>
        <p:spPr bwMode="auto">
          <a:xfrm>
            <a:off x="1344613" y="1579563"/>
            <a:ext cx="188912" cy="3698875"/>
          </a:xfrm>
          <a:custGeom>
            <a:avLst/>
            <a:gdLst>
              <a:gd name="T0" fmla="*/ 0 w 119"/>
              <a:gd name="T1" fmla="*/ 2147483647 h 2330"/>
              <a:gd name="T2" fmla="*/ 0 w 119"/>
              <a:gd name="T3" fmla="*/ 2147483647 h 2330"/>
              <a:gd name="T4" fmla="*/ 2147483647 w 119"/>
              <a:gd name="T5" fmla="*/ 0 h 2330"/>
              <a:gd name="T6" fmla="*/ 2147483647 w 119"/>
              <a:gd name="T7" fmla="*/ 2147483647 h 2330"/>
              <a:gd name="T8" fmla="*/ 0 w 119"/>
              <a:gd name="T9" fmla="*/ 2147483647 h 2330"/>
              <a:gd name="T10" fmla="*/ 0 60000 65536"/>
              <a:gd name="T11" fmla="*/ 0 60000 65536"/>
              <a:gd name="T12" fmla="*/ 0 60000 65536"/>
              <a:gd name="T13" fmla="*/ 0 60000 65536"/>
              <a:gd name="T14" fmla="*/ 0 60000 65536"/>
              <a:gd name="T15" fmla="*/ 0 w 119"/>
              <a:gd name="T16" fmla="*/ 0 h 2330"/>
              <a:gd name="T17" fmla="*/ 119 w 119"/>
              <a:gd name="T18" fmla="*/ 2330 h 2330"/>
            </a:gdLst>
            <a:ahLst/>
            <a:cxnLst>
              <a:cxn ang="T10">
                <a:pos x="T0" y="T1"/>
              </a:cxn>
              <a:cxn ang="T11">
                <a:pos x="T2" y="T3"/>
              </a:cxn>
              <a:cxn ang="T12">
                <a:pos x="T4" y="T5"/>
              </a:cxn>
              <a:cxn ang="T13">
                <a:pos x="T6" y="T7"/>
              </a:cxn>
              <a:cxn ang="T14">
                <a:pos x="T8" y="T9"/>
              </a:cxn>
            </a:cxnLst>
            <a:rect l="T15" t="T16" r="T17" b="T18"/>
            <a:pathLst>
              <a:path w="119" h="2330">
                <a:moveTo>
                  <a:pt x="0" y="2330"/>
                </a:moveTo>
                <a:lnTo>
                  <a:pt x="0" y="68"/>
                </a:lnTo>
                <a:lnTo>
                  <a:pt x="119" y="0"/>
                </a:lnTo>
                <a:lnTo>
                  <a:pt x="119" y="2262"/>
                </a:lnTo>
                <a:lnTo>
                  <a:pt x="0" y="2330"/>
                </a:lnTo>
                <a:close/>
              </a:path>
            </a:pathLst>
          </a:custGeom>
          <a:noFill/>
          <a:ln w="9525">
            <a:noFill/>
            <a:round/>
            <a:headEnd/>
            <a:tailEnd/>
          </a:ln>
        </p:spPr>
        <p:txBody>
          <a:bodyPr/>
          <a:lstStyle/>
          <a:p>
            <a:endParaRPr lang="en-US"/>
          </a:p>
        </p:txBody>
      </p:sp>
      <p:sp>
        <p:nvSpPr>
          <p:cNvPr id="13316" name="Rectangle 21"/>
          <p:cNvSpPr>
            <a:spLocks noChangeArrowheads="1"/>
          </p:cNvSpPr>
          <p:nvPr/>
        </p:nvSpPr>
        <p:spPr bwMode="auto">
          <a:xfrm>
            <a:off x="1533525" y="1579563"/>
            <a:ext cx="7050088" cy="3590925"/>
          </a:xfrm>
          <a:prstGeom prst="rect">
            <a:avLst/>
          </a:prstGeom>
          <a:noFill/>
          <a:ln w="9525">
            <a:noFill/>
            <a:miter lim="800000"/>
            <a:headEnd/>
            <a:tailEnd/>
          </a:ln>
        </p:spPr>
        <p:txBody>
          <a:bodyPr/>
          <a:lstStyle/>
          <a:p>
            <a:endParaRPr lang="en-US"/>
          </a:p>
        </p:txBody>
      </p:sp>
      <p:sp>
        <p:nvSpPr>
          <p:cNvPr id="13317" name="Freeform 22"/>
          <p:cNvSpPr>
            <a:spLocks/>
          </p:cNvSpPr>
          <p:nvPr/>
        </p:nvSpPr>
        <p:spPr bwMode="auto">
          <a:xfrm>
            <a:off x="1344613" y="5170488"/>
            <a:ext cx="7239000" cy="107950"/>
          </a:xfrm>
          <a:custGeom>
            <a:avLst/>
            <a:gdLst>
              <a:gd name="T0" fmla="*/ 2147483647 w 4560"/>
              <a:gd name="T1" fmla="*/ 0 h 68"/>
              <a:gd name="T2" fmla="*/ 2147483647 w 4560"/>
              <a:gd name="T3" fmla="*/ 2147483647 h 68"/>
              <a:gd name="T4" fmla="*/ 0 w 4560"/>
              <a:gd name="T5" fmla="*/ 2147483647 h 68"/>
              <a:gd name="T6" fmla="*/ 2147483647 w 4560"/>
              <a:gd name="T7" fmla="*/ 0 h 68"/>
              <a:gd name="T8" fmla="*/ 2147483647 w 4560"/>
              <a:gd name="T9" fmla="*/ 0 h 68"/>
              <a:gd name="T10" fmla="*/ 0 60000 65536"/>
              <a:gd name="T11" fmla="*/ 0 60000 65536"/>
              <a:gd name="T12" fmla="*/ 0 60000 65536"/>
              <a:gd name="T13" fmla="*/ 0 60000 65536"/>
              <a:gd name="T14" fmla="*/ 0 60000 65536"/>
              <a:gd name="T15" fmla="*/ 0 w 4560"/>
              <a:gd name="T16" fmla="*/ 0 h 68"/>
              <a:gd name="T17" fmla="*/ 4560 w 4560"/>
              <a:gd name="T18" fmla="*/ 68 h 68"/>
            </a:gdLst>
            <a:ahLst/>
            <a:cxnLst>
              <a:cxn ang="T10">
                <a:pos x="T0" y="T1"/>
              </a:cxn>
              <a:cxn ang="T11">
                <a:pos x="T2" y="T3"/>
              </a:cxn>
              <a:cxn ang="T12">
                <a:pos x="T4" y="T5"/>
              </a:cxn>
              <a:cxn ang="T13">
                <a:pos x="T6" y="T7"/>
              </a:cxn>
              <a:cxn ang="T14">
                <a:pos x="T8" y="T9"/>
              </a:cxn>
            </a:cxnLst>
            <a:rect l="T15" t="T16" r="T17" b="T18"/>
            <a:pathLst>
              <a:path w="4560" h="68">
                <a:moveTo>
                  <a:pt x="4560" y="0"/>
                </a:moveTo>
                <a:lnTo>
                  <a:pt x="4441" y="68"/>
                </a:lnTo>
                <a:lnTo>
                  <a:pt x="0" y="68"/>
                </a:lnTo>
                <a:lnTo>
                  <a:pt x="119" y="0"/>
                </a:lnTo>
                <a:lnTo>
                  <a:pt x="4560" y="0"/>
                </a:lnTo>
                <a:close/>
              </a:path>
            </a:pathLst>
          </a:custGeom>
          <a:noFill/>
          <a:ln w="9525">
            <a:solidFill>
              <a:srgbClr val="000000"/>
            </a:solidFill>
            <a:round/>
            <a:headEnd/>
            <a:tailEnd/>
          </a:ln>
        </p:spPr>
        <p:txBody>
          <a:bodyPr/>
          <a:lstStyle/>
          <a:p>
            <a:endParaRPr lang="en-US"/>
          </a:p>
        </p:txBody>
      </p:sp>
      <p:sp>
        <p:nvSpPr>
          <p:cNvPr id="13318" name="Freeform 23"/>
          <p:cNvSpPr>
            <a:spLocks/>
          </p:cNvSpPr>
          <p:nvPr/>
        </p:nvSpPr>
        <p:spPr bwMode="auto">
          <a:xfrm>
            <a:off x="1344613" y="1579563"/>
            <a:ext cx="188912" cy="3698875"/>
          </a:xfrm>
          <a:custGeom>
            <a:avLst/>
            <a:gdLst>
              <a:gd name="T0" fmla="*/ 0 w 119"/>
              <a:gd name="T1" fmla="*/ 2147483647 h 2330"/>
              <a:gd name="T2" fmla="*/ 0 w 119"/>
              <a:gd name="T3" fmla="*/ 2147483647 h 2330"/>
              <a:gd name="T4" fmla="*/ 2147483647 w 119"/>
              <a:gd name="T5" fmla="*/ 0 h 2330"/>
              <a:gd name="T6" fmla="*/ 2147483647 w 119"/>
              <a:gd name="T7" fmla="*/ 2147483647 h 2330"/>
              <a:gd name="T8" fmla="*/ 0 w 119"/>
              <a:gd name="T9" fmla="*/ 2147483647 h 2330"/>
              <a:gd name="T10" fmla="*/ 0 60000 65536"/>
              <a:gd name="T11" fmla="*/ 0 60000 65536"/>
              <a:gd name="T12" fmla="*/ 0 60000 65536"/>
              <a:gd name="T13" fmla="*/ 0 60000 65536"/>
              <a:gd name="T14" fmla="*/ 0 60000 65536"/>
              <a:gd name="T15" fmla="*/ 0 w 119"/>
              <a:gd name="T16" fmla="*/ 0 h 2330"/>
              <a:gd name="T17" fmla="*/ 119 w 119"/>
              <a:gd name="T18" fmla="*/ 2330 h 2330"/>
            </a:gdLst>
            <a:ahLst/>
            <a:cxnLst>
              <a:cxn ang="T10">
                <a:pos x="T0" y="T1"/>
              </a:cxn>
              <a:cxn ang="T11">
                <a:pos x="T2" y="T3"/>
              </a:cxn>
              <a:cxn ang="T12">
                <a:pos x="T4" y="T5"/>
              </a:cxn>
              <a:cxn ang="T13">
                <a:pos x="T6" y="T7"/>
              </a:cxn>
              <a:cxn ang="T14">
                <a:pos x="T8" y="T9"/>
              </a:cxn>
            </a:cxnLst>
            <a:rect l="T15" t="T16" r="T17" b="T18"/>
            <a:pathLst>
              <a:path w="119" h="2330">
                <a:moveTo>
                  <a:pt x="0" y="2330"/>
                </a:moveTo>
                <a:lnTo>
                  <a:pt x="0" y="68"/>
                </a:lnTo>
                <a:lnTo>
                  <a:pt x="119" y="0"/>
                </a:lnTo>
                <a:lnTo>
                  <a:pt x="119" y="2262"/>
                </a:lnTo>
                <a:lnTo>
                  <a:pt x="0" y="2330"/>
                </a:lnTo>
                <a:close/>
              </a:path>
            </a:pathLst>
          </a:custGeom>
          <a:noFill/>
          <a:ln w="9525">
            <a:noFill/>
            <a:round/>
            <a:headEnd/>
            <a:tailEnd/>
          </a:ln>
        </p:spPr>
        <p:txBody>
          <a:bodyPr/>
          <a:lstStyle/>
          <a:p>
            <a:endParaRPr lang="en-US"/>
          </a:p>
        </p:txBody>
      </p:sp>
      <p:sp>
        <p:nvSpPr>
          <p:cNvPr id="13319" name="Rectangle 24"/>
          <p:cNvSpPr>
            <a:spLocks noChangeArrowheads="1"/>
          </p:cNvSpPr>
          <p:nvPr/>
        </p:nvSpPr>
        <p:spPr bwMode="auto">
          <a:xfrm>
            <a:off x="1533525" y="1579563"/>
            <a:ext cx="7050088" cy="3590925"/>
          </a:xfrm>
          <a:prstGeom prst="rect">
            <a:avLst/>
          </a:prstGeom>
          <a:noFill/>
          <a:ln w="9525">
            <a:noFill/>
            <a:miter lim="800000"/>
            <a:headEnd/>
            <a:tailEnd/>
          </a:ln>
        </p:spPr>
        <p:txBody>
          <a:bodyPr/>
          <a:lstStyle/>
          <a:p>
            <a:endParaRPr lang="en-US"/>
          </a:p>
        </p:txBody>
      </p:sp>
      <p:sp>
        <p:nvSpPr>
          <p:cNvPr id="811034" name="Freeform 26"/>
          <p:cNvSpPr>
            <a:spLocks/>
          </p:cNvSpPr>
          <p:nvPr/>
        </p:nvSpPr>
        <p:spPr bwMode="auto">
          <a:xfrm>
            <a:off x="2459038" y="1992313"/>
            <a:ext cx="161925" cy="3278187"/>
          </a:xfrm>
          <a:custGeom>
            <a:avLst/>
            <a:gdLst/>
            <a:ahLst/>
            <a:cxnLst>
              <a:cxn ang="0">
                <a:pos x="0" y="2065"/>
              </a:cxn>
              <a:cxn ang="0">
                <a:pos x="0" y="57"/>
              </a:cxn>
              <a:cxn ang="0">
                <a:pos x="102" y="0"/>
              </a:cxn>
              <a:cxn ang="0">
                <a:pos x="102" y="2008"/>
              </a:cxn>
              <a:cxn ang="0">
                <a:pos x="0" y="2065"/>
              </a:cxn>
            </a:cxnLst>
            <a:rect l="0" t="0" r="r" b="b"/>
            <a:pathLst>
              <a:path w="102" h="2065">
                <a:moveTo>
                  <a:pt x="0" y="2065"/>
                </a:moveTo>
                <a:lnTo>
                  <a:pt x="0" y="57"/>
                </a:lnTo>
                <a:lnTo>
                  <a:pt x="102" y="0"/>
                </a:lnTo>
                <a:lnTo>
                  <a:pt x="102" y="2008"/>
                </a:lnTo>
                <a:lnTo>
                  <a:pt x="0" y="2065"/>
                </a:lnTo>
                <a:close/>
              </a:path>
            </a:pathLst>
          </a:custGeom>
          <a:solidFill>
            <a:schemeClr val="accent2">
              <a:lumMod val="50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21" name="Rectangle 28"/>
          <p:cNvSpPr>
            <a:spLocks noChangeArrowheads="1"/>
          </p:cNvSpPr>
          <p:nvPr/>
        </p:nvSpPr>
        <p:spPr bwMode="auto">
          <a:xfrm>
            <a:off x="1668463" y="2082800"/>
            <a:ext cx="790575" cy="3187700"/>
          </a:xfrm>
          <a:prstGeom prst="rect">
            <a:avLst/>
          </a:prstGeom>
          <a:solidFill>
            <a:schemeClr val="accent2"/>
          </a:solidFill>
          <a:ln w="9525">
            <a:solidFill>
              <a:srgbClr val="000000"/>
            </a:solidFill>
            <a:miter lim="800000"/>
            <a:headEnd/>
            <a:tailEnd/>
          </a:ln>
        </p:spPr>
        <p:txBody>
          <a:bodyPr/>
          <a:lstStyle/>
          <a:p>
            <a:endParaRPr lang="en-US"/>
          </a:p>
        </p:txBody>
      </p:sp>
      <p:sp>
        <p:nvSpPr>
          <p:cNvPr id="811038" name="Freeform 30"/>
          <p:cNvSpPr>
            <a:spLocks/>
          </p:cNvSpPr>
          <p:nvPr/>
        </p:nvSpPr>
        <p:spPr bwMode="auto">
          <a:xfrm>
            <a:off x="1668463" y="1992313"/>
            <a:ext cx="952500" cy="90487"/>
          </a:xfrm>
          <a:custGeom>
            <a:avLst/>
            <a:gdLst/>
            <a:ahLst/>
            <a:cxnLst>
              <a:cxn ang="0">
                <a:pos x="498" y="57"/>
              </a:cxn>
              <a:cxn ang="0">
                <a:pos x="600" y="0"/>
              </a:cxn>
              <a:cxn ang="0">
                <a:pos x="108" y="0"/>
              </a:cxn>
              <a:cxn ang="0">
                <a:pos x="0" y="57"/>
              </a:cxn>
              <a:cxn ang="0">
                <a:pos x="498" y="57"/>
              </a:cxn>
            </a:cxnLst>
            <a:rect l="0" t="0" r="r" b="b"/>
            <a:pathLst>
              <a:path w="600" h="57">
                <a:moveTo>
                  <a:pt x="498" y="57"/>
                </a:moveTo>
                <a:lnTo>
                  <a:pt x="600" y="0"/>
                </a:lnTo>
                <a:lnTo>
                  <a:pt x="108" y="0"/>
                </a:lnTo>
                <a:lnTo>
                  <a:pt x="0" y="57"/>
                </a:lnTo>
                <a:lnTo>
                  <a:pt x="498" y="57"/>
                </a:lnTo>
                <a:close/>
              </a:path>
            </a:pathLst>
          </a:custGeom>
          <a:solidFill>
            <a:schemeClr val="accent2">
              <a:lumMod val="75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811040" name="Freeform 32"/>
          <p:cNvSpPr>
            <a:spLocks/>
          </p:cNvSpPr>
          <p:nvPr/>
        </p:nvSpPr>
        <p:spPr bwMode="auto">
          <a:xfrm>
            <a:off x="3868738" y="2090738"/>
            <a:ext cx="161925" cy="3179762"/>
          </a:xfrm>
          <a:custGeom>
            <a:avLst/>
            <a:gdLst/>
            <a:ahLst/>
            <a:cxnLst>
              <a:cxn ang="0">
                <a:pos x="0" y="2003"/>
              </a:cxn>
              <a:cxn ang="0">
                <a:pos x="0" y="57"/>
              </a:cxn>
              <a:cxn ang="0">
                <a:pos x="102" y="0"/>
              </a:cxn>
              <a:cxn ang="0">
                <a:pos x="102" y="1946"/>
              </a:cxn>
              <a:cxn ang="0">
                <a:pos x="0" y="2003"/>
              </a:cxn>
            </a:cxnLst>
            <a:rect l="0" t="0" r="r" b="b"/>
            <a:pathLst>
              <a:path w="102" h="2003">
                <a:moveTo>
                  <a:pt x="0" y="2003"/>
                </a:moveTo>
                <a:lnTo>
                  <a:pt x="0" y="57"/>
                </a:lnTo>
                <a:lnTo>
                  <a:pt x="102" y="0"/>
                </a:lnTo>
                <a:lnTo>
                  <a:pt x="102" y="1946"/>
                </a:lnTo>
                <a:lnTo>
                  <a:pt x="0" y="2003"/>
                </a:lnTo>
                <a:close/>
              </a:path>
            </a:pathLst>
          </a:custGeom>
          <a:solidFill>
            <a:schemeClr val="accent2">
              <a:lumMod val="50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24" name="Rectangle 34"/>
          <p:cNvSpPr>
            <a:spLocks noChangeArrowheads="1"/>
          </p:cNvSpPr>
          <p:nvPr/>
        </p:nvSpPr>
        <p:spPr bwMode="auto">
          <a:xfrm>
            <a:off x="3078163" y="2181225"/>
            <a:ext cx="790575" cy="3089275"/>
          </a:xfrm>
          <a:prstGeom prst="rect">
            <a:avLst/>
          </a:prstGeom>
          <a:solidFill>
            <a:schemeClr val="accent2"/>
          </a:solidFill>
          <a:ln w="9525">
            <a:solidFill>
              <a:srgbClr val="000000"/>
            </a:solidFill>
            <a:miter lim="800000"/>
            <a:headEnd/>
            <a:tailEnd/>
          </a:ln>
        </p:spPr>
        <p:txBody>
          <a:bodyPr/>
          <a:lstStyle/>
          <a:p>
            <a:endParaRPr lang="en-US"/>
          </a:p>
        </p:txBody>
      </p:sp>
      <p:sp>
        <p:nvSpPr>
          <p:cNvPr id="811044" name="Freeform 36"/>
          <p:cNvSpPr>
            <a:spLocks/>
          </p:cNvSpPr>
          <p:nvPr/>
        </p:nvSpPr>
        <p:spPr bwMode="auto">
          <a:xfrm>
            <a:off x="3078163" y="2090738"/>
            <a:ext cx="952500" cy="90487"/>
          </a:xfrm>
          <a:custGeom>
            <a:avLst/>
            <a:gdLst/>
            <a:ahLst/>
            <a:cxnLst>
              <a:cxn ang="0">
                <a:pos x="498" y="57"/>
              </a:cxn>
              <a:cxn ang="0">
                <a:pos x="600" y="0"/>
              </a:cxn>
              <a:cxn ang="0">
                <a:pos x="108" y="0"/>
              </a:cxn>
              <a:cxn ang="0">
                <a:pos x="0" y="57"/>
              </a:cxn>
              <a:cxn ang="0">
                <a:pos x="498" y="57"/>
              </a:cxn>
            </a:cxnLst>
            <a:rect l="0" t="0" r="r" b="b"/>
            <a:pathLst>
              <a:path w="600" h="57">
                <a:moveTo>
                  <a:pt x="498" y="57"/>
                </a:moveTo>
                <a:lnTo>
                  <a:pt x="600" y="0"/>
                </a:lnTo>
                <a:lnTo>
                  <a:pt x="108" y="0"/>
                </a:lnTo>
                <a:lnTo>
                  <a:pt x="0" y="57"/>
                </a:lnTo>
                <a:lnTo>
                  <a:pt x="498" y="57"/>
                </a:lnTo>
                <a:close/>
              </a:path>
            </a:pathLst>
          </a:custGeom>
          <a:solidFill>
            <a:schemeClr val="accent2">
              <a:lumMod val="75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811046" name="Freeform 38"/>
          <p:cNvSpPr>
            <a:spLocks/>
          </p:cNvSpPr>
          <p:nvPr/>
        </p:nvSpPr>
        <p:spPr bwMode="auto">
          <a:xfrm>
            <a:off x="5278438" y="2863850"/>
            <a:ext cx="161925" cy="2406650"/>
          </a:xfrm>
          <a:custGeom>
            <a:avLst/>
            <a:gdLst/>
            <a:ahLst/>
            <a:cxnLst>
              <a:cxn ang="0">
                <a:pos x="0" y="1516"/>
              </a:cxn>
              <a:cxn ang="0">
                <a:pos x="0" y="56"/>
              </a:cxn>
              <a:cxn ang="0">
                <a:pos x="102" y="0"/>
              </a:cxn>
              <a:cxn ang="0">
                <a:pos x="102" y="1459"/>
              </a:cxn>
              <a:cxn ang="0">
                <a:pos x="0" y="1516"/>
              </a:cxn>
            </a:cxnLst>
            <a:rect l="0" t="0" r="r" b="b"/>
            <a:pathLst>
              <a:path w="102" h="1516">
                <a:moveTo>
                  <a:pt x="0" y="1516"/>
                </a:moveTo>
                <a:lnTo>
                  <a:pt x="0" y="56"/>
                </a:lnTo>
                <a:lnTo>
                  <a:pt x="102" y="0"/>
                </a:lnTo>
                <a:lnTo>
                  <a:pt x="102" y="1459"/>
                </a:lnTo>
                <a:lnTo>
                  <a:pt x="0" y="1516"/>
                </a:lnTo>
                <a:close/>
              </a:path>
            </a:pathLst>
          </a:custGeom>
          <a:solidFill>
            <a:schemeClr val="accent2">
              <a:lumMod val="50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27" name="Rectangle 40"/>
          <p:cNvSpPr>
            <a:spLocks noChangeArrowheads="1"/>
          </p:cNvSpPr>
          <p:nvPr/>
        </p:nvSpPr>
        <p:spPr bwMode="auto">
          <a:xfrm>
            <a:off x="4487863" y="2952750"/>
            <a:ext cx="790575" cy="2317750"/>
          </a:xfrm>
          <a:prstGeom prst="rect">
            <a:avLst/>
          </a:prstGeom>
          <a:solidFill>
            <a:schemeClr val="accent2"/>
          </a:solidFill>
          <a:ln w="9525">
            <a:solidFill>
              <a:srgbClr val="000000"/>
            </a:solidFill>
            <a:miter lim="800000"/>
            <a:headEnd/>
            <a:tailEnd/>
          </a:ln>
        </p:spPr>
        <p:txBody>
          <a:bodyPr/>
          <a:lstStyle/>
          <a:p>
            <a:endParaRPr lang="en-US"/>
          </a:p>
        </p:txBody>
      </p:sp>
      <p:sp>
        <p:nvSpPr>
          <p:cNvPr id="811050" name="Freeform 42"/>
          <p:cNvSpPr>
            <a:spLocks/>
          </p:cNvSpPr>
          <p:nvPr/>
        </p:nvSpPr>
        <p:spPr bwMode="auto">
          <a:xfrm>
            <a:off x="4487863" y="2863850"/>
            <a:ext cx="952500" cy="88900"/>
          </a:xfrm>
          <a:custGeom>
            <a:avLst/>
            <a:gdLst/>
            <a:ahLst/>
            <a:cxnLst>
              <a:cxn ang="0">
                <a:pos x="498" y="56"/>
              </a:cxn>
              <a:cxn ang="0">
                <a:pos x="600" y="0"/>
              </a:cxn>
              <a:cxn ang="0">
                <a:pos x="102" y="0"/>
              </a:cxn>
              <a:cxn ang="0">
                <a:pos x="0" y="56"/>
              </a:cxn>
              <a:cxn ang="0">
                <a:pos x="498" y="56"/>
              </a:cxn>
            </a:cxnLst>
            <a:rect l="0" t="0" r="r" b="b"/>
            <a:pathLst>
              <a:path w="600" h="56">
                <a:moveTo>
                  <a:pt x="498" y="56"/>
                </a:moveTo>
                <a:lnTo>
                  <a:pt x="600" y="0"/>
                </a:lnTo>
                <a:lnTo>
                  <a:pt x="102" y="0"/>
                </a:lnTo>
                <a:lnTo>
                  <a:pt x="0" y="56"/>
                </a:lnTo>
                <a:lnTo>
                  <a:pt x="498" y="56"/>
                </a:lnTo>
                <a:close/>
              </a:path>
            </a:pathLst>
          </a:custGeom>
          <a:solidFill>
            <a:schemeClr val="accent2">
              <a:lumMod val="75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811052" name="Freeform 44"/>
          <p:cNvSpPr>
            <a:spLocks/>
          </p:cNvSpPr>
          <p:nvPr/>
        </p:nvSpPr>
        <p:spPr bwMode="auto">
          <a:xfrm>
            <a:off x="6680200" y="4075113"/>
            <a:ext cx="169863" cy="1195387"/>
          </a:xfrm>
          <a:custGeom>
            <a:avLst/>
            <a:gdLst/>
            <a:ahLst/>
            <a:cxnLst>
              <a:cxn ang="0">
                <a:pos x="0" y="753"/>
              </a:cxn>
              <a:cxn ang="0">
                <a:pos x="0" y="57"/>
              </a:cxn>
              <a:cxn ang="0">
                <a:pos x="107" y="0"/>
              </a:cxn>
              <a:cxn ang="0">
                <a:pos x="107" y="696"/>
              </a:cxn>
              <a:cxn ang="0">
                <a:pos x="0" y="753"/>
              </a:cxn>
            </a:cxnLst>
            <a:rect l="0" t="0" r="r" b="b"/>
            <a:pathLst>
              <a:path w="107" h="753">
                <a:moveTo>
                  <a:pt x="0" y="753"/>
                </a:moveTo>
                <a:lnTo>
                  <a:pt x="0" y="57"/>
                </a:lnTo>
                <a:lnTo>
                  <a:pt x="107" y="0"/>
                </a:lnTo>
                <a:lnTo>
                  <a:pt x="107" y="696"/>
                </a:lnTo>
                <a:lnTo>
                  <a:pt x="0" y="753"/>
                </a:lnTo>
                <a:close/>
              </a:path>
            </a:pathLst>
          </a:custGeom>
          <a:solidFill>
            <a:schemeClr val="accent2">
              <a:lumMod val="50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30" name="Rectangle 46"/>
          <p:cNvSpPr>
            <a:spLocks noChangeArrowheads="1"/>
          </p:cNvSpPr>
          <p:nvPr/>
        </p:nvSpPr>
        <p:spPr bwMode="auto">
          <a:xfrm>
            <a:off x="5897563" y="4165600"/>
            <a:ext cx="782637" cy="1104900"/>
          </a:xfrm>
          <a:prstGeom prst="rect">
            <a:avLst/>
          </a:prstGeom>
          <a:solidFill>
            <a:schemeClr val="accent2"/>
          </a:solidFill>
          <a:ln w="9525">
            <a:solidFill>
              <a:srgbClr val="000000"/>
            </a:solidFill>
            <a:miter lim="800000"/>
            <a:headEnd/>
            <a:tailEnd/>
          </a:ln>
        </p:spPr>
        <p:txBody>
          <a:bodyPr/>
          <a:lstStyle/>
          <a:p>
            <a:endParaRPr lang="en-US"/>
          </a:p>
        </p:txBody>
      </p:sp>
      <p:sp>
        <p:nvSpPr>
          <p:cNvPr id="811056" name="Freeform 48"/>
          <p:cNvSpPr>
            <a:spLocks/>
          </p:cNvSpPr>
          <p:nvPr/>
        </p:nvSpPr>
        <p:spPr bwMode="auto">
          <a:xfrm>
            <a:off x="5897563" y="4075113"/>
            <a:ext cx="952500" cy="90487"/>
          </a:xfrm>
          <a:custGeom>
            <a:avLst/>
            <a:gdLst/>
            <a:ahLst/>
            <a:cxnLst>
              <a:cxn ang="0">
                <a:pos x="493" y="57"/>
              </a:cxn>
              <a:cxn ang="0">
                <a:pos x="600" y="0"/>
              </a:cxn>
              <a:cxn ang="0">
                <a:pos x="102" y="0"/>
              </a:cxn>
              <a:cxn ang="0">
                <a:pos x="0" y="57"/>
              </a:cxn>
              <a:cxn ang="0">
                <a:pos x="493" y="57"/>
              </a:cxn>
            </a:cxnLst>
            <a:rect l="0" t="0" r="r" b="b"/>
            <a:pathLst>
              <a:path w="600" h="57">
                <a:moveTo>
                  <a:pt x="493" y="57"/>
                </a:moveTo>
                <a:lnTo>
                  <a:pt x="600" y="0"/>
                </a:lnTo>
                <a:lnTo>
                  <a:pt x="102" y="0"/>
                </a:lnTo>
                <a:lnTo>
                  <a:pt x="0" y="57"/>
                </a:lnTo>
                <a:lnTo>
                  <a:pt x="493" y="57"/>
                </a:lnTo>
                <a:close/>
              </a:path>
            </a:pathLst>
          </a:custGeom>
          <a:solidFill>
            <a:schemeClr val="accent2">
              <a:lumMod val="75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811058" name="Freeform 50"/>
          <p:cNvSpPr>
            <a:spLocks/>
          </p:cNvSpPr>
          <p:nvPr/>
        </p:nvSpPr>
        <p:spPr bwMode="auto">
          <a:xfrm>
            <a:off x="8089900" y="4094163"/>
            <a:ext cx="169863" cy="1176337"/>
          </a:xfrm>
          <a:custGeom>
            <a:avLst/>
            <a:gdLst/>
            <a:ahLst/>
            <a:cxnLst>
              <a:cxn ang="0">
                <a:pos x="0" y="741"/>
              </a:cxn>
              <a:cxn ang="0">
                <a:pos x="0" y="56"/>
              </a:cxn>
              <a:cxn ang="0">
                <a:pos x="107" y="0"/>
              </a:cxn>
              <a:cxn ang="0">
                <a:pos x="107" y="684"/>
              </a:cxn>
              <a:cxn ang="0">
                <a:pos x="0" y="741"/>
              </a:cxn>
            </a:cxnLst>
            <a:rect l="0" t="0" r="r" b="b"/>
            <a:pathLst>
              <a:path w="107" h="741">
                <a:moveTo>
                  <a:pt x="0" y="741"/>
                </a:moveTo>
                <a:lnTo>
                  <a:pt x="0" y="56"/>
                </a:lnTo>
                <a:lnTo>
                  <a:pt x="107" y="0"/>
                </a:lnTo>
                <a:lnTo>
                  <a:pt x="107" y="684"/>
                </a:lnTo>
                <a:lnTo>
                  <a:pt x="0" y="741"/>
                </a:lnTo>
                <a:close/>
              </a:path>
            </a:pathLst>
          </a:custGeom>
          <a:solidFill>
            <a:schemeClr val="accent2">
              <a:lumMod val="50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33" name="Rectangle 52"/>
          <p:cNvSpPr>
            <a:spLocks noChangeArrowheads="1"/>
          </p:cNvSpPr>
          <p:nvPr/>
        </p:nvSpPr>
        <p:spPr bwMode="auto">
          <a:xfrm>
            <a:off x="7308850" y="4183063"/>
            <a:ext cx="781050" cy="1087437"/>
          </a:xfrm>
          <a:prstGeom prst="rect">
            <a:avLst/>
          </a:prstGeom>
          <a:solidFill>
            <a:schemeClr val="accent2"/>
          </a:solidFill>
          <a:ln w="9525">
            <a:solidFill>
              <a:srgbClr val="000000"/>
            </a:solidFill>
            <a:miter lim="800000"/>
            <a:headEnd/>
            <a:tailEnd/>
          </a:ln>
        </p:spPr>
        <p:txBody>
          <a:bodyPr/>
          <a:lstStyle/>
          <a:p>
            <a:endParaRPr lang="en-US"/>
          </a:p>
        </p:txBody>
      </p:sp>
      <p:sp>
        <p:nvSpPr>
          <p:cNvPr id="811062" name="Freeform 54"/>
          <p:cNvSpPr>
            <a:spLocks/>
          </p:cNvSpPr>
          <p:nvPr/>
        </p:nvSpPr>
        <p:spPr bwMode="auto">
          <a:xfrm>
            <a:off x="7308850" y="4094163"/>
            <a:ext cx="950913" cy="88900"/>
          </a:xfrm>
          <a:custGeom>
            <a:avLst/>
            <a:gdLst/>
            <a:ahLst/>
            <a:cxnLst>
              <a:cxn ang="0">
                <a:pos x="492" y="56"/>
              </a:cxn>
              <a:cxn ang="0">
                <a:pos x="599" y="0"/>
              </a:cxn>
              <a:cxn ang="0">
                <a:pos x="101" y="0"/>
              </a:cxn>
              <a:cxn ang="0">
                <a:pos x="0" y="56"/>
              </a:cxn>
              <a:cxn ang="0">
                <a:pos x="492" y="56"/>
              </a:cxn>
            </a:cxnLst>
            <a:rect l="0" t="0" r="r" b="b"/>
            <a:pathLst>
              <a:path w="599" h="56">
                <a:moveTo>
                  <a:pt x="492" y="56"/>
                </a:moveTo>
                <a:lnTo>
                  <a:pt x="599" y="0"/>
                </a:lnTo>
                <a:lnTo>
                  <a:pt x="101" y="0"/>
                </a:lnTo>
                <a:lnTo>
                  <a:pt x="0" y="56"/>
                </a:lnTo>
                <a:lnTo>
                  <a:pt x="492" y="56"/>
                </a:lnTo>
                <a:close/>
              </a:path>
            </a:pathLst>
          </a:custGeom>
          <a:solidFill>
            <a:schemeClr val="accent2">
              <a:lumMod val="75000"/>
            </a:schemeClr>
          </a:solidFill>
          <a:ln w="9525">
            <a:solidFill>
              <a:srgbClr val="000000"/>
            </a:solidFill>
            <a:prstDash val="solid"/>
            <a:round/>
            <a:headEnd/>
            <a:tailEnd/>
          </a:ln>
        </p:spPr>
        <p:txBody>
          <a:bodyPr/>
          <a:lstStyle/>
          <a:p>
            <a:pPr>
              <a:defRPr/>
            </a:pPr>
            <a:endParaRPr lang="en-US">
              <a:latin typeface="Arial" pitchFamily="34" charset="0"/>
            </a:endParaRPr>
          </a:p>
        </p:txBody>
      </p:sp>
      <p:sp>
        <p:nvSpPr>
          <p:cNvPr id="13335" name="Line 55"/>
          <p:cNvSpPr>
            <a:spLocks noChangeShapeType="1"/>
          </p:cNvSpPr>
          <p:nvPr/>
        </p:nvSpPr>
        <p:spPr bwMode="auto">
          <a:xfrm flipV="1">
            <a:off x="1344613" y="1687513"/>
            <a:ext cx="0" cy="3590925"/>
          </a:xfrm>
          <a:prstGeom prst="line">
            <a:avLst/>
          </a:prstGeom>
          <a:noFill/>
          <a:ln w="15875">
            <a:solidFill>
              <a:srgbClr val="000000"/>
            </a:solidFill>
            <a:round/>
            <a:headEnd/>
            <a:tailEnd/>
          </a:ln>
        </p:spPr>
        <p:txBody>
          <a:bodyPr/>
          <a:lstStyle/>
          <a:p>
            <a:endParaRPr lang="en-US"/>
          </a:p>
        </p:txBody>
      </p:sp>
      <p:sp>
        <p:nvSpPr>
          <p:cNvPr id="13336" name="Line 56"/>
          <p:cNvSpPr>
            <a:spLocks noChangeShapeType="1"/>
          </p:cNvSpPr>
          <p:nvPr/>
        </p:nvSpPr>
        <p:spPr bwMode="auto">
          <a:xfrm flipH="1">
            <a:off x="1292225" y="5278438"/>
            <a:ext cx="52388" cy="0"/>
          </a:xfrm>
          <a:prstGeom prst="line">
            <a:avLst/>
          </a:prstGeom>
          <a:noFill/>
          <a:ln w="15875">
            <a:solidFill>
              <a:srgbClr val="000000"/>
            </a:solidFill>
            <a:round/>
            <a:headEnd/>
            <a:tailEnd/>
          </a:ln>
        </p:spPr>
        <p:txBody>
          <a:bodyPr/>
          <a:lstStyle/>
          <a:p>
            <a:endParaRPr lang="en-US"/>
          </a:p>
        </p:txBody>
      </p:sp>
      <p:sp>
        <p:nvSpPr>
          <p:cNvPr id="13337" name="Line 57"/>
          <p:cNvSpPr>
            <a:spLocks noChangeShapeType="1"/>
          </p:cNvSpPr>
          <p:nvPr/>
        </p:nvSpPr>
        <p:spPr bwMode="auto">
          <a:xfrm flipH="1">
            <a:off x="1292225" y="4676775"/>
            <a:ext cx="52388" cy="0"/>
          </a:xfrm>
          <a:prstGeom prst="line">
            <a:avLst/>
          </a:prstGeom>
          <a:noFill/>
          <a:ln w="15875">
            <a:solidFill>
              <a:srgbClr val="000000"/>
            </a:solidFill>
            <a:round/>
            <a:headEnd/>
            <a:tailEnd/>
          </a:ln>
        </p:spPr>
        <p:txBody>
          <a:bodyPr/>
          <a:lstStyle/>
          <a:p>
            <a:endParaRPr lang="en-US"/>
          </a:p>
        </p:txBody>
      </p:sp>
      <p:sp>
        <p:nvSpPr>
          <p:cNvPr id="13338" name="Line 58"/>
          <p:cNvSpPr>
            <a:spLocks noChangeShapeType="1"/>
          </p:cNvSpPr>
          <p:nvPr/>
        </p:nvSpPr>
        <p:spPr bwMode="auto">
          <a:xfrm flipH="1">
            <a:off x="1292225" y="4084638"/>
            <a:ext cx="52388" cy="0"/>
          </a:xfrm>
          <a:prstGeom prst="line">
            <a:avLst/>
          </a:prstGeom>
          <a:noFill/>
          <a:ln w="15875">
            <a:solidFill>
              <a:srgbClr val="000000"/>
            </a:solidFill>
            <a:round/>
            <a:headEnd/>
            <a:tailEnd/>
          </a:ln>
        </p:spPr>
        <p:txBody>
          <a:bodyPr/>
          <a:lstStyle/>
          <a:p>
            <a:endParaRPr lang="en-US"/>
          </a:p>
        </p:txBody>
      </p:sp>
      <p:sp>
        <p:nvSpPr>
          <p:cNvPr id="13339" name="Line 59"/>
          <p:cNvSpPr>
            <a:spLocks noChangeShapeType="1"/>
          </p:cNvSpPr>
          <p:nvPr/>
        </p:nvSpPr>
        <p:spPr bwMode="auto">
          <a:xfrm flipH="1">
            <a:off x="1292225" y="3482975"/>
            <a:ext cx="52388" cy="0"/>
          </a:xfrm>
          <a:prstGeom prst="line">
            <a:avLst/>
          </a:prstGeom>
          <a:noFill/>
          <a:ln w="15875">
            <a:solidFill>
              <a:srgbClr val="000000"/>
            </a:solidFill>
            <a:round/>
            <a:headEnd/>
            <a:tailEnd/>
          </a:ln>
        </p:spPr>
        <p:txBody>
          <a:bodyPr/>
          <a:lstStyle/>
          <a:p>
            <a:endParaRPr lang="en-US"/>
          </a:p>
        </p:txBody>
      </p:sp>
      <p:sp>
        <p:nvSpPr>
          <p:cNvPr id="13340" name="Line 60"/>
          <p:cNvSpPr>
            <a:spLocks noChangeShapeType="1"/>
          </p:cNvSpPr>
          <p:nvPr/>
        </p:nvSpPr>
        <p:spPr bwMode="auto">
          <a:xfrm flipH="1">
            <a:off x="1292225" y="2881313"/>
            <a:ext cx="52388" cy="0"/>
          </a:xfrm>
          <a:prstGeom prst="line">
            <a:avLst/>
          </a:prstGeom>
          <a:noFill/>
          <a:ln w="15875">
            <a:solidFill>
              <a:srgbClr val="000000"/>
            </a:solidFill>
            <a:round/>
            <a:headEnd/>
            <a:tailEnd/>
          </a:ln>
        </p:spPr>
        <p:txBody>
          <a:bodyPr/>
          <a:lstStyle/>
          <a:p>
            <a:endParaRPr lang="en-US"/>
          </a:p>
        </p:txBody>
      </p:sp>
      <p:sp>
        <p:nvSpPr>
          <p:cNvPr id="13341" name="Line 61"/>
          <p:cNvSpPr>
            <a:spLocks noChangeShapeType="1"/>
          </p:cNvSpPr>
          <p:nvPr/>
        </p:nvSpPr>
        <p:spPr bwMode="auto">
          <a:xfrm flipH="1">
            <a:off x="1292225" y="2279650"/>
            <a:ext cx="52388" cy="0"/>
          </a:xfrm>
          <a:prstGeom prst="line">
            <a:avLst/>
          </a:prstGeom>
          <a:noFill/>
          <a:ln w="15875">
            <a:solidFill>
              <a:srgbClr val="000000"/>
            </a:solidFill>
            <a:round/>
            <a:headEnd/>
            <a:tailEnd/>
          </a:ln>
        </p:spPr>
        <p:txBody>
          <a:bodyPr/>
          <a:lstStyle/>
          <a:p>
            <a:endParaRPr lang="en-US"/>
          </a:p>
        </p:txBody>
      </p:sp>
      <p:sp>
        <p:nvSpPr>
          <p:cNvPr id="13342" name="Line 62"/>
          <p:cNvSpPr>
            <a:spLocks noChangeShapeType="1"/>
          </p:cNvSpPr>
          <p:nvPr/>
        </p:nvSpPr>
        <p:spPr bwMode="auto">
          <a:xfrm flipH="1">
            <a:off x="1292225" y="1687513"/>
            <a:ext cx="52388" cy="0"/>
          </a:xfrm>
          <a:prstGeom prst="line">
            <a:avLst/>
          </a:prstGeom>
          <a:noFill/>
          <a:ln w="15875">
            <a:solidFill>
              <a:srgbClr val="000000"/>
            </a:solidFill>
            <a:round/>
            <a:headEnd/>
            <a:tailEnd/>
          </a:ln>
        </p:spPr>
        <p:txBody>
          <a:bodyPr/>
          <a:lstStyle/>
          <a:p>
            <a:endParaRPr lang="en-US"/>
          </a:p>
        </p:txBody>
      </p:sp>
      <p:sp>
        <p:nvSpPr>
          <p:cNvPr id="811071" name="Rectangle 63"/>
          <p:cNvSpPr>
            <a:spLocks noChangeArrowheads="1"/>
          </p:cNvSpPr>
          <p:nvPr/>
        </p:nvSpPr>
        <p:spPr bwMode="auto">
          <a:xfrm>
            <a:off x="1138238" y="5162550"/>
            <a:ext cx="96837" cy="230188"/>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0</a:t>
            </a:r>
            <a:endParaRPr lang="en-US">
              <a:latin typeface="+mj-lt"/>
            </a:endParaRPr>
          </a:p>
        </p:txBody>
      </p:sp>
      <p:sp>
        <p:nvSpPr>
          <p:cNvPr id="811072" name="Rectangle 64"/>
          <p:cNvSpPr>
            <a:spLocks noChangeArrowheads="1"/>
          </p:cNvSpPr>
          <p:nvPr/>
        </p:nvSpPr>
        <p:spPr bwMode="auto">
          <a:xfrm>
            <a:off x="1022350" y="4560888"/>
            <a:ext cx="192088" cy="230187"/>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10</a:t>
            </a:r>
            <a:endParaRPr lang="en-US">
              <a:latin typeface="+mj-lt"/>
            </a:endParaRPr>
          </a:p>
        </p:txBody>
      </p:sp>
      <p:sp>
        <p:nvSpPr>
          <p:cNvPr id="811073" name="Rectangle 65"/>
          <p:cNvSpPr>
            <a:spLocks noChangeArrowheads="1"/>
          </p:cNvSpPr>
          <p:nvPr/>
        </p:nvSpPr>
        <p:spPr bwMode="auto">
          <a:xfrm>
            <a:off x="1022350" y="3967163"/>
            <a:ext cx="192088" cy="230187"/>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20</a:t>
            </a:r>
            <a:endParaRPr lang="en-US">
              <a:latin typeface="+mj-lt"/>
            </a:endParaRPr>
          </a:p>
        </p:txBody>
      </p:sp>
      <p:sp>
        <p:nvSpPr>
          <p:cNvPr id="811074" name="Rectangle 66"/>
          <p:cNvSpPr>
            <a:spLocks noChangeArrowheads="1"/>
          </p:cNvSpPr>
          <p:nvPr/>
        </p:nvSpPr>
        <p:spPr bwMode="auto">
          <a:xfrm>
            <a:off x="1022350" y="3365500"/>
            <a:ext cx="192088" cy="230188"/>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30</a:t>
            </a:r>
            <a:endParaRPr lang="en-US">
              <a:latin typeface="+mj-lt"/>
            </a:endParaRPr>
          </a:p>
        </p:txBody>
      </p:sp>
      <p:sp>
        <p:nvSpPr>
          <p:cNvPr id="811075" name="Rectangle 67"/>
          <p:cNvSpPr>
            <a:spLocks noChangeArrowheads="1"/>
          </p:cNvSpPr>
          <p:nvPr/>
        </p:nvSpPr>
        <p:spPr bwMode="auto">
          <a:xfrm>
            <a:off x="1022350" y="2765425"/>
            <a:ext cx="192088" cy="230188"/>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40</a:t>
            </a:r>
            <a:endParaRPr lang="en-US">
              <a:latin typeface="+mj-lt"/>
            </a:endParaRPr>
          </a:p>
        </p:txBody>
      </p:sp>
      <p:sp>
        <p:nvSpPr>
          <p:cNvPr id="811076" name="Rectangle 68"/>
          <p:cNvSpPr>
            <a:spLocks noChangeArrowheads="1"/>
          </p:cNvSpPr>
          <p:nvPr/>
        </p:nvSpPr>
        <p:spPr bwMode="auto">
          <a:xfrm>
            <a:off x="1022350" y="2163763"/>
            <a:ext cx="192088" cy="230187"/>
          </a:xfrm>
          <a:prstGeom prst="rect">
            <a:avLst/>
          </a:prstGeom>
          <a:noFill/>
          <a:ln w="9525">
            <a:noFill/>
            <a:miter lim="800000"/>
            <a:headEnd/>
            <a:tailEnd/>
          </a:ln>
        </p:spPr>
        <p:txBody>
          <a:bodyPr wrap="none" lIns="0" tIns="0" rIns="0" bIns="0">
            <a:spAutoFit/>
          </a:bodyPr>
          <a:lstStyle/>
          <a:p>
            <a:pPr>
              <a:defRPr/>
            </a:pPr>
            <a:r>
              <a:rPr lang="en-US" sz="1500">
                <a:solidFill>
                  <a:srgbClr val="000000"/>
                </a:solidFill>
                <a:latin typeface="+mj-lt"/>
              </a:rPr>
              <a:t>50</a:t>
            </a:r>
            <a:endParaRPr lang="en-US">
              <a:latin typeface="+mj-lt"/>
            </a:endParaRPr>
          </a:p>
        </p:txBody>
      </p:sp>
      <p:sp>
        <p:nvSpPr>
          <p:cNvPr id="811077" name="Rectangle 69"/>
          <p:cNvSpPr>
            <a:spLocks noChangeArrowheads="1"/>
          </p:cNvSpPr>
          <p:nvPr/>
        </p:nvSpPr>
        <p:spPr bwMode="auto">
          <a:xfrm>
            <a:off x="1022350" y="1570038"/>
            <a:ext cx="192088" cy="230187"/>
          </a:xfrm>
          <a:prstGeom prst="rect">
            <a:avLst/>
          </a:prstGeom>
          <a:noFill/>
          <a:ln w="9525">
            <a:noFill/>
            <a:miter lim="800000"/>
            <a:headEnd/>
            <a:tailEnd/>
          </a:ln>
        </p:spPr>
        <p:txBody>
          <a:bodyPr wrap="none" lIns="0" tIns="0" rIns="0" bIns="0">
            <a:spAutoFit/>
          </a:bodyPr>
          <a:lstStyle/>
          <a:p>
            <a:pPr>
              <a:defRPr/>
            </a:pPr>
            <a:r>
              <a:rPr lang="en-US" sz="1500" dirty="0">
                <a:solidFill>
                  <a:srgbClr val="000000"/>
                </a:solidFill>
                <a:latin typeface="+mj-lt"/>
              </a:rPr>
              <a:t>60</a:t>
            </a:r>
            <a:endParaRPr lang="en-US" dirty="0">
              <a:latin typeface="+mj-lt"/>
            </a:endParaRPr>
          </a:p>
        </p:txBody>
      </p:sp>
      <p:sp>
        <p:nvSpPr>
          <p:cNvPr id="13350" name="Line 70"/>
          <p:cNvSpPr>
            <a:spLocks noChangeShapeType="1"/>
          </p:cNvSpPr>
          <p:nvPr/>
        </p:nvSpPr>
        <p:spPr bwMode="auto">
          <a:xfrm>
            <a:off x="1344613" y="5278438"/>
            <a:ext cx="7050087" cy="0"/>
          </a:xfrm>
          <a:prstGeom prst="line">
            <a:avLst/>
          </a:prstGeom>
          <a:noFill/>
          <a:ln w="9525">
            <a:solidFill>
              <a:srgbClr val="000000"/>
            </a:solidFill>
            <a:round/>
            <a:headEnd/>
            <a:tailEnd/>
          </a:ln>
        </p:spPr>
        <p:txBody>
          <a:bodyPr/>
          <a:lstStyle/>
          <a:p>
            <a:endParaRPr lang="en-US"/>
          </a:p>
        </p:txBody>
      </p:sp>
      <p:sp>
        <p:nvSpPr>
          <p:cNvPr id="13351" name="Line 71"/>
          <p:cNvSpPr>
            <a:spLocks noChangeShapeType="1"/>
          </p:cNvSpPr>
          <p:nvPr/>
        </p:nvSpPr>
        <p:spPr bwMode="auto">
          <a:xfrm>
            <a:off x="1344613" y="5278438"/>
            <a:ext cx="0" cy="53975"/>
          </a:xfrm>
          <a:prstGeom prst="line">
            <a:avLst/>
          </a:prstGeom>
          <a:noFill/>
          <a:ln w="15875">
            <a:solidFill>
              <a:srgbClr val="000000"/>
            </a:solidFill>
            <a:round/>
            <a:headEnd/>
            <a:tailEnd/>
          </a:ln>
        </p:spPr>
        <p:txBody>
          <a:bodyPr/>
          <a:lstStyle/>
          <a:p>
            <a:endParaRPr lang="en-US"/>
          </a:p>
        </p:txBody>
      </p:sp>
      <p:sp>
        <p:nvSpPr>
          <p:cNvPr id="13352" name="Line 72"/>
          <p:cNvSpPr>
            <a:spLocks noChangeShapeType="1"/>
          </p:cNvSpPr>
          <p:nvPr/>
        </p:nvSpPr>
        <p:spPr bwMode="auto">
          <a:xfrm>
            <a:off x="2755900" y="5278438"/>
            <a:ext cx="0" cy="53975"/>
          </a:xfrm>
          <a:prstGeom prst="line">
            <a:avLst/>
          </a:prstGeom>
          <a:noFill/>
          <a:ln w="15875">
            <a:solidFill>
              <a:srgbClr val="000000"/>
            </a:solidFill>
            <a:round/>
            <a:headEnd/>
            <a:tailEnd/>
          </a:ln>
        </p:spPr>
        <p:txBody>
          <a:bodyPr/>
          <a:lstStyle/>
          <a:p>
            <a:endParaRPr lang="en-US"/>
          </a:p>
        </p:txBody>
      </p:sp>
      <p:sp>
        <p:nvSpPr>
          <p:cNvPr id="13353" name="Line 73"/>
          <p:cNvSpPr>
            <a:spLocks noChangeShapeType="1"/>
          </p:cNvSpPr>
          <p:nvPr/>
        </p:nvSpPr>
        <p:spPr bwMode="auto">
          <a:xfrm>
            <a:off x="4165600" y="5278438"/>
            <a:ext cx="0" cy="53975"/>
          </a:xfrm>
          <a:prstGeom prst="line">
            <a:avLst/>
          </a:prstGeom>
          <a:noFill/>
          <a:ln w="15875">
            <a:solidFill>
              <a:srgbClr val="000000"/>
            </a:solidFill>
            <a:round/>
            <a:headEnd/>
            <a:tailEnd/>
          </a:ln>
        </p:spPr>
        <p:txBody>
          <a:bodyPr/>
          <a:lstStyle/>
          <a:p>
            <a:endParaRPr lang="en-US"/>
          </a:p>
        </p:txBody>
      </p:sp>
      <p:sp>
        <p:nvSpPr>
          <p:cNvPr id="13354" name="Line 74"/>
          <p:cNvSpPr>
            <a:spLocks noChangeShapeType="1"/>
          </p:cNvSpPr>
          <p:nvPr/>
        </p:nvSpPr>
        <p:spPr bwMode="auto">
          <a:xfrm>
            <a:off x="5575300" y="5278438"/>
            <a:ext cx="0" cy="53975"/>
          </a:xfrm>
          <a:prstGeom prst="line">
            <a:avLst/>
          </a:prstGeom>
          <a:noFill/>
          <a:ln w="15875">
            <a:solidFill>
              <a:srgbClr val="000000"/>
            </a:solidFill>
            <a:round/>
            <a:headEnd/>
            <a:tailEnd/>
          </a:ln>
        </p:spPr>
        <p:txBody>
          <a:bodyPr/>
          <a:lstStyle/>
          <a:p>
            <a:endParaRPr lang="en-US"/>
          </a:p>
        </p:txBody>
      </p:sp>
      <p:sp>
        <p:nvSpPr>
          <p:cNvPr id="13355" name="Line 75"/>
          <p:cNvSpPr>
            <a:spLocks noChangeShapeType="1"/>
          </p:cNvSpPr>
          <p:nvPr/>
        </p:nvSpPr>
        <p:spPr bwMode="auto">
          <a:xfrm>
            <a:off x="6985000" y="5278438"/>
            <a:ext cx="0" cy="53975"/>
          </a:xfrm>
          <a:prstGeom prst="line">
            <a:avLst/>
          </a:prstGeom>
          <a:noFill/>
          <a:ln w="15875">
            <a:solidFill>
              <a:srgbClr val="000000"/>
            </a:solidFill>
            <a:round/>
            <a:headEnd/>
            <a:tailEnd/>
          </a:ln>
        </p:spPr>
        <p:txBody>
          <a:bodyPr/>
          <a:lstStyle/>
          <a:p>
            <a:endParaRPr lang="en-US"/>
          </a:p>
        </p:txBody>
      </p:sp>
      <p:sp>
        <p:nvSpPr>
          <p:cNvPr id="13356" name="Line 76"/>
          <p:cNvSpPr>
            <a:spLocks noChangeShapeType="1"/>
          </p:cNvSpPr>
          <p:nvPr/>
        </p:nvSpPr>
        <p:spPr bwMode="auto">
          <a:xfrm>
            <a:off x="8394700" y="5278438"/>
            <a:ext cx="0" cy="53975"/>
          </a:xfrm>
          <a:prstGeom prst="line">
            <a:avLst/>
          </a:prstGeom>
          <a:noFill/>
          <a:ln w="15875">
            <a:solidFill>
              <a:srgbClr val="000000"/>
            </a:solidFill>
            <a:round/>
            <a:headEnd/>
            <a:tailEnd/>
          </a:ln>
        </p:spPr>
        <p:txBody>
          <a:bodyPr/>
          <a:lstStyle/>
          <a:p>
            <a:endParaRPr lang="en-US"/>
          </a:p>
        </p:txBody>
      </p:sp>
      <p:sp>
        <p:nvSpPr>
          <p:cNvPr id="811011" name="Rectangle 3"/>
          <p:cNvSpPr>
            <a:spLocks noGrp="1" noChangeArrowheads="1"/>
          </p:cNvSpPr>
          <p:nvPr>
            <p:ph type="title"/>
          </p:nvPr>
        </p:nvSpPr>
        <p:spPr/>
        <p:txBody>
          <a:bodyPr/>
          <a:lstStyle/>
          <a:p>
            <a:pPr eaLnBrk="1" hangingPunct="1">
              <a:defRPr/>
            </a:pPr>
            <a:r>
              <a:rPr lang="en-US" dirty="0" smtClean="0"/>
              <a:t> Direct Cost of Chronic Diseases </a:t>
            </a:r>
            <a:br>
              <a:rPr lang="en-US" dirty="0" smtClean="0"/>
            </a:br>
            <a:r>
              <a:rPr lang="en-US" dirty="0" smtClean="0"/>
              <a:t>in the United States</a:t>
            </a:r>
            <a:r>
              <a:rPr lang="en-US" baseline="30000" dirty="0" smtClean="0"/>
              <a:t>1,2</a:t>
            </a:r>
          </a:p>
        </p:txBody>
      </p:sp>
      <p:sp>
        <p:nvSpPr>
          <p:cNvPr id="811012" name="Text Box 4"/>
          <p:cNvSpPr txBox="1">
            <a:spLocks noChangeArrowheads="1"/>
          </p:cNvSpPr>
          <p:nvPr/>
        </p:nvSpPr>
        <p:spPr bwMode="auto">
          <a:xfrm rot="16200000">
            <a:off x="-977900" y="3333750"/>
            <a:ext cx="3448050" cy="336550"/>
          </a:xfrm>
          <a:prstGeom prst="rect">
            <a:avLst/>
          </a:prstGeom>
          <a:noFill/>
          <a:ln w="76200" cap="sq" algn="ctr">
            <a:noFill/>
            <a:miter lim="800000"/>
            <a:headEnd/>
            <a:tailEnd/>
          </a:ln>
          <a:effectLst/>
        </p:spPr>
        <p:txBody>
          <a:bodyPr>
            <a:spAutoFit/>
          </a:bodyPr>
          <a:lstStyle/>
          <a:p>
            <a:pPr algn="ctr" eaLnBrk="0" hangingPunct="0">
              <a:spcBef>
                <a:spcPct val="50000"/>
              </a:spcBef>
              <a:defRPr/>
            </a:pPr>
            <a:r>
              <a:rPr lang="en-US" sz="1600" b="1" dirty="0">
                <a:latin typeface="+mj-lt"/>
              </a:rPr>
              <a:t>Direct Cost ($ Billions)</a:t>
            </a:r>
          </a:p>
        </p:txBody>
      </p:sp>
      <p:sp>
        <p:nvSpPr>
          <p:cNvPr id="811013" name="Text Box 5"/>
          <p:cNvSpPr txBox="1">
            <a:spLocks noChangeArrowheads="1"/>
          </p:cNvSpPr>
          <p:nvPr/>
        </p:nvSpPr>
        <p:spPr bwMode="auto">
          <a:xfrm>
            <a:off x="1362075" y="5280025"/>
            <a:ext cx="1360488" cy="501650"/>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400" b="1" dirty="0">
                <a:latin typeface="+mj-lt"/>
              </a:rPr>
              <a:t>Type 2 Diabetes</a:t>
            </a:r>
          </a:p>
        </p:txBody>
      </p:sp>
      <p:sp>
        <p:nvSpPr>
          <p:cNvPr id="811015" name="Text Box 7"/>
          <p:cNvSpPr txBox="1">
            <a:spLocks noChangeArrowheads="1"/>
          </p:cNvSpPr>
          <p:nvPr/>
        </p:nvSpPr>
        <p:spPr bwMode="auto">
          <a:xfrm>
            <a:off x="2897188" y="5280025"/>
            <a:ext cx="1162050" cy="29686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400" b="1">
                <a:latin typeface="+mj-lt"/>
              </a:rPr>
              <a:t>Obesity</a:t>
            </a:r>
          </a:p>
        </p:txBody>
      </p:sp>
      <p:sp>
        <p:nvSpPr>
          <p:cNvPr id="811016" name="Text Box 8"/>
          <p:cNvSpPr txBox="1">
            <a:spLocks noChangeArrowheads="1"/>
          </p:cNvSpPr>
          <p:nvPr/>
        </p:nvSpPr>
        <p:spPr bwMode="auto">
          <a:xfrm>
            <a:off x="4127500" y="5280025"/>
            <a:ext cx="1536700" cy="501650"/>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400" b="1" dirty="0">
                <a:latin typeface="+mj-lt"/>
              </a:rPr>
              <a:t>Coronary</a:t>
            </a:r>
            <a:br>
              <a:rPr lang="en-US" sz="1400" b="1" dirty="0">
                <a:latin typeface="+mj-lt"/>
              </a:rPr>
            </a:br>
            <a:r>
              <a:rPr lang="en-US" sz="1400" b="1" dirty="0">
                <a:latin typeface="+mj-lt"/>
              </a:rPr>
              <a:t>Heart Disease</a:t>
            </a:r>
          </a:p>
        </p:txBody>
      </p:sp>
      <p:sp>
        <p:nvSpPr>
          <p:cNvPr id="811017" name="Text Box 9"/>
          <p:cNvSpPr txBox="1">
            <a:spLocks noChangeArrowheads="1"/>
          </p:cNvSpPr>
          <p:nvPr/>
        </p:nvSpPr>
        <p:spPr bwMode="auto">
          <a:xfrm>
            <a:off x="5572125" y="5280025"/>
            <a:ext cx="1419225" cy="29686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400" b="1" dirty="0">
                <a:latin typeface="+mj-lt"/>
              </a:rPr>
              <a:t>Hypertension</a:t>
            </a:r>
          </a:p>
        </p:txBody>
      </p:sp>
      <p:sp>
        <p:nvSpPr>
          <p:cNvPr id="811018" name="Text Box 10"/>
          <p:cNvSpPr txBox="1">
            <a:spLocks noChangeArrowheads="1"/>
          </p:cNvSpPr>
          <p:nvPr/>
        </p:nvSpPr>
        <p:spPr bwMode="auto">
          <a:xfrm>
            <a:off x="7118350" y="5280025"/>
            <a:ext cx="1162050" cy="29686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400" b="1" dirty="0">
                <a:latin typeface="+mj-lt"/>
              </a:rPr>
              <a:t>Stroke</a:t>
            </a:r>
          </a:p>
        </p:txBody>
      </p:sp>
      <p:sp>
        <p:nvSpPr>
          <p:cNvPr id="811019" name="Text Box 11"/>
          <p:cNvSpPr txBox="1">
            <a:spLocks noChangeArrowheads="1"/>
          </p:cNvSpPr>
          <p:nvPr/>
        </p:nvSpPr>
        <p:spPr bwMode="auto">
          <a:xfrm>
            <a:off x="7223125" y="3733800"/>
            <a:ext cx="1162050" cy="36671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900" b="1">
                <a:latin typeface="+mj-lt"/>
              </a:rPr>
              <a:t>$18.1</a:t>
            </a:r>
          </a:p>
        </p:txBody>
      </p:sp>
      <p:sp>
        <p:nvSpPr>
          <p:cNvPr id="811020" name="Text Box 12"/>
          <p:cNvSpPr txBox="1">
            <a:spLocks noChangeArrowheads="1"/>
          </p:cNvSpPr>
          <p:nvPr/>
        </p:nvSpPr>
        <p:spPr bwMode="auto">
          <a:xfrm>
            <a:off x="5786438" y="3694113"/>
            <a:ext cx="1162050" cy="366712"/>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900" b="1">
                <a:latin typeface="+mj-lt"/>
              </a:rPr>
              <a:t>$18.4</a:t>
            </a:r>
          </a:p>
        </p:txBody>
      </p:sp>
      <p:sp>
        <p:nvSpPr>
          <p:cNvPr id="811021" name="Text Box 13"/>
          <p:cNvSpPr txBox="1">
            <a:spLocks noChangeArrowheads="1"/>
          </p:cNvSpPr>
          <p:nvPr/>
        </p:nvSpPr>
        <p:spPr bwMode="auto">
          <a:xfrm>
            <a:off x="4370388" y="2486025"/>
            <a:ext cx="1162050" cy="36671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900" b="1">
                <a:latin typeface="+mj-lt"/>
              </a:rPr>
              <a:t>$38.7</a:t>
            </a:r>
          </a:p>
        </p:txBody>
      </p:sp>
      <p:sp>
        <p:nvSpPr>
          <p:cNvPr id="811022" name="Text Box 14"/>
          <p:cNvSpPr txBox="1">
            <a:spLocks noChangeArrowheads="1"/>
          </p:cNvSpPr>
          <p:nvPr/>
        </p:nvSpPr>
        <p:spPr bwMode="auto">
          <a:xfrm>
            <a:off x="3009900" y="1724025"/>
            <a:ext cx="1162050" cy="366713"/>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900" b="1">
                <a:latin typeface="+mj-lt"/>
              </a:rPr>
              <a:t>$51.6</a:t>
            </a:r>
          </a:p>
        </p:txBody>
      </p:sp>
      <p:sp>
        <p:nvSpPr>
          <p:cNvPr id="811023" name="Text Box 15"/>
          <p:cNvSpPr txBox="1">
            <a:spLocks noChangeArrowheads="1"/>
          </p:cNvSpPr>
          <p:nvPr/>
        </p:nvSpPr>
        <p:spPr bwMode="auto">
          <a:xfrm>
            <a:off x="1566863" y="1624013"/>
            <a:ext cx="1162050" cy="366712"/>
          </a:xfrm>
          <a:prstGeom prst="rect">
            <a:avLst/>
          </a:prstGeom>
          <a:noFill/>
          <a:ln w="9525">
            <a:noFill/>
            <a:miter lim="800000"/>
            <a:headEnd/>
            <a:tailEnd/>
          </a:ln>
          <a:effectLst/>
        </p:spPr>
        <p:txBody>
          <a:bodyPr>
            <a:spAutoFit/>
          </a:bodyPr>
          <a:lstStyle/>
          <a:p>
            <a:pPr algn="ctr" eaLnBrk="0" hangingPunct="0">
              <a:lnSpc>
                <a:spcPct val="95000"/>
              </a:lnSpc>
              <a:spcBef>
                <a:spcPct val="60000"/>
              </a:spcBef>
              <a:defRPr/>
            </a:pPr>
            <a:r>
              <a:rPr lang="en-US" sz="1900" b="1">
                <a:latin typeface="+mj-lt"/>
              </a:rPr>
              <a:t>$53.2</a:t>
            </a:r>
          </a:p>
        </p:txBody>
      </p:sp>
      <p:sp>
        <p:nvSpPr>
          <p:cNvPr id="77" name="Text Box 51"/>
          <p:cNvSpPr txBox="1">
            <a:spLocks noChangeArrowheads="1"/>
          </p:cNvSpPr>
          <p:nvPr/>
        </p:nvSpPr>
        <p:spPr bwMode="auto">
          <a:xfrm>
            <a:off x="0" y="6032500"/>
            <a:ext cx="8420100" cy="736600"/>
          </a:xfrm>
          <a:prstGeom prst="rect">
            <a:avLst/>
          </a:prstGeom>
          <a:noFill/>
          <a:ln w="9525">
            <a:noFill/>
            <a:miter lim="800000"/>
            <a:headEnd/>
            <a:tailEnd/>
          </a:ln>
        </p:spPr>
        <p:txBody>
          <a:bodyPr anchor="b"/>
          <a:lstStyle/>
          <a:p>
            <a:pPr marL="57150" indent="-57150">
              <a:defRPr/>
            </a:pPr>
            <a:r>
              <a:rPr lang="da-DK" sz="800" i="1" dirty="0">
                <a:latin typeface="Times New Roman" pitchFamily="18" charset="0"/>
              </a:rPr>
              <a:t>Adjusted to 1995 dollars.</a:t>
            </a:r>
          </a:p>
          <a:p>
            <a:pPr>
              <a:defRPr/>
            </a:pPr>
            <a:r>
              <a:rPr lang="da-DK" sz="800" dirty="0"/>
              <a:t>1. </a:t>
            </a:r>
            <a:r>
              <a:rPr lang="en-US" sz="800" dirty="0"/>
              <a:t>Wolf AM, </a:t>
            </a:r>
            <a:r>
              <a:rPr lang="en-US" sz="800" dirty="0" err="1"/>
              <a:t>Colditz</a:t>
            </a:r>
            <a:r>
              <a:rPr lang="en-US" sz="800" dirty="0"/>
              <a:t> GA. Current estimates of the economic cost of obesity in the United States. </a:t>
            </a:r>
            <a:r>
              <a:rPr lang="en-US" sz="800" i="1" dirty="0"/>
              <a:t>Res</a:t>
            </a:r>
            <a:r>
              <a:rPr lang="en-US" sz="800" dirty="0"/>
              <a:t>. 1998 Mar;6:97-106.</a:t>
            </a:r>
          </a:p>
          <a:p>
            <a:pPr>
              <a:defRPr/>
            </a:pPr>
            <a:r>
              <a:rPr lang="da-DK" sz="800" dirty="0"/>
              <a:t>2. </a:t>
            </a:r>
            <a:r>
              <a:rPr lang="en-US" sz="800" dirty="0"/>
              <a:t>Hodgson TA, Cohen AJ. Medical care expenditures for selected circulatory diseases: opportunities for reducing national health expenditures. </a:t>
            </a:r>
            <a:r>
              <a:rPr lang="en-US" sz="800" i="1" dirty="0"/>
              <a:t>Med Care. </a:t>
            </a:r>
            <a:r>
              <a:rPr lang="en-US" sz="800" dirty="0"/>
              <a:t>1999;37:994-1012.</a:t>
            </a:r>
          </a:p>
          <a:p>
            <a:pPr marL="114300" indent="-114300">
              <a:defRPr/>
            </a:pPr>
            <a:endParaRPr lang="da-DK" sz="800" dirty="0">
              <a:latin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2_Default Design">
  <a:themeElements>
    <a:clrScheme name="Allergan Medical-Lap Band">
      <a:dk1>
        <a:srgbClr val="000000"/>
      </a:dk1>
      <a:lt1>
        <a:srgbClr val="FFFFFF"/>
      </a:lt1>
      <a:dk2>
        <a:srgbClr val="000000"/>
      </a:dk2>
      <a:lt2>
        <a:srgbClr val="808080"/>
      </a:lt2>
      <a:accent1>
        <a:srgbClr val="FEBF57"/>
      </a:accent1>
      <a:accent2>
        <a:srgbClr val="5C919F"/>
      </a:accent2>
      <a:accent3>
        <a:srgbClr val="34606B"/>
      </a:accent3>
      <a:accent4>
        <a:srgbClr val="FFF5E2"/>
      </a:accent4>
      <a:accent5>
        <a:srgbClr val="CCCCFF"/>
      </a:accent5>
      <a:accent6>
        <a:srgbClr val="2D2DB9"/>
      </a:accent6>
      <a:hlink>
        <a:srgbClr val="2D2DB9"/>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TotalTime>
  <Words>27328</Words>
  <Application>Microsoft Office PowerPoint</Application>
  <PresentationFormat>On-screen Show (4:3)</PresentationFormat>
  <Paragraphs>1867</Paragraphs>
  <Slides>74</Slides>
  <Notes>73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Arial</vt:lpstr>
      <vt:lpstr>Times New Roman</vt:lpstr>
      <vt:lpstr>Symbol</vt:lpstr>
      <vt:lpstr>Verdana</vt:lpstr>
      <vt:lpstr>PMingLiU</vt:lpstr>
      <vt:lpstr>SimSun</vt:lpstr>
      <vt:lpstr>2_Default Design</vt:lpstr>
      <vt:lpstr>Microsoft Office Excel Chart</vt:lpstr>
      <vt:lpstr>The Impact of Obesity and the Value of Treatment </vt:lpstr>
      <vt:lpstr> Contents</vt:lpstr>
      <vt:lpstr> Prevalence and Trends</vt:lpstr>
      <vt:lpstr>Obesity Trends* Among US Adults BRFSS† 1990, 1999, 2008</vt:lpstr>
      <vt:lpstr>  Changes in Distribution of Body Mass Index between 1976-1980 and 2005-2006 </vt:lpstr>
      <vt:lpstr>Age-Adjusted Percentage of US Adults Who Were Obese or Who Had Diagnosed Diabetes </vt:lpstr>
      <vt:lpstr>Medical Complications Which May Be Associated With Obesity1</vt:lpstr>
      <vt:lpstr> Body Mass Index vs Mortality</vt:lpstr>
      <vt:lpstr> Direct Cost of Chronic Diseases  in the United States1,2</vt:lpstr>
      <vt:lpstr> Economic Impact—Annual Expenditures Attributable to Obesity and Overweight in the United States</vt:lpstr>
      <vt:lpstr>Weighty Matters: How Obesity Drives Poor Health and Health Spending in the US</vt:lpstr>
      <vt:lpstr>Physical Costs of Obesity </vt:lpstr>
      <vt:lpstr>Physical Costs of Obesity </vt:lpstr>
      <vt:lpstr>Physical Costs of Overweight and Obesity </vt:lpstr>
      <vt:lpstr>Financial Costs of Obesity </vt:lpstr>
      <vt:lpstr>Economic Costs of Obesity and Overweight to Self-Insured Employers</vt:lpstr>
      <vt:lpstr>Durden et al: Prevalence of Conditions Within Selected Major Diagnostic Categories</vt:lpstr>
      <vt:lpstr>Annual Medical Spending Attributable to Obesity: Payer- and Service-Specific Estimates</vt:lpstr>
      <vt:lpstr>Annual Medical Spending Attributable to Obesity: Payer- and Service-Specific Estimates</vt:lpstr>
      <vt:lpstr>Annual Medical Spending Attributable to Obesity: Payer- and Service-Specific Estimates</vt:lpstr>
      <vt:lpstr> A Guide to Selecting Treatment</vt:lpstr>
      <vt:lpstr>A Guide to Selecting Treatment</vt:lpstr>
      <vt:lpstr>Selection Criteria for Bariatric Surgery                in Adults1</vt:lpstr>
      <vt:lpstr>Weight Loss Surgery for Clinically Severe or Morbidly Obese Adults*1</vt:lpstr>
      <vt:lpstr>Common Types of Bariatric Surgical Options1</vt:lpstr>
      <vt:lpstr> Commonly Performed Bariatric Procedures in the United States</vt:lpstr>
      <vt:lpstr>The LAP-BAND® System</vt:lpstr>
      <vt:lpstr>LAP-BAND® AP—2007</vt:lpstr>
      <vt:lpstr>Goals of Proper Adjustment</vt:lpstr>
      <vt:lpstr>The Green Zone</vt:lpstr>
      <vt:lpstr>Eligibility for LAP-BAND® System Training and Certification</vt:lpstr>
      <vt:lpstr>Bariatric Surgery – Measure of Efficacy Percent Excess Weight Loss </vt:lpstr>
      <vt:lpstr> Clinical Impact of the LAP-BAND® System</vt:lpstr>
      <vt:lpstr> Clinical Impact of Weight Loss Following  LAP-BAND® System Surgery</vt:lpstr>
      <vt:lpstr>Remission of Diabetes After Weight Loss</vt:lpstr>
      <vt:lpstr>American Diabetes Association (ADA) 2009 Standards of Medical Care in Diabetes</vt:lpstr>
      <vt:lpstr> 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The Overall Value of Bariatric Surgery and the LAP-BAND® System</vt:lpstr>
      <vt:lpstr>Costs of Obesity</vt:lpstr>
      <vt:lpstr>The Overall Value of Bariatric Surgery and the LAP-BAND® System</vt:lpstr>
      <vt:lpstr>Important LAP-BAND® System Safety Information </vt:lpstr>
      <vt:lpstr>Slides for Reactive Use Only</vt:lpstr>
      <vt:lpstr>Comorbidity</vt:lpstr>
      <vt:lpstr>  Systematic Reviews: Comorbidities</vt:lpstr>
      <vt:lpstr>  Systematic Reviews: Comorbidities</vt:lpstr>
      <vt:lpstr>  Impact of Morbid Obesity and Bariatric Surgery on Comorbid Conditions: A Comprehensive Examination of Comorbidities in an Employed Population</vt:lpstr>
      <vt:lpstr>  Long-term Changes in Comorbidity Prevalence—From 90 Days Before to 2 Years After Surgery</vt:lpstr>
      <vt:lpstr>   Prompt Reduction in Use of Medications for Comorbid Conditions After Bariatric Surgery  </vt:lpstr>
      <vt:lpstr>   Prompt Reduction in Use of Medications for Comorbid Conditions After Bariatric Surgery  </vt:lpstr>
      <vt:lpstr>Safety and Effectiveness</vt:lpstr>
      <vt:lpstr>Safety and Effectiveness</vt:lpstr>
      <vt:lpstr>Reported Weight Loss as a Percentage of Excess Body Weight After Bariatric Surgery</vt:lpstr>
      <vt:lpstr> Weight Loss Surgery</vt:lpstr>
      <vt:lpstr>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Perioperative Safety in the Longitudinal Assessment of Bariatric Surgery: The Longitudinal Assessment of Bariatric Surgery (LABS) Consortium</vt:lpstr>
      <vt:lpstr>Cost-Effectiveness</vt:lpstr>
      <vt:lpstr>Cost-Effective</vt:lpstr>
      <vt:lpstr> Recent Improvements in Bariatric  Surgery Outcomes </vt:lpstr>
      <vt:lpstr> Recent Improvements in Bariatric Surgery Outcomes (Costs)</vt:lpstr>
      <vt:lpstr> Recent Improvements in Bariatric  Surgery Outcomes</vt:lpstr>
      <vt:lpstr>  Healthcare Cost Savings  Surgically Treated (RYGB and VGB) vs  Conventional Therapy at 5 years </vt:lpstr>
      <vt:lpstr>  Impact of Bariatric Surgery on the Veterans Administration Healthcare System: A Cost Analysis</vt:lpstr>
      <vt:lpstr> Cost-effectiveness Analysis of Laparoscopic Gastric Bypass, Adjustable Gastric Banding LAGB, and Nonoperative Weight Loss Interventions</vt:lpstr>
      <vt:lpstr> Cost-effectiveness analysis of Laparoscopic Gastric Bypass, Adjustable Gastric Banding LAGB, and Nonoperative Weight Loss Interventions</vt:lpstr>
      <vt:lpstr>  Cost-effectiveness of LAGB and  LRYGB</vt:lpstr>
      <vt:lpstr>  Cost-effectiveness of LAGB and LRYGB </vt:lpstr>
      <vt:lpstr> Cost-effectiveness of LAGB and LRYGB</vt:lpstr>
      <vt:lpstr> Cremieux Study Demonstrates                                           Return on Investment (ROI) Data1 </vt:lpstr>
      <vt:lpstr>IMPORTANT LAP-BAND® SYSTEM SAFETY INFORMATION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Obesity and the Value of Treatment    </dc:title>
  <dc:subject/>
  <dc:creator/>
  <cp:keywords/>
  <dc:description/>
  <cp:lastModifiedBy>Joseph Nadglowski Jr.</cp:lastModifiedBy>
  <cp:revision>227</cp:revision>
  <dcterms:created xsi:type="dcterms:W3CDTF">2009-10-12T12:31:30Z</dcterms:created>
  <dcterms:modified xsi:type="dcterms:W3CDTF">2010-06-04T15:51:48Z</dcterms:modified>
  <cp:category/>
</cp:coreProperties>
</file>