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2"/>
    <p:sldId id="363" r:id="rId3"/>
    <p:sldId id="392" r:id="rId4"/>
    <p:sldId id="393" r:id="rId5"/>
    <p:sldId id="347" r:id="rId6"/>
    <p:sldId id="394" r:id="rId7"/>
    <p:sldId id="332" r:id="rId8"/>
    <p:sldId id="344" r:id="rId9"/>
    <p:sldId id="333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FF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5747" autoAdjust="0"/>
  </p:normalViewPr>
  <p:slideViewPr>
    <p:cSldViewPr>
      <p:cViewPr varScale="1">
        <p:scale>
          <a:sx n="105" d="100"/>
          <a:sy n="105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892C4-65B3-4501-82BA-035C5B84051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05D9-5D13-4B28-BB27-9CBAFE7AE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F82780-2D8E-4769-991F-1A409F68F2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2780-2D8E-4769-991F-1A409F68F2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3029E-C324-4AE2-9BFA-8A50DBE4C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4F3EA-C34D-41F8-8DB8-665960A7B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388D-09F6-46A6-AB51-5861A10F2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A56FC9-F569-40FB-A274-19F0652BC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58C5CF-121C-4667-BDBB-AA34DF40E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F21879-7EA3-46BA-B51B-A38E1AE71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CB95F-BA72-4654-B96C-74C232951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9B54-6332-42D9-AA50-156751DA1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5334D-8D0B-460F-AE34-8640F7B11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B4B3E-5A3C-4996-82E1-F3B33B5D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CF6DB-E521-4B43-872B-35D485408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294B0-A70D-4D2A-95C6-910D012A2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20D3-8977-4349-A521-3F12CB101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D164-074D-4AFE-89FA-0ADBB363A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MISS Steamboat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42023-A6C4-4477-A831-7AE2695801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r>
              <a:rPr lang="en-US" dirty="0" smtClean="0"/>
              <a:t>Oregon </a:t>
            </a:r>
            <a:r>
              <a:rPr lang="en-US" dirty="0" smtClean="0"/>
              <a:t>Essential Health Benefits </a:t>
            </a:r>
            <a:r>
              <a:rPr lang="en-US" dirty="0" smtClean="0"/>
              <a:t>Workgroup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Bruce M. Wolfe, MD, FASMBS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2E7-652B-4E0A-ADED-FEFC83955D44}" type="slidenum">
              <a:rPr lang="en-US"/>
              <a:pPr/>
              <a:t>1</a:t>
            </a:fld>
            <a:endParaRPr lang="en-US"/>
          </a:p>
        </p:txBody>
      </p:sp>
      <p:pic>
        <p:nvPicPr>
          <p:cNvPr id="9" name="Picture 4" descr="OHSU_V_LH_3C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6388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EnteroMedics – research contract</a:t>
            </a:r>
          </a:p>
          <a:p>
            <a:pPr lvl="1">
              <a:buNone/>
            </a:pPr>
            <a:r>
              <a:rPr lang="en-US" dirty="0" smtClean="0"/>
              <a:t>	Role: Investigator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94B0-A70D-4D2A-95C6-910D012A2E4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4" name="Picture 4" descr="OHSU_V_LH_3C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7150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EHB Requires: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Ambulatory patient services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2.	Emergency services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3.	Hospitalization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4.	Maternity and newborn care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5.	Mental health and substance use disorder services, including behavioral health treatment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19800"/>
            <a:ext cx="476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OHSU_V_LH_3C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7150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EHB Requires: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sz="2400" dirty="0" smtClean="0"/>
              <a:t>Prescription drugs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eriod" startAt="7"/>
            </a:pPr>
            <a:r>
              <a:rPr lang="en-US" sz="2400" dirty="0" smtClean="0"/>
              <a:t>Rehabilitative and </a:t>
            </a:r>
            <a:r>
              <a:rPr lang="en-US" sz="2400" dirty="0" err="1" smtClean="0"/>
              <a:t>habilitative</a:t>
            </a:r>
            <a:r>
              <a:rPr lang="en-US" sz="2400" dirty="0" smtClean="0"/>
              <a:t> services and devices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eriod" startAt="8"/>
            </a:pPr>
            <a:r>
              <a:rPr lang="en-US" sz="2400" dirty="0" smtClean="0"/>
              <a:t>Laboratory services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eriod" startAt="9"/>
            </a:pPr>
            <a:r>
              <a:rPr lang="en-US" sz="2400" dirty="0" smtClean="0"/>
              <a:t>Preventive and wellness services and chronic disease management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10.	Pediatric services, including oral and vision care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B95F-BA72-4654-B96C-74C232951E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HSU_V_LH_3C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7150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12/11 HHS: State Selects Benchmark</a:t>
            </a:r>
            <a:endParaRPr lang="en-US" sz="3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the largest plan by enrollment in any of the three largest small group insurance products in the State’s small group market;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any of the largest three State employee health benefit plans by enrollment;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any of the largest three national FEHBP plan options by enrollment; or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the largest insured commercial non-Medicaid Health Maintenance Organization (HMO) operating in the State.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28600"/>
            <a:ext cx="8305800" cy="5410200"/>
            <a:chOff x="55562" y="152400"/>
            <a:chExt cx="9088438" cy="63325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63" y="152400"/>
              <a:ext cx="9088437" cy="6126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62" y="6324600"/>
              <a:ext cx="9088438" cy="160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8" name="Picture 4" descr="OHSU_V_LH_3C_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150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OR: EHB Workgroup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19800"/>
            <a:ext cx="476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OHSU_V_LH_3C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7150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397001"/>
          <a:ext cx="8534400" cy="441208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86200"/>
                <a:gridCol w="2362200"/>
                <a:gridCol w="2286000"/>
              </a:tblGrid>
              <a:tr h="69953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Excludes</a:t>
                      </a:r>
                      <a:r>
                        <a:rPr lang="en-US" dirty="0" smtClean="0"/>
                        <a:t> bariatric surgery coverage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Includes</a:t>
                      </a:r>
                      <a:r>
                        <a:rPr lang="en-US" dirty="0" smtClean="0"/>
                        <a:t> bariatric surgery</a:t>
                      </a:r>
                      <a:r>
                        <a:rPr lang="en-US" baseline="0" dirty="0" smtClean="0"/>
                        <a:t> coverage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Pacific</a:t>
                      </a:r>
                      <a:r>
                        <a:rPr lang="en-US" b="1" baseline="0" dirty="0" smtClean="0"/>
                        <a:t> Source Small Group Plan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Regence Small Group</a:t>
                      </a:r>
                      <a:r>
                        <a:rPr lang="en-US" b="1" baseline="0" dirty="0" smtClean="0"/>
                        <a:t> Plan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OEBB State </a:t>
                      </a:r>
                      <a:r>
                        <a:rPr lang="en-US" b="1" smtClean="0"/>
                        <a:t>Plan </a:t>
                      </a:r>
                    </a:p>
                    <a:p>
                      <a:r>
                        <a:rPr lang="en-US" b="1" smtClean="0"/>
                        <a:t>(</a:t>
                      </a:r>
                      <a:r>
                        <a:rPr lang="en-US" b="1" dirty="0" smtClean="0"/>
                        <a:t>effective</a:t>
                      </a:r>
                      <a:r>
                        <a:rPr lang="en-US" b="1" baseline="0" dirty="0" smtClean="0"/>
                        <a:t> 12/31/11)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Kaiser Small Group</a:t>
                      </a:r>
                      <a:r>
                        <a:rPr lang="en-US" b="1" baseline="0" dirty="0" smtClean="0"/>
                        <a:t> Plan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HMO</a:t>
                      </a:r>
                      <a:r>
                        <a:rPr lang="en-US" b="1" baseline="0" dirty="0" smtClean="0"/>
                        <a:t> (Kaiser)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PEBB (Providence Choice)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WA: Milliman Recommendation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Arial"/>
              </a:rPr>
              <a:t>Select most prevalent small group/plan as benchmark</a:t>
            </a:r>
          </a:p>
          <a:p>
            <a:r>
              <a:rPr lang="en-US" sz="2800" dirty="0" smtClean="0">
                <a:latin typeface="+mj-lt"/>
                <a:cs typeface="Arial"/>
              </a:rPr>
              <a:t>Will accommodate state mandates</a:t>
            </a:r>
          </a:p>
          <a:p>
            <a:r>
              <a:rPr lang="en-US" sz="2800" dirty="0" smtClean="0">
                <a:latin typeface="+mj-lt"/>
                <a:cs typeface="Arial"/>
              </a:rPr>
              <a:t>Complies with need to reflect “typical employer plan”</a:t>
            </a:r>
          </a:p>
          <a:p>
            <a:r>
              <a:rPr lang="en-US" sz="2800" dirty="0" smtClean="0">
                <a:latin typeface="+mj-lt"/>
                <a:cs typeface="Arial"/>
              </a:rPr>
              <a:t>Lean benefits but affordable</a:t>
            </a:r>
          </a:p>
          <a:p>
            <a:pPr lvl="1"/>
            <a:r>
              <a:rPr lang="en-US" sz="2400" dirty="0" smtClean="0">
                <a:latin typeface="+mj-lt"/>
                <a:cs typeface="Arial"/>
              </a:rPr>
              <a:t>Uniform Medical Plan, PEBB not as affordable</a:t>
            </a:r>
          </a:p>
          <a:p>
            <a:r>
              <a:rPr lang="en-US" sz="2800" dirty="0" smtClean="0">
                <a:latin typeface="+mj-lt"/>
                <a:cs typeface="Arial"/>
              </a:rPr>
              <a:t>FEHBP</a:t>
            </a:r>
          </a:p>
          <a:p>
            <a:pPr lvl="1"/>
            <a:r>
              <a:rPr lang="en-US" sz="2200" dirty="0" smtClean="0">
                <a:latin typeface="+mj-lt"/>
                <a:cs typeface="Arial"/>
              </a:rPr>
              <a:t>State mandates not considered</a:t>
            </a:r>
          </a:p>
          <a:p>
            <a:pPr lvl="1"/>
            <a:r>
              <a:rPr lang="en-US" sz="2200" dirty="0" smtClean="0">
                <a:latin typeface="+mj-lt"/>
                <a:cs typeface="Arial"/>
              </a:rPr>
              <a:t>Selection back to federal government</a:t>
            </a:r>
            <a:endParaRPr lang="en-US" sz="2200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019800"/>
            <a:ext cx="476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OHSU_V_LH_3C_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150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WA: Milliman Observations</a:t>
            </a:r>
            <a:endParaRPr lang="en-US" sz="3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Benchmark defines EHB, not cost sharing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States need to accommodate mandates</a:t>
            </a:r>
          </a:p>
          <a:p>
            <a:r>
              <a:rPr lang="en-US" dirty="0" smtClean="0"/>
              <a:t>States may not adjust benefits of Benchmark Plan but must comply with the 10 mandates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Insurers will have flexibility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19800"/>
            <a:ext cx="476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OHSU_V_LH_3C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715000"/>
            <a:ext cx="1466850" cy="1019175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254</Words>
  <Application>Microsoft Office PowerPoint</Application>
  <PresentationFormat>On-screen Show (4:3)</PresentationFormat>
  <Paragraphs>67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Oregon Essential Health Benefits Workgroup</vt:lpstr>
      <vt:lpstr>Disclosures</vt:lpstr>
      <vt:lpstr>ACA EHB Requires:</vt:lpstr>
      <vt:lpstr>ACA EHB Requires:</vt:lpstr>
      <vt:lpstr>12/11 HHS: State Selects Benchmark</vt:lpstr>
      <vt:lpstr>Slide 6</vt:lpstr>
      <vt:lpstr>OR: EHB Workgroup</vt:lpstr>
      <vt:lpstr>WA: Milliman Recommendation</vt:lpstr>
      <vt:lpstr>WA: Milliman Observations</vt:lpstr>
    </vt:vector>
  </TitlesOfParts>
  <Company>OHSU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ganterk</dc:creator>
  <cp:lastModifiedBy>ITG</cp:lastModifiedBy>
  <cp:revision>327</cp:revision>
  <dcterms:created xsi:type="dcterms:W3CDTF">2008-02-06T19:33:05Z</dcterms:created>
  <dcterms:modified xsi:type="dcterms:W3CDTF">2012-06-13T21:26:07Z</dcterms:modified>
</cp:coreProperties>
</file>