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288" r:id="rId2"/>
    <p:sldId id="262" r:id="rId3"/>
    <p:sldId id="317" r:id="rId4"/>
    <p:sldId id="264" r:id="rId5"/>
    <p:sldId id="318" r:id="rId6"/>
    <p:sldId id="263" r:id="rId7"/>
    <p:sldId id="266" r:id="rId8"/>
    <p:sldId id="319" r:id="rId9"/>
    <p:sldId id="320" r:id="rId10"/>
    <p:sldId id="321" r:id="rId11"/>
    <p:sldId id="322" r:id="rId12"/>
    <p:sldId id="323" r:id="rId13"/>
    <p:sldId id="265" r:id="rId14"/>
    <p:sldId id="310" r:id="rId15"/>
    <p:sldId id="267" r:id="rId16"/>
    <p:sldId id="327" r:id="rId17"/>
    <p:sldId id="299" r:id="rId18"/>
    <p:sldId id="300" r:id="rId19"/>
    <p:sldId id="301" r:id="rId20"/>
    <p:sldId id="324" r:id="rId21"/>
    <p:sldId id="270" r:id="rId22"/>
    <p:sldId id="326" r:id="rId23"/>
    <p:sldId id="329" r:id="rId24"/>
    <p:sldId id="274" r:id="rId25"/>
    <p:sldId id="275" r:id="rId26"/>
    <p:sldId id="330" r:id="rId27"/>
    <p:sldId id="281" r:id="rId28"/>
    <p:sldId id="282" r:id="rId29"/>
    <p:sldId id="283" r:id="rId30"/>
    <p:sldId id="284" r:id="rId31"/>
    <p:sldId id="285" r:id="rId32"/>
    <p:sldId id="286" r:id="rId33"/>
    <p:sldId id="287" r:id="rId34"/>
    <p:sldId id="302" r:id="rId35"/>
    <p:sldId id="339" r:id="rId36"/>
    <p:sldId id="340" r:id="rId37"/>
    <p:sldId id="341" r:id="rId38"/>
    <p:sldId id="342" r:id="rId39"/>
    <p:sldId id="343" r:id="rId40"/>
    <p:sldId id="303" r:id="rId41"/>
    <p:sldId id="335" r:id="rId42"/>
    <p:sldId id="336" r:id="rId43"/>
    <p:sldId id="337" r:id="rId44"/>
    <p:sldId id="338" r:id="rId45"/>
    <p:sldId id="331" r:id="rId46"/>
    <p:sldId id="304" r:id="rId47"/>
    <p:sldId id="332" r:id="rId48"/>
    <p:sldId id="333" r:id="rId49"/>
    <p:sldId id="334" r:id="rId50"/>
    <p:sldId id="305" r:id="rId51"/>
    <p:sldId id="344" r:id="rId52"/>
    <p:sldId id="345" r:id="rId53"/>
    <p:sldId id="346" r:id="rId54"/>
    <p:sldId id="347" r:id="rId55"/>
    <p:sldId id="348" r:id="rId56"/>
    <p:sldId id="349" r:id="rId57"/>
    <p:sldId id="350" r:id="rId58"/>
    <p:sldId id="351" r:id="rId59"/>
    <p:sldId id="352" r:id="rId60"/>
    <p:sldId id="313" r:id="rId61"/>
    <p:sldId id="312" r:id="rId62"/>
    <p:sldId id="278" r:id="rId63"/>
    <p:sldId id="261" r:id="rId6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0A1"/>
    <a:srgbClr val="0075C4"/>
    <a:srgbClr val="969696"/>
    <a:srgbClr val="5F5F5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18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403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760E62E0-E530-4332-9993-69914E0BBF77}" type="datetimeFigureOut">
              <a:rPr lang="en-US"/>
              <a:pPr>
                <a:defRPr/>
              </a:pPr>
              <a:t>2/17/2012</a:t>
            </a:fld>
            <a:endParaRPr lang="en-US"/>
          </a:p>
        </p:txBody>
      </p:sp>
      <p:sp>
        <p:nvSpPr>
          <p:cNvPr id="4403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403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5C76DF0-D694-45E3-8693-1854F6C993E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3" name="Date Placeholder 2"/>
          <p:cNvSpPr>
            <a:spLocks noGrp="1"/>
          </p:cNvSpPr>
          <p:nvPr>
            <p:ph type="dt"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vl1pPr>
          </a:lstStyle>
          <a:p>
            <a:pPr>
              <a:defRPr/>
            </a:pPr>
            <a:fld id="{B8D3BE2A-C3C0-4E74-AE36-5FDDFFE5B4F7}" type="datetimeFigureOut">
              <a:rPr lang="en-US"/>
              <a:pPr>
                <a:defRPr/>
              </a:pPr>
              <a:t>2/17/2012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7" name="Slide Number Placeholder 6"/>
          <p:cNvSpPr>
            <a:spLocks noGrp="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C0B8DDDD-253C-4D57-80AB-CB9781470E3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p:spPr>
      </p:sp>
      <p:sp>
        <p:nvSpPr>
          <p:cNvPr id="39938"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p:spPr>
      </p:sp>
      <p:sp>
        <p:nvSpPr>
          <p:cNvPr id="41986"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bwMode="auto">
          <a:noFill/>
          <a:ln>
            <a:solidFill>
              <a:srgbClr val="000000"/>
            </a:solidFill>
            <a:miter lim="800000"/>
            <a:headEnd/>
            <a:tailEnd/>
          </a:ln>
        </p:spPr>
      </p:sp>
      <p:sp>
        <p:nvSpPr>
          <p:cNvPr id="44034"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TextEdit="1"/>
          </p:cNvSpPr>
          <p:nvPr>
            <p:ph type="sldImg"/>
          </p:nvPr>
        </p:nvSpPr>
        <p:spPr bwMode="auto">
          <a:noFill/>
          <a:ln>
            <a:solidFill>
              <a:srgbClr val="000000"/>
            </a:solidFill>
            <a:miter lim="800000"/>
            <a:headEnd/>
            <a:tailEnd/>
          </a:ln>
        </p:spPr>
      </p:sp>
      <p:sp>
        <p:nvSpPr>
          <p:cNvPr id="48130"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TextEdit="1"/>
          </p:cNvSpPr>
          <p:nvPr>
            <p:ph type="sldImg"/>
          </p:nvPr>
        </p:nvSpPr>
        <p:spPr bwMode="auto">
          <a:noFill/>
          <a:ln>
            <a:solidFill>
              <a:srgbClr val="000000"/>
            </a:solidFill>
            <a:miter lim="800000"/>
            <a:headEnd/>
            <a:tailEnd/>
          </a:ln>
        </p:spPr>
      </p:sp>
      <p:sp>
        <p:nvSpPr>
          <p:cNvPr id="52226"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TextEdit="1"/>
          </p:cNvSpPr>
          <p:nvPr>
            <p:ph type="sldImg"/>
          </p:nvPr>
        </p:nvSpPr>
        <p:spPr bwMode="auto">
          <a:noFill/>
          <a:ln>
            <a:solidFill>
              <a:srgbClr val="000000"/>
            </a:solidFill>
            <a:miter lim="800000"/>
            <a:headEnd/>
            <a:tailEnd/>
          </a:ln>
        </p:spPr>
      </p:sp>
      <p:sp>
        <p:nvSpPr>
          <p:cNvPr id="54274"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TextEdit="1"/>
          </p:cNvSpPr>
          <p:nvPr>
            <p:ph type="sldImg"/>
          </p:nvPr>
        </p:nvSpPr>
        <p:spPr bwMode="auto">
          <a:noFill/>
          <a:ln>
            <a:solidFill>
              <a:srgbClr val="000000"/>
            </a:solidFill>
            <a:miter lim="800000"/>
            <a:headEnd/>
            <a:tailEnd/>
          </a:ln>
        </p:spPr>
      </p:sp>
      <p:sp>
        <p:nvSpPr>
          <p:cNvPr id="56322"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TextEdit="1"/>
          </p:cNvSpPr>
          <p:nvPr>
            <p:ph type="sldImg"/>
          </p:nvPr>
        </p:nvSpPr>
        <p:spPr bwMode="auto">
          <a:noFill/>
          <a:ln>
            <a:solidFill>
              <a:srgbClr val="000000"/>
            </a:solidFill>
            <a:miter lim="800000"/>
            <a:headEnd/>
            <a:tailEnd/>
          </a:ln>
        </p:spPr>
      </p:sp>
      <p:sp>
        <p:nvSpPr>
          <p:cNvPr id="58370"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TextEdit="1"/>
          </p:cNvSpPr>
          <p:nvPr>
            <p:ph type="sldImg"/>
          </p:nvPr>
        </p:nvSpPr>
        <p:spPr bwMode="auto">
          <a:xfrm>
            <a:off x="1181100" y="695325"/>
            <a:ext cx="4649788" cy="3487738"/>
          </a:xfrm>
          <a:noFill/>
          <a:ln>
            <a:solidFill>
              <a:srgbClr val="000000"/>
            </a:solidFill>
            <a:miter lim="800000"/>
            <a:headEnd/>
            <a:tailEnd/>
          </a:ln>
        </p:spPr>
      </p:sp>
      <p:sp>
        <p:nvSpPr>
          <p:cNvPr id="60418" name="Rectangle 3"/>
          <p:cNvSpPr>
            <a:spLocks noGrp="1"/>
          </p:cNvSpPr>
          <p:nvPr>
            <p:ph type="body" idx="1"/>
          </p:nvPr>
        </p:nvSpPr>
        <p:spPr>
          <a:xfrm>
            <a:off x="935038" y="4414838"/>
            <a:ext cx="5140325" cy="4186237"/>
          </a:xfrm>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TextEdit="1"/>
          </p:cNvSpPr>
          <p:nvPr>
            <p:ph type="sldImg"/>
          </p:nvPr>
        </p:nvSpPr>
        <p:spPr bwMode="auto">
          <a:noFill/>
          <a:ln>
            <a:solidFill>
              <a:srgbClr val="000000"/>
            </a:solidFill>
            <a:miter lim="800000"/>
            <a:headEnd/>
            <a:tailEnd/>
          </a:ln>
        </p:spPr>
      </p:sp>
      <p:sp>
        <p:nvSpPr>
          <p:cNvPr id="62466" name="Rectangle 3"/>
          <p:cNvSpPr>
            <a:spLocks noGrp="1"/>
          </p:cNvSpPr>
          <p:nvPr>
            <p:ph type="body" idx="1"/>
          </p:nvPr>
        </p:nvSpPr>
        <p:spPr>
          <a:xfrm>
            <a:off x="935038" y="4416425"/>
            <a:ext cx="5140325" cy="4183063"/>
          </a:xfrm>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TextEdit="1"/>
          </p:cNvSpPr>
          <p:nvPr>
            <p:ph type="sldImg"/>
          </p:nvPr>
        </p:nvSpPr>
        <p:spPr bwMode="auto">
          <a:noFill/>
          <a:ln>
            <a:solidFill>
              <a:srgbClr val="000000"/>
            </a:solidFill>
            <a:miter lim="800000"/>
            <a:headEnd/>
            <a:tailEnd/>
          </a:ln>
        </p:spPr>
      </p:sp>
      <p:sp>
        <p:nvSpPr>
          <p:cNvPr id="64514"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TextEdit="1"/>
          </p:cNvSpPr>
          <p:nvPr>
            <p:ph type="sldImg"/>
          </p:nvPr>
        </p:nvSpPr>
        <p:spPr bwMode="auto">
          <a:noFill/>
          <a:ln>
            <a:solidFill>
              <a:srgbClr val="000000"/>
            </a:solidFill>
            <a:miter lim="800000"/>
            <a:headEnd/>
            <a:tailEnd/>
          </a:ln>
        </p:spPr>
      </p:sp>
      <p:sp>
        <p:nvSpPr>
          <p:cNvPr id="66562"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TextEdit="1"/>
          </p:cNvSpPr>
          <p:nvPr>
            <p:ph type="sldImg"/>
          </p:nvPr>
        </p:nvSpPr>
        <p:spPr bwMode="auto">
          <a:noFill/>
          <a:ln>
            <a:solidFill>
              <a:srgbClr val="000000"/>
            </a:solidFill>
            <a:miter lim="800000"/>
            <a:headEnd/>
            <a:tailEnd/>
          </a:ln>
        </p:spPr>
      </p:sp>
      <p:sp>
        <p:nvSpPr>
          <p:cNvPr id="68610" name="Rectangle 3"/>
          <p:cNvSpPr>
            <a:spLocks noGrp="1"/>
          </p:cNvSpPr>
          <p:nvPr>
            <p:ph type="body" idx="1"/>
          </p:nvPr>
        </p:nvSpPr>
        <p:spPr>
          <a:xfrm>
            <a:off x="935038" y="4416425"/>
            <a:ext cx="5140325" cy="4183063"/>
          </a:xfrm>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a:noFill/>
          <a:ln/>
        </p:spPr>
        <p:txBody>
          <a:bodyPr/>
          <a:lstStyle/>
          <a:p>
            <a:pPr eaLnBrk="1" hangingPunct="1">
              <a:spcBef>
                <a:spcPct val="0"/>
              </a:spcBef>
            </a:pPr>
            <a:r>
              <a:rPr lang="es-ES" smtClean="0"/>
              <a:t>Grade ranges describe US </a:t>
            </a:r>
            <a:r>
              <a:rPr lang="es-ES" i="1" smtClean="0"/>
              <a:t>readers, </a:t>
            </a:r>
            <a:r>
              <a:rPr lang="es-ES" smtClean="0"/>
              <a:t>not text</a:t>
            </a:r>
            <a:endParaRPr lang="en-US" smtClean="0"/>
          </a:p>
        </p:txBody>
      </p:sp>
      <p:sp>
        <p:nvSpPr>
          <p:cNvPr id="70659" name="Slide Number Placeholder 3"/>
          <p:cNvSpPr>
            <a:spLocks noGrp="1"/>
          </p:cNvSpPr>
          <p:nvPr>
            <p:ph type="sldNum" sz="quarter" idx="5"/>
          </p:nvPr>
        </p:nvSpPr>
        <p:spPr>
          <a:noFill/>
        </p:spPr>
        <p:txBody>
          <a:bodyPr/>
          <a:lstStyle/>
          <a:p>
            <a:fld id="{1F7C2315-155F-4C5B-A06E-894F466D0EB5}"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a:noFill/>
          <a:ln/>
        </p:spPr>
        <p:txBody>
          <a:bodyPr/>
          <a:lstStyle/>
          <a:p>
            <a:pPr eaLnBrk="1" hangingPunct="1">
              <a:spcBef>
                <a:spcPct val="0"/>
              </a:spcBef>
            </a:pPr>
            <a:r>
              <a:rPr lang="es-ES" smtClean="0"/>
              <a:t>Grade ranges describe US </a:t>
            </a:r>
            <a:r>
              <a:rPr lang="es-ES" i="1" smtClean="0"/>
              <a:t>readers, </a:t>
            </a:r>
            <a:r>
              <a:rPr lang="es-ES" smtClean="0"/>
              <a:t>not text</a:t>
            </a:r>
            <a:endParaRPr lang="en-US" smtClean="0"/>
          </a:p>
          <a:p>
            <a:pPr eaLnBrk="1" hangingPunct="1">
              <a:spcBef>
                <a:spcPct val="0"/>
              </a:spcBef>
            </a:pPr>
            <a:endParaRPr lang="en-US" smtClean="0"/>
          </a:p>
        </p:txBody>
      </p:sp>
      <p:sp>
        <p:nvSpPr>
          <p:cNvPr id="72707" name="Slide Number Placeholder 3"/>
          <p:cNvSpPr>
            <a:spLocks noGrp="1"/>
          </p:cNvSpPr>
          <p:nvPr>
            <p:ph type="sldNum" sz="quarter" idx="5"/>
          </p:nvPr>
        </p:nvSpPr>
        <p:spPr>
          <a:noFill/>
        </p:spPr>
        <p:txBody>
          <a:bodyPr/>
          <a:lstStyle/>
          <a:p>
            <a:fld id="{78895DB3-B671-4A1C-9A11-98DCE636C474}"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a:noFill/>
          <a:ln/>
        </p:spPr>
        <p:txBody>
          <a:bodyPr/>
          <a:lstStyle/>
          <a:p>
            <a:pPr eaLnBrk="1" hangingPunct="1">
              <a:spcBef>
                <a:spcPct val="0"/>
              </a:spcBef>
            </a:pPr>
            <a:r>
              <a:rPr lang="es-ES" smtClean="0"/>
              <a:t>Grade ranges describe US </a:t>
            </a:r>
            <a:r>
              <a:rPr lang="es-ES" i="1" smtClean="0"/>
              <a:t>readers, </a:t>
            </a:r>
            <a:r>
              <a:rPr lang="es-ES" smtClean="0"/>
              <a:t>not text</a:t>
            </a:r>
            <a:endParaRPr lang="en-US" smtClean="0"/>
          </a:p>
          <a:p>
            <a:pPr eaLnBrk="1" hangingPunct="1">
              <a:spcBef>
                <a:spcPct val="0"/>
              </a:spcBef>
            </a:pPr>
            <a:endParaRPr lang="en-US" smtClean="0"/>
          </a:p>
        </p:txBody>
      </p:sp>
      <p:sp>
        <p:nvSpPr>
          <p:cNvPr id="74755" name="Slide Number Placeholder 3"/>
          <p:cNvSpPr>
            <a:spLocks noGrp="1"/>
          </p:cNvSpPr>
          <p:nvPr>
            <p:ph type="sldNum" sz="quarter" idx="5"/>
          </p:nvPr>
        </p:nvSpPr>
        <p:spPr>
          <a:noFill/>
        </p:spPr>
        <p:txBody>
          <a:bodyPr/>
          <a:lstStyle/>
          <a:p>
            <a:fld id="{737F0FB3-08DC-43CF-A11F-487A81D21925}"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TextEdit="1"/>
          </p:cNvSpPr>
          <p:nvPr>
            <p:ph type="sldImg"/>
          </p:nvPr>
        </p:nvSpPr>
        <p:spPr bwMode="auto">
          <a:noFill/>
          <a:ln>
            <a:solidFill>
              <a:srgbClr val="000000"/>
            </a:solidFill>
            <a:miter lim="800000"/>
            <a:headEnd/>
            <a:tailEnd/>
          </a:ln>
        </p:spPr>
      </p:sp>
      <p:sp>
        <p:nvSpPr>
          <p:cNvPr id="76802"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TextEdit="1"/>
          </p:cNvSpPr>
          <p:nvPr>
            <p:ph type="sldImg"/>
          </p:nvPr>
        </p:nvSpPr>
        <p:spPr bwMode="auto">
          <a:noFill/>
          <a:ln>
            <a:solidFill>
              <a:srgbClr val="000000"/>
            </a:solidFill>
            <a:miter lim="800000"/>
            <a:headEnd/>
            <a:tailEnd/>
          </a:ln>
        </p:spPr>
      </p:sp>
      <p:sp>
        <p:nvSpPr>
          <p:cNvPr id="78850"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TextEdit="1"/>
          </p:cNvSpPr>
          <p:nvPr>
            <p:ph type="sldImg"/>
          </p:nvPr>
        </p:nvSpPr>
        <p:spPr bwMode="auto">
          <a:noFill/>
          <a:ln>
            <a:solidFill>
              <a:srgbClr val="000000"/>
            </a:solidFill>
            <a:miter lim="800000"/>
            <a:headEnd/>
            <a:tailEnd/>
          </a:ln>
        </p:spPr>
      </p:sp>
      <p:sp>
        <p:nvSpPr>
          <p:cNvPr id="80898"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TextEdit="1"/>
          </p:cNvSpPr>
          <p:nvPr>
            <p:ph type="sldImg"/>
          </p:nvPr>
        </p:nvSpPr>
        <p:spPr bwMode="auto">
          <a:noFill/>
          <a:ln>
            <a:solidFill>
              <a:srgbClr val="000000"/>
            </a:solidFill>
            <a:miter lim="800000"/>
            <a:headEnd/>
            <a:tailEnd/>
          </a:ln>
        </p:spPr>
      </p:sp>
      <p:sp>
        <p:nvSpPr>
          <p:cNvPr id="82946"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TextEdit="1"/>
          </p:cNvSpPr>
          <p:nvPr>
            <p:ph type="sldImg"/>
          </p:nvPr>
        </p:nvSpPr>
        <p:spPr bwMode="auto">
          <a:noFill/>
          <a:ln>
            <a:solidFill>
              <a:srgbClr val="000000"/>
            </a:solidFill>
            <a:miter lim="800000"/>
            <a:headEnd/>
            <a:tailEnd/>
          </a:ln>
        </p:spPr>
      </p:sp>
      <p:sp>
        <p:nvSpPr>
          <p:cNvPr id="84994"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TextEdit="1"/>
          </p:cNvSpPr>
          <p:nvPr>
            <p:ph type="sldImg"/>
          </p:nvPr>
        </p:nvSpPr>
        <p:spPr bwMode="auto">
          <a:noFill/>
          <a:ln>
            <a:solidFill>
              <a:srgbClr val="000000"/>
            </a:solidFill>
            <a:miter lim="800000"/>
            <a:headEnd/>
            <a:tailEnd/>
          </a:ln>
        </p:spPr>
      </p:sp>
      <p:sp>
        <p:nvSpPr>
          <p:cNvPr id="87042"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TextEdit="1"/>
          </p:cNvSpPr>
          <p:nvPr>
            <p:ph type="sldImg"/>
          </p:nvPr>
        </p:nvSpPr>
        <p:spPr bwMode="auto">
          <a:noFill/>
          <a:ln>
            <a:solidFill>
              <a:srgbClr val="000000"/>
            </a:solidFill>
            <a:miter lim="800000"/>
            <a:headEnd/>
            <a:tailEnd/>
          </a:ln>
        </p:spPr>
      </p:sp>
      <p:sp>
        <p:nvSpPr>
          <p:cNvPr id="89090"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TextEdit="1"/>
          </p:cNvSpPr>
          <p:nvPr>
            <p:ph type="sldImg"/>
          </p:nvPr>
        </p:nvSpPr>
        <p:spPr bwMode="auto">
          <a:noFill/>
          <a:ln>
            <a:solidFill>
              <a:srgbClr val="000000"/>
            </a:solidFill>
            <a:miter lim="800000"/>
            <a:headEnd/>
            <a:tailEnd/>
          </a:ln>
        </p:spPr>
      </p:sp>
      <p:sp>
        <p:nvSpPr>
          <p:cNvPr id="91138"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TextEdit="1"/>
          </p:cNvSpPr>
          <p:nvPr>
            <p:ph type="sldImg"/>
          </p:nvPr>
        </p:nvSpPr>
        <p:spPr bwMode="auto">
          <a:noFill/>
          <a:ln>
            <a:solidFill>
              <a:srgbClr val="000000"/>
            </a:solidFill>
            <a:miter lim="800000"/>
            <a:headEnd/>
            <a:tailEnd/>
          </a:ln>
        </p:spPr>
      </p:sp>
      <p:sp>
        <p:nvSpPr>
          <p:cNvPr id="93186"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TextEdit="1"/>
          </p:cNvSpPr>
          <p:nvPr>
            <p:ph type="sldImg"/>
          </p:nvPr>
        </p:nvSpPr>
        <p:spPr bwMode="auto">
          <a:noFill/>
          <a:ln>
            <a:solidFill>
              <a:srgbClr val="000000"/>
            </a:solidFill>
            <a:miter lim="800000"/>
            <a:headEnd/>
            <a:tailEnd/>
          </a:ln>
        </p:spPr>
      </p:sp>
      <p:sp>
        <p:nvSpPr>
          <p:cNvPr id="95234"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TextEdit="1"/>
          </p:cNvSpPr>
          <p:nvPr>
            <p:ph type="sldImg"/>
          </p:nvPr>
        </p:nvSpPr>
        <p:spPr bwMode="auto">
          <a:noFill/>
          <a:ln>
            <a:solidFill>
              <a:srgbClr val="000000"/>
            </a:solidFill>
            <a:miter lim="800000"/>
            <a:headEnd/>
            <a:tailEnd/>
          </a:ln>
        </p:spPr>
      </p:sp>
      <p:sp>
        <p:nvSpPr>
          <p:cNvPr id="25602"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TextEdit="1"/>
          </p:cNvSpPr>
          <p:nvPr>
            <p:ph type="sldImg"/>
          </p:nvPr>
        </p:nvSpPr>
        <p:spPr bwMode="auto">
          <a:noFill/>
          <a:ln>
            <a:solidFill>
              <a:srgbClr val="000000"/>
            </a:solidFill>
            <a:miter lim="800000"/>
            <a:headEnd/>
            <a:tailEnd/>
          </a:ln>
        </p:spPr>
      </p:sp>
      <p:sp>
        <p:nvSpPr>
          <p:cNvPr id="97282"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TextEdit="1"/>
          </p:cNvSpPr>
          <p:nvPr>
            <p:ph type="sldImg"/>
          </p:nvPr>
        </p:nvSpPr>
        <p:spPr bwMode="auto">
          <a:noFill/>
          <a:ln>
            <a:solidFill>
              <a:srgbClr val="000000"/>
            </a:solidFill>
            <a:miter lim="800000"/>
            <a:headEnd/>
            <a:tailEnd/>
          </a:ln>
        </p:spPr>
      </p:sp>
      <p:sp>
        <p:nvSpPr>
          <p:cNvPr id="99330"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TextEdit="1"/>
          </p:cNvSpPr>
          <p:nvPr>
            <p:ph type="sldImg"/>
          </p:nvPr>
        </p:nvSpPr>
        <p:spPr bwMode="auto">
          <a:noFill/>
          <a:ln>
            <a:solidFill>
              <a:srgbClr val="000000"/>
            </a:solidFill>
            <a:miter lim="800000"/>
            <a:headEnd/>
            <a:tailEnd/>
          </a:ln>
        </p:spPr>
      </p:sp>
      <p:sp>
        <p:nvSpPr>
          <p:cNvPr id="103426"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TextEdit="1"/>
          </p:cNvSpPr>
          <p:nvPr>
            <p:ph type="sldImg"/>
          </p:nvPr>
        </p:nvSpPr>
        <p:spPr bwMode="auto">
          <a:noFill/>
          <a:ln>
            <a:solidFill>
              <a:srgbClr val="000000"/>
            </a:solidFill>
            <a:miter lim="800000"/>
            <a:headEnd/>
            <a:tailEnd/>
          </a:ln>
        </p:spPr>
      </p:sp>
      <p:sp>
        <p:nvSpPr>
          <p:cNvPr id="105474"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TextEdit="1"/>
          </p:cNvSpPr>
          <p:nvPr>
            <p:ph type="sldImg"/>
          </p:nvPr>
        </p:nvSpPr>
        <p:spPr bwMode="auto">
          <a:noFill/>
          <a:ln>
            <a:solidFill>
              <a:srgbClr val="000000"/>
            </a:solidFill>
            <a:miter lim="800000"/>
            <a:headEnd/>
            <a:tailEnd/>
          </a:ln>
        </p:spPr>
      </p:sp>
      <p:sp>
        <p:nvSpPr>
          <p:cNvPr id="107522"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TextEdit="1"/>
          </p:cNvSpPr>
          <p:nvPr>
            <p:ph type="sldImg"/>
          </p:nvPr>
        </p:nvSpPr>
        <p:spPr bwMode="auto">
          <a:noFill/>
          <a:ln>
            <a:solidFill>
              <a:srgbClr val="000000"/>
            </a:solidFill>
            <a:miter lim="800000"/>
            <a:headEnd/>
            <a:tailEnd/>
          </a:ln>
        </p:spPr>
      </p:sp>
      <p:sp>
        <p:nvSpPr>
          <p:cNvPr id="109570"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TextEdit="1"/>
          </p:cNvSpPr>
          <p:nvPr>
            <p:ph type="sldImg"/>
          </p:nvPr>
        </p:nvSpPr>
        <p:spPr bwMode="auto">
          <a:noFill/>
          <a:ln>
            <a:solidFill>
              <a:srgbClr val="000000"/>
            </a:solidFill>
            <a:miter lim="800000"/>
            <a:headEnd/>
            <a:tailEnd/>
          </a:ln>
        </p:spPr>
      </p:sp>
      <p:sp>
        <p:nvSpPr>
          <p:cNvPr id="111618"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TextEdit="1"/>
          </p:cNvSpPr>
          <p:nvPr>
            <p:ph type="sldImg"/>
          </p:nvPr>
        </p:nvSpPr>
        <p:spPr bwMode="auto">
          <a:noFill/>
          <a:ln>
            <a:solidFill>
              <a:srgbClr val="000000"/>
            </a:solidFill>
            <a:miter lim="800000"/>
            <a:headEnd/>
            <a:tailEnd/>
          </a:ln>
        </p:spPr>
      </p:sp>
      <p:sp>
        <p:nvSpPr>
          <p:cNvPr id="140290"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TextEdit="1"/>
          </p:cNvSpPr>
          <p:nvPr>
            <p:ph type="sldImg"/>
          </p:nvPr>
        </p:nvSpPr>
        <p:spPr bwMode="auto">
          <a:noFill/>
          <a:ln>
            <a:solidFill>
              <a:srgbClr val="000000"/>
            </a:solidFill>
            <a:miter lim="800000"/>
            <a:headEnd/>
            <a:tailEnd/>
          </a:ln>
        </p:spPr>
      </p:sp>
      <p:sp>
        <p:nvSpPr>
          <p:cNvPr id="115714"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noFill/>
          <a:ln>
            <a:solidFill>
              <a:srgbClr val="000000"/>
            </a:solidFill>
            <a:miter lim="800000"/>
            <a:headEnd/>
            <a:tailEnd/>
          </a:ln>
        </p:spPr>
      </p:sp>
      <p:sp>
        <p:nvSpPr>
          <p:cNvPr id="29698"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spect="1" noTextEdit="1"/>
          </p:cNvSpPr>
          <p:nvPr>
            <p:ph type="sldImg"/>
          </p:nvPr>
        </p:nvSpPr>
        <p:spPr bwMode="auto">
          <a:noFill/>
          <a:ln>
            <a:solidFill>
              <a:srgbClr val="000000"/>
            </a:solidFill>
            <a:miter lim="800000"/>
            <a:headEnd/>
            <a:tailEnd/>
          </a:ln>
        </p:spPr>
      </p:sp>
      <p:sp>
        <p:nvSpPr>
          <p:cNvPr id="117762"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Rot="1" noChangeAspect="1" noTextEdit="1"/>
          </p:cNvSpPr>
          <p:nvPr>
            <p:ph type="sldImg"/>
          </p:nvPr>
        </p:nvSpPr>
        <p:spPr bwMode="auto">
          <a:noFill/>
          <a:ln>
            <a:solidFill>
              <a:srgbClr val="000000"/>
            </a:solidFill>
            <a:miter lim="800000"/>
            <a:headEnd/>
            <a:tailEnd/>
          </a:ln>
        </p:spPr>
      </p:sp>
      <p:sp>
        <p:nvSpPr>
          <p:cNvPr id="119810"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Rot="1" noChangeAspect="1" noTextEdit="1"/>
          </p:cNvSpPr>
          <p:nvPr>
            <p:ph type="sldImg"/>
          </p:nvPr>
        </p:nvSpPr>
        <p:spPr bwMode="auto">
          <a:noFill/>
          <a:ln>
            <a:solidFill>
              <a:srgbClr val="000000"/>
            </a:solidFill>
            <a:miter lim="800000"/>
            <a:headEnd/>
            <a:tailEnd/>
          </a:ln>
        </p:spPr>
      </p:sp>
      <p:sp>
        <p:nvSpPr>
          <p:cNvPr id="121858"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Rot="1" noChangeAspect="1" noTextEdit="1"/>
          </p:cNvSpPr>
          <p:nvPr>
            <p:ph type="sldImg"/>
          </p:nvPr>
        </p:nvSpPr>
        <p:spPr bwMode="auto">
          <a:noFill/>
          <a:ln>
            <a:solidFill>
              <a:srgbClr val="000000"/>
            </a:solidFill>
            <a:miter lim="800000"/>
            <a:headEnd/>
            <a:tailEnd/>
          </a:ln>
        </p:spPr>
      </p:sp>
      <p:sp>
        <p:nvSpPr>
          <p:cNvPr id="123906"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noTextEdit="1"/>
          </p:cNvSpPr>
          <p:nvPr>
            <p:ph type="sldImg"/>
          </p:nvPr>
        </p:nvSpPr>
        <p:spPr bwMode="auto">
          <a:noFill/>
          <a:ln>
            <a:solidFill>
              <a:srgbClr val="000000"/>
            </a:solidFill>
            <a:miter lim="800000"/>
            <a:headEnd/>
            <a:tailEnd/>
          </a:ln>
        </p:spPr>
      </p:sp>
      <p:sp>
        <p:nvSpPr>
          <p:cNvPr id="125954"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Rot="1" noChangeAspect="1" noTextEdit="1"/>
          </p:cNvSpPr>
          <p:nvPr>
            <p:ph type="sldImg"/>
          </p:nvPr>
        </p:nvSpPr>
        <p:spPr bwMode="auto">
          <a:noFill/>
          <a:ln>
            <a:solidFill>
              <a:srgbClr val="000000"/>
            </a:solidFill>
            <a:miter lim="800000"/>
            <a:headEnd/>
            <a:tailEnd/>
          </a:ln>
        </p:spPr>
      </p:sp>
      <p:sp>
        <p:nvSpPr>
          <p:cNvPr id="128002"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Rot="1" noChangeAspect="1" noTextEdit="1"/>
          </p:cNvSpPr>
          <p:nvPr>
            <p:ph type="sldImg"/>
          </p:nvPr>
        </p:nvSpPr>
        <p:spPr bwMode="auto">
          <a:noFill/>
          <a:ln>
            <a:solidFill>
              <a:srgbClr val="000000"/>
            </a:solidFill>
            <a:miter lim="800000"/>
            <a:headEnd/>
            <a:tailEnd/>
          </a:ln>
        </p:spPr>
      </p:sp>
      <p:sp>
        <p:nvSpPr>
          <p:cNvPr id="130050"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Rot="1" noChangeAspect="1" noTextEdit="1"/>
          </p:cNvSpPr>
          <p:nvPr>
            <p:ph type="sldImg"/>
          </p:nvPr>
        </p:nvSpPr>
        <p:spPr bwMode="auto">
          <a:noFill/>
          <a:ln>
            <a:solidFill>
              <a:srgbClr val="000000"/>
            </a:solidFill>
            <a:miter lim="800000"/>
            <a:headEnd/>
            <a:tailEnd/>
          </a:ln>
        </p:spPr>
      </p:sp>
      <p:sp>
        <p:nvSpPr>
          <p:cNvPr id="132098"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Rot="1" noChangeAspect="1" noTextEdit="1"/>
          </p:cNvSpPr>
          <p:nvPr>
            <p:ph type="sldImg"/>
          </p:nvPr>
        </p:nvSpPr>
        <p:spPr bwMode="auto">
          <a:noFill/>
          <a:ln>
            <a:solidFill>
              <a:srgbClr val="000000"/>
            </a:solidFill>
            <a:miter lim="800000"/>
            <a:headEnd/>
            <a:tailEnd/>
          </a:ln>
        </p:spPr>
      </p:sp>
      <p:sp>
        <p:nvSpPr>
          <p:cNvPr id="134146"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Rot="1" noChangeAspect="1" noTextEdit="1"/>
          </p:cNvSpPr>
          <p:nvPr>
            <p:ph type="sldImg"/>
          </p:nvPr>
        </p:nvSpPr>
        <p:spPr bwMode="auto">
          <a:noFill/>
          <a:ln>
            <a:solidFill>
              <a:srgbClr val="000000"/>
            </a:solidFill>
            <a:miter lim="800000"/>
            <a:headEnd/>
            <a:tailEnd/>
          </a:ln>
        </p:spPr>
      </p:sp>
      <p:sp>
        <p:nvSpPr>
          <p:cNvPr id="136194"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9C3D905B-6213-495E-BD2A-6607C0025BFE}" type="slidenum">
              <a:rPr lang="en-US" sz="1200">
                <a:solidFill>
                  <a:srgbClr val="000000"/>
                </a:solidFill>
                <a:latin typeface="Calibri" pitchFamily="34" charset="0"/>
              </a:rPr>
              <a:pPr algn="r" defTabSz="931863"/>
              <a:t>60</a:t>
            </a:fld>
            <a:endParaRPr lang="en-US" sz="1200">
              <a:solidFill>
                <a:srgbClr val="000000"/>
              </a:solidFill>
              <a:latin typeface="Calibri" pitchFamily="34" charset="0"/>
            </a:endParaRPr>
          </a:p>
        </p:txBody>
      </p:sp>
      <p:sp>
        <p:nvSpPr>
          <p:cNvPr id="138242"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1845" tIns="45922" rIns="91845" bIns="45922" anchor="b"/>
          <a:lstStyle/>
          <a:p>
            <a:pPr algn="r" defTabSz="931863"/>
            <a:fld id="{393F0F18-8ACD-435E-B9B8-3A667EC16D25}" type="slidenum">
              <a:rPr lang="en-US" sz="1200">
                <a:solidFill>
                  <a:srgbClr val="000000"/>
                </a:solidFill>
              </a:rPr>
              <a:pPr algn="r" defTabSz="931863"/>
              <a:t>60</a:t>
            </a:fld>
            <a:endParaRPr lang="en-US" sz="1200">
              <a:solidFill>
                <a:srgbClr val="000000"/>
              </a:solidFill>
            </a:endParaRPr>
          </a:p>
        </p:txBody>
      </p:sp>
      <p:sp>
        <p:nvSpPr>
          <p:cNvPr id="138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8244" name="Rectangle 3"/>
          <p:cNvSpPr>
            <a:spLocks noGrp="1" noChangeArrowheads="1"/>
          </p:cNvSpPr>
          <p:nvPr>
            <p:ph type="body" idx="1"/>
          </p:nvPr>
        </p:nvSpPr>
        <p:spPr>
          <a:noFill/>
          <a:ln/>
        </p:spPr>
        <p:txBody>
          <a:bodyPr/>
          <a:lstStyle/>
          <a:p>
            <a:pPr>
              <a:spcBef>
                <a:spcPct val="0"/>
              </a:spcBef>
            </a:pPr>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4" name="Notes Placeholder 2"/>
          <p:cNvSpPr>
            <a:spLocks noGrp="1"/>
          </p:cNvSpPr>
          <p:nvPr>
            <p:ph type="body" idx="1"/>
          </p:nvPr>
        </p:nvSpPr>
        <p:spPr>
          <a:noFill/>
          <a:ln/>
        </p:spPr>
        <p:txBody>
          <a:bodyPr/>
          <a:lstStyle/>
          <a:p>
            <a:pPr>
              <a:spcBef>
                <a:spcPct val="0"/>
              </a:spcBef>
            </a:pPr>
            <a:endParaRPr lang="en-US" smtClean="0"/>
          </a:p>
        </p:txBody>
      </p:sp>
      <p:sp>
        <p:nvSpPr>
          <p:cNvPr id="141315"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FBC85BA0-9D99-424C-BC53-19C22BE7A002}" type="slidenum">
              <a:rPr lang="en-US" sz="1200">
                <a:solidFill>
                  <a:srgbClr val="000000"/>
                </a:solidFill>
                <a:latin typeface="Calibri" pitchFamily="34" charset="0"/>
              </a:rPr>
              <a:pPr algn="r" defTabSz="931863"/>
              <a:t>61</a:t>
            </a:fld>
            <a:endParaRPr lang="en-US" sz="1200">
              <a:solidFill>
                <a:srgbClr val="000000"/>
              </a:solidFill>
              <a:latin typeface="Calibri"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Rot="1" noChangeAspect="1" noTextEdit="1"/>
          </p:cNvSpPr>
          <p:nvPr>
            <p:ph type="sldImg"/>
          </p:nvPr>
        </p:nvSpPr>
        <p:spPr bwMode="auto">
          <a:noFill/>
          <a:ln>
            <a:solidFill>
              <a:srgbClr val="000000"/>
            </a:solidFill>
            <a:miter lim="800000"/>
            <a:headEnd/>
            <a:tailEnd/>
          </a:ln>
        </p:spPr>
      </p:sp>
      <p:sp>
        <p:nvSpPr>
          <p:cNvPr id="143362"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Rot="1" noChangeAspect="1" noTextEdit="1"/>
          </p:cNvSpPr>
          <p:nvPr>
            <p:ph type="sldImg"/>
          </p:nvPr>
        </p:nvSpPr>
        <p:spPr bwMode="auto">
          <a:noFill/>
          <a:ln>
            <a:solidFill>
              <a:srgbClr val="000000"/>
            </a:solidFill>
            <a:miter lim="800000"/>
            <a:headEnd/>
            <a:tailEnd/>
          </a:ln>
        </p:spPr>
      </p:sp>
      <p:sp>
        <p:nvSpPr>
          <p:cNvPr id="145410"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bwMode="auto">
          <a:noFill/>
          <a:ln>
            <a:solidFill>
              <a:srgbClr val="000000"/>
            </a:solidFill>
            <a:miter lim="800000"/>
            <a:headEnd/>
            <a:tailEnd/>
          </a:ln>
        </p:spPr>
      </p:sp>
      <p:sp>
        <p:nvSpPr>
          <p:cNvPr id="31746"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p:spPr>
      </p:sp>
      <p:sp>
        <p:nvSpPr>
          <p:cNvPr id="33794" name="Rectangle 3"/>
          <p:cNvSpPr>
            <a:spLocks noGrp="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517525"/>
            <a:ext cx="2019300" cy="2278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517525"/>
            <a:ext cx="5905500" cy="2278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7525"/>
            <a:ext cx="8077200" cy="6461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295400"/>
            <a:ext cx="3962400" cy="1500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295400"/>
            <a:ext cx="3962400" cy="1500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517525"/>
            <a:ext cx="8077200" cy="646113"/>
          </a:xfrm>
        </p:spPr>
        <p:txBody>
          <a:bodyPr/>
          <a:lstStyle/>
          <a:p>
            <a:r>
              <a:rPr lang="en-US"/>
              <a:t>Click to edit Master title style</a:t>
            </a:r>
          </a:p>
        </p:txBody>
      </p:sp>
      <p:sp>
        <p:nvSpPr>
          <p:cNvPr id="3" name="Chart Placeholder 2"/>
          <p:cNvSpPr>
            <a:spLocks noGrp="1"/>
          </p:cNvSpPr>
          <p:nvPr>
            <p:ph type="chart" idx="1"/>
          </p:nvPr>
        </p:nvSpPr>
        <p:spPr>
          <a:xfrm>
            <a:off x="609600" y="1295400"/>
            <a:ext cx="8077200" cy="1500188"/>
          </a:xfrm>
        </p:spPr>
        <p:txBody>
          <a:bodyPr/>
          <a:lstStyle/>
          <a:p>
            <a:pPr lvl="0"/>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95400"/>
            <a:ext cx="3962400" cy="1500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295400"/>
            <a:ext cx="3962400" cy="1500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descr="Lexile-Internal-KATE.jpg"/>
          <p:cNvPicPr>
            <a:picLocks noChangeAspect="1"/>
          </p:cNvPicPr>
          <p:nvPr userDrawn="1"/>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09600" y="517525"/>
            <a:ext cx="8077200" cy="646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028" name="Rectangle 3"/>
          <p:cNvSpPr>
            <a:spLocks noGrp="1" noChangeArrowheads="1"/>
          </p:cNvSpPr>
          <p:nvPr>
            <p:ph type="body" idx="1"/>
          </p:nvPr>
        </p:nvSpPr>
        <p:spPr bwMode="auto">
          <a:xfrm>
            <a:off x="609600" y="1295400"/>
            <a:ext cx="8077200" cy="1500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3600">
          <a:solidFill>
            <a:srgbClr val="0060A1"/>
          </a:solidFill>
          <a:latin typeface="Calibri" pitchFamily="34" charset="0"/>
          <a:ea typeface="+mj-ea"/>
          <a:cs typeface="+mj-cs"/>
        </a:defRPr>
      </a:lvl1pPr>
      <a:lvl2pPr algn="l" rtl="0" eaLnBrk="0" fontAlgn="base" hangingPunct="0">
        <a:spcBef>
          <a:spcPct val="0"/>
        </a:spcBef>
        <a:spcAft>
          <a:spcPct val="0"/>
        </a:spcAft>
        <a:defRPr sz="3600">
          <a:solidFill>
            <a:srgbClr val="0060A1"/>
          </a:solidFill>
          <a:latin typeface="Calibri" pitchFamily="34" charset="0"/>
        </a:defRPr>
      </a:lvl2pPr>
      <a:lvl3pPr algn="l" rtl="0" eaLnBrk="0" fontAlgn="base" hangingPunct="0">
        <a:spcBef>
          <a:spcPct val="0"/>
        </a:spcBef>
        <a:spcAft>
          <a:spcPct val="0"/>
        </a:spcAft>
        <a:defRPr sz="3600">
          <a:solidFill>
            <a:srgbClr val="0060A1"/>
          </a:solidFill>
          <a:latin typeface="Calibri" pitchFamily="34" charset="0"/>
        </a:defRPr>
      </a:lvl3pPr>
      <a:lvl4pPr algn="l" rtl="0" eaLnBrk="0" fontAlgn="base" hangingPunct="0">
        <a:spcBef>
          <a:spcPct val="0"/>
        </a:spcBef>
        <a:spcAft>
          <a:spcPct val="0"/>
        </a:spcAft>
        <a:defRPr sz="3600">
          <a:solidFill>
            <a:srgbClr val="0060A1"/>
          </a:solidFill>
          <a:latin typeface="Calibri" pitchFamily="34" charset="0"/>
        </a:defRPr>
      </a:lvl4pPr>
      <a:lvl5pPr algn="l" rtl="0" eaLnBrk="0" fontAlgn="base" hangingPunct="0">
        <a:spcBef>
          <a:spcPct val="0"/>
        </a:spcBef>
        <a:spcAft>
          <a:spcPct val="0"/>
        </a:spcAft>
        <a:defRPr sz="3600">
          <a:solidFill>
            <a:srgbClr val="0060A1"/>
          </a:solidFill>
          <a:latin typeface="Calibri" pitchFamily="34" charset="0"/>
        </a:defRPr>
      </a:lvl5pPr>
      <a:lvl6pPr marL="457200" algn="l" rtl="0" fontAlgn="base">
        <a:spcBef>
          <a:spcPct val="0"/>
        </a:spcBef>
        <a:spcAft>
          <a:spcPct val="0"/>
        </a:spcAft>
        <a:defRPr sz="3500">
          <a:solidFill>
            <a:srgbClr val="0060A1"/>
          </a:solidFill>
          <a:latin typeface="Book Antiqua" pitchFamily="18" charset="0"/>
        </a:defRPr>
      </a:lvl6pPr>
      <a:lvl7pPr marL="914400" algn="l" rtl="0" fontAlgn="base">
        <a:spcBef>
          <a:spcPct val="0"/>
        </a:spcBef>
        <a:spcAft>
          <a:spcPct val="0"/>
        </a:spcAft>
        <a:defRPr sz="3500">
          <a:solidFill>
            <a:srgbClr val="0060A1"/>
          </a:solidFill>
          <a:latin typeface="Book Antiqua" pitchFamily="18" charset="0"/>
        </a:defRPr>
      </a:lvl7pPr>
      <a:lvl8pPr marL="1371600" algn="l" rtl="0" fontAlgn="base">
        <a:spcBef>
          <a:spcPct val="0"/>
        </a:spcBef>
        <a:spcAft>
          <a:spcPct val="0"/>
        </a:spcAft>
        <a:defRPr sz="3500">
          <a:solidFill>
            <a:srgbClr val="0060A1"/>
          </a:solidFill>
          <a:latin typeface="Book Antiqua" pitchFamily="18" charset="0"/>
        </a:defRPr>
      </a:lvl8pPr>
      <a:lvl9pPr marL="1828800" algn="l" rtl="0" fontAlgn="base">
        <a:spcBef>
          <a:spcPct val="0"/>
        </a:spcBef>
        <a:spcAft>
          <a:spcPct val="0"/>
        </a:spcAft>
        <a:defRPr sz="3500">
          <a:solidFill>
            <a:srgbClr val="0060A1"/>
          </a:solidFill>
          <a:latin typeface="Book Antiqua" pitchFamily="18" charset="0"/>
        </a:defRPr>
      </a:lvl9pPr>
    </p:titleStyle>
    <p:bodyStyle>
      <a:lvl1pPr marL="342900" indent="-342900" algn="l" rtl="0" eaLnBrk="0" fontAlgn="base" hangingPunct="0">
        <a:spcBef>
          <a:spcPct val="20000"/>
        </a:spcBef>
        <a:spcAft>
          <a:spcPct val="0"/>
        </a:spcAft>
        <a:buClr>
          <a:srgbClr val="0060A1"/>
        </a:buClr>
        <a:buSzPct val="85000"/>
        <a:buFont typeface="Wingdings" pitchFamily="2" charset="2"/>
        <a:buChar char="§"/>
        <a:defRPr sz="30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rgbClr val="5F5F5F"/>
        </a:buClr>
        <a:buSzPct val="85000"/>
        <a:buFont typeface="Arial" charset="0"/>
        <a:buChar char="–"/>
        <a:defRPr sz="2800">
          <a:solidFill>
            <a:schemeClr val="tx1"/>
          </a:solidFill>
          <a:latin typeface="Calibri" pitchFamily="34" charset="0"/>
        </a:defRPr>
      </a:lvl2pPr>
      <a:lvl3pPr marL="1143000" indent="-228600" algn="l" rtl="0" eaLnBrk="0" fontAlgn="base" hangingPunct="0">
        <a:spcBef>
          <a:spcPct val="20000"/>
        </a:spcBef>
        <a:spcAft>
          <a:spcPct val="0"/>
        </a:spcAft>
        <a:buClr>
          <a:srgbClr val="969696"/>
        </a:buClr>
        <a:buSzPct val="85000"/>
        <a:buFont typeface="Arial" charset="0"/>
        <a:buChar char="–"/>
        <a:defRPr sz="2400">
          <a:solidFill>
            <a:schemeClr val="tx1"/>
          </a:solidFill>
          <a:latin typeface="Calibri" pitchFamily="34" charset="0"/>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www.lexile.com/fab/"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http://www.lexile.com/toefl/" TargetMode="External"/><Relationship Id="rId5" Type="http://schemas.openxmlformats.org/officeDocument/2006/relationships/hyperlink" Target="http://lerg.lexile.com/" TargetMode="External"/><Relationship Id="rId4" Type="http://schemas.openxmlformats.org/officeDocument/2006/relationships/hyperlink" Target="http://toefljunior.lexile.com/en"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41.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hyperlink" Target="http://www.lexile.com/feedback" TargetMode="External"/><Relationship Id="rId2" Type="http://schemas.openxmlformats.org/officeDocument/2006/relationships/notesSlide" Target="../notesSlides/notesSlide63.xml"/><Relationship Id="rId1" Type="http://schemas.openxmlformats.org/officeDocument/2006/relationships/slideLayout" Target="../slideLayouts/slideLayout6.xml"/><Relationship Id="rId5" Type="http://schemas.openxmlformats.org/officeDocument/2006/relationships/hyperlink" Target="mailto:tberger@lexile.com" TargetMode="External"/><Relationship Id="rId4" Type="http://schemas.openxmlformats.org/officeDocument/2006/relationships/hyperlink" Target="mailto:tklasson@Lexile.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idx="4294967295"/>
          </p:nvPr>
        </p:nvSpPr>
        <p:spPr>
          <a:xfrm>
            <a:off x="457200" y="2370138"/>
            <a:ext cx="8001000" cy="1322387"/>
          </a:xfrm>
        </p:spPr>
        <p:txBody>
          <a:bodyPr anchor="ctr"/>
          <a:lstStyle/>
          <a:p>
            <a:pPr algn="r">
              <a:defRPr/>
            </a:pPr>
            <a:r>
              <a:rPr lang="en-US" sz="4000" kern="100" spc="-100" dirty="0" smtClean="0">
                <a:latin typeface="Times New Roman" pitchFamily="18" charset="0"/>
                <a:cs typeface="Times New Roman" pitchFamily="18" charset="0"/>
              </a:rPr>
              <a:t>Text Perspectives on </a:t>
            </a:r>
            <a:br>
              <a:rPr lang="en-US" sz="4000" kern="100" spc="-100" dirty="0" smtClean="0">
                <a:latin typeface="Times New Roman" pitchFamily="18" charset="0"/>
                <a:cs typeface="Times New Roman" pitchFamily="18" charset="0"/>
              </a:rPr>
            </a:br>
            <a:r>
              <a:rPr lang="en-US" sz="4000" kern="100" spc="-100" dirty="0" smtClean="0">
                <a:latin typeface="Times New Roman" pitchFamily="18" charset="0"/>
                <a:cs typeface="Times New Roman" pitchFamily="18" charset="0"/>
              </a:rPr>
              <a:t>English Reading Achievement</a:t>
            </a:r>
          </a:p>
        </p:txBody>
      </p:sp>
      <p:sp>
        <p:nvSpPr>
          <p:cNvPr id="18435" name="Rectangle 1"/>
          <p:cNvSpPr>
            <a:spLocks noChangeArrowheads="1"/>
          </p:cNvSpPr>
          <p:nvPr/>
        </p:nvSpPr>
        <p:spPr bwMode="auto">
          <a:xfrm>
            <a:off x="1219200" y="3751263"/>
            <a:ext cx="7239000" cy="477837"/>
          </a:xfrm>
          <a:prstGeom prst="rect">
            <a:avLst/>
          </a:prstGeom>
          <a:noFill/>
          <a:ln w="9525">
            <a:noFill/>
            <a:miter lim="800000"/>
            <a:headEnd/>
            <a:tailEnd/>
          </a:ln>
        </p:spPr>
        <p:txBody>
          <a:bodyPr>
            <a:spAutoFit/>
          </a:bodyPr>
          <a:lstStyle/>
          <a:p>
            <a:pPr algn="r">
              <a:spcBef>
                <a:spcPts val="400"/>
              </a:spcBef>
              <a:defRPr/>
            </a:pPr>
            <a:r>
              <a:rPr lang="en-US" sz="2400" kern="0" spc="-20" dirty="0">
                <a:latin typeface="Times New Roman" pitchFamily="18" charset="0"/>
                <a:cs typeface="Times New Roman" pitchFamily="18" charset="0"/>
              </a:rPr>
              <a:t>Tim Klasson &amp; Trilby Berger, MetaMetrics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p:txBody>
          <a:bodyPr/>
          <a:lstStyle/>
          <a:p>
            <a:r>
              <a:rPr lang="en-US" smtClean="0">
                <a:latin typeface="Times New Roman" pitchFamily="18" charset="0"/>
                <a:cs typeface="Times New Roman" pitchFamily="18" charset="0"/>
              </a:rPr>
              <a:t>Sample text: 1080L</a:t>
            </a:r>
          </a:p>
        </p:txBody>
      </p:sp>
      <p:sp>
        <p:nvSpPr>
          <p:cNvPr id="34818" name="Rectangle 3"/>
          <p:cNvSpPr>
            <a:spLocks noGrp="1" noChangeArrowheads="1"/>
          </p:cNvSpPr>
          <p:nvPr>
            <p:ph type="body" idx="4294967295"/>
          </p:nvPr>
        </p:nvSpPr>
        <p:spPr>
          <a:xfrm>
            <a:off x="609600" y="1295400"/>
            <a:ext cx="8077200" cy="3563938"/>
          </a:xfrm>
        </p:spPr>
        <p:txBody>
          <a:bodyPr/>
          <a:lstStyle/>
          <a:p>
            <a:pPr>
              <a:lnSpc>
                <a:spcPct val="90000"/>
              </a:lnSpc>
              <a:buFont typeface="Wingdings" pitchFamily="2" charset="2"/>
              <a:buNone/>
            </a:pPr>
            <a:r>
              <a:rPr lang="en-US" sz="2400" smtClean="0">
                <a:latin typeface="Times New Roman" pitchFamily="18" charset="0"/>
                <a:cs typeface="Times New Roman" pitchFamily="18" charset="0"/>
              </a:rPr>
              <a:t>Robert Louis Stevenson is often and fondly attributed to saying: “Wine is bottled poetry.” </a:t>
            </a:r>
          </a:p>
          <a:p>
            <a:pPr>
              <a:lnSpc>
                <a:spcPct val="90000"/>
              </a:lnSpc>
              <a:buFont typeface="Wingdings" pitchFamily="2" charset="2"/>
              <a:buNone/>
            </a:pPr>
            <a:r>
              <a:rPr lang="en-US" sz="2400" smtClean="0">
                <a:latin typeface="Times New Roman" pitchFamily="18" charset="0"/>
                <a:cs typeface="Times New Roman" pitchFamily="18" charset="0"/>
              </a:rPr>
              <a:t>Indeed, nothing quite matches the true feeling of relaxation that arises as you uncork the bottle; the evocative colors splashing into the glass as the liquid is poured; and that exquisite first sip—all but confirming that wine truly is the drink of the gods. </a:t>
            </a:r>
          </a:p>
          <a:p>
            <a:pPr algn="just">
              <a:lnSpc>
                <a:spcPct val="90000"/>
              </a:lnSpc>
              <a:buFont typeface="Wingdings" pitchFamily="2" charset="2"/>
              <a:buNone/>
            </a:pPr>
            <a:r>
              <a:rPr lang="en-US" sz="2400" smtClean="0">
                <a:latin typeface="Times New Roman" pitchFamily="18" charset="0"/>
                <a:cs typeface="Times New Roman" pitchFamily="18" charset="0"/>
              </a:rPr>
              <a:t>This, of course, makes it all the worse when you discover, by smell and taste if not before, that the plentiful crimson nectar that you purchased in good faith is faulty.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p:txBody>
          <a:bodyPr/>
          <a:lstStyle/>
          <a:p>
            <a:pPr>
              <a:defRPr/>
            </a:pPr>
            <a:r>
              <a:rPr lang="en-US" spc="-100" smtClean="0">
                <a:latin typeface="Times New Roman" pitchFamily="18" charset="0"/>
                <a:cs typeface="Times New Roman" pitchFamily="18" charset="0"/>
              </a:rPr>
              <a:t>Sample text: 1350L</a:t>
            </a:r>
          </a:p>
        </p:txBody>
      </p:sp>
      <p:sp>
        <p:nvSpPr>
          <p:cNvPr id="36866" name="Rectangle 3"/>
          <p:cNvSpPr>
            <a:spLocks noGrp="1" noChangeArrowheads="1"/>
          </p:cNvSpPr>
          <p:nvPr>
            <p:ph type="body" idx="4294967295"/>
          </p:nvPr>
        </p:nvSpPr>
        <p:spPr>
          <a:xfrm>
            <a:off x="609600" y="1295400"/>
            <a:ext cx="8077200" cy="3748088"/>
          </a:xfrm>
        </p:spPr>
        <p:txBody>
          <a:bodyPr/>
          <a:lstStyle/>
          <a:p>
            <a:pPr>
              <a:lnSpc>
                <a:spcPct val="90000"/>
              </a:lnSpc>
              <a:buFont typeface="Wingdings" pitchFamily="2" charset="2"/>
              <a:buNone/>
            </a:pPr>
            <a:r>
              <a:rPr lang="en-US" sz="2400" smtClean="0">
                <a:latin typeface="Times New Roman" pitchFamily="18" charset="0"/>
                <a:cs typeface="Times New Roman" pitchFamily="18" charset="0"/>
              </a:rPr>
              <a:t>After a final month-long halt in Grytviken, South Georgia, </a:t>
            </a:r>
            <a:r>
              <a:rPr lang="en-US" sz="2400" i="1" smtClean="0">
                <a:latin typeface="Times New Roman" pitchFamily="18" charset="0"/>
                <a:cs typeface="Times New Roman" pitchFamily="18" charset="0"/>
              </a:rPr>
              <a:t>Endurance</a:t>
            </a:r>
            <a:r>
              <a:rPr lang="en-US" sz="2400" smtClean="0">
                <a:latin typeface="Times New Roman" pitchFamily="18" charset="0"/>
                <a:cs typeface="Times New Roman" pitchFamily="18" charset="0"/>
              </a:rPr>
              <a:t> departed for the Antarctic on 5 December. Two days later Shackleton was disconcerted to encounter pack ice as far north as 57 degrees 26’S [South], forcing the ship to maneuver. During the following days there were more tussles with the pack, which on 14 December was thick enough to halt the ship for 24 hours. Three days later the ship was stopped again. Shackleton commented: “I had been prepared for evil conditions in the Weddell Sea, but had hoped that the pack would be loose. What we were encountering was fairly dense pack of a very obstinate character”.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idx="4294967295"/>
          </p:nvPr>
        </p:nvSpPr>
        <p:spPr/>
        <p:txBody>
          <a:bodyPr/>
          <a:lstStyle/>
          <a:p>
            <a:pPr>
              <a:defRPr/>
            </a:pPr>
            <a:r>
              <a:rPr lang="en-US" spc="-100" smtClean="0">
                <a:latin typeface="Times New Roman" pitchFamily="18" charset="0"/>
                <a:cs typeface="Times New Roman" pitchFamily="18" charset="0"/>
              </a:rPr>
              <a:t>Matching reader and text</a:t>
            </a:r>
          </a:p>
        </p:txBody>
      </p:sp>
      <p:sp>
        <p:nvSpPr>
          <p:cNvPr id="38914" name="Rectangle 3"/>
          <p:cNvSpPr>
            <a:spLocks noGrp="1" noChangeArrowheads="1"/>
          </p:cNvSpPr>
          <p:nvPr>
            <p:ph type="body" idx="4294967295"/>
          </p:nvPr>
        </p:nvSpPr>
        <p:spPr>
          <a:xfrm>
            <a:off x="609600" y="1295400"/>
            <a:ext cx="8077200" cy="3568700"/>
          </a:xfrm>
        </p:spPr>
        <p:txBody>
          <a:bodyPr/>
          <a:lstStyle/>
          <a:p>
            <a:r>
              <a:rPr lang="en-US" smtClean="0">
                <a:latin typeface="Times New Roman" pitchFamily="18" charset="0"/>
                <a:cs typeface="Times New Roman" pitchFamily="18" charset="0"/>
              </a:rPr>
              <a:t>The best fit for learning typically ranges from </a:t>
            </a:r>
            <a:r>
              <a:rPr lang="en-US" b="1" smtClean="0">
                <a:latin typeface="Times New Roman" pitchFamily="18" charset="0"/>
                <a:cs typeface="Times New Roman" pitchFamily="18" charset="0"/>
              </a:rPr>
              <a:t>100L below to 50L above </a:t>
            </a:r>
            <a:r>
              <a:rPr lang="en-US" smtClean="0">
                <a:latin typeface="Times New Roman" pitchFamily="18" charset="0"/>
                <a:cs typeface="Times New Roman" pitchFamily="18" charset="0"/>
              </a:rPr>
              <a:t>the reader’s measure.</a:t>
            </a:r>
          </a:p>
          <a:p>
            <a:r>
              <a:rPr lang="en-US" smtClean="0">
                <a:latin typeface="Times New Roman" pitchFamily="18" charset="0"/>
                <a:cs typeface="Times New Roman" pitchFamily="18" charset="0"/>
              </a:rPr>
              <a:t>For example, a 900L reader is usually matched with books that range from 800L to 950L.</a:t>
            </a:r>
          </a:p>
          <a:p>
            <a:r>
              <a:rPr lang="en-US" smtClean="0">
                <a:latin typeface="Times New Roman" pitchFamily="18" charset="0"/>
                <a:cs typeface="Times New Roman" pitchFamily="18" charset="0"/>
              </a:rPr>
              <a:t>This match results in 75% comprehension, an optimal level for learning.</a:t>
            </a:r>
          </a:p>
          <a:p>
            <a:endParaRPr 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3"/>
          <p:cNvSpPr>
            <a:spLocks noGrp="1"/>
          </p:cNvSpPr>
          <p:nvPr>
            <p:ph type="title" idx="4294967295"/>
          </p:nvPr>
        </p:nvSpPr>
        <p:spPr>
          <a:xfrm>
            <a:off x="609600" y="517525"/>
            <a:ext cx="8077200" cy="1200150"/>
          </a:xfrm>
        </p:spPr>
        <p:txBody>
          <a:bodyPr/>
          <a:lstStyle/>
          <a:p>
            <a:pPr>
              <a:defRPr/>
            </a:pPr>
            <a:r>
              <a:rPr lang="en-US" spc="-100" smtClean="0">
                <a:latin typeface="Times New Roman" pitchFamily="18" charset="0"/>
                <a:cs typeface="Times New Roman" pitchFamily="18" charset="0"/>
              </a:rPr>
              <a:t>Tests providing Lexile measures in Japan</a:t>
            </a:r>
            <a:r>
              <a:rPr lang="en-US" smtClean="0">
                <a:solidFill>
                  <a:schemeClr val="tx1"/>
                </a:solidFill>
                <a:latin typeface="Times New Roman" pitchFamily="18" charset="0"/>
                <a:cs typeface="Times New Roman" pitchFamily="18" charset="0"/>
              </a:rPr>
              <a:t/>
            </a:r>
            <a:br>
              <a:rPr lang="en-US" smtClean="0">
                <a:solidFill>
                  <a:schemeClr val="tx1"/>
                </a:solidFill>
                <a:latin typeface="Times New Roman" pitchFamily="18" charset="0"/>
                <a:cs typeface="Times New Roman" pitchFamily="18" charset="0"/>
              </a:rPr>
            </a:br>
            <a:endParaRPr lang="en-US" b="1" smtClean="0">
              <a:solidFill>
                <a:schemeClr val="tx1"/>
              </a:solidFill>
              <a:latin typeface="Times New Roman" pitchFamily="18" charset="0"/>
              <a:cs typeface="Times New Roman" pitchFamily="18" charset="0"/>
            </a:endParaRPr>
          </a:p>
        </p:txBody>
      </p:sp>
      <p:sp>
        <p:nvSpPr>
          <p:cNvPr id="40962" name="Content Placeholder 4"/>
          <p:cNvSpPr>
            <a:spLocks noGrp="1"/>
          </p:cNvSpPr>
          <p:nvPr>
            <p:ph idx="4294967295"/>
          </p:nvPr>
        </p:nvSpPr>
        <p:spPr>
          <a:xfrm>
            <a:off x="685800" y="1752600"/>
            <a:ext cx="8153400" cy="2103438"/>
          </a:xfrm>
        </p:spPr>
        <p:txBody>
          <a:bodyPr/>
          <a:lstStyle/>
          <a:p>
            <a:pPr marL="347663" indent="-347663">
              <a:spcBef>
                <a:spcPct val="0"/>
              </a:spcBef>
            </a:pPr>
            <a:r>
              <a:rPr lang="en-US" sz="2800" b="1" smtClean="0">
                <a:latin typeface="Times New Roman" pitchFamily="18" charset="0"/>
                <a:cs typeface="Times New Roman" pitchFamily="18" charset="0"/>
              </a:rPr>
              <a:t>TOEFL</a:t>
            </a:r>
            <a:r>
              <a:rPr lang="en-US" sz="2800" smtClean="0">
                <a:latin typeface="Times New Roman" pitchFamily="18" charset="0"/>
                <a:cs typeface="Times New Roman" pitchFamily="18" charset="0"/>
              </a:rPr>
              <a:t>, </a:t>
            </a:r>
            <a:r>
              <a:rPr lang="en-US" sz="2800" b="1" smtClean="0">
                <a:latin typeface="Times New Roman" pitchFamily="18" charset="0"/>
                <a:cs typeface="Times New Roman" pitchFamily="18" charset="0"/>
              </a:rPr>
              <a:t>TOEFL Junior</a:t>
            </a:r>
            <a:r>
              <a:rPr lang="en-US" sz="2800" smtClean="0">
                <a:latin typeface="Times New Roman" pitchFamily="18" charset="0"/>
                <a:cs typeface="Times New Roman" pitchFamily="18" charset="0"/>
              </a:rPr>
              <a:t>, and</a:t>
            </a:r>
            <a:r>
              <a:rPr lang="en-US" sz="2800" b="1" smtClean="0">
                <a:latin typeface="Times New Roman" pitchFamily="18" charset="0"/>
                <a:cs typeface="Times New Roman" pitchFamily="18" charset="0"/>
              </a:rPr>
              <a:t> TOEIC </a:t>
            </a:r>
            <a:r>
              <a:rPr lang="en-US" sz="2800" smtClean="0">
                <a:latin typeface="Times New Roman" pitchFamily="18" charset="0"/>
                <a:cs typeface="Times New Roman" pitchFamily="18" charset="0"/>
              </a:rPr>
              <a:t>tests</a:t>
            </a:r>
            <a:br>
              <a:rPr lang="en-US" sz="2800" smtClean="0">
                <a:latin typeface="Times New Roman" pitchFamily="18" charset="0"/>
                <a:cs typeface="Times New Roman" pitchFamily="18" charset="0"/>
              </a:rPr>
            </a:br>
            <a:r>
              <a:rPr lang="en-US" sz="2400" i="1" smtClean="0">
                <a:latin typeface="Times New Roman" pitchFamily="18" charset="0"/>
                <a:cs typeface="Times New Roman" pitchFamily="18" charset="0"/>
              </a:rPr>
              <a:t>published by ETS</a:t>
            </a:r>
            <a:r>
              <a:rPr lang="en-US" sz="2400" b="1" smtClean="0">
                <a:latin typeface="Times New Roman" pitchFamily="18" charset="0"/>
                <a:cs typeface="Times New Roman" pitchFamily="18" charset="0"/>
              </a:rPr>
              <a:t> </a:t>
            </a:r>
            <a:endParaRPr lang="en-US" sz="2400" smtClean="0">
              <a:latin typeface="Times New Roman" pitchFamily="18" charset="0"/>
              <a:cs typeface="Times New Roman" pitchFamily="18" charset="0"/>
            </a:endParaRPr>
          </a:p>
          <a:p>
            <a:pPr marL="347663" indent="-347663">
              <a:spcBef>
                <a:spcPct val="0"/>
              </a:spcBef>
            </a:pPr>
            <a:endParaRPr lang="en-US" sz="2800" b="1" smtClean="0">
              <a:latin typeface="Times New Roman" pitchFamily="18" charset="0"/>
              <a:cs typeface="Times New Roman" pitchFamily="18" charset="0"/>
            </a:endParaRPr>
          </a:p>
          <a:p>
            <a:pPr marL="347663" indent="-347663">
              <a:spcBef>
                <a:spcPct val="0"/>
              </a:spcBef>
            </a:pPr>
            <a:r>
              <a:rPr lang="en-US" sz="2800" b="1" smtClean="0">
                <a:latin typeface="Times New Roman" pitchFamily="18" charset="0"/>
                <a:cs typeface="Times New Roman" pitchFamily="18" charset="0"/>
              </a:rPr>
              <a:t>Engaging English™ </a:t>
            </a:r>
            <a:r>
              <a:rPr lang="en-US" sz="2800" smtClean="0">
                <a:latin typeface="Times New Roman" pitchFamily="18" charset="0"/>
                <a:cs typeface="Times New Roman" pitchFamily="18" charset="0"/>
              </a:rPr>
              <a:t>service for targeted practice</a:t>
            </a:r>
            <a:endParaRPr lang="en-US" sz="2800" b="1" smtClean="0">
              <a:latin typeface="Times New Roman" pitchFamily="18" charset="0"/>
              <a:cs typeface="Times New Roman" pitchFamily="18" charset="0"/>
            </a:endParaRPr>
          </a:p>
          <a:p>
            <a:pPr marL="347663" indent="-347663">
              <a:spcBef>
                <a:spcPct val="0"/>
              </a:spcBef>
              <a:buFont typeface="Wingdings" pitchFamily="2" charset="2"/>
              <a:buNone/>
            </a:pPr>
            <a:r>
              <a:rPr lang="en-US" sz="2400" i="1" smtClean="0">
                <a:latin typeface="Times New Roman" pitchFamily="18" charset="0"/>
                <a:cs typeface="Times New Roman" pitchFamily="18" charset="0"/>
              </a:rPr>
              <a:t>	published by MetaMetrics</a:t>
            </a:r>
            <a:r>
              <a:rPr lang="en-US" sz="2400" i="1" baseline="3000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609600" y="517525"/>
            <a:ext cx="8077200" cy="1739900"/>
          </a:xfrm>
        </p:spPr>
        <p:txBody>
          <a:bodyPr/>
          <a:lstStyle/>
          <a:p>
            <a:pPr>
              <a:defRPr/>
            </a:pPr>
            <a:r>
              <a:rPr lang="en-US" spc="-100" smtClean="0">
                <a:latin typeface="Times New Roman" pitchFamily="18" charset="0"/>
                <a:cs typeface="Times New Roman" pitchFamily="18" charset="0"/>
              </a:rPr>
              <a:t>What we’ve learned about authentic text demands of English reading.</a:t>
            </a:r>
            <a:br>
              <a:rPr lang="en-US" spc="-100" smtClean="0">
                <a:latin typeface="Times New Roman" pitchFamily="18" charset="0"/>
                <a:cs typeface="Times New Roman" pitchFamily="18" charset="0"/>
              </a:rPr>
            </a:br>
            <a:endParaRPr lang="en-US" spc="-100" smtClean="0">
              <a:latin typeface="Times New Roman" pitchFamily="18" charset="0"/>
              <a:cs typeface="Times New Roman" pitchFamily="18" charset="0"/>
            </a:endParaRPr>
          </a:p>
        </p:txBody>
      </p:sp>
      <p:sp>
        <p:nvSpPr>
          <p:cNvPr id="43010" name="Rectangle 3"/>
          <p:cNvSpPr>
            <a:spLocks noGrp="1" noChangeArrowheads="1"/>
          </p:cNvSpPr>
          <p:nvPr>
            <p:ph type="body" idx="1"/>
          </p:nvPr>
        </p:nvSpPr>
        <p:spPr>
          <a:xfrm>
            <a:off x="609600" y="1981200"/>
            <a:ext cx="8077200" cy="3019425"/>
          </a:xfrm>
        </p:spPr>
        <p:txBody>
          <a:bodyPr/>
          <a:lstStyle/>
          <a:p>
            <a:r>
              <a:rPr lang="en-US" smtClean="0">
                <a:latin typeface="Times New Roman" pitchFamily="18" charset="0"/>
                <a:cs typeface="Times New Roman" pitchFamily="18" charset="0"/>
              </a:rPr>
              <a:t>Regardless of native language, Lexiles are measuring the same construct; reading comprehension.</a:t>
            </a:r>
          </a:p>
          <a:p>
            <a:r>
              <a:rPr lang="en-US" smtClean="0">
                <a:latin typeface="Times New Roman" pitchFamily="18" charset="0"/>
                <a:cs typeface="Times New Roman" pitchFamily="18" charset="0"/>
              </a:rPr>
              <a:t>Appropriate standards can be developed by country.</a:t>
            </a:r>
          </a:p>
          <a:p>
            <a:endParaRPr 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609600" y="517525"/>
            <a:ext cx="8382000" cy="1200150"/>
          </a:xfrm>
        </p:spPr>
        <p:txBody>
          <a:bodyPr/>
          <a:lstStyle/>
          <a:p>
            <a:pPr>
              <a:defRPr/>
            </a:pPr>
            <a:r>
              <a:rPr lang="en-US" spc="-150" dirty="0" smtClean="0">
                <a:latin typeface="Times New Roman" pitchFamily="18" charset="0"/>
                <a:cs typeface="Times New Roman" pitchFamily="18" charset="0"/>
              </a:rPr>
              <a:t>Typical text demands by U.S. grade levels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b="1" dirty="0" smtClean="0">
              <a:solidFill>
                <a:schemeClr val="tx1"/>
              </a:solidFill>
              <a:latin typeface="Times New Roman" pitchFamily="18" charset="0"/>
              <a:cs typeface="Times New Roman" pitchFamily="18" charset="0"/>
            </a:endParaRPr>
          </a:p>
        </p:txBody>
      </p:sp>
      <p:pic>
        <p:nvPicPr>
          <p:cNvPr id="45058" name="Picture 1" descr="C:\Users\USER00000002\Desktop\Desktop Dec-2010\FINAL CONTENT\large diagram_EN.png"/>
          <p:cNvPicPr>
            <a:picLocks noChangeAspect="1" noChangeArrowheads="1"/>
          </p:cNvPicPr>
          <p:nvPr/>
        </p:nvPicPr>
        <p:blipFill>
          <a:blip r:embed="rId3" cstate="print"/>
          <a:srcRect l="1315" t="3426" r="3947" b="4074"/>
          <a:stretch>
            <a:fillRect/>
          </a:stretch>
        </p:blipFill>
        <p:spPr bwMode="auto">
          <a:xfrm>
            <a:off x="2133600" y="1314450"/>
            <a:ext cx="6477000" cy="4857750"/>
          </a:xfrm>
          <a:prstGeom prst="rect">
            <a:avLst/>
          </a:prstGeom>
          <a:noFill/>
          <a:ln w="9525">
            <a:noFill/>
            <a:miter lim="800000"/>
            <a:headEnd/>
            <a:tailEnd/>
          </a:ln>
        </p:spPr>
      </p:pic>
      <p:sp>
        <p:nvSpPr>
          <p:cNvPr id="5" name="Rectangle 4"/>
          <p:cNvSpPr/>
          <p:nvPr/>
        </p:nvSpPr>
        <p:spPr>
          <a:xfrm>
            <a:off x="2133600" y="1295400"/>
            <a:ext cx="6477000" cy="4876800"/>
          </a:xfrm>
          <a:prstGeom prst="rect">
            <a:avLst/>
          </a:prstGeom>
          <a:no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a:lstStyle/>
          <a:p>
            <a:pPr>
              <a:defRPr/>
            </a:pPr>
            <a:r>
              <a:rPr lang="en-US" spc="-100" smtClean="0">
                <a:latin typeface="Times New Roman" pitchFamily="18" charset="0"/>
                <a:cs typeface="Times New Roman" pitchFamily="18" charset="0"/>
              </a:rPr>
              <a:t>The </a:t>
            </a:r>
            <a:r>
              <a:rPr lang="en-US" smtClean="0">
                <a:latin typeface="Times New Roman" pitchFamily="18" charset="0"/>
                <a:cs typeface="Times New Roman" pitchFamily="18" charset="0"/>
              </a:rPr>
              <a:t>stretch continuum</a:t>
            </a:r>
            <a:endParaRPr lang="en-US" spc="-100" dirty="0" smtClean="0">
              <a:latin typeface="Times New Roman" pitchFamily="18" charset="0"/>
              <a:cs typeface="Times New Roman" pitchFamily="18" charset="0"/>
            </a:endParaRPr>
          </a:p>
        </p:txBody>
      </p:sp>
      <p:pic>
        <p:nvPicPr>
          <p:cNvPr id="47106" name="Picture 7" descr="stretch.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381000" y="1143000"/>
            <a:ext cx="83820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609600" y="517525"/>
            <a:ext cx="8077200" cy="641350"/>
          </a:xfrm>
        </p:spPr>
        <p:txBody>
          <a:bodyPr/>
          <a:lstStyle/>
          <a:p>
            <a:pPr>
              <a:defRPr/>
            </a:pPr>
            <a:r>
              <a:rPr lang="en-US" spc="-100" dirty="0" smtClean="0">
                <a:latin typeface="Times New Roman" pitchFamily="18" charset="0"/>
                <a:cs typeface="Times New Roman" pitchFamily="18" charset="0"/>
              </a:rPr>
              <a:t>U.S. Common Core State Standards</a:t>
            </a:r>
          </a:p>
        </p:txBody>
      </p:sp>
      <p:sp>
        <p:nvSpPr>
          <p:cNvPr id="36867" name="Rectangle 3"/>
          <p:cNvSpPr>
            <a:spLocks noGrp="1" noChangeArrowheads="1"/>
          </p:cNvSpPr>
          <p:nvPr>
            <p:ph type="body" idx="4294967295"/>
          </p:nvPr>
        </p:nvSpPr>
        <p:spPr>
          <a:xfrm>
            <a:off x="609600" y="1600200"/>
            <a:ext cx="8077200" cy="3940175"/>
          </a:xfrm>
        </p:spPr>
        <p:txBody>
          <a:bodyPr/>
          <a:lstStyle/>
          <a:p>
            <a:pPr>
              <a:defRPr/>
            </a:pPr>
            <a:r>
              <a:rPr lang="en-US" sz="3200" dirty="0" smtClean="0">
                <a:latin typeface="Times New Roman" pitchFamily="18" charset="0"/>
                <a:cs typeface="Times New Roman" pitchFamily="18" charset="0"/>
              </a:rPr>
              <a:t>Analysis of text collections led to the use </a:t>
            </a:r>
            <a:br>
              <a:rPr lang="en-US" sz="3200" dirty="0" smtClean="0">
                <a:latin typeface="Times New Roman" pitchFamily="18" charset="0"/>
                <a:cs typeface="Times New Roman" pitchFamily="18" charset="0"/>
              </a:rPr>
            </a:br>
            <a:r>
              <a:rPr lang="en-US" dirty="0" smtClean="0">
                <a:latin typeface="Times New Roman" pitchFamily="18" charset="0"/>
                <a:cs typeface="Times New Roman" pitchFamily="18" charset="0"/>
              </a:rPr>
              <a:t>of the Lexile</a:t>
            </a:r>
            <a:r>
              <a:rPr lang="en-US" baseline="30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scale to:</a:t>
            </a:r>
          </a:p>
          <a:p>
            <a:pPr>
              <a:defRPr/>
            </a:pPr>
            <a:endParaRPr lang="en-US" sz="1000" dirty="0" smtClean="0">
              <a:latin typeface="Times New Roman" pitchFamily="18" charset="0"/>
              <a:cs typeface="Times New Roman" pitchFamily="18" charset="0"/>
            </a:endParaRPr>
          </a:p>
          <a:p>
            <a:pPr marL="630238" lvl="1" indent="-282575">
              <a:defRPr/>
            </a:pPr>
            <a:r>
              <a:rPr lang="en-US" dirty="0" smtClean="0">
                <a:latin typeface="Times New Roman" pitchFamily="18" charset="0"/>
                <a:cs typeface="Times New Roman" pitchFamily="18" charset="0"/>
              </a:rPr>
              <a:t>Define text complexity by grade in the U.S. Common Core State Standards</a:t>
            </a:r>
          </a:p>
          <a:p>
            <a:pPr marL="630238" lvl="1" indent="-282575">
              <a:defRPr/>
            </a:pPr>
            <a:endParaRPr lang="en-US" sz="1400" dirty="0" smtClean="0">
              <a:latin typeface="Times New Roman" pitchFamily="18" charset="0"/>
              <a:cs typeface="Times New Roman" pitchFamily="18" charset="0"/>
            </a:endParaRPr>
          </a:p>
          <a:p>
            <a:pPr marL="630238" lvl="1" indent="-282575">
              <a:defRPr/>
            </a:pPr>
            <a:r>
              <a:rPr lang="en-US" dirty="0" smtClean="0">
                <a:latin typeface="Times New Roman" pitchFamily="18" charset="0"/>
                <a:cs typeface="Times New Roman" pitchFamily="18" charset="0"/>
              </a:rPr>
              <a:t>Set the goal for college- and career-readiness (CCR)</a:t>
            </a:r>
          </a:p>
          <a:p>
            <a:pPr>
              <a:defRPr/>
            </a:pPr>
            <a:endParaRPr lang="en-US" spc="-5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609600" y="517525"/>
            <a:ext cx="8077200" cy="641350"/>
          </a:xfrm>
        </p:spPr>
        <p:txBody>
          <a:bodyPr/>
          <a:lstStyle/>
          <a:p>
            <a:pPr>
              <a:defRPr/>
            </a:pPr>
            <a:r>
              <a:rPr lang="en-US" spc="-100" dirty="0" smtClean="0">
                <a:latin typeface="Times New Roman" pitchFamily="18" charset="0"/>
                <a:cs typeface="Times New Roman" pitchFamily="18" charset="0"/>
              </a:rPr>
              <a:t>U.S. Common Core State Standards</a:t>
            </a:r>
          </a:p>
        </p:txBody>
      </p:sp>
      <p:sp>
        <p:nvSpPr>
          <p:cNvPr id="51202" name="Rectangle 3"/>
          <p:cNvSpPr>
            <a:spLocks noGrp="1" noChangeArrowheads="1"/>
          </p:cNvSpPr>
          <p:nvPr>
            <p:ph type="body" sz="half" idx="4294967295"/>
          </p:nvPr>
        </p:nvSpPr>
        <p:spPr>
          <a:xfrm flipH="1">
            <a:off x="4876800" y="1295400"/>
            <a:ext cx="3810000" cy="2170113"/>
          </a:xfrm>
        </p:spPr>
        <p:txBody>
          <a:bodyPr/>
          <a:lstStyle/>
          <a:p>
            <a:r>
              <a:rPr lang="en-US" sz="2700" smtClean="0">
                <a:latin typeface="Times New Roman" pitchFamily="18" charset="0"/>
                <a:cs typeface="Times New Roman" pitchFamily="18" charset="0"/>
              </a:rPr>
              <a:t>The Standards provide Lexile bands for reading comprehension development by grade levels </a:t>
            </a:r>
          </a:p>
        </p:txBody>
      </p:sp>
      <p:graphicFrame>
        <p:nvGraphicFramePr>
          <p:cNvPr id="51231" name="Group 31"/>
          <p:cNvGraphicFramePr>
            <a:graphicFrameLocks noGrp="1"/>
          </p:cNvGraphicFramePr>
          <p:nvPr>
            <p:ph sz="half" idx="4294967295"/>
          </p:nvPr>
        </p:nvGraphicFramePr>
        <p:xfrm>
          <a:off x="762000" y="1447800"/>
          <a:ext cx="3962400" cy="3810000"/>
        </p:xfrm>
        <a:graphic>
          <a:graphicData uri="http://schemas.openxmlformats.org/drawingml/2006/table">
            <a:tbl>
              <a:tblPr/>
              <a:tblGrid>
                <a:gridCol w="1905000"/>
                <a:gridCol w="2057400"/>
              </a:tblGrid>
              <a:tr h="214313">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600" b="0" i="0" u="none" strike="noStrike" cap="none" normalizeH="0" baseline="0" smtClean="0">
                          <a:ln>
                            <a:noFill/>
                          </a:ln>
                          <a:solidFill>
                            <a:schemeClr val="bg1"/>
                          </a:solidFill>
                          <a:effectLst/>
                          <a:latin typeface="Times New Roman" pitchFamily="18" charset="0"/>
                          <a:cs typeface="Times New Roman" pitchFamily="18" charset="0"/>
                        </a:rPr>
                        <a:t>U.S. Grade Levels</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60A1">
                        <a:alpha val="65097"/>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600" b="0" i="0" u="none" strike="noStrike" cap="none" normalizeH="0" baseline="0" smtClean="0">
                          <a:ln>
                            <a:noFill/>
                          </a:ln>
                          <a:solidFill>
                            <a:schemeClr val="bg1"/>
                          </a:solidFill>
                          <a:effectLst/>
                          <a:latin typeface="Times New Roman" pitchFamily="18" charset="0"/>
                          <a:cs typeface="Times New Roman" pitchFamily="18" charset="0"/>
                        </a:rPr>
                        <a:t>Lexile</a:t>
                      </a:r>
                      <a:r>
                        <a:rPr kumimoji="0" lang="en-US" sz="2600" b="0" i="0" u="none" strike="noStrike" cap="none" normalizeH="0" baseline="30000" smtClean="0">
                          <a:ln>
                            <a:noFill/>
                          </a:ln>
                          <a:solidFill>
                            <a:schemeClr val="bg1"/>
                          </a:solidFill>
                          <a:effectLst/>
                          <a:latin typeface="Times New Roman" pitchFamily="18" charset="0"/>
                          <a:cs typeface="Times New Roman" pitchFamily="18" charset="0"/>
                        </a:rPr>
                        <a:t>®</a:t>
                      </a:r>
                      <a:r>
                        <a:rPr kumimoji="0" lang="en-US" sz="2600" b="0" i="0" u="none" strike="noStrike" cap="none" normalizeH="0" baseline="0" smtClean="0">
                          <a:ln>
                            <a:noFill/>
                          </a:ln>
                          <a:solidFill>
                            <a:schemeClr val="bg1"/>
                          </a:solidFill>
                          <a:effectLst/>
                          <a:latin typeface="Times New Roman" pitchFamily="18" charset="0"/>
                          <a:cs typeface="Times New Roman" pitchFamily="18" charset="0"/>
                        </a:rPr>
                        <a:t>  </a:t>
                      </a:r>
                      <a:br>
                        <a:rPr kumimoji="0" lang="en-US" sz="2600" b="0" i="0" u="none" strike="noStrike" cap="none" normalizeH="0" baseline="0" smtClean="0">
                          <a:ln>
                            <a:noFill/>
                          </a:ln>
                          <a:solidFill>
                            <a:schemeClr val="bg1"/>
                          </a:solidFill>
                          <a:effectLst/>
                          <a:latin typeface="Times New Roman" pitchFamily="18" charset="0"/>
                          <a:cs typeface="Times New Roman" pitchFamily="18" charset="0"/>
                        </a:rPr>
                      </a:br>
                      <a:r>
                        <a:rPr kumimoji="0" lang="en-US" sz="2600" b="0" i="0" u="none" strike="noStrike" cap="none" normalizeH="0" baseline="0" smtClean="0">
                          <a:ln>
                            <a:noFill/>
                          </a:ln>
                          <a:solidFill>
                            <a:schemeClr val="bg1"/>
                          </a:solidFill>
                          <a:effectLst/>
                          <a:latin typeface="Times New Roman" pitchFamily="18" charset="0"/>
                          <a:cs typeface="Times New Roman" pitchFamily="18" charset="0"/>
                        </a:rPr>
                        <a:t>Band</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60A1">
                        <a:alpha val="65097"/>
                      </a:srgbClr>
                    </a:solidFill>
                  </a:tcPr>
                </a:tc>
              </a:tr>
              <a:tr h="214313">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cs typeface="Times New Roman" pitchFamily="18" charset="0"/>
                        </a:rPr>
                        <a:t>K–1</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cs typeface="Times New Roman" pitchFamily="18" charset="0"/>
                        </a:rPr>
                        <a:t>N/A</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r>
              <a:tr h="214313">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cs typeface="Times New Roman" pitchFamily="18" charset="0"/>
                        </a:rPr>
                        <a:t>2–3</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cs typeface="Times New Roman" pitchFamily="18" charset="0"/>
                        </a:rPr>
                        <a:t>450L–790L</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r>
              <a:tr h="214313">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cs typeface="Times New Roman" pitchFamily="18" charset="0"/>
                        </a:rPr>
                        <a:t>4–5</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cs typeface="Times New Roman" pitchFamily="18" charset="0"/>
                        </a:rPr>
                        <a:t>770L–980L</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r>
              <a:tr h="214313">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cs typeface="Times New Roman" pitchFamily="18" charset="0"/>
                        </a:rPr>
                        <a:t>6–8</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cs typeface="Times New Roman" pitchFamily="18" charset="0"/>
                        </a:rPr>
                        <a:t>955L–1155L</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r>
              <a:tr h="214313">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cs typeface="Times New Roman" pitchFamily="18" charset="0"/>
                        </a:rPr>
                        <a:t>9–10</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1080L–1305L</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r>
              <a:tr h="214313">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600" b="0" i="0" u="none" strike="noStrike" cap="none" normalizeH="0" baseline="0" smtClean="0">
                          <a:ln>
                            <a:noFill/>
                          </a:ln>
                          <a:solidFill>
                            <a:schemeClr val="tx1"/>
                          </a:solidFill>
                          <a:effectLst/>
                          <a:latin typeface="Times New Roman" pitchFamily="18" charset="0"/>
                          <a:cs typeface="Times New Roman" pitchFamily="18" charset="0"/>
                        </a:rPr>
                        <a:t>11–CCR</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1215L–1355L</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457200" y="517525"/>
            <a:ext cx="8229600" cy="1190625"/>
          </a:xfrm>
        </p:spPr>
        <p:txBody>
          <a:bodyPr/>
          <a:lstStyle/>
          <a:p>
            <a:pPr eaLnBrk="1" hangingPunct="1">
              <a:defRPr/>
            </a:pPr>
            <a:r>
              <a:rPr lang="en-US" spc="-100" dirty="0" smtClean="0">
                <a:latin typeface="Times New Roman" pitchFamily="18" charset="0"/>
                <a:cs typeface="Times New Roman" pitchFamily="18" charset="0"/>
              </a:rPr>
              <a:t>College and Career</a:t>
            </a:r>
            <a:br>
              <a:rPr lang="en-US" spc="-100" dirty="0" smtClean="0">
                <a:latin typeface="Times New Roman" pitchFamily="18" charset="0"/>
                <a:cs typeface="Times New Roman" pitchFamily="18" charset="0"/>
              </a:rPr>
            </a:br>
            <a:r>
              <a:rPr lang="en-US" spc="-100" dirty="0" smtClean="0">
                <a:latin typeface="Times New Roman" pitchFamily="18" charset="0"/>
                <a:cs typeface="Times New Roman" pitchFamily="18" charset="0"/>
              </a:rPr>
              <a:t>Readiness</a:t>
            </a:r>
          </a:p>
        </p:txBody>
      </p:sp>
      <p:pic>
        <p:nvPicPr>
          <p:cNvPr id="53250" name="Picture 3" descr="Fig-7.jpg"/>
          <p:cNvPicPr>
            <a:picLocks noChangeAspect="1"/>
          </p:cNvPicPr>
          <p:nvPr/>
        </p:nvPicPr>
        <p:blipFill>
          <a:blip r:embed="rId3" cstate="print"/>
          <a:srcRect l="508"/>
          <a:stretch>
            <a:fillRect/>
          </a:stretch>
        </p:blipFill>
        <p:spPr bwMode="auto">
          <a:xfrm>
            <a:off x="4191000" y="539750"/>
            <a:ext cx="4462463" cy="5732463"/>
          </a:xfrm>
          <a:prstGeom prst="rect">
            <a:avLst/>
          </a:prstGeom>
          <a:noFill/>
          <a:ln w="9525">
            <a:noFill/>
            <a:miter lim="800000"/>
            <a:headEnd/>
            <a:tailEnd/>
          </a:ln>
        </p:spPr>
      </p:pic>
      <p:sp>
        <p:nvSpPr>
          <p:cNvPr id="31748" name="TextBox 5"/>
          <p:cNvSpPr txBox="1">
            <a:spLocks noChangeArrowheads="1"/>
          </p:cNvSpPr>
          <p:nvPr/>
        </p:nvSpPr>
        <p:spPr bwMode="auto">
          <a:xfrm>
            <a:off x="1676400" y="5562600"/>
            <a:ext cx="2286000" cy="677863"/>
          </a:xfrm>
          <a:prstGeom prst="rect">
            <a:avLst/>
          </a:prstGeom>
          <a:noFill/>
          <a:ln w="9525">
            <a:noFill/>
            <a:miter lim="800000"/>
            <a:headEnd/>
            <a:tailEnd/>
          </a:ln>
        </p:spPr>
        <p:txBody>
          <a:bodyPr>
            <a:spAutoFit/>
          </a:bodyPr>
          <a:lstStyle/>
          <a:p>
            <a:pPr>
              <a:defRPr/>
            </a:pPr>
            <a:r>
              <a:rPr lang="en-US" sz="950" dirty="0">
                <a:latin typeface="Times New Roman" pitchFamily="18" charset="0"/>
                <a:cs typeface="Times New Roman" pitchFamily="18" charset="0"/>
              </a:rPr>
              <a:t>Adapted from Williamson, G. L. (2008</a:t>
            </a:r>
            <a:r>
              <a:rPr lang="en-US" sz="950">
                <a:latin typeface="Times New Roman" pitchFamily="18" charset="0"/>
                <a:cs typeface="Times New Roman" pitchFamily="18" charset="0"/>
              </a:rPr>
              <a:t>). </a:t>
            </a:r>
            <a:br>
              <a:rPr lang="en-US" sz="950">
                <a:latin typeface="Times New Roman" pitchFamily="18" charset="0"/>
                <a:cs typeface="Times New Roman" pitchFamily="18" charset="0"/>
              </a:rPr>
            </a:br>
            <a:r>
              <a:rPr lang="en-US" sz="950">
                <a:latin typeface="Times New Roman" pitchFamily="18" charset="0"/>
                <a:cs typeface="Times New Roman" pitchFamily="18" charset="0"/>
              </a:rPr>
              <a:t>A </a:t>
            </a:r>
            <a:r>
              <a:rPr lang="en-US" sz="950" dirty="0">
                <a:latin typeface="Times New Roman" pitchFamily="18" charset="0"/>
                <a:cs typeface="Times New Roman" pitchFamily="18" charset="0"/>
              </a:rPr>
              <a:t>text readability continuum for postsecondary readiness. </a:t>
            </a:r>
            <a:r>
              <a:rPr lang="en-US" sz="950" i="1" dirty="0">
                <a:latin typeface="Times New Roman" pitchFamily="18" charset="0"/>
                <a:cs typeface="Times New Roman" pitchFamily="18" charset="0"/>
              </a:rPr>
              <a:t>Journal of Advanced Academics, 19</a:t>
            </a:r>
            <a:r>
              <a:rPr lang="en-US" sz="950" dirty="0">
                <a:latin typeface="Times New Roman" pitchFamily="18" charset="0"/>
                <a:cs typeface="Times New Roman" pitchFamily="18" charset="0"/>
              </a:rPr>
              <a:t>(4), 602-632.</a:t>
            </a:r>
          </a:p>
        </p:txBody>
      </p:sp>
      <p:sp>
        <p:nvSpPr>
          <p:cNvPr id="7" name="Rectangle 6"/>
          <p:cNvSpPr/>
          <p:nvPr/>
        </p:nvSpPr>
        <p:spPr>
          <a:xfrm>
            <a:off x="4191000" y="533400"/>
            <a:ext cx="4460875" cy="5741988"/>
          </a:xfrm>
          <a:prstGeom prst="rect">
            <a:avLst/>
          </a:prstGeom>
          <a:no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3"/>
          <p:cNvSpPr txBox="1">
            <a:spLocks noChangeArrowheads="1"/>
          </p:cNvSpPr>
          <p:nvPr/>
        </p:nvSpPr>
        <p:spPr>
          <a:xfrm>
            <a:off x="609600" y="2057400"/>
            <a:ext cx="3581400" cy="3789363"/>
          </a:xfrm>
          <a:prstGeom prst="rect">
            <a:avLst/>
          </a:prstGeom>
        </p:spPr>
        <p:txBody>
          <a:bodyPr/>
          <a:lstStyle/>
          <a:p>
            <a:pPr marL="342900" indent="-342900" eaLnBrk="0" hangingPunct="0">
              <a:spcBef>
                <a:spcPct val="20000"/>
              </a:spcBef>
              <a:buClr>
                <a:srgbClr val="0060A1"/>
              </a:buClr>
              <a:buSzPct val="85000"/>
              <a:buFont typeface="Wingdings" pitchFamily="2" charset="2"/>
              <a:buChar char="§"/>
              <a:defRPr/>
            </a:pPr>
            <a:r>
              <a:rPr lang="en-US" sz="2900" kern="0" dirty="0">
                <a:latin typeface="Times New Roman" pitchFamily="18" charset="0"/>
                <a:cs typeface="Times New Roman" pitchFamily="18" charset="0"/>
              </a:rPr>
              <a:t>The CCR standard has been set at </a:t>
            </a:r>
            <a:r>
              <a:rPr lang="en-US" sz="2900" b="1" kern="0" dirty="0">
                <a:latin typeface="Times New Roman" pitchFamily="18" charset="0"/>
                <a:cs typeface="Times New Roman" pitchFamily="18" charset="0"/>
              </a:rPr>
              <a:t>1300L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a:xfrm>
            <a:off x="609600" y="517525"/>
            <a:ext cx="8077200" cy="1230313"/>
          </a:xfrm>
        </p:spPr>
        <p:txBody>
          <a:bodyPr/>
          <a:lstStyle/>
          <a:p>
            <a:pPr>
              <a:defRPr/>
            </a:pPr>
            <a:r>
              <a:rPr lang="en-US" spc="-100" dirty="0" smtClean="0">
                <a:latin typeface="Times New Roman" pitchFamily="18" charset="0"/>
                <a:cs typeface="Times New Roman" pitchFamily="18" charset="0"/>
              </a:rPr>
              <a:t>The Lexile</a:t>
            </a:r>
            <a:r>
              <a:rPr lang="en-US" spc="-100" baseline="30000" dirty="0" smtClean="0">
                <a:latin typeface="Times New Roman" pitchFamily="18" charset="0"/>
                <a:cs typeface="Times New Roman" pitchFamily="18" charset="0"/>
              </a:rPr>
              <a:t>®</a:t>
            </a:r>
            <a:r>
              <a:rPr lang="en-US" spc="-100" dirty="0" smtClean="0">
                <a:latin typeface="Times New Roman" pitchFamily="18" charset="0"/>
                <a:cs typeface="Times New Roman" pitchFamily="18" charset="0"/>
              </a:rPr>
              <a:t> measure: </a:t>
            </a:r>
            <a:r>
              <a:rPr lang="en-US" i="1" spc="-100" dirty="0" smtClean="0">
                <a:latin typeface="Times New Roman" pitchFamily="18" charset="0"/>
                <a:cs typeface="Times New Roman" pitchFamily="18" charset="0"/>
              </a:rPr>
              <a:t>a scientific way </a:t>
            </a:r>
            <a:br>
              <a:rPr lang="en-US" i="1" spc="-100" dirty="0" smtClean="0">
                <a:latin typeface="Times New Roman" pitchFamily="18" charset="0"/>
                <a:cs typeface="Times New Roman" pitchFamily="18" charset="0"/>
              </a:rPr>
            </a:br>
            <a:r>
              <a:rPr lang="en-US" i="1" spc="-100" dirty="0" smtClean="0">
                <a:latin typeface="Times New Roman" pitchFamily="18" charset="0"/>
                <a:cs typeface="Times New Roman" pitchFamily="18" charset="0"/>
              </a:rPr>
              <a:t>to match readers with text</a:t>
            </a:r>
            <a:endParaRPr lang="en-US" spc="-100" dirty="0" smtClean="0">
              <a:solidFill>
                <a:schemeClr val="tx1"/>
              </a:solidFill>
              <a:latin typeface="Times New Roman" pitchFamily="18" charset="0"/>
              <a:cs typeface="Times New Roman" pitchFamily="18" charset="0"/>
            </a:endParaRPr>
          </a:p>
        </p:txBody>
      </p:sp>
      <p:sp>
        <p:nvSpPr>
          <p:cNvPr id="5" name="Content Placeholder 4"/>
          <p:cNvSpPr>
            <a:spLocks noGrp="1"/>
          </p:cNvSpPr>
          <p:nvPr>
            <p:ph idx="1"/>
          </p:nvPr>
        </p:nvSpPr>
        <p:spPr>
          <a:xfrm>
            <a:off x="609600" y="2057400"/>
            <a:ext cx="8077200" cy="3676650"/>
          </a:xfrm>
        </p:spPr>
        <p:txBody>
          <a:bodyPr/>
          <a:lstStyle/>
          <a:p>
            <a:pPr eaLnBrk="1" hangingPunct="1">
              <a:lnSpc>
                <a:spcPct val="80000"/>
              </a:lnSpc>
              <a:spcBef>
                <a:spcPts val="1200"/>
              </a:spcBef>
            </a:pPr>
            <a:r>
              <a:rPr lang="en-US" sz="3200" smtClean="0">
                <a:latin typeface="Times New Roman" pitchFamily="18" charset="0"/>
                <a:cs typeface="Times New Roman" pitchFamily="18" charset="0"/>
              </a:rPr>
              <a:t>Uses </a:t>
            </a:r>
            <a:r>
              <a:rPr lang="en-US" sz="3200" b="1" i="1" smtClean="0">
                <a:latin typeface="Times New Roman" pitchFamily="18" charset="0"/>
                <a:cs typeface="Times New Roman" pitchFamily="18" charset="0"/>
              </a:rPr>
              <a:t>a common scale </a:t>
            </a:r>
            <a:r>
              <a:rPr lang="en-US" sz="3200" smtClean="0">
                <a:latin typeface="Times New Roman" pitchFamily="18" charset="0"/>
                <a:cs typeface="Times New Roman" pitchFamily="18" charset="0"/>
              </a:rPr>
              <a:t>for measuring individual readers and texts</a:t>
            </a:r>
          </a:p>
          <a:p>
            <a:pPr eaLnBrk="1" hangingPunct="1">
              <a:spcBef>
                <a:spcPts val="1200"/>
              </a:spcBef>
            </a:pPr>
            <a:r>
              <a:rPr lang="en-US" sz="3200" smtClean="0">
                <a:latin typeface="Times New Roman" pitchFamily="18" charset="0"/>
                <a:cs typeface="Times New Roman" pitchFamily="18" charset="0"/>
              </a:rPr>
              <a:t>Enables accurate matching of </a:t>
            </a:r>
            <a:r>
              <a:rPr lang="en-US" sz="3200" b="1" i="1" smtClean="0">
                <a:latin typeface="Times New Roman" pitchFamily="18" charset="0"/>
                <a:cs typeface="Times New Roman" pitchFamily="18" charset="0"/>
              </a:rPr>
              <a:t>reader ability </a:t>
            </a:r>
            <a:r>
              <a:rPr lang="en-US" sz="3200" smtClean="0">
                <a:latin typeface="Times New Roman" pitchFamily="18" charset="0"/>
                <a:cs typeface="Times New Roman" pitchFamily="18" charset="0"/>
              </a:rPr>
              <a:t>with </a:t>
            </a:r>
            <a:r>
              <a:rPr lang="en-US" sz="3200" b="1" i="1" smtClean="0">
                <a:latin typeface="Times New Roman" pitchFamily="18" charset="0"/>
                <a:cs typeface="Times New Roman" pitchFamily="18" charset="0"/>
              </a:rPr>
              <a:t>text complexity </a:t>
            </a:r>
            <a:r>
              <a:rPr lang="en-US" sz="3200" smtClean="0">
                <a:latin typeface="Times New Roman" pitchFamily="18" charset="0"/>
                <a:cs typeface="Times New Roman" pitchFamily="18" charset="0"/>
              </a:rPr>
              <a:t>to enhance learning</a:t>
            </a:r>
          </a:p>
          <a:p>
            <a:pPr eaLnBrk="1" hangingPunct="1">
              <a:spcBef>
                <a:spcPts val="1200"/>
              </a:spcBef>
            </a:pPr>
            <a:r>
              <a:rPr lang="en-US" sz="3200" smtClean="0">
                <a:latin typeface="Times New Roman" pitchFamily="18" charset="0"/>
                <a:cs typeface="Times New Roman" pitchFamily="18" charset="0"/>
              </a:rPr>
              <a:t>Allows us to look at text demands in different contexts and monitor progress over time</a:t>
            </a:r>
          </a:p>
          <a:p>
            <a:pPr>
              <a:buFont typeface="Wingdings" pitchFamily="2" charset="2"/>
              <a:buNone/>
            </a:pPr>
            <a:endParaRPr 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3"/>
          <p:cNvSpPr>
            <a:spLocks noGrp="1"/>
          </p:cNvSpPr>
          <p:nvPr>
            <p:ph type="title" idx="4294967295"/>
          </p:nvPr>
        </p:nvSpPr>
        <p:spPr>
          <a:xfrm>
            <a:off x="609600" y="517525"/>
            <a:ext cx="8077200" cy="1123950"/>
          </a:xfrm>
        </p:spPr>
        <p:txBody>
          <a:bodyPr/>
          <a:lstStyle/>
          <a:p>
            <a:pPr>
              <a:defRPr/>
            </a:pPr>
            <a:r>
              <a:rPr lang="en-US" spc="-100" smtClean="0">
                <a:latin typeface="Times New Roman" pitchFamily="18" charset="0"/>
                <a:cs typeface="Times New Roman" pitchFamily="18" charset="0"/>
              </a:rPr>
              <a:t>College and career readiness</a:t>
            </a:r>
            <a:r>
              <a:rPr lang="en-US" sz="3700" smtClean="0">
                <a:latin typeface="Times New Roman" pitchFamily="18" charset="0"/>
                <a:cs typeface="Times New Roman" pitchFamily="18" charset="0"/>
              </a:rPr>
              <a:t/>
            </a:r>
            <a:br>
              <a:rPr lang="en-US" sz="3700" smtClean="0">
                <a:latin typeface="Times New Roman" pitchFamily="18" charset="0"/>
                <a:cs typeface="Times New Roman" pitchFamily="18" charset="0"/>
              </a:rPr>
            </a:br>
            <a:r>
              <a:rPr lang="en-US" sz="3100" smtClean="0">
                <a:solidFill>
                  <a:schemeClr val="tx1"/>
                </a:solidFill>
                <a:latin typeface="Times New Roman" pitchFamily="18" charset="0"/>
                <a:cs typeface="Times New Roman" pitchFamily="18" charset="0"/>
              </a:rPr>
              <a:t>A text-based perspective using Lexile measures</a:t>
            </a:r>
          </a:p>
        </p:txBody>
      </p:sp>
      <p:pic>
        <p:nvPicPr>
          <p:cNvPr id="55298" name="Picture 5" descr="Stretch_Text-Demand-Plots"/>
          <p:cNvPicPr>
            <a:picLocks noChangeAspect="1" noChangeArrowheads="1"/>
          </p:cNvPicPr>
          <p:nvPr/>
        </p:nvPicPr>
        <p:blipFill>
          <a:blip r:embed="rId3" cstate="print"/>
          <a:srcRect t="12265"/>
          <a:stretch>
            <a:fillRect/>
          </a:stretch>
        </p:blipFill>
        <p:spPr bwMode="auto">
          <a:xfrm>
            <a:off x="1066800" y="1752600"/>
            <a:ext cx="6215063" cy="4105275"/>
          </a:xfrm>
          <a:prstGeom prst="rect">
            <a:avLst/>
          </a:prstGeom>
          <a:noFill/>
          <a:ln w="9525">
            <a:noFill/>
            <a:miter lim="800000"/>
            <a:headEnd/>
            <a:tailEnd/>
          </a:ln>
        </p:spPr>
      </p:pic>
      <p:sp>
        <p:nvSpPr>
          <p:cNvPr id="55299" name="Rectangle 5"/>
          <p:cNvSpPr>
            <a:spLocks noChangeArrowheads="1"/>
          </p:cNvSpPr>
          <p:nvPr/>
        </p:nvSpPr>
        <p:spPr bwMode="auto">
          <a:xfrm>
            <a:off x="1752600" y="3962400"/>
            <a:ext cx="5638800" cy="381000"/>
          </a:xfrm>
          <a:prstGeom prst="rect">
            <a:avLst/>
          </a:prstGeom>
          <a:noFill/>
          <a:ln w="19050">
            <a:solidFill>
              <a:srgbClr val="FF0000"/>
            </a:solidFill>
            <a:miter lim="800000"/>
            <a:headEnd/>
            <a:tailEnd/>
          </a:ln>
        </p:spPr>
        <p:txBody>
          <a:bodyPr wrap="none" anchor="ctr"/>
          <a:lstStyle/>
          <a:p>
            <a:endParaRPr lang="en-US"/>
          </a:p>
        </p:txBody>
      </p:sp>
      <p:sp>
        <p:nvSpPr>
          <p:cNvPr id="55300" name="Rectangle 8"/>
          <p:cNvSpPr>
            <a:spLocks noChangeArrowheads="1"/>
          </p:cNvSpPr>
          <p:nvPr/>
        </p:nvSpPr>
        <p:spPr bwMode="auto">
          <a:xfrm>
            <a:off x="990600" y="2667000"/>
            <a:ext cx="5638800" cy="381000"/>
          </a:xfrm>
          <a:prstGeom prst="rect">
            <a:avLst/>
          </a:prstGeom>
          <a:noFill/>
          <a:ln w="1905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idx="4294967295"/>
          </p:nvPr>
        </p:nvSpPr>
        <p:spPr>
          <a:xfrm>
            <a:off x="609600" y="517525"/>
            <a:ext cx="8077200" cy="1158875"/>
          </a:xfrm>
        </p:spPr>
        <p:txBody>
          <a:bodyPr/>
          <a:lstStyle/>
          <a:p>
            <a:pPr>
              <a:defRPr/>
            </a:pPr>
            <a:r>
              <a:rPr lang="en-US" sz="3700" spc="-100" dirty="0" smtClean="0">
                <a:latin typeface="Times New Roman" pitchFamily="18" charset="0"/>
              </a:rPr>
              <a:t>Real-world text demands</a:t>
            </a:r>
            <a:br>
              <a:rPr lang="en-US" sz="3700" spc="-100" dirty="0" smtClean="0">
                <a:latin typeface="Times New Roman" pitchFamily="18" charset="0"/>
              </a:rPr>
            </a:br>
            <a:r>
              <a:rPr lang="en-US" sz="3300" spc="-50" dirty="0" smtClean="0">
                <a:solidFill>
                  <a:schemeClr val="tx1"/>
                </a:solidFill>
                <a:latin typeface="Times New Roman" pitchFamily="18" charset="0"/>
              </a:rPr>
              <a:t>English-language online newspapers</a:t>
            </a:r>
          </a:p>
        </p:txBody>
      </p:sp>
      <p:sp>
        <p:nvSpPr>
          <p:cNvPr id="57346" name="Rectangle 12"/>
          <p:cNvSpPr txBox="1">
            <a:spLocks noChangeArrowheads="1"/>
          </p:cNvSpPr>
          <p:nvPr/>
        </p:nvSpPr>
        <p:spPr bwMode="auto">
          <a:xfrm>
            <a:off x="1752600" y="1852613"/>
            <a:ext cx="6629400" cy="3416300"/>
          </a:xfrm>
          <a:prstGeom prst="rect">
            <a:avLst/>
          </a:prstGeom>
          <a:noFill/>
          <a:ln w="9525">
            <a:noFill/>
            <a:miter lim="800000"/>
            <a:headEnd/>
            <a:tailEnd/>
          </a:ln>
        </p:spPr>
        <p:txBody>
          <a:bodyPr>
            <a:spAutoFit/>
          </a:bodyPr>
          <a:lstStyle/>
          <a:p>
            <a:pPr marL="344488" indent="-344488">
              <a:spcBef>
                <a:spcPts val="400"/>
              </a:spcBef>
              <a:buClr>
                <a:srgbClr val="0060A1"/>
              </a:buClr>
              <a:buSzPct val="85000"/>
              <a:buFont typeface="Wingdings" pitchFamily="2" charset="2"/>
              <a:buChar char="§"/>
            </a:pPr>
            <a:r>
              <a:rPr lang="en-US" sz="2800" b="1">
                <a:latin typeface="Times New Roman" pitchFamily="18" charset="0"/>
                <a:cs typeface="Times New Roman" pitchFamily="18" charset="0"/>
              </a:rPr>
              <a:t>1340L  </a:t>
            </a:r>
            <a:r>
              <a:rPr lang="en-US" sz="2800" i="1">
                <a:latin typeface="Times New Roman" pitchFamily="18" charset="0"/>
                <a:cs typeface="Times New Roman" pitchFamily="18" charset="0"/>
              </a:rPr>
              <a:t>Times of India</a:t>
            </a:r>
          </a:p>
          <a:p>
            <a:pPr marL="344488" indent="-344488">
              <a:spcBef>
                <a:spcPts val="400"/>
              </a:spcBef>
              <a:buClr>
                <a:srgbClr val="0060A1"/>
              </a:buClr>
              <a:buSzPct val="85000"/>
              <a:buFont typeface="Wingdings" pitchFamily="2" charset="2"/>
              <a:buChar char="§"/>
            </a:pPr>
            <a:r>
              <a:rPr lang="en-US" sz="2800" b="1">
                <a:latin typeface="Times New Roman" pitchFamily="18" charset="0"/>
                <a:cs typeface="Times New Roman" pitchFamily="18" charset="0"/>
              </a:rPr>
              <a:t>1350L  </a:t>
            </a:r>
            <a:r>
              <a:rPr lang="en-US" sz="2800" i="1">
                <a:latin typeface="Times New Roman" pitchFamily="18" charset="0"/>
                <a:cs typeface="Times New Roman" pitchFamily="18" charset="0"/>
              </a:rPr>
              <a:t>Japan Times</a:t>
            </a:r>
            <a:endParaRPr lang="en-US" sz="2800" b="1" i="1">
              <a:latin typeface="Times New Roman" pitchFamily="18" charset="0"/>
              <a:cs typeface="Times New Roman" pitchFamily="18" charset="0"/>
            </a:endParaRPr>
          </a:p>
          <a:p>
            <a:pPr marL="344488" indent="-344488">
              <a:spcBef>
                <a:spcPts val="400"/>
              </a:spcBef>
              <a:buClr>
                <a:srgbClr val="0060A1"/>
              </a:buClr>
              <a:buSzPct val="85000"/>
              <a:buFont typeface="Wingdings" pitchFamily="2" charset="2"/>
              <a:buChar char="§"/>
            </a:pPr>
            <a:r>
              <a:rPr lang="en-US" sz="2800" b="1">
                <a:latin typeface="Times New Roman" pitchFamily="18" charset="0"/>
                <a:cs typeface="Times New Roman" pitchFamily="18" charset="0"/>
              </a:rPr>
              <a:t>1360L </a:t>
            </a:r>
            <a:r>
              <a:rPr lang="en-US" sz="2800">
                <a:latin typeface="Times New Roman" pitchFamily="18" charset="0"/>
                <a:cs typeface="Times New Roman" pitchFamily="18" charset="0"/>
              </a:rPr>
              <a:t> </a:t>
            </a:r>
            <a:r>
              <a:rPr lang="en-US" sz="2800" i="1">
                <a:latin typeface="Times New Roman" pitchFamily="18" charset="0"/>
                <a:cs typeface="Times New Roman" pitchFamily="18" charset="0"/>
              </a:rPr>
              <a:t>Chosun Ilbo (Korea)</a:t>
            </a:r>
            <a:endParaRPr lang="en-US" sz="2800" b="1" i="1">
              <a:latin typeface="Times New Roman" pitchFamily="18" charset="0"/>
              <a:cs typeface="Times New Roman" pitchFamily="18" charset="0"/>
            </a:endParaRPr>
          </a:p>
          <a:p>
            <a:pPr marL="344488" indent="-344488">
              <a:spcBef>
                <a:spcPts val="400"/>
              </a:spcBef>
              <a:buClr>
                <a:srgbClr val="0060A1"/>
              </a:buClr>
              <a:buSzPct val="85000"/>
              <a:buFont typeface="Wingdings" pitchFamily="2" charset="2"/>
              <a:buChar char="§"/>
            </a:pPr>
            <a:r>
              <a:rPr lang="en-US" sz="2800" b="1">
                <a:latin typeface="Times New Roman" pitchFamily="18" charset="0"/>
                <a:cs typeface="Times New Roman" pitchFamily="18" charset="0"/>
              </a:rPr>
              <a:t>1370L  </a:t>
            </a:r>
            <a:r>
              <a:rPr lang="en-US" sz="2800" i="1">
                <a:latin typeface="Times New Roman" pitchFamily="18" charset="0"/>
                <a:cs typeface="Times New Roman" pitchFamily="18" charset="0"/>
              </a:rPr>
              <a:t>Arab News (Saudi Arabia)</a:t>
            </a:r>
            <a:endParaRPr lang="en-US" sz="2800" b="1" i="1">
              <a:latin typeface="Times New Roman" pitchFamily="18" charset="0"/>
              <a:cs typeface="Times New Roman" pitchFamily="18" charset="0"/>
            </a:endParaRPr>
          </a:p>
          <a:p>
            <a:pPr marL="344488" indent="-344488">
              <a:spcBef>
                <a:spcPts val="400"/>
              </a:spcBef>
              <a:buClr>
                <a:srgbClr val="0060A1"/>
              </a:buClr>
              <a:buSzPct val="85000"/>
              <a:buFont typeface="Wingdings" pitchFamily="2" charset="2"/>
              <a:buChar char="§"/>
            </a:pPr>
            <a:r>
              <a:rPr lang="en-US" sz="2800" b="1">
                <a:latin typeface="Times New Roman" pitchFamily="18" charset="0"/>
                <a:cs typeface="Times New Roman" pitchFamily="18" charset="0"/>
              </a:rPr>
              <a:t>1380L  </a:t>
            </a:r>
            <a:r>
              <a:rPr lang="en-US" sz="2800" i="1">
                <a:latin typeface="Times New Roman" pitchFamily="18" charset="0"/>
                <a:cs typeface="Times New Roman" pitchFamily="18" charset="0"/>
              </a:rPr>
              <a:t>Santiago Times (Chile)</a:t>
            </a:r>
            <a:endParaRPr lang="en-US" sz="2800" b="1" i="1">
              <a:latin typeface="Times New Roman" pitchFamily="18" charset="0"/>
              <a:cs typeface="Times New Roman" pitchFamily="18" charset="0"/>
            </a:endParaRPr>
          </a:p>
          <a:p>
            <a:pPr marL="344488" indent="-344488">
              <a:spcBef>
                <a:spcPts val="400"/>
              </a:spcBef>
              <a:buClr>
                <a:srgbClr val="0060A1"/>
              </a:buClr>
              <a:buSzPct val="85000"/>
              <a:buFont typeface="Wingdings" pitchFamily="2" charset="2"/>
              <a:buChar char="§"/>
            </a:pPr>
            <a:r>
              <a:rPr lang="en-US" sz="2800" b="1">
                <a:latin typeface="Times New Roman" pitchFamily="18" charset="0"/>
                <a:cs typeface="Times New Roman" pitchFamily="18" charset="0"/>
              </a:rPr>
              <a:t>1400L </a:t>
            </a:r>
            <a:r>
              <a:rPr lang="en-US" sz="2800">
                <a:latin typeface="Times New Roman" pitchFamily="18" charset="0"/>
                <a:cs typeface="Times New Roman" pitchFamily="18" charset="0"/>
              </a:rPr>
              <a:t> </a:t>
            </a:r>
            <a:r>
              <a:rPr lang="en-US" sz="2800" i="1">
                <a:latin typeface="Times New Roman" pitchFamily="18" charset="0"/>
                <a:cs typeface="Times New Roman" pitchFamily="18" charset="0"/>
              </a:rPr>
              <a:t>China Daily</a:t>
            </a:r>
          </a:p>
          <a:p>
            <a:pPr marL="344488" indent="-344488">
              <a:spcBef>
                <a:spcPts val="400"/>
              </a:spcBef>
              <a:buClr>
                <a:srgbClr val="0060A1"/>
              </a:buClr>
              <a:buSzPct val="85000"/>
              <a:buFont typeface="Wingdings" pitchFamily="2" charset="2"/>
              <a:buChar char="§"/>
            </a:pPr>
            <a:r>
              <a:rPr lang="en-US" sz="2800" b="1">
                <a:latin typeface="Times New Roman" pitchFamily="18" charset="0"/>
                <a:cs typeface="Times New Roman" pitchFamily="18" charset="0"/>
              </a:rPr>
              <a:t>1400L  </a:t>
            </a:r>
            <a:r>
              <a:rPr lang="en-US" sz="2800" i="1">
                <a:latin typeface="Times New Roman" pitchFamily="18" charset="0"/>
                <a:cs typeface="Times New Roman" pitchFamily="18" charset="0"/>
              </a:rPr>
              <a:t>The Moscow Times (Russia)</a:t>
            </a:r>
            <a:endParaRPr lang="en-US" sz="28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52"/>
          <p:cNvSpPr>
            <a:spLocks noChangeArrowheads="1"/>
          </p:cNvSpPr>
          <p:nvPr/>
        </p:nvSpPr>
        <p:spPr bwMode="auto">
          <a:xfrm>
            <a:off x="1524000" y="6356350"/>
            <a:ext cx="6761163" cy="463550"/>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394" name="Rectangle 53"/>
          <p:cNvSpPr>
            <a:spLocks noChangeArrowheads="1"/>
          </p:cNvSpPr>
          <p:nvPr/>
        </p:nvSpPr>
        <p:spPr bwMode="auto">
          <a:xfrm>
            <a:off x="1619250" y="6434138"/>
            <a:ext cx="749300" cy="404812"/>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395" name="Rectangle 55"/>
          <p:cNvSpPr>
            <a:spLocks noChangeArrowheads="1"/>
          </p:cNvSpPr>
          <p:nvPr/>
        </p:nvSpPr>
        <p:spPr bwMode="auto">
          <a:xfrm>
            <a:off x="2233613" y="6434138"/>
            <a:ext cx="212725" cy="404812"/>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396" name="Rectangle 56"/>
          <p:cNvSpPr>
            <a:spLocks noChangeArrowheads="1"/>
          </p:cNvSpPr>
          <p:nvPr/>
        </p:nvSpPr>
        <p:spPr bwMode="auto">
          <a:xfrm>
            <a:off x="2233613" y="6472238"/>
            <a:ext cx="76200" cy="369887"/>
          </a:xfrm>
          <a:prstGeom prst="rect">
            <a:avLst/>
          </a:prstGeom>
          <a:noFill/>
          <a:ln w="9525">
            <a:noFill/>
            <a:miter lim="800000"/>
            <a:headEnd/>
            <a:tailEnd/>
          </a:ln>
        </p:spPr>
        <p:txBody>
          <a:bodyPr wrap="none" lIns="0" tIns="0" rIns="0" bIns="0">
            <a:spAutoFit/>
          </a:bodyPr>
          <a:lstStyle/>
          <a:p>
            <a:pPr eaLnBrk="0" hangingPunct="0"/>
            <a:r>
              <a:rPr lang="en-US" sz="2400">
                <a:latin typeface="Times New Roman" pitchFamily="18" charset="0"/>
                <a:cs typeface="Times New Roman" pitchFamily="18" charset="0"/>
              </a:rPr>
              <a:t> </a:t>
            </a:r>
          </a:p>
        </p:txBody>
      </p:sp>
      <p:sp>
        <p:nvSpPr>
          <p:cNvPr id="59397" name="Rectangle 57"/>
          <p:cNvSpPr>
            <a:spLocks noChangeArrowheads="1"/>
          </p:cNvSpPr>
          <p:nvPr/>
        </p:nvSpPr>
        <p:spPr bwMode="auto">
          <a:xfrm>
            <a:off x="2330450" y="6434138"/>
            <a:ext cx="211138" cy="404812"/>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398" name="Rectangle 58"/>
          <p:cNvSpPr>
            <a:spLocks noChangeArrowheads="1"/>
          </p:cNvSpPr>
          <p:nvPr/>
        </p:nvSpPr>
        <p:spPr bwMode="auto">
          <a:xfrm>
            <a:off x="2330450" y="6472238"/>
            <a:ext cx="76200" cy="369887"/>
          </a:xfrm>
          <a:prstGeom prst="rect">
            <a:avLst/>
          </a:prstGeom>
          <a:noFill/>
          <a:ln w="9525">
            <a:noFill/>
            <a:miter lim="800000"/>
            <a:headEnd/>
            <a:tailEnd/>
          </a:ln>
        </p:spPr>
        <p:txBody>
          <a:bodyPr wrap="none" lIns="0" tIns="0" rIns="0" bIns="0">
            <a:spAutoFit/>
          </a:bodyPr>
          <a:lstStyle/>
          <a:p>
            <a:pPr eaLnBrk="0" hangingPunct="0"/>
            <a:r>
              <a:rPr lang="en-US" sz="2400">
                <a:latin typeface="Times New Roman" pitchFamily="18" charset="0"/>
                <a:cs typeface="Times New Roman" pitchFamily="18" charset="0"/>
              </a:rPr>
              <a:t> </a:t>
            </a:r>
          </a:p>
        </p:txBody>
      </p:sp>
      <p:sp>
        <p:nvSpPr>
          <p:cNvPr id="59399" name="Rectangle 59"/>
          <p:cNvSpPr>
            <a:spLocks noChangeArrowheads="1"/>
          </p:cNvSpPr>
          <p:nvPr/>
        </p:nvSpPr>
        <p:spPr bwMode="auto">
          <a:xfrm>
            <a:off x="2406650" y="6434138"/>
            <a:ext cx="307975" cy="404812"/>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00" name="Rectangle 60"/>
          <p:cNvSpPr>
            <a:spLocks noChangeArrowheads="1"/>
          </p:cNvSpPr>
          <p:nvPr/>
        </p:nvSpPr>
        <p:spPr bwMode="auto">
          <a:xfrm>
            <a:off x="2406650" y="6472238"/>
            <a:ext cx="153988" cy="369887"/>
          </a:xfrm>
          <a:prstGeom prst="rect">
            <a:avLst/>
          </a:prstGeom>
          <a:noFill/>
          <a:ln w="9525">
            <a:noFill/>
            <a:miter lim="800000"/>
            <a:headEnd/>
            <a:tailEnd/>
          </a:ln>
        </p:spPr>
        <p:txBody>
          <a:bodyPr wrap="none" lIns="0" tIns="0" rIns="0" bIns="0">
            <a:spAutoFit/>
          </a:bodyPr>
          <a:lstStyle/>
          <a:p>
            <a:pPr eaLnBrk="0" hangingPunct="0"/>
            <a:r>
              <a:rPr lang="en-US" sz="2400">
                <a:latin typeface="Times New Roman" pitchFamily="18" charset="0"/>
                <a:cs typeface="Times New Roman" pitchFamily="18" charset="0"/>
              </a:rPr>
              <a:t>  </a:t>
            </a:r>
          </a:p>
        </p:txBody>
      </p:sp>
      <p:sp>
        <p:nvSpPr>
          <p:cNvPr id="59401" name="Rectangle 61"/>
          <p:cNvSpPr>
            <a:spLocks noChangeArrowheads="1"/>
          </p:cNvSpPr>
          <p:nvPr/>
        </p:nvSpPr>
        <p:spPr bwMode="auto">
          <a:xfrm>
            <a:off x="2579688" y="6434138"/>
            <a:ext cx="1268412" cy="404812"/>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02" name="Rectangle 63"/>
          <p:cNvSpPr>
            <a:spLocks noChangeArrowheads="1"/>
          </p:cNvSpPr>
          <p:nvPr/>
        </p:nvSpPr>
        <p:spPr bwMode="auto">
          <a:xfrm>
            <a:off x="3713163" y="6434138"/>
            <a:ext cx="307975" cy="404812"/>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03" name="Rectangle 64"/>
          <p:cNvSpPr>
            <a:spLocks noChangeArrowheads="1"/>
          </p:cNvSpPr>
          <p:nvPr/>
        </p:nvSpPr>
        <p:spPr bwMode="auto">
          <a:xfrm>
            <a:off x="3713163" y="6472238"/>
            <a:ext cx="153987" cy="369887"/>
          </a:xfrm>
          <a:prstGeom prst="rect">
            <a:avLst/>
          </a:prstGeom>
          <a:noFill/>
          <a:ln w="9525">
            <a:noFill/>
            <a:miter lim="800000"/>
            <a:headEnd/>
            <a:tailEnd/>
          </a:ln>
        </p:spPr>
        <p:txBody>
          <a:bodyPr wrap="none" lIns="0" tIns="0" rIns="0" bIns="0">
            <a:spAutoFit/>
          </a:bodyPr>
          <a:lstStyle/>
          <a:p>
            <a:pPr eaLnBrk="0" hangingPunct="0"/>
            <a:r>
              <a:rPr lang="en-US" sz="2400">
                <a:latin typeface="Times New Roman" pitchFamily="18" charset="0"/>
                <a:cs typeface="Times New Roman" pitchFamily="18" charset="0"/>
              </a:rPr>
              <a:t>  </a:t>
            </a:r>
          </a:p>
        </p:txBody>
      </p:sp>
      <p:sp>
        <p:nvSpPr>
          <p:cNvPr id="59404" name="Rectangle 65"/>
          <p:cNvSpPr>
            <a:spLocks noChangeArrowheads="1"/>
          </p:cNvSpPr>
          <p:nvPr/>
        </p:nvSpPr>
        <p:spPr bwMode="auto">
          <a:xfrm>
            <a:off x="3867150" y="6434138"/>
            <a:ext cx="307975" cy="404812"/>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05" name="Rectangle 66"/>
          <p:cNvSpPr>
            <a:spLocks noChangeArrowheads="1"/>
          </p:cNvSpPr>
          <p:nvPr/>
        </p:nvSpPr>
        <p:spPr bwMode="auto">
          <a:xfrm>
            <a:off x="3867150" y="6472238"/>
            <a:ext cx="153988" cy="369887"/>
          </a:xfrm>
          <a:prstGeom prst="rect">
            <a:avLst/>
          </a:prstGeom>
          <a:noFill/>
          <a:ln w="9525">
            <a:noFill/>
            <a:miter lim="800000"/>
            <a:headEnd/>
            <a:tailEnd/>
          </a:ln>
        </p:spPr>
        <p:txBody>
          <a:bodyPr wrap="none" lIns="0" tIns="0" rIns="0" bIns="0">
            <a:spAutoFit/>
          </a:bodyPr>
          <a:lstStyle/>
          <a:p>
            <a:pPr eaLnBrk="0" hangingPunct="0"/>
            <a:r>
              <a:rPr lang="en-US" sz="2400">
                <a:latin typeface="Times New Roman" pitchFamily="18" charset="0"/>
                <a:cs typeface="Times New Roman" pitchFamily="18" charset="0"/>
              </a:rPr>
              <a:t>  </a:t>
            </a:r>
          </a:p>
        </p:txBody>
      </p:sp>
      <p:sp>
        <p:nvSpPr>
          <p:cNvPr id="59406" name="Rectangle 67"/>
          <p:cNvSpPr>
            <a:spLocks noChangeArrowheads="1"/>
          </p:cNvSpPr>
          <p:nvPr/>
        </p:nvSpPr>
        <p:spPr bwMode="auto">
          <a:xfrm>
            <a:off x="4040188" y="6434138"/>
            <a:ext cx="307975" cy="404812"/>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07" name="Rectangle 68"/>
          <p:cNvSpPr>
            <a:spLocks noChangeArrowheads="1"/>
          </p:cNvSpPr>
          <p:nvPr/>
        </p:nvSpPr>
        <p:spPr bwMode="auto">
          <a:xfrm>
            <a:off x="4040188" y="6472238"/>
            <a:ext cx="153987" cy="369887"/>
          </a:xfrm>
          <a:prstGeom prst="rect">
            <a:avLst/>
          </a:prstGeom>
          <a:noFill/>
          <a:ln w="9525">
            <a:noFill/>
            <a:miter lim="800000"/>
            <a:headEnd/>
            <a:tailEnd/>
          </a:ln>
        </p:spPr>
        <p:txBody>
          <a:bodyPr wrap="none" lIns="0" tIns="0" rIns="0" bIns="0">
            <a:spAutoFit/>
          </a:bodyPr>
          <a:lstStyle/>
          <a:p>
            <a:pPr eaLnBrk="0" hangingPunct="0"/>
            <a:r>
              <a:rPr lang="en-US" sz="2400">
                <a:latin typeface="Times New Roman" pitchFamily="18" charset="0"/>
                <a:cs typeface="Times New Roman" pitchFamily="18" charset="0"/>
              </a:rPr>
              <a:t>  </a:t>
            </a:r>
          </a:p>
        </p:txBody>
      </p:sp>
      <p:sp>
        <p:nvSpPr>
          <p:cNvPr id="59408" name="Rectangle 69"/>
          <p:cNvSpPr>
            <a:spLocks noChangeArrowheads="1"/>
          </p:cNvSpPr>
          <p:nvPr/>
        </p:nvSpPr>
        <p:spPr bwMode="auto">
          <a:xfrm>
            <a:off x="4213225" y="6434138"/>
            <a:ext cx="1344613" cy="404812"/>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09" name="Rectangle 71"/>
          <p:cNvSpPr>
            <a:spLocks noChangeArrowheads="1"/>
          </p:cNvSpPr>
          <p:nvPr/>
        </p:nvSpPr>
        <p:spPr bwMode="auto">
          <a:xfrm>
            <a:off x="5422900" y="6434138"/>
            <a:ext cx="481013" cy="404812"/>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10" name="Rectangle 72"/>
          <p:cNvSpPr>
            <a:spLocks noChangeArrowheads="1"/>
          </p:cNvSpPr>
          <p:nvPr/>
        </p:nvSpPr>
        <p:spPr bwMode="auto">
          <a:xfrm>
            <a:off x="5422900" y="6472238"/>
            <a:ext cx="307975" cy="369887"/>
          </a:xfrm>
          <a:prstGeom prst="rect">
            <a:avLst/>
          </a:prstGeom>
          <a:noFill/>
          <a:ln w="9525">
            <a:noFill/>
            <a:miter lim="800000"/>
            <a:headEnd/>
            <a:tailEnd/>
          </a:ln>
        </p:spPr>
        <p:txBody>
          <a:bodyPr wrap="none" lIns="0" tIns="0" rIns="0" bIns="0">
            <a:spAutoFit/>
          </a:bodyPr>
          <a:lstStyle/>
          <a:p>
            <a:pPr eaLnBrk="0" hangingPunct="0"/>
            <a:r>
              <a:rPr lang="en-US" sz="2400">
                <a:latin typeface="Times New Roman" pitchFamily="18" charset="0"/>
                <a:cs typeface="Times New Roman" pitchFamily="18" charset="0"/>
              </a:rPr>
              <a:t>    </a:t>
            </a:r>
          </a:p>
        </p:txBody>
      </p:sp>
      <p:sp>
        <p:nvSpPr>
          <p:cNvPr id="59411" name="Rectangle 73"/>
          <p:cNvSpPr>
            <a:spLocks noChangeArrowheads="1"/>
          </p:cNvSpPr>
          <p:nvPr/>
        </p:nvSpPr>
        <p:spPr bwMode="auto">
          <a:xfrm>
            <a:off x="5768975" y="6434138"/>
            <a:ext cx="1268413" cy="404812"/>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12" name="Rectangle 75"/>
          <p:cNvSpPr>
            <a:spLocks noChangeArrowheads="1"/>
          </p:cNvSpPr>
          <p:nvPr/>
        </p:nvSpPr>
        <p:spPr bwMode="auto">
          <a:xfrm>
            <a:off x="6902450" y="6434138"/>
            <a:ext cx="307975" cy="404812"/>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13" name="Rectangle 76"/>
          <p:cNvSpPr>
            <a:spLocks noChangeArrowheads="1"/>
          </p:cNvSpPr>
          <p:nvPr/>
        </p:nvSpPr>
        <p:spPr bwMode="auto">
          <a:xfrm>
            <a:off x="6902450" y="6472238"/>
            <a:ext cx="153988" cy="369887"/>
          </a:xfrm>
          <a:prstGeom prst="rect">
            <a:avLst/>
          </a:prstGeom>
          <a:noFill/>
          <a:ln w="9525">
            <a:noFill/>
            <a:miter lim="800000"/>
            <a:headEnd/>
            <a:tailEnd/>
          </a:ln>
        </p:spPr>
        <p:txBody>
          <a:bodyPr wrap="none" lIns="0" tIns="0" rIns="0" bIns="0">
            <a:spAutoFit/>
          </a:bodyPr>
          <a:lstStyle/>
          <a:p>
            <a:pPr eaLnBrk="0" hangingPunct="0"/>
            <a:r>
              <a:rPr lang="en-US" sz="2400">
                <a:latin typeface="Times New Roman" pitchFamily="18" charset="0"/>
                <a:cs typeface="Times New Roman" pitchFamily="18" charset="0"/>
              </a:rPr>
              <a:t>  </a:t>
            </a:r>
          </a:p>
        </p:txBody>
      </p:sp>
      <p:sp>
        <p:nvSpPr>
          <p:cNvPr id="59414" name="Rectangle 77"/>
          <p:cNvSpPr>
            <a:spLocks noChangeArrowheads="1"/>
          </p:cNvSpPr>
          <p:nvPr/>
        </p:nvSpPr>
        <p:spPr bwMode="auto">
          <a:xfrm>
            <a:off x="7056438" y="6434138"/>
            <a:ext cx="211137" cy="404812"/>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15" name="Rectangle 78"/>
          <p:cNvSpPr>
            <a:spLocks noChangeArrowheads="1"/>
          </p:cNvSpPr>
          <p:nvPr/>
        </p:nvSpPr>
        <p:spPr bwMode="auto">
          <a:xfrm>
            <a:off x="7056438" y="6472238"/>
            <a:ext cx="76200" cy="369887"/>
          </a:xfrm>
          <a:prstGeom prst="rect">
            <a:avLst/>
          </a:prstGeom>
          <a:noFill/>
          <a:ln w="9525">
            <a:noFill/>
            <a:miter lim="800000"/>
            <a:headEnd/>
            <a:tailEnd/>
          </a:ln>
        </p:spPr>
        <p:txBody>
          <a:bodyPr wrap="none" lIns="0" tIns="0" rIns="0" bIns="0">
            <a:spAutoFit/>
          </a:bodyPr>
          <a:lstStyle/>
          <a:p>
            <a:pPr eaLnBrk="0" hangingPunct="0"/>
            <a:r>
              <a:rPr lang="en-US" sz="2400">
                <a:latin typeface="Times New Roman" pitchFamily="18" charset="0"/>
                <a:cs typeface="Times New Roman" pitchFamily="18" charset="0"/>
              </a:rPr>
              <a:t> </a:t>
            </a:r>
          </a:p>
        </p:txBody>
      </p:sp>
      <p:sp>
        <p:nvSpPr>
          <p:cNvPr id="59416" name="Rectangle 79"/>
          <p:cNvSpPr>
            <a:spLocks noChangeArrowheads="1"/>
          </p:cNvSpPr>
          <p:nvPr/>
        </p:nvSpPr>
        <p:spPr bwMode="auto">
          <a:xfrm>
            <a:off x="7151688" y="6434138"/>
            <a:ext cx="307975" cy="404812"/>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17" name="Rectangle 80"/>
          <p:cNvSpPr>
            <a:spLocks noChangeArrowheads="1"/>
          </p:cNvSpPr>
          <p:nvPr/>
        </p:nvSpPr>
        <p:spPr bwMode="auto">
          <a:xfrm>
            <a:off x="7151688" y="6472238"/>
            <a:ext cx="153987" cy="369887"/>
          </a:xfrm>
          <a:prstGeom prst="rect">
            <a:avLst/>
          </a:prstGeom>
          <a:noFill/>
          <a:ln w="9525">
            <a:noFill/>
            <a:miter lim="800000"/>
            <a:headEnd/>
            <a:tailEnd/>
          </a:ln>
        </p:spPr>
        <p:txBody>
          <a:bodyPr wrap="none" lIns="0" tIns="0" rIns="0" bIns="0">
            <a:spAutoFit/>
          </a:bodyPr>
          <a:lstStyle/>
          <a:p>
            <a:pPr eaLnBrk="0" hangingPunct="0"/>
            <a:r>
              <a:rPr lang="en-US" sz="2400">
                <a:latin typeface="Times New Roman" pitchFamily="18" charset="0"/>
                <a:cs typeface="Times New Roman" pitchFamily="18" charset="0"/>
              </a:rPr>
              <a:t>  </a:t>
            </a:r>
          </a:p>
        </p:txBody>
      </p:sp>
      <p:sp>
        <p:nvSpPr>
          <p:cNvPr id="59418" name="Rectangle 81"/>
          <p:cNvSpPr>
            <a:spLocks noChangeArrowheads="1"/>
          </p:cNvSpPr>
          <p:nvPr/>
        </p:nvSpPr>
        <p:spPr bwMode="auto">
          <a:xfrm>
            <a:off x="7324725" y="6434138"/>
            <a:ext cx="998538" cy="404812"/>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19" name="Rectangle 122"/>
          <p:cNvSpPr>
            <a:spLocks noChangeArrowheads="1"/>
          </p:cNvSpPr>
          <p:nvPr/>
        </p:nvSpPr>
        <p:spPr bwMode="auto">
          <a:xfrm>
            <a:off x="7210425" y="1192213"/>
            <a:ext cx="325438" cy="596900"/>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20" name="Rectangle 123"/>
          <p:cNvSpPr>
            <a:spLocks noChangeArrowheads="1"/>
          </p:cNvSpPr>
          <p:nvPr/>
        </p:nvSpPr>
        <p:spPr bwMode="auto">
          <a:xfrm>
            <a:off x="7305675" y="1270000"/>
            <a:ext cx="307975" cy="558800"/>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8398" name="Line 3"/>
          <p:cNvSpPr>
            <a:spLocks noChangeShapeType="1"/>
          </p:cNvSpPr>
          <p:nvPr/>
        </p:nvSpPr>
        <p:spPr bwMode="auto">
          <a:xfrm>
            <a:off x="1868488" y="1589088"/>
            <a:ext cx="1587" cy="3803650"/>
          </a:xfrm>
          <a:prstGeom prst="line">
            <a:avLst/>
          </a:prstGeom>
          <a:noFill/>
          <a:ln w="38100">
            <a:solidFill>
              <a:srgbClr val="0060A1"/>
            </a:solidFill>
            <a:round/>
            <a:headEnd/>
            <a:tailEnd/>
          </a:ln>
        </p:spPr>
        <p:txBody>
          <a:bodyPr/>
          <a:lstStyle/>
          <a:p>
            <a:pPr>
              <a:defRPr/>
            </a:pPr>
            <a:endParaRPr lang="en-US">
              <a:ln>
                <a:solidFill>
                  <a:srgbClr val="0060A1"/>
                </a:solidFill>
              </a:ln>
              <a:latin typeface="Times New Roman" pitchFamily="18" charset="0"/>
              <a:cs typeface="Times New Roman" pitchFamily="18" charset="0"/>
            </a:endParaRPr>
          </a:p>
        </p:txBody>
      </p:sp>
      <p:sp>
        <p:nvSpPr>
          <p:cNvPr id="59422" name="Line 4"/>
          <p:cNvSpPr>
            <a:spLocks noChangeShapeType="1"/>
          </p:cNvSpPr>
          <p:nvPr/>
        </p:nvSpPr>
        <p:spPr bwMode="auto">
          <a:xfrm>
            <a:off x="1868488" y="5392738"/>
            <a:ext cx="6078537" cy="1587"/>
          </a:xfrm>
          <a:prstGeom prst="line">
            <a:avLst/>
          </a:prstGeom>
          <a:noFill/>
          <a:ln w="38100">
            <a:solidFill>
              <a:srgbClr val="0060A1"/>
            </a:solidFill>
            <a:round/>
            <a:headEnd/>
            <a:tailEnd/>
          </a:ln>
        </p:spPr>
        <p:txBody>
          <a:bodyPr/>
          <a:lstStyle/>
          <a:p>
            <a:endParaRPr lang="en-US"/>
          </a:p>
        </p:txBody>
      </p:sp>
      <p:sp>
        <p:nvSpPr>
          <p:cNvPr id="59423" name="Rectangle 6"/>
          <p:cNvSpPr>
            <a:spLocks noChangeArrowheads="1"/>
          </p:cNvSpPr>
          <p:nvPr/>
        </p:nvSpPr>
        <p:spPr bwMode="auto">
          <a:xfrm rot="-5400000">
            <a:off x="569119" y="3547269"/>
            <a:ext cx="1543050" cy="274638"/>
          </a:xfrm>
          <a:prstGeom prst="rect">
            <a:avLst/>
          </a:prstGeom>
          <a:noFill/>
          <a:ln w="9525">
            <a:noFill/>
            <a:miter lim="800000"/>
            <a:headEnd/>
            <a:tailEnd/>
          </a:ln>
        </p:spPr>
        <p:txBody>
          <a:bodyPr lIns="0" tIns="0" rIns="0" bIns="0">
            <a:spAutoFit/>
          </a:bodyPr>
          <a:lstStyle/>
          <a:p>
            <a:pPr algn="ctr" eaLnBrk="0" hangingPunct="0"/>
            <a:r>
              <a:rPr lang="en-US">
                <a:latin typeface="Times New Roman" pitchFamily="18" charset="0"/>
                <a:cs typeface="Times New Roman" pitchFamily="18" charset="0"/>
              </a:rPr>
              <a:t>Job Level</a:t>
            </a:r>
          </a:p>
        </p:txBody>
      </p:sp>
      <p:sp>
        <p:nvSpPr>
          <p:cNvPr id="59424" name="Rectangle 7"/>
          <p:cNvSpPr>
            <a:spLocks noChangeArrowheads="1"/>
          </p:cNvSpPr>
          <p:nvPr/>
        </p:nvSpPr>
        <p:spPr bwMode="auto">
          <a:xfrm>
            <a:off x="1374775" y="1604963"/>
            <a:ext cx="404813" cy="4021137"/>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25" name="Rectangle 8"/>
          <p:cNvSpPr>
            <a:spLocks noChangeArrowheads="1"/>
          </p:cNvSpPr>
          <p:nvPr/>
        </p:nvSpPr>
        <p:spPr bwMode="auto">
          <a:xfrm>
            <a:off x="1543050" y="1625600"/>
            <a:ext cx="317500" cy="249238"/>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26" name="Rectangle 9"/>
          <p:cNvSpPr>
            <a:spLocks noChangeArrowheads="1"/>
          </p:cNvSpPr>
          <p:nvPr/>
        </p:nvSpPr>
        <p:spPr bwMode="auto">
          <a:xfrm>
            <a:off x="1543050" y="1624013"/>
            <a:ext cx="179388" cy="215900"/>
          </a:xfrm>
          <a:prstGeom prst="rect">
            <a:avLst/>
          </a:prstGeom>
          <a:noFill/>
          <a:ln w="9525">
            <a:noFill/>
            <a:miter lim="800000"/>
            <a:headEnd/>
            <a:tailEnd/>
          </a:ln>
        </p:spPr>
        <p:txBody>
          <a:bodyPr wrap="none" lIns="0" tIns="0" rIns="0" bIns="0">
            <a:spAutoFit/>
          </a:bodyPr>
          <a:lstStyle/>
          <a:p>
            <a:pPr eaLnBrk="0" hangingPunct="0"/>
            <a:r>
              <a:rPr lang="en-US" sz="1400" b="1">
                <a:latin typeface="Times New Roman" pitchFamily="18" charset="0"/>
                <a:cs typeface="Times New Roman" pitchFamily="18" charset="0"/>
              </a:rPr>
              <a:t>15</a:t>
            </a:r>
          </a:p>
        </p:txBody>
      </p:sp>
      <p:sp>
        <p:nvSpPr>
          <p:cNvPr id="59427" name="Rectangle 10"/>
          <p:cNvSpPr>
            <a:spLocks noChangeArrowheads="1"/>
          </p:cNvSpPr>
          <p:nvPr/>
        </p:nvSpPr>
        <p:spPr bwMode="auto">
          <a:xfrm>
            <a:off x="1543050" y="1858963"/>
            <a:ext cx="317500" cy="249237"/>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28" name="Rectangle 11"/>
          <p:cNvSpPr>
            <a:spLocks noChangeArrowheads="1"/>
          </p:cNvSpPr>
          <p:nvPr/>
        </p:nvSpPr>
        <p:spPr bwMode="auto">
          <a:xfrm>
            <a:off x="1543050" y="1858963"/>
            <a:ext cx="179388" cy="215900"/>
          </a:xfrm>
          <a:prstGeom prst="rect">
            <a:avLst/>
          </a:prstGeom>
          <a:noFill/>
          <a:ln w="9525">
            <a:noFill/>
            <a:miter lim="800000"/>
            <a:headEnd/>
            <a:tailEnd/>
          </a:ln>
        </p:spPr>
        <p:txBody>
          <a:bodyPr wrap="none" lIns="0" tIns="0" rIns="0" bIns="0">
            <a:spAutoFit/>
          </a:bodyPr>
          <a:lstStyle/>
          <a:p>
            <a:pPr eaLnBrk="0" hangingPunct="0"/>
            <a:r>
              <a:rPr lang="en-US" sz="1400" b="1">
                <a:latin typeface="Times New Roman" pitchFamily="18" charset="0"/>
                <a:cs typeface="Times New Roman" pitchFamily="18" charset="0"/>
              </a:rPr>
              <a:t>14</a:t>
            </a:r>
          </a:p>
        </p:txBody>
      </p:sp>
      <p:sp>
        <p:nvSpPr>
          <p:cNvPr id="59429" name="Rectangle 12"/>
          <p:cNvSpPr>
            <a:spLocks noChangeArrowheads="1"/>
          </p:cNvSpPr>
          <p:nvPr/>
        </p:nvSpPr>
        <p:spPr bwMode="auto">
          <a:xfrm>
            <a:off x="1543050" y="2078038"/>
            <a:ext cx="317500" cy="249237"/>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30" name="Rectangle 13"/>
          <p:cNvSpPr>
            <a:spLocks noChangeArrowheads="1"/>
          </p:cNvSpPr>
          <p:nvPr/>
        </p:nvSpPr>
        <p:spPr bwMode="auto">
          <a:xfrm>
            <a:off x="1543050" y="2092325"/>
            <a:ext cx="179388" cy="215900"/>
          </a:xfrm>
          <a:prstGeom prst="rect">
            <a:avLst/>
          </a:prstGeom>
          <a:noFill/>
          <a:ln w="9525">
            <a:noFill/>
            <a:miter lim="800000"/>
            <a:headEnd/>
            <a:tailEnd/>
          </a:ln>
        </p:spPr>
        <p:txBody>
          <a:bodyPr wrap="none" lIns="0" tIns="0" rIns="0" bIns="0">
            <a:spAutoFit/>
          </a:bodyPr>
          <a:lstStyle/>
          <a:p>
            <a:pPr eaLnBrk="0" hangingPunct="0"/>
            <a:r>
              <a:rPr lang="en-US" sz="1400" b="1">
                <a:latin typeface="Times New Roman" pitchFamily="18" charset="0"/>
                <a:cs typeface="Times New Roman" pitchFamily="18" charset="0"/>
              </a:rPr>
              <a:t>13</a:t>
            </a:r>
          </a:p>
        </p:txBody>
      </p:sp>
      <p:sp>
        <p:nvSpPr>
          <p:cNvPr id="59431" name="Rectangle 14"/>
          <p:cNvSpPr>
            <a:spLocks noChangeArrowheads="1"/>
          </p:cNvSpPr>
          <p:nvPr/>
        </p:nvSpPr>
        <p:spPr bwMode="auto">
          <a:xfrm>
            <a:off x="1543050" y="2293938"/>
            <a:ext cx="317500" cy="250825"/>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32" name="Rectangle 15"/>
          <p:cNvSpPr>
            <a:spLocks noChangeArrowheads="1"/>
          </p:cNvSpPr>
          <p:nvPr/>
        </p:nvSpPr>
        <p:spPr bwMode="auto">
          <a:xfrm>
            <a:off x="1543050" y="2309813"/>
            <a:ext cx="179388" cy="215900"/>
          </a:xfrm>
          <a:prstGeom prst="rect">
            <a:avLst/>
          </a:prstGeom>
          <a:noFill/>
          <a:ln w="9525">
            <a:noFill/>
            <a:miter lim="800000"/>
            <a:headEnd/>
            <a:tailEnd/>
          </a:ln>
        </p:spPr>
        <p:txBody>
          <a:bodyPr wrap="none" lIns="0" tIns="0" rIns="0" bIns="0">
            <a:spAutoFit/>
          </a:bodyPr>
          <a:lstStyle/>
          <a:p>
            <a:pPr eaLnBrk="0" hangingPunct="0"/>
            <a:r>
              <a:rPr lang="en-US" sz="1400" b="1">
                <a:latin typeface="Times New Roman" pitchFamily="18" charset="0"/>
                <a:cs typeface="Times New Roman" pitchFamily="18" charset="0"/>
              </a:rPr>
              <a:t>12</a:t>
            </a:r>
          </a:p>
        </p:txBody>
      </p:sp>
      <p:sp>
        <p:nvSpPr>
          <p:cNvPr id="59433" name="Rectangle 16"/>
          <p:cNvSpPr>
            <a:spLocks noChangeArrowheads="1"/>
          </p:cNvSpPr>
          <p:nvPr/>
        </p:nvSpPr>
        <p:spPr bwMode="auto">
          <a:xfrm>
            <a:off x="1543050" y="2528888"/>
            <a:ext cx="317500" cy="265112"/>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34" name="Rectangle 17"/>
          <p:cNvSpPr>
            <a:spLocks noChangeArrowheads="1"/>
          </p:cNvSpPr>
          <p:nvPr/>
        </p:nvSpPr>
        <p:spPr bwMode="auto">
          <a:xfrm>
            <a:off x="1543050" y="2543175"/>
            <a:ext cx="169863" cy="215900"/>
          </a:xfrm>
          <a:prstGeom prst="rect">
            <a:avLst/>
          </a:prstGeom>
          <a:noFill/>
          <a:ln w="9525">
            <a:noFill/>
            <a:miter lim="800000"/>
            <a:headEnd/>
            <a:tailEnd/>
          </a:ln>
        </p:spPr>
        <p:txBody>
          <a:bodyPr wrap="none" lIns="0" tIns="0" rIns="0" bIns="0">
            <a:spAutoFit/>
          </a:bodyPr>
          <a:lstStyle/>
          <a:p>
            <a:pPr eaLnBrk="0" hangingPunct="0"/>
            <a:r>
              <a:rPr lang="en-US" sz="1400" b="1">
                <a:latin typeface="Times New Roman" pitchFamily="18" charset="0"/>
                <a:cs typeface="Times New Roman" pitchFamily="18" charset="0"/>
              </a:rPr>
              <a:t>11</a:t>
            </a:r>
          </a:p>
        </p:txBody>
      </p:sp>
      <p:sp>
        <p:nvSpPr>
          <p:cNvPr id="59435" name="Rectangle 18"/>
          <p:cNvSpPr>
            <a:spLocks noChangeArrowheads="1"/>
          </p:cNvSpPr>
          <p:nvPr/>
        </p:nvSpPr>
        <p:spPr bwMode="auto">
          <a:xfrm>
            <a:off x="1543050" y="2763838"/>
            <a:ext cx="317500" cy="249237"/>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36" name="Rectangle 19"/>
          <p:cNvSpPr>
            <a:spLocks noChangeArrowheads="1"/>
          </p:cNvSpPr>
          <p:nvPr/>
        </p:nvSpPr>
        <p:spPr bwMode="auto">
          <a:xfrm>
            <a:off x="1543050" y="2762250"/>
            <a:ext cx="179388" cy="215900"/>
          </a:xfrm>
          <a:prstGeom prst="rect">
            <a:avLst/>
          </a:prstGeom>
          <a:noFill/>
          <a:ln w="9525">
            <a:noFill/>
            <a:miter lim="800000"/>
            <a:headEnd/>
            <a:tailEnd/>
          </a:ln>
        </p:spPr>
        <p:txBody>
          <a:bodyPr wrap="none" lIns="0" tIns="0" rIns="0" bIns="0">
            <a:spAutoFit/>
          </a:bodyPr>
          <a:lstStyle/>
          <a:p>
            <a:pPr eaLnBrk="0" hangingPunct="0"/>
            <a:r>
              <a:rPr lang="en-US" sz="1400" b="1">
                <a:latin typeface="Times New Roman" pitchFamily="18" charset="0"/>
                <a:cs typeface="Times New Roman" pitchFamily="18" charset="0"/>
              </a:rPr>
              <a:t>10</a:t>
            </a:r>
          </a:p>
        </p:txBody>
      </p:sp>
      <p:sp>
        <p:nvSpPr>
          <p:cNvPr id="59437" name="Rectangle 20"/>
          <p:cNvSpPr>
            <a:spLocks noChangeArrowheads="1"/>
          </p:cNvSpPr>
          <p:nvPr/>
        </p:nvSpPr>
        <p:spPr bwMode="auto">
          <a:xfrm>
            <a:off x="1543050" y="2997200"/>
            <a:ext cx="141288" cy="249238"/>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38" name="Rectangle 21"/>
          <p:cNvSpPr>
            <a:spLocks noChangeArrowheads="1"/>
          </p:cNvSpPr>
          <p:nvPr/>
        </p:nvSpPr>
        <p:spPr bwMode="auto">
          <a:xfrm>
            <a:off x="1543050" y="2995613"/>
            <a:ext cx="57150" cy="369887"/>
          </a:xfrm>
          <a:prstGeom prst="rect">
            <a:avLst/>
          </a:prstGeom>
          <a:noFill/>
          <a:ln w="9525">
            <a:noFill/>
            <a:miter lim="800000"/>
            <a:headEnd/>
            <a:tailEnd/>
          </a:ln>
        </p:spPr>
        <p:txBody>
          <a:bodyPr wrap="none" lIns="0" tIns="0" rIns="0" bIns="0">
            <a:spAutoFit/>
          </a:bodyPr>
          <a:lstStyle/>
          <a:p>
            <a:pPr eaLnBrk="0" hangingPunct="0"/>
            <a:r>
              <a:rPr lang="en-US">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59439" name="Rectangle 22"/>
          <p:cNvSpPr>
            <a:spLocks noChangeArrowheads="1"/>
          </p:cNvSpPr>
          <p:nvPr/>
        </p:nvSpPr>
        <p:spPr bwMode="auto">
          <a:xfrm>
            <a:off x="1597025" y="2997200"/>
            <a:ext cx="263525" cy="249238"/>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40" name="Rectangle 23"/>
          <p:cNvSpPr>
            <a:spLocks noChangeArrowheads="1"/>
          </p:cNvSpPr>
          <p:nvPr/>
        </p:nvSpPr>
        <p:spPr bwMode="auto">
          <a:xfrm>
            <a:off x="1597025" y="2995613"/>
            <a:ext cx="134938" cy="215900"/>
          </a:xfrm>
          <a:prstGeom prst="rect">
            <a:avLst/>
          </a:prstGeom>
          <a:noFill/>
          <a:ln w="9525">
            <a:noFill/>
            <a:miter lim="800000"/>
            <a:headEnd/>
            <a:tailEnd/>
          </a:ln>
        </p:spPr>
        <p:txBody>
          <a:bodyPr wrap="none" lIns="0" tIns="0" rIns="0" bIns="0">
            <a:spAutoFit/>
          </a:bodyPr>
          <a:lstStyle/>
          <a:p>
            <a:pPr eaLnBrk="0" hangingPunct="0"/>
            <a:r>
              <a:rPr lang="en-US" sz="1400" b="1">
                <a:latin typeface="Times New Roman" pitchFamily="18" charset="0"/>
                <a:cs typeface="Times New Roman" pitchFamily="18" charset="0"/>
              </a:rPr>
              <a:t> 9</a:t>
            </a:r>
          </a:p>
        </p:txBody>
      </p:sp>
      <p:sp>
        <p:nvSpPr>
          <p:cNvPr id="59441" name="Rectangle 24"/>
          <p:cNvSpPr>
            <a:spLocks noChangeArrowheads="1"/>
          </p:cNvSpPr>
          <p:nvPr/>
        </p:nvSpPr>
        <p:spPr bwMode="auto">
          <a:xfrm>
            <a:off x="1543050" y="3214688"/>
            <a:ext cx="141288" cy="249237"/>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42" name="Rectangle 25"/>
          <p:cNvSpPr>
            <a:spLocks noChangeArrowheads="1"/>
          </p:cNvSpPr>
          <p:nvPr/>
        </p:nvSpPr>
        <p:spPr bwMode="auto">
          <a:xfrm>
            <a:off x="1543050" y="3228975"/>
            <a:ext cx="57150" cy="369888"/>
          </a:xfrm>
          <a:prstGeom prst="rect">
            <a:avLst/>
          </a:prstGeom>
          <a:noFill/>
          <a:ln w="9525">
            <a:noFill/>
            <a:miter lim="800000"/>
            <a:headEnd/>
            <a:tailEnd/>
          </a:ln>
        </p:spPr>
        <p:txBody>
          <a:bodyPr wrap="none" lIns="0" tIns="0" rIns="0" bIns="0">
            <a:spAutoFit/>
          </a:bodyPr>
          <a:lstStyle/>
          <a:p>
            <a:pPr eaLnBrk="0" hangingPunct="0"/>
            <a:r>
              <a:rPr lang="en-US">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59443" name="Rectangle 26"/>
          <p:cNvSpPr>
            <a:spLocks noChangeArrowheads="1"/>
          </p:cNvSpPr>
          <p:nvPr/>
        </p:nvSpPr>
        <p:spPr bwMode="auto">
          <a:xfrm>
            <a:off x="1597025" y="3214688"/>
            <a:ext cx="263525" cy="249237"/>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44" name="Rectangle 27"/>
          <p:cNvSpPr>
            <a:spLocks noChangeArrowheads="1"/>
          </p:cNvSpPr>
          <p:nvPr/>
        </p:nvSpPr>
        <p:spPr bwMode="auto">
          <a:xfrm>
            <a:off x="1597025" y="3228975"/>
            <a:ext cx="134938" cy="215900"/>
          </a:xfrm>
          <a:prstGeom prst="rect">
            <a:avLst/>
          </a:prstGeom>
          <a:noFill/>
          <a:ln w="9525">
            <a:noFill/>
            <a:miter lim="800000"/>
            <a:headEnd/>
            <a:tailEnd/>
          </a:ln>
        </p:spPr>
        <p:txBody>
          <a:bodyPr wrap="none" lIns="0" tIns="0" rIns="0" bIns="0">
            <a:spAutoFit/>
          </a:bodyPr>
          <a:lstStyle/>
          <a:p>
            <a:pPr eaLnBrk="0" hangingPunct="0"/>
            <a:r>
              <a:rPr lang="en-US" sz="1400" b="1">
                <a:latin typeface="Times New Roman" pitchFamily="18" charset="0"/>
                <a:cs typeface="Times New Roman" pitchFamily="18" charset="0"/>
              </a:rPr>
              <a:t> 8</a:t>
            </a:r>
          </a:p>
        </p:txBody>
      </p:sp>
      <p:sp>
        <p:nvSpPr>
          <p:cNvPr id="59445" name="Rectangle 28"/>
          <p:cNvSpPr>
            <a:spLocks noChangeArrowheads="1"/>
          </p:cNvSpPr>
          <p:nvPr/>
        </p:nvSpPr>
        <p:spPr bwMode="auto">
          <a:xfrm>
            <a:off x="1519238" y="3455988"/>
            <a:ext cx="317500" cy="249237"/>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46" name="Rectangle 29"/>
          <p:cNvSpPr>
            <a:spLocks noChangeArrowheads="1"/>
          </p:cNvSpPr>
          <p:nvPr/>
        </p:nvSpPr>
        <p:spPr bwMode="auto">
          <a:xfrm>
            <a:off x="1543050" y="3448050"/>
            <a:ext cx="179388" cy="215900"/>
          </a:xfrm>
          <a:prstGeom prst="rect">
            <a:avLst/>
          </a:prstGeom>
          <a:noFill/>
          <a:ln w="9525">
            <a:noFill/>
            <a:miter lim="800000"/>
            <a:headEnd/>
            <a:tailEnd/>
          </a:ln>
        </p:spPr>
        <p:txBody>
          <a:bodyPr wrap="none" lIns="0" tIns="0" rIns="0" bIns="0">
            <a:spAutoFit/>
          </a:bodyPr>
          <a:lstStyle/>
          <a:p>
            <a:pPr eaLnBrk="0" hangingPunct="0"/>
            <a:r>
              <a:rPr lang="en-US" sz="1400" b="1">
                <a:latin typeface="Times New Roman" pitchFamily="18" charset="0"/>
                <a:cs typeface="Times New Roman" pitchFamily="18" charset="0"/>
              </a:rPr>
              <a:t>  7</a:t>
            </a:r>
          </a:p>
        </p:txBody>
      </p:sp>
      <p:sp>
        <p:nvSpPr>
          <p:cNvPr id="59447" name="Rectangle 30"/>
          <p:cNvSpPr>
            <a:spLocks noChangeArrowheads="1"/>
          </p:cNvSpPr>
          <p:nvPr/>
        </p:nvSpPr>
        <p:spPr bwMode="auto">
          <a:xfrm>
            <a:off x="1543050" y="3667125"/>
            <a:ext cx="317500" cy="265113"/>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48" name="Rectangle 31"/>
          <p:cNvSpPr>
            <a:spLocks noChangeArrowheads="1"/>
          </p:cNvSpPr>
          <p:nvPr/>
        </p:nvSpPr>
        <p:spPr bwMode="auto">
          <a:xfrm>
            <a:off x="1543050" y="3681413"/>
            <a:ext cx="179388" cy="215900"/>
          </a:xfrm>
          <a:prstGeom prst="rect">
            <a:avLst/>
          </a:prstGeom>
          <a:noFill/>
          <a:ln w="9525">
            <a:noFill/>
            <a:miter lim="800000"/>
            <a:headEnd/>
            <a:tailEnd/>
          </a:ln>
        </p:spPr>
        <p:txBody>
          <a:bodyPr wrap="none" lIns="0" tIns="0" rIns="0" bIns="0">
            <a:spAutoFit/>
          </a:bodyPr>
          <a:lstStyle/>
          <a:p>
            <a:pPr eaLnBrk="0" hangingPunct="0"/>
            <a:r>
              <a:rPr lang="en-US" sz="1400" b="1">
                <a:latin typeface="Times New Roman" pitchFamily="18" charset="0"/>
                <a:cs typeface="Times New Roman" pitchFamily="18" charset="0"/>
              </a:rPr>
              <a:t>  6</a:t>
            </a:r>
          </a:p>
        </p:txBody>
      </p:sp>
      <p:sp>
        <p:nvSpPr>
          <p:cNvPr id="59449" name="Rectangle 32"/>
          <p:cNvSpPr>
            <a:spLocks noChangeArrowheads="1"/>
          </p:cNvSpPr>
          <p:nvPr/>
        </p:nvSpPr>
        <p:spPr bwMode="auto">
          <a:xfrm>
            <a:off x="1543050" y="3900488"/>
            <a:ext cx="141288" cy="249237"/>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50" name="Rectangle 33"/>
          <p:cNvSpPr>
            <a:spLocks noChangeArrowheads="1"/>
          </p:cNvSpPr>
          <p:nvPr/>
        </p:nvSpPr>
        <p:spPr bwMode="auto">
          <a:xfrm>
            <a:off x="1543050" y="3898900"/>
            <a:ext cx="57150" cy="369888"/>
          </a:xfrm>
          <a:prstGeom prst="rect">
            <a:avLst/>
          </a:prstGeom>
          <a:noFill/>
          <a:ln w="9525">
            <a:noFill/>
            <a:miter lim="800000"/>
            <a:headEnd/>
            <a:tailEnd/>
          </a:ln>
        </p:spPr>
        <p:txBody>
          <a:bodyPr wrap="none" lIns="0" tIns="0" rIns="0" bIns="0">
            <a:spAutoFit/>
          </a:bodyPr>
          <a:lstStyle/>
          <a:p>
            <a:pPr eaLnBrk="0" hangingPunct="0"/>
            <a:r>
              <a:rPr lang="en-US">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59451" name="Rectangle 34"/>
          <p:cNvSpPr>
            <a:spLocks noChangeArrowheads="1"/>
          </p:cNvSpPr>
          <p:nvPr/>
        </p:nvSpPr>
        <p:spPr bwMode="auto">
          <a:xfrm>
            <a:off x="1597025" y="3900488"/>
            <a:ext cx="263525" cy="249237"/>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52" name="Rectangle 35"/>
          <p:cNvSpPr>
            <a:spLocks noChangeArrowheads="1"/>
          </p:cNvSpPr>
          <p:nvPr/>
        </p:nvSpPr>
        <p:spPr bwMode="auto">
          <a:xfrm>
            <a:off x="1597025" y="3898900"/>
            <a:ext cx="134938" cy="215900"/>
          </a:xfrm>
          <a:prstGeom prst="rect">
            <a:avLst/>
          </a:prstGeom>
          <a:noFill/>
          <a:ln w="9525">
            <a:noFill/>
            <a:miter lim="800000"/>
            <a:headEnd/>
            <a:tailEnd/>
          </a:ln>
        </p:spPr>
        <p:txBody>
          <a:bodyPr wrap="none" lIns="0" tIns="0" rIns="0" bIns="0">
            <a:spAutoFit/>
          </a:bodyPr>
          <a:lstStyle/>
          <a:p>
            <a:pPr eaLnBrk="0" hangingPunct="0"/>
            <a:r>
              <a:rPr lang="en-US" sz="1400" b="1">
                <a:latin typeface="Times New Roman" pitchFamily="18" charset="0"/>
                <a:cs typeface="Times New Roman" pitchFamily="18" charset="0"/>
              </a:rPr>
              <a:t> 5</a:t>
            </a:r>
          </a:p>
        </p:txBody>
      </p:sp>
      <p:sp>
        <p:nvSpPr>
          <p:cNvPr id="59453" name="Rectangle 36"/>
          <p:cNvSpPr>
            <a:spLocks noChangeArrowheads="1"/>
          </p:cNvSpPr>
          <p:nvPr/>
        </p:nvSpPr>
        <p:spPr bwMode="auto">
          <a:xfrm>
            <a:off x="1543050" y="4133850"/>
            <a:ext cx="141288" cy="249238"/>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54" name="Rectangle 37"/>
          <p:cNvSpPr>
            <a:spLocks noChangeArrowheads="1"/>
          </p:cNvSpPr>
          <p:nvPr/>
        </p:nvSpPr>
        <p:spPr bwMode="auto">
          <a:xfrm>
            <a:off x="1543050" y="4133850"/>
            <a:ext cx="57150" cy="369888"/>
          </a:xfrm>
          <a:prstGeom prst="rect">
            <a:avLst/>
          </a:prstGeom>
          <a:noFill/>
          <a:ln w="9525">
            <a:noFill/>
            <a:miter lim="800000"/>
            <a:headEnd/>
            <a:tailEnd/>
          </a:ln>
        </p:spPr>
        <p:txBody>
          <a:bodyPr wrap="none" lIns="0" tIns="0" rIns="0" bIns="0">
            <a:spAutoFit/>
          </a:bodyPr>
          <a:lstStyle/>
          <a:p>
            <a:pPr eaLnBrk="0" hangingPunct="0"/>
            <a:r>
              <a:rPr lang="en-US">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59455" name="Rectangle 38"/>
          <p:cNvSpPr>
            <a:spLocks noChangeArrowheads="1"/>
          </p:cNvSpPr>
          <p:nvPr/>
        </p:nvSpPr>
        <p:spPr bwMode="auto">
          <a:xfrm>
            <a:off x="1597025" y="4133850"/>
            <a:ext cx="263525" cy="249238"/>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56" name="Rectangle 39"/>
          <p:cNvSpPr>
            <a:spLocks noChangeArrowheads="1"/>
          </p:cNvSpPr>
          <p:nvPr/>
        </p:nvSpPr>
        <p:spPr bwMode="auto">
          <a:xfrm>
            <a:off x="1597025" y="4133850"/>
            <a:ext cx="134938" cy="215900"/>
          </a:xfrm>
          <a:prstGeom prst="rect">
            <a:avLst/>
          </a:prstGeom>
          <a:noFill/>
          <a:ln w="9525">
            <a:noFill/>
            <a:miter lim="800000"/>
            <a:headEnd/>
            <a:tailEnd/>
          </a:ln>
        </p:spPr>
        <p:txBody>
          <a:bodyPr wrap="none" lIns="0" tIns="0" rIns="0" bIns="0">
            <a:spAutoFit/>
          </a:bodyPr>
          <a:lstStyle/>
          <a:p>
            <a:pPr eaLnBrk="0" hangingPunct="0"/>
            <a:r>
              <a:rPr lang="en-US" sz="1400" b="1">
                <a:latin typeface="Times New Roman" pitchFamily="18" charset="0"/>
                <a:cs typeface="Times New Roman" pitchFamily="18" charset="0"/>
              </a:rPr>
              <a:t> 4</a:t>
            </a:r>
          </a:p>
        </p:txBody>
      </p:sp>
      <p:sp>
        <p:nvSpPr>
          <p:cNvPr id="59457" name="Rectangle 40"/>
          <p:cNvSpPr>
            <a:spLocks noChangeArrowheads="1"/>
          </p:cNvSpPr>
          <p:nvPr/>
        </p:nvSpPr>
        <p:spPr bwMode="auto">
          <a:xfrm>
            <a:off x="1543050" y="4352925"/>
            <a:ext cx="141288" cy="249238"/>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58" name="Rectangle 41"/>
          <p:cNvSpPr>
            <a:spLocks noChangeArrowheads="1"/>
          </p:cNvSpPr>
          <p:nvPr/>
        </p:nvSpPr>
        <p:spPr bwMode="auto">
          <a:xfrm>
            <a:off x="1543050" y="4367213"/>
            <a:ext cx="57150" cy="369887"/>
          </a:xfrm>
          <a:prstGeom prst="rect">
            <a:avLst/>
          </a:prstGeom>
          <a:noFill/>
          <a:ln w="9525">
            <a:noFill/>
            <a:miter lim="800000"/>
            <a:headEnd/>
            <a:tailEnd/>
          </a:ln>
        </p:spPr>
        <p:txBody>
          <a:bodyPr wrap="none" lIns="0" tIns="0" rIns="0" bIns="0">
            <a:spAutoFit/>
          </a:bodyPr>
          <a:lstStyle/>
          <a:p>
            <a:pPr eaLnBrk="0" hangingPunct="0"/>
            <a:r>
              <a:rPr lang="en-US">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59459" name="Rectangle 42"/>
          <p:cNvSpPr>
            <a:spLocks noChangeArrowheads="1"/>
          </p:cNvSpPr>
          <p:nvPr/>
        </p:nvSpPr>
        <p:spPr bwMode="auto">
          <a:xfrm>
            <a:off x="1597025" y="4352925"/>
            <a:ext cx="263525" cy="249238"/>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60" name="Rectangle 43"/>
          <p:cNvSpPr>
            <a:spLocks noChangeArrowheads="1"/>
          </p:cNvSpPr>
          <p:nvPr/>
        </p:nvSpPr>
        <p:spPr bwMode="auto">
          <a:xfrm>
            <a:off x="1597025" y="4367213"/>
            <a:ext cx="134938" cy="215900"/>
          </a:xfrm>
          <a:prstGeom prst="rect">
            <a:avLst/>
          </a:prstGeom>
          <a:noFill/>
          <a:ln w="9525">
            <a:noFill/>
            <a:miter lim="800000"/>
            <a:headEnd/>
            <a:tailEnd/>
          </a:ln>
        </p:spPr>
        <p:txBody>
          <a:bodyPr wrap="none" lIns="0" tIns="0" rIns="0" bIns="0">
            <a:spAutoFit/>
          </a:bodyPr>
          <a:lstStyle/>
          <a:p>
            <a:pPr eaLnBrk="0" hangingPunct="0"/>
            <a:r>
              <a:rPr lang="en-US" sz="1400" b="1">
                <a:latin typeface="Times New Roman" pitchFamily="18" charset="0"/>
                <a:cs typeface="Times New Roman" pitchFamily="18" charset="0"/>
              </a:rPr>
              <a:t> 3</a:t>
            </a:r>
          </a:p>
        </p:txBody>
      </p:sp>
      <p:sp>
        <p:nvSpPr>
          <p:cNvPr id="59461" name="Rectangle 44"/>
          <p:cNvSpPr>
            <a:spLocks noChangeArrowheads="1"/>
          </p:cNvSpPr>
          <p:nvPr/>
        </p:nvSpPr>
        <p:spPr bwMode="auto">
          <a:xfrm>
            <a:off x="1543050" y="4586288"/>
            <a:ext cx="141288" cy="249237"/>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62" name="Rectangle 45"/>
          <p:cNvSpPr>
            <a:spLocks noChangeArrowheads="1"/>
          </p:cNvSpPr>
          <p:nvPr/>
        </p:nvSpPr>
        <p:spPr bwMode="auto">
          <a:xfrm>
            <a:off x="1543050" y="4600575"/>
            <a:ext cx="57150" cy="369888"/>
          </a:xfrm>
          <a:prstGeom prst="rect">
            <a:avLst/>
          </a:prstGeom>
          <a:noFill/>
          <a:ln w="9525">
            <a:noFill/>
            <a:miter lim="800000"/>
            <a:headEnd/>
            <a:tailEnd/>
          </a:ln>
        </p:spPr>
        <p:txBody>
          <a:bodyPr wrap="none" lIns="0" tIns="0" rIns="0" bIns="0">
            <a:spAutoFit/>
          </a:bodyPr>
          <a:lstStyle/>
          <a:p>
            <a:pPr eaLnBrk="0" hangingPunct="0"/>
            <a:r>
              <a:rPr lang="en-US">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59463" name="Rectangle 46"/>
          <p:cNvSpPr>
            <a:spLocks noChangeArrowheads="1"/>
          </p:cNvSpPr>
          <p:nvPr/>
        </p:nvSpPr>
        <p:spPr bwMode="auto">
          <a:xfrm>
            <a:off x="1597025" y="4586288"/>
            <a:ext cx="263525" cy="249237"/>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64" name="Rectangle 47"/>
          <p:cNvSpPr>
            <a:spLocks noChangeArrowheads="1"/>
          </p:cNvSpPr>
          <p:nvPr/>
        </p:nvSpPr>
        <p:spPr bwMode="auto">
          <a:xfrm>
            <a:off x="1597025" y="4600575"/>
            <a:ext cx="134938" cy="215900"/>
          </a:xfrm>
          <a:prstGeom prst="rect">
            <a:avLst/>
          </a:prstGeom>
          <a:noFill/>
          <a:ln w="9525">
            <a:noFill/>
            <a:miter lim="800000"/>
            <a:headEnd/>
            <a:tailEnd/>
          </a:ln>
        </p:spPr>
        <p:txBody>
          <a:bodyPr wrap="none" lIns="0" tIns="0" rIns="0" bIns="0">
            <a:spAutoFit/>
          </a:bodyPr>
          <a:lstStyle/>
          <a:p>
            <a:pPr eaLnBrk="0" hangingPunct="0"/>
            <a:r>
              <a:rPr lang="en-US" sz="1400" b="1">
                <a:latin typeface="Times New Roman" pitchFamily="18" charset="0"/>
                <a:cs typeface="Times New Roman" pitchFamily="18" charset="0"/>
              </a:rPr>
              <a:t> 2</a:t>
            </a:r>
          </a:p>
        </p:txBody>
      </p:sp>
      <p:sp>
        <p:nvSpPr>
          <p:cNvPr id="59465" name="Rectangle 48"/>
          <p:cNvSpPr>
            <a:spLocks noChangeArrowheads="1"/>
          </p:cNvSpPr>
          <p:nvPr/>
        </p:nvSpPr>
        <p:spPr bwMode="auto">
          <a:xfrm>
            <a:off x="1543050" y="4805363"/>
            <a:ext cx="317500" cy="263525"/>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66" name="Rectangle 49"/>
          <p:cNvSpPr>
            <a:spLocks noChangeArrowheads="1"/>
          </p:cNvSpPr>
          <p:nvPr/>
        </p:nvSpPr>
        <p:spPr bwMode="auto">
          <a:xfrm>
            <a:off x="1543050" y="4818063"/>
            <a:ext cx="179388" cy="215900"/>
          </a:xfrm>
          <a:prstGeom prst="rect">
            <a:avLst/>
          </a:prstGeom>
          <a:noFill/>
          <a:ln w="9525">
            <a:noFill/>
            <a:miter lim="800000"/>
            <a:headEnd/>
            <a:tailEnd/>
          </a:ln>
        </p:spPr>
        <p:txBody>
          <a:bodyPr wrap="none" lIns="0" tIns="0" rIns="0" bIns="0">
            <a:spAutoFit/>
          </a:bodyPr>
          <a:lstStyle/>
          <a:p>
            <a:pPr eaLnBrk="0" hangingPunct="0"/>
            <a:r>
              <a:rPr lang="en-US" sz="1400" b="1">
                <a:latin typeface="Times New Roman" pitchFamily="18" charset="0"/>
                <a:cs typeface="Times New Roman" pitchFamily="18" charset="0"/>
              </a:rPr>
              <a:t>  1</a:t>
            </a:r>
          </a:p>
        </p:txBody>
      </p:sp>
      <p:sp>
        <p:nvSpPr>
          <p:cNvPr id="59467" name="Rectangle 50"/>
          <p:cNvSpPr>
            <a:spLocks noChangeArrowheads="1"/>
          </p:cNvSpPr>
          <p:nvPr/>
        </p:nvSpPr>
        <p:spPr bwMode="auto">
          <a:xfrm>
            <a:off x="1543050" y="5038725"/>
            <a:ext cx="317500" cy="249238"/>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68" name="Rectangle 51"/>
          <p:cNvSpPr>
            <a:spLocks noChangeArrowheads="1"/>
          </p:cNvSpPr>
          <p:nvPr/>
        </p:nvSpPr>
        <p:spPr bwMode="auto">
          <a:xfrm>
            <a:off x="1543050" y="5037138"/>
            <a:ext cx="179388" cy="215900"/>
          </a:xfrm>
          <a:prstGeom prst="rect">
            <a:avLst/>
          </a:prstGeom>
          <a:noFill/>
          <a:ln w="9525">
            <a:noFill/>
            <a:miter lim="800000"/>
            <a:headEnd/>
            <a:tailEnd/>
          </a:ln>
        </p:spPr>
        <p:txBody>
          <a:bodyPr wrap="none" lIns="0" tIns="0" rIns="0" bIns="0">
            <a:spAutoFit/>
          </a:bodyPr>
          <a:lstStyle/>
          <a:p>
            <a:pPr eaLnBrk="0" hangingPunct="0"/>
            <a:r>
              <a:rPr lang="en-US" sz="1400" b="1">
                <a:latin typeface="Times New Roman" pitchFamily="18" charset="0"/>
                <a:cs typeface="Times New Roman" pitchFamily="18" charset="0"/>
              </a:rPr>
              <a:t>  0</a:t>
            </a:r>
          </a:p>
        </p:txBody>
      </p:sp>
      <p:sp>
        <p:nvSpPr>
          <p:cNvPr id="59469" name="Rectangle 54"/>
          <p:cNvSpPr>
            <a:spLocks noChangeArrowheads="1"/>
          </p:cNvSpPr>
          <p:nvPr/>
        </p:nvSpPr>
        <p:spPr bwMode="auto">
          <a:xfrm>
            <a:off x="1971675" y="5403850"/>
            <a:ext cx="363538" cy="184150"/>
          </a:xfrm>
          <a:prstGeom prst="rect">
            <a:avLst/>
          </a:prstGeom>
          <a:noFill/>
          <a:ln w="9525">
            <a:noFill/>
            <a:miter lim="800000"/>
            <a:headEnd/>
            <a:tailEnd/>
          </a:ln>
        </p:spPr>
        <p:txBody>
          <a:bodyPr wrap="none" lIns="0" tIns="0" rIns="0" bIns="0">
            <a:spAutoFit/>
          </a:bodyPr>
          <a:lstStyle/>
          <a:p>
            <a:pPr eaLnBrk="0" hangingPunct="0"/>
            <a:r>
              <a:rPr lang="en-US" sz="1200" b="1">
                <a:latin typeface="Times New Roman" pitchFamily="18" charset="0"/>
                <a:cs typeface="Times New Roman" pitchFamily="18" charset="0"/>
              </a:rPr>
              <a:t>700L </a:t>
            </a:r>
          </a:p>
        </p:txBody>
      </p:sp>
      <p:sp>
        <p:nvSpPr>
          <p:cNvPr id="59470" name="Rectangle 62"/>
          <p:cNvSpPr>
            <a:spLocks noChangeArrowheads="1"/>
          </p:cNvSpPr>
          <p:nvPr/>
        </p:nvSpPr>
        <p:spPr bwMode="auto">
          <a:xfrm>
            <a:off x="2852738" y="5403850"/>
            <a:ext cx="593725" cy="184150"/>
          </a:xfrm>
          <a:prstGeom prst="rect">
            <a:avLst/>
          </a:prstGeom>
          <a:noFill/>
          <a:ln w="9525">
            <a:noFill/>
            <a:miter lim="800000"/>
            <a:headEnd/>
            <a:tailEnd/>
          </a:ln>
        </p:spPr>
        <p:txBody>
          <a:bodyPr wrap="none" lIns="0" tIns="0" rIns="0" bIns="0">
            <a:spAutoFit/>
          </a:bodyPr>
          <a:lstStyle/>
          <a:p>
            <a:pPr eaLnBrk="0" hangingPunct="0"/>
            <a:r>
              <a:rPr lang="en-US" sz="1200" b="1">
                <a:latin typeface="Times New Roman" pitchFamily="18" charset="0"/>
                <a:cs typeface="Times New Roman" pitchFamily="18" charset="0"/>
              </a:rPr>
              <a:t>     900L  </a:t>
            </a:r>
          </a:p>
        </p:txBody>
      </p:sp>
      <p:sp>
        <p:nvSpPr>
          <p:cNvPr id="59471" name="Rectangle 70"/>
          <p:cNvSpPr>
            <a:spLocks noChangeArrowheads="1"/>
          </p:cNvSpPr>
          <p:nvPr/>
        </p:nvSpPr>
        <p:spPr bwMode="auto">
          <a:xfrm>
            <a:off x="4351338" y="5403850"/>
            <a:ext cx="623887" cy="184150"/>
          </a:xfrm>
          <a:prstGeom prst="rect">
            <a:avLst/>
          </a:prstGeom>
          <a:noFill/>
          <a:ln w="9525">
            <a:noFill/>
            <a:miter lim="800000"/>
            <a:headEnd/>
            <a:tailEnd/>
          </a:ln>
        </p:spPr>
        <p:txBody>
          <a:bodyPr wrap="none" lIns="0" tIns="0" rIns="0" bIns="0">
            <a:spAutoFit/>
          </a:bodyPr>
          <a:lstStyle/>
          <a:p>
            <a:pPr eaLnBrk="0" hangingPunct="0"/>
            <a:r>
              <a:rPr lang="en-US" sz="1200" b="1">
                <a:latin typeface="Times New Roman" pitchFamily="18" charset="0"/>
                <a:cs typeface="Times New Roman" pitchFamily="18" charset="0"/>
              </a:rPr>
              <a:t>  1100L    </a:t>
            </a:r>
          </a:p>
        </p:txBody>
      </p:sp>
      <p:sp>
        <p:nvSpPr>
          <p:cNvPr id="59472" name="Rectangle 74"/>
          <p:cNvSpPr>
            <a:spLocks noChangeArrowheads="1"/>
          </p:cNvSpPr>
          <p:nvPr/>
        </p:nvSpPr>
        <p:spPr bwMode="auto">
          <a:xfrm>
            <a:off x="5778500" y="5403850"/>
            <a:ext cx="593725" cy="184150"/>
          </a:xfrm>
          <a:prstGeom prst="rect">
            <a:avLst/>
          </a:prstGeom>
          <a:noFill/>
          <a:ln w="9525">
            <a:noFill/>
            <a:miter lim="800000"/>
            <a:headEnd/>
            <a:tailEnd/>
          </a:ln>
        </p:spPr>
        <p:txBody>
          <a:bodyPr wrap="none" lIns="0" tIns="0" rIns="0" bIns="0">
            <a:spAutoFit/>
          </a:bodyPr>
          <a:lstStyle/>
          <a:p>
            <a:pPr eaLnBrk="0" hangingPunct="0"/>
            <a:r>
              <a:rPr lang="en-US" sz="1200" b="1">
                <a:latin typeface="Times New Roman" pitchFamily="18" charset="0"/>
                <a:cs typeface="Times New Roman" pitchFamily="18" charset="0"/>
              </a:rPr>
              <a:t>  1300L   </a:t>
            </a:r>
          </a:p>
        </p:txBody>
      </p:sp>
      <p:sp>
        <p:nvSpPr>
          <p:cNvPr id="59473" name="Rectangle 82"/>
          <p:cNvSpPr>
            <a:spLocks noChangeArrowheads="1"/>
          </p:cNvSpPr>
          <p:nvPr/>
        </p:nvSpPr>
        <p:spPr bwMode="auto">
          <a:xfrm>
            <a:off x="7205663" y="5403850"/>
            <a:ext cx="487362" cy="184150"/>
          </a:xfrm>
          <a:prstGeom prst="rect">
            <a:avLst/>
          </a:prstGeom>
          <a:noFill/>
          <a:ln w="9525">
            <a:noFill/>
            <a:miter lim="800000"/>
            <a:headEnd/>
            <a:tailEnd/>
          </a:ln>
        </p:spPr>
        <p:txBody>
          <a:bodyPr wrap="none" lIns="0" tIns="0" rIns="0" bIns="0">
            <a:spAutoFit/>
          </a:bodyPr>
          <a:lstStyle/>
          <a:p>
            <a:pPr eaLnBrk="0" hangingPunct="0"/>
            <a:r>
              <a:rPr lang="en-US" sz="1200" b="1">
                <a:latin typeface="Times New Roman" pitchFamily="18" charset="0"/>
                <a:cs typeface="Times New Roman" pitchFamily="18" charset="0"/>
              </a:rPr>
              <a:t>  1500L</a:t>
            </a:r>
          </a:p>
        </p:txBody>
      </p:sp>
      <p:sp>
        <p:nvSpPr>
          <p:cNvPr id="59474" name="Rectangle 83"/>
          <p:cNvSpPr>
            <a:spLocks noChangeArrowheads="1"/>
          </p:cNvSpPr>
          <p:nvPr/>
        </p:nvSpPr>
        <p:spPr bwMode="auto">
          <a:xfrm>
            <a:off x="3876675" y="4691063"/>
            <a:ext cx="300038" cy="482600"/>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75" name="Rectangle 84"/>
          <p:cNvSpPr>
            <a:spLocks noChangeArrowheads="1"/>
          </p:cNvSpPr>
          <p:nvPr/>
        </p:nvSpPr>
        <p:spPr bwMode="auto">
          <a:xfrm>
            <a:off x="3965575" y="4752975"/>
            <a:ext cx="280988" cy="452438"/>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76" name="Rectangle 85"/>
          <p:cNvSpPr>
            <a:spLocks noChangeArrowheads="1"/>
          </p:cNvSpPr>
          <p:nvPr/>
        </p:nvSpPr>
        <p:spPr bwMode="auto">
          <a:xfrm>
            <a:off x="3965575" y="4784725"/>
            <a:ext cx="144463" cy="492125"/>
          </a:xfrm>
          <a:prstGeom prst="rect">
            <a:avLst/>
          </a:prstGeom>
          <a:noFill/>
          <a:ln w="9525">
            <a:noFill/>
            <a:miter lim="800000"/>
            <a:headEnd/>
            <a:tailEnd/>
          </a:ln>
        </p:spPr>
        <p:txBody>
          <a:bodyPr wrap="none" lIns="0" tIns="0" rIns="0" bIns="0">
            <a:spAutoFit/>
          </a:bodyPr>
          <a:lstStyle/>
          <a:p>
            <a:pPr eaLnBrk="0" hangingPunct="0"/>
            <a:r>
              <a:rPr lang="en-US" sz="320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59477" name="Rectangle 86"/>
          <p:cNvSpPr>
            <a:spLocks noChangeArrowheads="1"/>
          </p:cNvSpPr>
          <p:nvPr/>
        </p:nvSpPr>
        <p:spPr bwMode="auto">
          <a:xfrm>
            <a:off x="4159250" y="4379913"/>
            <a:ext cx="300038" cy="466725"/>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78" name="Rectangle 87"/>
          <p:cNvSpPr>
            <a:spLocks noChangeArrowheads="1"/>
          </p:cNvSpPr>
          <p:nvPr/>
        </p:nvSpPr>
        <p:spPr bwMode="auto">
          <a:xfrm>
            <a:off x="4246563" y="4441825"/>
            <a:ext cx="282575" cy="450850"/>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79" name="Rectangle 88"/>
          <p:cNvSpPr>
            <a:spLocks noChangeArrowheads="1"/>
          </p:cNvSpPr>
          <p:nvPr/>
        </p:nvSpPr>
        <p:spPr bwMode="auto">
          <a:xfrm>
            <a:off x="4246563" y="4471988"/>
            <a:ext cx="144462" cy="492125"/>
          </a:xfrm>
          <a:prstGeom prst="rect">
            <a:avLst/>
          </a:prstGeom>
          <a:noFill/>
          <a:ln w="9525">
            <a:noFill/>
            <a:miter lim="800000"/>
            <a:headEnd/>
            <a:tailEnd/>
          </a:ln>
        </p:spPr>
        <p:txBody>
          <a:bodyPr wrap="none" lIns="0" tIns="0" rIns="0" bIns="0">
            <a:spAutoFit/>
          </a:bodyPr>
          <a:lstStyle/>
          <a:p>
            <a:pPr eaLnBrk="0" hangingPunct="0"/>
            <a:r>
              <a:rPr lang="en-US" sz="320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59480" name="Rectangle 89"/>
          <p:cNvSpPr>
            <a:spLocks noChangeArrowheads="1"/>
          </p:cNvSpPr>
          <p:nvPr/>
        </p:nvSpPr>
        <p:spPr bwMode="auto">
          <a:xfrm>
            <a:off x="4300538" y="4129088"/>
            <a:ext cx="298450" cy="468312"/>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81" name="Rectangle 90"/>
          <p:cNvSpPr>
            <a:spLocks noChangeArrowheads="1"/>
          </p:cNvSpPr>
          <p:nvPr/>
        </p:nvSpPr>
        <p:spPr bwMode="auto">
          <a:xfrm>
            <a:off x="4387850" y="4192588"/>
            <a:ext cx="282575" cy="436562"/>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82" name="Rectangle 91"/>
          <p:cNvSpPr>
            <a:spLocks noChangeArrowheads="1"/>
          </p:cNvSpPr>
          <p:nvPr/>
        </p:nvSpPr>
        <p:spPr bwMode="auto">
          <a:xfrm>
            <a:off x="4387850" y="4222750"/>
            <a:ext cx="144463" cy="492125"/>
          </a:xfrm>
          <a:prstGeom prst="rect">
            <a:avLst/>
          </a:prstGeom>
          <a:noFill/>
          <a:ln w="9525">
            <a:noFill/>
            <a:miter lim="800000"/>
            <a:headEnd/>
            <a:tailEnd/>
          </a:ln>
        </p:spPr>
        <p:txBody>
          <a:bodyPr wrap="none" lIns="0" tIns="0" rIns="0" bIns="0">
            <a:spAutoFit/>
          </a:bodyPr>
          <a:lstStyle/>
          <a:p>
            <a:pPr eaLnBrk="0" hangingPunct="0"/>
            <a:r>
              <a:rPr lang="en-US" sz="320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59483" name="Rectangle 92"/>
          <p:cNvSpPr>
            <a:spLocks noChangeArrowheads="1"/>
          </p:cNvSpPr>
          <p:nvPr/>
        </p:nvSpPr>
        <p:spPr bwMode="auto">
          <a:xfrm>
            <a:off x="4652963" y="3879850"/>
            <a:ext cx="298450" cy="468313"/>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84" name="Rectangle 93"/>
          <p:cNvSpPr>
            <a:spLocks noChangeArrowheads="1"/>
          </p:cNvSpPr>
          <p:nvPr/>
        </p:nvSpPr>
        <p:spPr bwMode="auto">
          <a:xfrm>
            <a:off x="4740275" y="3943350"/>
            <a:ext cx="300038" cy="436563"/>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85" name="Rectangle 94"/>
          <p:cNvSpPr>
            <a:spLocks noChangeArrowheads="1"/>
          </p:cNvSpPr>
          <p:nvPr/>
        </p:nvSpPr>
        <p:spPr bwMode="auto">
          <a:xfrm>
            <a:off x="4740275" y="3959225"/>
            <a:ext cx="144463" cy="492125"/>
          </a:xfrm>
          <a:prstGeom prst="rect">
            <a:avLst/>
          </a:prstGeom>
          <a:noFill/>
          <a:ln w="9525">
            <a:noFill/>
            <a:miter lim="800000"/>
            <a:headEnd/>
            <a:tailEnd/>
          </a:ln>
        </p:spPr>
        <p:txBody>
          <a:bodyPr wrap="none" lIns="0" tIns="0" rIns="0" bIns="0">
            <a:spAutoFit/>
          </a:bodyPr>
          <a:lstStyle/>
          <a:p>
            <a:pPr eaLnBrk="0" hangingPunct="0"/>
            <a:r>
              <a:rPr lang="en-US" sz="320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59486" name="Rectangle 95"/>
          <p:cNvSpPr>
            <a:spLocks noChangeArrowheads="1"/>
          </p:cNvSpPr>
          <p:nvPr/>
        </p:nvSpPr>
        <p:spPr bwMode="auto">
          <a:xfrm>
            <a:off x="4722813" y="3616325"/>
            <a:ext cx="317500" cy="482600"/>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87" name="Rectangle 96"/>
          <p:cNvSpPr>
            <a:spLocks noChangeArrowheads="1"/>
          </p:cNvSpPr>
          <p:nvPr/>
        </p:nvSpPr>
        <p:spPr bwMode="auto">
          <a:xfrm>
            <a:off x="4811713" y="3676650"/>
            <a:ext cx="298450" cy="452438"/>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88" name="Rectangle 97"/>
          <p:cNvSpPr>
            <a:spLocks noChangeArrowheads="1"/>
          </p:cNvSpPr>
          <p:nvPr/>
        </p:nvSpPr>
        <p:spPr bwMode="auto">
          <a:xfrm>
            <a:off x="4811713" y="3708400"/>
            <a:ext cx="144462" cy="492125"/>
          </a:xfrm>
          <a:prstGeom prst="rect">
            <a:avLst/>
          </a:prstGeom>
          <a:noFill/>
          <a:ln w="9525">
            <a:noFill/>
            <a:miter lim="800000"/>
            <a:headEnd/>
            <a:tailEnd/>
          </a:ln>
        </p:spPr>
        <p:txBody>
          <a:bodyPr wrap="none" lIns="0" tIns="0" rIns="0" bIns="0">
            <a:spAutoFit/>
          </a:bodyPr>
          <a:lstStyle/>
          <a:p>
            <a:pPr eaLnBrk="0" hangingPunct="0"/>
            <a:r>
              <a:rPr lang="en-US" sz="320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59489" name="Rectangle 98"/>
          <p:cNvSpPr>
            <a:spLocks noChangeArrowheads="1"/>
          </p:cNvSpPr>
          <p:nvPr/>
        </p:nvSpPr>
        <p:spPr bwMode="auto">
          <a:xfrm>
            <a:off x="5092700" y="3303588"/>
            <a:ext cx="300038" cy="466725"/>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90" name="Rectangle 99"/>
          <p:cNvSpPr>
            <a:spLocks noChangeArrowheads="1"/>
          </p:cNvSpPr>
          <p:nvPr/>
        </p:nvSpPr>
        <p:spPr bwMode="auto">
          <a:xfrm>
            <a:off x="5181600" y="3367088"/>
            <a:ext cx="280988" cy="450850"/>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91" name="Rectangle 100"/>
          <p:cNvSpPr>
            <a:spLocks noChangeArrowheads="1"/>
          </p:cNvSpPr>
          <p:nvPr/>
        </p:nvSpPr>
        <p:spPr bwMode="auto">
          <a:xfrm>
            <a:off x="5181600" y="3397250"/>
            <a:ext cx="144463" cy="492125"/>
          </a:xfrm>
          <a:prstGeom prst="rect">
            <a:avLst/>
          </a:prstGeom>
          <a:noFill/>
          <a:ln w="9525">
            <a:noFill/>
            <a:miter lim="800000"/>
            <a:headEnd/>
            <a:tailEnd/>
          </a:ln>
        </p:spPr>
        <p:txBody>
          <a:bodyPr wrap="none" lIns="0" tIns="0" rIns="0" bIns="0">
            <a:spAutoFit/>
          </a:bodyPr>
          <a:lstStyle/>
          <a:p>
            <a:pPr eaLnBrk="0" hangingPunct="0"/>
            <a:r>
              <a:rPr lang="en-US" sz="320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59492" name="Rectangle 101"/>
          <p:cNvSpPr>
            <a:spLocks noChangeArrowheads="1"/>
          </p:cNvSpPr>
          <p:nvPr/>
        </p:nvSpPr>
        <p:spPr bwMode="auto">
          <a:xfrm>
            <a:off x="5445125" y="2992438"/>
            <a:ext cx="300038" cy="468312"/>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93" name="Rectangle 102"/>
          <p:cNvSpPr>
            <a:spLocks noChangeArrowheads="1"/>
          </p:cNvSpPr>
          <p:nvPr/>
        </p:nvSpPr>
        <p:spPr bwMode="auto">
          <a:xfrm>
            <a:off x="5534025" y="3054350"/>
            <a:ext cx="280988" cy="436563"/>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94" name="Rectangle 103"/>
          <p:cNvSpPr>
            <a:spLocks noChangeArrowheads="1"/>
          </p:cNvSpPr>
          <p:nvPr/>
        </p:nvSpPr>
        <p:spPr bwMode="auto">
          <a:xfrm>
            <a:off x="5534025" y="3086100"/>
            <a:ext cx="144463" cy="492125"/>
          </a:xfrm>
          <a:prstGeom prst="rect">
            <a:avLst/>
          </a:prstGeom>
          <a:noFill/>
          <a:ln w="9525">
            <a:noFill/>
            <a:miter lim="800000"/>
            <a:headEnd/>
            <a:tailEnd/>
          </a:ln>
        </p:spPr>
        <p:txBody>
          <a:bodyPr wrap="none" lIns="0" tIns="0" rIns="0" bIns="0">
            <a:spAutoFit/>
          </a:bodyPr>
          <a:lstStyle/>
          <a:p>
            <a:pPr eaLnBrk="0" hangingPunct="0"/>
            <a:r>
              <a:rPr lang="en-US" sz="320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59495" name="Rectangle 104"/>
          <p:cNvSpPr>
            <a:spLocks noChangeArrowheads="1"/>
          </p:cNvSpPr>
          <p:nvPr/>
        </p:nvSpPr>
        <p:spPr bwMode="auto">
          <a:xfrm>
            <a:off x="5656263" y="2743200"/>
            <a:ext cx="300037" cy="466725"/>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96" name="Rectangle 105"/>
          <p:cNvSpPr>
            <a:spLocks noChangeArrowheads="1"/>
          </p:cNvSpPr>
          <p:nvPr/>
        </p:nvSpPr>
        <p:spPr bwMode="auto">
          <a:xfrm>
            <a:off x="5745163" y="2805113"/>
            <a:ext cx="280987" cy="436562"/>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97" name="Rectangle 106"/>
          <p:cNvSpPr>
            <a:spLocks noChangeArrowheads="1"/>
          </p:cNvSpPr>
          <p:nvPr/>
        </p:nvSpPr>
        <p:spPr bwMode="auto">
          <a:xfrm>
            <a:off x="5745163" y="2819400"/>
            <a:ext cx="144462" cy="492125"/>
          </a:xfrm>
          <a:prstGeom prst="rect">
            <a:avLst/>
          </a:prstGeom>
          <a:noFill/>
          <a:ln w="9525">
            <a:noFill/>
            <a:miter lim="800000"/>
            <a:headEnd/>
            <a:tailEnd/>
          </a:ln>
        </p:spPr>
        <p:txBody>
          <a:bodyPr wrap="none" lIns="0" tIns="0" rIns="0" bIns="0">
            <a:spAutoFit/>
          </a:bodyPr>
          <a:lstStyle/>
          <a:p>
            <a:pPr eaLnBrk="0" hangingPunct="0"/>
            <a:r>
              <a:rPr lang="en-US" sz="320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59498" name="Rectangle 107"/>
          <p:cNvSpPr>
            <a:spLocks noChangeArrowheads="1"/>
          </p:cNvSpPr>
          <p:nvPr/>
        </p:nvSpPr>
        <p:spPr bwMode="auto">
          <a:xfrm>
            <a:off x="5656263" y="2478088"/>
            <a:ext cx="300037" cy="482600"/>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499" name="Rectangle 108"/>
          <p:cNvSpPr>
            <a:spLocks noChangeArrowheads="1"/>
          </p:cNvSpPr>
          <p:nvPr/>
        </p:nvSpPr>
        <p:spPr bwMode="auto">
          <a:xfrm>
            <a:off x="5745163" y="2540000"/>
            <a:ext cx="280987" cy="452438"/>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500" name="Rectangle 109"/>
          <p:cNvSpPr>
            <a:spLocks noChangeArrowheads="1"/>
          </p:cNvSpPr>
          <p:nvPr/>
        </p:nvSpPr>
        <p:spPr bwMode="auto">
          <a:xfrm>
            <a:off x="5745163" y="2570163"/>
            <a:ext cx="144462" cy="492125"/>
          </a:xfrm>
          <a:prstGeom prst="rect">
            <a:avLst/>
          </a:prstGeom>
          <a:noFill/>
          <a:ln w="9525">
            <a:noFill/>
            <a:miter lim="800000"/>
            <a:headEnd/>
            <a:tailEnd/>
          </a:ln>
        </p:spPr>
        <p:txBody>
          <a:bodyPr wrap="none" lIns="0" tIns="0" rIns="0" bIns="0">
            <a:spAutoFit/>
          </a:bodyPr>
          <a:lstStyle/>
          <a:p>
            <a:pPr eaLnBrk="0" hangingPunct="0"/>
            <a:r>
              <a:rPr lang="en-US" sz="320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59501" name="Rectangle 110"/>
          <p:cNvSpPr>
            <a:spLocks noChangeArrowheads="1"/>
          </p:cNvSpPr>
          <p:nvPr/>
        </p:nvSpPr>
        <p:spPr bwMode="auto">
          <a:xfrm>
            <a:off x="6080125" y="2166938"/>
            <a:ext cx="317500" cy="466725"/>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502" name="Rectangle 111"/>
          <p:cNvSpPr>
            <a:spLocks noChangeArrowheads="1"/>
          </p:cNvSpPr>
          <p:nvPr/>
        </p:nvSpPr>
        <p:spPr bwMode="auto">
          <a:xfrm>
            <a:off x="6167438" y="2228850"/>
            <a:ext cx="300037" cy="452438"/>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503" name="Rectangle 112"/>
          <p:cNvSpPr>
            <a:spLocks noChangeArrowheads="1"/>
          </p:cNvSpPr>
          <p:nvPr/>
        </p:nvSpPr>
        <p:spPr bwMode="auto">
          <a:xfrm>
            <a:off x="6167438" y="2260600"/>
            <a:ext cx="144462" cy="492125"/>
          </a:xfrm>
          <a:prstGeom prst="rect">
            <a:avLst/>
          </a:prstGeom>
          <a:noFill/>
          <a:ln w="9525">
            <a:noFill/>
            <a:miter lim="800000"/>
            <a:headEnd/>
            <a:tailEnd/>
          </a:ln>
        </p:spPr>
        <p:txBody>
          <a:bodyPr wrap="none" lIns="0" tIns="0" rIns="0" bIns="0">
            <a:spAutoFit/>
          </a:bodyPr>
          <a:lstStyle/>
          <a:p>
            <a:pPr eaLnBrk="0" hangingPunct="0"/>
            <a:r>
              <a:rPr lang="en-US" sz="320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59504" name="Rectangle 113"/>
          <p:cNvSpPr>
            <a:spLocks noChangeArrowheads="1"/>
          </p:cNvSpPr>
          <p:nvPr/>
        </p:nvSpPr>
        <p:spPr bwMode="auto">
          <a:xfrm>
            <a:off x="6149975" y="1917700"/>
            <a:ext cx="317500" cy="466725"/>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505" name="Rectangle 114"/>
          <p:cNvSpPr>
            <a:spLocks noChangeArrowheads="1"/>
          </p:cNvSpPr>
          <p:nvPr/>
        </p:nvSpPr>
        <p:spPr bwMode="auto">
          <a:xfrm>
            <a:off x="6238875" y="1979613"/>
            <a:ext cx="298450" cy="434975"/>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506" name="Rectangle 115"/>
          <p:cNvSpPr>
            <a:spLocks noChangeArrowheads="1"/>
          </p:cNvSpPr>
          <p:nvPr/>
        </p:nvSpPr>
        <p:spPr bwMode="auto">
          <a:xfrm>
            <a:off x="6238875" y="2009775"/>
            <a:ext cx="144463" cy="492125"/>
          </a:xfrm>
          <a:prstGeom prst="rect">
            <a:avLst/>
          </a:prstGeom>
          <a:noFill/>
          <a:ln w="9525">
            <a:noFill/>
            <a:miter lim="800000"/>
            <a:headEnd/>
            <a:tailEnd/>
          </a:ln>
        </p:spPr>
        <p:txBody>
          <a:bodyPr wrap="none" lIns="0" tIns="0" rIns="0" bIns="0">
            <a:spAutoFit/>
          </a:bodyPr>
          <a:lstStyle/>
          <a:p>
            <a:pPr eaLnBrk="0" hangingPunct="0"/>
            <a:r>
              <a:rPr lang="en-US" sz="320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59507" name="Rectangle 116"/>
          <p:cNvSpPr>
            <a:spLocks noChangeArrowheads="1"/>
          </p:cNvSpPr>
          <p:nvPr/>
        </p:nvSpPr>
        <p:spPr bwMode="auto">
          <a:xfrm>
            <a:off x="6378575" y="1668463"/>
            <a:ext cx="300038" cy="466725"/>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508" name="Rectangle 117"/>
          <p:cNvSpPr>
            <a:spLocks noChangeArrowheads="1"/>
          </p:cNvSpPr>
          <p:nvPr/>
        </p:nvSpPr>
        <p:spPr bwMode="auto">
          <a:xfrm>
            <a:off x="6467475" y="1730375"/>
            <a:ext cx="282575" cy="436563"/>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509" name="Rectangle 118"/>
          <p:cNvSpPr>
            <a:spLocks noChangeArrowheads="1"/>
          </p:cNvSpPr>
          <p:nvPr/>
        </p:nvSpPr>
        <p:spPr bwMode="auto">
          <a:xfrm>
            <a:off x="6467475" y="1744663"/>
            <a:ext cx="144463" cy="492125"/>
          </a:xfrm>
          <a:prstGeom prst="rect">
            <a:avLst/>
          </a:prstGeom>
          <a:noFill/>
          <a:ln w="9525">
            <a:noFill/>
            <a:miter lim="800000"/>
            <a:headEnd/>
            <a:tailEnd/>
          </a:ln>
        </p:spPr>
        <p:txBody>
          <a:bodyPr wrap="none" lIns="0" tIns="0" rIns="0" bIns="0">
            <a:spAutoFit/>
          </a:bodyPr>
          <a:lstStyle/>
          <a:p>
            <a:pPr eaLnBrk="0" hangingPunct="0"/>
            <a:r>
              <a:rPr lang="en-US" sz="320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59510" name="Rectangle 119"/>
          <p:cNvSpPr>
            <a:spLocks noChangeArrowheads="1"/>
          </p:cNvSpPr>
          <p:nvPr/>
        </p:nvSpPr>
        <p:spPr bwMode="auto">
          <a:xfrm>
            <a:off x="6732588" y="1465263"/>
            <a:ext cx="298450" cy="482600"/>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511" name="Rectangle 120"/>
          <p:cNvSpPr>
            <a:spLocks noChangeArrowheads="1"/>
          </p:cNvSpPr>
          <p:nvPr/>
        </p:nvSpPr>
        <p:spPr bwMode="auto">
          <a:xfrm>
            <a:off x="6819900" y="1543050"/>
            <a:ext cx="282575" cy="436563"/>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512" name="Rectangle 121"/>
          <p:cNvSpPr>
            <a:spLocks noChangeArrowheads="1"/>
          </p:cNvSpPr>
          <p:nvPr/>
        </p:nvSpPr>
        <p:spPr bwMode="auto">
          <a:xfrm>
            <a:off x="6819900" y="1557338"/>
            <a:ext cx="144463" cy="492125"/>
          </a:xfrm>
          <a:prstGeom prst="rect">
            <a:avLst/>
          </a:prstGeom>
          <a:noFill/>
          <a:ln w="9525">
            <a:noFill/>
            <a:miter lim="800000"/>
            <a:headEnd/>
            <a:tailEnd/>
          </a:ln>
        </p:spPr>
        <p:txBody>
          <a:bodyPr wrap="none" lIns="0" tIns="0" rIns="0" bIns="0">
            <a:spAutoFit/>
          </a:bodyPr>
          <a:lstStyle/>
          <a:p>
            <a:pPr eaLnBrk="0" hangingPunct="0"/>
            <a:r>
              <a:rPr lang="en-US" sz="320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59513" name="Rectangle 124"/>
          <p:cNvSpPr>
            <a:spLocks noChangeArrowheads="1"/>
          </p:cNvSpPr>
          <p:nvPr/>
        </p:nvSpPr>
        <p:spPr bwMode="auto">
          <a:xfrm>
            <a:off x="7172325" y="1371600"/>
            <a:ext cx="144463" cy="492125"/>
          </a:xfrm>
          <a:prstGeom prst="rect">
            <a:avLst/>
          </a:prstGeom>
          <a:noFill/>
          <a:ln w="9525">
            <a:noFill/>
            <a:miter lim="800000"/>
            <a:headEnd/>
            <a:tailEnd/>
          </a:ln>
        </p:spPr>
        <p:txBody>
          <a:bodyPr wrap="none" lIns="0" tIns="0" rIns="0" bIns="0">
            <a:spAutoFit/>
          </a:bodyPr>
          <a:lstStyle/>
          <a:p>
            <a:pPr eaLnBrk="0" hangingPunct="0"/>
            <a:r>
              <a:rPr lang="en-US" sz="320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59514" name="Rectangle 125"/>
          <p:cNvSpPr>
            <a:spLocks noChangeArrowheads="1"/>
          </p:cNvSpPr>
          <p:nvPr/>
        </p:nvSpPr>
        <p:spPr bwMode="auto">
          <a:xfrm>
            <a:off x="4141788" y="4846638"/>
            <a:ext cx="650875" cy="312737"/>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515" name="Rectangle 126"/>
          <p:cNvSpPr>
            <a:spLocks noChangeArrowheads="1"/>
          </p:cNvSpPr>
          <p:nvPr/>
        </p:nvSpPr>
        <p:spPr bwMode="auto">
          <a:xfrm>
            <a:off x="4229100" y="4892675"/>
            <a:ext cx="563563" cy="266700"/>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516" name="Rectangle 127"/>
          <p:cNvSpPr>
            <a:spLocks noChangeArrowheads="1"/>
          </p:cNvSpPr>
          <p:nvPr/>
        </p:nvSpPr>
        <p:spPr bwMode="auto">
          <a:xfrm>
            <a:off x="4229100" y="4908550"/>
            <a:ext cx="474663" cy="369888"/>
          </a:xfrm>
          <a:prstGeom prst="rect">
            <a:avLst/>
          </a:prstGeom>
          <a:noFill/>
          <a:ln w="9525">
            <a:noFill/>
            <a:miter lim="800000"/>
            <a:headEnd/>
            <a:tailEnd/>
          </a:ln>
        </p:spPr>
        <p:txBody>
          <a:bodyPr wrap="none" lIns="0" tIns="0" rIns="0" bIns="0">
            <a:spAutoFit/>
          </a:bodyPr>
          <a:lstStyle/>
          <a:p>
            <a:pPr eaLnBrk="0" hangingPunct="0"/>
            <a:r>
              <a:rPr lang="en-US">
                <a:latin typeface="Times New Roman" pitchFamily="18" charset="0"/>
                <a:cs typeface="Times New Roman" pitchFamily="18" charset="0"/>
              </a:rPr>
              <a:t>labor</a:t>
            </a:r>
            <a:endParaRPr lang="en-US" sz="2400">
              <a:latin typeface="Times New Roman" pitchFamily="18" charset="0"/>
              <a:cs typeface="Times New Roman" pitchFamily="18" charset="0"/>
            </a:endParaRPr>
          </a:p>
        </p:txBody>
      </p:sp>
      <p:sp>
        <p:nvSpPr>
          <p:cNvPr id="59517" name="Rectangle 128"/>
          <p:cNvSpPr>
            <a:spLocks noChangeArrowheads="1"/>
          </p:cNvSpPr>
          <p:nvPr/>
        </p:nvSpPr>
        <p:spPr bwMode="auto">
          <a:xfrm>
            <a:off x="4422775" y="4473575"/>
            <a:ext cx="863600" cy="295275"/>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518" name="Rectangle 129"/>
          <p:cNvSpPr>
            <a:spLocks noChangeArrowheads="1"/>
          </p:cNvSpPr>
          <p:nvPr/>
        </p:nvSpPr>
        <p:spPr bwMode="auto">
          <a:xfrm>
            <a:off x="4511675" y="4519613"/>
            <a:ext cx="774700" cy="249237"/>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519" name="Rectangle 130"/>
          <p:cNvSpPr>
            <a:spLocks noChangeArrowheads="1"/>
          </p:cNvSpPr>
          <p:nvPr/>
        </p:nvSpPr>
        <p:spPr bwMode="auto">
          <a:xfrm>
            <a:off x="4511675" y="4535488"/>
            <a:ext cx="654050" cy="369887"/>
          </a:xfrm>
          <a:prstGeom prst="rect">
            <a:avLst/>
          </a:prstGeom>
          <a:noFill/>
          <a:ln w="9525">
            <a:noFill/>
            <a:miter lim="800000"/>
            <a:headEnd/>
            <a:tailEnd/>
          </a:ln>
        </p:spPr>
        <p:txBody>
          <a:bodyPr wrap="none" lIns="0" tIns="0" rIns="0" bIns="0">
            <a:spAutoFit/>
          </a:bodyPr>
          <a:lstStyle/>
          <a:p>
            <a:pPr eaLnBrk="0" hangingPunct="0"/>
            <a:r>
              <a:rPr lang="en-US">
                <a:latin typeface="Times New Roman" pitchFamily="18" charset="0"/>
                <a:cs typeface="Times New Roman" pitchFamily="18" charset="0"/>
              </a:rPr>
              <a:t>service</a:t>
            </a:r>
            <a:endParaRPr lang="en-US" sz="2400">
              <a:latin typeface="Times New Roman" pitchFamily="18" charset="0"/>
              <a:cs typeface="Times New Roman" pitchFamily="18" charset="0"/>
            </a:endParaRPr>
          </a:p>
        </p:txBody>
      </p:sp>
      <p:sp>
        <p:nvSpPr>
          <p:cNvPr id="59520" name="Rectangle 131"/>
          <p:cNvSpPr>
            <a:spLocks noChangeArrowheads="1"/>
          </p:cNvSpPr>
          <p:nvPr/>
        </p:nvSpPr>
        <p:spPr bwMode="auto">
          <a:xfrm>
            <a:off x="4581525" y="4254500"/>
            <a:ext cx="1322388" cy="295275"/>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521" name="Rectangle 132"/>
          <p:cNvSpPr>
            <a:spLocks noChangeArrowheads="1"/>
          </p:cNvSpPr>
          <p:nvPr/>
        </p:nvSpPr>
        <p:spPr bwMode="auto">
          <a:xfrm>
            <a:off x="4670425" y="4300538"/>
            <a:ext cx="1250950" cy="249237"/>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522" name="Rectangle 133"/>
          <p:cNvSpPr>
            <a:spLocks noChangeArrowheads="1"/>
          </p:cNvSpPr>
          <p:nvPr/>
        </p:nvSpPr>
        <p:spPr bwMode="auto">
          <a:xfrm>
            <a:off x="4670425" y="4316413"/>
            <a:ext cx="1141413" cy="369887"/>
          </a:xfrm>
          <a:prstGeom prst="rect">
            <a:avLst/>
          </a:prstGeom>
          <a:noFill/>
          <a:ln w="9525">
            <a:noFill/>
            <a:miter lim="800000"/>
            <a:headEnd/>
            <a:tailEnd/>
          </a:ln>
        </p:spPr>
        <p:txBody>
          <a:bodyPr wrap="none" lIns="0" tIns="0" rIns="0" bIns="0">
            <a:spAutoFit/>
          </a:bodyPr>
          <a:lstStyle/>
          <a:p>
            <a:pPr eaLnBrk="0" hangingPunct="0"/>
            <a:r>
              <a:rPr lang="en-US">
                <a:latin typeface="Times New Roman" pitchFamily="18" charset="0"/>
                <a:cs typeface="Times New Roman" pitchFamily="18" charset="0"/>
              </a:rPr>
              <a:t>construction</a:t>
            </a:r>
            <a:endParaRPr lang="en-US" sz="2400">
              <a:latin typeface="Times New Roman" pitchFamily="18" charset="0"/>
              <a:cs typeface="Times New Roman" pitchFamily="18" charset="0"/>
            </a:endParaRPr>
          </a:p>
        </p:txBody>
      </p:sp>
      <p:sp>
        <p:nvSpPr>
          <p:cNvPr id="59523" name="Rectangle 134"/>
          <p:cNvSpPr>
            <a:spLocks noChangeArrowheads="1"/>
          </p:cNvSpPr>
          <p:nvPr/>
        </p:nvSpPr>
        <p:spPr bwMode="auto">
          <a:xfrm>
            <a:off x="4987925" y="3973513"/>
            <a:ext cx="1127125" cy="296862"/>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524" name="Rectangle 135"/>
          <p:cNvSpPr>
            <a:spLocks noChangeArrowheads="1"/>
          </p:cNvSpPr>
          <p:nvPr/>
        </p:nvSpPr>
        <p:spPr bwMode="auto">
          <a:xfrm>
            <a:off x="5092700" y="4021138"/>
            <a:ext cx="1022350" cy="249237"/>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525" name="Rectangle 136"/>
          <p:cNvSpPr>
            <a:spLocks noChangeArrowheads="1"/>
          </p:cNvSpPr>
          <p:nvPr/>
        </p:nvSpPr>
        <p:spPr bwMode="auto">
          <a:xfrm>
            <a:off x="5092700" y="4019550"/>
            <a:ext cx="911225" cy="369888"/>
          </a:xfrm>
          <a:prstGeom prst="rect">
            <a:avLst/>
          </a:prstGeom>
          <a:noFill/>
          <a:ln w="9525">
            <a:noFill/>
            <a:miter lim="800000"/>
            <a:headEnd/>
            <a:tailEnd/>
          </a:ln>
        </p:spPr>
        <p:txBody>
          <a:bodyPr wrap="none" lIns="0" tIns="0" rIns="0" bIns="0">
            <a:spAutoFit/>
          </a:bodyPr>
          <a:lstStyle/>
          <a:p>
            <a:pPr eaLnBrk="0" hangingPunct="0"/>
            <a:r>
              <a:rPr lang="en-US">
                <a:latin typeface="Times New Roman" pitchFamily="18" charset="0"/>
                <a:cs typeface="Times New Roman" pitchFamily="18" charset="0"/>
              </a:rPr>
              <a:t>craftsman</a:t>
            </a:r>
            <a:endParaRPr lang="en-US" sz="2400">
              <a:latin typeface="Times New Roman" pitchFamily="18" charset="0"/>
              <a:cs typeface="Times New Roman" pitchFamily="18" charset="0"/>
            </a:endParaRPr>
          </a:p>
        </p:txBody>
      </p:sp>
      <p:sp>
        <p:nvSpPr>
          <p:cNvPr id="59526" name="Rectangle 137"/>
          <p:cNvSpPr>
            <a:spLocks noChangeArrowheads="1"/>
          </p:cNvSpPr>
          <p:nvPr/>
        </p:nvSpPr>
        <p:spPr bwMode="auto">
          <a:xfrm>
            <a:off x="4987925" y="3770313"/>
            <a:ext cx="633413" cy="312737"/>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527" name="Rectangle 138"/>
          <p:cNvSpPr>
            <a:spLocks noChangeArrowheads="1"/>
          </p:cNvSpPr>
          <p:nvPr/>
        </p:nvSpPr>
        <p:spPr bwMode="auto">
          <a:xfrm>
            <a:off x="5092700" y="3833813"/>
            <a:ext cx="528638" cy="249237"/>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528" name="Rectangle 139"/>
          <p:cNvSpPr>
            <a:spLocks noChangeArrowheads="1"/>
          </p:cNvSpPr>
          <p:nvPr/>
        </p:nvSpPr>
        <p:spPr bwMode="auto">
          <a:xfrm>
            <a:off x="5092700" y="3832225"/>
            <a:ext cx="461963" cy="369888"/>
          </a:xfrm>
          <a:prstGeom prst="rect">
            <a:avLst/>
          </a:prstGeom>
          <a:noFill/>
          <a:ln w="9525">
            <a:noFill/>
            <a:miter lim="800000"/>
            <a:headEnd/>
            <a:tailEnd/>
          </a:ln>
        </p:spPr>
        <p:txBody>
          <a:bodyPr wrap="none" lIns="0" tIns="0" rIns="0" bIns="0">
            <a:spAutoFit/>
          </a:bodyPr>
          <a:lstStyle/>
          <a:p>
            <a:pPr eaLnBrk="0" hangingPunct="0"/>
            <a:r>
              <a:rPr lang="en-US">
                <a:latin typeface="Times New Roman" pitchFamily="18" charset="0"/>
                <a:cs typeface="Times New Roman" pitchFamily="18" charset="0"/>
              </a:rPr>
              <a:t>clerk</a:t>
            </a:r>
            <a:endParaRPr lang="en-US" sz="2400">
              <a:latin typeface="Times New Roman" pitchFamily="18" charset="0"/>
              <a:cs typeface="Times New Roman" pitchFamily="18" charset="0"/>
            </a:endParaRPr>
          </a:p>
        </p:txBody>
      </p:sp>
      <p:sp>
        <p:nvSpPr>
          <p:cNvPr id="59529" name="Rectangle 140"/>
          <p:cNvSpPr>
            <a:spLocks noChangeArrowheads="1"/>
          </p:cNvSpPr>
          <p:nvPr/>
        </p:nvSpPr>
        <p:spPr bwMode="auto">
          <a:xfrm>
            <a:off x="5375275" y="3429000"/>
            <a:ext cx="950913" cy="295275"/>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530" name="Rectangle 141"/>
          <p:cNvSpPr>
            <a:spLocks noChangeArrowheads="1"/>
          </p:cNvSpPr>
          <p:nvPr/>
        </p:nvSpPr>
        <p:spPr bwMode="auto">
          <a:xfrm>
            <a:off x="5462588" y="3475038"/>
            <a:ext cx="863600" cy="249237"/>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531" name="Rectangle 142"/>
          <p:cNvSpPr>
            <a:spLocks noChangeArrowheads="1"/>
          </p:cNvSpPr>
          <p:nvPr/>
        </p:nvSpPr>
        <p:spPr bwMode="auto">
          <a:xfrm>
            <a:off x="5462588" y="3489325"/>
            <a:ext cx="769937" cy="369888"/>
          </a:xfrm>
          <a:prstGeom prst="rect">
            <a:avLst/>
          </a:prstGeom>
          <a:noFill/>
          <a:ln w="9525">
            <a:noFill/>
            <a:miter lim="800000"/>
            <a:headEnd/>
            <a:tailEnd/>
          </a:ln>
        </p:spPr>
        <p:txBody>
          <a:bodyPr wrap="none" lIns="0" tIns="0" rIns="0" bIns="0">
            <a:spAutoFit/>
          </a:bodyPr>
          <a:lstStyle/>
          <a:p>
            <a:pPr eaLnBrk="0" hangingPunct="0"/>
            <a:r>
              <a:rPr lang="en-US">
                <a:latin typeface="Times New Roman" pitchFamily="18" charset="0"/>
                <a:cs typeface="Times New Roman" pitchFamily="18" charset="0"/>
              </a:rPr>
              <a:t>foreman</a:t>
            </a:r>
            <a:endParaRPr lang="en-US" sz="2400">
              <a:latin typeface="Times New Roman" pitchFamily="18" charset="0"/>
              <a:cs typeface="Times New Roman" pitchFamily="18" charset="0"/>
            </a:endParaRPr>
          </a:p>
        </p:txBody>
      </p:sp>
      <p:sp>
        <p:nvSpPr>
          <p:cNvPr id="59532" name="Rectangle 143"/>
          <p:cNvSpPr>
            <a:spLocks noChangeArrowheads="1"/>
          </p:cNvSpPr>
          <p:nvPr/>
        </p:nvSpPr>
        <p:spPr bwMode="auto">
          <a:xfrm>
            <a:off x="5568950" y="3086100"/>
            <a:ext cx="1144588" cy="374650"/>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533" name="Rectangle 144"/>
          <p:cNvSpPr>
            <a:spLocks noChangeArrowheads="1"/>
          </p:cNvSpPr>
          <p:nvPr/>
        </p:nvSpPr>
        <p:spPr bwMode="auto">
          <a:xfrm>
            <a:off x="5656263" y="3148013"/>
            <a:ext cx="193675" cy="327025"/>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534" name="Rectangle 145"/>
          <p:cNvSpPr>
            <a:spLocks noChangeArrowheads="1"/>
          </p:cNvSpPr>
          <p:nvPr/>
        </p:nvSpPr>
        <p:spPr bwMode="auto">
          <a:xfrm>
            <a:off x="5656263" y="3163888"/>
            <a:ext cx="76200" cy="369887"/>
          </a:xfrm>
          <a:prstGeom prst="rect">
            <a:avLst/>
          </a:prstGeom>
          <a:noFill/>
          <a:ln w="9525">
            <a:noFill/>
            <a:miter lim="800000"/>
            <a:headEnd/>
            <a:tailEnd/>
          </a:ln>
        </p:spPr>
        <p:txBody>
          <a:bodyPr wrap="none" lIns="0" tIns="0" rIns="0" bIns="0">
            <a:spAutoFit/>
          </a:bodyPr>
          <a:lstStyle/>
          <a:p>
            <a:pPr eaLnBrk="0" hangingPunct="0"/>
            <a:r>
              <a:rPr lang="en-US" sz="2400">
                <a:latin typeface="Times New Roman" pitchFamily="18" charset="0"/>
                <a:cs typeface="Times New Roman" pitchFamily="18" charset="0"/>
              </a:rPr>
              <a:t> </a:t>
            </a:r>
          </a:p>
        </p:txBody>
      </p:sp>
      <p:sp>
        <p:nvSpPr>
          <p:cNvPr id="59535" name="Rectangle 146"/>
          <p:cNvSpPr>
            <a:spLocks noChangeArrowheads="1"/>
          </p:cNvSpPr>
          <p:nvPr/>
        </p:nvSpPr>
        <p:spPr bwMode="auto">
          <a:xfrm>
            <a:off x="5727700" y="3194050"/>
            <a:ext cx="968375" cy="249238"/>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536" name="Rectangle 147"/>
          <p:cNvSpPr>
            <a:spLocks noChangeArrowheads="1"/>
          </p:cNvSpPr>
          <p:nvPr/>
        </p:nvSpPr>
        <p:spPr bwMode="auto">
          <a:xfrm>
            <a:off x="5727700" y="3209925"/>
            <a:ext cx="833438" cy="369888"/>
          </a:xfrm>
          <a:prstGeom prst="rect">
            <a:avLst/>
          </a:prstGeom>
          <a:noFill/>
          <a:ln w="9525">
            <a:noFill/>
            <a:miter lim="800000"/>
            <a:headEnd/>
            <a:tailEnd/>
          </a:ln>
        </p:spPr>
        <p:txBody>
          <a:bodyPr wrap="none" lIns="0" tIns="0" rIns="0" bIns="0">
            <a:spAutoFit/>
          </a:bodyPr>
          <a:lstStyle/>
          <a:p>
            <a:pPr eaLnBrk="0" hangingPunct="0"/>
            <a:r>
              <a:rPr lang="en-US">
                <a:latin typeface="Times New Roman" pitchFamily="18" charset="0"/>
                <a:cs typeface="Times New Roman" pitchFamily="18" charset="0"/>
              </a:rPr>
              <a:t>secretary</a:t>
            </a:r>
            <a:endParaRPr lang="en-US" sz="2400">
              <a:latin typeface="Times New Roman" pitchFamily="18" charset="0"/>
              <a:cs typeface="Times New Roman" pitchFamily="18" charset="0"/>
            </a:endParaRPr>
          </a:p>
        </p:txBody>
      </p:sp>
      <p:sp>
        <p:nvSpPr>
          <p:cNvPr id="59537" name="Rectangle 148"/>
          <p:cNvSpPr>
            <a:spLocks noChangeArrowheads="1"/>
          </p:cNvSpPr>
          <p:nvPr/>
        </p:nvSpPr>
        <p:spPr bwMode="auto">
          <a:xfrm>
            <a:off x="5849938" y="2836863"/>
            <a:ext cx="687387" cy="296862"/>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538" name="Rectangle 149"/>
          <p:cNvSpPr>
            <a:spLocks noChangeArrowheads="1"/>
          </p:cNvSpPr>
          <p:nvPr/>
        </p:nvSpPr>
        <p:spPr bwMode="auto">
          <a:xfrm>
            <a:off x="5938838" y="2882900"/>
            <a:ext cx="598487" cy="250825"/>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539" name="Rectangle 150"/>
          <p:cNvSpPr>
            <a:spLocks noChangeArrowheads="1"/>
          </p:cNvSpPr>
          <p:nvPr/>
        </p:nvSpPr>
        <p:spPr bwMode="auto">
          <a:xfrm>
            <a:off x="5938838" y="2882900"/>
            <a:ext cx="449262" cy="369888"/>
          </a:xfrm>
          <a:prstGeom prst="rect">
            <a:avLst/>
          </a:prstGeom>
          <a:noFill/>
          <a:ln w="9525">
            <a:noFill/>
            <a:miter lim="800000"/>
            <a:headEnd/>
            <a:tailEnd/>
          </a:ln>
        </p:spPr>
        <p:txBody>
          <a:bodyPr wrap="none" lIns="0" tIns="0" rIns="0" bIns="0">
            <a:spAutoFit/>
          </a:bodyPr>
          <a:lstStyle/>
          <a:p>
            <a:pPr eaLnBrk="0" hangingPunct="0"/>
            <a:r>
              <a:rPr lang="en-US">
                <a:latin typeface="Times New Roman" pitchFamily="18" charset="0"/>
                <a:cs typeface="Times New Roman" pitchFamily="18" charset="0"/>
              </a:rPr>
              <a:t>sales</a:t>
            </a:r>
            <a:endParaRPr lang="en-US" sz="2400">
              <a:latin typeface="Times New Roman" pitchFamily="18" charset="0"/>
              <a:cs typeface="Times New Roman" pitchFamily="18" charset="0"/>
            </a:endParaRPr>
          </a:p>
        </p:txBody>
      </p:sp>
      <p:sp>
        <p:nvSpPr>
          <p:cNvPr id="59540" name="Rectangle 151"/>
          <p:cNvSpPr>
            <a:spLocks noChangeArrowheads="1"/>
          </p:cNvSpPr>
          <p:nvPr/>
        </p:nvSpPr>
        <p:spPr bwMode="auto">
          <a:xfrm>
            <a:off x="5921375" y="2571750"/>
            <a:ext cx="1163638" cy="311150"/>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541" name="Rectangle 152"/>
          <p:cNvSpPr>
            <a:spLocks noChangeArrowheads="1"/>
          </p:cNvSpPr>
          <p:nvPr/>
        </p:nvSpPr>
        <p:spPr bwMode="auto">
          <a:xfrm>
            <a:off x="6008688" y="2617788"/>
            <a:ext cx="1076325" cy="265112"/>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542" name="Rectangle 153"/>
          <p:cNvSpPr>
            <a:spLocks noChangeArrowheads="1"/>
          </p:cNvSpPr>
          <p:nvPr/>
        </p:nvSpPr>
        <p:spPr bwMode="auto">
          <a:xfrm>
            <a:off x="6008688" y="2633663"/>
            <a:ext cx="962025" cy="369887"/>
          </a:xfrm>
          <a:prstGeom prst="rect">
            <a:avLst/>
          </a:prstGeom>
          <a:noFill/>
          <a:ln w="9525">
            <a:noFill/>
            <a:miter lim="800000"/>
            <a:headEnd/>
            <a:tailEnd/>
          </a:ln>
        </p:spPr>
        <p:txBody>
          <a:bodyPr wrap="none" lIns="0" tIns="0" rIns="0" bIns="0">
            <a:spAutoFit/>
          </a:bodyPr>
          <a:lstStyle/>
          <a:p>
            <a:pPr eaLnBrk="0" hangingPunct="0"/>
            <a:r>
              <a:rPr lang="en-US">
                <a:latin typeface="Times New Roman" pitchFamily="18" charset="0"/>
                <a:cs typeface="Times New Roman" pitchFamily="18" charset="0"/>
              </a:rPr>
              <a:t>supervisor</a:t>
            </a:r>
            <a:endParaRPr lang="en-US" sz="2400">
              <a:latin typeface="Times New Roman" pitchFamily="18" charset="0"/>
              <a:cs typeface="Times New Roman" pitchFamily="18" charset="0"/>
            </a:endParaRPr>
          </a:p>
        </p:txBody>
      </p:sp>
      <p:sp>
        <p:nvSpPr>
          <p:cNvPr id="59543" name="Rectangle 154"/>
          <p:cNvSpPr>
            <a:spLocks noChangeArrowheads="1"/>
          </p:cNvSpPr>
          <p:nvPr/>
        </p:nvSpPr>
        <p:spPr bwMode="auto">
          <a:xfrm>
            <a:off x="6273800" y="2260600"/>
            <a:ext cx="722313" cy="295275"/>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544" name="Rectangle 155"/>
          <p:cNvSpPr>
            <a:spLocks noChangeArrowheads="1"/>
          </p:cNvSpPr>
          <p:nvPr/>
        </p:nvSpPr>
        <p:spPr bwMode="auto">
          <a:xfrm>
            <a:off x="6378575" y="2306638"/>
            <a:ext cx="617538" cy="249237"/>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545" name="Rectangle 156"/>
          <p:cNvSpPr>
            <a:spLocks noChangeArrowheads="1"/>
          </p:cNvSpPr>
          <p:nvPr/>
        </p:nvSpPr>
        <p:spPr bwMode="auto">
          <a:xfrm>
            <a:off x="6378575" y="2320925"/>
            <a:ext cx="500063" cy="369888"/>
          </a:xfrm>
          <a:prstGeom prst="rect">
            <a:avLst/>
          </a:prstGeom>
          <a:noFill/>
          <a:ln w="9525">
            <a:noFill/>
            <a:miter lim="800000"/>
            <a:headEnd/>
            <a:tailEnd/>
          </a:ln>
        </p:spPr>
        <p:txBody>
          <a:bodyPr wrap="none" lIns="0" tIns="0" rIns="0" bIns="0">
            <a:spAutoFit/>
          </a:bodyPr>
          <a:lstStyle/>
          <a:p>
            <a:pPr eaLnBrk="0" hangingPunct="0"/>
            <a:r>
              <a:rPr lang="en-US">
                <a:latin typeface="Times New Roman" pitchFamily="18" charset="0"/>
                <a:cs typeface="Times New Roman" pitchFamily="18" charset="0"/>
              </a:rPr>
              <a:t>nurse</a:t>
            </a:r>
            <a:endParaRPr lang="en-US" sz="2400">
              <a:latin typeface="Times New Roman" pitchFamily="18" charset="0"/>
              <a:cs typeface="Times New Roman" pitchFamily="18" charset="0"/>
            </a:endParaRPr>
          </a:p>
        </p:txBody>
      </p:sp>
      <p:sp>
        <p:nvSpPr>
          <p:cNvPr id="59546" name="Rectangle 157"/>
          <p:cNvSpPr>
            <a:spLocks noChangeArrowheads="1"/>
          </p:cNvSpPr>
          <p:nvPr/>
        </p:nvSpPr>
        <p:spPr bwMode="auto">
          <a:xfrm>
            <a:off x="6343650" y="2011363"/>
            <a:ext cx="1093788" cy="295275"/>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547" name="Rectangle 158"/>
          <p:cNvSpPr>
            <a:spLocks noChangeArrowheads="1"/>
          </p:cNvSpPr>
          <p:nvPr/>
        </p:nvSpPr>
        <p:spPr bwMode="auto">
          <a:xfrm>
            <a:off x="6450013" y="2057400"/>
            <a:ext cx="987425" cy="249238"/>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548" name="Rectangle 159"/>
          <p:cNvSpPr>
            <a:spLocks noChangeArrowheads="1"/>
          </p:cNvSpPr>
          <p:nvPr/>
        </p:nvSpPr>
        <p:spPr bwMode="auto">
          <a:xfrm>
            <a:off x="6450013" y="2073275"/>
            <a:ext cx="884237" cy="369888"/>
          </a:xfrm>
          <a:prstGeom prst="rect">
            <a:avLst/>
          </a:prstGeom>
          <a:noFill/>
          <a:ln w="9525">
            <a:noFill/>
            <a:miter lim="800000"/>
            <a:headEnd/>
            <a:tailEnd/>
          </a:ln>
        </p:spPr>
        <p:txBody>
          <a:bodyPr wrap="none" lIns="0" tIns="0" rIns="0" bIns="0">
            <a:spAutoFit/>
          </a:bodyPr>
          <a:lstStyle/>
          <a:p>
            <a:pPr eaLnBrk="0" hangingPunct="0"/>
            <a:r>
              <a:rPr lang="en-US">
                <a:latin typeface="Times New Roman" pitchFamily="18" charset="0"/>
                <a:cs typeface="Times New Roman" pitchFamily="18" charset="0"/>
              </a:rPr>
              <a:t>executive</a:t>
            </a:r>
            <a:endParaRPr lang="en-US" sz="2400">
              <a:latin typeface="Times New Roman" pitchFamily="18" charset="0"/>
              <a:cs typeface="Times New Roman" pitchFamily="18" charset="0"/>
            </a:endParaRPr>
          </a:p>
        </p:txBody>
      </p:sp>
      <p:sp>
        <p:nvSpPr>
          <p:cNvPr id="59549" name="Rectangle 160"/>
          <p:cNvSpPr>
            <a:spLocks noChangeArrowheads="1"/>
          </p:cNvSpPr>
          <p:nvPr/>
        </p:nvSpPr>
        <p:spPr bwMode="auto">
          <a:xfrm>
            <a:off x="6643688" y="1824038"/>
            <a:ext cx="881062" cy="295275"/>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550" name="Rectangle 161"/>
          <p:cNvSpPr>
            <a:spLocks noChangeArrowheads="1"/>
          </p:cNvSpPr>
          <p:nvPr/>
        </p:nvSpPr>
        <p:spPr bwMode="auto">
          <a:xfrm>
            <a:off x="6732588" y="1870075"/>
            <a:ext cx="792162" cy="249238"/>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551" name="Rectangle 162"/>
          <p:cNvSpPr>
            <a:spLocks noChangeArrowheads="1"/>
          </p:cNvSpPr>
          <p:nvPr/>
        </p:nvSpPr>
        <p:spPr bwMode="auto">
          <a:xfrm>
            <a:off x="6732588" y="1870075"/>
            <a:ext cx="666750" cy="369888"/>
          </a:xfrm>
          <a:prstGeom prst="rect">
            <a:avLst/>
          </a:prstGeom>
          <a:noFill/>
          <a:ln w="9525">
            <a:noFill/>
            <a:miter lim="800000"/>
            <a:headEnd/>
            <a:tailEnd/>
          </a:ln>
        </p:spPr>
        <p:txBody>
          <a:bodyPr wrap="none" lIns="0" tIns="0" rIns="0" bIns="0">
            <a:spAutoFit/>
          </a:bodyPr>
          <a:lstStyle/>
          <a:p>
            <a:pPr eaLnBrk="0" hangingPunct="0"/>
            <a:r>
              <a:rPr lang="en-US">
                <a:latin typeface="Times New Roman" pitchFamily="18" charset="0"/>
                <a:cs typeface="Times New Roman" pitchFamily="18" charset="0"/>
              </a:rPr>
              <a:t>teacher</a:t>
            </a:r>
            <a:endParaRPr lang="en-US" sz="2400">
              <a:latin typeface="Times New Roman" pitchFamily="18" charset="0"/>
              <a:cs typeface="Times New Roman" pitchFamily="18" charset="0"/>
            </a:endParaRPr>
          </a:p>
        </p:txBody>
      </p:sp>
      <p:sp>
        <p:nvSpPr>
          <p:cNvPr id="59552" name="Rectangle 163"/>
          <p:cNvSpPr>
            <a:spLocks noChangeArrowheads="1"/>
          </p:cNvSpPr>
          <p:nvPr/>
        </p:nvSpPr>
        <p:spPr bwMode="auto">
          <a:xfrm>
            <a:off x="6996113" y="1574800"/>
            <a:ext cx="1233487" cy="295275"/>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553" name="Rectangle 164"/>
          <p:cNvSpPr>
            <a:spLocks noChangeArrowheads="1"/>
          </p:cNvSpPr>
          <p:nvPr/>
        </p:nvSpPr>
        <p:spPr bwMode="auto">
          <a:xfrm>
            <a:off x="7085013" y="1620838"/>
            <a:ext cx="1144587" cy="249237"/>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554" name="Rectangle 165"/>
          <p:cNvSpPr>
            <a:spLocks noChangeArrowheads="1"/>
          </p:cNvSpPr>
          <p:nvPr/>
        </p:nvSpPr>
        <p:spPr bwMode="auto">
          <a:xfrm>
            <a:off x="7085013" y="1620838"/>
            <a:ext cx="1000125" cy="369887"/>
          </a:xfrm>
          <a:prstGeom prst="rect">
            <a:avLst/>
          </a:prstGeom>
          <a:noFill/>
          <a:ln w="9525">
            <a:noFill/>
            <a:miter lim="800000"/>
            <a:headEnd/>
            <a:tailEnd/>
          </a:ln>
        </p:spPr>
        <p:txBody>
          <a:bodyPr wrap="none" lIns="0" tIns="0" rIns="0" bIns="0">
            <a:spAutoFit/>
          </a:bodyPr>
          <a:lstStyle/>
          <a:p>
            <a:pPr eaLnBrk="0" hangingPunct="0"/>
            <a:r>
              <a:rPr lang="en-US">
                <a:latin typeface="Times New Roman" pitchFamily="18" charset="0"/>
                <a:cs typeface="Times New Roman" pitchFamily="18" charset="0"/>
              </a:rPr>
              <a:t>accountant</a:t>
            </a:r>
            <a:endParaRPr lang="en-US" sz="2400">
              <a:latin typeface="Times New Roman" pitchFamily="18" charset="0"/>
              <a:cs typeface="Times New Roman" pitchFamily="18" charset="0"/>
            </a:endParaRPr>
          </a:p>
        </p:txBody>
      </p:sp>
      <p:sp>
        <p:nvSpPr>
          <p:cNvPr id="59555" name="Rectangle 166"/>
          <p:cNvSpPr>
            <a:spLocks noChangeArrowheads="1"/>
          </p:cNvSpPr>
          <p:nvPr/>
        </p:nvSpPr>
        <p:spPr bwMode="auto">
          <a:xfrm>
            <a:off x="7278688" y="1371600"/>
            <a:ext cx="950912" cy="312738"/>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556" name="Rectangle 167"/>
          <p:cNvSpPr>
            <a:spLocks noChangeArrowheads="1"/>
          </p:cNvSpPr>
          <p:nvPr/>
        </p:nvSpPr>
        <p:spPr bwMode="auto">
          <a:xfrm>
            <a:off x="7366000" y="1417638"/>
            <a:ext cx="863600" cy="266700"/>
          </a:xfrm>
          <a:prstGeom prst="rect">
            <a:avLst/>
          </a:prstGeom>
          <a:noFill/>
          <a:ln w="9525">
            <a:noFill/>
            <a:miter lim="800000"/>
            <a:headEnd/>
            <a:tailEnd/>
          </a:ln>
        </p:spPr>
        <p:txBody>
          <a:bodyPr/>
          <a:lstStyle/>
          <a:p>
            <a:endParaRPr lang="en-US">
              <a:latin typeface="Times New Roman" pitchFamily="18" charset="0"/>
              <a:cs typeface="Times New Roman" pitchFamily="18" charset="0"/>
            </a:endParaRPr>
          </a:p>
        </p:txBody>
      </p:sp>
      <p:sp>
        <p:nvSpPr>
          <p:cNvPr id="59557" name="Rectangle 168"/>
          <p:cNvSpPr>
            <a:spLocks noChangeArrowheads="1"/>
          </p:cNvSpPr>
          <p:nvPr/>
        </p:nvSpPr>
        <p:spPr bwMode="auto">
          <a:xfrm>
            <a:off x="7366000" y="1433513"/>
            <a:ext cx="757238" cy="369887"/>
          </a:xfrm>
          <a:prstGeom prst="rect">
            <a:avLst/>
          </a:prstGeom>
          <a:noFill/>
          <a:ln w="9525">
            <a:noFill/>
            <a:miter lim="800000"/>
            <a:headEnd/>
            <a:tailEnd/>
          </a:ln>
        </p:spPr>
        <p:txBody>
          <a:bodyPr wrap="none" lIns="0" tIns="0" rIns="0" bIns="0">
            <a:spAutoFit/>
          </a:bodyPr>
          <a:lstStyle/>
          <a:p>
            <a:pPr eaLnBrk="0" hangingPunct="0"/>
            <a:r>
              <a:rPr lang="en-US">
                <a:latin typeface="Times New Roman" pitchFamily="18" charset="0"/>
                <a:cs typeface="Times New Roman" pitchFamily="18" charset="0"/>
              </a:rPr>
              <a:t>scientist</a:t>
            </a:r>
            <a:endParaRPr lang="en-US" sz="2400">
              <a:latin typeface="Times New Roman" pitchFamily="18" charset="0"/>
              <a:cs typeface="Times New Roman" pitchFamily="18" charset="0"/>
            </a:endParaRPr>
          </a:p>
        </p:txBody>
      </p:sp>
      <p:sp>
        <p:nvSpPr>
          <p:cNvPr id="59558" name="Line 170"/>
          <p:cNvSpPr>
            <a:spLocks noChangeShapeType="1"/>
          </p:cNvSpPr>
          <p:nvPr/>
        </p:nvSpPr>
        <p:spPr bwMode="auto">
          <a:xfrm flipV="1">
            <a:off x="4316413" y="4491038"/>
            <a:ext cx="144462" cy="231775"/>
          </a:xfrm>
          <a:prstGeom prst="line">
            <a:avLst/>
          </a:prstGeom>
          <a:noFill/>
          <a:ln w="19050">
            <a:solidFill>
              <a:srgbClr val="000000"/>
            </a:solidFill>
            <a:round/>
            <a:headEnd/>
            <a:tailEnd/>
          </a:ln>
        </p:spPr>
        <p:txBody>
          <a:bodyPr/>
          <a:lstStyle/>
          <a:p>
            <a:endParaRPr lang="en-US"/>
          </a:p>
        </p:txBody>
      </p:sp>
      <p:sp>
        <p:nvSpPr>
          <p:cNvPr id="59559" name="Line 171"/>
          <p:cNvSpPr>
            <a:spLocks noChangeShapeType="1"/>
          </p:cNvSpPr>
          <p:nvPr/>
        </p:nvSpPr>
        <p:spPr bwMode="auto">
          <a:xfrm flipV="1">
            <a:off x="4446588" y="4210050"/>
            <a:ext cx="361950" cy="276225"/>
          </a:xfrm>
          <a:prstGeom prst="line">
            <a:avLst/>
          </a:prstGeom>
          <a:noFill/>
          <a:ln w="19050">
            <a:solidFill>
              <a:srgbClr val="000000"/>
            </a:solidFill>
            <a:round/>
            <a:headEnd/>
            <a:tailEnd/>
          </a:ln>
        </p:spPr>
        <p:txBody>
          <a:bodyPr/>
          <a:lstStyle/>
          <a:p>
            <a:endParaRPr lang="en-US"/>
          </a:p>
        </p:txBody>
      </p:sp>
      <p:sp>
        <p:nvSpPr>
          <p:cNvPr id="59560" name="Line 172"/>
          <p:cNvSpPr>
            <a:spLocks noChangeShapeType="1"/>
          </p:cNvSpPr>
          <p:nvPr/>
        </p:nvSpPr>
        <p:spPr bwMode="auto">
          <a:xfrm flipV="1">
            <a:off x="4829175" y="3984625"/>
            <a:ext cx="49213" cy="188913"/>
          </a:xfrm>
          <a:prstGeom prst="line">
            <a:avLst/>
          </a:prstGeom>
          <a:noFill/>
          <a:ln w="19050">
            <a:solidFill>
              <a:srgbClr val="000000"/>
            </a:solidFill>
            <a:round/>
            <a:headEnd/>
            <a:tailEnd/>
          </a:ln>
        </p:spPr>
        <p:txBody>
          <a:bodyPr/>
          <a:lstStyle/>
          <a:p>
            <a:endParaRPr lang="en-US"/>
          </a:p>
        </p:txBody>
      </p:sp>
      <p:sp>
        <p:nvSpPr>
          <p:cNvPr id="59561" name="Line 173"/>
          <p:cNvSpPr>
            <a:spLocks noChangeShapeType="1"/>
          </p:cNvSpPr>
          <p:nvPr/>
        </p:nvSpPr>
        <p:spPr bwMode="auto">
          <a:xfrm flipV="1">
            <a:off x="4883150" y="3652838"/>
            <a:ext cx="371475" cy="301625"/>
          </a:xfrm>
          <a:prstGeom prst="line">
            <a:avLst/>
          </a:prstGeom>
          <a:noFill/>
          <a:ln w="19050">
            <a:solidFill>
              <a:srgbClr val="000000"/>
            </a:solidFill>
            <a:round/>
            <a:headEnd/>
            <a:tailEnd/>
          </a:ln>
        </p:spPr>
        <p:txBody>
          <a:bodyPr/>
          <a:lstStyle/>
          <a:p>
            <a:endParaRPr lang="en-US"/>
          </a:p>
        </p:txBody>
      </p:sp>
      <p:sp>
        <p:nvSpPr>
          <p:cNvPr id="59562" name="Line 174"/>
          <p:cNvSpPr>
            <a:spLocks noChangeShapeType="1"/>
          </p:cNvSpPr>
          <p:nvPr/>
        </p:nvSpPr>
        <p:spPr bwMode="auto">
          <a:xfrm flipV="1">
            <a:off x="5245100" y="3335338"/>
            <a:ext cx="357188" cy="312737"/>
          </a:xfrm>
          <a:prstGeom prst="line">
            <a:avLst/>
          </a:prstGeom>
          <a:noFill/>
          <a:ln w="19050">
            <a:solidFill>
              <a:srgbClr val="000000"/>
            </a:solidFill>
            <a:round/>
            <a:headEnd/>
            <a:tailEnd/>
          </a:ln>
        </p:spPr>
        <p:txBody>
          <a:bodyPr/>
          <a:lstStyle/>
          <a:p>
            <a:endParaRPr lang="en-US"/>
          </a:p>
        </p:txBody>
      </p:sp>
      <p:sp>
        <p:nvSpPr>
          <p:cNvPr id="59563" name="Line 175"/>
          <p:cNvSpPr>
            <a:spLocks noChangeShapeType="1"/>
          </p:cNvSpPr>
          <p:nvPr/>
        </p:nvSpPr>
        <p:spPr bwMode="auto">
          <a:xfrm flipV="1">
            <a:off x="5602288" y="3074988"/>
            <a:ext cx="211137" cy="271462"/>
          </a:xfrm>
          <a:prstGeom prst="line">
            <a:avLst/>
          </a:prstGeom>
          <a:noFill/>
          <a:ln w="19050">
            <a:solidFill>
              <a:srgbClr val="000000"/>
            </a:solidFill>
            <a:round/>
            <a:headEnd/>
            <a:tailEnd/>
          </a:ln>
        </p:spPr>
        <p:txBody>
          <a:bodyPr/>
          <a:lstStyle/>
          <a:p>
            <a:endParaRPr lang="en-US"/>
          </a:p>
        </p:txBody>
      </p:sp>
      <p:sp>
        <p:nvSpPr>
          <p:cNvPr id="59564" name="Line 176"/>
          <p:cNvSpPr>
            <a:spLocks noChangeShapeType="1"/>
          </p:cNvSpPr>
          <p:nvPr/>
        </p:nvSpPr>
        <p:spPr bwMode="auto">
          <a:xfrm flipH="1" flipV="1">
            <a:off x="5813425" y="2833688"/>
            <a:ext cx="0" cy="241300"/>
          </a:xfrm>
          <a:prstGeom prst="line">
            <a:avLst/>
          </a:prstGeom>
          <a:noFill/>
          <a:ln w="19050">
            <a:solidFill>
              <a:srgbClr val="000000"/>
            </a:solidFill>
            <a:round/>
            <a:headEnd/>
            <a:tailEnd/>
          </a:ln>
        </p:spPr>
        <p:txBody>
          <a:bodyPr/>
          <a:lstStyle/>
          <a:p>
            <a:endParaRPr lang="en-US"/>
          </a:p>
        </p:txBody>
      </p:sp>
      <p:sp>
        <p:nvSpPr>
          <p:cNvPr id="59565" name="Line 177"/>
          <p:cNvSpPr>
            <a:spLocks noChangeShapeType="1"/>
          </p:cNvSpPr>
          <p:nvPr/>
        </p:nvSpPr>
        <p:spPr bwMode="auto">
          <a:xfrm flipV="1">
            <a:off x="5813425" y="2517775"/>
            <a:ext cx="422275" cy="315913"/>
          </a:xfrm>
          <a:prstGeom prst="line">
            <a:avLst/>
          </a:prstGeom>
          <a:noFill/>
          <a:ln w="19050">
            <a:solidFill>
              <a:srgbClr val="000000"/>
            </a:solidFill>
            <a:round/>
            <a:headEnd/>
            <a:tailEnd/>
          </a:ln>
        </p:spPr>
        <p:txBody>
          <a:bodyPr/>
          <a:lstStyle/>
          <a:p>
            <a:endParaRPr lang="en-US"/>
          </a:p>
        </p:txBody>
      </p:sp>
      <p:sp>
        <p:nvSpPr>
          <p:cNvPr id="59566" name="Line 178"/>
          <p:cNvSpPr>
            <a:spLocks noChangeShapeType="1"/>
          </p:cNvSpPr>
          <p:nvPr/>
        </p:nvSpPr>
        <p:spPr bwMode="auto">
          <a:xfrm flipV="1">
            <a:off x="6235700" y="2260600"/>
            <a:ext cx="74613" cy="257175"/>
          </a:xfrm>
          <a:prstGeom prst="line">
            <a:avLst/>
          </a:prstGeom>
          <a:noFill/>
          <a:ln w="19050">
            <a:solidFill>
              <a:srgbClr val="000000"/>
            </a:solidFill>
            <a:round/>
            <a:headEnd/>
            <a:tailEnd/>
          </a:ln>
        </p:spPr>
        <p:txBody>
          <a:bodyPr/>
          <a:lstStyle/>
          <a:p>
            <a:endParaRPr lang="en-US"/>
          </a:p>
        </p:txBody>
      </p:sp>
      <p:sp>
        <p:nvSpPr>
          <p:cNvPr id="59567" name="Line 179"/>
          <p:cNvSpPr>
            <a:spLocks noChangeShapeType="1"/>
          </p:cNvSpPr>
          <p:nvPr/>
        </p:nvSpPr>
        <p:spPr bwMode="auto">
          <a:xfrm flipV="1">
            <a:off x="6310313" y="1989138"/>
            <a:ext cx="220662" cy="271462"/>
          </a:xfrm>
          <a:prstGeom prst="line">
            <a:avLst/>
          </a:prstGeom>
          <a:noFill/>
          <a:ln w="19050">
            <a:solidFill>
              <a:srgbClr val="000000"/>
            </a:solidFill>
            <a:round/>
            <a:headEnd/>
            <a:tailEnd/>
          </a:ln>
        </p:spPr>
        <p:txBody>
          <a:bodyPr/>
          <a:lstStyle/>
          <a:p>
            <a:endParaRPr lang="en-US"/>
          </a:p>
        </p:txBody>
      </p:sp>
      <p:sp>
        <p:nvSpPr>
          <p:cNvPr id="59568" name="Line 180"/>
          <p:cNvSpPr>
            <a:spLocks noChangeShapeType="1"/>
          </p:cNvSpPr>
          <p:nvPr/>
        </p:nvSpPr>
        <p:spPr bwMode="auto">
          <a:xfrm flipV="1">
            <a:off x="6535738" y="1814513"/>
            <a:ext cx="347662" cy="179387"/>
          </a:xfrm>
          <a:prstGeom prst="line">
            <a:avLst/>
          </a:prstGeom>
          <a:noFill/>
          <a:ln w="19050">
            <a:solidFill>
              <a:srgbClr val="000000"/>
            </a:solidFill>
            <a:round/>
            <a:headEnd/>
            <a:tailEnd/>
          </a:ln>
        </p:spPr>
        <p:txBody>
          <a:bodyPr/>
          <a:lstStyle/>
          <a:p>
            <a:endParaRPr lang="en-US"/>
          </a:p>
        </p:txBody>
      </p:sp>
      <p:sp>
        <p:nvSpPr>
          <p:cNvPr id="59569" name="Line 181"/>
          <p:cNvSpPr>
            <a:spLocks noChangeShapeType="1"/>
          </p:cNvSpPr>
          <p:nvPr/>
        </p:nvSpPr>
        <p:spPr bwMode="auto">
          <a:xfrm flipV="1">
            <a:off x="6883400" y="1627188"/>
            <a:ext cx="361950" cy="180975"/>
          </a:xfrm>
          <a:prstGeom prst="line">
            <a:avLst/>
          </a:prstGeom>
          <a:noFill/>
          <a:ln w="19050">
            <a:solidFill>
              <a:srgbClr val="000000"/>
            </a:solidFill>
            <a:round/>
            <a:headEnd/>
            <a:tailEnd/>
          </a:ln>
        </p:spPr>
        <p:txBody>
          <a:bodyPr/>
          <a:lstStyle/>
          <a:p>
            <a:endParaRPr lang="en-US"/>
          </a:p>
        </p:txBody>
      </p:sp>
      <p:sp>
        <p:nvSpPr>
          <p:cNvPr id="59570" name="Text Box 182"/>
          <p:cNvSpPr txBox="1">
            <a:spLocks noChangeArrowheads="1"/>
          </p:cNvSpPr>
          <p:nvPr/>
        </p:nvSpPr>
        <p:spPr bwMode="auto">
          <a:xfrm>
            <a:off x="1828800" y="5638800"/>
            <a:ext cx="5486400" cy="366713"/>
          </a:xfrm>
          <a:prstGeom prst="rect">
            <a:avLst/>
          </a:prstGeom>
          <a:noFill/>
          <a:ln w="12700" cap="sq">
            <a:noFill/>
            <a:miter lim="800000"/>
            <a:headEnd type="none" w="sm" len="sm"/>
            <a:tailEnd type="none" w="sm" len="sm"/>
          </a:ln>
        </p:spPr>
        <p:txBody>
          <a:bodyPr>
            <a:spAutoFit/>
          </a:bodyPr>
          <a:lstStyle/>
          <a:p>
            <a:pPr eaLnBrk="0" hangingPunct="0"/>
            <a:r>
              <a:rPr lang="en-US">
                <a:latin typeface="Times New Roman" pitchFamily="18" charset="0"/>
                <a:cs typeface="Times New Roman" pitchFamily="18" charset="0"/>
              </a:rPr>
              <a:t>	Reader measure (Lexile measure)</a:t>
            </a:r>
          </a:p>
        </p:txBody>
      </p:sp>
      <p:sp>
        <p:nvSpPr>
          <p:cNvPr id="59571" name="Text Box 183"/>
          <p:cNvSpPr txBox="1">
            <a:spLocks noChangeArrowheads="1"/>
          </p:cNvSpPr>
          <p:nvPr/>
        </p:nvSpPr>
        <p:spPr bwMode="auto">
          <a:xfrm>
            <a:off x="1700213" y="6096000"/>
            <a:ext cx="2871787" cy="276225"/>
          </a:xfrm>
          <a:prstGeom prst="rect">
            <a:avLst/>
          </a:prstGeom>
          <a:noFill/>
          <a:ln w="12700" cap="sq">
            <a:noFill/>
            <a:miter lim="800000"/>
            <a:headEnd type="none" w="sm" len="sm"/>
            <a:tailEnd type="none" w="sm" len="sm"/>
          </a:ln>
        </p:spPr>
        <p:txBody>
          <a:bodyPr wrap="none">
            <a:spAutoFit/>
          </a:bodyPr>
          <a:lstStyle/>
          <a:p>
            <a:pPr eaLnBrk="0" hangingPunct="0"/>
            <a:r>
              <a:rPr lang="en-US" sz="1200">
                <a:latin typeface="Times New Roman" pitchFamily="18" charset="0"/>
                <a:cs typeface="Times New Roman" pitchFamily="18" charset="0"/>
              </a:rPr>
              <a:t>Data: National Adult Literacy Study (1992)</a:t>
            </a:r>
            <a:endParaRPr lang="en-US" sz="1200" b="1">
              <a:latin typeface="Times New Roman" pitchFamily="18" charset="0"/>
              <a:cs typeface="Times New Roman" pitchFamily="18" charset="0"/>
            </a:endParaRPr>
          </a:p>
        </p:txBody>
      </p:sp>
      <p:sp>
        <p:nvSpPr>
          <p:cNvPr id="184" name="Rectangle 2"/>
          <p:cNvSpPr txBox="1">
            <a:spLocks noChangeArrowheads="1"/>
          </p:cNvSpPr>
          <p:nvPr/>
        </p:nvSpPr>
        <p:spPr bwMode="auto">
          <a:xfrm>
            <a:off x="609600" y="517525"/>
            <a:ext cx="8077200" cy="641350"/>
          </a:xfrm>
          <a:prstGeom prst="rect">
            <a:avLst/>
          </a:prstGeom>
          <a:noFill/>
          <a:ln w="9525">
            <a:noFill/>
            <a:miter lim="800000"/>
            <a:headEnd/>
            <a:tailEnd/>
          </a:ln>
        </p:spPr>
        <p:txBody>
          <a:bodyPr>
            <a:spAutoFit/>
          </a:bodyPr>
          <a:lstStyle/>
          <a:p>
            <a:pPr eaLnBrk="0" hangingPunct="0">
              <a:defRPr/>
            </a:pPr>
            <a:r>
              <a:rPr lang="en-US" sz="3600" kern="0" spc="-100">
                <a:solidFill>
                  <a:srgbClr val="0060A1"/>
                </a:solidFill>
                <a:latin typeface="Times New Roman" pitchFamily="18" charset="0"/>
                <a:ea typeface="+mj-ea"/>
                <a:cs typeface="Times New Roman" pitchFamily="18" charset="0"/>
              </a:rPr>
              <a:t>Lexile measures and the workplace</a:t>
            </a:r>
            <a:endParaRPr lang="en-US" sz="3600" kern="0" spc="-100" dirty="0">
              <a:solidFill>
                <a:srgbClr val="0060A1"/>
              </a:solidFill>
              <a:latin typeface="Times New Roman" pitchFamily="18" charset="0"/>
              <a:ea typeface="+mj-ea"/>
              <a:cs typeface="Times New Roman" pitchFamily="18" charset="0"/>
            </a:endParaRPr>
          </a:p>
        </p:txBody>
      </p:sp>
      <p:sp>
        <p:nvSpPr>
          <p:cNvPr id="59573" name="Line 170"/>
          <p:cNvSpPr>
            <a:spLocks noChangeShapeType="1"/>
          </p:cNvSpPr>
          <p:nvPr/>
        </p:nvSpPr>
        <p:spPr bwMode="auto">
          <a:xfrm flipV="1">
            <a:off x="4038600" y="4727575"/>
            <a:ext cx="271463" cy="304800"/>
          </a:xfrm>
          <a:prstGeom prst="line">
            <a:avLst/>
          </a:prstGeom>
          <a:noFill/>
          <a:ln w="19050">
            <a:solidFill>
              <a:srgbClr val="00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838200" y="685800"/>
            <a:ext cx="7772400" cy="579438"/>
          </a:xfrm>
        </p:spPr>
        <p:txBody>
          <a:bodyPr/>
          <a:lstStyle/>
          <a:p>
            <a:r>
              <a:rPr lang="en-US" sz="3200" smtClean="0">
                <a:latin typeface="Times New Roman" pitchFamily="18" charset="0"/>
              </a:rPr>
              <a:t>On the Job Lexile Requirements</a:t>
            </a:r>
          </a:p>
        </p:txBody>
      </p:sp>
      <p:sp>
        <p:nvSpPr>
          <p:cNvPr id="61442" name="Line 3"/>
          <p:cNvSpPr>
            <a:spLocks noChangeShapeType="1"/>
          </p:cNvSpPr>
          <p:nvPr/>
        </p:nvSpPr>
        <p:spPr bwMode="auto">
          <a:xfrm>
            <a:off x="1600200" y="1524000"/>
            <a:ext cx="0" cy="4191000"/>
          </a:xfrm>
          <a:prstGeom prst="line">
            <a:avLst/>
          </a:prstGeom>
          <a:noFill/>
          <a:ln w="50800">
            <a:solidFill>
              <a:schemeClr val="tx2"/>
            </a:solidFill>
            <a:round/>
            <a:headEnd/>
            <a:tailEnd/>
          </a:ln>
        </p:spPr>
        <p:txBody>
          <a:bodyPr lIns="92075" tIns="46038" rIns="92075" bIns="46038"/>
          <a:lstStyle/>
          <a:p>
            <a:endParaRPr lang="en-US"/>
          </a:p>
        </p:txBody>
      </p:sp>
      <p:sp>
        <p:nvSpPr>
          <p:cNvPr id="61443" name="Line 4"/>
          <p:cNvSpPr>
            <a:spLocks noChangeShapeType="1"/>
          </p:cNvSpPr>
          <p:nvPr/>
        </p:nvSpPr>
        <p:spPr bwMode="auto">
          <a:xfrm flipH="1">
            <a:off x="1600200" y="5715000"/>
            <a:ext cx="6629400" cy="0"/>
          </a:xfrm>
          <a:prstGeom prst="line">
            <a:avLst/>
          </a:prstGeom>
          <a:noFill/>
          <a:ln w="50800">
            <a:solidFill>
              <a:schemeClr val="tx2"/>
            </a:solidFill>
            <a:round/>
            <a:headEnd/>
            <a:tailEnd/>
          </a:ln>
        </p:spPr>
        <p:txBody>
          <a:bodyPr lIns="92075" tIns="46038" rIns="92075" bIns="46038"/>
          <a:lstStyle/>
          <a:p>
            <a:endParaRPr lang="en-US"/>
          </a:p>
        </p:txBody>
      </p:sp>
      <p:sp>
        <p:nvSpPr>
          <p:cNvPr id="61444" name="Text Box 5"/>
          <p:cNvSpPr txBox="1">
            <a:spLocks noChangeArrowheads="1"/>
          </p:cNvSpPr>
          <p:nvPr/>
        </p:nvSpPr>
        <p:spPr bwMode="auto">
          <a:xfrm rot="2935554">
            <a:off x="1702594" y="6269831"/>
            <a:ext cx="1905000" cy="274638"/>
          </a:xfrm>
          <a:prstGeom prst="rect">
            <a:avLst/>
          </a:prstGeom>
          <a:noFill/>
          <a:ln w="9525">
            <a:noFill/>
            <a:miter lim="800000"/>
            <a:headEnd/>
            <a:tailEnd/>
          </a:ln>
        </p:spPr>
        <p:txBody>
          <a:bodyPr lIns="92075" tIns="46038" rIns="92075" bIns="46038">
            <a:spAutoFit/>
          </a:bodyPr>
          <a:lstStyle/>
          <a:p>
            <a:pPr marL="342900" indent="-342900" eaLnBrk="0" hangingPunct="0">
              <a:spcBef>
                <a:spcPct val="50000"/>
              </a:spcBef>
              <a:buSzPct val="50000"/>
              <a:buFont typeface="Wingdings" pitchFamily="2" charset="2"/>
              <a:buNone/>
            </a:pPr>
            <a:r>
              <a:rPr lang="en-US" sz="1200" b="1">
                <a:latin typeface="Times New Roman" pitchFamily="18" charset="0"/>
              </a:rPr>
              <a:t>Construction</a:t>
            </a:r>
          </a:p>
        </p:txBody>
      </p:sp>
      <p:sp>
        <p:nvSpPr>
          <p:cNvPr id="61445" name="Text Box 6"/>
          <p:cNvSpPr txBox="1">
            <a:spLocks noChangeArrowheads="1"/>
          </p:cNvSpPr>
          <p:nvPr/>
        </p:nvSpPr>
        <p:spPr bwMode="auto">
          <a:xfrm>
            <a:off x="609600" y="1524000"/>
            <a:ext cx="838200" cy="3916363"/>
          </a:xfrm>
          <a:prstGeom prst="rect">
            <a:avLst/>
          </a:prstGeom>
          <a:noFill/>
          <a:ln w="9525">
            <a:noFill/>
            <a:miter lim="800000"/>
            <a:headEnd/>
            <a:tailEnd/>
          </a:ln>
        </p:spPr>
        <p:txBody>
          <a:bodyPr lIns="92075" tIns="46038" rIns="92075" bIns="46038">
            <a:spAutoFit/>
          </a:bodyPr>
          <a:lstStyle/>
          <a:p>
            <a:pPr marL="342900" indent="-342900" eaLnBrk="0" hangingPunct="0">
              <a:lnSpc>
                <a:spcPct val="130000"/>
              </a:lnSpc>
              <a:spcBef>
                <a:spcPct val="50000"/>
              </a:spcBef>
              <a:buSzPct val="50000"/>
              <a:buFont typeface="Wingdings" pitchFamily="2" charset="2"/>
              <a:buNone/>
            </a:pPr>
            <a:r>
              <a:rPr lang="en-US" b="1">
                <a:latin typeface="Times New Roman" pitchFamily="18" charset="0"/>
              </a:rPr>
              <a:t>1500L</a:t>
            </a:r>
          </a:p>
          <a:p>
            <a:pPr marL="342900" indent="-342900" eaLnBrk="0" hangingPunct="0">
              <a:lnSpc>
                <a:spcPct val="130000"/>
              </a:lnSpc>
              <a:spcBef>
                <a:spcPct val="50000"/>
              </a:spcBef>
              <a:buSzPct val="50000"/>
              <a:buFont typeface="Wingdings" pitchFamily="2" charset="2"/>
              <a:buNone/>
            </a:pPr>
            <a:r>
              <a:rPr lang="en-US" b="1">
                <a:latin typeface="Times New Roman" pitchFamily="18" charset="0"/>
              </a:rPr>
              <a:t>1400L</a:t>
            </a:r>
          </a:p>
          <a:p>
            <a:pPr marL="342900" indent="-342900" eaLnBrk="0" hangingPunct="0">
              <a:lnSpc>
                <a:spcPct val="130000"/>
              </a:lnSpc>
              <a:spcBef>
                <a:spcPct val="50000"/>
              </a:spcBef>
              <a:buSzPct val="50000"/>
              <a:buFont typeface="Wingdings" pitchFamily="2" charset="2"/>
              <a:buNone/>
            </a:pPr>
            <a:r>
              <a:rPr lang="en-US" b="1">
                <a:latin typeface="Times New Roman" pitchFamily="18" charset="0"/>
              </a:rPr>
              <a:t>1300L</a:t>
            </a:r>
          </a:p>
          <a:p>
            <a:pPr marL="342900" indent="-342900" eaLnBrk="0" hangingPunct="0">
              <a:lnSpc>
                <a:spcPct val="130000"/>
              </a:lnSpc>
              <a:spcBef>
                <a:spcPct val="50000"/>
              </a:spcBef>
              <a:buSzPct val="50000"/>
              <a:buFont typeface="Wingdings" pitchFamily="2" charset="2"/>
              <a:buNone/>
            </a:pPr>
            <a:r>
              <a:rPr lang="en-US" b="1">
                <a:latin typeface="Times New Roman" pitchFamily="18" charset="0"/>
              </a:rPr>
              <a:t>1200L</a:t>
            </a:r>
          </a:p>
          <a:p>
            <a:pPr marL="342900" indent="-342900" eaLnBrk="0" hangingPunct="0">
              <a:lnSpc>
                <a:spcPct val="130000"/>
              </a:lnSpc>
              <a:spcBef>
                <a:spcPct val="50000"/>
              </a:spcBef>
              <a:buSzPct val="50000"/>
              <a:buFont typeface="Wingdings" pitchFamily="2" charset="2"/>
              <a:buNone/>
            </a:pPr>
            <a:r>
              <a:rPr lang="en-US" b="1">
                <a:latin typeface="Times New Roman" pitchFamily="18" charset="0"/>
              </a:rPr>
              <a:t>1100L</a:t>
            </a:r>
          </a:p>
          <a:p>
            <a:pPr marL="342900" indent="-342900" eaLnBrk="0" hangingPunct="0">
              <a:lnSpc>
                <a:spcPct val="130000"/>
              </a:lnSpc>
              <a:spcBef>
                <a:spcPct val="50000"/>
              </a:spcBef>
              <a:buSzPct val="50000"/>
              <a:buFont typeface="Wingdings" pitchFamily="2" charset="2"/>
              <a:buNone/>
            </a:pPr>
            <a:r>
              <a:rPr lang="en-US" b="1">
                <a:latin typeface="Times New Roman" pitchFamily="18" charset="0"/>
              </a:rPr>
              <a:t>1000L</a:t>
            </a:r>
          </a:p>
          <a:p>
            <a:pPr marL="342900" indent="-342900" eaLnBrk="0" hangingPunct="0">
              <a:lnSpc>
                <a:spcPct val="130000"/>
              </a:lnSpc>
              <a:spcBef>
                <a:spcPct val="50000"/>
              </a:spcBef>
              <a:buSzPct val="50000"/>
              <a:buFont typeface="Wingdings" pitchFamily="2" charset="2"/>
              <a:buNone/>
            </a:pPr>
            <a:r>
              <a:rPr lang="en-US" b="1">
                <a:latin typeface="Times New Roman" pitchFamily="18" charset="0"/>
              </a:rPr>
              <a:t>900L</a:t>
            </a:r>
          </a:p>
          <a:p>
            <a:pPr marL="342900" indent="-342900" eaLnBrk="0" hangingPunct="0">
              <a:lnSpc>
                <a:spcPct val="130000"/>
              </a:lnSpc>
              <a:spcBef>
                <a:spcPct val="50000"/>
              </a:spcBef>
              <a:buSzPct val="50000"/>
              <a:buFont typeface="Wingdings" pitchFamily="2" charset="2"/>
              <a:buNone/>
            </a:pPr>
            <a:r>
              <a:rPr lang="en-US" b="1">
                <a:latin typeface="Times New Roman" pitchFamily="18" charset="0"/>
              </a:rPr>
              <a:t>800L</a:t>
            </a:r>
          </a:p>
        </p:txBody>
      </p:sp>
      <p:sp>
        <p:nvSpPr>
          <p:cNvPr id="61446" name="Rectangle 8"/>
          <p:cNvSpPr>
            <a:spLocks noChangeArrowheads="1"/>
          </p:cNvSpPr>
          <p:nvPr/>
        </p:nvSpPr>
        <p:spPr bwMode="auto">
          <a:xfrm>
            <a:off x="1752600" y="4343400"/>
            <a:ext cx="381000" cy="1371600"/>
          </a:xfrm>
          <a:prstGeom prst="rect">
            <a:avLst/>
          </a:prstGeom>
          <a:solidFill>
            <a:srgbClr val="00FFFF"/>
          </a:solidFill>
          <a:ln w="9525">
            <a:solidFill>
              <a:schemeClr val="bg2"/>
            </a:solidFill>
            <a:miter lim="800000"/>
            <a:headEnd/>
            <a:tailEnd/>
          </a:ln>
        </p:spPr>
        <p:txBody>
          <a:bodyPr wrap="none" lIns="92075" tIns="46038" rIns="92075" bIns="46038" anchor="ctr"/>
          <a:lstStyle/>
          <a:p>
            <a:endParaRPr lang="en-US"/>
          </a:p>
        </p:txBody>
      </p:sp>
      <p:sp>
        <p:nvSpPr>
          <p:cNvPr id="61447" name="Rectangle 9"/>
          <p:cNvSpPr>
            <a:spLocks noChangeArrowheads="1"/>
          </p:cNvSpPr>
          <p:nvPr/>
        </p:nvSpPr>
        <p:spPr bwMode="auto">
          <a:xfrm>
            <a:off x="2133600" y="2590800"/>
            <a:ext cx="381000" cy="3124200"/>
          </a:xfrm>
          <a:prstGeom prst="rect">
            <a:avLst/>
          </a:prstGeom>
          <a:solidFill>
            <a:schemeClr val="tx2"/>
          </a:solidFill>
          <a:ln w="9525">
            <a:solidFill>
              <a:schemeClr val="bg2"/>
            </a:solidFill>
            <a:miter lim="800000"/>
            <a:headEnd/>
            <a:tailEnd/>
          </a:ln>
        </p:spPr>
        <p:txBody>
          <a:bodyPr wrap="none" lIns="92075" tIns="46038" rIns="92075" bIns="46038" anchor="ctr"/>
          <a:lstStyle/>
          <a:p>
            <a:endParaRPr lang="en-US"/>
          </a:p>
        </p:txBody>
      </p:sp>
      <p:sp>
        <p:nvSpPr>
          <p:cNvPr id="61448" name="Text Box 10"/>
          <p:cNvSpPr txBox="1">
            <a:spLocks noChangeArrowheads="1"/>
          </p:cNvSpPr>
          <p:nvPr/>
        </p:nvSpPr>
        <p:spPr bwMode="auto">
          <a:xfrm rot="2935554">
            <a:off x="3024982" y="6414294"/>
            <a:ext cx="1905000" cy="274637"/>
          </a:xfrm>
          <a:prstGeom prst="rect">
            <a:avLst/>
          </a:prstGeom>
          <a:noFill/>
          <a:ln w="9525">
            <a:noFill/>
            <a:miter lim="800000"/>
            <a:headEnd/>
            <a:tailEnd/>
          </a:ln>
        </p:spPr>
        <p:txBody>
          <a:bodyPr lIns="92075" tIns="46038" rIns="92075" bIns="46038">
            <a:spAutoFit/>
          </a:bodyPr>
          <a:lstStyle/>
          <a:p>
            <a:pPr marL="342900" indent="-342900" eaLnBrk="0" hangingPunct="0">
              <a:spcBef>
                <a:spcPct val="50000"/>
              </a:spcBef>
              <a:buSzPct val="50000"/>
              <a:buFont typeface="Wingdings" pitchFamily="2" charset="2"/>
              <a:buNone/>
            </a:pPr>
            <a:r>
              <a:rPr lang="en-US" sz="1200" b="1">
                <a:latin typeface="Times New Roman" pitchFamily="18" charset="0"/>
              </a:rPr>
              <a:t>Craftsman</a:t>
            </a:r>
          </a:p>
        </p:txBody>
      </p:sp>
      <p:sp>
        <p:nvSpPr>
          <p:cNvPr id="61449" name="Text Box 11"/>
          <p:cNvSpPr txBox="1">
            <a:spLocks noChangeArrowheads="1"/>
          </p:cNvSpPr>
          <p:nvPr/>
        </p:nvSpPr>
        <p:spPr bwMode="auto">
          <a:xfrm rot="2935554">
            <a:off x="4320382" y="6414294"/>
            <a:ext cx="1905000" cy="274637"/>
          </a:xfrm>
          <a:prstGeom prst="rect">
            <a:avLst/>
          </a:prstGeom>
          <a:noFill/>
          <a:ln w="9525">
            <a:noFill/>
            <a:miter lim="800000"/>
            <a:headEnd/>
            <a:tailEnd/>
          </a:ln>
        </p:spPr>
        <p:txBody>
          <a:bodyPr lIns="92075" tIns="46038" rIns="92075" bIns="46038">
            <a:spAutoFit/>
          </a:bodyPr>
          <a:lstStyle/>
          <a:p>
            <a:pPr marL="342900" indent="-342900" eaLnBrk="0" hangingPunct="0">
              <a:spcBef>
                <a:spcPct val="50000"/>
              </a:spcBef>
              <a:buSzPct val="50000"/>
              <a:buFont typeface="Wingdings" pitchFamily="2" charset="2"/>
              <a:buNone/>
            </a:pPr>
            <a:r>
              <a:rPr lang="en-US" sz="1200" b="1">
                <a:latin typeface="Times New Roman" pitchFamily="18" charset="0"/>
              </a:rPr>
              <a:t>Nurse</a:t>
            </a:r>
          </a:p>
        </p:txBody>
      </p:sp>
      <p:sp>
        <p:nvSpPr>
          <p:cNvPr id="61450" name="Text Box 12"/>
          <p:cNvSpPr txBox="1">
            <a:spLocks noChangeArrowheads="1"/>
          </p:cNvSpPr>
          <p:nvPr/>
        </p:nvSpPr>
        <p:spPr bwMode="auto">
          <a:xfrm rot="2935554">
            <a:off x="5539582" y="6414294"/>
            <a:ext cx="1905000" cy="274637"/>
          </a:xfrm>
          <a:prstGeom prst="rect">
            <a:avLst/>
          </a:prstGeom>
          <a:noFill/>
          <a:ln w="9525">
            <a:noFill/>
            <a:miter lim="800000"/>
            <a:headEnd/>
            <a:tailEnd/>
          </a:ln>
        </p:spPr>
        <p:txBody>
          <a:bodyPr lIns="92075" tIns="46038" rIns="92075" bIns="46038">
            <a:spAutoFit/>
          </a:bodyPr>
          <a:lstStyle/>
          <a:p>
            <a:pPr marL="342900" indent="-342900" eaLnBrk="0" hangingPunct="0">
              <a:spcBef>
                <a:spcPct val="50000"/>
              </a:spcBef>
              <a:buSzPct val="50000"/>
              <a:buFont typeface="Wingdings" pitchFamily="2" charset="2"/>
              <a:buNone/>
            </a:pPr>
            <a:r>
              <a:rPr lang="en-US" sz="1200" b="1">
                <a:latin typeface="Times New Roman" pitchFamily="18" charset="0"/>
              </a:rPr>
              <a:t>Sales</a:t>
            </a:r>
          </a:p>
        </p:txBody>
      </p:sp>
      <p:sp>
        <p:nvSpPr>
          <p:cNvPr id="61451" name="Text Box 13"/>
          <p:cNvSpPr txBox="1">
            <a:spLocks noChangeArrowheads="1"/>
          </p:cNvSpPr>
          <p:nvPr/>
        </p:nvSpPr>
        <p:spPr bwMode="auto">
          <a:xfrm rot="2935554">
            <a:off x="7139782" y="6414294"/>
            <a:ext cx="1905000" cy="274637"/>
          </a:xfrm>
          <a:prstGeom prst="rect">
            <a:avLst/>
          </a:prstGeom>
          <a:noFill/>
          <a:ln w="9525">
            <a:noFill/>
            <a:miter lim="800000"/>
            <a:headEnd/>
            <a:tailEnd/>
          </a:ln>
        </p:spPr>
        <p:txBody>
          <a:bodyPr lIns="92075" tIns="46038" rIns="92075" bIns="46038">
            <a:spAutoFit/>
          </a:bodyPr>
          <a:lstStyle/>
          <a:p>
            <a:pPr marL="342900" indent="-342900" eaLnBrk="0" hangingPunct="0">
              <a:spcBef>
                <a:spcPct val="50000"/>
              </a:spcBef>
              <a:buSzPct val="50000"/>
              <a:buFont typeface="Wingdings" pitchFamily="2" charset="2"/>
              <a:buNone/>
            </a:pPr>
            <a:r>
              <a:rPr lang="en-US" sz="1200" b="1">
                <a:latin typeface="Times New Roman" pitchFamily="18" charset="0"/>
              </a:rPr>
              <a:t>Secretary</a:t>
            </a:r>
          </a:p>
        </p:txBody>
      </p:sp>
      <p:sp>
        <p:nvSpPr>
          <p:cNvPr id="61452" name="Rectangle 14"/>
          <p:cNvSpPr>
            <a:spLocks noChangeArrowheads="1"/>
          </p:cNvSpPr>
          <p:nvPr/>
        </p:nvSpPr>
        <p:spPr bwMode="auto">
          <a:xfrm>
            <a:off x="3429000" y="2743200"/>
            <a:ext cx="381000" cy="2971800"/>
          </a:xfrm>
          <a:prstGeom prst="rect">
            <a:avLst/>
          </a:prstGeom>
          <a:solidFill>
            <a:schemeClr val="tx2"/>
          </a:solidFill>
          <a:ln w="9525">
            <a:solidFill>
              <a:schemeClr val="bg2"/>
            </a:solidFill>
            <a:miter lim="800000"/>
            <a:headEnd/>
            <a:tailEnd/>
          </a:ln>
        </p:spPr>
        <p:txBody>
          <a:bodyPr wrap="none" lIns="92075" tIns="46038" rIns="92075" bIns="46038" anchor="ctr"/>
          <a:lstStyle/>
          <a:p>
            <a:endParaRPr lang="en-US"/>
          </a:p>
        </p:txBody>
      </p:sp>
      <p:sp>
        <p:nvSpPr>
          <p:cNvPr id="61453" name="Rectangle 15"/>
          <p:cNvSpPr>
            <a:spLocks noChangeArrowheads="1"/>
          </p:cNvSpPr>
          <p:nvPr/>
        </p:nvSpPr>
        <p:spPr bwMode="auto">
          <a:xfrm>
            <a:off x="4724400" y="2286000"/>
            <a:ext cx="381000" cy="3429000"/>
          </a:xfrm>
          <a:prstGeom prst="rect">
            <a:avLst/>
          </a:prstGeom>
          <a:solidFill>
            <a:schemeClr val="tx2"/>
          </a:solidFill>
          <a:ln w="9525">
            <a:solidFill>
              <a:schemeClr val="bg2"/>
            </a:solidFill>
            <a:miter lim="800000"/>
            <a:headEnd/>
            <a:tailEnd/>
          </a:ln>
        </p:spPr>
        <p:txBody>
          <a:bodyPr wrap="none" lIns="92075" tIns="46038" rIns="92075" bIns="46038" anchor="ctr"/>
          <a:lstStyle/>
          <a:p>
            <a:endParaRPr lang="en-US"/>
          </a:p>
        </p:txBody>
      </p:sp>
      <p:sp>
        <p:nvSpPr>
          <p:cNvPr id="61454" name="Rectangle 16"/>
          <p:cNvSpPr>
            <a:spLocks noChangeArrowheads="1"/>
          </p:cNvSpPr>
          <p:nvPr/>
        </p:nvSpPr>
        <p:spPr bwMode="auto">
          <a:xfrm>
            <a:off x="6096000" y="2743200"/>
            <a:ext cx="381000" cy="2971800"/>
          </a:xfrm>
          <a:prstGeom prst="rect">
            <a:avLst/>
          </a:prstGeom>
          <a:solidFill>
            <a:schemeClr val="tx2"/>
          </a:solidFill>
          <a:ln w="9525">
            <a:solidFill>
              <a:schemeClr val="bg2"/>
            </a:solidFill>
            <a:miter lim="800000"/>
            <a:headEnd/>
            <a:tailEnd/>
          </a:ln>
        </p:spPr>
        <p:txBody>
          <a:bodyPr wrap="none" lIns="92075" tIns="46038" rIns="92075" bIns="46038" anchor="ctr"/>
          <a:lstStyle/>
          <a:p>
            <a:endParaRPr lang="en-US"/>
          </a:p>
        </p:txBody>
      </p:sp>
      <p:sp>
        <p:nvSpPr>
          <p:cNvPr id="61455" name="Rectangle 17"/>
          <p:cNvSpPr>
            <a:spLocks noChangeArrowheads="1"/>
          </p:cNvSpPr>
          <p:nvPr/>
        </p:nvSpPr>
        <p:spPr bwMode="auto">
          <a:xfrm>
            <a:off x="7467600" y="3048000"/>
            <a:ext cx="381000" cy="2667000"/>
          </a:xfrm>
          <a:prstGeom prst="rect">
            <a:avLst/>
          </a:prstGeom>
          <a:solidFill>
            <a:schemeClr val="tx2"/>
          </a:solidFill>
          <a:ln w="9525">
            <a:solidFill>
              <a:schemeClr val="bg2"/>
            </a:solidFill>
            <a:miter lim="800000"/>
            <a:headEnd/>
            <a:tailEnd/>
          </a:ln>
        </p:spPr>
        <p:txBody>
          <a:bodyPr wrap="none" lIns="92075" tIns="46038" rIns="92075" bIns="46038" anchor="ctr"/>
          <a:lstStyle/>
          <a:p>
            <a:endParaRPr lang="en-US"/>
          </a:p>
        </p:txBody>
      </p:sp>
      <p:sp>
        <p:nvSpPr>
          <p:cNvPr id="61456" name="Rectangle 18"/>
          <p:cNvSpPr>
            <a:spLocks noChangeArrowheads="1"/>
          </p:cNvSpPr>
          <p:nvPr/>
        </p:nvSpPr>
        <p:spPr bwMode="auto">
          <a:xfrm>
            <a:off x="3048000" y="4191000"/>
            <a:ext cx="381000" cy="1524000"/>
          </a:xfrm>
          <a:prstGeom prst="rect">
            <a:avLst/>
          </a:prstGeom>
          <a:solidFill>
            <a:srgbClr val="00FFFF"/>
          </a:solidFill>
          <a:ln w="9525">
            <a:solidFill>
              <a:schemeClr val="bg2"/>
            </a:solidFill>
            <a:miter lim="800000"/>
            <a:headEnd/>
            <a:tailEnd/>
          </a:ln>
        </p:spPr>
        <p:txBody>
          <a:bodyPr wrap="none" lIns="92075" tIns="46038" rIns="92075" bIns="46038" anchor="ctr"/>
          <a:lstStyle/>
          <a:p>
            <a:endParaRPr lang="en-US"/>
          </a:p>
        </p:txBody>
      </p:sp>
      <p:sp>
        <p:nvSpPr>
          <p:cNvPr id="61457" name="Rectangle 19"/>
          <p:cNvSpPr>
            <a:spLocks noChangeArrowheads="1"/>
          </p:cNvSpPr>
          <p:nvPr/>
        </p:nvSpPr>
        <p:spPr bwMode="auto">
          <a:xfrm>
            <a:off x="4343400" y="2971800"/>
            <a:ext cx="381000" cy="2743200"/>
          </a:xfrm>
          <a:prstGeom prst="rect">
            <a:avLst/>
          </a:prstGeom>
          <a:solidFill>
            <a:srgbClr val="00FFFF"/>
          </a:solidFill>
          <a:ln w="9525">
            <a:solidFill>
              <a:schemeClr val="bg2"/>
            </a:solidFill>
            <a:miter lim="800000"/>
            <a:headEnd/>
            <a:tailEnd/>
          </a:ln>
        </p:spPr>
        <p:txBody>
          <a:bodyPr wrap="none" lIns="92075" tIns="46038" rIns="92075" bIns="46038" anchor="ctr"/>
          <a:lstStyle/>
          <a:p>
            <a:endParaRPr lang="en-US"/>
          </a:p>
        </p:txBody>
      </p:sp>
      <p:sp>
        <p:nvSpPr>
          <p:cNvPr id="61458" name="Rectangle 20"/>
          <p:cNvSpPr>
            <a:spLocks noChangeArrowheads="1"/>
          </p:cNvSpPr>
          <p:nvPr/>
        </p:nvSpPr>
        <p:spPr bwMode="auto">
          <a:xfrm>
            <a:off x="5715000" y="3200400"/>
            <a:ext cx="381000" cy="2514600"/>
          </a:xfrm>
          <a:prstGeom prst="rect">
            <a:avLst/>
          </a:prstGeom>
          <a:solidFill>
            <a:srgbClr val="00FFFF"/>
          </a:solidFill>
          <a:ln w="9525">
            <a:solidFill>
              <a:schemeClr val="bg2"/>
            </a:solidFill>
            <a:miter lim="800000"/>
            <a:headEnd/>
            <a:tailEnd/>
          </a:ln>
        </p:spPr>
        <p:txBody>
          <a:bodyPr wrap="none" lIns="92075" tIns="46038" rIns="92075" bIns="46038" anchor="ctr"/>
          <a:lstStyle/>
          <a:p>
            <a:endParaRPr lang="en-US"/>
          </a:p>
        </p:txBody>
      </p:sp>
      <p:sp>
        <p:nvSpPr>
          <p:cNvPr id="61459" name="Rectangle 21"/>
          <p:cNvSpPr>
            <a:spLocks noChangeArrowheads="1"/>
          </p:cNvSpPr>
          <p:nvPr/>
        </p:nvSpPr>
        <p:spPr bwMode="auto">
          <a:xfrm>
            <a:off x="7086600" y="2743200"/>
            <a:ext cx="381000" cy="2971800"/>
          </a:xfrm>
          <a:prstGeom prst="rect">
            <a:avLst/>
          </a:prstGeom>
          <a:solidFill>
            <a:srgbClr val="00FFFF"/>
          </a:solidFill>
          <a:ln w="9525">
            <a:solidFill>
              <a:schemeClr val="bg2"/>
            </a:solidFill>
            <a:miter lim="800000"/>
            <a:headEnd/>
            <a:tailEnd/>
          </a:ln>
        </p:spPr>
        <p:txBody>
          <a:bodyPr wrap="none" lIns="92075" tIns="46038" rIns="92075" bIns="46038" anchor="ctr"/>
          <a:lstStyle/>
          <a:p>
            <a:endParaRPr lang="en-US"/>
          </a:p>
        </p:txBody>
      </p:sp>
      <p:sp>
        <p:nvSpPr>
          <p:cNvPr id="61460" name="Rectangle 22"/>
          <p:cNvSpPr>
            <a:spLocks noChangeArrowheads="1"/>
          </p:cNvSpPr>
          <p:nvPr/>
        </p:nvSpPr>
        <p:spPr bwMode="auto">
          <a:xfrm>
            <a:off x="1981200" y="1524000"/>
            <a:ext cx="533400" cy="152400"/>
          </a:xfrm>
          <a:prstGeom prst="rect">
            <a:avLst/>
          </a:prstGeom>
          <a:solidFill>
            <a:srgbClr val="00FFFF"/>
          </a:solidFill>
          <a:ln w="9525">
            <a:solidFill>
              <a:schemeClr val="bg2"/>
            </a:solidFill>
            <a:miter lim="800000"/>
            <a:headEnd/>
            <a:tailEnd/>
          </a:ln>
        </p:spPr>
        <p:txBody>
          <a:bodyPr wrap="none" lIns="92075" tIns="46038" rIns="92075" bIns="46038" anchor="ctr"/>
          <a:lstStyle/>
          <a:p>
            <a:endParaRPr lang="en-US"/>
          </a:p>
        </p:txBody>
      </p:sp>
      <p:sp>
        <p:nvSpPr>
          <p:cNvPr id="61461" name="Rectangle 23"/>
          <p:cNvSpPr>
            <a:spLocks noChangeArrowheads="1"/>
          </p:cNvSpPr>
          <p:nvPr/>
        </p:nvSpPr>
        <p:spPr bwMode="auto">
          <a:xfrm>
            <a:off x="1981200" y="1828800"/>
            <a:ext cx="533400" cy="152400"/>
          </a:xfrm>
          <a:prstGeom prst="rect">
            <a:avLst/>
          </a:prstGeom>
          <a:solidFill>
            <a:schemeClr val="tx2"/>
          </a:solidFill>
          <a:ln w="9525">
            <a:solidFill>
              <a:schemeClr val="bg2"/>
            </a:solidFill>
            <a:miter lim="800000"/>
            <a:headEnd/>
            <a:tailEnd/>
          </a:ln>
        </p:spPr>
        <p:txBody>
          <a:bodyPr wrap="none" lIns="92075" tIns="46038" rIns="92075" bIns="46038" anchor="ctr"/>
          <a:lstStyle/>
          <a:p>
            <a:endParaRPr lang="en-US"/>
          </a:p>
        </p:txBody>
      </p:sp>
      <p:sp>
        <p:nvSpPr>
          <p:cNvPr id="61462" name="Text Box 24"/>
          <p:cNvSpPr txBox="1">
            <a:spLocks noChangeArrowheads="1"/>
          </p:cNvSpPr>
          <p:nvPr/>
        </p:nvSpPr>
        <p:spPr bwMode="auto">
          <a:xfrm>
            <a:off x="2819400" y="1447800"/>
            <a:ext cx="4267200" cy="336550"/>
          </a:xfrm>
          <a:prstGeom prst="rect">
            <a:avLst/>
          </a:prstGeom>
          <a:noFill/>
          <a:ln w="9525">
            <a:noFill/>
            <a:miter lim="800000"/>
            <a:headEnd/>
            <a:tailEnd/>
          </a:ln>
        </p:spPr>
        <p:txBody>
          <a:bodyPr lIns="92075" tIns="46038" rIns="92075" bIns="46038">
            <a:spAutoFit/>
          </a:bodyPr>
          <a:lstStyle/>
          <a:p>
            <a:pPr marL="342900" indent="-342900" eaLnBrk="0" hangingPunct="0">
              <a:spcBef>
                <a:spcPct val="50000"/>
              </a:spcBef>
              <a:buSzPct val="50000"/>
              <a:buFont typeface="Wingdings" pitchFamily="2" charset="2"/>
              <a:buNone/>
            </a:pPr>
            <a:r>
              <a:rPr lang="en-US" sz="1600" b="1">
                <a:latin typeface="Times New Roman" pitchFamily="18" charset="0"/>
              </a:rPr>
              <a:t>National Adult Literacy Study 1992</a:t>
            </a:r>
          </a:p>
        </p:txBody>
      </p:sp>
      <p:sp>
        <p:nvSpPr>
          <p:cNvPr id="61463" name="Text Box 25"/>
          <p:cNvSpPr txBox="1">
            <a:spLocks noChangeArrowheads="1"/>
          </p:cNvSpPr>
          <p:nvPr/>
        </p:nvSpPr>
        <p:spPr bwMode="auto">
          <a:xfrm>
            <a:off x="2819400" y="1752600"/>
            <a:ext cx="5562600" cy="336550"/>
          </a:xfrm>
          <a:prstGeom prst="rect">
            <a:avLst/>
          </a:prstGeom>
          <a:noFill/>
          <a:ln w="9525">
            <a:noFill/>
            <a:miter lim="800000"/>
            <a:headEnd/>
            <a:tailEnd/>
          </a:ln>
        </p:spPr>
        <p:txBody>
          <a:bodyPr lIns="92075" tIns="46038" rIns="92075" bIns="46038">
            <a:spAutoFit/>
          </a:bodyPr>
          <a:lstStyle/>
          <a:p>
            <a:pPr marL="342900" indent="-342900" eaLnBrk="0" hangingPunct="0">
              <a:spcBef>
                <a:spcPct val="50000"/>
              </a:spcBef>
              <a:buSzPct val="50000"/>
              <a:buFont typeface="Wingdings" pitchFamily="2" charset="2"/>
              <a:buNone/>
            </a:pPr>
            <a:r>
              <a:rPr lang="en-US" sz="1600" b="1">
                <a:latin typeface="Times New Roman" pitchFamily="18" charset="0"/>
              </a:rPr>
              <a:t>International Center for Leadership in Education 2006</a:t>
            </a: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idx="4294967295"/>
          </p:nvPr>
        </p:nvSpPr>
        <p:spPr/>
        <p:txBody>
          <a:bodyPr/>
          <a:lstStyle/>
          <a:p>
            <a:pPr>
              <a:defRPr/>
            </a:pPr>
            <a:r>
              <a:rPr lang="en-US" spc="-100" dirty="0" smtClean="0">
                <a:latin typeface="Times New Roman" pitchFamily="18" charset="0"/>
                <a:cs typeface="Times New Roman" pitchFamily="18" charset="0"/>
              </a:rPr>
              <a:t>Text demands in the workplace</a:t>
            </a:r>
          </a:p>
        </p:txBody>
      </p:sp>
      <p:graphicFrame>
        <p:nvGraphicFramePr>
          <p:cNvPr id="65586" name="Group 50"/>
          <p:cNvGraphicFramePr>
            <a:graphicFrameLocks noGrp="1"/>
          </p:cNvGraphicFramePr>
          <p:nvPr>
            <p:ph type="tbl" idx="4294967295"/>
          </p:nvPr>
        </p:nvGraphicFramePr>
        <p:xfrm>
          <a:off x="762000" y="1447800"/>
          <a:ext cx="7162800" cy="3306763"/>
        </p:xfrm>
        <a:graphic>
          <a:graphicData uri="http://schemas.openxmlformats.org/drawingml/2006/table">
            <a:tbl>
              <a:tblPr/>
              <a:tblGrid>
                <a:gridCol w="3962400"/>
                <a:gridCol w="3200400"/>
              </a:tblGrid>
              <a:tr h="300038">
                <a:tc>
                  <a:txBody>
                    <a:bodyPr/>
                    <a:lstStyle/>
                    <a:p>
                      <a:pPr marL="0" marR="0" lvl="0" indent="0" algn="l"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500" b="0" i="0" u="none" strike="noStrike" cap="none" spc="-50" normalizeH="0" baseline="0" dirty="0" smtClean="0">
                          <a:ln>
                            <a:noFill/>
                          </a:ln>
                          <a:solidFill>
                            <a:schemeClr val="bg1"/>
                          </a:solidFill>
                          <a:effectLst/>
                          <a:latin typeface="Times New Roman" pitchFamily="18" charset="0"/>
                          <a:cs typeface="Times New Roman" pitchFamily="18" charset="0"/>
                        </a:rPr>
                        <a:t>Career Clusters</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0060A1">
                        <a:alpha val="65000"/>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500" b="0" i="0" u="none" strike="noStrike" cap="none" spc="-50" normalizeH="0" baseline="0" dirty="0" smtClean="0">
                          <a:ln>
                            <a:noFill/>
                          </a:ln>
                          <a:solidFill>
                            <a:schemeClr val="bg1"/>
                          </a:solidFill>
                          <a:effectLst/>
                          <a:latin typeface="Times New Roman" pitchFamily="18" charset="0"/>
                          <a:cs typeface="Times New Roman" pitchFamily="18" charset="0"/>
                        </a:rPr>
                        <a:t>Lexile</a:t>
                      </a:r>
                      <a:r>
                        <a:rPr kumimoji="0" lang="en-US" sz="2500" b="0" i="0" u="none" strike="noStrike" cap="none" spc="-50" normalizeH="0" baseline="30000" dirty="0" smtClean="0">
                          <a:ln>
                            <a:noFill/>
                          </a:ln>
                          <a:solidFill>
                            <a:schemeClr val="bg1"/>
                          </a:solidFill>
                          <a:effectLst/>
                          <a:latin typeface="Times New Roman" pitchFamily="18" charset="0"/>
                          <a:cs typeface="Times New Roman" pitchFamily="18" charset="0"/>
                        </a:rPr>
                        <a:t>®</a:t>
                      </a:r>
                      <a:r>
                        <a:rPr kumimoji="0" lang="en-US" sz="2500" b="0" i="0" u="none" strike="noStrike" cap="none" spc="-50" normalizeH="0" baseline="0" dirty="0" smtClean="0">
                          <a:ln>
                            <a:noFill/>
                          </a:ln>
                          <a:solidFill>
                            <a:schemeClr val="bg1"/>
                          </a:solidFill>
                          <a:effectLst/>
                          <a:latin typeface="Times New Roman" pitchFamily="18" charset="0"/>
                          <a:cs typeface="Times New Roman" pitchFamily="18" charset="0"/>
                        </a:rPr>
                        <a:t> Measures</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0060A1">
                        <a:alpha val="65000"/>
                      </a:srgbClr>
                    </a:solidFill>
                  </a:tcPr>
                </a:tc>
              </a:tr>
              <a:tr h="300038">
                <a:tc>
                  <a:txBody>
                    <a:bodyPr/>
                    <a:lstStyle/>
                    <a:p>
                      <a:pPr marL="0" marR="0" lvl="0" indent="0" algn="l"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500" b="0" i="0" u="none" strike="noStrike" cap="none" spc="-50" normalizeH="0" baseline="0" dirty="0" smtClean="0">
                          <a:ln>
                            <a:noFill/>
                          </a:ln>
                          <a:solidFill>
                            <a:schemeClr val="tx1"/>
                          </a:solidFill>
                          <a:effectLst/>
                          <a:latin typeface="Times New Roman" pitchFamily="18" charset="0"/>
                          <a:cs typeface="Times New Roman" pitchFamily="18" charset="0"/>
                        </a:rPr>
                        <a:t>Agriculture/Nat.Resources</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alpha val="6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500" b="0" i="0" u="none" strike="noStrike" cap="none" spc="-50" normalizeH="0" baseline="0" dirty="0" smtClean="0">
                          <a:ln>
                            <a:noFill/>
                          </a:ln>
                          <a:solidFill>
                            <a:schemeClr val="tx1"/>
                          </a:solidFill>
                          <a:effectLst/>
                          <a:latin typeface="Times New Roman" pitchFamily="18" charset="0"/>
                          <a:cs typeface="Times New Roman" pitchFamily="18" charset="0"/>
                        </a:rPr>
                        <a:t>1270L – 1510L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alpha val="65000"/>
                      </a:schemeClr>
                    </a:solidFill>
                  </a:tcPr>
                </a:tc>
              </a:tr>
              <a:tr h="300038">
                <a:tc>
                  <a:txBody>
                    <a:bodyPr/>
                    <a:lstStyle/>
                    <a:p>
                      <a:pPr marL="0" marR="0" lvl="0" indent="0" algn="l"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500" b="0" i="0" u="none" strike="noStrike" cap="none" spc="-50" normalizeH="0" baseline="0" dirty="0" smtClean="0">
                          <a:ln>
                            <a:noFill/>
                          </a:ln>
                          <a:solidFill>
                            <a:schemeClr val="tx1"/>
                          </a:solidFill>
                          <a:effectLst/>
                          <a:latin typeface="Times New Roman" pitchFamily="18" charset="0"/>
                          <a:cs typeface="Times New Roman" pitchFamily="18" charset="0"/>
                        </a:rPr>
                        <a:t>Architecture/Construction</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alpha val="6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500" b="0" i="0" u="none" strike="noStrike" cap="none" spc="-50" normalizeH="0" baseline="0" dirty="0" smtClean="0">
                          <a:ln>
                            <a:noFill/>
                          </a:ln>
                          <a:solidFill>
                            <a:schemeClr val="tx1"/>
                          </a:solidFill>
                          <a:effectLst/>
                          <a:latin typeface="Times New Roman" pitchFamily="18" charset="0"/>
                          <a:cs typeface="Times New Roman" pitchFamily="18" charset="0"/>
                        </a:rPr>
                        <a:t>1210L – 1340L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alpha val="65000"/>
                      </a:schemeClr>
                    </a:solidFill>
                  </a:tcPr>
                </a:tc>
              </a:tr>
              <a:tr h="300038">
                <a:tc>
                  <a:txBody>
                    <a:bodyPr/>
                    <a:lstStyle/>
                    <a:p>
                      <a:pPr marL="0" marR="0" lvl="0" indent="0" algn="l"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500" b="0" i="0" u="none" strike="noStrike" cap="none" spc="-50" normalizeH="0" baseline="0" dirty="0" smtClean="0">
                          <a:ln>
                            <a:noFill/>
                          </a:ln>
                          <a:solidFill>
                            <a:schemeClr val="tx1"/>
                          </a:solidFill>
                          <a:effectLst/>
                          <a:latin typeface="Times New Roman" pitchFamily="18" charset="0"/>
                          <a:cs typeface="Times New Roman" pitchFamily="18" charset="0"/>
                        </a:rPr>
                        <a:t>Business and Administration</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alpha val="6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500" b="0" i="0" u="none" strike="noStrike" cap="none" spc="-50" normalizeH="0" baseline="0" dirty="0" smtClean="0">
                          <a:ln>
                            <a:noFill/>
                          </a:ln>
                          <a:solidFill>
                            <a:schemeClr val="tx1"/>
                          </a:solidFill>
                          <a:effectLst/>
                          <a:latin typeface="Times New Roman" pitchFamily="18" charset="0"/>
                          <a:cs typeface="Times New Roman" pitchFamily="18" charset="0"/>
                        </a:rPr>
                        <a:t>1210L – 1310L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alpha val="65000"/>
                      </a:schemeClr>
                    </a:solidFill>
                  </a:tcPr>
                </a:tc>
              </a:tr>
              <a:tr h="300038">
                <a:tc>
                  <a:txBody>
                    <a:bodyPr/>
                    <a:lstStyle/>
                    <a:p>
                      <a:pPr marL="0" marR="0" lvl="0" indent="0" algn="l"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500" b="0" i="0" u="none" strike="noStrike" cap="none" spc="-50" normalizeH="0" baseline="0" dirty="0" smtClean="0">
                          <a:ln>
                            <a:noFill/>
                          </a:ln>
                          <a:solidFill>
                            <a:schemeClr val="tx1"/>
                          </a:solidFill>
                          <a:effectLst/>
                          <a:latin typeface="Times New Roman" pitchFamily="18" charset="0"/>
                          <a:cs typeface="Times New Roman" pitchFamily="18" charset="0"/>
                        </a:rPr>
                        <a:t>Hospitality and Tourism</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alpha val="6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500" b="0" i="0" u="none" strike="noStrike" cap="none" spc="-50" normalizeH="0" baseline="0" dirty="0" smtClean="0">
                          <a:ln>
                            <a:noFill/>
                          </a:ln>
                          <a:solidFill>
                            <a:schemeClr val="tx1"/>
                          </a:solidFill>
                          <a:effectLst/>
                          <a:latin typeface="Times New Roman" pitchFamily="18" charset="0"/>
                          <a:cs typeface="Times New Roman" pitchFamily="18" charset="0"/>
                        </a:rPr>
                        <a:t>1230L – 1260L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alpha val="65000"/>
                      </a:schemeClr>
                    </a:solidFill>
                  </a:tcPr>
                </a:tc>
              </a:tr>
              <a:tr h="300038">
                <a:tc>
                  <a:txBody>
                    <a:bodyPr/>
                    <a:lstStyle/>
                    <a:p>
                      <a:pPr marL="0" marR="0" lvl="0" indent="0" algn="l"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500" b="0" i="0" u="none" strike="noStrike" cap="none" spc="-50" normalizeH="0" baseline="0" dirty="0" smtClean="0">
                          <a:ln>
                            <a:noFill/>
                          </a:ln>
                          <a:solidFill>
                            <a:schemeClr val="tx1"/>
                          </a:solidFill>
                          <a:effectLst/>
                          <a:latin typeface="Times New Roman" pitchFamily="18" charset="0"/>
                          <a:cs typeface="Times New Roman" pitchFamily="18" charset="0"/>
                        </a:rPr>
                        <a:t>Law and Public Safety</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alpha val="6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500" b="0" i="0" u="none" strike="noStrike" cap="none" spc="-50" normalizeH="0" baseline="0" dirty="0" smtClean="0">
                          <a:ln>
                            <a:noFill/>
                          </a:ln>
                          <a:solidFill>
                            <a:schemeClr val="tx1"/>
                          </a:solidFill>
                          <a:effectLst/>
                          <a:latin typeface="Times New Roman" pitchFamily="18" charset="0"/>
                          <a:cs typeface="Times New Roman" pitchFamily="18" charset="0"/>
                        </a:rPr>
                        <a:t>1420L – 1740L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alpha val="65000"/>
                      </a:schemeClr>
                    </a:solidFill>
                  </a:tcPr>
                </a:tc>
              </a:tr>
              <a:tr h="300038">
                <a:tc>
                  <a:txBody>
                    <a:bodyPr/>
                    <a:lstStyle/>
                    <a:p>
                      <a:pPr marL="0" marR="0" lvl="0" indent="0" algn="l"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500" b="0" i="0" u="none" strike="noStrike" cap="none" spc="-50" normalizeH="0" baseline="0" dirty="0" smtClean="0">
                          <a:ln>
                            <a:noFill/>
                          </a:ln>
                          <a:solidFill>
                            <a:schemeClr val="tx1"/>
                          </a:solidFill>
                          <a:effectLst/>
                          <a:latin typeface="Times New Roman" pitchFamily="18" charset="0"/>
                          <a:cs typeface="Times New Roman" pitchFamily="18" charset="0"/>
                        </a:rPr>
                        <a:t>Manufacturing</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alpha val="6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500" b="0" i="0" u="none" strike="noStrike" cap="none" spc="-50" normalizeH="0" baseline="0" dirty="0" smtClean="0">
                          <a:ln>
                            <a:noFill/>
                          </a:ln>
                          <a:solidFill>
                            <a:schemeClr val="tx1"/>
                          </a:solidFill>
                          <a:effectLst/>
                          <a:latin typeface="Times New Roman" pitchFamily="18" charset="0"/>
                          <a:cs typeface="Times New Roman" pitchFamily="18" charset="0"/>
                        </a:rPr>
                        <a:t>1200L – 1310L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alpha val="65000"/>
                      </a:schemeClr>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sz="half" idx="4294967295"/>
          </p:nvPr>
        </p:nvSpPr>
        <p:spPr>
          <a:xfrm>
            <a:off x="609600" y="1295400"/>
            <a:ext cx="8077200" cy="1495425"/>
          </a:xfrm>
        </p:spPr>
        <p:txBody>
          <a:bodyPr/>
          <a:lstStyle/>
          <a:p>
            <a:pPr>
              <a:defRPr/>
            </a:pPr>
            <a:r>
              <a:rPr lang="en-US" spc="-50" dirty="0" smtClean="0">
                <a:latin typeface="Times New Roman" pitchFamily="18" charset="0"/>
                <a:cs typeface="Times New Roman" pitchFamily="18" charset="0"/>
              </a:rPr>
              <a:t>Text demand of jobs can be measured to set reading requirements of the worker.</a:t>
            </a:r>
          </a:p>
          <a:p>
            <a:pPr>
              <a:defRPr/>
            </a:pPr>
            <a:endParaRPr lang="en-US" sz="2600" spc="-50" dirty="0" smtClean="0">
              <a:latin typeface="Times New Roman" pitchFamily="18" charset="0"/>
              <a:cs typeface="Times New Roman" pitchFamily="18" charset="0"/>
            </a:endParaRPr>
          </a:p>
        </p:txBody>
      </p:sp>
      <p:graphicFrame>
        <p:nvGraphicFramePr>
          <p:cNvPr id="58410" name="Group 42"/>
          <p:cNvGraphicFramePr>
            <a:graphicFrameLocks noGrp="1"/>
          </p:cNvGraphicFramePr>
          <p:nvPr>
            <p:ph sz="half" idx="4294967295"/>
          </p:nvPr>
        </p:nvGraphicFramePr>
        <p:xfrm>
          <a:off x="1143000" y="2590800"/>
          <a:ext cx="6477000" cy="2362200"/>
        </p:xfrm>
        <a:graphic>
          <a:graphicData uri="http://schemas.openxmlformats.org/drawingml/2006/table">
            <a:tbl>
              <a:tblPr/>
              <a:tblGrid>
                <a:gridCol w="3238500"/>
                <a:gridCol w="3238500"/>
              </a:tblGrid>
              <a:tr h="214313">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500" b="0" i="0" u="none" strike="noStrike" cap="none" spc="-100" normalizeH="0" baseline="0" dirty="0" smtClean="0">
                          <a:ln>
                            <a:noFill/>
                          </a:ln>
                          <a:solidFill>
                            <a:schemeClr val="bg1"/>
                          </a:solidFill>
                          <a:effectLst/>
                          <a:latin typeface="Times New Roman" pitchFamily="18" charset="0"/>
                          <a:cs typeface="Times New Roman" pitchFamily="18" charset="0"/>
                        </a:rPr>
                        <a:t>Document</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0060A1">
                        <a:alpha val="65000"/>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500" b="0" i="0" u="none" strike="noStrike" cap="none" spc="-100" normalizeH="0" baseline="0" dirty="0" smtClean="0">
                          <a:ln>
                            <a:noFill/>
                          </a:ln>
                          <a:solidFill>
                            <a:schemeClr val="bg1"/>
                          </a:solidFill>
                          <a:effectLst/>
                          <a:latin typeface="Times New Roman" pitchFamily="18" charset="0"/>
                          <a:cs typeface="Times New Roman" pitchFamily="18" charset="0"/>
                        </a:rPr>
                        <a:t>Lexile</a:t>
                      </a:r>
                      <a:r>
                        <a:rPr kumimoji="0" lang="en-US" sz="2500" b="0" i="0" u="none" strike="noStrike" cap="none" spc="-100" normalizeH="0" baseline="30000" dirty="0" smtClean="0">
                          <a:ln>
                            <a:noFill/>
                          </a:ln>
                          <a:solidFill>
                            <a:schemeClr val="bg1"/>
                          </a:solidFill>
                          <a:effectLst/>
                          <a:latin typeface="Times New Roman" pitchFamily="18" charset="0"/>
                          <a:cs typeface="Times New Roman" pitchFamily="18" charset="0"/>
                        </a:rPr>
                        <a:t>®</a:t>
                      </a:r>
                      <a:r>
                        <a:rPr kumimoji="0" lang="en-US" sz="2500" b="0" i="0" u="none" strike="noStrike" cap="none" spc="-100" normalizeH="0" baseline="0" dirty="0" smtClean="0">
                          <a:ln>
                            <a:noFill/>
                          </a:ln>
                          <a:solidFill>
                            <a:schemeClr val="bg1"/>
                          </a:solidFill>
                          <a:effectLst/>
                          <a:latin typeface="Times New Roman" pitchFamily="18" charset="0"/>
                          <a:cs typeface="Times New Roman" pitchFamily="18" charset="0"/>
                        </a:rPr>
                        <a:t> Measure</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0060A1">
                        <a:alpha val="65000"/>
                      </a:srgbClr>
                    </a:solidFill>
                  </a:tcPr>
                </a:tc>
              </a:tr>
              <a:tr h="214313">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500" b="0" i="0" u="none" strike="noStrike" cap="none" spc="-50" normalizeH="0" baseline="0" dirty="0" smtClean="0">
                          <a:ln>
                            <a:noFill/>
                          </a:ln>
                          <a:solidFill>
                            <a:schemeClr val="tx1"/>
                          </a:solidFill>
                          <a:effectLst/>
                          <a:latin typeface="Times New Roman" pitchFamily="18" charset="0"/>
                          <a:cs typeface="Times New Roman" pitchFamily="18" charset="0"/>
                        </a:rPr>
                        <a:t>Business Ethics</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alpha val="6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500" b="0" i="0" u="none" strike="noStrike" cap="none" spc="-50" normalizeH="0" baseline="0" dirty="0" smtClean="0">
                          <a:ln>
                            <a:noFill/>
                          </a:ln>
                          <a:solidFill>
                            <a:schemeClr val="tx1"/>
                          </a:solidFill>
                          <a:effectLst/>
                          <a:latin typeface="Times New Roman" pitchFamily="18" charset="0"/>
                          <a:cs typeface="Times New Roman" pitchFamily="18" charset="0"/>
                        </a:rPr>
                        <a:t>1460L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alpha val="65000"/>
                      </a:schemeClr>
                    </a:solidFill>
                  </a:tcPr>
                </a:tc>
              </a:tr>
              <a:tr h="214313">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500" b="0" i="0" u="none" strike="noStrike" cap="none" spc="-50" normalizeH="0" baseline="0" dirty="0" smtClean="0">
                          <a:ln>
                            <a:noFill/>
                          </a:ln>
                          <a:solidFill>
                            <a:schemeClr val="tx1"/>
                          </a:solidFill>
                          <a:effectLst/>
                          <a:latin typeface="Times New Roman" pitchFamily="18" charset="0"/>
                          <a:cs typeface="Times New Roman" pitchFamily="18" charset="0"/>
                        </a:rPr>
                        <a:t>Code of Conduct</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alpha val="6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500" b="0" i="0" u="none" strike="noStrike" cap="none" spc="-50" normalizeH="0" baseline="0" dirty="0" smtClean="0">
                          <a:ln>
                            <a:noFill/>
                          </a:ln>
                          <a:solidFill>
                            <a:schemeClr val="tx1"/>
                          </a:solidFill>
                          <a:effectLst/>
                          <a:latin typeface="Times New Roman" pitchFamily="18" charset="0"/>
                          <a:cs typeface="Times New Roman" pitchFamily="18" charset="0"/>
                        </a:rPr>
                        <a:t>1270L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alpha val="65000"/>
                      </a:schemeClr>
                    </a:solidFill>
                  </a:tcPr>
                </a:tc>
              </a:tr>
              <a:tr h="214313">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500" b="0" i="0" u="none" strike="noStrike" cap="none" spc="-50" normalizeH="0" baseline="0" dirty="0" smtClean="0">
                          <a:ln>
                            <a:noFill/>
                          </a:ln>
                          <a:solidFill>
                            <a:schemeClr val="tx1"/>
                          </a:solidFill>
                          <a:effectLst/>
                          <a:latin typeface="Times New Roman" pitchFamily="18" charset="0"/>
                          <a:cs typeface="Times New Roman" pitchFamily="18" charset="0"/>
                        </a:rPr>
                        <a:t>Bonus Program</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alpha val="6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500" b="0" i="0" u="none" strike="noStrike" cap="none" spc="-50" normalizeH="0" baseline="0" dirty="0" smtClean="0">
                          <a:ln>
                            <a:noFill/>
                          </a:ln>
                          <a:solidFill>
                            <a:schemeClr val="tx1"/>
                          </a:solidFill>
                          <a:effectLst/>
                          <a:latin typeface="Times New Roman" pitchFamily="18" charset="0"/>
                          <a:cs typeface="Times New Roman" pitchFamily="18" charset="0"/>
                        </a:rPr>
                        <a:t>1240L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alpha val="65000"/>
                      </a:schemeClr>
                    </a:solidFill>
                  </a:tcPr>
                </a:tc>
              </a:tr>
              <a:tr h="214313">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500" b="0" i="0" u="none" strike="noStrike" cap="none" spc="-50" normalizeH="0" baseline="0" dirty="0" smtClean="0">
                          <a:ln>
                            <a:noFill/>
                          </a:ln>
                          <a:solidFill>
                            <a:schemeClr val="tx1"/>
                          </a:solidFill>
                          <a:effectLst/>
                          <a:latin typeface="Times New Roman" pitchFamily="18" charset="0"/>
                          <a:cs typeface="Times New Roman" pitchFamily="18" charset="0"/>
                        </a:rPr>
                        <a:t>Safe Practices</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alpha val="6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500" b="0" i="0" u="none" strike="noStrike" cap="none" spc="-50" normalizeH="0" baseline="0" dirty="0" smtClean="0">
                          <a:ln>
                            <a:noFill/>
                          </a:ln>
                          <a:solidFill>
                            <a:schemeClr val="tx1"/>
                          </a:solidFill>
                          <a:effectLst/>
                          <a:latin typeface="Times New Roman" pitchFamily="18" charset="0"/>
                          <a:cs typeface="Times New Roman" pitchFamily="18" charset="0"/>
                        </a:rPr>
                        <a:t>1250L</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alpha val="65000"/>
                      </a:schemeClr>
                    </a:solidFill>
                  </a:tcPr>
                </a:tc>
              </a:tr>
            </a:tbl>
          </a:graphicData>
        </a:graphic>
      </p:graphicFrame>
      <p:sp>
        <p:nvSpPr>
          <p:cNvPr id="5" name="Rectangle 4"/>
          <p:cNvSpPr txBox="1">
            <a:spLocks noChangeArrowheads="1"/>
          </p:cNvSpPr>
          <p:nvPr/>
        </p:nvSpPr>
        <p:spPr bwMode="auto">
          <a:xfrm>
            <a:off x="609600" y="517525"/>
            <a:ext cx="8077200" cy="646113"/>
          </a:xfrm>
          <a:prstGeom prst="rect">
            <a:avLst/>
          </a:prstGeom>
          <a:noFill/>
          <a:ln w="9525">
            <a:noFill/>
            <a:miter lim="800000"/>
            <a:headEnd/>
            <a:tailEnd/>
          </a:ln>
        </p:spPr>
        <p:txBody>
          <a:bodyPr>
            <a:spAutoFit/>
          </a:bodyPr>
          <a:lstStyle/>
          <a:p>
            <a:pPr eaLnBrk="0" hangingPunct="0">
              <a:defRPr/>
            </a:pPr>
            <a:r>
              <a:rPr lang="en-US" sz="3600" kern="0" spc="-100" dirty="0">
                <a:solidFill>
                  <a:srgbClr val="0060A1"/>
                </a:solidFill>
                <a:latin typeface="Times New Roman" pitchFamily="18" charset="0"/>
                <a:ea typeface="+mj-ea"/>
                <a:cs typeface="Times New Roman" pitchFamily="18" charset="0"/>
              </a:rPr>
              <a:t>Text demands in the workplace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609600" y="517525"/>
            <a:ext cx="8077200" cy="641350"/>
          </a:xfrm>
        </p:spPr>
        <p:txBody>
          <a:bodyPr/>
          <a:lstStyle/>
          <a:p>
            <a:r>
              <a:rPr lang="en-US" smtClean="0">
                <a:latin typeface="Times New Roman" pitchFamily="18" charset="0"/>
              </a:rPr>
              <a:t>Lexile Calculator</a:t>
            </a:r>
          </a:p>
        </p:txBody>
      </p:sp>
      <p:sp>
        <p:nvSpPr>
          <p:cNvPr id="67586" name="Rectangle 3"/>
          <p:cNvSpPr>
            <a:spLocks noGrp="1" noChangeArrowheads="1"/>
          </p:cNvSpPr>
          <p:nvPr>
            <p:ph type="body" idx="1"/>
          </p:nvPr>
        </p:nvSpPr>
        <p:spPr>
          <a:xfrm>
            <a:off x="609600" y="1295400"/>
            <a:ext cx="8077200" cy="3625850"/>
          </a:xfrm>
        </p:spPr>
        <p:txBody>
          <a:bodyPr/>
          <a:lstStyle/>
          <a:p>
            <a:r>
              <a:rPr lang="en-US" smtClean="0">
                <a:latin typeface="Times New Roman" pitchFamily="18" charset="0"/>
              </a:rPr>
              <a:t>Forecasted comprehension rates:</a:t>
            </a:r>
          </a:p>
          <a:p>
            <a:pPr lvl="1">
              <a:buFont typeface="Arial" charset="0"/>
              <a:buNone/>
            </a:pPr>
            <a:r>
              <a:rPr lang="en-US" smtClean="0">
                <a:latin typeface="Times New Roman" pitchFamily="18" charset="0"/>
              </a:rPr>
              <a:t>Reader measure – text measure =   0  	75%</a:t>
            </a:r>
          </a:p>
          <a:p>
            <a:pPr lvl="1">
              <a:buFont typeface="Arial" charset="0"/>
              <a:buNone/>
            </a:pPr>
            <a:r>
              <a:rPr lang="en-US" smtClean="0">
                <a:latin typeface="Times New Roman" pitchFamily="18" charset="0"/>
              </a:rPr>
              <a:t>Reader measure – text measure = -250 	50%</a:t>
            </a:r>
          </a:p>
          <a:p>
            <a:pPr lvl="1">
              <a:buFont typeface="Arial" charset="0"/>
              <a:buNone/>
            </a:pPr>
            <a:r>
              <a:rPr lang="en-US" smtClean="0">
                <a:latin typeface="Times New Roman" pitchFamily="18" charset="0"/>
              </a:rPr>
              <a:t>Reader measure – text measure = +250	90%</a:t>
            </a:r>
          </a:p>
          <a:p>
            <a:pPr lvl="1">
              <a:buFont typeface="Arial" charset="0"/>
              <a:buNone/>
            </a:pPr>
            <a:endParaRPr lang="en-US" i="1" smtClean="0">
              <a:latin typeface="Times New Roman" pitchFamily="18" charset="0"/>
            </a:endParaRPr>
          </a:p>
          <a:p>
            <a:pPr lvl="1">
              <a:buFont typeface="Arial" charset="0"/>
              <a:buNone/>
            </a:pPr>
            <a:r>
              <a:rPr lang="en-US" i="1" smtClean="0">
                <a:latin typeface="Times New Roman" pitchFamily="18" charset="0"/>
              </a:rPr>
              <a:t>Example:</a:t>
            </a:r>
          </a:p>
          <a:p>
            <a:pPr lvl="1">
              <a:buFont typeface="Arial" charset="0"/>
              <a:buNone/>
            </a:pPr>
            <a:r>
              <a:rPr lang="en-US" i="1" smtClean="0">
                <a:latin typeface="Times New Roman" pitchFamily="18" charset="0"/>
              </a:rPr>
              <a:t>Reader 1000L </a:t>
            </a:r>
            <a:r>
              <a:rPr lang="en-US" b="1" i="1" smtClean="0">
                <a:latin typeface="Times New Roman" pitchFamily="18" charset="0"/>
              </a:rPr>
              <a:t>–</a:t>
            </a:r>
            <a:r>
              <a:rPr lang="en-US" i="1" smtClean="0">
                <a:latin typeface="Times New Roman" pitchFamily="18" charset="0"/>
              </a:rPr>
              <a:t> Text 750L </a:t>
            </a:r>
            <a:r>
              <a:rPr lang="en-US" b="1" i="1" smtClean="0">
                <a:latin typeface="Times New Roman" pitchFamily="18" charset="0"/>
              </a:rPr>
              <a:t>= </a:t>
            </a:r>
            <a:r>
              <a:rPr lang="en-US" i="1" smtClean="0">
                <a:latin typeface="Times New Roman" pitchFamily="18" charset="0"/>
              </a:rPr>
              <a:t>90% comprehension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609600" y="517525"/>
            <a:ext cx="8077200" cy="661988"/>
          </a:xfrm>
        </p:spPr>
        <p:txBody>
          <a:bodyPr/>
          <a:lstStyle/>
          <a:p>
            <a:pPr>
              <a:defRPr/>
            </a:pPr>
            <a:r>
              <a:rPr lang="es-ES" spc="-100" smtClean="0">
                <a:latin typeface="Times New Roman" pitchFamily="18" charset="0"/>
                <a:cs typeface="Times New Roman" pitchFamily="18" charset="0"/>
              </a:rPr>
              <a:t>Lexile study findings: TOEFL Junior</a:t>
            </a:r>
            <a:endParaRPr lang="en-US" spc="-100" smtClean="0">
              <a:latin typeface="Times New Roman" pitchFamily="18" charset="0"/>
              <a:cs typeface="Times New Roman" pitchFamily="18" charset="0"/>
            </a:endParaRPr>
          </a:p>
        </p:txBody>
      </p:sp>
      <p:sp>
        <p:nvSpPr>
          <p:cNvPr id="4" name="Content Placeholder 2"/>
          <p:cNvSpPr txBox="1">
            <a:spLocks/>
          </p:cNvSpPr>
          <p:nvPr/>
        </p:nvSpPr>
        <p:spPr bwMode="auto">
          <a:xfrm>
            <a:off x="762000" y="1447800"/>
            <a:ext cx="8077200" cy="1500188"/>
          </a:xfrm>
          <a:prstGeom prst="rect">
            <a:avLst/>
          </a:prstGeom>
          <a:noFill/>
          <a:ln w="9525">
            <a:noFill/>
            <a:miter lim="800000"/>
            <a:headEnd/>
            <a:tailEnd/>
          </a:ln>
        </p:spPr>
        <p:txBody>
          <a:bodyPr>
            <a:spAutoFit/>
          </a:bodyPr>
          <a:lstStyle/>
          <a:p>
            <a:pPr marL="342900" indent="-342900" eaLnBrk="0" hangingPunct="0">
              <a:spcBef>
                <a:spcPct val="20000"/>
              </a:spcBef>
              <a:buClr>
                <a:srgbClr val="0060A1"/>
              </a:buClr>
              <a:buSzPct val="85000"/>
              <a:buFont typeface="Wingdings" pitchFamily="2" charset="2"/>
              <a:buChar char="§"/>
              <a:defRPr/>
            </a:pPr>
            <a:endParaRPr lang="en-US" sz="3000" kern="0" dirty="0">
              <a:latin typeface="Calibri" pitchFamily="34" charset="0"/>
            </a:endParaRPr>
          </a:p>
        </p:txBody>
      </p:sp>
      <p:graphicFrame>
        <p:nvGraphicFramePr>
          <p:cNvPr id="21533" name="Group 29"/>
          <p:cNvGraphicFramePr>
            <a:graphicFrameLocks noGrp="1"/>
          </p:cNvGraphicFramePr>
          <p:nvPr>
            <p:ph sz="half" idx="4294967295"/>
          </p:nvPr>
        </p:nvGraphicFramePr>
        <p:xfrm>
          <a:off x="533400" y="1524000"/>
          <a:ext cx="8077200" cy="2193925"/>
        </p:xfrm>
        <a:graphic>
          <a:graphicData uri="http://schemas.openxmlformats.org/drawingml/2006/table">
            <a:tbl>
              <a:tblPr/>
              <a:tblGrid>
                <a:gridCol w="2362200"/>
                <a:gridCol w="2209800"/>
                <a:gridCol w="3505200"/>
              </a:tblGrid>
              <a:tr h="214313">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400" b="0" i="0" u="none" strike="noStrike" cap="none" normalizeH="0" baseline="0" smtClean="0">
                          <a:ln>
                            <a:noFill/>
                          </a:ln>
                          <a:solidFill>
                            <a:schemeClr val="bg1"/>
                          </a:solidFill>
                          <a:effectLst/>
                          <a:latin typeface="Times New Roman" pitchFamily="18" charset="0"/>
                          <a:cs typeface="Times New Roman" pitchFamily="18" charset="0"/>
                        </a:rPr>
                        <a:t>TOEFL Junior Reading Score</a:t>
                      </a:r>
                    </a:p>
                  </a:txBody>
                  <a:tcPr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60A1">
                        <a:alpha val="65097"/>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400" b="0" i="0" u="none" strike="noStrike" cap="none" normalizeH="0" baseline="0" smtClean="0">
                          <a:ln>
                            <a:noFill/>
                          </a:ln>
                          <a:solidFill>
                            <a:schemeClr val="bg1"/>
                          </a:solidFill>
                          <a:effectLst/>
                          <a:latin typeface="Times New Roman" pitchFamily="18" charset="0"/>
                          <a:cs typeface="Times New Roman" pitchFamily="18" charset="0"/>
                        </a:rPr>
                        <a:t>Lexile Measure</a:t>
                      </a:r>
                    </a:p>
                  </a:txBody>
                  <a:tcPr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60A1">
                        <a:alpha val="65097"/>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400" b="0" i="0" u="none" strike="noStrike" cap="none" normalizeH="0" baseline="0" smtClean="0">
                          <a:ln>
                            <a:noFill/>
                          </a:ln>
                          <a:solidFill>
                            <a:schemeClr val="bg1"/>
                          </a:solidFill>
                          <a:effectLst/>
                          <a:latin typeface="Times New Roman" pitchFamily="18" charset="0"/>
                          <a:cs typeface="Times New Roman" pitchFamily="18" charset="0"/>
                        </a:rPr>
                        <a:t>Reading Level </a:t>
                      </a:r>
                      <a:r>
                        <a:rPr kumimoji="0" lang="es-ES" sz="2400" b="0" i="0" u="none" strike="noStrike" cap="none" normalizeH="0" baseline="0" smtClean="0">
                          <a:ln>
                            <a:noFill/>
                          </a:ln>
                          <a:solidFill>
                            <a:schemeClr val="bg1"/>
                          </a:solidFill>
                          <a:effectLst/>
                          <a:latin typeface="Times New Roman" pitchFamily="18" charset="0"/>
                          <a:cs typeface="Times New Roman" pitchFamily="18" charset="0"/>
                        </a:rPr>
                        <a:t>(US)</a:t>
                      </a:r>
                      <a:endParaRPr kumimoji="0" lang="en-US" sz="2400" b="0" i="0" u="none" strike="noStrike" cap="none" normalizeH="0" baseline="0" smtClean="0">
                        <a:ln>
                          <a:noFill/>
                        </a:ln>
                        <a:solidFill>
                          <a:schemeClr val="bg1"/>
                        </a:solidFill>
                        <a:effectLst/>
                        <a:latin typeface="Times New Roman" pitchFamily="18" charset="0"/>
                        <a:cs typeface="Times New Roman" pitchFamily="18" charset="0"/>
                      </a:endParaRPr>
                    </a:p>
                  </a:txBody>
                  <a:tcPr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60A1">
                        <a:alpha val="65097"/>
                      </a:srgbClr>
                    </a:solidFill>
                  </a:tcPr>
                </a:tc>
              </a:tr>
              <a:tr h="214313">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280 - 300</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1000L – 1160L</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7</a:t>
                      </a:r>
                      <a:r>
                        <a:rPr kumimoji="0" lang="en-US" sz="2400" b="0" i="0" u="none" strike="noStrike" cap="none" normalizeH="0" baseline="30000" smtClean="0">
                          <a:ln>
                            <a:noFill/>
                          </a:ln>
                          <a:solidFill>
                            <a:schemeClr val="tx1"/>
                          </a:solidFill>
                          <a:effectLst/>
                          <a:latin typeface="Times New Roman" pitchFamily="18" charset="0"/>
                          <a:cs typeface="Times New Roman" pitchFamily="18" charset="0"/>
                        </a:rPr>
                        <a:t>th</a:t>
                      </a: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  8</a:t>
                      </a:r>
                      <a:r>
                        <a:rPr kumimoji="0" lang="en-US" sz="2400" b="0" i="0" u="none" strike="noStrike" cap="none" normalizeH="0" baseline="30000" smtClean="0">
                          <a:ln>
                            <a:noFill/>
                          </a:ln>
                          <a:solidFill>
                            <a:schemeClr val="tx1"/>
                          </a:solidFill>
                          <a:effectLst/>
                          <a:latin typeface="Times New Roman" pitchFamily="18" charset="0"/>
                          <a:cs typeface="Times New Roman" pitchFamily="18" charset="0"/>
                        </a:rPr>
                        <a:t>th</a:t>
                      </a: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  and 9</a:t>
                      </a:r>
                      <a:r>
                        <a:rPr kumimoji="0" lang="en-US" sz="2400" b="0" i="0" u="none" strike="noStrike" cap="none" normalizeH="0" baseline="30000" smtClean="0">
                          <a:ln>
                            <a:noFill/>
                          </a:ln>
                          <a:solidFill>
                            <a:schemeClr val="tx1"/>
                          </a:solidFill>
                          <a:effectLst/>
                          <a:latin typeface="Times New Roman" pitchFamily="18" charset="0"/>
                          <a:cs typeface="Times New Roman" pitchFamily="18" charset="0"/>
                        </a:rPr>
                        <a:t>th</a:t>
                      </a: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 Grade</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r>
              <a:tr h="214313">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250 - 275</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795L – 950L</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5</a:t>
                      </a:r>
                      <a:r>
                        <a:rPr kumimoji="0" lang="en-US" sz="2400" b="0" i="0" u="none" strike="noStrike" cap="none" normalizeH="0" baseline="30000" smtClean="0">
                          <a:ln>
                            <a:noFill/>
                          </a:ln>
                          <a:solidFill>
                            <a:schemeClr val="tx1"/>
                          </a:solidFill>
                          <a:effectLst/>
                          <a:latin typeface="Times New Roman" pitchFamily="18" charset="0"/>
                          <a:cs typeface="Times New Roman" pitchFamily="18" charset="0"/>
                        </a:rPr>
                        <a:t>th</a:t>
                      </a: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  and 6</a:t>
                      </a:r>
                      <a:r>
                        <a:rPr kumimoji="0" lang="en-US" sz="2400" b="0" i="0" u="none" strike="noStrike" cap="none" normalizeH="0" baseline="30000" smtClean="0">
                          <a:ln>
                            <a:noFill/>
                          </a:ln>
                          <a:solidFill>
                            <a:schemeClr val="tx1"/>
                          </a:solidFill>
                          <a:effectLst/>
                          <a:latin typeface="Times New Roman" pitchFamily="18" charset="0"/>
                          <a:cs typeface="Times New Roman" pitchFamily="18" charset="0"/>
                        </a:rPr>
                        <a:t>th</a:t>
                      </a: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  Grade</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r>
              <a:tr h="214313">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210 - 245</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590L – 775L</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3</a:t>
                      </a:r>
                      <a:r>
                        <a:rPr kumimoji="0" lang="en-US" sz="2400" b="0" i="0" u="none" strike="noStrike" cap="none" normalizeH="0" baseline="30000" smtClean="0">
                          <a:ln>
                            <a:noFill/>
                          </a:ln>
                          <a:solidFill>
                            <a:schemeClr val="tx1"/>
                          </a:solidFill>
                          <a:effectLst/>
                          <a:latin typeface="Times New Roman" pitchFamily="18" charset="0"/>
                          <a:cs typeface="Times New Roman" pitchFamily="18" charset="0"/>
                        </a:rPr>
                        <a:t>rd</a:t>
                      </a: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  and 4</a:t>
                      </a:r>
                      <a:r>
                        <a:rPr kumimoji="0" lang="en-US" sz="2400" b="0" i="0" u="none" strike="noStrike" cap="none" normalizeH="0" baseline="30000" smtClean="0">
                          <a:ln>
                            <a:noFill/>
                          </a:ln>
                          <a:solidFill>
                            <a:schemeClr val="tx1"/>
                          </a:solidFill>
                          <a:effectLst/>
                          <a:latin typeface="Times New Roman" pitchFamily="18" charset="0"/>
                          <a:cs typeface="Times New Roman" pitchFamily="18" charset="0"/>
                        </a:rPr>
                        <a:t>th</a:t>
                      </a: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  Grade</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97" name="Group 45"/>
          <p:cNvGraphicFramePr>
            <a:graphicFrameLocks noGrp="1"/>
          </p:cNvGraphicFramePr>
          <p:nvPr>
            <p:ph sz="half" idx="4294967295"/>
          </p:nvPr>
        </p:nvGraphicFramePr>
        <p:xfrm>
          <a:off x="381000" y="1219200"/>
          <a:ext cx="8382000" cy="4059238"/>
        </p:xfrm>
        <a:graphic>
          <a:graphicData uri="http://schemas.openxmlformats.org/drawingml/2006/table">
            <a:tbl>
              <a:tblPr/>
              <a:tblGrid>
                <a:gridCol w="2362200"/>
                <a:gridCol w="1905000"/>
                <a:gridCol w="2209800"/>
                <a:gridCol w="1905000"/>
              </a:tblGrid>
              <a:tr h="214313">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200" b="0" i="0" u="none" strike="noStrike" cap="none" normalizeH="0" baseline="0" smtClean="0">
                          <a:ln>
                            <a:noFill/>
                          </a:ln>
                          <a:solidFill>
                            <a:schemeClr val="bg1"/>
                          </a:solidFill>
                          <a:effectLst/>
                          <a:latin typeface="Times New Roman" pitchFamily="18" charset="0"/>
                          <a:cs typeface="Times New Roman" pitchFamily="18" charset="0"/>
                        </a:rPr>
                        <a:t>TOEFL Reading Performance Level</a:t>
                      </a:r>
                    </a:p>
                  </a:txBody>
                  <a:tcPr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60A1">
                        <a:alpha val="65097"/>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200" b="0" i="0" u="none" strike="noStrike" cap="none" normalizeH="0" baseline="0" smtClean="0">
                          <a:ln>
                            <a:noFill/>
                          </a:ln>
                          <a:solidFill>
                            <a:schemeClr val="bg1"/>
                          </a:solidFill>
                          <a:effectLst/>
                          <a:latin typeface="Times New Roman" pitchFamily="18" charset="0"/>
                          <a:cs typeface="Times New Roman" pitchFamily="18" charset="0"/>
                        </a:rPr>
                        <a:t>TOEFL Reading Score</a:t>
                      </a:r>
                    </a:p>
                  </a:txBody>
                  <a:tcPr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60A1">
                        <a:alpha val="65097"/>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200" b="0" i="0" u="none" strike="noStrike" cap="none" normalizeH="0" baseline="0" smtClean="0">
                          <a:ln>
                            <a:noFill/>
                          </a:ln>
                          <a:solidFill>
                            <a:schemeClr val="bg1"/>
                          </a:solidFill>
                          <a:effectLst/>
                          <a:latin typeface="Times New Roman" pitchFamily="18" charset="0"/>
                          <a:cs typeface="Times New Roman" pitchFamily="18" charset="0"/>
                        </a:rPr>
                        <a:t>Lexile</a:t>
                      </a:r>
                      <a:r>
                        <a:rPr kumimoji="0" lang="en-US" sz="2200" b="0" i="0" u="none" strike="noStrike" cap="none" normalizeH="0" baseline="30000" smtClean="0">
                          <a:ln>
                            <a:noFill/>
                          </a:ln>
                          <a:solidFill>
                            <a:schemeClr val="bg1"/>
                          </a:solidFill>
                          <a:effectLst/>
                          <a:latin typeface="Times New Roman" pitchFamily="18" charset="0"/>
                          <a:cs typeface="Times New Roman" pitchFamily="18" charset="0"/>
                        </a:rPr>
                        <a:t> </a:t>
                      </a:r>
                      <a:r>
                        <a:rPr kumimoji="0" lang="en-US" sz="2200" b="0" i="0" u="none" strike="noStrike" cap="none" normalizeH="0" baseline="0" smtClean="0">
                          <a:ln>
                            <a:noFill/>
                          </a:ln>
                          <a:solidFill>
                            <a:schemeClr val="bg1"/>
                          </a:solidFill>
                          <a:effectLst/>
                          <a:latin typeface="Times New Roman" pitchFamily="18" charset="0"/>
                          <a:cs typeface="Times New Roman" pitchFamily="18" charset="0"/>
                        </a:rPr>
                        <a:t> Measure</a:t>
                      </a:r>
                    </a:p>
                  </a:txBody>
                  <a:tcPr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60A1">
                        <a:alpha val="65097"/>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200" b="0" i="0" u="none" strike="noStrike" cap="none" normalizeH="0" baseline="0" smtClean="0">
                          <a:ln>
                            <a:noFill/>
                          </a:ln>
                          <a:solidFill>
                            <a:schemeClr val="bg1"/>
                          </a:solidFill>
                          <a:effectLst/>
                          <a:latin typeface="Times New Roman" pitchFamily="18" charset="0"/>
                          <a:cs typeface="Times New Roman" pitchFamily="18" charset="0"/>
                        </a:rPr>
                        <a:t>Reading Level</a:t>
                      </a:r>
                    </a:p>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200" b="0" i="0" u="none" strike="noStrike" cap="none" normalizeH="0" baseline="0" smtClean="0">
                          <a:ln>
                            <a:noFill/>
                          </a:ln>
                          <a:solidFill>
                            <a:schemeClr val="bg1"/>
                          </a:solidFill>
                          <a:effectLst/>
                          <a:latin typeface="Times New Roman" pitchFamily="18" charset="0"/>
                          <a:cs typeface="Times New Roman" pitchFamily="18" charset="0"/>
                        </a:rPr>
                        <a:t>(US) </a:t>
                      </a:r>
                    </a:p>
                  </a:txBody>
                  <a:tcPr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60A1">
                        <a:alpha val="65097"/>
                      </a:srgbClr>
                    </a:solidFill>
                  </a:tcPr>
                </a:tc>
              </a:tr>
              <a:tr h="214313">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s-ES" sz="2200" b="0" i="0" u="none" strike="noStrike" cap="none" normalizeH="0" baseline="0" smtClean="0">
                          <a:ln>
                            <a:noFill/>
                          </a:ln>
                          <a:solidFill>
                            <a:schemeClr val="tx1"/>
                          </a:solidFill>
                          <a:effectLst/>
                          <a:latin typeface="Times New Roman" pitchFamily="18" charset="0"/>
                          <a:cs typeface="Times New Roman" pitchFamily="18" charset="0"/>
                        </a:rPr>
                        <a:t>High</a:t>
                      </a:r>
                      <a:endParaRPr kumimoji="0" lang="en-US" sz="22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27 – 30</a:t>
                      </a:r>
                    </a:p>
                  </a:txBody>
                  <a:tcPr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1490L – 1595L+</a:t>
                      </a:r>
                    </a:p>
                  </a:txBody>
                  <a:tcPr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Graduate School</a:t>
                      </a:r>
                    </a:p>
                  </a:txBody>
                  <a:tcPr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r>
              <a:tr h="214313">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s-ES" sz="2200" b="0" i="0" u="none" strike="noStrike" cap="none" normalizeH="0" baseline="0" smtClean="0">
                          <a:ln>
                            <a:noFill/>
                          </a:ln>
                          <a:solidFill>
                            <a:schemeClr val="tx1"/>
                          </a:solidFill>
                          <a:effectLst/>
                          <a:latin typeface="Times New Roman" pitchFamily="18" charset="0"/>
                          <a:cs typeface="Times New Roman" pitchFamily="18" charset="0"/>
                        </a:rPr>
                        <a:t>High</a:t>
                      </a:r>
                    </a:p>
                  </a:txBody>
                  <a:tcPr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22 – 26</a:t>
                      </a:r>
                    </a:p>
                  </a:txBody>
                  <a:tcPr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1315L – 1435L</a:t>
                      </a:r>
                    </a:p>
                  </a:txBody>
                  <a:tcPr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College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Jr/ Sr Yrs</a:t>
                      </a:r>
                    </a:p>
                  </a:txBody>
                  <a:tcPr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r>
              <a:tr h="214313">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s-ES" sz="2200" b="0" i="0" u="none" strike="noStrike" cap="none" normalizeH="0" baseline="0" smtClean="0">
                          <a:ln>
                            <a:noFill/>
                          </a:ln>
                          <a:solidFill>
                            <a:schemeClr val="tx1"/>
                          </a:solidFill>
                          <a:effectLst/>
                          <a:latin typeface="Times New Roman" pitchFamily="18" charset="0"/>
                          <a:cs typeface="Times New Roman" pitchFamily="18" charset="0"/>
                        </a:rPr>
                        <a:t>Intermediate</a:t>
                      </a:r>
                      <a:endParaRPr kumimoji="0" lang="en-US" sz="22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18 – 21</a:t>
                      </a:r>
                    </a:p>
                  </a:txBody>
                  <a:tcPr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1215L – 1295L</a:t>
                      </a:r>
                    </a:p>
                  </a:txBody>
                  <a:tcPr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12</a:t>
                      </a:r>
                      <a:r>
                        <a:rPr kumimoji="0" lang="en-US" sz="2200" b="0" i="0" u="none" strike="noStrike" cap="none" normalizeH="0" baseline="30000" smtClean="0">
                          <a:ln>
                            <a:noFill/>
                          </a:ln>
                          <a:solidFill>
                            <a:schemeClr val="tx1"/>
                          </a:solidFill>
                          <a:effectLst/>
                          <a:latin typeface="Times New Roman" pitchFamily="18" charset="0"/>
                          <a:cs typeface="Times New Roman" pitchFamily="18" charset="0"/>
                        </a:rPr>
                        <a:t>th</a:t>
                      </a: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 Grade</a:t>
                      </a:r>
                    </a:p>
                  </a:txBody>
                  <a:tcPr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r>
              <a:tr h="214313">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s-ES" sz="2200" b="0" i="0" u="none" strike="noStrike" cap="none" normalizeH="0" baseline="0" smtClean="0">
                          <a:ln>
                            <a:noFill/>
                          </a:ln>
                          <a:solidFill>
                            <a:schemeClr val="tx1"/>
                          </a:solidFill>
                          <a:effectLst/>
                          <a:latin typeface="Times New Roman" pitchFamily="18" charset="0"/>
                          <a:cs typeface="Times New Roman" pitchFamily="18" charset="0"/>
                        </a:rPr>
                        <a:t>Intermediate</a:t>
                      </a:r>
                      <a:endParaRPr kumimoji="0" lang="en-US" sz="22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15 – 17</a:t>
                      </a:r>
                    </a:p>
                  </a:txBody>
                  <a:tcPr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1135L – 1190L</a:t>
                      </a:r>
                    </a:p>
                  </a:txBody>
                  <a:tcPr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10</a:t>
                      </a:r>
                      <a:r>
                        <a:rPr kumimoji="0" lang="en-US" sz="2200" b="0" i="0" u="none" strike="noStrike" cap="none" normalizeH="0" baseline="30000" smtClean="0">
                          <a:ln>
                            <a:noFill/>
                          </a:ln>
                          <a:solidFill>
                            <a:schemeClr val="tx1"/>
                          </a:solidFill>
                          <a:effectLst/>
                          <a:latin typeface="Times New Roman" pitchFamily="18" charset="0"/>
                          <a:cs typeface="Times New Roman" pitchFamily="18" charset="0"/>
                        </a:rPr>
                        <a:t>th</a:t>
                      </a: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 Grade</a:t>
                      </a:r>
                    </a:p>
                  </a:txBody>
                  <a:tcPr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r>
              <a:tr h="214313">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s-ES" sz="2200" b="0" i="0" u="none" strike="noStrike" cap="none" normalizeH="0" baseline="0" smtClean="0">
                          <a:ln>
                            <a:noFill/>
                          </a:ln>
                          <a:solidFill>
                            <a:schemeClr val="tx1"/>
                          </a:solidFill>
                          <a:effectLst/>
                          <a:latin typeface="Times New Roman" pitchFamily="18" charset="0"/>
                          <a:cs typeface="Times New Roman" pitchFamily="18" charset="0"/>
                        </a:rPr>
                        <a:t>Low</a:t>
                      </a:r>
                      <a:endParaRPr kumimoji="0" lang="en-US" sz="22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9 – 14</a:t>
                      </a:r>
                    </a:p>
                  </a:txBody>
                  <a:tcPr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1025L – 1110L</a:t>
                      </a:r>
                    </a:p>
                  </a:txBody>
                  <a:tcPr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8</a:t>
                      </a:r>
                      <a:r>
                        <a:rPr kumimoji="0" lang="en-US" sz="2200" b="0" i="0" u="none" strike="noStrike" cap="none" normalizeH="0" baseline="30000" smtClean="0">
                          <a:ln>
                            <a:noFill/>
                          </a:ln>
                          <a:solidFill>
                            <a:schemeClr val="tx1"/>
                          </a:solidFill>
                          <a:effectLst/>
                          <a:latin typeface="Times New Roman" pitchFamily="18" charset="0"/>
                          <a:cs typeface="Times New Roman" pitchFamily="18" charset="0"/>
                        </a:rPr>
                        <a:t>th</a:t>
                      </a: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 Grade</a:t>
                      </a:r>
                    </a:p>
                  </a:txBody>
                  <a:tcPr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r>
              <a:tr h="214313">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s-ES" sz="2200" b="0" i="0" u="none" strike="noStrike" cap="none" normalizeH="0" baseline="0" smtClean="0">
                          <a:ln>
                            <a:noFill/>
                          </a:ln>
                          <a:solidFill>
                            <a:schemeClr val="tx1"/>
                          </a:solidFill>
                          <a:effectLst/>
                          <a:latin typeface="Times New Roman" pitchFamily="18" charset="0"/>
                          <a:cs typeface="Times New Roman" pitchFamily="18" charset="0"/>
                        </a:rPr>
                        <a:t>Low</a:t>
                      </a:r>
                      <a:endParaRPr kumimoji="0" lang="en-US" sz="22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0 – 8</a:t>
                      </a:r>
                    </a:p>
                  </a:txBody>
                  <a:tcPr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855L – 1010L</a:t>
                      </a:r>
                    </a:p>
                  </a:txBody>
                  <a:tcPr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6</a:t>
                      </a:r>
                      <a:r>
                        <a:rPr kumimoji="0" lang="en-US" sz="2200" b="0" i="0" u="none" strike="noStrike" cap="none" normalizeH="0" baseline="30000" smtClean="0">
                          <a:ln>
                            <a:noFill/>
                          </a:ln>
                          <a:solidFill>
                            <a:schemeClr val="tx1"/>
                          </a:solidFill>
                          <a:effectLst/>
                          <a:latin typeface="Times New Roman" pitchFamily="18" charset="0"/>
                          <a:cs typeface="Times New Roman" pitchFamily="18" charset="0"/>
                        </a:rPr>
                        <a:t>th</a:t>
                      </a: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 Grade</a:t>
                      </a:r>
                    </a:p>
                  </a:txBody>
                  <a:tcPr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alpha val="65097"/>
                      </a:schemeClr>
                    </a:solidFill>
                  </a:tcPr>
                </a:tc>
              </a:tr>
            </a:tbl>
          </a:graphicData>
        </a:graphic>
      </p:graphicFrame>
      <p:sp>
        <p:nvSpPr>
          <p:cNvPr id="66603" name="Title 1"/>
          <p:cNvSpPr>
            <a:spLocks noGrp="1"/>
          </p:cNvSpPr>
          <p:nvPr>
            <p:ph type="title"/>
          </p:nvPr>
        </p:nvSpPr>
        <p:spPr>
          <a:xfrm>
            <a:off x="609600" y="517525"/>
            <a:ext cx="8077200" cy="661988"/>
          </a:xfrm>
        </p:spPr>
        <p:txBody>
          <a:bodyPr/>
          <a:lstStyle/>
          <a:p>
            <a:pPr>
              <a:defRPr/>
            </a:pPr>
            <a:r>
              <a:rPr lang="es-ES" spc="-100" smtClean="0">
                <a:latin typeface="Times New Roman" pitchFamily="18" charset="0"/>
                <a:cs typeface="Times New Roman" pitchFamily="18" charset="0"/>
              </a:rPr>
              <a:t>Lexile Study Findings: TOEFL</a:t>
            </a:r>
            <a:endParaRPr lang="en-US" spc="-1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609600" y="517525"/>
            <a:ext cx="8077200" cy="661988"/>
          </a:xfrm>
        </p:spPr>
        <p:txBody>
          <a:bodyPr/>
          <a:lstStyle/>
          <a:p>
            <a:pPr>
              <a:defRPr/>
            </a:pPr>
            <a:r>
              <a:rPr lang="es-ES" spc="-100" smtClean="0">
                <a:latin typeface="Times New Roman" pitchFamily="18" charset="0"/>
                <a:cs typeface="Times New Roman" pitchFamily="18" charset="0"/>
              </a:rPr>
              <a:t>Lexile Study Findings: TOEIC (Japan)</a:t>
            </a:r>
            <a:endParaRPr lang="en-US" spc="-100" smtClean="0">
              <a:latin typeface="Times New Roman" pitchFamily="18" charset="0"/>
              <a:cs typeface="Times New Roman" pitchFamily="18" charset="0"/>
            </a:endParaRPr>
          </a:p>
        </p:txBody>
      </p:sp>
      <p:sp>
        <p:nvSpPr>
          <p:cNvPr id="4" name="Content Placeholder 2"/>
          <p:cNvSpPr txBox="1">
            <a:spLocks/>
          </p:cNvSpPr>
          <p:nvPr/>
        </p:nvSpPr>
        <p:spPr bwMode="auto">
          <a:xfrm>
            <a:off x="762000" y="1447800"/>
            <a:ext cx="8077200" cy="1500188"/>
          </a:xfrm>
          <a:prstGeom prst="rect">
            <a:avLst/>
          </a:prstGeom>
          <a:noFill/>
          <a:ln w="9525">
            <a:noFill/>
            <a:miter lim="800000"/>
            <a:headEnd/>
            <a:tailEnd/>
          </a:ln>
        </p:spPr>
        <p:txBody>
          <a:bodyPr>
            <a:spAutoFit/>
          </a:bodyPr>
          <a:lstStyle/>
          <a:p>
            <a:pPr marL="342900" indent="-342900" eaLnBrk="0" hangingPunct="0">
              <a:spcBef>
                <a:spcPct val="20000"/>
              </a:spcBef>
              <a:buClr>
                <a:srgbClr val="0060A1"/>
              </a:buClr>
              <a:buSzPct val="85000"/>
              <a:buFont typeface="Wingdings" pitchFamily="2" charset="2"/>
              <a:buChar char="§"/>
              <a:defRPr/>
            </a:pPr>
            <a:endParaRPr lang="en-US" sz="3000" kern="0" dirty="0">
              <a:latin typeface="Calibri" pitchFamily="34" charset="0"/>
            </a:endParaRPr>
          </a:p>
        </p:txBody>
      </p:sp>
      <p:graphicFrame>
        <p:nvGraphicFramePr>
          <p:cNvPr id="5" name="Group 42"/>
          <p:cNvGraphicFramePr>
            <a:graphicFrameLocks noGrp="1"/>
          </p:cNvGraphicFramePr>
          <p:nvPr>
            <p:ph sz="half" idx="4294967295"/>
          </p:nvPr>
        </p:nvGraphicFramePr>
        <p:xfrm>
          <a:off x="533400" y="1371600"/>
          <a:ext cx="8077200" cy="3181350"/>
        </p:xfrm>
        <a:graphic>
          <a:graphicData uri="http://schemas.openxmlformats.org/drawingml/2006/table">
            <a:tbl>
              <a:tblPr/>
              <a:tblGrid>
                <a:gridCol w="2792119"/>
                <a:gridCol w="2368315"/>
                <a:gridCol w="2916767"/>
              </a:tblGrid>
              <a:tr h="214313">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defRPr/>
                      </a:pPr>
                      <a:r>
                        <a:rPr kumimoji="0" lang="en-US" sz="2400" b="0" i="0" u="none" strike="noStrike" kern="1200" cap="none" spc="-100" normalizeH="0" baseline="0" dirty="0" smtClean="0">
                          <a:ln>
                            <a:noFill/>
                          </a:ln>
                          <a:solidFill>
                            <a:schemeClr val="bg1"/>
                          </a:solidFill>
                          <a:effectLst/>
                          <a:latin typeface="Times New Roman" pitchFamily="18" charset="0"/>
                          <a:ea typeface="+mn-ea"/>
                          <a:cs typeface="Times New Roman" pitchFamily="18" charset="0"/>
                        </a:rPr>
                        <a:t>TOEIC Reading Score</a:t>
                      </a:r>
                      <a:endParaRPr kumimoji="0" lang="en-US" sz="2400" b="0" i="0" u="none" strike="noStrike" kern="1200" cap="none" spc="-100" normalizeH="0" baseline="0" dirty="0">
                        <a:ln>
                          <a:noFill/>
                        </a:ln>
                        <a:solidFill>
                          <a:schemeClr val="bg1"/>
                        </a:solidFill>
                        <a:effectLst/>
                        <a:latin typeface="Times New Roman" pitchFamily="18" charset="0"/>
                        <a:ea typeface="+mn-ea"/>
                        <a:cs typeface="Times New Roman" pitchFamily="18"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0060A1">
                        <a:alpha val="65000"/>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pPr>
                      <a:r>
                        <a:rPr kumimoji="0" lang="en-US" sz="2400" b="0" i="0" u="none" strike="noStrike" cap="none" spc="-100" normalizeH="0" baseline="0" dirty="0" err="1" smtClean="0">
                          <a:ln>
                            <a:noFill/>
                          </a:ln>
                          <a:solidFill>
                            <a:schemeClr val="bg1"/>
                          </a:solidFill>
                          <a:effectLst/>
                          <a:latin typeface="Times New Roman" pitchFamily="18" charset="0"/>
                          <a:cs typeface="Times New Roman" pitchFamily="18" charset="0"/>
                        </a:rPr>
                        <a:t>Lexile</a:t>
                      </a:r>
                      <a:r>
                        <a:rPr kumimoji="0" lang="en-US" sz="2400" b="0" i="0" u="none" strike="noStrike" cap="none" spc="-100" normalizeH="0" baseline="0" dirty="0" smtClean="0">
                          <a:ln>
                            <a:noFill/>
                          </a:ln>
                          <a:solidFill>
                            <a:schemeClr val="bg1"/>
                          </a:solidFill>
                          <a:effectLst/>
                          <a:latin typeface="Times New Roman" pitchFamily="18" charset="0"/>
                          <a:cs typeface="Times New Roman" pitchFamily="18" charset="0"/>
                        </a:rPr>
                        <a:t> Measure</a:t>
                      </a: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0060A1">
                        <a:alpha val="65000"/>
                      </a:srgb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defRPr/>
                      </a:pPr>
                      <a:r>
                        <a:rPr kumimoji="0" lang="en-US" sz="2400" b="0" i="0" u="none" strike="noStrike" kern="1200" cap="none" spc="-100" normalizeH="0" baseline="0" dirty="0" smtClean="0">
                          <a:ln>
                            <a:noFill/>
                          </a:ln>
                          <a:solidFill>
                            <a:schemeClr val="bg1"/>
                          </a:solidFill>
                          <a:effectLst/>
                          <a:latin typeface="Times New Roman" pitchFamily="18" charset="0"/>
                          <a:ea typeface="+mn-ea"/>
                          <a:cs typeface="Times New Roman" pitchFamily="18" charset="0"/>
                        </a:rPr>
                        <a:t>Reading Level </a:t>
                      </a:r>
                    </a:p>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defRPr/>
                      </a:pPr>
                      <a:r>
                        <a:rPr kumimoji="0" lang="es-ES" sz="2400" b="0" i="0" u="none" strike="noStrike" kern="1200" cap="none" spc="-100" normalizeH="0" baseline="0" dirty="0" smtClean="0">
                          <a:ln>
                            <a:noFill/>
                          </a:ln>
                          <a:solidFill>
                            <a:schemeClr val="bg1"/>
                          </a:solidFill>
                          <a:effectLst/>
                          <a:latin typeface="Times New Roman" pitchFamily="18" charset="0"/>
                          <a:ea typeface="+mn-ea"/>
                          <a:cs typeface="Times New Roman" pitchFamily="18" charset="0"/>
                        </a:rPr>
                        <a:t>(US)</a:t>
                      </a:r>
                      <a:endParaRPr kumimoji="0" lang="en-US" sz="2400" b="0" i="0" u="none" strike="noStrike" cap="none" spc="-100" normalizeH="0" baseline="0" dirty="0" smtClean="0">
                        <a:ln>
                          <a:noFill/>
                        </a:ln>
                        <a:solidFill>
                          <a:schemeClr val="bg1"/>
                        </a:solidFill>
                        <a:effectLst/>
                        <a:latin typeface="Times New Roman" pitchFamily="18" charset="0"/>
                        <a:cs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0060A1">
                        <a:alpha val="65000"/>
                      </a:srgbClr>
                    </a:solidFill>
                  </a:tcPr>
                </a:tc>
              </a:tr>
              <a:tr h="214313">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defRPr/>
                      </a:pPr>
                      <a:r>
                        <a:rPr kumimoji="0" lang="es-ES" sz="2400" b="0" i="0" u="none" strike="noStrike" kern="1200" cap="none" spc="-50" normalizeH="0" baseline="0" dirty="0" smtClean="0">
                          <a:ln>
                            <a:noFill/>
                          </a:ln>
                          <a:solidFill>
                            <a:schemeClr val="tx1"/>
                          </a:solidFill>
                          <a:effectLst/>
                          <a:latin typeface="Times New Roman" pitchFamily="18" charset="0"/>
                          <a:ea typeface="+mn-ea"/>
                          <a:cs typeface="Times New Roman" pitchFamily="18" charset="0"/>
                        </a:rPr>
                        <a:t>455-495</a:t>
                      </a:r>
                      <a:endParaRPr kumimoji="0" lang="en-US" sz="2400" b="0" i="0" u="none" strike="noStrike" kern="1200" cap="none" spc="-50" normalizeH="0" baseline="0" dirty="0">
                        <a:ln>
                          <a:noFill/>
                        </a:ln>
                        <a:solidFill>
                          <a:schemeClr val="tx1"/>
                        </a:solidFill>
                        <a:effectLst/>
                        <a:latin typeface="Times New Roman" pitchFamily="18" charset="0"/>
                        <a:ea typeface="+mn-ea"/>
                        <a:cs typeface="Times New Roman" pitchFamily="18"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alpha val="6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defRPr/>
                      </a:pPr>
                      <a:r>
                        <a:rPr kumimoji="0" lang="es-ES" sz="2400" b="0" i="0" u="none" strike="noStrike" kern="1200" cap="none" spc="-50" normalizeH="0" baseline="0" dirty="0" smtClean="0">
                          <a:ln>
                            <a:noFill/>
                          </a:ln>
                          <a:solidFill>
                            <a:schemeClr val="tx1"/>
                          </a:solidFill>
                          <a:effectLst/>
                          <a:latin typeface="Times New Roman" pitchFamily="18" charset="0"/>
                          <a:ea typeface="+mn-ea"/>
                          <a:cs typeface="Times New Roman" pitchFamily="18" charset="0"/>
                        </a:rPr>
                        <a:t>1290L-1400L</a:t>
                      </a:r>
                      <a:endParaRPr kumimoji="0" lang="en-US" sz="2400" b="0" i="0" u="none" strike="noStrike" kern="1200" cap="none" spc="-50" normalizeH="0" baseline="0" dirty="0">
                        <a:ln>
                          <a:noFill/>
                        </a:ln>
                        <a:solidFill>
                          <a:schemeClr val="tx1"/>
                        </a:solidFill>
                        <a:effectLst/>
                        <a:latin typeface="Times New Roman" pitchFamily="18" charset="0"/>
                        <a:ea typeface="+mn-ea"/>
                        <a:cs typeface="Times New Roman" pitchFamily="18"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alpha val="6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defRPr/>
                      </a:pPr>
                      <a:r>
                        <a:rPr kumimoji="0" lang="en-US" sz="2400" b="0" i="0" u="none" strike="noStrike" kern="1200" cap="none" spc="-50" normalizeH="0" baseline="0" dirty="0" smtClean="0">
                          <a:ln>
                            <a:noFill/>
                          </a:ln>
                          <a:solidFill>
                            <a:schemeClr val="tx1"/>
                          </a:solidFill>
                          <a:effectLst/>
                          <a:latin typeface="Times New Roman" pitchFamily="18" charset="0"/>
                          <a:ea typeface="+mn-ea"/>
                          <a:cs typeface="Times New Roman" pitchFamily="18" charset="0"/>
                        </a:rPr>
                        <a:t>College</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alpha val="65000"/>
                      </a:schemeClr>
                    </a:solidFill>
                  </a:tcPr>
                </a:tc>
              </a:tr>
              <a:tr h="214313">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defRPr/>
                      </a:pPr>
                      <a:r>
                        <a:rPr kumimoji="0" lang="es-ES" sz="2400" b="0" i="0" u="none" strike="noStrike" kern="1200" cap="none" spc="-50" normalizeH="0" baseline="0" dirty="0" smtClean="0">
                          <a:ln>
                            <a:noFill/>
                          </a:ln>
                          <a:solidFill>
                            <a:schemeClr val="tx1"/>
                          </a:solidFill>
                          <a:effectLst/>
                          <a:latin typeface="Times New Roman" pitchFamily="18" charset="0"/>
                          <a:ea typeface="+mn-ea"/>
                          <a:cs typeface="Times New Roman" pitchFamily="18" charset="0"/>
                        </a:rPr>
                        <a:t>355-450</a:t>
                      </a:r>
                      <a:endParaRPr kumimoji="0" lang="en-US" sz="2400" b="0" i="0" u="none" strike="noStrike" kern="1200" cap="none" spc="-50" normalizeH="0" baseline="0" dirty="0">
                        <a:ln>
                          <a:noFill/>
                        </a:ln>
                        <a:solidFill>
                          <a:schemeClr val="tx1"/>
                        </a:solidFill>
                        <a:effectLst/>
                        <a:latin typeface="Times New Roman" pitchFamily="18" charset="0"/>
                        <a:ea typeface="+mn-ea"/>
                        <a:cs typeface="Times New Roman" pitchFamily="18"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alpha val="6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defRPr/>
                      </a:pPr>
                      <a:r>
                        <a:rPr kumimoji="0" lang="es-ES" sz="2400" b="0" i="0" u="none" strike="noStrike" kern="1200" cap="none" spc="-50" normalizeH="0" baseline="0" dirty="0" smtClean="0">
                          <a:ln>
                            <a:noFill/>
                          </a:ln>
                          <a:solidFill>
                            <a:schemeClr val="tx1"/>
                          </a:solidFill>
                          <a:effectLst/>
                          <a:latin typeface="Times New Roman" pitchFamily="18" charset="0"/>
                          <a:ea typeface="+mn-ea"/>
                          <a:cs typeface="Times New Roman" pitchFamily="18" charset="0"/>
                        </a:rPr>
                        <a:t>1040L-1280L</a:t>
                      </a:r>
                      <a:endParaRPr kumimoji="0" lang="en-US" sz="2400" b="0" i="0" u="none" strike="noStrike" kern="1200" cap="none" spc="-50" normalizeH="0" baseline="0" dirty="0">
                        <a:ln>
                          <a:noFill/>
                        </a:ln>
                        <a:solidFill>
                          <a:schemeClr val="tx1"/>
                        </a:solidFill>
                        <a:effectLst/>
                        <a:latin typeface="Times New Roman" pitchFamily="18" charset="0"/>
                        <a:ea typeface="+mn-ea"/>
                        <a:cs typeface="Times New Roman" pitchFamily="18"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alpha val="6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defRPr/>
                      </a:pPr>
                      <a:r>
                        <a:rPr kumimoji="0" lang="es-ES" sz="2400" b="0" i="0" u="none" strike="noStrike" kern="1200" cap="none" spc="-50" normalizeH="0" baseline="0" dirty="0" err="1" smtClean="0">
                          <a:ln>
                            <a:noFill/>
                          </a:ln>
                          <a:solidFill>
                            <a:schemeClr val="tx1"/>
                          </a:solidFill>
                          <a:effectLst/>
                          <a:latin typeface="Times New Roman" pitchFamily="18" charset="0"/>
                          <a:ea typeface="+mn-ea"/>
                          <a:cs typeface="Times New Roman" pitchFamily="18" charset="0"/>
                        </a:rPr>
                        <a:t>High</a:t>
                      </a:r>
                      <a:r>
                        <a:rPr kumimoji="0" lang="es-ES" sz="2400" b="0" i="0" u="none" strike="noStrike" kern="1200" cap="none" spc="-50" normalizeH="0" baseline="0" dirty="0" smtClean="0">
                          <a:ln>
                            <a:noFill/>
                          </a:ln>
                          <a:solidFill>
                            <a:schemeClr val="tx1"/>
                          </a:solidFill>
                          <a:effectLst/>
                          <a:latin typeface="Times New Roman" pitchFamily="18" charset="0"/>
                          <a:ea typeface="+mn-ea"/>
                          <a:cs typeface="Times New Roman" pitchFamily="18" charset="0"/>
                        </a:rPr>
                        <a:t> </a:t>
                      </a:r>
                      <a:r>
                        <a:rPr kumimoji="0" lang="es-ES" sz="2400" b="0" i="0" u="none" strike="noStrike" kern="1200" cap="none" spc="-50" normalizeH="0" baseline="0" dirty="0" err="1" smtClean="0">
                          <a:ln>
                            <a:noFill/>
                          </a:ln>
                          <a:solidFill>
                            <a:schemeClr val="tx1"/>
                          </a:solidFill>
                          <a:effectLst/>
                          <a:latin typeface="Times New Roman" pitchFamily="18" charset="0"/>
                          <a:ea typeface="+mn-ea"/>
                          <a:cs typeface="Times New Roman" pitchFamily="18" charset="0"/>
                        </a:rPr>
                        <a:t>School</a:t>
                      </a:r>
                      <a:endParaRPr kumimoji="0" lang="en-US" sz="2400" b="0" i="0" u="none" strike="noStrike" kern="1200" cap="none" spc="-50" normalizeH="0" baseline="0" dirty="0">
                        <a:ln>
                          <a:noFill/>
                        </a:ln>
                        <a:solidFill>
                          <a:schemeClr val="tx1"/>
                        </a:solidFill>
                        <a:effectLst/>
                        <a:latin typeface="Times New Roman" pitchFamily="18" charset="0"/>
                        <a:ea typeface="+mn-ea"/>
                        <a:cs typeface="Times New Roman" pitchFamily="18"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alpha val="65000"/>
                      </a:schemeClr>
                    </a:solidFill>
                  </a:tcPr>
                </a:tc>
              </a:tr>
              <a:tr h="214313">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defRPr/>
                      </a:pPr>
                      <a:r>
                        <a:rPr kumimoji="0" lang="es-ES" sz="2400" b="0" i="0" u="none" strike="noStrike" kern="1200" cap="none" spc="-50" normalizeH="0" baseline="0" dirty="0" smtClean="0">
                          <a:ln>
                            <a:noFill/>
                          </a:ln>
                          <a:solidFill>
                            <a:schemeClr val="tx1"/>
                          </a:solidFill>
                          <a:effectLst/>
                          <a:latin typeface="Times New Roman" pitchFamily="18" charset="0"/>
                          <a:ea typeface="+mn-ea"/>
                          <a:cs typeface="Times New Roman" pitchFamily="18" charset="0"/>
                        </a:rPr>
                        <a:t>255-350</a:t>
                      </a:r>
                      <a:endParaRPr kumimoji="0" lang="en-US" sz="2400" b="0" i="0" u="none" strike="noStrike" kern="1200" cap="none" spc="-50" normalizeH="0" baseline="0" dirty="0">
                        <a:ln>
                          <a:noFill/>
                        </a:ln>
                        <a:solidFill>
                          <a:schemeClr val="tx1"/>
                        </a:solidFill>
                        <a:effectLst/>
                        <a:latin typeface="Times New Roman" pitchFamily="18" charset="0"/>
                        <a:ea typeface="+mn-ea"/>
                        <a:cs typeface="Times New Roman" pitchFamily="18"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alpha val="6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defRPr/>
                      </a:pPr>
                      <a:r>
                        <a:rPr kumimoji="0" lang="es-ES" sz="2400" b="0" i="0" u="none" strike="noStrike" kern="1200" cap="none" spc="-50" normalizeH="0" baseline="0" dirty="0" smtClean="0">
                          <a:ln>
                            <a:noFill/>
                          </a:ln>
                          <a:solidFill>
                            <a:schemeClr val="tx1"/>
                          </a:solidFill>
                          <a:effectLst/>
                          <a:latin typeface="Times New Roman" pitchFamily="18" charset="0"/>
                          <a:ea typeface="+mn-ea"/>
                          <a:cs typeface="Times New Roman" pitchFamily="18" charset="0"/>
                        </a:rPr>
                        <a:t>885L-1035L</a:t>
                      </a:r>
                      <a:endParaRPr kumimoji="0" lang="en-US" sz="2400" b="0" i="0" u="none" strike="noStrike" kern="1200" cap="none" spc="-50" normalizeH="0" baseline="0" dirty="0">
                        <a:ln>
                          <a:noFill/>
                        </a:ln>
                        <a:solidFill>
                          <a:schemeClr val="tx1"/>
                        </a:solidFill>
                        <a:effectLst/>
                        <a:latin typeface="Times New Roman" pitchFamily="18" charset="0"/>
                        <a:ea typeface="+mn-ea"/>
                        <a:cs typeface="Times New Roman" pitchFamily="18"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alpha val="6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defRPr/>
                      </a:pPr>
                      <a:r>
                        <a:rPr kumimoji="0" lang="en-US" sz="2400" b="0" i="0" u="none" strike="noStrike" kern="1200" cap="none" spc="-50" normalizeH="0" baseline="0" dirty="0" smtClean="0">
                          <a:ln>
                            <a:noFill/>
                          </a:ln>
                          <a:solidFill>
                            <a:schemeClr val="tx1"/>
                          </a:solidFill>
                          <a:effectLst/>
                          <a:latin typeface="Times New Roman" pitchFamily="18" charset="0"/>
                          <a:ea typeface="+mn-ea"/>
                          <a:cs typeface="Times New Roman" pitchFamily="18" charset="0"/>
                        </a:rPr>
                        <a:t>7</a:t>
                      </a:r>
                      <a:r>
                        <a:rPr kumimoji="0" lang="en-US" sz="2400" b="0" i="0" u="none" strike="noStrike" kern="1200" cap="none" spc="-50" normalizeH="0" baseline="30000" dirty="0" smtClean="0">
                          <a:ln>
                            <a:noFill/>
                          </a:ln>
                          <a:solidFill>
                            <a:schemeClr val="tx1"/>
                          </a:solidFill>
                          <a:effectLst/>
                          <a:latin typeface="Times New Roman" pitchFamily="18" charset="0"/>
                          <a:ea typeface="+mn-ea"/>
                          <a:cs typeface="Times New Roman" pitchFamily="18" charset="0"/>
                        </a:rPr>
                        <a:t>th</a:t>
                      </a:r>
                      <a:r>
                        <a:rPr kumimoji="0" lang="en-US" sz="2400" b="0" i="0" u="none" strike="noStrike" kern="1200" cap="none" spc="-50" normalizeH="0" baseline="0" dirty="0" smtClean="0">
                          <a:ln>
                            <a:noFill/>
                          </a:ln>
                          <a:solidFill>
                            <a:schemeClr val="tx1"/>
                          </a:solidFill>
                          <a:effectLst/>
                          <a:latin typeface="Times New Roman" pitchFamily="18" charset="0"/>
                          <a:ea typeface="+mn-ea"/>
                          <a:cs typeface="Times New Roman" pitchFamily="18" charset="0"/>
                        </a:rPr>
                        <a:t>  and 8</a:t>
                      </a:r>
                      <a:r>
                        <a:rPr kumimoji="0" lang="en-US" sz="2400" b="0" i="0" u="none" strike="noStrike" kern="1200" cap="none" spc="-50" normalizeH="0" baseline="30000" dirty="0" smtClean="0">
                          <a:ln>
                            <a:noFill/>
                          </a:ln>
                          <a:solidFill>
                            <a:schemeClr val="tx1"/>
                          </a:solidFill>
                          <a:effectLst/>
                          <a:latin typeface="Times New Roman" pitchFamily="18" charset="0"/>
                          <a:ea typeface="+mn-ea"/>
                          <a:cs typeface="Times New Roman" pitchFamily="18" charset="0"/>
                        </a:rPr>
                        <a:t>th</a:t>
                      </a:r>
                      <a:r>
                        <a:rPr kumimoji="0" lang="en-US" sz="2400" b="0" i="0" u="none" strike="noStrike" kern="1200" cap="none" spc="-50" normalizeH="0" baseline="0" dirty="0" smtClean="0">
                          <a:ln>
                            <a:noFill/>
                          </a:ln>
                          <a:solidFill>
                            <a:schemeClr val="tx1"/>
                          </a:solidFill>
                          <a:effectLst/>
                          <a:latin typeface="Times New Roman" pitchFamily="18" charset="0"/>
                          <a:ea typeface="+mn-ea"/>
                          <a:cs typeface="Times New Roman" pitchFamily="18" charset="0"/>
                        </a:rPr>
                        <a:t> </a:t>
                      </a:r>
                      <a:r>
                        <a:rPr kumimoji="0" lang="es-ES" sz="2400" b="0" i="0" u="none" strike="noStrike" kern="1200" cap="none" spc="-50" normalizeH="0" baseline="0" dirty="0" smtClean="0">
                          <a:ln>
                            <a:noFill/>
                          </a:ln>
                          <a:solidFill>
                            <a:schemeClr val="tx1"/>
                          </a:solidFill>
                          <a:effectLst/>
                          <a:latin typeface="Times New Roman" pitchFamily="18" charset="0"/>
                          <a:ea typeface="+mn-ea"/>
                          <a:cs typeface="Times New Roman" pitchFamily="18" charset="0"/>
                        </a:rPr>
                        <a:t>Grade</a:t>
                      </a:r>
                      <a:endParaRPr kumimoji="0" lang="en-US" sz="2400" b="0" i="0" u="none" strike="noStrike" kern="1200" cap="none" spc="-50" normalizeH="0" baseline="0" dirty="0">
                        <a:ln>
                          <a:noFill/>
                        </a:ln>
                        <a:solidFill>
                          <a:schemeClr val="tx1"/>
                        </a:solidFill>
                        <a:effectLst/>
                        <a:latin typeface="Times New Roman" pitchFamily="18" charset="0"/>
                        <a:ea typeface="+mn-ea"/>
                        <a:cs typeface="Times New Roman" pitchFamily="18"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alpha val="65000"/>
                      </a:schemeClr>
                    </a:solidFill>
                  </a:tcPr>
                </a:tc>
              </a:tr>
              <a:tr h="214313">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defRPr/>
                      </a:pPr>
                      <a:r>
                        <a:rPr kumimoji="0" lang="es-ES" sz="2400" b="0" i="0" u="none" strike="noStrike" kern="1200" cap="none" spc="-50" normalizeH="0" baseline="0" dirty="0" smtClean="0">
                          <a:ln>
                            <a:noFill/>
                          </a:ln>
                          <a:solidFill>
                            <a:schemeClr val="tx1"/>
                          </a:solidFill>
                          <a:effectLst/>
                          <a:latin typeface="Times New Roman" pitchFamily="18" charset="0"/>
                          <a:ea typeface="+mn-ea"/>
                          <a:cs typeface="Times New Roman" pitchFamily="18" charset="0"/>
                        </a:rPr>
                        <a:t>155-250</a:t>
                      </a:r>
                      <a:endParaRPr kumimoji="0" lang="en-US" sz="2400" b="0" i="0" u="none" strike="noStrike" kern="1200" cap="none" spc="-50" normalizeH="0" baseline="0" dirty="0">
                        <a:ln>
                          <a:noFill/>
                        </a:ln>
                        <a:solidFill>
                          <a:schemeClr val="tx1"/>
                        </a:solidFill>
                        <a:effectLst/>
                        <a:latin typeface="Times New Roman" pitchFamily="18" charset="0"/>
                        <a:ea typeface="+mn-ea"/>
                        <a:cs typeface="Times New Roman" pitchFamily="18"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alpha val="6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defRPr/>
                      </a:pPr>
                      <a:r>
                        <a:rPr kumimoji="0" lang="es-ES" sz="2400" b="0" i="0" u="none" strike="noStrike" kern="1200" cap="none" spc="-50" normalizeH="0" baseline="0" dirty="0" smtClean="0">
                          <a:ln>
                            <a:noFill/>
                          </a:ln>
                          <a:solidFill>
                            <a:schemeClr val="tx1"/>
                          </a:solidFill>
                          <a:effectLst/>
                          <a:latin typeface="Times New Roman" pitchFamily="18" charset="0"/>
                          <a:ea typeface="+mn-ea"/>
                          <a:cs typeface="Times New Roman" pitchFamily="18" charset="0"/>
                        </a:rPr>
                        <a:t>720L-875L</a:t>
                      </a:r>
                      <a:endParaRPr kumimoji="0" lang="en-US" sz="2400" b="0" i="0" u="none" strike="noStrike" kern="1200" cap="none" spc="-50" normalizeH="0" baseline="0" dirty="0">
                        <a:ln>
                          <a:noFill/>
                        </a:ln>
                        <a:solidFill>
                          <a:schemeClr val="tx1"/>
                        </a:solidFill>
                        <a:effectLst/>
                        <a:latin typeface="Times New Roman" pitchFamily="18" charset="0"/>
                        <a:ea typeface="+mn-ea"/>
                        <a:cs typeface="Times New Roman" pitchFamily="18"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alpha val="6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defRPr/>
                      </a:pPr>
                      <a:r>
                        <a:rPr kumimoji="0" lang="en-US" sz="2400" b="0" i="0" u="none" strike="noStrike" kern="1200" cap="none" spc="-50" normalizeH="0" baseline="0" dirty="0" smtClean="0">
                          <a:ln>
                            <a:noFill/>
                          </a:ln>
                          <a:solidFill>
                            <a:schemeClr val="tx1"/>
                          </a:solidFill>
                          <a:effectLst/>
                          <a:latin typeface="Times New Roman" pitchFamily="18" charset="0"/>
                          <a:ea typeface="+mn-ea"/>
                          <a:cs typeface="Times New Roman" pitchFamily="18" charset="0"/>
                        </a:rPr>
                        <a:t>5</a:t>
                      </a:r>
                      <a:r>
                        <a:rPr kumimoji="0" lang="en-US" sz="2400" b="0" i="0" u="none" strike="noStrike" kern="1200" cap="none" spc="-50" normalizeH="0" baseline="30000" dirty="0" smtClean="0">
                          <a:ln>
                            <a:noFill/>
                          </a:ln>
                          <a:solidFill>
                            <a:schemeClr val="tx1"/>
                          </a:solidFill>
                          <a:effectLst/>
                          <a:latin typeface="Times New Roman" pitchFamily="18" charset="0"/>
                          <a:ea typeface="+mn-ea"/>
                          <a:cs typeface="Times New Roman" pitchFamily="18" charset="0"/>
                        </a:rPr>
                        <a:t>th</a:t>
                      </a:r>
                      <a:r>
                        <a:rPr kumimoji="0" lang="en-US" sz="2400" b="0" i="0" u="none" strike="noStrike" kern="1200" cap="none" spc="-50" normalizeH="0" baseline="0" dirty="0" smtClean="0">
                          <a:ln>
                            <a:noFill/>
                          </a:ln>
                          <a:solidFill>
                            <a:schemeClr val="tx1"/>
                          </a:solidFill>
                          <a:effectLst/>
                          <a:latin typeface="Times New Roman" pitchFamily="18" charset="0"/>
                          <a:ea typeface="+mn-ea"/>
                          <a:cs typeface="Times New Roman" pitchFamily="18" charset="0"/>
                        </a:rPr>
                        <a:t>  and 6</a:t>
                      </a:r>
                      <a:r>
                        <a:rPr kumimoji="0" lang="en-US" sz="2400" b="0" i="0" u="none" strike="noStrike" kern="1200" cap="none" spc="-50" normalizeH="0" baseline="30000" dirty="0" smtClean="0">
                          <a:ln>
                            <a:noFill/>
                          </a:ln>
                          <a:solidFill>
                            <a:schemeClr val="tx1"/>
                          </a:solidFill>
                          <a:effectLst/>
                          <a:latin typeface="Times New Roman" pitchFamily="18" charset="0"/>
                          <a:ea typeface="+mn-ea"/>
                          <a:cs typeface="Times New Roman" pitchFamily="18" charset="0"/>
                        </a:rPr>
                        <a:t>th</a:t>
                      </a:r>
                      <a:r>
                        <a:rPr kumimoji="0" lang="en-US" sz="2400" b="0" i="0" u="none" strike="noStrike" kern="1200" cap="none" spc="-50" normalizeH="0" baseline="0" dirty="0" smtClean="0">
                          <a:ln>
                            <a:noFill/>
                          </a:ln>
                          <a:solidFill>
                            <a:schemeClr val="tx1"/>
                          </a:solidFill>
                          <a:effectLst/>
                          <a:latin typeface="Times New Roman" pitchFamily="18" charset="0"/>
                          <a:ea typeface="+mn-ea"/>
                          <a:cs typeface="Times New Roman" pitchFamily="18" charset="0"/>
                        </a:rPr>
                        <a:t> Grade</a:t>
                      </a:r>
                      <a:endParaRPr kumimoji="0" lang="en-US" sz="2400" b="0" i="0" u="none" strike="noStrike" kern="1200" cap="none" spc="-50" normalizeH="0" baseline="0" dirty="0">
                        <a:ln>
                          <a:noFill/>
                        </a:ln>
                        <a:solidFill>
                          <a:schemeClr val="tx1"/>
                        </a:solidFill>
                        <a:effectLst/>
                        <a:latin typeface="Times New Roman" pitchFamily="18" charset="0"/>
                        <a:ea typeface="+mn-ea"/>
                        <a:cs typeface="Times New Roman" pitchFamily="18"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alpha val="65000"/>
                      </a:schemeClr>
                    </a:solidFill>
                  </a:tcPr>
                </a:tc>
              </a:tr>
              <a:tr h="214313">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defRPr/>
                      </a:pPr>
                      <a:r>
                        <a:rPr kumimoji="0" lang="es-ES" sz="2400" b="0" i="0" u="none" strike="noStrike" kern="1200" cap="none" spc="-50" normalizeH="0" baseline="0" dirty="0" smtClean="0">
                          <a:ln>
                            <a:noFill/>
                          </a:ln>
                          <a:solidFill>
                            <a:schemeClr val="tx1"/>
                          </a:solidFill>
                          <a:effectLst/>
                          <a:latin typeface="Times New Roman" pitchFamily="18" charset="0"/>
                          <a:ea typeface="+mn-ea"/>
                          <a:cs typeface="Times New Roman" pitchFamily="18" charset="0"/>
                        </a:rPr>
                        <a:t>60-150</a:t>
                      </a:r>
                      <a:endParaRPr kumimoji="0" lang="en-US" sz="2400" b="0" i="0" u="none" strike="noStrike" kern="1200" cap="none" spc="-50" normalizeH="0" baseline="0" dirty="0">
                        <a:ln>
                          <a:noFill/>
                        </a:ln>
                        <a:solidFill>
                          <a:schemeClr val="tx1"/>
                        </a:solidFill>
                        <a:effectLst/>
                        <a:latin typeface="Times New Roman" pitchFamily="18" charset="0"/>
                        <a:ea typeface="+mn-ea"/>
                        <a:cs typeface="Times New Roman" pitchFamily="18"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alpha val="6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defRPr/>
                      </a:pPr>
                      <a:r>
                        <a:rPr kumimoji="0" lang="es-ES" sz="2400" b="0" i="0" u="none" strike="noStrike" kern="1200" cap="none" spc="-50" normalizeH="0" baseline="0" dirty="0" smtClean="0">
                          <a:ln>
                            <a:noFill/>
                          </a:ln>
                          <a:solidFill>
                            <a:schemeClr val="tx1"/>
                          </a:solidFill>
                          <a:effectLst/>
                          <a:latin typeface="Times New Roman" pitchFamily="18" charset="0"/>
                          <a:ea typeface="+mn-ea"/>
                          <a:cs typeface="Times New Roman" pitchFamily="18" charset="0"/>
                        </a:rPr>
                        <a:t>510L-710L</a:t>
                      </a:r>
                      <a:endParaRPr kumimoji="0" lang="en-US" sz="2400" b="0" i="0" u="none" strike="noStrike" kern="1200" cap="none" spc="-50" normalizeH="0" baseline="0" dirty="0">
                        <a:ln>
                          <a:noFill/>
                        </a:ln>
                        <a:solidFill>
                          <a:schemeClr val="tx1"/>
                        </a:solidFill>
                        <a:effectLst/>
                        <a:latin typeface="Times New Roman" pitchFamily="18" charset="0"/>
                        <a:ea typeface="+mn-ea"/>
                        <a:cs typeface="Times New Roman" pitchFamily="18"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alpha val="6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60A1"/>
                        </a:buClr>
                        <a:buSzPct val="85000"/>
                        <a:buFont typeface="Wingdings" pitchFamily="2" charset="2"/>
                        <a:buNone/>
                        <a:tabLst/>
                        <a:defRPr/>
                      </a:pPr>
                      <a:r>
                        <a:rPr kumimoji="0" lang="en-US" sz="2400" b="0" i="0" u="none" strike="noStrike" kern="1200" cap="none" spc="-50" normalizeH="0" baseline="0" dirty="0" smtClean="0">
                          <a:ln>
                            <a:noFill/>
                          </a:ln>
                          <a:solidFill>
                            <a:schemeClr val="tx1"/>
                          </a:solidFill>
                          <a:effectLst/>
                          <a:latin typeface="Times New Roman" pitchFamily="18" charset="0"/>
                          <a:ea typeface="+mn-ea"/>
                          <a:cs typeface="Times New Roman" pitchFamily="18" charset="0"/>
                        </a:rPr>
                        <a:t>3</a:t>
                      </a:r>
                      <a:r>
                        <a:rPr kumimoji="0" lang="en-US" sz="2400" b="0" i="0" u="none" strike="noStrike" kern="1200" cap="none" spc="-50" normalizeH="0" baseline="30000" dirty="0" smtClean="0">
                          <a:ln>
                            <a:noFill/>
                          </a:ln>
                          <a:solidFill>
                            <a:schemeClr val="tx1"/>
                          </a:solidFill>
                          <a:effectLst/>
                          <a:latin typeface="Times New Roman" pitchFamily="18" charset="0"/>
                          <a:ea typeface="+mn-ea"/>
                          <a:cs typeface="Times New Roman" pitchFamily="18" charset="0"/>
                        </a:rPr>
                        <a:t>rd</a:t>
                      </a:r>
                      <a:r>
                        <a:rPr kumimoji="0" lang="en-US" sz="2400" b="0" i="0" u="none" strike="noStrike" kern="1200" cap="none" spc="-50" normalizeH="0" baseline="0" dirty="0" smtClean="0">
                          <a:ln>
                            <a:noFill/>
                          </a:ln>
                          <a:solidFill>
                            <a:schemeClr val="tx1"/>
                          </a:solidFill>
                          <a:effectLst/>
                          <a:latin typeface="Times New Roman" pitchFamily="18" charset="0"/>
                          <a:ea typeface="+mn-ea"/>
                          <a:cs typeface="Times New Roman" pitchFamily="18" charset="0"/>
                        </a:rPr>
                        <a:t>  and 4</a:t>
                      </a:r>
                      <a:r>
                        <a:rPr kumimoji="0" lang="en-US" sz="2400" b="0" i="0" u="none" strike="noStrike" kern="1200" cap="none" spc="-50" normalizeH="0" baseline="30000" dirty="0" smtClean="0">
                          <a:ln>
                            <a:noFill/>
                          </a:ln>
                          <a:solidFill>
                            <a:schemeClr val="tx1"/>
                          </a:solidFill>
                          <a:effectLst/>
                          <a:latin typeface="Times New Roman" pitchFamily="18" charset="0"/>
                          <a:ea typeface="+mn-ea"/>
                          <a:cs typeface="Times New Roman" pitchFamily="18" charset="0"/>
                        </a:rPr>
                        <a:t>th</a:t>
                      </a:r>
                      <a:r>
                        <a:rPr kumimoji="0" lang="en-US" sz="2400" b="0" i="0" u="none" strike="noStrike" kern="1200" cap="none" spc="-50" normalizeH="0" baseline="0" dirty="0" smtClean="0">
                          <a:ln>
                            <a:noFill/>
                          </a:ln>
                          <a:solidFill>
                            <a:schemeClr val="tx1"/>
                          </a:solidFill>
                          <a:effectLst/>
                          <a:latin typeface="Times New Roman" pitchFamily="18" charset="0"/>
                          <a:ea typeface="+mn-ea"/>
                          <a:cs typeface="Times New Roman" pitchFamily="18" charset="0"/>
                        </a:rPr>
                        <a:t>  Grade</a:t>
                      </a:r>
                      <a:endParaRPr kumimoji="0" lang="en-US" sz="2400" b="0" i="0" u="none" strike="noStrike" kern="1200" cap="none" spc="-50" normalizeH="0" baseline="0" dirty="0">
                        <a:ln>
                          <a:noFill/>
                        </a:ln>
                        <a:solidFill>
                          <a:schemeClr val="tx1"/>
                        </a:solidFill>
                        <a:effectLst/>
                        <a:latin typeface="Times New Roman" pitchFamily="18" charset="0"/>
                        <a:ea typeface="+mn-ea"/>
                        <a:cs typeface="Times New Roman" pitchFamily="18"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alpha val="65000"/>
                      </a:schemeClr>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0"/>
          <p:cNvSpPr txBox="1">
            <a:spLocks noChangeArrowheads="1"/>
          </p:cNvSpPr>
          <p:nvPr/>
        </p:nvSpPr>
        <p:spPr bwMode="auto">
          <a:xfrm>
            <a:off x="304800" y="4702175"/>
            <a:ext cx="8610600" cy="757238"/>
          </a:xfrm>
          <a:prstGeom prst="rect">
            <a:avLst/>
          </a:prstGeom>
          <a:noFill/>
          <a:ln w="9525">
            <a:noFill/>
            <a:miter lim="800000"/>
            <a:headEnd/>
            <a:tailEnd/>
          </a:ln>
        </p:spPr>
        <p:txBody>
          <a:bodyPr>
            <a:spAutoFit/>
          </a:bodyPr>
          <a:lstStyle/>
          <a:p>
            <a:pPr lvl="1" algn="ctr">
              <a:lnSpc>
                <a:spcPct val="90000"/>
              </a:lnSpc>
            </a:pPr>
            <a:r>
              <a:rPr lang="en-US" sz="2400">
                <a:latin typeface="Times New Roman" pitchFamily="18" charset="0"/>
                <a:cs typeface="Times New Roman" pitchFamily="18" charset="0"/>
              </a:rPr>
              <a:t>A Lexile measure is a number</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followed by an “L”</a:t>
            </a:r>
          </a:p>
        </p:txBody>
      </p:sp>
      <p:pic>
        <p:nvPicPr>
          <p:cNvPr id="26626" name="Picture 5" descr="reading-lo"/>
          <p:cNvPicPr>
            <a:picLocks noChangeAspect="1" noChangeArrowheads="1"/>
          </p:cNvPicPr>
          <p:nvPr/>
        </p:nvPicPr>
        <p:blipFill>
          <a:blip r:embed="rId3" cstate="print"/>
          <a:srcRect/>
          <a:stretch>
            <a:fillRect/>
          </a:stretch>
        </p:blipFill>
        <p:spPr bwMode="auto">
          <a:xfrm>
            <a:off x="2895600" y="1752600"/>
            <a:ext cx="3124200" cy="2408238"/>
          </a:xfrm>
          <a:prstGeom prst="rect">
            <a:avLst/>
          </a:prstGeom>
          <a:noFill/>
          <a:ln w="9525">
            <a:noFill/>
            <a:miter lim="800000"/>
            <a:headEnd/>
            <a:tailEnd/>
          </a:ln>
        </p:spPr>
      </p:pic>
      <p:sp>
        <p:nvSpPr>
          <p:cNvPr id="26627" name="Rectangle 12"/>
          <p:cNvSpPr>
            <a:spLocks noChangeArrowheads="1"/>
          </p:cNvSpPr>
          <p:nvPr/>
        </p:nvSpPr>
        <p:spPr bwMode="auto">
          <a:xfrm>
            <a:off x="2895600" y="1752600"/>
            <a:ext cx="3114675" cy="2409825"/>
          </a:xfrm>
          <a:prstGeom prst="rect">
            <a:avLst/>
          </a:prstGeom>
          <a:noFill/>
          <a:ln w="19050">
            <a:solidFill>
              <a:schemeClr val="bg1"/>
            </a:solidFill>
            <a:miter lim="800000"/>
            <a:headEnd/>
            <a:tailEnd/>
          </a:ln>
        </p:spPr>
        <p:txBody>
          <a:bodyPr wrap="none" anchor="ctr"/>
          <a:lstStyle/>
          <a:p>
            <a:endParaRPr lang="en-US"/>
          </a:p>
        </p:txBody>
      </p:sp>
      <p:sp>
        <p:nvSpPr>
          <p:cNvPr id="26628" name="Text Box 5"/>
          <p:cNvSpPr txBox="1">
            <a:spLocks noChangeArrowheads="1"/>
          </p:cNvSpPr>
          <p:nvPr/>
        </p:nvSpPr>
        <p:spPr bwMode="auto">
          <a:xfrm>
            <a:off x="152400" y="2057400"/>
            <a:ext cx="2590800" cy="1446213"/>
          </a:xfrm>
          <a:prstGeom prst="rect">
            <a:avLst/>
          </a:prstGeom>
          <a:noFill/>
          <a:ln w="9525">
            <a:noFill/>
            <a:miter lim="800000"/>
            <a:headEnd/>
            <a:tailEnd/>
          </a:ln>
        </p:spPr>
        <p:txBody>
          <a:bodyPr>
            <a:spAutoFit/>
          </a:bodyPr>
          <a:lstStyle/>
          <a:p>
            <a:pPr algn="r">
              <a:spcBef>
                <a:spcPct val="50000"/>
              </a:spcBef>
            </a:pPr>
            <a:r>
              <a:rPr lang="es-ES" sz="2200">
                <a:latin typeface="Times New Roman" pitchFamily="18" charset="0"/>
                <a:cs typeface="Times New Roman" pitchFamily="18" charset="0"/>
              </a:rPr>
              <a:t>A student has a </a:t>
            </a:r>
            <a:br>
              <a:rPr lang="es-ES" sz="2200">
                <a:latin typeface="Times New Roman" pitchFamily="18" charset="0"/>
                <a:cs typeface="Times New Roman" pitchFamily="18" charset="0"/>
              </a:rPr>
            </a:br>
            <a:r>
              <a:rPr lang="es-ES" sz="2200">
                <a:latin typeface="Times New Roman" pitchFamily="18" charset="0"/>
                <a:cs typeface="Times New Roman" pitchFamily="18" charset="0"/>
              </a:rPr>
              <a:t>Lexile measure </a:t>
            </a:r>
            <a:br>
              <a:rPr lang="es-ES" sz="2200">
                <a:latin typeface="Times New Roman" pitchFamily="18" charset="0"/>
                <a:cs typeface="Times New Roman" pitchFamily="18" charset="0"/>
              </a:rPr>
            </a:br>
            <a:r>
              <a:rPr lang="es-ES" sz="2200">
                <a:latin typeface="Times New Roman" pitchFamily="18" charset="0"/>
                <a:cs typeface="Times New Roman" pitchFamily="18" charset="0"/>
              </a:rPr>
              <a:t>that describes her </a:t>
            </a:r>
            <a:br>
              <a:rPr lang="es-ES" sz="2200">
                <a:latin typeface="Times New Roman" pitchFamily="18" charset="0"/>
                <a:cs typeface="Times New Roman" pitchFamily="18" charset="0"/>
              </a:rPr>
            </a:br>
            <a:r>
              <a:rPr lang="es-ES" sz="2200">
                <a:latin typeface="Times New Roman" pitchFamily="18" charset="0"/>
                <a:cs typeface="Times New Roman" pitchFamily="18" charset="0"/>
              </a:rPr>
              <a:t>reading ability</a:t>
            </a:r>
            <a:endParaRPr lang="en-US" sz="2200">
              <a:latin typeface="Times New Roman" pitchFamily="18" charset="0"/>
              <a:cs typeface="Times New Roman" pitchFamily="18" charset="0"/>
            </a:endParaRPr>
          </a:p>
        </p:txBody>
      </p:sp>
      <p:sp>
        <p:nvSpPr>
          <p:cNvPr id="26629" name="Text Box 7"/>
          <p:cNvSpPr txBox="1">
            <a:spLocks noChangeArrowheads="1"/>
          </p:cNvSpPr>
          <p:nvPr/>
        </p:nvSpPr>
        <p:spPr bwMode="auto">
          <a:xfrm>
            <a:off x="6096000" y="2057400"/>
            <a:ext cx="2667000" cy="1446213"/>
          </a:xfrm>
          <a:prstGeom prst="rect">
            <a:avLst/>
          </a:prstGeom>
          <a:noFill/>
          <a:ln w="9525">
            <a:noFill/>
            <a:miter lim="800000"/>
            <a:headEnd/>
            <a:tailEnd/>
          </a:ln>
        </p:spPr>
        <p:txBody>
          <a:bodyPr>
            <a:spAutoFit/>
          </a:bodyPr>
          <a:lstStyle/>
          <a:p>
            <a:pPr>
              <a:spcBef>
                <a:spcPct val="50000"/>
              </a:spcBef>
            </a:pPr>
            <a:r>
              <a:rPr lang="es-ES" sz="2200">
                <a:latin typeface="Times New Roman" pitchFamily="18" charset="0"/>
                <a:cs typeface="Times New Roman" pitchFamily="18" charset="0"/>
              </a:rPr>
              <a:t>A book has a </a:t>
            </a:r>
            <a:br>
              <a:rPr lang="es-ES" sz="2200">
                <a:latin typeface="Times New Roman" pitchFamily="18" charset="0"/>
                <a:cs typeface="Times New Roman" pitchFamily="18" charset="0"/>
              </a:rPr>
            </a:br>
            <a:r>
              <a:rPr lang="es-ES" sz="2200">
                <a:latin typeface="Times New Roman" pitchFamily="18" charset="0"/>
                <a:cs typeface="Times New Roman" pitchFamily="18" charset="0"/>
              </a:rPr>
              <a:t>Lexile measure </a:t>
            </a:r>
            <a:br>
              <a:rPr lang="es-ES" sz="2200">
                <a:latin typeface="Times New Roman" pitchFamily="18" charset="0"/>
                <a:cs typeface="Times New Roman" pitchFamily="18" charset="0"/>
              </a:rPr>
            </a:br>
            <a:r>
              <a:rPr lang="es-ES" sz="2200">
                <a:latin typeface="Times New Roman" pitchFamily="18" charset="0"/>
                <a:cs typeface="Times New Roman" pitchFamily="18" charset="0"/>
              </a:rPr>
              <a:t>that describes its reading demand</a:t>
            </a:r>
            <a:endParaRPr lang="en-US" sz="2200">
              <a:latin typeface="Times New Roman" pitchFamily="18" charset="0"/>
              <a:cs typeface="Times New Roman" pitchFamily="18" charset="0"/>
            </a:endParaRPr>
          </a:p>
        </p:txBody>
      </p:sp>
      <p:sp>
        <p:nvSpPr>
          <p:cNvPr id="26630" name="Line 15"/>
          <p:cNvSpPr>
            <a:spLocks noChangeShapeType="1"/>
          </p:cNvSpPr>
          <p:nvPr/>
        </p:nvSpPr>
        <p:spPr bwMode="auto">
          <a:xfrm flipH="1" flipV="1">
            <a:off x="5105400" y="2895600"/>
            <a:ext cx="1219200" cy="1219200"/>
          </a:xfrm>
          <a:prstGeom prst="line">
            <a:avLst/>
          </a:prstGeom>
          <a:noFill/>
          <a:ln w="9525">
            <a:solidFill>
              <a:schemeClr val="tx1"/>
            </a:solidFill>
            <a:round/>
            <a:headEnd/>
            <a:tailEnd type="triangle" w="med" len="med"/>
          </a:ln>
        </p:spPr>
        <p:txBody>
          <a:bodyPr/>
          <a:lstStyle/>
          <a:p>
            <a:endParaRPr lang="en-US"/>
          </a:p>
        </p:txBody>
      </p:sp>
      <p:sp>
        <p:nvSpPr>
          <p:cNvPr id="26631" name="Line 16"/>
          <p:cNvSpPr>
            <a:spLocks noChangeShapeType="1"/>
          </p:cNvSpPr>
          <p:nvPr/>
        </p:nvSpPr>
        <p:spPr bwMode="auto">
          <a:xfrm flipV="1">
            <a:off x="2514600" y="3581400"/>
            <a:ext cx="609600" cy="533400"/>
          </a:xfrm>
          <a:prstGeom prst="line">
            <a:avLst/>
          </a:prstGeom>
          <a:noFill/>
          <a:ln w="9525">
            <a:solidFill>
              <a:schemeClr val="tx1"/>
            </a:solidFill>
            <a:round/>
            <a:headEnd/>
            <a:tailEnd type="triangle" w="med" len="med"/>
          </a:ln>
        </p:spPr>
        <p:txBody>
          <a:bodyPr/>
          <a:lstStyle/>
          <a:p>
            <a:endParaRPr lang="en-US"/>
          </a:p>
        </p:txBody>
      </p:sp>
      <p:sp>
        <p:nvSpPr>
          <p:cNvPr id="26632" name="Text Box 17"/>
          <p:cNvSpPr txBox="1">
            <a:spLocks noChangeArrowheads="1"/>
          </p:cNvSpPr>
          <p:nvPr/>
        </p:nvSpPr>
        <p:spPr bwMode="auto">
          <a:xfrm>
            <a:off x="1676400" y="3900488"/>
            <a:ext cx="1600200" cy="519112"/>
          </a:xfrm>
          <a:prstGeom prst="rect">
            <a:avLst/>
          </a:prstGeom>
          <a:noFill/>
          <a:ln w="9525">
            <a:noFill/>
            <a:miter lim="800000"/>
            <a:headEnd/>
            <a:tailEnd/>
          </a:ln>
        </p:spPr>
        <p:txBody>
          <a:bodyPr>
            <a:spAutoFit/>
          </a:bodyPr>
          <a:lstStyle/>
          <a:p>
            <a:pPr>
              <a:spcBef>
                <a:spcPct val="50000"/>
              </a:spcBef>
            </a:pPr>
            <a:r>
              <a:rPr lang="en-US" sz="2800">
                <a:latin typeface="Times New Roman" pitchFamily="18" charset="0"/>
                <a:cs typeface="Times New Roman" pitchFamily="18" charset="0"/>
              </a:rPr>
              <a:t>850L</a:t>
            </a:r>
          </a:p>
        </p:txBody>
      </p:sp>
      <p:sp>
        <p:nvSpPr>
          <p:cNvPr id="26633" name="Text Box 18"/>
          <p:cNvSpPr txBox="1">
            <a:spLocks noChangeArrowheads="1"/>
          </p:cNvSpPr>
          <p:nvPr/>
        </p:nvSpPr>
        <p:spPr bwMode="auto">
          <a:xfrm>
            <a:off x="6400800" y="3900488"/>
            <a:ext cx="1600200" cy="519112"/>
          </a:xfrm>
          <a:prstGeom prst="rect">
            <a:avLst/>
          </a:prstGeom>
          <a:noFill/>
          <a:ln w="9525">
            <a:noFill/>
            <a:miter lim="800000"/>
            <a:headEnd/>
            <a:tailEnd/>
          </a:ln>
        </p:spPr>
        <p:txBody>
          <a:bodyPr>
            <a:spAutoFit/>
          </a:bodyPr>
          <a:lstStyle/>
          <a:p>
            <a:pPr>
              <a:spcBef>
                <a:spcPct val="50000"/>
              </a:spcBef>
            </a:pPr>
            <a:r>
              <a:rPr lang="en-US" sz="2800">
                <a:latin typeface="Times New Roman" pitchFamily="18" charset="0"/>
                <a:cs typeface="Times New Roman" pitchFamily="18" charset="0"/>
              </a:rPr>
              <a:t>850L</a:t>
            </a:r>
          </a:p>
        </p:txBody>
      </p:sp>
      <p:sp>
        <p:nvSpPr>
          <p:cNvPr id="14" name="Rectangle 2"/>
          <p:cNvSpPr>
            <a:spLocks noGrp="1" noChangeArrowheads="1"/>
          </p:cNvSpPr>
          <p:nvPr>
            <p:ph type="title" idx="4294967295"/>
          </p:nvPr>
        </p:nvSpPr>
        <p:spPr/>
        <p:txBody>
          <a:bodyPr/>
          <a:lstStyle/>
          <a:p>
            <a:pPr>
              <a:defRPr/>
            </a:pPr>
            <a:r>
              <a:rPr lang="en-US" spc="-100" smtClean="0">
                <a:latin typeface="Times New Roman" pitchFamily="18" charset="0"/>
                <a:cs typeface="Times New Roman" pitchFamily="18" charset="0"/>
              </a:rPr>
              <a:t>Lexile measures for readers and text</a:t>
            </a:r>
            <a:endParaRPr lang="en-US" spc="-1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609600" y="517525"/>
            <a:ext cx="8077200" cy="641350"/>
          </a:xfrm>
        </p:spPr>
        <p:txBody>
          <a:bodyPr/>
          <a:lstStyle/>
          <a:p>
            <a:r>
              <a:rPr lang="en-US" smtClean="0">
                <a:latin typeface="Times New Roman" pitchFamily="18" charset="0"/>
              </a:rPr>
              <a:t>Websites for using Lexile measures</a:t>
            </a:r>
          </a:p>
        </p:txBody>
      </p:sp>
      <p:sp>
        <p:nvSpPr>
          <p:cNvPr id="75778" name="Rectangle 3"/>
          <p:cNvSpPr>
            <a:spLocks noGrp="1" noChangeArrowheads="1"/>
          </p:cNvSpPr>
          <p:nvPr>
            <p:ph type="body" idx="1"/>
          </p:nvPr>
        </p:nvSpPr>
        <p:spPr>
          <a:xfrm>
            <a:off x="609600" y="1295400"/>
            <a:ext cx="8077200" cy="3927475"/>
          </a:xfrm>
        </p:spPr>
        <p:txBody>
          <a:bodyPr/>
          <a:lstStyle/>
          <a:p>
            <a:pPr>
              <a:lnSpc>
                <a:spcPct val="90000"/>
              </a:lnSpc>
            </a:pPr>
            <a:r>
              <a:rPr lang="en-US" smtClean="0">
                <a:latin typeface="Times New Roman" pitchFamily="18" charset="0"/>
              </a:rPr>
              <a:t>All Users of Lexile Measures—</a:t>
            </a:r>
          </a:p>
          <a:p>
            <a:pPr lvl="1">
              <a:lnSpc>
                <a:spcPct val="90000"/>
              </a:lnSpc>
            </a:pPr>
            <a:r>
              <a:rPr lang="en-US" smtClean="0">
                <a:latin typeface="Times New Roman" pitchFamily="18" charset="0"/>
                <a:hlinkClick r:id="rId3"/>
              </a:rPr>
              <a:t>http://www.lexile.com/fab/</a:t>
            </a:r>
            <a:endParaRPr lang="en-US" smtClean="0">
              <a:latin typeface="Times New Roman" pitchFamily="18" charset="0"/>
            </a:endParaRPr>
          </a:p>
          <a:p>
            <a:pPr>
              <a:lnSpc>
                <a:spcPct val="90000"/>
              </a:lnSpc>
            </a:pPr>
            <a:r>
              <a:rPr lang="en-US" smtClean="0">
                <a:latin typeface="Times New Roman" pitchFamily="18" charset="0"/>
              </a:rPr>
              <a:t>TOEFL Junior users—</a:t>
            </a:r>
          </a:p>
          <a:p>
            <a:pPr lvl="1">
              <a:lnSpc>
                <a:spcPct val="90000"/>
              </a:lnSpc>
            </a:pPr>
            <a:r>
              <a:rPr lang="en-US" smtClean="0">
                <a:latin typeface="Times New Roman" pitchFamily="18" charset="0"/>
                <a:hlinkClick r:id="rId4"/>
              </a:rPr>
              <a:t>http://toefljunior.lexile.com/en</a:t>
            </a:r>
            <a:endParaRPr lang="en-US" smtClean="0">
              <a:latin typeface="Times New Roman" pitchFamily="18" charset="0"/>
            </a:endParaRPr>
          </a:p>
          <a:p>
            <a:pPr>
              <a:lnSpc>
                <a:spcPct val="90000"/>
              </a:lnSpc>
            </a:pPr>
            <a:r>
              <a:rPr lang="en-US" smtClean="0">
                <a:latin typeface="Times New Roman" pitchFamily="18" charset="0"/>
              </a:rPr>
              <a:t>TOEIC users—</a:t>
            </a:r>
          </a:p>
          <a:p>
            <a:pPr lvl="1">
              <a:lnSpc>
                <a:spcPct val="90000"/>
              </a:lnSpc>
            </a:pPr>
            <a:r>
              <a:rPr lang="en-US" smtClean="0">
                <a:latin typeface="Times New Roman" pitchFamily="18" charset="0"/>
                <a:hlinkClick r:id="rId5"/>
              </a:rPr>
              <a:t>http://lerg.lexile.com/</a:t>
            </a:r>
            <a:endParaRPr lang="en-US" smtClean="0">
              <a:latin typeface="Times New Roman" pitchFamily="18" charset="0"/>
            </a:endParaRPr>
          </a:p>
          <a:p>
            <a:pPr>
              <a:lnSpc>
                <a:spcPct val="90000"/>
              </a:lnSpc>
            </a:pPr>
            <a:r>
              <a:rPr lang="en-US" smtClean="0">
                <a:latin typeface="Times New Roman" pitchFamily="18" charset="0"/>
              </a:rPr>
              <a:t>TOEFL users—</a:t>
            </a:r>
          </a:p>
          <a:p>
            <a:pPr lvl="1">
              <a:lnSpc>
                <a:spcPct val="90000"/>
              </a:lnSpc>
            </a:pPr>
            <a:r>
              <a:rPr lang="en-US" smtClean="0">
                <a:latin typeface="Times New Roman" pitchFamily="18" charset="0"/>
                <a:hlinkClick r:id="rId6"/>
              </a:rPr>
              <a:t>http://www.lexile.com/toefl/</a:t>
            </a:r>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p:cNvPicPr>
            <a:picLocks noChangeAspect="1" noChangeArrowheads="1"/>
          </p:cNvPicPr>
          <p:nvPr/>
        </p:nvPicPr>
        <p:blipFill>
          <a:blip r:embed="rId3" cstate="print"/>
          <a:srcRect l="19324" t="25143" r="22453" b="12582"/>
          <a:stretch>
            <a:fillRect/>
          </a:stretch>
        </p:blipFill>
        <p:spPr bwMode="auto">
          <a:xfrm>
            <a:off x="381000" y="658813"/>
            <a:ext cx="8382000" cy="558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1"/>
          <p:cNvPicPr>
            <a:picLocks noChangeAspect="1" noChangeArrowheads="1"/>
          </p:cNvPicPr>
          <p:nvPr/>
        </p:nvPicPr>
        <p:blipFill>
          <a:blip r:embed="rId3" cstate="print"/>
          <a:srcRect l="19002" t="19048" r="22340" b="2907"/>
          <a:stretch>
            <a:fillRect/>
          </a:stretch>
        </p:blipFill>
        <p:spPr bwMode="auto">
          <a:xfrm>
            <a:off x="1600200" y="433388"/>
            <a:ext cx="7086600" cy="587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1"/>
          <p:cNvPicPr>
            <a:picLocks noChangeAspect="1" noChangeArrowheads="1"/>
          </p:cNvPicPr>
          <p:nvPr/>
        </p:nvPicPr>
        <p:blipFill>
          <a:blip r:embed="rId3" cstate="print"/>
          <a:srcRect l="18819" t="17754" r="21609" b="12688"/>
          <a:stretch>
            <a:fillRect/>
          </a:stretch>
        </p:blipFill>
        <p:spPr bwMode="auto">
          <a:xfrm>
            <a:off x="514350" y="430213"/>
            <a:ext cx="8096250" cy="5894387"/>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609600" y="517525"/>
            <a:ext cx="8077200" cy="641350"/>
          </a:xfrm>
        </p:spPr>
        <p:txBody>
          <a:bodyPr/>
          <a:lstStyle/>
          <a:p>
            <a:pPr>
              <a:defRPr/>
            </a:pPr>
            <a:r>
              <a:rPr lang="en-US" spc="-100" dirty="0" smtClean="0">
                <a:latin typeface="Times New Roman" pitchFamily="18" charset="0"/>
                <a:cs typeface="Times New Roman" pitchFamily="18" charset="0"/>
              </a:rPr>
              <a:t>Tools for Building English Reading Skills</a:t>
            </a:r>
          </a:p>
        </p:txBody>
      </p:sp>
      <p:sp>
        <p:nvSpPr>
          <p:cNvPr id="6" name="Rectangle 3"/>
          <p:cNvSpPr txBox="1">
            <a:spLocks noChangeArrowheads="1"/>
          </p:cNvSpPr>
          <p:nvPr/>
        </p:nvSpPr>
        <p:spPr bwMode="auto">
          <a:xfrm flipH="1">
            <a:off x="457200" y="1371600"/>
            <a:ext cx="1905000" cy="3486150"/>
          </a:xfrm>
          <a:prstGeom prst="rect">
            <a:avLst/>
          </a:prstGeom>
          <a:noFill/>
          <a:ln w="9525">
            <a:noFill/>
            <a:miter lim="800000"/>
            <a:headEnd/>
            <a:tailEnd/>
          </a:ln>
        </p:spPr>
        <p:txBody>
          <a:bodyPr>
            <a:spAutoFit/>
          </a:bodyPr>
          <a:lstStyle/>
          <a:p>
            <a:pPr indent="3175" eaLnBrk="0" hangingPunct="0">
              <a:spcBef>
                <a:spcPct val="20000"/>
              </a:spcBef>
              <a:buClr>
                <a:srgbClr val="0060A1"/>
              </a:buClr>
              <a:buSzPct val="85000"/>
              <a:defRPr/>
            </a:pPr>
            <a:r>
              <a:rPr lang="en-US" sz="1500" b="1" kern="0" dirty="0">
                <a:latin typeface="Times New Roman" pitchFamily="18" charset="0"/>
                <a:cs typeface="Times New Roman" pitchFamily="18" charset="0"/>
              </a:rPr>
              <a:t>TOEFL test takers:</a:t>
            </a:r>
          </a:p>
          <a:p>
            <a:pPr indent="3175" eaLnBrk="0" hangingPunct="0">
              <a:lnSpc>
                <a:spcPct val="110000"/>
              </a:lnSpc>
              <a:spcBef>
                <a:spcPct val="20000"/>
              </a:spcBef>
              <a:buClr>
                <a:srgbClr val="0060A1"/>
              </a:buClr>
              <a:buSzPct val="85000"/>
              <a:defRPr/>
            </a:pPr>
            <a:r>
              <a:rPr lang="en-US" sz="1500" kern="0" dirty="0">
                <a:latin typeface="Times New Roman" pitchFamily="18" charset="0"/>
                <a:cs typeface="Times New Roman" pitchFamily="18" charset="0"/>
              </a:rPr>
              <a:t>Match a TOEFL iBT Reading score with a Lexile</a:t>
            </a:r>
            <a:r>
              <a:rPr lang="en-US" sz="1500" kern="0" baseline="30000" dirty="0">
                <a:latin typeface="Times New Roman" pitchFamily="18" charset="0"/>
                <a:cs typeface="Times New Roman" pitchFamily="18" charset="0"/>
              </a:rPr>
              <a:t>®</a:t>
            </a:r>
            <a:r>
              <a:rPr lang="en-US" sz="1500" kern="0" dirty="0">
                <a:latin typeface="Times New Roman" pitchFamily="18" charset="0"/>
                <a:cs typeface="Times New Roman" pitchFamily="18" charset="0"/>
              </a:rPr>
              <a:t> measure and then use the free “Find a Book” </a:t>
            </a:r>
            <a:r>
              <a:rPr lang="en-US" sz="1500" kern="0">
                <a:latin typeface="Times New Roman" pitchFamily="18" charset="0"/>
                <a:cs typeface="Times New Roman" pitchFamily="18" charset="0"/>
              </a:rPr>
              <a:t>search utility to </a:t>
            </a:r>
            <a:r>
              <a:rPr lang="en-US" sz="1500" kern="0" dirty="0">
                <a:latin typeface="Times New Roman" pitchFamily="18" charset="0"/>
                <a:cs typeface="Times New Roman" pitchFamily="18" charset="0"/>
              </a:rPr>
              <a:t>build custom English reading </a:t>
            </a:r>
            <a:r>
              <a:rPr lang="en-US" sz="1500" kern="0">
                <a:latin typeface="Times New Roman" pitchFamily="18" charset="0"/>
                <a:cs typeface="Times New Roman" pitchFamily="18" charset="0"/>
              </a:rPr>
              <a:t>lists.</a:t>
            </a:r>
          </a:p>
          <a:p>
            <a:pPr indent="3175" eaLnBrk="0" hangingPunct="0">
              <a:lnSpc>
                <a:spcPct val="110000"/>
              </a:lnSpc>
              <a:spcBef>
                <a:spcPct val="20000"/>
              </a:spcBef>
              <a:buClr>
                <a:srgbClr val="0060A1"/>
              </a:buClr>
              <a:buSzPct val="85000"/>
              <a:defRPr/>
            </a:pPr>
            <a:endParaRPr lang="en-US" sz="1500" kern="0">
              <a:latin typeface="Times New Roman" pitchFamily="18" charset="0"/>
              <a:cs typeface="Times New Roman" pitchFamily="18" charset="0"/>
            </a:endParaRPr>
          </a:p>
          <a:p>
            <a:pPr indent="3175" eaLnBrk="0" hangingPunct="0">
              <a:lnSpc>
                <a:spcPct val="110000"/>
              </a:lnSpc>
              <a:spcBef>
                <a:spcPct val="20000"/>
              </a:spcBef>
              <a:buClr>
                <a:srgbClr val="0060A1"/>
              </a:buClr>
              <a:buSzPct val="85000"/>
              <a:defRPr/>
            </a:pPr>
            <a:r>
              <a:rPr lang="en-US" b="1" kern="0">
                <a:latin typeface="Times New Roman" pitchFamily="18" charset="0"/>
                <a:cs typeface="Times New Roman" pitchFamily="18" charset="0"/>
              </a:rPr>
              <a:t>www.lexile.com/ TOEFL</a:t>
            </a:r>
          </a:p>
          <a:p>
            <a:pPr indent="3175" eaLnBrk="0" hangingPunct="0">
              <a:lnSpc>
                <a:spcPct val="110000"/>
              </a:lnSpc>
              <a:spcBef>
                <a:spcPct val="20000"/>
              </a:spcBef>
              <a:buClr>
                <a:srgbClr val="0060A1"/>
              </a:buClr>
              <a:buSzPct val="85000"/>
              <a:defRPr/>
            </a:pPr>
            <a:endParaRPr lang="en-US" sz="1500" kern="0" dirty="0">
              <a:latin typeface="Times New Roman" pitchFamily="18" charset="0"/>
              <a:cs typeface="Times New Roman" pitchFamily="18" charset="0"/>
            </a:endParaRPr>
          </a:p>
        </p:txBody>
      </p:sp>
      <p:pic>
        <p:nvPicPr>
          <p:cNvPr id="83971" name="Picture 3"/>
          <p:cNvPicPr>
            <a:picLocks noChangeAspect="1" noChangeArrowheads="1"/>
          </p:cNvPicPr>
          <p:nvPr/>
        </p:nvPicPr>
        <p:blipFill>
          <a:blip r:embed="rId3" cstate="print"/>
          <a:srcRect l="19952" t="18367" r="21616" b="3999"/>
          <a:stretch>
            <a:fillRect/>
          </a:stretch>
        </p:blipFill>
        <p:spPr bwMode="auto">
          <a:xfrm>
            <a:off x="2427288" y="1219200"/>
            <a:ext cx="6107112" cy="5059363"/>
          </a:xfrm>
          <a:prstGeom prst="rect">
            <a:avLst/>
          </a:prstGeom>
          <a:noFill/>
          <a:ln w="6350">
            <a:solidFill>
              <a:srgbClr val="5F5F5F"/>
            </a:solid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4"/>
          <p:cNvPicPr>
            <a:picLocks noChangeAspect="1" noChangeArrowheads="1"/>
          </p:cNvPicPr>
          <p:nvPr/>
        </p:nvPicPr>
        <p:blipFill>
          <a:blip r:embed="rId3" cstate="print"/>
          <a:srcRect/>
          <a:stretch>
            <a:fillRect/>
          </a:stretch>
        </p:blipFill>
        <p:spPr bwMode="auto">
          <a:xfrm>
            <a:off x="0" y="685800"/>
            <a:ext cx="9140825" cy="5713413"/>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4"/>
          <p:cNvPicPr>
            <a:picLocks noChangeAspect="1" noChangeArrowheads="1"/>
          </p:cNvPicPr>
          <p:nvPr/>
        </p:nvPicPr>
        <p:blipFill>
          <a:blip r:embed="rId3" cstate="print"/>
          <a:srcRect/>
          <a:stretch>
            <a:fillRect/>
          </a:stretch>
        </p:blipFill>
        <p:spPr bwMode="auto">
          <a:xfrm>
            <a:off x="0" y="685800"/>
            <a:ext cx="9140825" cy="5713413"/>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4"/>
          <p:cNvPicPr>
            <a:picLocks noChangeAspect="1" noChangeArrowheads="1"/>
          </p:cNvPicPr>
          <p:nvPr/>
        </p:nvPicPr>
        <p:blipFill>
          <a:blip r:embed="rId3" cstate="print"/>
          <a:srcRect/>
          <a:stretch>
            <a:fillRect/>
          </a:stretch>
        </p:blipFill>
        <p:spPr bwMode="auto">
          <a:xfrm>
            <a:off x="0" y="609600"/>
            <a:ext cx="9140825" cy="5713413"/>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4"/>
          <p:cNvPicPr>
            <a:picLocks noChangeAspect="1" noChangeArrowheads="1"/>
          </p:cNvPicPr>
          <p:nvPr/>
        </p:nvPicPr>
        <p:blipFill>
          <a:blip r:embed="rId3" cstate="print"/>
          <a:srcRect/>
          <a:stretch>
            <a:fillRect/>
          </a:stretch>
        </p:blipFill>
        <p:spPr bwMode="auto">
          <a:xfrm>
            <a:off x="0" y="609600"/>
            <a:ext cx="9140825" cy="5713413"/>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4"/>
          <p:cNvPicPr>
            <a:picLocks noChangeAspect="1" noChangeArrowheads="1"/>
          </p:cNvPicPr>
          <p:nvPr/>
        </p:nvPicPr>
        <p:blipFill>
          <a:blip r:embed="rId3" cstate="print"/>
          <a:srcRect/>
          <a:stretch>
            <a:fillRect/>
          </a:stretch>
        </p:blipFill>
        <p:spPr bwMode="auto">
          <a:xfrm>
            <a:off x="0" y="609600"/>
            <a:ext cx="9140825" cy="571341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a:xfrm>
            <a:off x="609600" y="517525"/>
            <a:ext cx="8077200" cy="1169988"/>
          </a:xfrm>
        </p:spPr>
        <p:txBody>
          <a:bodyPr/>
          <a:lstStyle/>
          <a:p>
            <a:pPr>
              <a:defRPr/>
            </a:pPr>
            <a:r>
              <a:rPr lang="en-US" sz="3700" spc="-100" dirty="0" smtClean="0">
                <a:latin typeface="Times New Roman" pitchFamily="18" charset="0"/>
                <a:cs typeface="Times New Roman" pitchFamily="18" charset="0"/>
              </a:rPr>
              <a:t>A common scale for reading</a:t>
            </a:r>
            <a:br>
              <a:rPr lang="en-US" sz="3700" spc="-100" dirty="0" smtClean="0">
                <a:latin typeface="Times New Roman" pitchFamily="18" charset="0"/>
                <a:cs typeface="Times New Roman" pitchFamily="18" charset="0"/>
              </a:rPr>
            </a:br>
            <a:endParaRPr lang="en-US" sz="3300" i="1" spc="-100" dirty="0" smtClean="0">
              <a:solidFill>
                <a:schemeClr val="tx1"/>
              </a:solidFill>
              <a:latin typeface="Times New Roman" pitchFamily="18" charset="0"/>
              <a:cs typeface="Times New Roman" pitchFamily="18" charset="0"/>
            </a:endParaRPr>
          </a:p>
        </p:txBody>
      </p:sp>
      <p:sp>
        <p:nvSpPr>
          <p:cNvPr id="6" name="Rectangle 5"/>
          <p:cNvSpPr>
            <a:spLocks noChangeArrowheads="1"/>
          </p:cNvSpPr>
          <p:nvPr/>
        </p:nvSpPr>
        <p:spPr bwMode="auto">
          <a:xfrm>
            <a:off x="4343400" y="2503488"/>
            <a:ext cx="4419600" cy="1201737"/>
          </a:xfrm>
          <a:prstGeom prst="rect">
            <a:avLst/>
          </a:prstGeom>
          <a:noFill/>
          <a:ln w="9525">
            <a:noFill/>
            <a:miter lim="800000"/>
            <a:headEnd/>
            <a:tailEnd/>
          </a:ln>
        </p:spPr>
        <p:txBody>
          <a:bodyPr>
            <a:spAutoFit/>
          </a:bodyPr>
          <a:lstStyle/>
          <a:p>
            <a:pPr algn="ctr"/>
            <a:r>
              <a:rPr lang="en-US" sz="3600">
                <a:latin typeface="Times New Roman" pitchFamily="18" charset="0"/>
                <a:cs typeface="Times New Roman" pitchFamily="18" charset="0"/>
              </a:rPr>
              <a:t>When they match,</a:t>
            </a:r>
          </a:p>
          <a:p>
            <a:pPr algn="ctr"/>
            <a:r>
              <a:rPr lang="en-US" sz="3600" b="1" i="1">
                <a:latin typeface="Times New Roman" pitchFamily="18" charset="0"/>
                <a:cs typeface="Times New Roman" pitchFamily="18" charset="0"/>
              </a:rPr>
              <a:t>learning improves</a:t>
            </a:r>
            <a:r>
              <a:rPr lang="en-US" sz="3600" b="1">
                <a:latin typeface="Times New Roman" pitchFamily="18" charset="0"/>
                <a:cs typeface="Times New Roman" pitchFamily="18" charset="0"/>
              </a:rPr>
              <a:t>.</a:t>
            </a:r>
          </a:p>
        </p:txBody>
      </p:sp>
      <p:pic>
        <p:nvPicPr>
          <p:cNvPr id="24579" name="Picture 10" descr="19.jpg"/>
          <p:cNvPicPr>
            <a:picLocks noChangeAspect="1"/>
          </p:cNvPicPr>
          <p:nvPr/>
        </p:nvPicPr>
        <p:blipFill>
          <a:blip r:embed="rId3" cstate="print">
            <a:clrChange>
              <a:clrFrom>
                <a:srgbClr val="E6E6E6"/>
              </a:clrFrom>
              <a:clrTo>
                <a:srgbClr val="E6E6E6">
                  <a:alpha val="0"/>
                </a:srgbClr>
              </a:clrTo>
            </a:clrChange>
            <a:grayscl/>
          </a:blip>
          <a:srcRect l="17049" t="4948" r="18166" b="5968"/>
          <a:stretch>
            <a:fillRect/>
          </a:stretch>
        </p:blipFill>
        <p:spPr bwMode="auto">
          <a:xfrm>
            <a:off x="609600" y="1524000"/>
            <a:ext cx="3998913" cy="4114800"/>
          </a:xfrm>
          <a:prstGeom prst="rect">
            <a:avLst/>
          </a:prstGeom>
          <a:noFill/>
          <a:ln w="9525">
            <a:noFill/>
            <a:miter lim="800000"/>
            <a:headEnd/>
            <a:tailEnd/>
          </a:ln>
        </p:spPr>
      </p:pic>
      <p:sp>
        <p:nvSpPr>
          <p:cNvPr id="24580" name="TextBox 11"/>
          <p:cNvSpPr txBox="1">
            <a:spLocks noChangeArrowheads="1"/>
          </p:cNvSpPr>
          <p:nvPr/>
        </p:nvSpPr>
        <p:spPr bwMode="auto">
          <a:xfrm>
            <a:off x="990600" y="4648200"/>
            <a:ext cx="1371600" cy="338138"/>
          </a:xfrm>
          <a:prstGeom prst="rect">
            <a:avLst/>
          </a:prstGeom>
          <a:noFill/>
          <a:ln w="9525">
            <a:noFill/>
            <a:miter lim="800000"/>
            <a:headEnd/>
            <a:tailEnd/>
          </a:ln>
        </p:spPr>
        <p:txBody>
          <a:bodyPr>
            <a:spAutoFit/>
          </a:bodyPr>
          <a:lstStyle/>
          <a:p>
            <a:r>
              <a:rPr lang="en-US" sz="1600" b="1">
                <a:cs typeface="Arial" charset="0"/>
              </a:rPr>
              <a:t>850L</a:t>
            </a:r>
          </a:p>
        </p:txBody>
      </p:sp>
      <p:sp>
        <p:nvSpPr>
          <p:cNvPr id="24581" name="TextBox 12"/>
          <p:cNvSpPr txBox="1">
            <a:spLocks noChangeArrowheads="1"/>
          </p:cNvSpPr>
          <p:nvPr/>
        </p:nvSpPr>
        <p:spPr bwMode="auto">
          <a:xfrm>
            <a:off x="3581400" y="4648200"/>
            <a:ext cx="1371600" cy="338138"/>
          </a:xfrm>
          <a:prstGeom prst="rect">
            <a:avLst/>
          </a:prstGeom>
          <a:noFill/>
          <a:ln w="9525">
            <a:noFill/>
            <a:miter lim="800000"/>
            <a:headEnd/>
            <a:tailEnd/>
          </a:ln>
        </p:spPr>
        <p:txBody>
          <a:bodyPr>
            <a:spAutoFit/>
          </a:bodyPr>
          <a:lstStyle/>
          <a:p>
            <a:r>
              <a:rPr lang="en-US" sz="1600" b="1">
                <a:cs typeface="Arial" charset="0"/>
              </a:rPr>
              <a:t>850L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609600" y="517525"/>
            <a:ext cx="8077200" cy="641350"/>
          </a:xfrm>
        </p:spPr>
        <p:txBody>
          <a:bodyPr/>
          <a:lstStyle/>
          <a:p>
            <a:pPr>
              <a:defRPr/>
            </a:pPr>
            <a:r>
              <a:rPr lang="en-US" spc="-100" dirty="0" smtClean="0">
                <a:latin typeface="Times New Roman" pitchFamily="18" charset="0"/>
                <a:cs typeface="Times New Roman" pitchFamily="18" charset="0"/>
              </a:rPr>
              <a:t>Tools for Building English Reading Skills</a:t>
            </a:r>
          </a:p>
        </p:txBody>
      </p:sp>
      <p:sp>
        <p:nvSpPr>
          <p:cNvPr id="6" name="Rectangle 3"/>
          <p:cNvSpPr txBox="1">
            <a:spLocks noChangeArrowheads="1"/>
          </p:cNvSpPr>
          <p:nvPr/>
        </p:nvSpPr>
        <p:spPr bwMode="auto">
          <a:xfrm flipH="1">
            <a:off x="609600" y="1295400"/>
            <a:ext cx="1676400" cy="2632075"/>
          </a:xfrm>
          <a:prstGeom prst="rect">
            <a:avLst/>
          </a:prstGeom>
          <a:noFill/>
          <a:ln w="9525">
            <a:noFill/>
            <a:miter lim="800000"/>
            <a:headEnd/>
            <a:tailEnd/>
          </a:ln>
        </p:spPr>
        <p:txBody>
          <a:bodyPr>
            <a:spAutoFit/>
          </a:bodyPr>
          <a:lstStyle/>
          <a:p>
            <a:pPr indent="3175" eaLnBrk="0" hangingPunct="0">
              <a:spcBef>
                <a:spcPct val="20000"/>
              </a:spcBef>
              <a:buClr>
                <a:srgbClr val="0060A1"/>
              </a:buClr>
              <a:buSzPct val="85000"/>
              <a:defRPr/>
            </a:pPr>
            <a:r>
              <a:rPr lang="en-US" sz="1500" b="1" kern="0" dirty="0">
                <a:latin typeface="Times New Roman" pitchFamily="18" charset="0"/>
                <a:cs typeface="Times New Roman" pitchFamily="18" charset="0"/>
              </a:rPr>
              <a:t>TOEFL Junior test takers:</a:t>
            </a:r>
          </a:p>
          <a:p>
            <a:pPr indent="3175" eaLnBrk="0" hangingPunct="0">
              <a:lnSpc>
                <a:spcPct val="110000"/>
              </a:lnSpc>
              <a:spcBef>
                <a:spcPct val="20000"/>
              </a:spcBef>
              <a:buClr>
                <a:srgbClr val="0060A1"/>
              </a:buClr>
              <a:buSzPct val="85000"/>
              <a:defRPr/>
            </a:pPr>
            <a:r>
              <a:rPr lang="en-US" sz="1500" kern="0" dirty="0">
                <a:latin typeface="Times New Roman" pitchFamily="18" charset="0"/>
                <a:cs typeface="Times New Roman" pitchFamily="18" charset="0"/>
              </a:rPr>
              <a:t>Use the Lexile</a:t>
            </a:r>
            <a:r>
              <a:rPr lang="en-US" sz="1500" kern="0" baseline="30000" dirty="0">
                <a:latin typeface="Times New Roman" pitchFamily="18" charset="0"/>
                <a:cs typeface="Times New Roman" pitchFamily="18" charset="0"/>
              </a:rPr>
              <a:t>®</a:t>
            </a:r>
            <a:r>
              <a:rPr lang="en-US" sz="1500" kern="0" dirty="0">
                <a:latin typeface="Times New Roman" pitchFamily="18" charset="0"/>
                <a:cs typeface="Times New Roman" pitchFamily="18" charset="0"/>
              </a:rPr>
              <a:t> measure provided </a:t>
            </a:r>
            <a:br>
              <a:rPr lang="en-US" sz="1500" kern="0" dirty="0">
                <a:latin typeface="Times New Roman" pitchFamily="18" charset="0"/>
                <a:cs typeface="Times New Roman" pitchFamily="18" charset="0"/>
              </a:rPr>
            </a:br>
            <a:r>
              <a:rPr lang="en-US" sz="1500" kern="0" dirty="0">
                <a:latin typeface="Times New Roman" pitchFamily="18" charset="0"/>
                <a:cs typeface="Times New Roman" pitchFamily="18" charset="0"/>
              </a:rPr>
              <a:t>on the TOEFL Junior score report to find English books at the right level and on topics of </a:t>
            </a:r>
            <a:r>
              <a:rPr lang="en-US" sz="1500" kern="0">
                <a:latin typeface="Times New Roman" pitchFamily="18" charset="0"/>
                <a:cs typeface="Times New Roman" pitchFamily="18" charset="0"/>
              </a:rPr>
              <a:t>interest.</a:t>
            </a:r>
            <a:endParaRPr lang="en-US" sz="1500" kern="0" dirty="0">
              <a:latin typeface="Times New Roman" pitchFamily="18" charset="0"/>
              <a:cs typeface="Times New Roman" pitchFamily="18" charset="0"/>
            </a:endParaRPr>
          </a:p>
        </p:txBody>
      </p:sp>
      <p:pic>
        <p:nvPicPr>
          <p:cNvPr id="96259" name="Picture 4"/>
          <p:cNvPicPr>
            <a:picLocks noChangeAspect="1" noChangeArrowheads="1"/>
          </p:cNvPicPr>
          <p:nvPr/>
        </p:nvPicPr>
        <p:blipFill>
          <a:blip r:embed="rId3" cstate="print"/>
          <a:srcRect l="20903" t="14433" r="22198" b="30159"/>
          <a:stretch>
            <a:fillRect/>
          </a:stretch>
        </p:blipFill>
        <p:spPr bwMode="auto">
          <a:xfrm>
            <a:off x="2360613" y="1295400"/>
            <a:ext cx="6326187" cy="3840163"/>
          </a:xfrm>
          <a:prstGeom prst="rect">
            <a:avLst/>
          </a:prstGeom>
          <a:noFill/>
          <a:ln w="6350">
            <a:solidFill>
              <a:srgbClr val="5F5F5F"/>
            </a:solidFill>
            <a:miter lim="800000"/>
            <a:headEnd/>
            <a:tailEnd/>
          </a:ln>
        </p:spPr>
      </p:pic>
      <p:sp>
        <p:nvSpPr>
          <p:cNvPr id="96260" name="TextBox 7"/>
          <p:cNvSpPr txBox="1">
            <a:spLocks noChangeArrowheads="1"/>
          </p:cNvSpPr>
          <p:nvPr/>
        </p:nvSpPr>
        <p:spPr bwMode="auto">
          <a:xfrm>
            <a:off x="2362200" y="5257800"/>
            <a:ext cx="4114800" cy="430213"/>
          </a:xfrm>
          <a:prstGeom prst="rect">
            <a:avLst/>
          </a:prstGeom>
          <a:noFill/>
          <a:ln w="9525">
            <a:noFill/>
            <a:miter lim="800000"/>
            <a:headEnd/>
            <a:tailEnd/>
          </a:ln>
        </p:spPr>
        <p:txBody>
          <a:bodyPr>
            <a:spAutoFit/>
          </a:bodyPr>
          <a:lstStyle/>
          <a:p>
            <a:pPr algn="ctr"/>
            <a:r>
              <a:rPr lang="en-US" sz="2200" b="1">
                <a:latin typeface="Times New Roman" pitchFamily="18" charset="0"/>
                <a:cs typeface="Times New Roman" pitchFamily="18" charset="0"/>
              </a:rPr>
              <a:t>http://toefljunior.lexile.com</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4"/>
          <p:cNvPicPr>
            <a:picLocks noChangeAspect="1" noChangeArrowheads="1"/>
          </p:cNvPicPr>
          <p:nvPr/>
        </p:nvPicPr>
        <p:blipFill>
          <a:blip r:embed="rId3" cstate="print"/>
          <a:srcRect/>
          <a:stretch>
            <a:fillRect/>
          </a:stretch>
        </p:blipFill>
        <p:spPr bwMode="auto">
          <a:xfrm>
            <a:off x="3175" y="609600"/>
            <a:ext cx="9140825" cy="5713413"/>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4"/>
          <p:cNvPicPr>
            <a:picLocks noChangeAspect="1" noChangeArrowheads="1"/>
          </p:cNvPicPr>
          <p:nvPr/>
        </p:nvPicPr>
        <p:blipFill>
          <a:blip r:embed="rId3" cstate="print"/>
          <a:srcRect/>
          <a:stretch>
            <a:fillRect/>
          </a:stretch>
        </p:blipFill>
        <p:spPr bwMode="auto">
          <a:xfrm>
            <a:off x="0" y="685800"/>
            <a:ext cx="9140825" cy="5713413"/>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4"/>
          <p:cNvPicPr>
            <a:picLocks noChangeAspect="1" noChangeArrowheads="1"/>
          </p:cNvPicPr>
          <p:nvPr/>
        </p:nvPicPr>
        <p:blipFill>
          <a:blip r:embed="rId3" cstate="print"/>
          <a:srcRect/>
          <a:stretch>
            <a:fillRect/>
          </a:stretch>
        </p:blipFill>
        <p:spPr bwMode="auto">
          <a:xfrm>
            <a:off x="0" y="685800"/>
            <a:ext cx="9140825" cy="5713413"/>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4"/>
          <p:cNvPicPr>
            <a:picLocks noChangeAspect="1" noChangeArrowheads="1"/>
          </p:cNvPicPr>
          <p:nvPr/>
        </p:nvPicPr>
        <p:blipFill>
          <a:blip r:embed="rId3" cstate="print"/>
          <a:srcRect/>
          <a:stretch>
            <a:fillRect/>
          </a:stretch>
        </p:blipFill>
        <p:spPr bwMode="auto">
          <a:xfrm>
            <a:off x="3175" y="685800"/>
            <a:ext cx="9140825" cy="5713413"/>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5"/>
          <p:cNvPicPr>
            <a:picLocks noChangeAspect="1" noChangeArrowheads="1"/>
          </p:cNvPicPr>
          <p:nvPr/>
        </p:nvPicPr>
        <p:blipFill>
          <a:blip r:embed="rId3" cstate="print"/>
          <a:srcRect/>
          <a:stretch>
            <a:fillRect/>
          </a:stretch>
        </p:blipFill>
        <p:spPr bwMode="auto">
          <a:xfrm>
            <a:off x="0" y="609600"/>
            <a:ext cx="9140825" cy="5713413"/>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2"/>
          <p:cNvPicPr>
            <a:picLocks noChangeAspect="1" noChangeArrowheads="1"/>
          </p:cNvPicPr>
          <p:nvPr/>
        </p:nvPicPr>
        <p:blipFill>
          <a:blip r:embed="rId3" cstate="print"/>
          <a:srcRect l="19904" t="14180" r="21275" b="14993"/>
          <a:stretch>
            <a:fillRect/>
          </a:stretch>
        </p:blipFill>
        <p:spPr bwMode="auto">
          <a:xfrm>
            <a:off x="2667000" y="1787525"/>
            <a:ext cx="5943600" cy="4460875"/>
          </a:xfrm>
          <a:prstGeom prst="rect">
            <a:avLst/>
          </a:prstGeom>
          <a:noFill/>
          <a:ln w="6350">
            <a:solidFill>
              <a:srgbClr val="5F5F5F"/>
            </a:solidFill>
            <a:miter lim="800000"/>
            <a:headEnd/>
            <a:tailEnd/>
          </a:ln>
        </p:spPr>
      </p:pic>
      <p:sp>
        <p:nvSpPr>
          <p:cNvPr id="4" name="Rectangle 2"/>
          <p:cNvSpPr>
            <a:spLocks noGrp="1" noChangeArrowheads="1"/>
          </p:cNvSpPr>
          <p:nvPr>
            <p:ph type="title" idx="4294967295"/>
          </p:nvPr>
        </p:nvSpPr>
        <p:spPr>
          <a:xfrm>
            <a:off x="609600" y="517525"/>
            <a:ext cx="8077200" cy="641350"/>
          </a:xfrm>
        </p:spPr>
        <p:txBody>
          <a:bodyPr/>
          <a:lstStyle/>
          <a:p>
            <a:pPr>
              <a:defRPr/>
            </a:pPr>
            <a:r>
              <a:rPr lang="en-US" spc="-100" dirty="0" smtClean="0">
                <a:latin typeface="Times New Roman" pitchFamily="18" charset="0"/>
                <a:cs typeface="Times New Roman" pitchFamily="18" charset="0"/>
              </a:rPr>
              <a:t>Tools for Building English Reading Skills</a:t>
            </a:r>
          </a:p>
        </p:txBody>
      </p:sp>
      <p:sp>
        <p:nvSpPr>
          <p:cNvPr id="6" name="Rectangle 3"/>
          <p:cNvSpPr txBox="1">
            <a:spLocks noChangeArrowheads="1"/>
          </p:cNvSpPr>
          <p:nvPr/>
        </p:nvSpPr>
        <p:spPr bwMode="auto">
          <a:xfrm flipH="1">
            <a:off x="609600" y="1295400"/>
            <a:ext cx="1981200" cy="3600450"/>
          </a:xfrm>
          <a:prstGeom prst="rect">
            <a:avLst/>
          </a:prstGeom>
          <a:noFill/>
          <a:ln w="9525">
            <a:noFill/>
            <a:miter lim="800000"/>
            <a:headEnd/>
            <a:tailEnd/>
          </a:ln>
        </p:spPr>
        <p:txBody>
          <a:bodyPr>
            <a:spAutoFit/>
          </a:bodyPr>
          <a:lstStyle/>
          <a:p>
            <a:pPr indent="3175" eaLnBrk="0" hangingPunct="0">
              <a:spcBef>
                <a:spcPct val="20000"/>
              </a:spcBef>
              <a:buClr>
                <a:srgbClr val="0060A1"/>
              </a:buClr>
              <a:buSzPct val="85000"/>
              <a:defRPr/>
            </a:pPr>
            <a:r>
              <a:rPr lang="en-US" sz="1500" b="1" kern="0" dirty="0">
                <a:latin typeface="Times New Roman" pitchFamily="18" charset="0"/>
                <a:cs typeface="Times New Roman" pitchFamily="18" charset="0"/>
              </a:rPr>
              <a:t>TOEIC test takers</a:t>
            </a:r>
            <a:br>
              <a:rPr lang="en-US" sz="1500" b="1" kern="0" dirty="0">
                <a:latin typeface="Times New Roman" pitchFamily="18" charset="0"/>
                <a:cs typeface="Times New Roman" pitchFamily="18" charset="0"/>
              </a:rPr>
            </a:br>
            <a:r>
              <a:rPr lang="en-US" sz="1500" i="1" kern="0" dirty="0">
                <a:latin typeface="Times New Roman" pitchFamily="18" charset="0"/>
                <a:cs typeface="Times New Roman" pitchFamily="18" charset="0"/>
              </a:rPr>
              <a:t>(in Japan only through IIBC’s TOEIC Internet Services)</a:t>
            </a:r>
            <a:r>
              <a:rPr lang="en-US" sz="1500" b="1" kern="0" dirty="0">
                <a:latin typeface="Times New Roman" pitchFamily="18" charset="0"/>
                <a:cs typeface="Times New Roman" pitchFamily="18" charset="0"/>
              </a:rPr>
              <a:t>:</a:t>
            </a:r>
          </a:p>
          <a:p>
            <a:pPr indent="3175" eaLnBrk="0" hangingPunct="0">
              <a:lnSpc>
                <a:spcPct val="110000"/>
              </a:lnSpc>
              <a:spcBef>
                <a:spcPct val="20000"/>
              </a:spcBef>
              <a:buClr>
                <a:srgbClr val="0060A1"/>
              </a:buClr>
              <a:buSzPct val="85000"/>
              <a:defRPr/>
            </a:pPr>
            <a:r>
              <a:rPr lang="en-US" sz="1500" kern="0" dirty="0">
                <a:latin typeface="Times New Roman" pitchFamily="18" charset="0"/>
                <a:cs typeface="Times New Roman" pitchFamily="18" charset="0"/>
              </a:rPr>
              <a:t>Use the Lexile</a:t>
            </a:r>
            <a:r>
              <a:rPr lang="en-US" sz="1500" kern="0" baseline="30000" dirty="0">
                <a:latin typeface="Times New Roman" pitchFamily="18" charset="0"/>
                <a:cs typeface="Times New Roman" pitchFamily="18" charset="0"/>
              </a:rPr>
              <a:t>®</a:t>
            </a:r>
            <a:r>
              <a:rPr lang="en-US" sz="1500" kern="0" dirty="0">
                <a:latin typeface="Times New Roman" pitchFamily="18" charset="0"/>
                <a:cs typeface="Times New Roman" pitchFamily="18" charset="0"/>
              </a:rPr>
              <a:t> English Reading Guide to match a TOEIC Reading score with a Lexile measure and then receive daily book and article recommendations to support English reading practice.</a:t>
            </a:r>
          </a:p>
        </p:txBody>
      </p:sp>
      <p:sp>
        <p:nvSpPr>
          <p:cNvPr id="108548" name="TextBox 7"/>
          <p:cNvSpPr txBox="1">
            <a:spLocks noChangeArrowheads="1"/>
          </p:cNvSpPr>
          <p:nvPr/>
        </p:nvSpPr>
        <p:spPr bwMode="auto">
          <a:xfrm>
            <a:off x="2667000" y="1295400"/>
            <a:ext cx="5943600" cy="430213"/>
          </a:xfrm>
          <a:prstGeom prst="rect">
            <a:avLst/>
          </a:prstGeom>
          <a:noFill/>
          <a:ln w="9525">
            <a:noFill/>
            <a:miter lim="800000"/>
            <a:headEnd/>
            <a:tailEnd/>
          </a:ln>
        </p:spPr>
        <p:txBody>
          <a:bodyPr>
            <a:spAutoFit/>
          </a:bodyPr>
          <a:lstStyle/>
          <a:p>
            <a:pPr algn="ctr"/>
            <a:r>
              <a:rPr lang="en-US" sz="2200" b="1">
                <a:latin typeface="Times New Roman" pitchFamily="18" charset="0"/>
                <a:cs typeface="Times New Roman" pitchFamily="18" charset="0"/>
              </a:rPr>
              <a:t>http://lerg.lexile.com</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4"/>
          <p:cNvPicPr>
            <a:picLocks noChangeAspect="1" noChangeArrowheads="1"/>
          </p:cNvPicPr>
          <p:nvPr/>
        </p:nvPicPr>
        <p:blipFill>
          <a:blip r:embed="rId3" cstate="print"/>
          <a:srcRect/>
          <a:stretch>
            <a:fillRect/>
          </a:stretch>
        </p:blipFill>
        <p:spPr bwMode="auto">
          <a:xfrm>
            <a:off x="0" y="685800"/>
            <a:ext cx="9140825" cy="5713413"/>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4"/>
          <p:cNvPicPr>
            <a:picLocks noChangeAspect="1" noChangeArrowheads="1"/>
          </p:cNvPicPr>
          <p:nvPr/>
        </p:nvPicPr>
        <p:blipFill>
          <a:blip r:embed="rId3" cstate="print"/>
          <a:srcRect/>
          <a:stretch>
            <a:fillRect/>
          </a:stretch>
        </p:blipFill>
        <p:spPr bwMode="auto">
          <a:xfrm>
            <a:off x="0" y="609600"/>
            <a:ext cx="9140825" cy="5713413"/>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4"/>
          <p:cNvPicPr>
            <a:picLocks noChangeAspect="1" noChangeArrowheads="1"/>
          </p:cNvPicPr>
          <p:nvPr/>
        </p:nvPicPr>
        <p:blipFill>
          <a:blip r:embed="rId3" cstate="print"/>
          <a:srcRect/>
          <a:stretch>
            <a:fillRect/>
          </a:stretch>
        </p:blipFill>
        <p:spPr bwMode="auto">
          <a:xfrm>
            <a:off x="0" y="533400"/>
            <a:ext cx="9140825" cy="571341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3"/>
          <p:cNvSpPr>
            <a:spLocks noGrp="1"/>
          </p:cNvSpPr>
          <p:nvPr>
            <p:ph type="title" idx="4294967295"/>
          </p:nvPr>
        </p:nvSpPr>
        <p:spPr>
          <a:xfrm>
            <a:off x="609600" y="517525"/>
            <a:ext cx="8077200" cy="1169988"/>
          </a:xfrm>
        </p:spPr>
        <p:txBody>
          <a:bodyPr/>
          <a:lstStyle/>
          <a:p>
            <a:pPr>
              <a:tabLst>
                <a:tab pos="7885113" algn="r"/>
              </a:tabLst>
              <a:defRPr/>
            </a:pPr>
            <a:r>
              <a:rPr lang="en-US" spc="-100" smtClean="0">
                <a:latin typeface="Times New Roman" pitchFamily="18" charset="0"/>
                <a:cs typeface="Times New Roman" pitchFamily="18" charset="0"/>
              </a:rPr>
              <a:t>The Lexile scale</a:t>
            </a:r>
            <a:r>
              <a:rPr lang="en-US" sz="3700" smtClean="0">
                <a:latin typeface="Times New Roman" pitchFamily="18" charset="0"/>
                <a:cs typeface="Times New Roman" pitchFamily="18" charset="0"/>
              </a:rPr>
              <a:t/>
            </a:r>
            <a:br>
              <a:rPr lang="en-US" sz="3700" smtClean="0">
                <a:latin typeface="Times New Roman" pitchFamily="18" charset="0"/>
                <a:cs typeface="Times New Roman" pitchFamily="18" charset="0"/>
              </a:rPr>
            </a:br>
            <a:r>
              <a:rPr lang="en-US" sz="3300" smtClean="0">
                <a:solidFill>
                  <a:schemeClr val="tx1"/>
                </a:solidFill>
                <a:latin typeface="Times New Roman" pitchFamily="18" charset="0"/>
                <a:cs typeface="Times New Roman" pitchFamily="18" charset="0"/>
              </a:rPr>
              <a:t>Lexile measures are </a:t>
            </a:r>
            <a:r>
              <a:rPr lang="en-US" sz="3300" i="1" smtClean="0">
                <a:solidFill>
                  <a:schemeClr val="tx1"/>
                </a:solidFill>
                <a:latin typeface="Times New Roman" pitchFamily="18" charset="0"/>
                <a:cs typeface="Times New Roman" pitchFamily="18" charset="0"/>
              </a:rPr>
              <a:t>developmental</a:t>
            </a:r>
            <a:r>
              <a:rPr lang="en-US" sz="3300" smtClean="0">
                <a:solidFill>
                  <a:schemeClr val="tx1"/>
                </a:solidFill>
                <a:latin typeface="Times New Roman" pitchFamily="18" charset="0"/>
                <a:cs typeface="Times New Roman" pitchFamily="18" charset="0"/>
              </a:rPr>
              <a:t>.</a:t>
            </a:r>
            <a:endParaRPr lang="en-US" sz="3300" b="1" smtClean="0">
              <a:solidFill>
                <a:schemeClr val="tx1"/>
              </a:solidFill>
              <a:latin typeface="Times New Roman" pitchFamily="18" charset="0"/>
              <a:cs typeface="Times New Roman" pitchFamily="18" charset="0"/>
            </a:endParaRPr>
          </a:p>
        </p:txBody>
      </p:sp>
      <p:cxnSp>
        <p:nvCxnSpPr>
          <p:cNvPr id="10" name="Straight Connector 9"/>
          <p:cNvCxnSpPr/>
          <p:nvPr/>
        </p:nvCxnSpPr>
        <p:spPr>
          <a:xfrm flipV="1">
            <a:off x="5564188" y="5059363"/>
            <a:ext cx="330200" cy="6350"/>
          </a:xfrm>
          <a:prstGeom prst="line">
            <a:avLst/>
          </a:prstGeom>
          <a:ln w="57150">
            <a:solidFill>
              <a:srgbClr val="0060A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564188" y="2613025"/>
            <a:ext cx="330200" cy="15875"/>
          </a:xfrm>
          <a:prstGeom prst="line">
            <a:avLst/>
          </a:prstGeom>
          <a:ln w="57150">
            <a:solidFill>
              <a:srgbClr val="0060A1"/>
            </a:solidFill>
          </a:ln>
        </p:spPr>
        <p:style>
          <a:lnRef idx="1">
            <a:schemeClr val="accent1"/>
          </a:lnRef>
          <a:fillRef idx="0">
            <a:schemeClr val="accent1"/>
          </a:fillRef>
          <a:effectRef idx="0">
            <a:schemeClr val="accent1"/>
          </a:effectRef>
          <a:fontRef idx="minor">
            <a:schemeClr val="tx1"/>
          </a:fontRef>
        </p:style>
      </p:cxnSp>
      <p:sp>
        <p:nvSpPr>
          <p:cNvPr id="28676" name="TextBox 22"/>
          <p:cNvSpPr txBox="1">
            <a:spLocks noChangeArrowheads="1"/>
          </p:cNvSpPr>
          <p:nvPr/>
        </p:nvSpPr>
        <p:spPr bwMode="auto">
          <a:xfrm>
            <a:off x="4422775" y="2384425"/>
            <a:ext cx="1141413" cy="523875"/>
          </a:xfrm>
          <a:prstGeom prst="rect">
            <a:avLst/>
          </a:prstGeom>
          <a:noFill/>
          <a:ln w="9525">
            <a:noFill/>
            <a:miter lim="800000"/>
            <a:headEnd/>
            <a:tailEnd/>
          </a:ln>
        </p:spPr>
        <p:txBody>
          <a:bodyPr wrap="none">
            <a:spAutoFit/>
          </a:bodyPr>
          <a:lstStyle/>
          <a:p>
            <a:pPr algn="r"/>
            <a:r>
              <a:rPr lang="en-US" sz="2800" b="1">
                <a:solidFill>
                  <a:srgbClr val="0060A1"/>
                </a:solidFill>
                <a:latin typeface="Times New Roman" pitchFamily="18" charset="0"/>
                <a:cs typeface="Times New Roman" pitchFamily="18" charset="0"/>
              </a:rPr>
              <a:t>2000L</a:t>
            </a:r>
          </a:p>
        </p:txBody>
      </p:sp>
      <p:sp>
        <p:nvSpPr>
          <p:cNvPr id="28677" name="TextBox 25"/>
          <p:cNvSpPr txBox="1">
            <a:spLocks noChangeArrowheads="1"/>
          </p:cNvSpPr>
          <p:nvPr/>
        </p:nvSpPr>
        <p:spPr bwMode="auto">
          <a:xfrm>
            <a:off x="5921375" y="4813300"/>
            <a:ext cx="2463800" cy="522288"/>
          </a:xfrm>
          <a:prstGeom prst="rect">
            <a:avLst/>
          </a:prstGeom>
          <a:noFill/>
          <a:ln w="9525">
            <a:noFill/>
            <a:miter lim="800000"/>
            <a:headEnd/>
            <a:tailEnd/>
          </a:ln>
        </p:spPr>
        <p:txBody>
          <a:bodyPr>
            <a:spAutoFit/>
          </a:bodyPr>
          <a:lstStyle/>
          <a:p>
            <a:r>
              <a:rPr lang="en-US" sz="2800" b="1">
                <a:solidFill>
                  <a:srgbClr val="0060A1"/>
                </a:solidFill>
                <a:latin typeface="Times New Roman" pitchFamily="18" charset="0"/>
                <a:cs typeface="Times New Roman" pitchFamily="18" charset="0"/>
              </a:rPr>
              <a:t>Beginner</a:t>
            </a:r>
          </a:p>
        </p:txBody>
      </p:sp>
      <p:sp>
        <p:nvSpPr>
          <p:cNvPr id="28678" name="TextBox 26"/>
          <p:cNvSpPr txBox="1">
            <a:spLocks noChangeArrowheads="1"/>
          </p:cNvSpPr>
          <p:nvPr/>
        </p:nvSpPr>
        <p:spPr bwMode="auto">
          <a:xfrm>
            <a:off x="5921375" y="2359025"/>
            <a:ext cx="2616200" cy="523875"/>
          </a:xfrm>
          <a:prstGeom prst="rect">
            <a:avLst/>
          </a:prstGeom>
          <a:noFill/>
          <a:ln w="9525">
            <a:noFill/>
            <a:miter lim="800000"/>
            <a:headEnd/>
            <a:tailEnd/>
          </a:ln>
        </p:spPr>
        <p:txBody>
          <a:bodyPr>
            <a:spAutoFit/>
          </a:bodyPr>
          <a:lstStyle/>
          <a:p>
            <a:r>
              <a:rPr lang="en-US" sz="2800" b="1">
                <a:solidFill>
                  <a:srgbClr val="0060A1"/>
                </a:solidFill>
                <a:latin typeface="Times New Roman" pitchFamily="18" charset="0"/>
                <a:cs typeface="Times New Roman" pitchFamily="18" charset="0"/>
              </a:rPr>
              <a:t>Advanced</a:t>
            </a:r>
          </a:p>
        </p:txBody>
      </p:sp>
      <p:sp>
        <p:nvSpPr>
          <p:cNvPr id="28679" name="Line 2"/>
          <p:cNvSpPr>
            <a:spLocks noChangeShapeType="1"/>
          </p:cNvSpPr>
          <p:nvPr/>
        </p:nvSpPr>
        <p:spPr bwMode="auto">
          <a:xfrm>
            <a:off x="5741988" y="2057400"/>
            <a:ext cx="0" cy="3594100"/>
          </a:xfrm>
          <a:prstGeom prst="line">
            <a:avLst/>
          </a:prstGeom>
          <a:noFill/>
          <a:ln w="57150">
            <a:solidFill>
              <a:srgbClr val="0060A1"/>
            </a:solidFill>
            <a:round/>
            <a:headEnd type="triangle" w="med" len="med"/>
            <a:tailEnd type="triangle" w="med" len="med"/>
          </a:ln>
        </p:spPr>
        <p:txBody>
          <a:bodyPr/>
          <a:lstStyle/>
          <a:p>
            <a:endParaRPr lang="en-US"/>
          </a:p>
        </p:txBody>
      </p:sp>
      <p:sp>
        <p:nvSpPr>
          <p:cNvPr id="28680" name="Rectangle 28"/>
          <p:cNvSpPr>
            <a:spLocks noChangeArrowheads="1"/>
          </p:cNvSpPr>
          <p:nvPr/>
        </p:nvSpPr>
        <p:spPr bwMode="auto">
          <a:xfrm>
            <a:off x="685800" y="2209800"/>
            <a:ext cx="3733800" cy="2908300"/>
          </a:xfrm>
          <a:prstGeom prst="rect">
            <a:avLst/>
          </a:prstGeom>
          <a:noFill/>
          <a:ln w="9525">
            <a:noFill/>
            <a:miter lim="800000"/>
            <a:headEnd/>
            <a:tailEnd/>
          </a:ln>
        </p:spPr>
        <p:txBody>
          <a:bodyPr>
            <a:spAutoFit/>
          </a:bodyPr>
          <a:lstStyle/>
          <a:p>
            <a:pPr marL="342900" indent="-342900">
              <a:spcBef>
                <a:spcPts val="1200"/>
              </a:spcBef>
              <a:buClr>
                <a:srgbClr val="0060A1"/>
              </a:buClr>
              <a:buFont typeface="Wingdings" pitchFamily="2" charset="2"/>
              <a:buChar char="§"/>
            </a:pPr>
            <a:r>
              <a:rPr lang="en-US" sz="2800">
                <a:latin typeface="Times New Roman" pitchFamily="18" charset="0"/>
                <a:cs typeface="Times New Roman" pitchFamily="18" charset="0"/>
              </a:rPr>
              <a:t>Advanced-level readers and texts </a:t>
            </a:r>
            <a:br>
              <a:rPr lang="en-US" sz="2800">
                <a:latin typeface="Times New Roman" pitchFamily="18" charset="0"/>
                <a:cs typeface="Times New Roman" pitchFamily="18" charset="0"/>
              </a:rPr>
            </a:br>
            <a:r>
              <a:rPr lang="en-US" sz="2800">
                <a:latin typeface="Times New Roman" pitchFamily="18" charset="0"/>
                <a:cs typeface="Times New Roman" pitchFamily="18" charset="0"/>
              </a:rPr>
              <a:t>have higher measures</a:t>
            </a:r>
          </a:p>
          <a:p>
            <a:pPr marL="342900" indent="-342900">
              <a:spcBef>
                <a:spcPts val="1800"/>
              </a:spcBef>
              <a:buClr>
                <a:srgbClr val="0060A1"/>
              </a:buClr>
              <a:buFont typeface="Wingdings" pitchFamily="2" charset="2"/>
              <a:buChar char="§"/>
            </a:pPr>
            <a:r>
              <a:rPr lang="en-US" sz="2800">
                <a:latin typeface="Times New Roman" pitchFamily="18" charset="0"/>
                <a:cs typeface="Times New Roman" pitchFamily="18" charset="0"/>
              </a:rPr>
              <a:t>Beginner-level readers and texts </a:t>
            </a:r>
            <a:br>
              <a:rPr lang="en-US" sz="2800">
                <a:latin typeface="Times New Roman" pitchFamily="18" charset="0"/>
                <a:cs typeface="Times New Roman" pitchFamily="18" charset="0"/>
              </a:rPr>
            </a:br>
            <a:r>
              <a:rPr lang="en-US" sz="2800">
                <a:latin typeface="Times New Roman" pitchFamily="18" charset="0"/>
                <a:cs typeface="Times New Roman" pitchFamily="18" charset="0"/>
              </a:rPr>
              <a:t>have lower measures</a:t>
            </a:r>
          </a:p>
        </p:txBody>
      </p:sp>
      <p:sp>
        <p:nvSpPr>
          <p:cNvPr id="28681" name="TextBox 30"/>
          <p:cNvSpPr txBox="1">
            <a:spLocks noChangeArrowheads="1"/>
          </p:cNvSpPr>
          <p:nvPr/>
        </p:nvSpPr>
        <p:spPr bwMode="auto">
          <a:xfrm>
            <a:off x="5019675" y="4813300"/>
            <a:ext cx="603250" cy="523875"/>
          </a:xfrm>
          <a:prstGeom prst="rect">
            <a:avLst/>
          </a:prstGeom>
          <a:noFill/>
          <a:ln w="9525">
            <a:noFill/>
            <a:miter lim="800000"/>
            <a:headEnd/>
            <a:tailEnd/>
          </a:ln>
        </p:spPr>
        <p:txBody>
          <a:bodyPr wrap="none">
            <a:spAutoFit/>
          </a:bodyPr>
          <a:lstStyle/>
          <a:p>
            <a:r>
              <a:rPr lang="en-US" sz="2800" b="1">
                <a:solidFill>
                  <a:srgbClr val="0060A1"/>
                </a:solidFill>
                <a:latin typeface="Times New Roman" pitchFamily="18" charset="0"/>
                <a:cs typeface="Times New Roman" pitchFamily="18" charset="0"/>
              </a:rPr>
              <a:t>0L</a:t>
            </a:r>
          </a:p>
        </p:txBody>
      </p:sp>
      <p:sp>
        <p:nvSpPr>
          <p:cNvPr id="28682" name="Rectangle 1"/>
          <p:cNvSpPr>
            <a:spLocks noChangeArrowheads="1"/>
          </p:cNvSpPr>
          <p:nvPr/>
        </p:nvSpPr>
        <p:spPr bwMode="auto">
          <a:xfrm>
            <a:off x="6124575" y="3276600"/>
            <a:ext cx="2589213" cy="1108075"/>
          </a:xfrm>
          <a:prstGeom prst="rect">
            <a:avLst/>
          </a:prstGeom>
          <a:noFill/>
          <a:ln w="9525">
            <a:noFill/>
            <a:miter lim="800000"/>
            <a:headEnd/>
            <a:tailEnd/>
          </a:ln>
        </p:spPr>
        <p:txBody>
          <a:bodyPr>
            <a:spAutoFit/>
          </a:bodyPr>
          <a:lstStyle/>
          <a:p>
            <a:pPr>
              <a:buClr>
                <a:srgbClr val="0060A1"/>
              </a:buClr>
            </a:pPr>
            <a:r>
              <a:rPr lang="en-US" sz="2200">
                <a:solidFill>
                  <a:srgbClr val="0060A1"/>
                </a:solidFill>
                <a:latin typeface="Times New Roman" pitchFamily="18" charset="0"/>
                <a:cs typeface="Times New Roman" pitchFamily="18" charset="0"/>
              </a:rPr>
              <a:t>A Lexile measure is given as a number followed by an “L”</a:t>
            </a:r>
          </a:p>
        </p:txBody>
      </p:sp>
      <p:cxnSp>
        <p:nvCxnSpPr>
          <p:cNvPr id="19" name="Straight Connector 18"/>
          <p:cNvCxnSpPr/>
          <p:nvPr/>
        </p:nvCxnSpPr>
        <p:spPr>
          <a:xfrm flipV="1">
            <a:off x="5564188" y="3822700"/>
            <a:ext cx="330200" cy="15875"/>
          </a:xfrm>
          <a:prstGeom prst="line">
            <a:avLst/>
          </a:prstGeom>
          <a:ln w="19050">
            <a:solidFill>
              <a:srgbClr val="0060A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576888" y="4448175"/>
            <a:ext cx="330200" cy="15875"/>
          </a:xfrm>
          <a:prstGeom prst="line">
            <a:avLst/>
          </a:prstGeom>
          <a:ln w="19050">
            <a:solidFill>
              <a:srgbClr val="0060A1"/>
            </a:solidFill>
          </a:ln>
        </p:spPr>
        <p:style>
          <a:lnRef idx="1">
            <a:schemeClr val="accent1"/>
          </a:lnRef>
          <a:fillRef idx="0">
            <a:schemeClr val="accent1"/>
          </a:fillRef>
          <a:effectRef idx="0">
            <a:schemeClr val="accent1"/>
          </a:effectRef>
          <a:fontRef idx="minor">
            <a:schemeClr val="tx1"/>
          </a:fontRef>
        </p:style>
      </p:cxnSp>
      <p:sp>
        <p:nvSpPr>
          <p:cNvPr id="28685" name="TextBox 30"/>
          <p:cNvSpPr txBox="1">
            <a:spLocks noChangeArrowheads="1"/>
          </p:cNvSpPr>
          <p:nvPr/>
        </p:nvSpPr>
        <p:spPr bwMode="auto">
          <a:xfrm>
            <a:off x="4749800" y="3644900"/>
            <a:ext cx="787400" cy="369888"/>
          </a:xfrm>
          <a:prstGeom prst="rect">
            <a:avLst/>
          </a:prstGeom>
          <a:noFill/>
          <a:ln w="9525">
            <a:noFill/>
            <a:miter lim="800000"/>
            <a:headEnd/>
            <a:tailEnd/>
          </a:ln>
        </p:spPr>
        <p:txBody>
          <a:bodyPr wrap="none">
            <a:spAutoFit/>
          </a:bodyPr>
          <a:lstStyle/>
          <a:p>
            <a:pPr algn="r"/>
            <a:r>
              <a:rPr lang="en-US">
                <a:solidFill>
                  <a:srgbClr val="0060A1"/>
                </a:solidFill>
                <a:latin typeface="Times New Roman" pitchFamily="18" charset="0"/>
                <a:cs typeface="Times New Roman" pitchFamily="18" charset="0"/>
              </a:rPr>
              <a:t>1000L</a:t>
            </a:r>
          </a:p>
        </p:txBody>
      </p:sp>
      <p:sp>
        <p:nvSpPr>
          <p:cNvPr id="28686" name="TextBox 30"/>
          <p:cNvSpPr txBox="1">
            <a:spLocks noChangeArrowheads="1"/>
          </p:cNvSpPr>
          <p:nvPr/>
        </p:nvSpPr>
        <p:spPr bwMode="auto">
          <a:xfrm>
            <a:off x="4856163" y="4279900"/>
            <a:ext cx="671512" cy="369888"/>
          </a:xfrm>
          <a:prstGeom prst="rect">
            <a:avLst/>
          </a:prstGeom>
          <a:noFill/>
          <a:ln w="9525">
            <a:noFill/>
            <a:miter lim="800000"/>
            <a:headEnd/>
            <a:tailEnd/>
          </a:ln>
        </p:spPr>
        <p:txBody>
          <a:bodyPr wrap="none">
            <a:spAutoFit/>
          </a:bodyPr>
          <a:lstStyle/>
          <a:p>
            <a:pPr algn="r"/>
            <a:r>
              <a:rPr lang="en-US">
                <a:solidFill>
                  <a:srgbClr val="0060A1"/>
                </a:solidFill>
                <a:latin typeface="Times New Roman" pitchFamily="18" charset="0"/>
                <a:cs typeface="Times New Roman" pitchFamily="18" charset="0"/>
              </a:rPr>
              <a:t>500L</a:t>
            </a:r>
          </a:p>
        </p:txBody>
      </p:sp>
      <p:cxnSp>
        <p:nvCxnSpPr>
          <p:cNvPr id="26" name="Straight Connector 25"/>
          <p:cNvCxnSpPr/>
          <p:nvPr/>
        </p:nvCxnSpPr>
        <p:spPr>
          <a:xfrm flipV="1">
            <a:off x="5564188" y="3171825"/>
            <a:ext cx="330200" cy="15875"/>
          </a:xfrm>
          <a:prstGeom prst="line">
            <a:avLst/>
          </a:prstGeom>
          <a:ln w="19050">
            <a:solidFill>
              <a:srgbClr val="0060A1"/>
            </a:solidFill>
          </a:ln>
        </p:spPr>
        <p:style>
          <a:lnRef idx="1">
            <a:schemeClr val="accent1"/>
          </a:lnRef>
          <a:fillRef idx="0">
            <a:schemeClr val="accent1"/>
          </a:fillRef>
          <a:effectRef idx="0">
            <a:schemeClr val="accent1"/>
          </a:effectRef>
          <a:fontRef idx="minor">
            <a:schemeClr val="tx1"/>
          </a:fontRef>
        </p:style>
      </p:cxnSp>
      <p:sp>
        <p:nvSpPr>
          <p:cNvPr id="28688" name="TextBox 30"/>
          <p:cNvSpPr txBox="1">
            <a:spLocks noChangeArrowheads="1"/>
          </p:cNvSpPr>
          <p:nvPr/>
        </p:nvSpPr>
        <p:spPr bwMode="auto">
          <a:xfrm>
            <a:off x="4751388" y="2995613"/>
            <a:ext cx="787400" cy="369887"/>
          </a:xfrm>
          <a:prstGeom prst="rect">
            <a:avLst/>
          </a:prstGeom>
          <a:noFill/>
          <a:ln w="9525">
            <a:noFill/>
            <a:miter lim="800000"/>
            <a:headEnd/>
            <a:tailEnd/>
          </a:ln>
        </p:spPr>
        <p:txBody>
          <a:bodyPr wrap="none">
            <a:spAutoFit/>
          </a:bodyPr>
          <a:lstStyle/>
          <a:p>
            <a:pPr algn="r"/>
            <a:r>
              <a:rPr lang="en-US">
                <a:solidFill>
                  <a:srgbClr val="0060A1"/>
                </a:solidFill>
                <a:latin typeface="Times New Roman" pitchFamily="18" charset="0"/>
                <a:cs typeface="Times New Roman" pitchFamily="18" charset="0"/>
              </a:rPr>
              <a:t>1500L</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8" descr="dashboard.png"/>
          <p:cNvPicPr>
            <a:picLocks noChangeAspect="1"/>
          </p:cNvPicPr>
          <p:nvPr/>
        </p:nvPicPr>
        <p:blipFill>
          <a:blip r:embed="rId3" cstate="print"/>
          <a:srcRect l="17017" r="17017" b="27850"/>
          <a:stretch>
            <a:fillRect/>
          </a:stretch>
        </p:blipFill>
        <p:spPr bwMode="auto">
          <a:xfrm>
            <a:off x="4356100" y="1346200"/>
            <a:ext cx="4181475" cy="4848225"/>
          </a:xfrm>
          <a:prstGeom prst="rect">
            <a:avLst/>
          </a:prstGeom>
          <a:noFill/>
          <a:ln w="6350">
            <a:solidFill>
              <a:srgbClr val="5F5F5F"/>
            </a:solidFill>
            <a:miter lim="800000"/>
            <a:headEnd/>
            <a:tailEnd/>
          </a:ln>
        </p:spPr>
      </p:pic>
      <p:sp>
        <p:nvSpPr>
          <p:cNvPr id="4" name="Rectangle 2"/>
          <p:cNvSpPr>
            <a:spLocks noGrp="1" noChangeArrowheads="1"/>
          </p:cNvSpPr>
          <p:nvPr>
            <p:ph type="title" idx="4294967295"/>
          </p:nvPr>
        </p:nvSpPr>
        <p:spPr>
          <a:xfrm>
            <a:off x="609600" y="517525"/>
            <a:ext cx="8077200" cy="641350"/>
          </a:xfrm>
        </p:spPr>
        <p:txBody>
          <a:bodyPr/>
          <a:lstStyle/>
          <a:p>
            <a:pPr>
              <a:defRPr/>
            </a:pPr>
            <a:r>
              <a:rPr lang="en-US" spc="-100" dirty="0" smtClean="0">
                <a:latin typeface="Times New Roman" pitchFamily="18" charset="0"/>
                <a:cs typeface="Times New Roman" pitchFamily="18" charset="0"/>
              </a:rPr>
              <a:t>Tools for Building English Reading Skills</a:t>
            </a:r>
          </a:p>
        </p:txBody>
      </p:sp>
      <p:sp>
        <p:nvSpPr>
          <p:cNvPr id="6" name="Rectangle 3"/>
          <p:cNvSpPr txBox="1">
            <a:spLocks noChangeArrowheads="1"/>
          </p:cNvSpPr>
          <p:nvPr/>
        </p:nvSpPr>
        <p:spPr bwMode="auto">
          <a:xfrm flipH="1">
            <a:off x="609600" y="1295400"/>
            <a:ext cx="3886200" cy="2570163"/>
          </a:xfrm>
          <a:prstGeom prst="rect">
            <a:avLst/>
          </a:prstGeom>
          <a:noFill/>
          <a:ln w="9525">
            <a:noFill/>
            <a:miter lim="800000"/>
            <a:headEnd/>
            <a:tailEnd/>
          </a:ln>
        </p:spPr>
        <p:txBody>
          <a:bodyPr>
            <a:spAutoFit/>
          </a:bodyPr>
          <a:lstStyle/>
          <a:p>
            <a:pPr indent="3175" eaLnBrk="0" hangingPunct="0">
              <a:spcBef>
                <a:spcPct val="20000"/>
              </a:spcBef>
              <a:buClr>
                <a:srgbClr val="0060A1"/>
              </a:buClr>
              <a:buSzPct val="85000"/>
              <a:defRPr/>
            </a:pPr>
            <a:r>
              <a:rPr lang="en-US" sz="2500" b="1" kern="0" dirty="0">
                <a:latin typeface="Times New Roman" pitchFamily="18" charset="0"/>
                <a:cs typeface="Times New Roman" pitchFamily="18" charset="0"/>
              </a:rPr>
              <a:t>All Language Learners:</a:t>
            </a:r>
          </a:p>
          <a:p>
            <a:pPr indent="3175" eaLnBrk="0" hangingPunct="0">
              <a:lnSpc>
                <a:spcPct val="110000"/>
              </a:lnSpc>
              <a:spcBef>
                <a:spcPct val="20000"/>
              </a:spcBef>
              <a:buClr>
                <a:srgbClr val="0060A1"/>
              </a:buClr>
              <a:buSzPct val="85000"/>
              <a:defRPr/>
            </a:pPr>
            <a:r>
              <a:rPr lang="en-US" sz="2000" kern="0" dirty="0">
                <a:latin typeface="Times New Roman" pitchFamily="18" charset="0"/>
                <a:cs typeface="Times New Roman" pitchFamily="18" charset="0"/>
              </a:rPr>
              <a:t>Engaging English</a:t>
            </a:r>
            <a:r>
              <a:rPr lang="en-US" sz="2000" kern="0" baseline="30000" dirty="0">
                <a:latin typeface="Times New Roman" pitchFamily="18" charset="0"/>
                <a:cs typeface="Times New Roman" pitchFamily="18" charset="0"/>
              </a:rPr>
              <a:t>®</a:t>
            </a:r>
            <a:r>
              <a:rPr lang="en-US" sz="2000" kern="0" dirty="0">
                <a:latin typeface="Times New Roman" pitchFamily="18" charset="0"/>
                <a:cs typeface="Times New Roman" pitchFamily="18" charset="0"/>
              </a:rPr>
              <a:t> provides unlimited access to high-interest Web articles at the right level and monitors English reading growth </a:t>
            </a:r>
            <a:br>
              <a:rPr lang="en-US" sz="2000" kern="0" dirty="0">
                <a:latin typeface="Times New Roman" pitchFamily="18" charset="0"/>
                <a:cs typeface="Times New Roman" pitchFamily="18" charset="0"/>
              </a:rPr>
            </a:br>
            <a:r>
              <a:rPr lang="en-US" sz="2000" kern="0" dirty="0">
                <a:latin typeface="Times New Roman" pitchFamily="18" charset="0"/>
                <a:cs typeface="Times New Roman" pitchFamily="18" charset="0"/>
              </a:rPr>
              <a:t>in real time to help language learners achieve their goals.</a:t>
            </a:r>
          </a:p>
        </p:txBody>
      </p:sp>
      <p:sp>
        <p:nvSpPr>
          <p:cNvPr id="116740" name="TextBox 7"/>
          <p:cNvSpPr txBox="1">
            <a:spLocks noChangeArrowheads="1"/>
          </p:cNvSpPr>
          <p:nvPr/>
        </p:nvSpPr>
        <p:spPr bwMode="auto">
          <a:xfrm>
            <a:off x="609600" y="3989388"/>
            <a:ext cx="3733800" cy="430212"/>
          </a:xfrm>
          <a:prstGeom prst="rect">
            <a:avLst/>
          </a:prstGeom>
          <a:noFill/>
          <a:ln w="9525">
            <a:noFill/>
            <a:miter lim="800000"/>
            <a:headEnd/>
            <a:tailEnd/>
          </a:ln>
        </p:spPr>
        <p:txBody>
          <a:bodyPr>
            <a:spAutoFit/>
          </a:bodyPr>
          <a:lstStyle/>
          <a:p>
            <a:r>
              <a:rPr lang="en-US" sz="2200" b="1">
                <a:latin typeface="Times New Roman" pitchFamily="18" charset="0"/>
                <a:cs typeface="Times New Roman" pitchFamily="18" charset="0"/>
              </a:rPr>
              <a:t>www.EngagingEnglish.com</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4"/>
          <p:cNvPicPr>
            <a:picLocks noChangeAspect="1" noChangeArrowheads="1"/>
          </p:cNvPicPr>
          <p:nvPr/>
        </p:nvPicPr>
        <p:blipFill>
          <a:blip r:embed="rId3" cstate="print"/>
          <a:srcRect/>
          <a:stretch>
            <a:fillRect/>
          </a:stretch>
        </p:blipFill>
        <p:spPr bwMode="auto">
          <a:xfrm>
            <a:off x="0" y="533400"/>
            <a:ext cx="9140825" cy="5713413"/>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6"/>
          <p:cNvPicPr>
            <a:picLocks noChangeAspect="1" noChangeArrowheads="1"/>
          </p:cNvPicPr>
          <p:nvPr/>
        </p:nvPicPr>
        <p:blipFill>
          <a:blip r:embed="rId3" cstate="print"/>
          <a:srcRect/>
          <a:stretch>
            <a:fillRect/>
          </a:stretch>
        </p:blipFill>
        <p:spPr bwMode="auto">
          <a:xfrm>
            <a:off x="0" y="685800"/>
            <a:ext cx="9140825" cy="5713413"/>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4"/>
          <p:cNvPicPr>
            <a:picLocks noChangeAspect="1" noChangeArrowheads="1"/>
          </p:cNvPicPr>
          <p:nvPr/>
        </p:nvPicPr>
        <p:blipFill>
          <a:blip r:embed="rId3" cstate="print"/>
          <a:srcRect/>
          <a:stretch>
            <a:fillRect/>
          </a:stretch>
        </p:blipFill>
        <p:spPr bwMode="auto">
          <a:xfrm>
            <a:off x="0" y="685800"/>
            <a:ext cx="9140825" cy="5713413"/>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4"/>
          <p:cNvPicPr>
            <a:picLocks noChangeAspect="1" noChangeArrowheads="1"/>
          </p:cNvPicPr>
          <p:nvPr/>
        </p:nvPicPr>
        <p:blipFill>
          <a:blip r:embed="rId3" cstate="print"/>
          <a:srcRect/>
          <a:stretch>
            <a:fillRect/>
          </a:stretch>
        </p:blipFill>
        <p:spPr bwMode="auto">
          <a:xfrm>
            <a:off x="0" y="685800"/>
            <a:ext cx="9140825" cy="5713413"/>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4"/>
          <p:cNvPicPr>
            <a:picLocks noChangeAspect="1" noChangeArrowheads="1"/>
          </p:cNvPicPr>
          <p:nvPr/>
        </p:nvPicPr>
        <p:blipFill>
          <a:blip r:embed="rId3" cstate="print"/>
          <a:srcRect/>
          <a:stretch>
            <a:fillRect/>
          </a:stretch>
        </p:blipFill>
        <p:spPr bwMode="auto">
          <a:xfrm>
            <a:off x="0" y="609600"/>
            <a:ext cx="9140825" cy="5713413"/>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4"/>
          <p:cNvPicPr>
            <a:picLocks noChangeAspect="1" noChangeArrowheads="1"/>
          </p:cNvPicPr>
          <p:nvPr/>
        </p:nvPicPr>
        <p:blipFill>
          <a:blip r:embed="rId3" cstate="print"/>
          <a:srcRect/>
          <a:stretch>
            <a:fillRect/>
          </a:stretch>
        </p:blipFill>
        <p:spPr bwMode="auto">
          <a:xfrm>
            <a:off x="3175" y="533400"/>
            <a:ext cx="9140825" cy="5713413"/>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Picture 4"/>
          <p:cNvPicPr>
            <a:picLocks noChangeAspect="1" noChangeArrowheads="1"/>
          </p:cNvPicPr>
          <p:nvPr/>
        </p:nvPicPr>
        <p:blipFill>
          <a:blip r:embed="rId3" cstate="print"/>
          <a:srcRect/>
          <a:stretch>
            <a:fillRect/>
          </a:stretch>
        </p:blipFill>
        <p:spPr bwMode="auto">
          <a:xfrm>
            <a:off x="0" y="685800"/>
            <a:ext cx="9140825" cy="5713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4"/>
          <p:cNvPicPr>
            <a:picLocks noChangeAspect="1" noChangeArrowheads="1"/>
          </p:cNvPicPr>
          <p:nvPr/>
        </p:nvPicPr>
        <p:blipFill>
          <a:blip r:embed="rId3" cstate="print"/>
          <a:srcRect/>
          <a:stretch>
            <a:fillRect/>
          </a:stretch>
        </p:blipFill>
        <p:spPr bwMode="auto">
          <a:xfrm>
            <a:off x="0" y="685800"/>
            <a:ext cx="9140825" cy="5713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4"/>
          <p:cNvPicPr>
            <a:picLocks noChangeAspect="1" noChangeArrowheads="1"/>
          </p:cNvPicPr>
          <p:nvPr/>
        </p:nvPicPr>
        <p:blipFill>
          <a:blip r:embed="rId3" cstate="print"/>
          <a:srcRect/>
          <a:stretch>
            <a:fillRect/>
          </a:stretch>
        </p:blipFill>
        <p:spPr bwMode="auto">
          <a:xfrm>
            <a:off x="0" y="533400"/>
            <a:ext cx="9140825" cy="5713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defRPr/>
            </a:pPr>
            <a:r>
              <a:rPr lang="en-US" spc="-100" dirty="0" smtClean="0">
                <a:latin typeface="Times New Roman" pitchFamily="18" charset="0"/>
                <a:cs typeface="Times New Roman" pitchFamily="18" charset="0"/>
              </a:rPr>
              <a:t>What can you do with a reading test score? </a:t>
            </a:r>
          </a:p>
        </p:txBody>
      </p:sp>
      <p:sp>
        <p:nvSpPr>
          <p:cNvPr id="18434" name="Rectangle 3"/>
          <p:cNvSpPr>
            <a:spLocks noGrp="1" noChangeArrowheads="1"/>
          </p:cNvSpPr>
          <p:nvPr>
            <p:ph idx="1"/>
          </p:nvPr>
        </p:nvSpPr>
        <p:spPr>
          <a:xfrm>
            <a:off x="609600" y="1600200"/>
            <a:ext cx="7848600" cy="1993900"/>
          </a:xfrm>
        </p:spPr>
        <p:txBody>
          <a:bodyPr/>
          <a:lstStyle/>
          <a:p>
            <a:r>
              <a:rPr lang="en-US" sz="3300" smtClean="0">
                <a:latin typeface="Times New Roman" pitchFamily="18" charset="0"/>
                <a:cs typeface="Times New Roman" pitchFamily="18" charset="0"/>
              </a:rPr>
              <a:t>Compare reader abilities on a given test</a:t>
            </a:r>
          </a:p>
          <a:p>
            <a:endParaRPr lang="en-US" sz="1500" smtClean="0">
              <a:latin typeface="Times New Roman" pitchFamily="18" charset="0"/>
              <a:cs typeface="Times New Roman" pitchFamily="18" charset="0"/>
            </a:endParaRPr>
          </a:p>
          <a:p>
            <a:r>
              <a:rPr lang="en-US" sz="3300" smtClean="0">
                <a:latin typeface="Times New Roman" pitchFamily="18" charset="0"/>
                <a:cs typeface="Times New Roman" pitchFamily="18" charset="0"/>
              </a:rPr>
              <a:t>Track growth if using </a:t>
            </a:r>
            <a:br>
              <a:rPr lang="en-US" sz="3300" smtClean="0">
                <a:latin typeface="Times New Roman" pitchFamily="18" charset="0"/>
                <a:cs typeface="Times New Roman" pitchFamily="18" charset="0"/>
              </a:rPr>
            </a:br>
            <a:r>
              <a:rPr lang="en-US" sz="3300" smtClean="0">
                <a:latin typeface="Times New Roman" pitchFamily="18" charset="0"/>
                <a:cs typeface="Times New Roman" pitchFamily="18" charset="0"/>
              </a:rPr>
              <a:t>the same test</a:t>
            </a:r>
          </a:p>
        </p:txBody>
      </p:sp>
      <p:grpSp>
        <p:nvGrpSpPr>
          <p:cNvPr id="18435" name="Group 8"/>
          <p:cNvGrpSpPr>
            <a:grpSpLocks/>
          </p:cNvGrpSpPr>
          <p:nvPr/>
        </p:nvGrpSpPr>
        <p:grpSpPr bwMode="auto">
          <a:xfrm>
            <a:off x="5105400" y="2581275"/>
            <a:ext cx="2982913" cy="2219325"/>
            <a:chOff x="5296618" y="2656936"/>
            <a:chExt cx="2983537" cy="2219864"/>
          </a:xfrm>
        </p:grpSpPr>
        <p:pic>
          <p:nvPicPr>
            <p:cNvPr id="18436" name="Picture 2"/>
            <p:cNvPicPr>
              <a:picLocks noChangeAspect="1" noChangeArrowheads="1"/>
            </p:cNvPicPr>
            <p:nvPr/>
          </p:nvPicPr>
          <p:blipFill>
            <a:blip r:embed="rId3" cstate="print"/>
            <a:srcRect l="5640" t="3151" r="2083" b="5556"/>
            <a:stretch>
              <a:fillRect/>
            </a:stretch>
          </p:blipFill>
          <p:spPr bwMode="auto">
            <a:xfrm>
              <a:off x="5305245" y="2667000"/>
              <a:ext cx="2974910" cy="2207358"/>
            </a:xfrm>
            <a:prstGeom prst="rect">
              <a:avLst/>
            </a:prstGeom>
            <a:noFill/>
            <a:ln w="9525">
              <a:noFill/>
              <a:miter lim="800000"/>
              <a:headEnd/>
              <a:tailEnd/>
            </a:ln>
          </p:spPr>
        </p:pic>
        <p:sp>
          <p:nvSpPr>
            <p:cNvPr id="5" name="Rectangle 4"/>
            <p:cNvSpPr/>
            <p:nvPr/>
          </p:nvSpPr>
          <p:spPr>
            <a:xfrm>
              <a:off x="5296618" y="2656936"/>
              <a:ext cx="2983537" cy="2219864"/>
            </a:xfrm>
            <a:prstGeom prst="rect">
              <a:avLst/>
            </a:prstGeom>
            <a:no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idx="4294967295"/>
          </p:nvPr>
        </p:nvSpPr>
        <p:spPr>
          <a:xfrm>
            <a:off x="685800" y="609600"/>
            <a:ext cx="8001000" cy="1016000"/>
          </a:xfrm>
        </p:spPr>
        <p:txBody>
          <a:bodyPr/>
          <a:lstStyle/>
          <a:p>
            <a:pPr eaLnBrk="1" hangingPunct="1">
              <a:defRPr/>
            </a:pPr>
            <a:r>
              <a:rPr lang="en-US" sz="3000" spc="-100" smtClean="0">
                <a:latin typeface="Times New Roman" pitchFamily="18" charset="0"/>
                <a:cs typeface="Times New Roman" pitchFamily="18" charset="0"/>
              </a:rPr>
              <a:t>Research</a:t>
            </a:r>
            <a:r>
              <a:rPr lang="en-US" sz="3000" spc="-100" baseline="30000" smtClean="0">
                <a:latin typeface="Times New Roman" pitchFamily="18" charset="0"/>
                <a:cs typeface="Times New Roman" pitchFamily="18" charset="0"/>
              </a:rPr>
              <a:t>1</a:t>
            </a:r>
            <a:r>
              <a:rPr lang="en-US" sz="3000" spc="-100" smtClean="0">
                <a:latin typeface="Times New Roman" pitchFamily="18" charset="0"/>
                <a:cs typeface="Times New Roman" pitchFamily="18" charset="0"/>
              </a:rPr>
              <a:t> suggests that a novice develops into an expert through an intricate process that includes:</a:t>
            </a:r>
          </a:p>
        </p:txBody>
      </p:sp>
      <p:sp>
        <p:nvSpPr>
          <p:cNvPr id="137218" name="Rectangle 3"/>
          <p:cNvSpPr>
            <a:spLocks noGrp="1" noChangeArrowheads="1"/>
          </p:cNvSpPr>
          <p:nvPr>
            <p:ph type="body" idx="4294967295"/>
          </p:nvPr>
        </p:nvSpPr>
        <p:spPr>
          <a:xfrm>
            <a:off x="609600" y="1828800"/>
            <a:ext cx="8077200" cy="3324225"/>
          </a:xfrm>
        </p:spPr>
        <p:txBody>
          <a:bodyPr/>
          <a:lstStyle/>
          <a:p>
            <a:pPr eaLnBrk="1" hangingPunct="1">
              <a:spcBef>
                <a:spcPct val="10000"/>
              </a:spcBef>
              <a:buClr>
                <a:srgbClr val="0070AC"/>
              </a:buClr>
              <a:buSzPct val="80000"/>
            </a:pPr>
            <a:r>
              <a:rPr lang="en-US" sz="2800" i="1" smtClean="0">
                <a:latin typeface="Times New Roman" pitchFamily="18" charset="0"/>
                <a:cs typeface="Times New Roman" pitchFamily="18" charset="0"/>
              </a:rPr>
              <a:t>Targeted practice </a:t>
            </a:r>
            <a:r>
              <a:rPr lang="en-US" sz="2800" smtClean="0">
                <a:latin typeface="Times New Roman" pitchFamily="18" charset="0"/>
                <a:cs typeface="Times New Roman" pitchFamily="18" charset="0"/>
              </a:rPr>
              <a:t>in developmentally appropriate activities</a:t>
            </a:r>
          </a:p>
          <a:p>
            <a:pPr eaLnBrk="1" hangingPunct="1">
              <a:spcBef>
                <a:spcPct val="10000"/>
              </a:spcBef>
              <a:buClr>
                <a:srgbClr val="0070AC"/>
              </a:buClr>
              <a:buSzPct val="80000"/>
            </a:pPr>
            <a:r>
              <a:rPr lang="en-US" sz="2800" i="1" smtClean="0">
                <a:latin typeface="Times New Roman" pitchFamily="18" charset="0"/>
                <a:cs typeface="Times New Roman" pitchFamily="18" charset="0"/>
              </a:rPr>
              <a:t>Real-time corrective feedback</a:t>
            </a:r>
            <a:r>
              <a:rPr lang="en-US" sz="2800" smtClean="0">
                <a:latin typeface="Times New Roman" pitchFamily="18" charset="0"/>
                <a:cs typeface="Times New Roman" pitchFamily="18" charset="0"/>
              </a:rPr>
              <a:t> based on performance</a:t>
            </a:r>
          </a:p>
          <a:p>
            <a:pPr eaLnBrk="1" hangingPunct="1">
              <a:spcBef>
                <a:spcPct val="10000"/>
              </a:spcBef>
              <a:buClr>
                <a:srgbClr val="0070AC"/>
              </a:buClr>
              <a:buSzPct val="80000"/>
            </a:pPr>
            <a:r>
              <a:rPr lang="en-US" sz="2800" i="1" smtClean="0">
                <a:latin typeface="Times New Roman" pitchFamily="18" charset="0"/>
                <a:cs typeface="Times New Roman" pitchFamily="18" charset="0"/>
              </a:rPr>
              <a:t>Intensive practice</a:t>
            </a:r>
            <a:r>
              <a:rPr lang="en-US" sz="2800" smtClean="0">
                <a:latin typeface="Times New Roman" pitchFamily="18" charset="0"/>
                <a:cs typeface="Times New Roman" pitchFamily="18" charset="0"/>
              </a:rPr>
              <a:t> daily basis to monitor ability</a:t>
            </a:r>
          </a:p>
          <a:p>
            <a:pPr eaLnBrk="1" hangingPunct="1">
              <a:spcBef>
                <a:spcPct val="10000"/>
              </a:spcBef>
              <a:buClr>
                <a:srgbClr val="0070AC"/>
              </a:buClr>
              <a:buSzPct val="80000"/>
            </a:pPr>
            <a:r>
              <a:rPr lang="en-US" sz="2800" i="1" smtClean="0">
                <a:latin typeface="Times New Roman" pitchFamily="18" charset="0"/>
                <a:cs typeface="Times New Roman" pitchFamily="18" charset="0"/>
              </a:rPr>
              <a:t>Distributed practice</a:t>
            </a:r>
            <a:r>
              <a:rPr lang="en-US" sz="2800" smtClean="0">
                <a:latin typeface="Times New Roman" pitchFamily="18" charset="0"/>
                <a:cs typeface="Times New Roman" pitchFamily="18" charset="0"/>
              </a:rPr>
              <a:t> over 5–10 years</a:t>
            </a:r>
          </a:p>
          <a:p>
            <a:pPr eaLnBrk="1" hangingPunct="1">
              <a:spcBef>
                <a:spcPct val="10000"/>
              </a:spcBef>
              <a:buClr>
                <a:srgbClr val="0070AC"/>
              </a:buClr>
              <a:buSzPct val="80000"/>
            </a:pPr>
            <a:r>
              <a:rPr lang="en-US" sz="2800" i="1" smtClean="0">
                <a:latin typeface="Times New Roman" pitchFamily="18" charset="0"/>
                <a:cs typeface="Times New Roman" pitchFamily="18" charset="0"/>
              </a:rPr>
              <a:t>Self-directed practice</a:t>
            </a:r>
            <a:r>
              <a:rPr lang="en-US" sz="2800" smtClean="0">
                <a:latin typeface="Times New Roman" pitchFamily="18" charset="0"/>
                <a:cs typeface="Times New Roman" pitchFamily="18" charset="0"/>
              </a:rPr>
              <a:t> when a teacher is not available</a:t>
            </a:r>
          </a:p>
          <a:p>
            <a:pPr eaLnBrk="1" hangingPunct="1">
              <a:spcBef>
                <a:spcPct val="10000"/>
              </a:spcBef>
              <a:buClr>
                <a:srgbClr val="0070AC"/>
              </a:buClr>
              <a:buSzPct val="80000"/>
            </a:pPr>
            <a:endParaRPr lang="en-US" sz="2800" smtClean="0"/>
          </a:p>
        </p:txBody>
      </p:sp>
      <p:sp>
        <p:nvSpPr>
          <p:cNvPr id="137219" name="Text Box 4"/>
          <p:cNvSpPr txBox="1">
            <a:spLocks noChangeArrowheads="1"/>
          </p:cNvSpPr>
          <p:nvPr/>
        </p:nvSpPr>
        <p:spPr bwMode="auto">
          <a:xfrm>
            <a:off x="881063" y="4921250"/>
            <a:ext cx="6324600" cy="260350"/>
          </a:xfrm>
          <a:prstGeom prst="rect">
            <a:avLst/>
          </a:prstGeom>
          <a:noFill/>
          <a:ln w="9525">
            <a:noFill/>
            <a:miter lim="800000"/>
            <a:headEnd/>
            <a:tailEnd/>
          </a:ln>
        </p:spPr>
        <p:txBody>
          <a:bodyPr>
            <a:spAutoFit/>
          </a:bodyPr>
          <a:lstStyle/>
          <a:p>
            <a:pPr>
              <a:spcBef>
                <a:spcPct val="50000"/>
              </a:spcBef>
            </a:pPr>
            <a:r>
              <a:rPr lang="en-US" sz="1100" baseline="30000">
                <a:solidFill>
                  <a:srgbClr val="000000"/>
                </a:solidFill>
                <a:latin typeface="Times New Roman" pitchFamily="18" charset="0"/>
                <a:cs typeface="Times New Roman" pitchFamily="18" charset="0"/>
              </a:rPr>
              <a:t>1</a:t>
            </a:r>
            <a:r>
              <a:rPr lang="en-US" sz="1100">
                <a:solidFill>
                  <a:srgbClr val="000000"/>
                </a:solidFill>
                <a:latin typeface="Times New Roman" pitchFamily="18" charset="0"/>
                <a:cs typeface="Times New Roman" pitchFamily="18" charset="0"/>
              </a:rPr>
              <a:t>Glaser, 1996; Kellogg, 2006; Shea &amp; Paull, 1996; Wagner &amp; Stanovich, 1996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73" name="Picture 2"/>
          <p:cNvPicPr>
            <a:picLocks noChangeAspect="1" noChangeArrowheads="1"/>
          </p:cNvPicPr>
          <p:nvPr/>
        </p:nvPicPr>
        <p:blipFill>
          <a:blip r:embed="rId4" cstate="print"/>
          <a:srcRect l="2971" r="23763" b="2745"/>
          <a:stretch>
            <a:fillRect/>
          </a:stretch>
        </p:blipFill>
        <p:spPr bwMode="auto">
          <a:xfrm>
            <a:off x="1981200" y="650875"/>
            <a:ext cx="6705600" cy="5619750"/>
          </a:xfrm>
          <a:prstGeom prst="rect">
            <a:avLst/>
          </a:prstGeom>
          <a:noFill/>
          <a:ln w="9525">
            <a:noFill/>
            <a:miter lim="800000"/>
            <a:headEnd/>
            <a:tailEnd/>
          </a:ln>
        </p:spPr>
      </p:pic>
      <p:grpSp>
        <p:nvGrpSpPr>
          <p:cNvPr id="113674" name="Group 9"/>
          <p:cNvGrpSpPr>
            <a:grpSpLocks/>
          </p:cNvGrpSpPr>
          <p:nvPr/>
        </p:nvGrpSpPr>
        <p:grpSpPr bwMode="auto">
          <a:xfrm>
            <a:off x="6400800" y="4038600"/>
            <a:ext cx="1981200" cy="1219200"/>
            <a:chOff x="6324600" y="4764088"/>
            <a:chExt cx="1981200" cy="1219200"/>
          </a:xfrm>
        </p:grpSpPr>
        <p:sp>
          <p:nvSpPr>
            <p:cNvPr id="113675" name="Rectangle 3"/>
            <p:cNvSpPr>
              <a:spLocks noChangeArrowheads="1"/>
            </p:cNvSpPr>
            <p:nvPr/>
          </p:nvSpPr>
          <p:spPr bwMode="auto">
            <a:xfrm>
              <a:off x="6324600" y="4764088"/>
              <a:ext cx="1905000" cy="1219200"/>
            </a:xfrm>
            <a:prstGeom prst="rect">
              <a:avLst/>
            </a:prstGeom>
            <a:solidFill>
              <a:schemeClr val="bg1"/>
            </a:solidFill>
            <a:ln w="19050">
              <a:solidFill>
                <a:schemeClr val="tx1"/>
              </a:solidFill>
              <a:miter lim="800000"/>
              <a:headEnd/>
              <a:tailEnd/>
            </a:ln>
          </p:spPr>
          <p:txBody>
            <a:bodyPr wrap="none" anchor="ctr"/>
            <a:lstStyle/>
            <a:p>
              <a:pPr algn="ctr"/>
              <a:r>
                <a:rPr lang="en-US">
                  <a:solidFill>
                    <a:srgbClr val="000000"/>
                  </a:solidFill>
                </a:rPr>
                <a:t> </a:t>
              </a:r>
            </a:p>
          </p:txBody>
        </p:sp>
        <p:sp>
          <p:nvSpPr>
            <p:cNvPr id="113676" name="Text Box 4"/>
            <p:cNvSpPr txBox="1">
              <a:spLocks noChangeArrowheads="1"/>
            </p:cNvSpPr>
            <p:nvPr/>
          </p:nvSpPr>
          <p:spPr bwMode="auto">
            <a:xfrm>
              <a:off x="6934200" y="4854575"/>
              <a:ext cx="1371600" cy="274638"/>
            </a:xfrm>
            <a:prstGeom prst="rect">
              <a:avLst/>
            </a:prstGeom>
            <a:noFill/>
            <a:ln w="9525">
              <a:noFill/>
              <a:miter lim="800000"/>
              <a:headEnd/>
              <a:tailEnd/>
            </a:ln>
          </p:spPr>
          <p:txBody>
            <a:bodyPr>
              <a:spAutoFit/>
            </a:bodyPr>
            <a:lstStyle/>
            <a:p>
              <a:pPr algn="ctr">
                <a:spcBef>
                  <a:spcPct val="50000"/>
                </a:spcBef>
              </a:pPr>
              <a:r>
                <a:rPr lang="en-US" sz="1200">
                  <a:solidFill>
                    <a:srgbClr val="000000"/>
                  </a:solidFill>
                </a:rPr>
                <a:t>Expected </a:t>
              </a:r>
            </a:p>
          </p:txBody>
        </p:sp>
        <p:graphicFrame>
          <p:nvGraphicFramePr>
            <p:cNvPr id="113669" name="Object 5"/>
            <p:cNvGraphicFramePr>
              <a:graphicFrameLocks noChangeAspect="1"/>
            </p:cNvGraphicFramePr>
            <p:nvPr/>
          </p:nvGraphicFramePr>
          <p:xfrm>
            <a:off x="6477000" y="5176838"/>
            <a:ext cx="609600" cy="233362"/>
          </p:xfrm>
          <a:graphic>
            <a:graphicData uri="http://schemas.openxmlformats.org/presentationml/2006/ole">
              <p:oleObj spid="_x0000_s113669" name="Image" r:id="rId5" imgW="698413" imgH="266385" progId="">
                <p:embed/>
              </p:oleObj>
            </a:graphicData>
          </a:graphic>
        </p:graphicFrame>
        <p:graphicFrame>
          <p:nvGraphicFramePr>
            <p:cNvPr id="113670" name="Object 6"/>
            <p:cNvGraphicFramePr>
              <a:graphicFrameLocks noChangeAspect="1"/>
            </p:cNvGraphicFramePr>
            <p:nvPr/>
          </p:nvGraphicFramePr>
          <p:xfrm>
            <a:off x="6484938" y="4884738"/>
            <a:ext cx="585787" cy="223837"/>
          </p:xfrm>
          <a:graphic>
            <a:graphicData uri="http://schemas.openxmlformats.org/presentationml/2006/ole">
              <p:oleObj spid="_x0000_s113670" name="Image" r:id="rId6" imgW="698413" imgH="266385" progId="">
                <p:embed/>
              </p:oleObj>
            </a:graphicData>
          </a:graphic>
        </p:graphicFrame>
        <p:sp>
          <p:nvSpPr>
            <p:cNvPr id="113677" name="Text Box 7"/>
            <p:cNvSpPr txBox="1">
              <a:spLocks noChangeArrowheads="1"/>
            </p:cNvSpPr>
            <p:nvPr/>
          </p:nvSpPr>
          <p:spPr bwMode="auto">
            <a:xfrm>
              <a:off x="6934200" y="5157788"/>
              <a:ext cx="1371600" cy="274637"/>
            </a:xfrm>
            <a:prstGeom prst="rect">
              <a:avLst/>
            </a:prstGeom>
            <a:noFill/>
            <a:ln w="9525">
              <a:noFill/>
              <a:miter lim="800000"/>
              <a:headEnd/>
              <a:tailEnd/>
            </a:ln>
          </p:spPr>
          <p:txBody>
            <a:bodyPr>
              <a:spAutoFit/>
            </a:bodyPr>
            <a:lstStyle/>
            <a:p>
              <a:pPr algn="ctr">
                <a:spcBef>
                  <a:spcPct val="50000"/>
                </a:spcBef>
              </a:pPr>
              <a:r>
                <a:rPr lang="en-US" sz="1200">
                  <a:solidFill>
                    <a:srgbClr val="000000"/>
                  </a:solidFill>
                </a:rPr>
                <a:t>Aspirational</a:t>
              </a:r>
            </a:p>
          </p:txBody>
        </p:sp>
        <p:graphicFrame>
          <p:nvGraphicFramePr>
            <p:cNvPr id="113672" name="Object 8"/>
            <p:cNvGraphicFramePr>
              <a:graphicFrameLocks noChangeAspect="1"/>
            </p:cNvGraphicFramePr>
            <p:nvPr/>
          </p:nvGraphicFramePr>
          <p:xfrm>
            <a:off x="6521450" y="5595938"/>
            <a:ext cx="533400" cy="203200"/>
          </p:xfrm>
          <a:graphic>
            <a:graphicData uri="http://schemas.openxmlformats.org/presentationml/2006/ole">
              <p:oleObj spid="_x0000_s113672" name="Image" r:id="rId7" imgW="698413" imgH="266385" progId="">
                <p:embed/>
              </p:oleObj>
            </a:graphicData>
          </a:graphic>
        </p:graphicFrame>
        <p:sp>
          <p:nvSpPr>
            <p:cNvPr id="113678" name="Text Box 9"/>
            <p:cNvSpPr txBox="1">
              <a:spLocks noChangeArrowheads="1"/>
            </p:cNvSpPr>
            <p:nvPr/>
          </p:nvSpPr>
          <p:spPr bwMode="auto">
            <a:xfrm>
              <a:off x="6934200" y="5484813"/>
              <a:ext cx="1371600" cy="457200"/>
            </a:xfrm>
            <a:prstGeom prst="rect">
              <a:avLst/>
            </a:prstGeom>
            <a:noFill/>
            <a:ln w="9525">
              <a:noFill/>
              <a:miter lim="800000"/>
              <a:headEnd/>
              <a:tailEnd/>
            </a:ln>
          </p:spPr>
          <p:txBody>
            <a:bodyPr>
              <a:spAutoFit/>
            </a:bodyPr>
            <a:lstStyle/>
            <a:p>
              <a:pPr algn="ctr">
                <a:spcBef>
                  <a:spcPct val="50000"/>
                </a:spcBef>
              </a:pPr>
              <a:r>
                <a:rPr lang="en-US" sz="1200">
                  <a:solidFill>
                    <a:srgbClr val="000000"/>
                  </a:solidFill>
                </a:rPr>
                <a:t>Observed by Cohort</a:t>
              </a:r>
            </a:p>
          </p:txBody>
        </p:sp>
      </p:gr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517525"/>
            <a:ext cx="8077200" cy="641350"/>
          </a:xfrm>
        </p:spPr>
        <p:txBody>
          <a:bodyPr/>
          <a:lstStyle/>
          <a:p>
            <a:pPr>
              <a:defRPr/>
            </a:pPr>
            <a:r>
              <a:rPr lang="en-US" spc="-100" dirty="0" smtClean="0">
                <a:latin typeface="Times New Roman" pitchFamily="18" charset="0"/>
                <a:cs typeface="Times New Roman" pitchFamily="18" charset="0"/>
              </a:rPr>
              <a:t>Summary</a:t>
            </a:r>
          </a:p>
        </p:txBody>
      </p:sp>
      <p:sp>
        <p:nvSpPr>
          <p:cNvPr id="142338" name="Rectangle 3"/>
          <p:cNvSpPr>
            <a:spLocks noGrp="1" noChangeArrowheads="1"/>
          </p:cNvSpPr>
          <p:nvPr>
            <p:ph type="body" idx="1"/>
          </p:nvPr>
        </p:nvSpPr>
        <p:spPr>
          <a:xfrm>
            <a:off x="609600" y="1600200"/>
            <a:ext cx="8077200" cy="4484688"/>
          </a:xfrm>
        </p:spPr>
        <p:txBody>
          <a:bodyPr/>
          <a:lstStyle/>
          <a:p>
            <a:r>
              <a:rPr lang="en-US" sz="2800" smtClean="0">
                <a:latin typeface="Times New Roman" pitchFamily="18" charset="0"/>
                <a:cs typeface="Times New Roman" pitchFamily="18" charset="0"/>
              </a:rPr>
              <a:t>The text studies have shown a gap between secondary and postsecondary reading demands, leading to the U.S. Common Core State Standards.</a:t>
            </a:r>
          </a:p>
          <a:p>
            <a:endParaRPr lang="en-US" sz="1400" smtClean="0">
              <a:latin typeface="Times New Roman" pitchFamily="18" charset="0"/>
              <a:cs typeface="Times New Roman" pitchFamily="18" charset="0"/>
            </a:endParaRPr>
          </a:p>
          <a:p>
            <a:r>
              <a:rPr lang="en-US" sz="2800" smtClean="0">
                <a:latin typeface="Times New Roman" pitchFamily="18" charset="0"/>
                <a:cs typeface="Times New Roman" pitchFamily="18" charset="0"/>
              </a:rPr>
              <a:t>Knowing the text demands of a domain can inform authentic goal setting and promote English reading achievement.</a:t>
            </a:r>
          </a:p>
          <a:p>
            <a:r>
              <a:rPr lang="en-US" sz="2800" smtClean="0">
                <a:latin typeface="Times New Roman" pitchFamily="18" charset="0"/>
                <a:cs typeface="Times New Roman" pitchFamily="18" charset="0"/>
              </a:rPr>
              <a:t>Using Lexile measures to match reader and text optimizes learning.</a:t>
            </a:r>
          </a:p>
          <a:p>
            <a:endParaRPr 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idx="4294967295"/>
          </p:nvPr>
        </p:nvSpPr>
        <p:spPr>
          <a:xfrm>
            <a:off x="609600" y="517525"/>
            <a:ext cx="8077200" cy="1169988"/>
          </a:xfrm>
        </p:spPr>
        <p:txBody>
          <a:bodyPr/>
          <a:lstStyle/>
          <a:p>
            <a:pPr>
              <a:defRPr/>
            </a:pPr>
            <a:r>
              <a:rPr lang="en-US" spc="-100" dirty="0" smtClean="0">
                <a:latin typeface="Times New Roman" pitchFamily="18" charset="0"/>
                <a:cs typeface="Times New Roman" pitchFamily="18" charset="0"/>
              </a:rPr>
              <a:t>Contact Us</a:t>
            </a:r>
            <a:r>
              <a:rPr lang="en-US" sz="3700" spc="-100" dirty="0" smtClean="0">
                <a:latin typeface="Times New Roman" pitchFamily="18" charset="0"/>
                <a:cs typeface="Times New Roman" pitchFamily="18" charset="0"/>
              </a:rPr>
              <a:t/>
            </a:r>
            <a:br>
              <a:rPr lang="en-US" sz="3700" spc="-100" dirty="0" smtClean="0">
                <a:latin typeface="Times New Roman" pitchFamily="18" charset="0"/>
                <a:cs typeface="Times New Roman" pitchFamily="18" charset="0"/>
              </a:rPr>
            </a:br>
            <a:r>
              <a:rPr lang="en-US" sz="3300" spc="-100" dirty="0" smtClean="0">
                <a:solidFill>
                  <a:schemeClr val="tx1"/>
                </a:solidFill>
                <a:latin typeface="Times New Roman" pitchFamily="18" charset="0"/>
                <a:cs typeface="Times New Roman" pitchFamily="18" charset="0"/>
              </a:rPr>
              <a:t>For more information. . .</a:t>
            </a:r>
            <a:endParaRPr lang="en-US" sz="3200" spc="-100" dirty="0" smtClean="0">
              <a:solidFill>
                <a:schemeClr val="tx1"/>
              </a:solidFill>
              <a:latin typeface="Times New Roman" pitchFamily="18" charset="0"/>
              <a:cs typeface="Times New Roman" pitchFamily="18" charset="0"/>
            </a:endParaRPr>
          </a:p>
        </p:txBody>
      </p:sp>
      <p:sp>
        <p:nvSpPr>
          <p:cNvPr id="144386" name="Content Placeholder 4"/>
          <p:cNvSpPr>
            <a:spLocks noGrp="1"/>
          </p:cNvSpPr>
          <p:nvPr>
            <p:ph idx="4294967295"/>
          </p:nvPr>
        </p:nvSpPr>
        <p:spPr>
          <a:xfrm>
            <a:off x="685800" y="1770063"/>
            <a:ext cx="7620000" cy="3857625"/>
          </a:xfrm>
        </p:spPr>
        <p:txBody>
          <a:bodyPr/>
          <a:lstStyle/>
          <a:p>
            <a:pPr marL="0" indent="0">
              <a:spcBef>
                <a:spcPts val="600"/>
              </a:spcBef>
              <a:buFont typeface="Wingdings" pitchFamily="2" charset="2"/>
              <a:buNone/>
            </a:pPr>
            <a:r>
              <a:rPr lang="en-US" smtClean="0">
                <a:solidFill>
                  <a:srgbClr val="0060A1"/>
                </a:solidFill>
                <a:latin typeface="Times New Roman" pitchFamily="18" charset="0"/>
                <a:cs typeface="Times New Roman" pitchFamily="18" charset="0"/>
              </a:rPr>
              <a:t>Online:</a:t>
            </a:r>
          </a:p>
          <a:p>
            <a:pPr marL="0" indent="0">
              <a:spcBef>
                <a:spcPts val="600"/>
              </a:spcBef>
            </a:pPr>
            <a:r>
              <a:rPr lang="en-US" sz="2800" smtClean="0">
                <a:latin typeface="Times New Roman" pitchFamily="18" charset="0"/>
                <a:cs typeface="Times New Roman" pitchFamily="18" charset="0"/>
              </a:rPr>
              <a:t>Visit </a:t>
            </a:r>
            <a:r>
              <a:rPr lang="en-US" sz="2800" smtClean="0">
                <a:latin typeface="Times New Roman" pitchFamily="18" charset="0"/>
                <a:cs typeface="Times New Roman" pitchFamily="18" charset="0"/>
                <a:hlinkClick r:id="rId3"/>
              </a:rPr>
              <a:t>www.lexile.com/feedback</a:t>
            </a:r>
            <a:r>
              <a:rPr lang="en-US" sz="2800" smtClean="0">
                <a:latin typeface="Times New Roman" pitchFamily="18" charset="0"/>
                <a:cs typeface="Times New Roman" pitchFamily="18" charset="0"/>
              </a:rPr>
              <a:t> to submit </a:t>
            </a:r>
            <a:br>
              <a:rPr lang="en-US" sz="2800" smtClean="0">
                <a:latin typeface="Times New Roman" pitchFamily="18" charset="0"/>
                <a:cs typeface="Times New Roman" pitchFamily="18" charset="0"/>
              </a:rPr>
            </a:br>
            <a:r>
              <a:rPr lang="en-US" sz="2800" smtClean="0">
                <a:latin typeface="Times New Roman" pitchFamily="18" charset="0"/>
                <a:cs typeface="Times New Roman" pitchFamily="18" charset="0"/>
              </a:rPr>
              <a:t>your questions to MetaMetrics</a:t>
            </a:r>
            <a:endParaRPr lang="en-US" sz="2800" b="1" smtClean="0">
              <a:latin typeface="Times New Roman" pitchFamily="18" charset="0"/>
              <a:cs typeface="Times New Roman" pitchFamily="18" charset="0"/>
            </a:endParaRPr>
          </a:p>
          <a:p>
            <a:pPr marL="0" indent="0">
              <a:spcBef>
                <a:spcPts val="1800"/>
              </a:spcBef>
              <a:buFont typeface="Wingdings" pitchFamily="2" charset="2"/>
              <a:buNone/>
            </a:pPr>
            <a:r>
              <a:rPr lang="en-US" smtClean="0">
                <a:solidFill>
                  <a:srgbClr val="0060A1"/>
                </a:solidFill>
                <a:latin typeface="Times New Roman" pitchFamily="18" charset="0"/>
                <a:cs typeface="Times New Roman" pitchFamily="18" charset="0"/>
              </a:rPr>
              <a:t>Email:</a:t>
            </a:r>
          </a:p>
          <a:p>
            <a:pPr marL="0" indent="0">
              <a:spcBef>
                <a:spcPts val="600"/>
              </a:spcBef>
            </a:pPr>
            <a:r>
              <a:rPr lang="en-US" sz="2800" smtClean="0">
                <a:latin typeface="Times New Roman" pitchFamily="18" charset="0"/>
                <a:cs typeface="Times New Roman" pitchFamily="18" charset="0"/>
              </a:rPr>
              <a:t>Tim Klasson: </a:t>
            </a:r>
            <a:r>
              <a:rPr lang="en-US" sz="2800" smtClean="0">
                <a:latin typeface="Times New Roman" pitchFamily="18" charset="0"/>
                <a:cs typeface="Times New Roman" pitchFamily="18" charset="0"/>
                <a:hlinkClick r:id="rId4"/>
              </a:rPr>
              <a:t>tklasson@Lexile.com</a:t>
            </a:r>
            <a:endParaRPr lang="en-US" sz="2800" smtClean="0">
              <a:latin typeface="Times New Roman" pitchFamily="18" charset="0"/>
              <a:cs typeface="Times New Roman" pitchFamily="18" charset="0"/>
            </a:endParaRPr>
          </a:p>
          <a:p>
            <a:pPr marL="0" indent="0">
              <a:spcBef>
                <a:spcPts val="600"/>
              </a:spcBef>
            </a:pPr>
            <a:r>
              <a:rPr lang="en-US" sz="2800" smtClean="0">
                <a:latin typeface="Times New Roman" pitchFamily="18" charset="0"/>
                <a:cs typeface="Times New Roman" pitchFamily="18" charset="0"/>
              </a:rPr>
              <a:t>Trilby Berger: </a:t>
            </a:r>
            <a:r>
              <a:rPr lang="en-US" sz="2800" smtClean="0">
                <a:latin typeface="Times New Roman" pitchFamily="18" charset="0"/>
                <a:cs typeface="Times New Roman" pitchFamily="18" charset="0"/>
                <a:hlinkClick r:id="rId5"/>
              </a:rPr>
              <a:t>tberger@Lexile.com</a:t>
            </a:r>
            <a:r>
              <a:rPr lang="en-US" sz="2800" b="1" smtClean="0">
                <a:latin typeface="Times New Roman" pitchFamily="18" charset="0"/>
                <a:cs typeface="Times New Roman" pitchFamily="18" charset="0"/>
              </a:rPr>
              <a:t> </a:t>
            </a:r>
            <a:endParaRPr lang="en-US" sz="2800" smtClean="0">
              <a:latin typeface="Times New Roman" pitchFamily="18" charset="0"/>
              <a:cs typeface="Times New Roman" pitchFamily="18" charset="0"/>
            </a:endParaRPr>
          </a:p>
          <a:p>
            <a:pPr marL="0" indent="0">
              <a:spcBef>
                <a:spcPts val="1800"/>
              </a:spcBef>
              <a:buFont typeface="Wingdings" pitchFamily="2" charset="2"/>
              <a:buNone/>
            </a:pPr>
            <a:endParaRPr lang="en-US" b="1"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517525"/>
            <a:ext cx="8077200" cy="1200150"/>
          </a:xfrm>
        </p:spPr>
        <p:txBody>
          <a:bodyPr/>
          <a:lstStyle/>
          <a:p>
            <a:pPr>
              <a:defRPr/>
            </a:pPr>
            <a:r>
              <a:rPr lang="en-US" spc="-100" dirty="0" smtClean="0">
                <a:latin typeface="Times New Roman" pitchFamily="18" charset="0"/>
                <a:cs typeface="Times New Roman" pitchFamily="18" charset="0"/>
              </a:rPr>
              <a:t>What can you do with a reading test score </a:t>
            </a:r>
            <a:br>
              <a:rPr lang="en-US" spc="-100" dirty="0" smtClean="0">
                <a:latin typeface="Times New Roman" pitchFamily="18" charset="0"/>
                <a:cs typeface="Times New Roman" pitchFamily="18" charset="0"/>
              </a:rPr>
            </a:br>
            <a:r>
              <a:rPr lang="en-US" b="1" spc="-100" dirty="0" smtClean="0">
                <a:latin typeface="Times New Roman" pitchFamily="18" charset="0"/>
                <a:cs typeface="Times New Roman" pitchFamily="18" charset="0"/>
              </a:rPr>
              <a:t>that also reports a Lexile</a:t>
            </a:r>
            <a:r>
              <a:rPr lang="en-US" b="1" spc="-100" baseline="30000" dirty="0" smtClean="0">
                <a:latin typeface="Times New Roman" pitchFamily="18" charset="0"/>
                <a:cs typeface="Times New Roman" pitchFamily="18" charset="0"/>
              </a:rPr>
              <a:t>®</a:t>
            </a:r>
            <a:r>
              <a:rPr lang="en-US" b="1" spc="-100" dirty="0" smtClean="0">
                <a:latin typeface="Times New Roman" pitchFamily="18" charset="0"/>
                <a:cs typeface="Times New Roman" pitchFamily="18" charset="0"/>
              </a:rPr>
              <a:t> measure</a:t>
            </a:r>
            <a:r>
              <a:rPr lang="en-US" spc="-100" dirty="0" smtClean="0">
                <a:latin typeface="Times New Roman" pitchFamily="18" charset="0"/>
                <a:cs typeface="Times New Roman" pitchFamily="18" charset="0"/>
              </a:rPr>
              <a:t>?</a:t>
            </a:r>
          </a:p>
        </p:txBody>
      </p:sp>
      <p:sp>
        <p:nvSpPr>
          <p:cNvPr id="20482" name="Rectangle 3"/>
          <p:cNvSpPr>
            <a:spLocks noGrp="1" noChangeArrowheads="1"/>
          </p:cNvSpPr>
          <p:nvPr>
            <p:ph idx="1"/>
          </p:nvPr>
        </p:nvSpPr>
        <p:spPr>
          <a:xfrm>
            <a:off x="685800" y="1676400"/>
            <a:ext cx="8077200" cy="3767138"/>
          </a:xfrm>
        </p:spPr>
        <p:txBody>
          <a:bodyPr/>
          <a:lstStyle/>
          <a:p>
            <a:pPr>
              <a:lnSpc>
                <a:spcPct val="110000"/>
              </a:lnSpc>
            </a:pPr>
            <a:r>
              <a:rPr lang="en-US" sz="3300" smtClean="0">
                <a:latin typeface="Times New Roman" pitchFamily="18" charset="0"/>
                <a:cs typeface="Times New Roman" pitchFamily="18" charset="0"/>
              </a:rPr>
              <a:t>Connect to real-world reading demands</a:t>
            </a:r>
          </a:p>
          <a:p>
            <a:pPr marL="1033463" lvl="1" indent="-292100">
              <a:spcBef>
                <a:spcPts val="400"/>
              </a:spcBef>
            </a:pPr>
            <a:r>
              <a:rPr lang="en-US" sz="2900" smtClean="0">
                <a:latin typeface="Times New Roman" pitchFamily="18" charset="0"/>
                <a:cs typeface="Times New Roman" pitchFamily="18" charset="0"/>
              </a:rPr>
              <a:t>Elementary/Secondary Schools</a:t>
            </a:r>
          </a:p>
          <a:p>
            <a:pPr marL="1033463" lvl="1" indent="-292100">
              <a:spcBef>
                <a:spcPts val="400"/>
              </a:spcBef>
            </a:pPr>
            <a:r>
              <a:rPr lang="en-US" sz="2900" smtClean="0">
                <a:latin typeface="Times New Roman" pitchFamily="18" charset="0"/>
                <a:cs typeface="Times New Roman" pitchFamily="18" charset="0"/>
              </a:rPr>
              <a:t>University</a:t>
            </a:r>
          </a:p>
          <a:p>
            <a:pPr marL="1033463" lvl="1" indent="-292100">
              <a:spcBef>
                <a:spcPts val="400"/>
              </a:spcBef>
            </a:pPr>
            <a:r>
              <a:rPr lang="en-US" sz="2900" smtClean="0">
                <a:latin typeface="Times New Roman" pitchFamily="18" charset="0"/>
                <a:cs typeface="Times New Roman" pitchFamily="18" charset="0"/>
              </a:rPr>
              <a:t>Workplace</a:t>
            </a:r>
          </a:p>
          <a:p>
            <a:pPr marL="1033463" lvl="1" indent="-292100">
              <a:spcBef>
                <a:spcPts val="400"/>
              </a:spcBef>
            </a:pPr>
            <a:r>
              <a:rPr lang="en-US" sz="2900" smtClean="0">
                <a:latin typeface="Times New Roman" pitchFamily="18" charset="0"/>
                <a:cs typeface="Times New Roman" pitchFamily="18" charset="0"/>
              </a:rPr>
              <a:t>Military</a:t>
            </a:r>
          </a:p>
          <a:p>
            <a:pPr marL="1033463" lvl="1" indent="-292100">
              <a:spcBef>
                <a:spcPts val="400"/>
              </a:spcBef>
            </a:pPr>
            <a:r>
              <a:rPr lang="en-US" sz="2900" smtClean="0">
                <a:latin typeface="Times New Roman" pitchFamily="18" charset="0"/>
                <a:cs typeface="Times New Roman" pitchFamily="18" charset="0"/>
              </a:rPr>
              <a:t>Citizenship</a:t>
            </a:r>
          </a:p>
          <a:p>
            <a:r>
              <a:rPr lang="en-US" sz="3300" smtClean="0">
                <a:latin typeface="Times New Roman" pitchFamily="18" charset="0"/>
                <a:cs typeface="Times New Roman" pitchFamily="18" charset="0"/>
              </a:rPr>
              <a:t>Target practice for optimal learning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3"/>
          <p:cNvSpPr>
            <a:spLocks noGrp="1"/>
          </p:cNvSpPr>
          <p:nvPr>
            <p:ph type="title" idx="4294967295"/>
          </p:nvPr>
        </p:nvSpPr>
        <p:spPr>
          <a:xfrm>
            <a:off x="609600" y="517525"/>
            <a:ext cx="8077200" cy="1600200"/>
          </a:xfrm>
        </p:spPr>
        <p:txBody>
          <a:bodyPr/>
          <a:lstStyle/>
          <a:p>
            <a:pPr>
              <a:defRPr/>
            </a:pPr>
            <a:r>
              <a:rPr lang="en-US" spc="-100" smtClean="0">
                <a:latin typeface="Times New Roman" pitchFamily="18" charset="0"/>
              </a:rPr>
              <a:t>How are readers measured?</a:t>
            </a:r>
            <a:r>
              <a:rPr lang="en-US" sz="3100" smtClean="0">
                <a:solidFill>
                  <a:schemeClr val="tx1"/>
                </a:solidFill>
              </a:rPr>
              <a:t/>
            </a:r>
            <a:br>
              <a:rPr lang="en-US" sz="3100" smtClean="0">
                <a:solidFill>
                  <a:schemeClr val="tx1"/>
                </a:solidFill>
              </a:rPr>
            </a:br>
            <a:r>
              <a:rPr lang="en-US" sz="3100" smtClean="0">
                <a:solidFill>
                  <a:schemeClr val="tx1"/>
                </a:solidFill>
                <a:latin typeface="Times New Roman" pitchFamily="18" charset="0"/>
                <a:cs typeface="Times New Roman" pitchFamily="18" charset="0"/>
              </a:rPr>
              <a:t>A </a:t>
            </a:r>
            <a:r>
              <a:rPr lang="en-US" sz="3100" i="1" smtClean="0">
                <a:solidFill>
                  <a:schemeClr val="tx1"/>
                </a:solidFill>
                <a:latin typeface="Times New Roman" pitchFamily="18" charset="0"/>
                <a:cs typeface="Times New Roman" pitchFamily="18" charset="0"/>
              </a:rPr>
              <a:t>reading test </a:t>
            </a:r>
            <a:r>
              <a:rPr lang="en-US" sz="3100" smtClean="0">
                <a:solidFill>
                  <a:schemeClr val="tx1"/>
                </a:solidFill>
                <a:latin typeface="Times New Roman" pitchFamily="18" charset="0"/>
                <a:cs typeface="Times New Roman" pitchFamily="18" charset="0"/>
              </a:rPr>
              <a:t>determines the Lexile measure </a:t>
            </a:r>
            <a:br>
              <a:rPr lang="en-US" sz="3100" smtClean="0">
                <a:solidFill>
                  <a:schemeClr val="tx1"/>
                </a:solidFill>
                <a:latin typeface="Times New Roman" pitchFamily="18" charset="0"/>
                <a:cs typeface="Times New Roman" pitchFamily="18" charset="0"/>
              </a:rPr>
            </a:br>
            <a:r>
              <a:rPr lang="en-US" sz="3100" smtClean="0">
                <a:solidFill>
                  <a:schemeClr val="tx1"/>
                </a:solidFill>
                <a:latin typeface="Times New Roman" pitchFamily="18" charset="0"/>
                <a:cs typeface="Times New Roman" pitchFamily="18" charset="0"/>
              </a:rPr>
              <a:t>of an individual.</a:t>
            </a:r>
          </a:p>
        </p:txBody>
      </p:sp>
      <p:sp>
        <p:nvSpPr>
          <p:cNvPr id="30722" name="Content Placeholder 4"/>
          <p:cNvSpPr>
            <a:spLocks noGrp="1"/>
          </p:cNvSpPr>
          <p:nvPr>
            <p:ph idx="4294967295"/>
          </p:nvPr>
        </p:nvSpPr>
        <p:spPr>
          <a:xfrm>
            <a:off x="609600" y="2346325"/>
            <a:ext cx="8077200" cy="1616075"/>
          </a:xfrm>
        </p:spPr>
        <p:txBody>
          <a:bodyPr/>
          <a:lstStyle/>
          <a:p>
            <a:pPr>
              <a:spcBef>
                <a:spcPts val="1200"/>
              </a:spcBef>
            </a:pPr>
            <a:r>
              <a:rPr lang="en-US" smtClean="0">
                <a:latin typeface="Times New Roman" pitchFamily="18" charset="0"/>
                <a:cs typeface="Times New Roman" pitchFamily="18" charset="0"/>
              </a:rPr>
              <a:t>A test that utilizes the Lexile scale for Reading</a:t>
            </a:r>
          </a:p>
          <a:p>
            <a:pPr>
              <a:spcBef>
                <a:spcPts val="600"/>
              </a:spcBef>
              <a:buFont typeface="Wingdings" pitchFamily="2" charset="2"/>
              <a:buNone/>
            </a:pPr>
            <a:r>
              <a:rPr lang="en-US" smtClean="0">
                <a:latin typeface="Times New Roman" pitchFamily="18" charset="0"/>
                <a:cs typeface="Times New Roman" pitchFamily="18" charset="0"/>
              </a:rPr>
              <a:t>			    </a:t>
            </a:r>
            <a:r>
              <a:rPr lang="en-US" i="1" smtClean="0">
                <a:latin typeface="Times New Roman" pitchFamily="18" charset="0"/>
                <a:cs typeface="Times New Roman" pitchFamily="18" charset="0"/>
              </a:rPr>
              <a:t>or</a:t>
            </a:r>
          </a:p>
          <a:p>
            <a:pPr>
              <a:spcBef>
                <a:spcPts val="600"/>
              </a:spcBef>
            </a:pPr>
            <a:r>
              <a:rPr lang="en-US" smtClean="0">
                <a:latin typeface="Times New Roman" pitchFamily="18" charset="0"/>
                <a:cs typeface="Times New Roman" pitchFamily="18" charset="0"/>
              </a:rPr>
              <a:t>A test that has been linked with Lexile measures</a:t>
            </a:r>
            <a:endParaRPr lang="en-US" smtClean="0">
              <a:solidFill>
                <a:srgbClr val="0060A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3"/>
          <p:cNvSpPr>
            <a:spLocks noGrp="1"/>
          </p:cNvSpPr>
          <p:nvPr>
            <p:ph type="title" idx="4294967295"/>
          </p:nvPr>
        </p:nvSpPr>
        <p:spPr>
          <a:xfrm>
            <a:off x="609600" y="517525"/>
            <a:ext cx="8001000" cy="1677988"/>
          </a:xfrm>
        </p:spPr>
        <p:txBody>
          <a:bodyPr/>
          <a:lstStyle/>
          <a:p>
            <a:pPr>
              <a:defRPr/>
            </a:pPr>
            <a:r>
              <a:rPr lang="en-US" spc="-100" smtClean="0">
                <a:latin typeface="Times New Roman" pitchFamily="18" charset="0"/>
                <a:cs typeface="Times New Roman" pitchFamily="18" charset="0"/>
              </a:rPr>
              <a:t>How are texts measured?</a:t>
            </a:r>
            <a:r>
              <a:rPr lang="en-US" sz="3300" smtClean="0">
                <a:solidFill>
                  <a:schemeClr val="tx1"/>
                </a:solidFill>
                <a:latin typeface="Times New Roman" pitchFamily="18" charset="0"/>
                <a:cs typeface="Times New Roman" pitchFamily="18" charset="0"/>
              </a:rPr>
              <a:t/>
            </a:r>
            <a:br>
              <a:rPr lang="en-US" sz="3300" smtClean="0">
                <a:solidFill>
                  <a:schemeClr val="tx1"/>
                </a:solidFill>
                <a:latin typeface="Times New Roman" pitchFamily="18" charset="0"/>
                <a:cs typeface="Times New Roman" pitchFamily="18" charset="0"/>
              </a:rPr>
            </a:br>
            <a:r>
              <a:rPr lang="en-US" sz="3200" smtClean="0">
                <a:solidFill>
                  <a:schemeClr val="tx1"/>
                </a:solidFill>
                <a:latin typeface="Times New Roman" pitchFamily="18" charset="0"/>
                <a:cs typeface="Times New Roman" pitchFamily="18" charset="0"/>
              </a:rPr>
              <a:t>The </a:t>
            </a:r>
            <a:r>
              <a:rPr lang="en-US" sz="3200" i="1" smtClean="0">
                <a:solidFill>
                  <a:schemeClr val="tx1"/>
                </a:solidFill>
                <a:latin typeface="Times New Roman" pitchFamily="18" charset="0"/>
                <a:cs typeface="Times New Roman" pitchFamily="18" charset="0"/>
              </a:rPr>
              <a:t>Lexile Analyzer </a:t>
            </a:r>
            <a:r>
              <a:rPr lang="en-US" sz="3200" smtClean="0">
                <a:solidFill>
                  <a:schemeClr val="tx1"/>
                </a:solidFill>
                <a:latin typeface="Times New Roman" pitchFamily="18" charset="0"/>
                <a:cs typeface="Times New Roman" pitchFamily="18" charset="0"/>
              </a:rPr>
              <a:t>evaluates the complexity of a text to determine the Lexile measure.</a:t>
            </a:r>
          </a:p>
        </p:txBody>
      </p:sp>
      <p:sp>
        <p:nvSpPr>
          <p:cNvPr id="32770" name="Content Placeholder 4"/>
          <p:cNvSpPr>
            <a:spLocks noGrp="1"/>
          </p:cNvSpPr>
          <p:nvPr>
            <p:ph idx="4294967295"/>
          </p:nvPr>
        </p:nvSpPr>
        <p:spPr>
          <a:xfrm>
            <a:off x="609600" y="2289175"/>
            <a:ext cx="8077200" cy="2054225"/>
          </a:xfrm>
        </p:spPr>
        <p:txBody>
          <a:bodyPr/>
          <a:lstStyle/>
          <a:p>
            <a:pPr>
              <a:spcBef>
                <a:spcPts val="1200"/>
              </a:spcBef>
            </a:pPr>
            <a:r>
              <a:rPr lang="en-US" smtClean="0">
                <a:latin typeface="Times New Roman" pitchFamily="18" charset="0"/>
                <a:cs typeface="Times New Roman" pitchFamily="18" charset="0"/>
              </a:rPr>
              <a:t>Difficulty of the sentence structures</a:t>
            </a:r>
          </a:p>
          <a:p>
            <a:pPr lvl="1">
              <a:spcBef>
                <a:spcPts val="400"/>
              </a:spcBef>
            </a:pPr>
            <a:r>
              <a:rPr lang="en-US" sz="2600" smtClean="0">
                <a:latin typeface="Times New Roman" pitchFamily="18" charset="0"/>
                <a:cs typeface="Times New Roman" pitchFamily="18" charset="0"/>
              </a:rPr>
              <a:t>Longer sentences are more difficult.</a:t>
            </a:r>
          </a:p>
          <a:p>
            <a:pPr>
              <a:spcBef>
                <a:spcPts val="1200"/>
              </a:spcBef>
            </a:pPr>
            <a:r>
              <a:rPr lang="en-US" smtClean="0">
                <a:latin typeface="Times New Roman" pitchFamily="18" charset="0"/>
                <a:cs typeface="Times New Roman" pitchFamily="18" charset="0"/>
              </a:rPr>
              <a:t>Difficulty of the vocabulary</a:t>
            </a:r>
          </a:p>
          <a:p>
            <a:pPr lvl="1">
              <a:spcBef>
                <a:spcPts val="400"/>
              </a:spcBef>
            </a:pPr>
            <a:r>
              <a:rPr lang="en-US" sz="2600" smtClean="0">
                <a:latin typeface="Times New Roman" pitchFamily="18" charset="0"/>
                <a:cs typeface="Times New Roman" pitchFamily="18" charset="0"/>
              </a:rPr>
              <a:t>Less familiar words are more difficult.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0C0"/>
      </a:hlink>
      <a:folHlink>
        <a:srgbClr val="99CC00"/>
      </a:folHlink>
    </a:clrScheme>
    <a:fontScheme name="Default Design">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1674</TotalTime>
  <Words>1355</Words>
  <Application>Microsoft Office PowerPoint</Application>
  <PresentationFormat>On-screen Show (4:3)</PresentationFormat>
  <Paragraphs>345</Paragraphs>
  <Slides>63</Slides>
  <Notes>63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5" baseType="lpstr">
      <vt:lpstr>Default Design</vt:lpstr>
      <vt:lpstr>Image</vt:lpstr>
      <vt:lpstr>Text Perspectives on  English Reading Achievement</vt:lpstr>
      <vt:lpstr>The Lexile® measure: a scientific way  to match readers with text</vt:lpstr>
      <vt:lpstr>Lexile measures for readers and text</vt:lpstr>
      <vt:lpstr>A common scale for reading </vt:lpstr>
      <vt:lpstr>The Lexile scale Lexile measures are developmental.</vt:lpstr>
      <vt:lpstr>What can you do with a reading test score? </vt:lpstr>
      <vt:lpstr>What can you do with a reading test score  that also reports a Lexile® measure?</vt:lpstr>
      <vt:lpstr>How are readers measured? A reading test determines the Lexile measure  of an individual.</vt:lpstr>
      <vt:lpstr>How are texts measured? The Lexile Analyzer evaluates the complexity of a text to determine the Lexile measure.</vt:lpstr>
      <vt:lpstr>Sample text: 1080L</vt:lpstr>
      <vt:lpstr>Sample text: 1350L</vt:lpstr>
      <vt:lpstr>Matching reader and text</vt:lpstr>
      <vt:lpstr>Tests providing Lexile measures in Japan </vt:lpstr>
      <vt:lpstr>What we’ve learned about authentic text demands of English reading. </vt:lpstr>
      <vt:lpstr>Typical text demands by U.S. grade levels </vt:lpstr>
      <vt:lpstr>The stretch continuum</vt:lpstr>
      <vt:lpstr>U.S. Common Core State Standards</vt:lpstr>
      <vt:lpstr>U.S. Common Core State Standards</vt:lpstr>
      <vt:lpstr>College and Career Readiness</vt:lpstr>
      <vt:lpstr>College and career readiness A text-based perspective using Lexile measures</vt:lpstr>
      <vt:lpstr>Real-world text demands English-language online newspapers</vt:lpstr>
      <vt:lpstr>Slide 22</vt:lpstr>
      <vt:lpstr>On the Job Lexile Requirements</vt:lpstr>
      <vt:lpstr>Text demands in the workplace</vt:lpstr>
      <vt:lpstr>Slide 25</vt:lpstr>
      <vt:lpstr>Lexile Calculator</vt:lpstr>
      <vt:lpstr>Lexile study findings: TOEFL Junior</vt:lpstr>
      <vt:lpstr>Lexile Study Findings: TOEFL</vt:lpstr>
      <vt:lpstr>Lexile Study Findings: TOEIC (Japan)</vt:lpstr>
      <vt:lpstr>Websites for using Lexile measures</vt:lpstr>
      <vt:lpstr>Slide 31</vt:lpstr>
      <vt:lpstr>Slide 32</vt:lpstr>
      <vt:lpstr>Slide 33</vt:lpstr>
      <vt:lpstr>Tools for Building English Reading Skills</vt:lpstr>
      <vt:lpstr>Slide 35</vt:lpstr>
      <vt:lpstr>Slide 36</vt:lpstr>
      <vt:lpstr>Slide 37</vt:lpstr>
      <vt:lpstr>Slide 38</vt:lpstr>
      <vt:lpstr>Slide 39</vt:lpstr>
      <vt:lpstr>Tools for Building English Reading Skills</vt:lpstr>
      <vt:lpstr>Slide 41</vt:lpstr>
      <vt:lpstr>Slide 42</vt:lpstr>
      <vt:lpstr>Slide 43</vt:lpstr>
      <vt:lpstr>Slide 44</vt:lpstr>
      <vt:lpstr>Slide 45</vt:lpstr>
      <vt:lpstr>Tools for Building English Reading Skills</vt:lpstr>
      <vt:lpstr>Slide 47</vt:lpstr>
      <vt:lpstr>Slide 48</vt:lpstr>
      <vt:lpstr>Slide 49</vt:lpstr>
      <vt:lpstr>Tools for Building English Reading Skills</vt:lpstr>
      <vt:lpstr>Slide 51</vt:lpstr>
      <vt:lpstr>Slide 52</vt:lpstr>
      <vt:lpstr>Slide 53</vt:lpstr>
      <vt:lpstr>Slide 54</vt:lpstr>
      <vt:lpstr>Slide 55</vt:lpstr>
      <vt:lpstr>Slide 56</vt:lpstr>
      <vt:lpstr>Slide 57</vt:lpstr>
      <vt:lpstr>Slide 58</vt:lpstr>
      <vt:lpstr>Slide 59</vt:lpstr>
      <vt:lpstr>Research1 suggests that a novice develops into an expert through an intricate process that includes:</vt:lpstr>
      <vt:lpstr>Slide 61</vt:lpstr>
      <vt:lpstr>Summary</vt:lpstr>
      <vt:lpstr>Contact Us For more information. . .</vt:lpstr>
    </vt:vector>
  </TitlesOfParts>
  <Company>MetaMetrics,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ezurowski</dc:creator>
  <cp:lastModifiedBy>elattanzio</cp:lastModifiedBy>
  <cp:revision>125</cp:revision>
  <dcterms:created xsi:type="dcterms:W3CDTF">2009-11-19T13:54:40Z</dcterms:created>
  <dcterms:modified xsi:type="dcterms:W3CDTF">2012-02-17T21:38:04Z</dcterms:modified>
</cp:coreProperties>
</file>