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86" r:id="rId3"/>
    <p:sldId id="257" r:id="rId4"/>
    <p:sldId id="259" r:id="rId5"/>
    <p:sldId id="260" r:id="rId6"/>
    <p:sldId id="262" r:id="rId7"/>
    <p:sldId id="263" r:id="rId8"/>
    <p:sldId id="264" r:id="rId9"/>
    <p:sldId id="265" r:id="rId10"/>
    <p:sldId id="266" r:id="rId11"/>
    <p:sldId id="269" r:id="rId12"/>
    <p:sldId id="270" r:id="rId13"/>
    <p:sldId id="271" r:id="rId14"/>
    <p:sldId id="272" r:id="rId15"/>
    <p:sldId id="274" r:id="rId16"/>
    <p:sldId id="275" r:id="rId17"/>
    <p:sldId id="276" r:id="rId18"/>
    <p:sldId id="277" r:id="rId19"/>
    <p:sldId id="298" r:id="rId20"/>
    <p:sldId id="278" r:id="rId21"/>
    <p:sldId id="299" r:id="rId22"/>
    <p:sldId id="300" r:id="rId23"/>
    <p:sldId id="302" r:id="rId24"/>
    <p:sldId id="301" r:id="rId25"/>
    <p:sldId id="303" r:id="rId26"/>
    <p:sldId id="279" r:id="rId27"/>
    <p:sldId id="280" r:id="rId28"/>
    <p:sldId id="297" r:id="rId29"/>
    <p:sldId id="287" r:id="rId30"/>
    <p:sldId id="288" r:id="rId31"/>
    <p:sldId id="289" r:id="rId32"/>
    <p:sldId id="290" r:id="rId33"/>
    <p:sldId id="291" r:id="rId34"/>
    <p:sldId id="292" r:id="rId35"/>
    <p:sldId id="285" r:id="rId36"/>
    <p:sldId id="304"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9" autoAdjust="0"/>
  </p:normalViewPr>
  <p:slideViewPr>
    <p:cSldViewPr>
      <p:cViewPr varScale="1">
        <p:scale>
          <a:sx n="102" d="100"/>
          <a:sy n="102" d="100"/>
        </p:scale>
        <p:origin x="-1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584EE45-69E8-4B14-8989-8CAC53081BD2}" type="datetimeFigureOut">
              <a:rPr lang="en-US" smtClean="0"/>
              <a:pPr/>
              <a:t>6/2/2011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D8671A1-7738-4E47-A941-8C7EAD58FE5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575518D-0873-4405-BCC7-69E08B4357DE}" type="datetimeFigureOut">
              <a:rPr lang="en-US" smtClean="0"/>
              <a:pPr/>
              <a:t>6/2/2011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C2FA948-56FA-4D75-B329-F00CDF9CF4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705D759-2AA4-4FCA-A99C-ACC3F90AD481}" type="slidenum">
              <a:rPr lang="en-US"/>
              <a:pPr/>
              <a:t>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C851D23-70D3-47A4-AEE3-8F5CC594950C}" type="slidenum">
              <a:rPr lang="en-US"/>
              <a:pPr/>
              <a:t>13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F2172C0-CC31-4B43-9BC2-C39AA2BB6788}" type="slidenum">
              <a:rPr lang="en-US"/>
              <a:pPr/>
              <a:t>14</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1B45131-39C3-42A4-9784-822815AEBF16}" type="slidenum">
              <a:rPr lang="en-US"/>
              <a:pPr/>
              <a:t>15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0225B7F-8670-4F36-835F-B5BDA80ADF49}" type="slidenum">
              <a:rPr lang="en-US"/>
              <a:pPr/>
              <a:t>16</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4139DD5-48E8-4EBC-BABF-4F765927460A}" type="slidenum">
              <a:rPr lang="en-US"/>
              <a:pPr/>
              <a:t>17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5A7F235-A928-4D46-A8EE-3AD437B1E960}" type="slidenum">
              <a:rPr lang="en-US"/>
              <a:pPr/>
              <a:t>18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144A3-BD02-40E0-8047-6403B53AF39B}" type="slidenum">
              <a:rPr lang="en-US"/>
              <a:pPr/>
              <a:t>19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9FD4A14-F999-495A-87B2-C3DBB063B01E}" type="slidenum">
              <a:rPr lang="en-US"/>
              <a:pPr/>
              <a:t>20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FA948-56FA-4D75-B329-F00CDF9CF48C}"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7EE8B85-ADEE-4BF7-B6CE-AE8412A32755}" type="slidenum">
              <a:rPr lang="en-US"/>
              <a:pPr/>
              <a:t>26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532C030-3557-4409-A409-4943FBC38E0F}" type="slidenum">
              <a:rPr lang="en-US"/>
              <a:pPr/>
              <a:t>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8548330-D660-4BB1-AEDA-7D5115649197}" type="slidenum">
              <a:rPr lang="en-US"/>
              <a:pPr/>
              <a:t>27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84072-5606-4870-B133-6C8188C89480}" type="slidenum">
              <a:rPr lang="en-US"/>
              <a:pPr/>
              <a:t>28</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6C7F5-C818-4EFC-BBA5-602F9034B253}" type="slidenum">
              <a:rPr lang="en-US"/>
              <a:pPr/>
              <a:t>34</a:t>
            </a:fld>
            <a:endParaRPr lang="en-US"/>
          </a:p>
        </p:txBody>
      </p:sp>
      <p:sp>
        <p:nvSpPr>
          <p:cNvPr id="108546" name="Rectangle 2"/>
          <p:cNvSpPr>
            <a:spLocks noGrp="1" noRot="1" noChangeAspect="1" noChangeArrowheads="1" noTextEdit="1"/>
          </p:cNvSpPr>
          <p:nvPr>
            <p:ph type="sldImg"/>
          </p:nvPr>
        </p:nvSpPr>
        <p:spPr>
          <a:xfrm>
            <a:off x="1255713" y="717550"/>
            <a:ext cx="4805362" cy="3603625"/>
          </a:xfrm>
          <a:ln/>
        </p:spPr>
      </p:sp>
      <p:sp>
        <p:nvSpPr>
          <p:cNvPr id="108547" name="Rectangle 3"/>
          <p:cNvSpPr>
            <a:spLocks noGrp="1" noChangeArrowheads="1"/>
          </p:cNvSpPr>
          <p:nvPr>
            <p:ph type="body" idx="1"/>
          </p:nvPr>
        </p:nvSpPr>
        <p:spPr>
          <a:xfrm>
            <a:off x="975692" y="4561227"/>
            <a:ext cx="5363818" cy="4323492"/>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E39439F-A937-4416-AAB5-316CDA843C4A}" type="slidenum">
              <a:rPr lang="en-US"/>
              <a:pPr/>
              <a:t>35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3B9F2-228F-4997-9D27-A218F029D1E4}" type="slidenum">
              <a:rPr lang="en-US"/>
              <a:pPr/>
              <a:t>36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D644DAB-65F2-4DCF-806C-A39CB6EE1837}" type="slidenum">
              <a:rPr lang="en-US"/>
              <a:pPr/>
              <a:t>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2FA948-56FA-4D75-B329-F00CDF9CF48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1EF3433-1885-481D-83EB-4D1C8211C2DF}" type="slidenum">
              <a:rPr lang="en-US"/>
              <a:pPr/>
              <a:t>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4D30E9-049D-4687-ADF6-FD18787CDF2F}" type="slidenum">
              <a:rPr lang="en-US"/>
              <a:pPr/>
              <a:t>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37978CD-02B1-4223-A225-59B93BC303DE}" type="slidenum">
              <a:rPr lang="en-US"/>
              <a:pPr/>
              <a:t>10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A4FC5ED-DE61-45C2-9382-7483B044E047}" type="slidenum">
              <a:rPr lang="en-US"/>
              <a:pPr/>
              <a:t>11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C96C171-3599-4E36-B8F1-11A458EDCC6F}" type="slidenum">
              <a:rPr lang="en-US"/>
              <a:pPr/>
              <a:t>12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45" name="Picture 5" descr="MM-PPT-Template----Titl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3" name="Rectangle 3"/>
          <p:cNvSpPr>
            <a:spLocks noGrp="1" noChangeArrowheads="1"/>
          </p:cNvSpPr>
          <p:nvPr>
            <p:ph type="ctrTitle"/>
          </p:nvPr>
        </p:nvSpPr>
        <p:spPr>
          <a:xfrm>
            <a:off x="685800" y="1736725"/>
            <a:ext cx="7543800" cy="731838"/>
          </a:xfrm>
        </p:spPr>
        <p:txBody>
          <a:bodyPr/>
          <a:lstStyle>
            <a:lvl1pPr algn="r">
              <a:defRPr sz="4200"/>
            </a:lvl1pPr>
          </a:lstStyle>
          <a:p>
            <a:r>
              <a:rPr lang="en-US" smtClean="0"/>
              <a:t>Click to edit Master title style</a:t>
            </a:r>
            <a:endParaRPr lang="en-US"/>
          </a:p>
        </p:txBody>
      </p:sp>
      <p:sp>
        <p:nvSpPr>
          <p:cNvPr id="10244" name="Rectangle 4"/>
          <p:cNvSpPr>
            <a:spLocks noGrp="1" noChangeArrowheads="1"/>
          </p:cNvSpPr>
          <p:nvPr>
            <p:ph type="subTitle" idx="1"/>
          </p:nvPr>
        </p:nvSpPr>
        <p:spPr>
          <a:xfrm>
            <a:off x="685800" y="2590800"/>
            <a:ext cx="7543800" cy="579438"/>
          </a:xfrm>
        </p:spPr>
        <p:txBody>
          <a:bodyPr/>
          <a:lstStyle>
            <a:lvl1pPr marL="0" indent="0" algn="r">
              <a:buFont typeface="Wingdings" pitchFamily="2" charset="2"/>
              <a:buNone/>
              <a:defRPr sz="32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517525"/>
            <a:ext cx="2019300" cy="227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17525"/>
            <a:ext cx="5905500" cy="227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7525"/>
            <a:ext cx="8077200" cy="625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0"/>
            <a:ext cx="39624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39624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3962400" cy="150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3962400" cy="150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MM-PPT-Template----Internal"/>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609600" y="517525"/>
            <a:ext cx="8077200" cy="62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295400"/>
            <a:ext cx="8077200" cy="1500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500">
          <a:solidFill>
            <a:srgbClr val="0060A1"/>
          </a:solidFill>
          <a:latin typeface="+mj-lt"/>
          <a:ea typeface="+mj-ea"/>
          <a:cs typeface="+mj-cs"/>
        </a:defRPr>
      </a:lvl1pPr>
      <a:lvl2pPr algn="l" rtl="0" eaLnBrk="1" fontAlgn="base" hangingPunct="1">
        <a:spcBef>
          <a:spcPct val="0"/>
        </a:spcBef>
        <a:spcAft>
          <a:spcPct val="0"/>
        </a:spcAft>
        <a:defRPr sz="3500">
          <a:solidFill>
            <a:srgbClr val="0060A1"/>
          </a:solidFill>
          <a:latin typeface="Book Antiqua" pitchFamily="18" charset="0"/>
        </a:defRPr>
      </a:lvl2pPr>
      <a:lvl3pPr algn="l" rtl="0" eaLnBrk="1" fontAlgn="base" hangingPunct="1">
        <a:spcBef>
          <a:spcPct val="0"/>
        </a:spcBef>
        <a:spcAft>
          <a:spcPct val="0"/>
        </a:spcAft>
        <a:defRPr sz="3500">
          <a:solidFill>
            <a:srgbClr val="0060A1"/>
          </a:solidFill>
          <a:latin typeface="Book Antiqua" pitchFamily="18" charset="0"/>
        </a:defRPr>
      </a:lvl3pPr>
      <a:lvl4pPr algn="l" rtl="0" eaLnBrk="1" fontAlgn="base" hangingPunct="1">
        <a:spcBef>
          <a:spcPct val="0"/>
        </a:spcBef>
        <a:spcAft>
          <a:spcPct val="0"/>
        </a:spcAft>
        <a:defRPr sz="3500">
          <a:solidFill>
            <a:srgbClr val="0060A1"/>
          </a:solidFill>
          <a:latin typeface="Book Antiqua" pitchFamily="18" charset="0"/>
        </a:defRPr>
      </a:lvl4pPr>
      <a:lvl5pPr algn="l" rtl="0" eaLnBrk="1" fontAlgn="base" hangingPunct="1">
        <a:spcBef>
          <a:spcPct val="0"/>
        </a:spcBef>
        <a:spcAft>
          <a:spcPct val="0"/>
        </a:spcAft>
        <a:defRPr sz="3500">
          <a:solidFill>
            <a:srgbClr val="0060A1"/>
          </a:solidFill>
          <a:latin typeface="Book Antiqua" pitchFamily="18" charset="0"/>
        </a:defRPr>
      </a:lvl5pPr>
      <a:lvl6pPr marL="457200" algn="l" rtl="0" eaLnBrk="1" fontAlgn="base" hangingPunct="1">
        <a:spcBef>
          <a:spcPct val="0"/>
        </a:spcBef>
        <a:spcAft>
          <a:spcPct val="0"/>
        </a:spcAft>
        <a:defRPr sz="3500">
          <a:solidFill>
            <a:srgbClr val="0060A1"/>
          </a:solidFill>
          <a:latin typeface="Book Antiqua" pitchFamily="18" charset="0"/>
        </a:defRPr>
      </a:lvl6pPr>
      <a:lvl7pPr marL="914400" algn="l" rtl="0" eaLnBrk="1" fontAlgn="base" hangingPunct="1">
        <a:spcBef>
          <a:spcPct val="0"/>
        </a:spcBef>
        <a:spcAft>
          <a:spcPct val="0"/>
        </a:spcAft>
        <a:defRPr sz="3500">
          <a:solidFill>
            <a:srgbClr val="0060A1"/>
          </a:solidFill>
          <a:latin typeface="Book Antiqua" pitchFamily="18" charset="0"/>
        </a:defRPr>
      </a:lvl7pPr>
      <a:lvl8pPr marL="1371600" algn="l" rtl="0" eaLnBrk="1" fontAlgn="base" hangingPunct="1">
        <a:spcBef>
          <a:spcPct val="0"/>
        </a:spcBef>
        <a:spcAft>
          <a:spcPct val="0"/>
        </a:spcAft>
        <a:defRPr sz="3500">
          <a:solidFill>
            <a:srgbClr val="0060A1"/>
          </a:solidFill>
          <a:latin typeface="Book Antiqua" pitchFamily="18" charset="0"/>
        </a:defRPr>
      </a:lvl8pPr>
      <a:lvl9pPr marL="1828800" algn="l" rtl="0" eaLnBrk="1" fontAlgn="base" hangingPunct="1">
        <a:spcBef>
          <a:spcPct val="0"/>
        </a:spcBef>
        <a:spcAft>
          <a:spcPct val="0"/>
        </a:spcAft>
        <a:defRPr sz="3500">
          <a:solidFill>
            <a:srgbClr val="0060A1"/>
          </a:solidFill>
          <a:latin typeface="Book Antiqua" pitchFamily="18" charset="0"/>
        </a:defRPr>
      </a:lvl9pPr>
    </p:titleStyle>
    <p:bodyStyle>
      <a:lvl1pPr marL="342900" indent="-342900" algn="l" rtl="0" eaLnBrk="1" fontAlgn="base" hangingPunct="1">
        <a:spcBef>
          <a:spcPct val="20000"/>
        </a:spcBef>
        <a:spcAft>
          <a:spcPct val="0"/>
        </a:spcAft>
        <a:buClr>
          <a:srgbClr val="0060A1"/>
        </a:buClr>
        <a:buSzPct val="85000"/>
        <a:buFont typeface="Wingdings" pitchFamily="2" charset="2"/>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lr>
          <a:srgbClr val="5F5F5F"/>
        </a:buClr>
        <a:buSzPct val="8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969696"/>
        </a:buClr>
        <a:buSzPct val="85000"/>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E:\2011%20Files\Results%202010%20Oklahoma's%20Education%20Report%20Card.wm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ets.org/"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ets.org/"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ets.or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ets.or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picayune.uclick.com/comics/ch/1992/ch920330.gi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6725"/>
            <a:ext cx="7543800" cy="1384995"/>
          </a:xfrm>
        </p:spPr>
        <p:txBody>
          <a:bodyPr/>
          <a:lstStyle/>
          <a:p>
            <a:r>
              <a:rPr lang="en-US" dirty="0" smtClean="0"/>
              <a:t>Promoting College and Career Readiness for All Students</a:t>
            </a:r>
            <a:endParaRPr lang="en-US" dirty="0"/>
          </a:p>
        </p:txBody>
      </p:sp>
      <p:sp>
        <p:nvSpPr>
          <p:cNvPr id="3" name="Subtitle 2"/>
          <p:cNvSpPr>
            <a:spLocks noGrp="1"/>
          </p:cNvSpPr>
          <p:nvPr>
            <p:ph type="subTitle" idx="1"/>
          </p:nvPr>
        </p:nvSpPr>
        <p:spPr>
          <a:xfrm>
            <a:off x="685800" y="3276600"/>
            <a:ext cx="7543800" cy="1865126"/>
          </a:xfrm>
        </p:spPr>
        <p:txBody>
          <a:bodyPr/>
          <a:lstStyle/>
          <a:p>
            <a:pPr>
              <a:lnSpc>
                <a:spcPct val="80000"/>
              </a:lnSpc>
            </a:pPr>
            <a:r>
              <a:rPr lang="en-US" dirty="0" smtClean="0"/>
              <a:t>Malbert Smith III, Ph.D.</a:t>
            </a:r>
          </a:p>
          <a:p>
            <a:pPr>
              <a:lnSpc>
                <a:spcPct val="80000"/>
              </a:lnSpc>
            </a:pPr>
            <a:r>
              <a:rPr lang="en-US" dirty="0" smtClean="0"/>
              <a:t>President, </a:t>
            </a:r>
            <a:r>
              <a:rPr lang="en-US" dirty="0" err="1" smtClean="0"/>
              <a:t>MetaMetrics</a:t>
            </a:r>
            <a:endParaRPr lang="en-US" dirty="0" smtClean="0"/>
          </a:p>
          <a:p>
            <a:pPr>
              <a:lnSpc>
                <a:spcPct val="80000"/>
              </a:lnSpc>
            </a:pPr>
            <a:r>
              <a:rPr lang="en-US" dirty="0" smtClean="0"/>
              <a:t>Research Professor, UNC School of Education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381000"/>
            <a:ext cx="8763000" cy="1984375"/>
          </a:xfrm>
        </p:spPr>
        <p:txBody>
          <a:bodyPr/>
          <a:lstStyle/>
          <a:p>
            <a:pPr algn="ctr" eaLnBrk="1" hangingPunct="1"/>
            <a:r>
              <a:rPr lang="en-US" sz="3100" i="1" smtClean="0"/>
              <a:t>Common Core Standards for English Language Arts and Literacy in History/Social Studies &amp; Science</a:t>
            </a:r>
            <a:r>
              <a:rPr lang="en-US" sz="3100" smtClean="0"/>
              <a:t/>
            </a:r>
            <a:br>
              <a:rPr lang="en-US" sz="3100" smtClean="0"/>
            </a:br>
            <a:r>
              <a:rPr lang="en-US" sz="3100" smtClean="0"/>
              <a:t>Appendix A: Findings </a:t>
            </a:r>
            <a:br>
              <a:rPr lang="en-US" sz="3100" smtClean="0"/>
            </a:br>
            <a:endParaRPr lang="en-US" sz="3100" smtClean="0"/>
          </a:p>
        </p:txBody>
      </p:sp>
      <p:sp>
        <p:nvSpPr>
          <p:cNvPr id="25603" name="Rectangle 3"/>
          <p:cNvSpPr>
            <a:spLocks noGrp="1" noChangeArrowheads="1"/>
          </p:cNvSpPr>
          <p:nvPr>
            <p:ph type="body" idx="1"/>
          </p:nvPr>
        </p:nvSpPr>
        <p:spPr>
          <a:xfrm>
            <a:off x="457200" y="1828800"/>
            <a:ext cx="8077200" cy="4219575"/>
          </a:xfrm>
        </p:spPr>
        <p:txBody>
          <a:bodyPr/>
          <a:lstStyle/>
          <a:p>
            <a:pPr eaLnBrk="1" hangingPunct="1"/>
            <a:r>
              <a:rPr lang="en-US" sz="2600" dirty="0" smtClean="0"/>
              <a:t>College reading assignments have moved in the opposite direction, becoming a bit harder over the same fifty years.</a:t>
            </a:r>
          </a:p>
          <a:p>
            <a:pPr eaLnBrk="1" hangingPunct="1"/>
            <a:r>
              <a:rPr lang="en-US" sz="2600" dirty="0" smtClean="0"/>
              <a:t>High school teachers commonly give students many kinds of support and coaching to help them figure out the material, but college teachers expect students to pull the knowledge from the text on their own, making the gap in practical ability even wider than the gap in the texts themselves.</a:t>
            </a:r>
          </a:p>
          <a:p>
            <a:pPr eaLnBrk="1" hangingPunct="1"/>
            <a:endParaRPr lang="en-US" sz="2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517525"/>
            <a:ext cx="8077200" cy="762000"/>
          </a:xfrm>
        </p:spPr>
        <p:txBody>
          <a:bodyPr/>
          <a:lstStyle/>
          <a:p>
            <a:pPr algn="ctr" eaLnBrk="1" hangingPunct="1"/>
            <a:r>
              <a:rPr lang="en-US" sz="4400" smtClean="0"/>
              <a:t>Text Gap</a:t>
            </a:r>
          </a:p>
        </p:txBody>
      </p:sp>
      <p:pic>
        <p:nvPicPr>
          <p:cNvPr id="5" name="Picture 4" descr="stretch.gif"/>
          <p:cNvPicPr>
            <a:picLocks noChangeAspect="1"/>
          </p:cNvPicPr>
          <p:nvPr/>
        </p:nvPicPr>
        <p:blipFill>
          <a:blip r:embed="rId3" cstate="print"/>
          <a:stretch>
            <a:fillRect/>
          </a:stretch>
        </p:blipFill>
        <p:spPr>
          <a:xfrm>
            <a:off x="372002" y="1701578"/>
            <a:ext cx="8467198" cy="37549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2209800" y="1219200"/>
            <a:ext cx="4857750" cy="4838700"/>
          </a:xfrm>
          <a:prstGeom prst="rect">
            <a:avLst/>
          </a:prstGeom>
          <a:noFill/>
          <a:ln w="9525">
            <a:noFill/>
            <a:miter lim="800000"/>
            <a:headEnd/>
            <a:tailEnd/>
          </a:ln>
        </p:spPr>
      </p:pic>
      <p:sp>
        <p:nvSpPr>
          <p:cNvPr id="32771" name="Title 1"/>
          <p:cNvSpPr>
            <a:spLocks/>
          </p:cNvSpPr>
          <p:nvPr/>
        </p:nvSpPr>
        <p:spPr bwMode="auto">
          <a:xfrm>
            <a:off x="457200" y="457200"/>
            <a:ext cx="8229600" cy="1143000"/>
          </a:xfrm>
          <a:prstGeom prst="rect">
            <a:avLst/>
          </a:prstGeom>
          <a:noFill/>
          <a:ln w="9525">
            <a:noFill/>
            <a:miter lim="800000"/>
            <a:headEnd/>
            <a:tailEnd/>
          </a:ln>
        </p:spPr>
        <p:txBody>
          <a:bodyPr/>
          <a:lstStyle/>
          <a:p>
            <a:pPr algn="ctr"/>
            <a:r>
              <a:rPr lang="en-US" sz="3200" dirty="0">
                <a:solidFill>
                  <a:srgbClr val="0060A1"/>
                </a:solidFill>
                <a:latin typeface="Book Antiqua" pitchFamily="18" charset="0"/>
                <a:cs typeface="Tahoma" charset="0"/>
              </a:rPr>
              <a:t>Common Core Appendix A</a:t>
            </a:r>
            <a:endParaRPr lang="en-US" sz="3200" dirty="0">
              <a:solidFill>
                <a:srgbClr val="0060A1"/>
              </a:solidFill>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t="1982"/>
          <a:stretch>
            <a:fillRect/>
          </a:stretch>
        </p:blipFill>
        <p:spPr bwMode="auto">
          <a:xfrm>
            <a:off x="381000" y="2851150"/>
            <a:ext cx="8382000" cy="2374900"/>
          </a:xfrm>
          <a:prstGeom prst="rect">
            <a:avLst/>
          </a:prstGeom>
          <a:noFill/>
          <a:ln w="9525">
            <a:noFill/>
            <a:miter lim="800000"/>
            <a:headEnd/>
            <a:tailEnd/>
          </a:ln>
        </p:spPr>
      </p:pic>
      <p:sp>
        <p:nvSpPr>
          <p:cNvPr id="33795" name="Content Placeholder 2"/>
          <p:cNvSpPr>
            <a:spLocks/>
          </p:cNvSpPr>
          <p:nvPr/>
        </p:nvSpPr>
        <p:spPr bwMode="auto">
          <a:xfrm>
            <a:off x="457200" y="1066800"/>
            <a:ext cx="8229600" cy="1828800"/>
          </a:xfrm>
          <a:prstGeom prst="rect">
            <a:avLst/>
          </a:prstGeom>
          <a:noFill/>
          <a:ln w="9525">
            <a:noFill/>
            <a:miter lim="800000"/>
            <a:headEnd/>
            <a:tailEnd/>
          </a:ln>
        </p:spPr>
        <p:txBody>
          <a:bodyPr/>
          <a:lstStyle/>
          <a:p>
            <a:pPr marL="342900" indent="-342900">
              <a:spcBef>
                <a:spcPct val="20000"/>
              </a:spcBef>
              <a:buClr>
                <a:srgbClr val="0060A1"/>
              </a:buClr>
              <a:buSzPct val="85000"/>
              <a:buFont typeface="Wingdings" pitchFamily="2" charset="2"/>
              <a:buChar char="§"/>
            </a:pPr>
            <a:r>
              <a:rPr lang="en-US" sz="2800" dirty="0" smtClean="0">
                <a:latin typeface="Book Antiqua" pitchFamily="18" charset="0"/>
                <a:cs typeface="Tahoma" charset="0"/>
              </a:rPr>
              <a:t>The </a:t>
            </a:r>
            <a:r>
              <a:rPr lang="en-US" sz="2800" dirty="0" err="1" smtClean="0">
                <a:latin typeface="Book Antiqua" pitchFamily="18" charset="0"/>
                <a:cs typeface="Tahoma" charset="0"/>
              </a:rPr>
              <a:t>Lexile</a:t>
            </a:r>
            <a:r>
              <a:rPr lang="en-US" sz="2800" dirty="0" smtClean="0">
                <a:latin typeface="Book Antiqua" pitchFamily="18" charset="0"/>
                <a:cs typeface="Tahoma" charset="0"/>
              </a:rPr>
              <a:t> measure helps </a:t>
            </a:r>
            <a:r>
              <a:rPr lang="en-US" sz="2800" dirty="0">
                <a:latin typeface="Book Antiqua" pitchFamily="18" charset="0"/>
                <a:cs typeface="Tahoma" charset="0"/>
              </a:rPr>
              <a:t>determine</a:t>
            </a:r>
          </a:p>
          <a:p>
            <a:pPr marL="742950" lvl="1" indent="-285750">
              <a:spcBef>
                <a:spcPct val="20000"/>
              </a:spcBef>
              <a:buClr>
                <a:srgbClr val="5F5F5F"/>
              </a:buClr>
              <a:buSzPct val="85000"/>
              <a:buFont typeface="Arial" charset="0"/>
              <a:buChar char="–"/>
            </a:pPr>
            <a:r>
              <a:rPr lang="en-US" sz="2600" dirty="0">
                <a:latin typeface="Book Antiqua" pitchFamily="18" charset="0"/>
                <a:cs typeface="Tahoma" charset="0"/>
              </a:rPr>
              <a:t>What text is appropriate for each grade band.</a:t>
            </a:r>
          </a:p>
          <a:p>
            <a:pPr marL="742950" lvl="1" indent="-285750">
              <a:spcBef>
                <a:spcPct val="20000"/>
              </a:spcBef>
              <a:buClr>
                <a:srgbClr val="5F5F5F"/>
              </a:buClr>
              <a:buSzPct val="85000"/>
              <a:buFont typeface="Arial" charset="0"/>
              <a:buChar char="–"/>
            </a:pPr>
            <a:r>
              <a:rPr lang="en-US" sz="2600" dirty="0">
                <a:latin typeface="Book Antiqua" pitchFamily="18" charset="0"/>
                <a:cs typeface="Tahoma" charset="0"/>
              </a:rPr>
              <a:t>What is “stretch text?”</a:t>
            </a:r>
          </a:p>
        </p:txBody>
      </p:sp>
      <p:sp>
        <p:nvSpPr>
          <p:cNvPr id="33796" name="Title 1"/>
          <p:cNvSpPr>
            <a:spLocks/>
          </p:cNvSpPr>
          <p:nvPr/>
        </p:nvSpPr>
        <p:spPr bwMode="auto">
          <a:xfrm>
            <a:off x="457200" y="457200"/>
            <a:ext cx="8229600" cy="685800"/>
          </a:xfrm>
          <a:prstGeom prst="rect">
            <a:avLst/>
          </a:prstGeom>
          <a:noFill/>
          <a:ln w="9525">
            <a:noFill/>
            <a:miter lim="800000"/>
            <a:headEnd/>
            <a:tailEnd/>
          </a:ln>
        </p:spPr>
        <p:txBody>
          <a:bodyPr/>
          <a:lstStyle/>
          <a:p>
            <a:pPr algn="ctr"/>
            <a:r>
              <a:rPr lang="en-US" sz="3500" dirty="0">
                <a:solidFill>
                  <a:srgbClr val="0060A1"/>
                </a:solidFill>
                <a:latin typeface="Book Antiqua" pitchFamily="18" charset="0"/>
                <a:cs typeface="Tahoma" charset="0"/>
              </a:rPr>
              <a:t>Common Core Standards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517525"/>
            <a:ext cx="6781800" cy="1311275"/>
          </a:xfrm>
        </p:spPr>
        <p:txBody>
          <a:bodyPr/>
          <a:lstStyle/>
          <a:p>
            <a:pPr algn="ctr" eaLnBrk="1" hangingPunct="1"/>
            <a:r>
              <a:rPr lang="en-US" sz="4000" dirty="0" smtClean="0"/>
              <a:t>Ensuring Students Are College and Career Ready</a:t>
            </a:r>
          </a:p>
        </p:txBody>
      </p:sp>
      <p:sp>
        <p:nvSpPr>
          <p:cNvPr id="34819" name="Rectangle 3"/>
          <p:cNvSpPr>
            <a:spLocks noGrp="1" noChangeArrowheads="1"/>
          </p:cNvSpPr>
          <p:nvPr>
            <p:ph type="body" idx="1"/>
          </p:nvPr>
        </p:nvSpPr>
        <p:spPr>
          <a:xfrm>
            <a:off x="457200" y="1981200"/>
            <a:ext cx="8077200" cy="3382963"/>
          </a:xfrm>
        </p:spPr>
        <p:txBody>
          <a:bodyPr/>
          <a:lstStyle/>
          <a:p>
            <a:pPr eaLnBrk="1" hangingPunct="1">
              <a:lnSpc>
                <a:spcPct val="90000"/>
              </a:lnSpc>
            </a:pPr>
            <a:r>
              <a:rPr lang="en-US" sz="3600" dirty="0" smtClean="0"/>
              <a:t>Mitigate summer loss</a:t>
            </a:r>
          </a:p>
          <a:p>
            <a:pPr eaLnBrk="1" hangingPunct="1">
              <a:lnSpc>
                <a:spcPct val="90000"/>
              </a:lnSpc>
            </a:pPr>
            <a:r>
              <a:rPr lang="en-US" sz="3600" dirty="0" smtClean="0"/>
              <a:t>Increase the diet of non-fiction text</a:t>
            </a:r>
          </a:p>
          <a:p>
            <a:pPr eaLnBrk="1" hangingPunct="1">
              <a:lnSpc>
                <a:spcPct val="90000"/>
              </a:lnSpc>
            </a:pPr>
            <a:r>
              <a:rPr lang="en-US" sz="3600" dirty="0" smtClean="0"/>
              <a:t>Utilize instructional tools and resources that promote differentiated instruction and  deliberate practice</a:t>
            </a:r>
          </a:p>
          <a:p>
            <a:pPr eaLnBrk="1" hangingPunct="1">
              <a:lnSpc>
                <a:spcPct val="90000"/>
              </a:lnSpc>
            </a:pPr>
            <a:endParaRPr lang="en-US" sz="3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8"/>
          <p:cNvSpPr>
            <a:spLocks noGrp="1" noChangeArrowheads="1"/>
          </p:cNvSpPr>
          <p:nvPr>
            <p:ph type="title"/>
          </p:nvPr>
        </p:nvSpPr>
        <p:spPr>
          <a:xfrm>
            <a:off x="381000" y="381000"/>
            <a:ext cx="8305800" cy="1158875"/>
          </a:xfrm>
          <a:noFill/>
        </p:spPr>
        <p:txBody>
          <a:bodyPr anchor="ctr"/>
          <a:lstStyle/>
          <a:p>
            <a:pPr algn="ctr" eaLnBrk="1" hangingPunct="1"/>
            <a:r>
              <a:rPr lang="en-US" dirty="0" smtClean="0"/>
              <a:t>Estimated Cumulative Differences in Language Experience by 4 Years of Age</a:t>
            </a:r>
          </a:p>
        </p:txBody>
      </p:sp>
      <p:sp>
        <p:nvSpPr>
          <p:cNvPr id="36867" name="Line 29"/>
          <p:cNvSpPr>
            <a:spLocks noChangeShapeType="1"/>
          </p:cNvSpPr>
          <p:nvPr/>
        </p:nvSpPr>
        <p:spPr bwMode="auto">
          <a:xfrm>
            <a:off x="2057400" y="2065338"/>
            <a:ext cx="0" cy="3276600"/>
          </a:xfrm>
          <a:prstGeom prst="line">
            <a:avLst/>
          </a:prstGeom>
          <a:noFill/>
          <a:ln w="38100">
            <a:solidFill>
              <a:schemeClr val="tx1"/>
            </a:solidFill>
            <a:round/>
            <a:headEnd/>
            <a:tailEnd/>
          </a:ln>
        </p:spPr>
        <p:txBody>
          <a:bodyPr/>
          <a:lstStyle/>
          <a:p>
            <a:endParaRPr lang="en-US"/>
          </a:p>
        </p:txBody>
      </p:sp>
      <p:sp>
        <p:nvSpPr>
          <p:cNvPr id="36868" name="Line 30"/>
          <p:cNvSpPr>
            <a:spLocks noChangeShapeType="1"/>
          </p:cNvSpPr>
          <p:nvPr/>
        </p:nvSpPr>
        <p:spPr bwMode="auto">
          <a:xfrm>
            <a:off x="2057400" y="5341938"/>
            <a:ext cx="5029200" cy="0"/>
          </a:xfrm>
          <a:prstGeom prst="line">
            <a:avLst/>
          </a:prstGeom>
          <a:noFill/>
          <a:ln w="38100">
            <a:solidFill>
              <a:schemeClr val="tx1"/>
            </a:solidFill>
            <a:round/>
            <a:headEnd/>
            <a:tailEnd/>
          </a:ln>
        </p:spPr>
        <p:txBody>
          <a:bodyPr/>
          <a:lstStyle/>
          <a:p>
            <a:endParaRPr lang="en-US"/>
          </a:p>
        </p:txBody>
      </p:sp>
      <p:sp>
        <p:nvSpPr>
          <p:cNvPr id="36869" name="Line 31"/>
          <p:cNvSpPr>
            <a:spLocks noChangeShapeType="1"/>
          </p:cNvSpPr>
          <p:nvPr/>
        </p:nvSpPr>
        <p:spPr bwMode="auto">
          <a:xfrm flipV="1">
            <a:off x="2057400" y="1836738"/>
            <a:ext cx="4648200" cy="3505200"/>
          </a:xfrm>
          <a:prstGeom prst="line">
            <a:avLst/>
          </a:prstGeom>
          <a:noFill/>
          <a:ln w="63500">
            <a:solidFill>
              <a:schemeClr val="hlink"/>
            </a:solidFill>
            <a:round/>
            <a:headEnd/>
            <a:tailEnd/>
          </a:ln>
        </p:spPr>
        <p:txBody>
          <a:bodyPr/>
          <a:lstStyle/>
          <a:p>
            <a:endParaRPr lang="en-US"/>
          </a:p>
        </p:txBody>
      </p:sp>
      <p:sp>
        <p:nvSpPr>
          <p:cNvPr id="36870" name="Line 32"/>
          <p:cNvSpPr>
            <a:spLocks noChangeShapeType="1"/>
          </p:cNvSpPr>
          <p:nvPr/>
        </p:nvSpPr>
        <p:spPr bwMode="auto">
          <a:xfrm flipV="1">
            <a:off x="2133600" y="3132138"/>
            <a:ext cx="4038600" cy="2209800"/>
          </a:xfrm>
          <a:prstGeom prst="line">
            <a:avLst/>
          </a:prstGeom>
          <a:noFill/>
          <a:ln w="63500">
            <a:solidFill>
              <a:schemeClr val="hlink"/>
            </a:solidFill>
            <a:round/>
            <a:headEnd/>
            <a:tailEnd/>
          </a:ln>
        </p:spPr>
        <p:txBody>
          <a:bodyPr/>
          <a:lstStyle/>
          <a:p>
            <a:endParaRPr lang="en-US"/>
          </a:p>
        </p:txBody>
      </p:sp>
      <p:sp>
        <p:nvSpPr>
          <p:cNvPr id="36871" name="Line 33"/>
          <p:cNvSpPr>
            <a:spLocks noChangeShapeType="1"/>
          </p:cNvSpPr>
          <p:nvPr/>
        </p:nvSpPr>
        <p:spPr bwMode="auto">
          <a:xfrm flipV="1">
            <a:off x="2057400" y="4198938"/>
            <a:ext cx="3962400" cy="1143000"/>
          </a:xfrm>
          <a:prstGeom prst="line">
            <a:avLst/>
          </a:prstGeom>
          <a:noFill/>
          <a:ln w="63500">
            <a:solidFill>
              <a:schemeClr val="hlink"/>
            </a:solidFill>
            <a:round/>
            <a:headEnd/>
            <a:tailEnd/>
          </a:ln>
        </p:spPr>
        <p:txBody>
          <a:bodyPr/>
          <a:lstStyle/>
          <a:p>
            <a:endParaRPr lang="en-US"/>
          </a:p>
        </p:txBody>
      </p:sp>
      <p:sp>
        <p:nvSpPr>
          <p:cNvPr id="36872" name="Text Box 34"/>
          <p:cNvSpPr txBox="1">
            <a:spLocks noChangeArrowheads="1"/>
          </p:cNvSpPr>
          <p:nvPr/>
        </p:nvSpPr>
        <p:spPr bwMode="auto">
          <a:xfrm>
            <a:off x="6629400" y="1608138"/>
            <a:ext cx="1676400" cy="701675"/>
          </a:xfrm>
          <a:prstGeom prst="rect">
            <a:avLst/>
          </a:prstGeom>
          <a:noFill/>
          <a:ln w="9525">
            <a:noFill/>
            <a:miter lim="800000"/>
            <a:headEnd/>
            <a:tailEnd/>
          </a:ln>
        </p:spPr>
        <p:txBody>
          <a:bodyPr>
            <a:spAutoFit/>
          </a:bodyPr>
          <a:lstStyle/>
          <a:p>
            <a:pPr>
              <a:spcBef>
                <a:spcPct val="50000"/>
              </a:spcBef>
            </a:pPr>
            <a:r>
              <a:rPr lang="en-US" sz="2000">
                <a:latin typeface="Book Antiqua" pitchFamily="18" charset="0"/>
              </a:rPr>
              <a:t>Professional Family</a:t>
            </a:r>
          </a:p>
        </p:txBody>
      </p:sp>
      <p:sp>
        <p:nvSpPr>
          <p:cNvPr id="36873" name="Text Box 35"/>
          <p:cNvSpPr txBox="1">
            <a:spLocks noChangeArrowheads="1"/>
          </p:cNvSpPr>
          <p:nvPr/>
        </p:nvSpPr>
        <p:spPr bwMode="auto">
          <a:xfrm>
            <a:off x="6172200" y="2674938"/>
            <a:ext cx="1905000" cy="701675"/>
          </a:xfrm>
          <a:prstGeom prst="rect">
            <a:avLst/>
          </a:prstGeom>
          <a:noFill/>
          <a:ln w="9525">
            <a:noFill/>
            <a:miter lim="800000"/>
            <a:headEnd/>
            <a:tailEnd/>
          </a:ln>
        </p:spPr>
        <p:txBody>
          <a:bodyPr>
            <a:spAutoFit/>
          </a:bodyPr>
          <a:lstStyle/>
          <a:p>
            <a:pPr>
              <a:spcBef>
                <a:spcPct val="50000"/>
              </a:spcBef>
            </a:pPr>
            <a:r>
              <a:rPr lang="en-US" sz="2000">
                <a:latin typeface="Book Antiqua" pitchFamily="18" charset="0"/>
              </a:rPr>
              <a:t>Working-Class Family</a:t>
            </a:r>
          </a:p>
        </p:txBody>
      </p:sp>
      <p:sp>
        <p:nvSpPr>
          <p:cNvPr id="36874" name="Text Box 36"/>
          <p:cNvSpPr txBox="1">
            <a:spLocks noChangeArrowheads="1"/>
          </p:cNvSpPr>
          <p:nvPr/>
        </p:nvSpPr>
        <p:spPr bwMode="auto">
          <a:xfrm>
            <a:off x="6019800" y="3894138"/>
            <a:ext cx="2133600" cy="396875"/>
          </a:xfrm>
          <a:prstGeom prst="rect">
            <a:avLst/>
          </a:prstGeom>
          <a:noFill/>
          <a:ln w="9525">
            <a:noFill/>
            <a:miter lim="800000"/>
            <a:headEnd/>
            <a:tailEnd/>
          </a:ln>
        </p:spPr>
        <p:txBody>
          <a:bodyPr>
            <a:spAutoFit/>
          </a:bodyPr>
          <a:lstStyle/>
          <a:p>
            <a:pPr>
              <a:spcBef>
                <a:spcPct val="50000"/>
              </a:spcBef>
            </a:pPr>
            <a:r>
              <a:rPr lang="en-US" sz="2000">
                <a:latin typeface="Book Antiqua" pitchFamily="18" charset="0"/>
              </a:rPr>
              <a:t>Welfare Family</a:t>
            </a:r>
          </a:p>
        </p:txBody>
      </p:sp>
      <p:sp>
        <p:nvSpPr>
          <p:cNvPr id="36875" name="Text Box 37"/>
          <p:cNvSpPr txBox="1">
            <a:spLocks noChangeArrowheads="1"/>
          </p:cNvSpPr>
          <p:nvPr/>
        </p:nvSpPr>
        <p:spPr bwMode="auto">
          <a:xfrm rot="-5400000">
            <a:off x="-428625" y="2951163"/>
            <a:ext cx="3054350" cy="825500"/>
          </a:xfrm>
          <a:prstGeom prst="rect">
            <a:avLst/>
          </a:prstGeom>
          <a:noFill/>
          <a:ln w="9525">
            <a:noFill/>
            <a:miter lim="800000"/>
            <a:headEnd/>
            <a:tailEnd/>
          </a:ln>
        </p:spPr>
        <p:txBody>
          <a:bodyPr wrap="none">
            <a:spAutoFit/>
          </a:bodyPr>
          <a:lstStyle/>
          <a:p>
            <a:pPr algn="ctr"/>
            <a:r>
              <a:rPr lang="en-US" sz="1600" b="1"/>
              <a:t>Estimated Cumulative Words </a:t>
            </a:r>
          </a:p>
          <a:p>
            <a:pPr algn="ctr"/>
            <a:r>
              <a:rPr lang="en-US" sz="1600" b="1"/>
              <a:t>Addressed to Child</a:t>
            </a:r>
          </a:p>
          <a:p>
            <a:pPr algn="ctr"/>
            <a:r>
              <a:rPr lang="en-US" sz="1600" b="1"/>
              <a:t>(in millions</a:t>
            </a:r>
            <a:r>
              <a:rPr lang="en-US" sz="1400" b="1"/>
              <a:t>)</a:t>
            </a:r>
          </a:p>
        </p:txBody>
      </p:sp>
      <p:sp>
        <p:nvSpPr>
          <p:cNvPr id="36876" name="Text Box 38"/>
          <p:cNvSpPr txBox="1">
            <a:spLocks noChangeArrowheads="1"/>
          </p:cNvSpPr>
          <p:nvPr/>
        </p:nvSpPr>
        <p:spPr bwMode="auto">
          <a:xfrm>
            <a:off x="2209800" y="5799138"/>
            <a:ext cx="4876800" cy="336550"/>
          </a:xfrm>
          <a:prstGeom prst="rect">
            <a:avLst/>
          </a:prstGeom>
          <a:noFill/>
          <a:ln w="9525">
            <a:noFill/>
            <a:miter lim="800000"/>
            <a:headEnd/>
            <a:tailEnd/>
          </a:ln>
        </p:spPr>
        <p:txBody>
          <a:bodyPr>
            <a:spAutoFit/>
          </a:bodyPr>
          <a:lstStyle/>
          <a:p>
            <a:pPr algn="ctr">
              <a:spcBef>
                <a:spcPct val="50000"/>
              </a:spcBef>
            </a:pPr>
            <a:r>
              <a:rPr lang="en-US" sz="1600" b="1"/>
              <a:t>Age of Child in Months</a:t>
            </a:r>
          </a:p>
        </p:txBody>
      </p:sp>
      <p:sp>
        <p:nvSpPr>
          <p:cNvPr id="36877" name="Text Box 39"/>
          <p:cNvSpPr txBox="1">
            <a:spLocks noChangeArrowheads="1"/>
          </p:cNvSpPr>
          <p:nvPr/>
        </p:nvSpPr>
        <p:spPr bwMode="auto">
          <a:xfrm>
            <a:off x="1600200" y="1912938"/>
            <a:ext cx="609600" cy="366712"/>
          </a:xfrm>
          <a:prstGeom prst="rect">
            <a:avLst/>
          </a:prstGeom>
          <a:noFill/>
          <a:ln w="9525">
            <a:noFill/>
            <a:miter lim="800000"/>
            <a:headEnd/>
            <a:tailEnd/>
          </a:ln>
        </p:spPr>
        <p:txBody>
          <a:bodyPr>
            <a:spAutoFit/>
          </a:bodyPr>
          <a:lstStyle/>
          <a:p>
            <a:pPr algn="ctr">
              <a:spcBef>
                <a:spcPct val="50000"/>
              </a:spcBef>
            </a:pPr>
            <a:r>
              <a:rPr lang="en-US" b="1" u="sng"/>
              <a:t>50_  </a:t>
            </a:r>
          </a:p>
        </p:txBody>
      </p:sp>
      <p:sp>
        <p:nvSpPr>
          <p:cNvPr id="36878" name="Text Box 40"/>
          <p:cNvSpPr txBox="1">
            <a:spLocks noChangeArrowheads="1"/>
          </p:cNvSpPr>
          <p:nvPr/>
        </p:nvSpPr>
        <p:spPr bwMode="auto">
          <a:xfrm>
            <a:off x="1600200" y="2522538"/>
            <a:ext cx="609600" cy="366712"/>
          </a:xfrm>
          <a:prstGeom prst="rect">
            <a:avLst/>
          </a:prstGeom>
          <a:noFill/>
          <a:ln w="9525">
            <a:noFill/>
            <a:miter lim="800000"/>
            <a:headEnd/>
            <a:tailEnd/>
          </a:ln>
        </p:spPr>
        <p:txBody>
          <a:bodyPr>
            <a:spAutoFit/>
          </a:bodyPr>
          <a:lstStyle/>
          <a:p>
            <a:pPr algn="ctr">
              <a:spcBef>
                <a:spcPct val="50000"/>
              </a:spcBef>
            </a:pPr>
            <a:r>
              <a:rPr lang="en-US" b="1" u="sng"/>
              <a:t>40_  </a:t>
            </a:r>
          </a:p>
        </p:txBody>
      </p:sp>
      <p:sp>
        <p:nvSpPr>
          <p:cNvPr id="36879" name="Text Box 41"/>
          <p:cNvSpPr txBox="1">
            <a:spLocks noChangeArrowheads="1"/>
          </p:cNvSpPr>
          <p:nvPr/>
        </p:nvSpPr>
        <p:spPr bwMode="auto">
          <a:xfrm>
            <a:off x="1600200" y="3208338"/>
            <a:ext cx="609600" cy="366712"/>
          </a:xfrm>
          <a:prstGeom prst="rect">
            <a:avLst/>
          </a:prstGeom>
          <a:noFill/>
          <a:ln w="9525">
            <a:noFill/>
            <a:miter lim="800000"/>
            <a:headEnd/>
            <a:tailEnd/>
          </a:ln>
        </p:spPr>
        <p:txBody>
          <a:bodyPr>
            <a:spAutoFit/>
          </a:bodyPr>
          <a:lstStyle/>
          <a:p>
            <a:pPr algn="ctr">
              <a:spcBef>
                <a:spcPct val="50000"/>
              </a:spcBef>
            </a:pPr>
            <a:r>
              <a:rPr lang="en-US" b="1" u="sng"/>
              <a:t>30_  </a:t>
            </a:r>
          </a:p>
        </p:txBody>
      </p:sp>
      <p:sp>
        <p:nvSpPr>
          <p:cNvPr id="36880" name="Text Box 42"/>
          <p:cNvSpPr txBox="1">
            <a:spLocks noChangeArrowheads="1"/>
          </p:cNvSpPr>
          <p:nvPr/>
        </p:nvSpPr>
        <p:spPr bwMode="auto">
          <a:xfrm>
            <a:off x="1600200" y="3894138"/>
            <a:ext cx="609600" cy="366712"/>
          </a:xfrm>
          <a:prstGeom prst="rect">
            <a:avLst/>
          </a:prstGeom>
          <a:noFill/>
          <a:ln w="9525">
            <a:noFill/>
            <a:miter lim="800000"/>
            <a:headEnd/>
            <a:tailEnd/>
          </a:ln>
        </p:spPr>
        <p:txBody>
          <a:bodyPr>
            <a:spAutoFit/>
          </a:bodyPr>
          <a:lstStyle/>
          <a:p>
            <a:pPr algn="ctr">
              <a:spcBef>
                <a:spcPct val="50000"/>
              </a:spcBef>
            </a:pPr>
            <a:r>
              <a:rPr lang="en-US" b="1" u="sng"/>
              <a:t>20_  </a:t>
            </a:r>
          </a:p>
        </p:txBody>
      </p:sp>
      <p:sp>
        <p:nvSpPr>
          <p:cNvPr id="36881" name="Text Box 43"/>
          <p:cNvSpPr txBox="1">
            <a:spLocks noChangeArrowheads="1"/>
          </p:cNvSpPr>
          <p:nvPr/>
        </p:nvSpPr>
        <p:spPr bwMode="auto">
          <a:xfrm>
            <a:off x="1600200" y="4503738"/>
            <a:ext cx="609600" cy="366712"/>
          </a:xfrm>
          <a:prstGeom prst="rect">
            <a:avLst/>
          </a:prstGeom>
          <a:noFill/>
          <a:ln w="9525">
            <a:noFill/>
            <a:miter lim="800000"/>
            <a:headEnd/>
            <a:tailEnd/>
          </a:ln>
        </p:spPr>
        <p:txBody>
          <a:bodyPr>
            <a:spAutoFit/>
          </a:bodyPr>
          <a:lstStyle/>
          <a:p>
            <a:pPr algn="ctr">
              <a:spcBef>
                <a:spcPct val="50000"/>
              </a:spcBef>
            </a:pPr>
            <a:r>
              <a:rPr lang="en-US" b="1" u="sng"/>
              <a:t>10_  </a:t>
            </a:r>
          </a:p>
        </p:txBody>
      </p:sp>
      <p:sp>
        <p:nvSpPr>
          <p:cNvPr id="36882" name="Line 44"/>
          <p:cNvSpPr>
            <a:spLocks noChangeShapeType="1"/>
          </p:cNvSpPr>
          <p:nvPr/>
        </p:nvSpPr>
        <p:spPr bwMode="auto">
          <a:xfrm>
            <a:off x="3276600" y="5341938"/>
            <a:ext cx="0" cy="152400"/>
          </a:xfrm>
          <a:prstGeom prst="line">
            <a:avLst/>
          </a:prstGeom>
          <a:noFill/>
          <a:ln w="9525">
            <a:solidFill>
              <a:schemeClr val="tx1"/>
            </a:solidFill>
            <a:round/>
            <a:headEnd/>
            <a:tailEnd/>
          </a:ln>
        </p:spPr>
        <p:txBody>
          <a:bodyPr/>
          <a:lstStyle/>
          <a:p>
            <a:endParaRPr lang="en-US"/>
          </a:p>
        </p:txBody>
      </p:sp>
      <p:sp>
        <p:nvSpPr>
          <p:cNvPr id="36883" name="Line 45"/>
          <p:cNvSpPr>
            <a:spLocks noChangeShapeType="1"/>
          </p:cNvSpPr>
          <p:nvPr/>
        </p:nvSpPr>
        <p:spPr bwMode="auto">
          <a:xfrm>
            <a:off x="4419600" y="5341938"/>
            <a:ext cx="0" cy="152400"/>
          </a:xfrm>
          <a:prstGeom prst="line">
            <a:avLst/>
          </a:prstGeom>
          <a:noFill/>
          <a:ln w="9525">
            <a:solidFill>
              <a:schemeClr val="tx1"/>
            </a:solidFill>
            <a:round/>
            <a:headEnd/>
            <a:tailEnd/>
          </a:ln>
        </p:spPr>
        <p:txBody>
          <a:bodyPr/>
          <a:lstStyle/>
          <a:p>
            <a:endParaRPr lang="en-US"/>
          </a:p>
        </p:txBody>
      </p:sp>
      <p:sp>
        <p:nvSpPr>
          <p:cNvPr id="36884" name="Line 46"/>
          <p:cNvSpPr>
            <a:spLocks noChangeShapeType="1"/>
          </p:cNvSpPr>
          <p:nvPr/>
        </p:nvSpPr>
        <p:spPr bwMode="auto">
          <a:xfrm>
            <a:off x="5715000" y="5341938"/>
            <a:ext cx="0" cy="152400"/>
          </a:xfrm>
          <a:prstGeom prst="line">
            <a:avLst/>
          </a:prstGeom>
          <a:noFill/>
          <a:ln w="9525">
            <a:solidFill>
              <a:schemeClr val="tx1"/>
            </a:solidFill>
            <a:round/>
            <a:headEnd/>
            <a:tailEnd/>
          </a:ln>
        </p:spPr>
        <p:txBody>
          <a:bodyPr/>
          <a:lstStyle/>
          <a:p>
            <a:endParaRPr lang="en-US"/>
          </a:p>
        </p:txBody>
      </p:sp>
      <p:sp>
        <p:nvSpPr>
          <p:cNvPr id="36885" name="Line 47"/>
          <p:cNvSpPr>
            <a:spLocks noChangeShapeType="1"/>
          </p:cNvSpPr>
          <p:nvPr/>
        </p:nvSpPr>
        <p:spPr bwMode="auto">
          <a:xfrm>
            <a:off x="6858000" y="5341938"/>
            <a:ext cx="0" cy="152400"/>
          </a:xfrm>
          <a:prstGeom prst="line">
            <a:avLst/>
          </a:prstGeom>
          <a:noFill/>
          <a:ln w="9525">
            <a:solidFill>
              <a:schemeClr val="tx1"/>
            </a:solidFill>
            <a:round/>
            <a:headEnd/>
            <a:tailEnd/>
          </a:ln>
        </p:spPr>
        <p:txBody>
          <a:bodyPr/>
          <a:lstStyle/>
          <a:p>
            <a:endParaRPr lang="en-US"/>
          </a:p>
        </p:txBody>
      </p:sp>
      <p:sp>
        <p:nvSpPr>
          <p:cNvPr id="36886" name="Text Box 48"/>
          <p:cNvSpPr txBox="1">
            <a:spLocks noChangeArrowheads="1"/>
          </p:cNvSpPr>
          <p:nvPr/>
        </p:nvSpPr>
        <p:spPr bwMode="auto">
          <a:xfrm>
            <a:off x="3048000" y="5494338"/>
            <a:ext cx="533400" cy="366712"/>
          </a:xfrm>
          <a:prstGeom prst="rect">
            <a:avLst/>
          </a:prstGeom>
          <a:noFill/>
          <a:ln w="9525">
            <a:noFill/>
            <a:miter lim="800000"/>
            <a:headEnd/>
            <a:tailEnd/>
          </a:ln>
        </p:spPr>
        <p:txBody>
          <a:bodyPr>
            <a:spAutoFit/>
          </a:bodyPr>
          <a:lstStyle/>
          <a:p>
            <a:pPr>
              <a:spcBef>
                <a:spcPct val="50000"/>
              </a:spcBef>
            </a:pPr>
            <a:r>
              <a:rPr lang="en-US" b="1" dirty="0" smtClean="0"/>
              <a:t>12</a:t>
            </a:r>
            <a:endParaRPr lang="en-US" b="1" dirty="0"/>
          </a:p>
        </p:txBody>
      </p:sp>
      <p:sp>
        <p:nvSpPr>
          <p:cNvPr id="36887" name="Text Box 49"/>
          <p:cNvSpPr txBox="1">
            <a:spLocks noChangeArrowheads="1"/>
          </p:cNvSpPr>
          <p:nvPr/>
        </p:nvSpPr>
        <p:spPr bwMode="auto">
          <a:xfrm>
            <a:off x="4191000" y="5494338"/>
            <a:ext cx="533400" cy="366712"/>
          </a:xfrm>
          <a:prstGeom prst="rect">
            <a:avLst/>
          </a:prstGeom>
          <a:noFill/>
          <a:ln w="9525">
            <a:noFill/>
            <a:miter lim="800000"/>
            <a:headEnd/>
            <a:tailEnd/>
          </a:ln>
        </p:spPr>
        <p:txBody>
          <a:bodyPr>
            <a:spAutoFit/>
          </a:bodyPr>
          <a:lstStyle/>
          <a:p>
            <a:pPr>
              <a:spcBef>
                <a:spcPct val="50000"/>
              </a:spcBef>
            </a:pPr>
            <a:r>
              <a:rPr lang="en-US" b="1" dirty="0" smtClean="0"/>
              <a:t>24</a:t>
            </a:r>
            <a:endParaRPr lang="en-US" b="1" dirty="0"/>
          </a:p>
        </p:txBody>
      </p:sp>
      <p:sp>
        <p:nvSpPr>
          <p:cNvPr id="36888" name="Text Box 50"/>
          <p:cNvSpPr txBox="1">
            <a:spLocks noChangeArrowheads="1"/>
          </p:cNvSpPr>
          <p:nvPr/>
        </p:nvSpPr>
        <p:spPr bwMode="auto">
          <a:xfrm>
            <a:off x="5486400" y="5494338"/>
            <a:ext cx="533400" cy="366712"/>
          </a:xfrm>
          <a:prstGeom prst="rect">
            <a:avLst/>
          </a:prstGeom>
          <a:noFill/>
          <a:ln w="9525">
            <a:noFill/>
            <a:miter lim="800000"/>
            <a:headEnd/>
            <a:tailEnd/>
          </a:ln>
        </p:spPr>
        <p:txBody>
          <a:bodyPr>
            <a:spAutoFit/>
          </a:bodyPr>
          <a:lstStyle/>
          <a:p>
            <a:pPr>
              <a:spcBef>
                <a:spcPct val="50000"/>
              </a:spcBef>
            </a:pPr>
            <a:r>
              <a:rPr lang="en-US" b="1" dirty="0" smtClean="0"/>
              <a:t>36</a:t>
            </a:r>
            <a:endParaRPr lang="en-US" b="1" dirty="0"/>
          </a:p>
        </p:txBody>
      </p:sp>
      <p:sp>
        <p:nvSpPr>
          <p:cNvPr id="36889" name="Text Box 51"/>
          <p:cNvSpPr txBox="1">
            <a:spLocks noChangeArrowheads="1"/>
          </p:cNvSpPr>
          <p:nvPr/>
        </p:nvSpPr>
        <p:spPr bwMode="auto">
          <a:xfrm>
            <a:off x="6629400" y="5494338"/>
            <a:ext cx="533400" cy="366712"/>
          </a:xfrm>
          <a:prstGeom prst="rect">
            <a:avLst/>
          </a:prstGeom>
          <a:noFill/>
          <a:ln w="9525">
            <a:noFill/>
            <a:miter lim="800000"/>
            <a:headEnd/>
            <a:tailEnd/>
          </a:ln>
        </p:spPr>
        <p:txBody>
          <a:bodyPr>
            <a:spAutoFit/>
          </a:bodyPr>
          <a:lstStyle/>
          <a:p>
            <a:pPr>
              <a:spcBef>
                <a:spcPct val="50000"/>
              </a:spcBef>
            </a:pPr>
            <a:r>
              <a:rPr lang="en-US" b="1"/>
              <a:t>48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smtClean="0"/>
              <a:t>Mitigate Summer Learning Loss</a:t>
            </a:r>
          </a:p>
        </p:txBody>
      </p:sp>
      <p:sp>
        <p:nvSpPr>
          <p:cNvPr id="37892" name="Text Box 5"/>
          <p:cNvSpPr txBox="1">
            <a:spLocks noChangeArrowheads="1"/>
          </p:cNvSpPr>
          <p:nvPr/>
        </p:nvSpPr>
        <p:spPr bwMode="auto">
          <a:xfrm>
            <a:off x="1524000" y="5638800"/>
            <a:ext cx="6172200" cy="530225"/>
          </a:xfrm>
          <a:prstGeom prst="rect">
            <a:avLst/>
          </a:prstGeom>
          <a:noFill/>
          <a:ln w="9525">
            <a:noFill/>
            <a:miter lim="800000"/>
            <a:headEnd/>
            <a:tailEnd/>
          </a:ln>
        </p:spPr>
        <p:txBody>
          <a:bodyPr>
            <a:spAutoFit/>
          </a:bodyPr>
          <a:lstStyle/>
          <a:p>
            <a:pPr algn="ctr">
              <a:lnSpc>
                <a:spcPct val="80000"/>
              </a:lnSpc>
            </a:pPr>
            <a:r>
              <a:rPr lang="en-US" sz="1200" dirty="0" smtClean="0">
                <a:latin typeface="Book Antiqua" pitchFamily="18" charset="0"/>
              </a:rPr>
              <a:t>Fairchild, R. McLaughlin, B. &amp; Brady, J. (2006). Making the Most of Summer: A </a:t>
            </a:r>
            <a:r>
              <a:rPr lang="en-US" sz="1200" dirty="0">
                <a:latin typeface="Book Antiqua" pitchFamily="18" charset="0"/>
              </a:rPr>
              <a:t>Handbook on Effective Summer </a:t>
            </a:r>
            <a:r>
              <a:rPr lang="en-US" sz="1200" dirty="0" smtClean="0">
                <a:latin typeface="Book Antiqua" pitchFamily="18" charset="0"/>
              </a:rPr>
              <a:t>Programming </a:t>
            </a:r>
            <a:r>
              <a:rPr lang="en-US" sz="1200" dirty="0">
                <a:latin typeface="Book Antiqua" pitchFamily="18" charset="0"/>
              </a:rPr>
              <a:t>and Thematic Learning. Baltimore, MD: Center for Summer Learning.</a:t>
            </a:r>
          </a:p>
        </p:txBody>
      </p:sp>
      <p:pic>
        <p:nvPicPr>
          <p:cNvPr id="6" name="Picture 5" descr="Reading Achievement Trajectories.jpg"/>
          <p:cNvPicPr>
            <a:picLocks noChangeAspect="1"/>
          </p:cNvPicPr>
          <p:nvPr/>
        </p:nvPicPr>
        <p:blipFill>
          <a:blip r:embed="rId3" cstate="print"/>
          <a:stretch>
            <a:fillRect/>
          </a:stretch>
        </p:blipFill>
        <p:spPr>
          <a:xfrm>
            <a:off x="533400" y="1143000"/>
            <a:ext cx="8032750" cy="4191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517525"/>
            <a:ext cx="8077200" cy="641350"/>
          </a:xfrm>
        </p:spPr>
        <p:txBody>
          <a:bodyPr/>
          <a:lstStyle/>
          <a:p>
            <a:pPr algn="ctr" eaLnBrk="1" hangingPunct="1"/>
            <a:r>
              <a:rPr lang="en-US" sz="3600" smtClean="0"/>
              <a:t>Mitigate Summer Learning Loss</a:t>
            </a:r>
          </a:p>
        </p:txBody>
      </p:sp>
      <p:sp>
        <p:nvSpPr>
          <p:cNvPr id="38915" name="Rectangle 3"/>
          <p:cNvSpPr>
            <a:spLocks noGrp="1" noChangeArrowheads="1"/>
          </p:cNvSpPr>
          <p:nvPr>
            <p:ph type="body" idx="1"/>
          </p:nvPr>
        </p:nvSpPr>
        <p:spPr>
          <a:xfrm>
            <a:off x="609600" y="1295400"/>
            <a:ext cx="8077200" cy="2332038"/>
          </a:xfrm>
        </p:spPr>
        <p:txBody>
          <a:bodyPr/>
          <a:lstStyle/>
          <a:p>
            <a:pPr eaLnBrk="1" hangingPunct="1"/>
            <a:r>
              <a:rPr lang="en-US" sz="3200" smtClean="0"/>
              <a:t>Cumulative Effect of Summer Loss</a:t>
            </a:r>
          </a:p>
          <a:p>
            <a:pPr eaLnBrk="1" hangingPunct="1"/>
            <a:r>
              <a:rPr lang="en-US" sz="3200" smtClean="0"/>
              <a:t>Summer Loss Research by Dr. James Kim</a:t>
            </a:r>
          </a:p>
          <a:p>
            <a:pPr eaLnBrk="1" hangingPunct="1"/>
            <a:r>
              <a:rPr lang="en-US" sz="3200" smtClean="0"/>
              <a:t>“Find a Book”</a:t>
            </a:r>
          </a:p>
          <a:p>
            <a:pPr eaLnBrk="1" hangingPunct="1"/>
            <a:endParaRPr lang="en-US" sz="32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517525"/>
            <a:ext cx="8077200" cy="1066800"/>
          </a:xfrm>
        </p:spPr>
        <p:txBody>
          <a:bodyPr/>
          <a:lstStyle/>
          <a:p>
            <a:pPr algn="ctr" eaLnBrk="1" hangingPunct="1"/>
            <a:r>
              <a:rPr lang="en-US" sz="3200" smtClean="0"/>
              <a:t>Effects of a Voluntary Summer Reading</a:t>
            </a:r>
            <a:br>
              <a:rPr lang="en-US" sz="3200" smtClean="0"/>
            </a:br>
            <a:r>
              <a:rPr lang="en-US" sz="3200" smtClean="0"/>
              <a:t> Intervention on Reading Achievement</a:t>
            </a:r>
          </a:p>
        </p:txBody>
      </p:sp>
      <p:sp>
        <p:nvSpPr>
          <p:cNvPr id="39939" name="Rectangle 3"/>
          <p:cNvSpPr>
            <a:spLocks noGrp="1" noChangeArrowheads="1"/>
          </p:cNvSpPr>
          <p:nvPr>
            <p:ph type="body" idx="1"/>
          </p:nvPr>
        </p:nvSpPr>
        <p:spPr>
          <a:xfrm>
            <a:off x="533400" y="1676400"/>
            <a:ext cx="8077200" cy="3046413"/>
          </a:xfrm>
        </p:spPr>
        <p:txBody>
          <a:bodyPr/>
          <a:lstStyle/>
          <a:p>
            <a:pPr eaLnBrk="1" hangingPunct="1">
              <a:buFont typeface="Wingdings" pitchFamily="2" charset="2"/>
              <a:buNone/>
            </a:pPr>
            <a:r>
              <a:rPr lang="en-US" sz="2900" smtClean="0"/>
              <a:t>Results From a Randomized Field Trial</a:t>
            </a:r>
            <a:r>
              <a:rPr lang="en-US" sz="2900" b="1" smtClean="0"/>
              <a:t> </a:t>
            </a:r>
          </a:p>
          <a:p>
            <a:pPr eaLnBrk="1" hangingPunct="1">
              <a:buFont typeface="Wingdings" pitchFamily="2" charset="2"/>
              <a:buNone/>
            </a:pPr>
            <a:r>
              <a:rPr lang="en-US" sz="2900" b="1" smtClean="0"/>
              <a:t>	</a:t>
            </a:r>
            <a:r>
              <a:rPr lang="en-US" sz="2500" b="1" smtClean="0"/>
              <a:t>Key Points</a:t>
            </a:r>
          </a:p>
          <a:p>
            <a:pPr eaLnBrk="1" hangingPunct="1">
              <a:buFont typeface="Wingdings" pitchFamily="2" charset="2"/>
              <a:buNone/>
            </a:pPr>
            <a:r>
              <a:rPr lang="en-US" sz="2900" smtClean="0"/>
              <a:t>	   Eight books at:</a:t>
            </a:r>
          </a:p>
          <a:p>
            <a:pPr lvl="1" eaLnBrk="1" hangingPunct="1"/>
            <a:r>
              <a:rPr lang="en-US" smtClean="0"/>
              <a:t>Interest Category</a:t>
            </a:r>
          </a:p>
          <a:p>
            <a:pPr lvl="1" eaLnBrk="1" hangingPunct="1"/>
            <a:r>
              <a:rPr lang="en-US" smtClean="0"/>
              <a:t>Lexile Level</a:t>
            </a:r>
            <a:br>
              <a:rPr lang="en-US" smtClean="0"/>
            </a:br>
            <a:endParaRPr lang="en-US" smtClean="0"/>
          </a:p>
        </p:txBody>
      </p:sp>
      <p:sp>
        <p:nvSpPr>
          <p:cNvPr id="39940" name="Text Box 4"/>
          <p:cNvSpPr txBox="1">
            <a:spLocks noChangeArrowheads="1"/>
          </p:cNvSpPr>
          <p:nvPr/>
        </p:nvSpPr>
        <p:spPr bwMode="auto">
          <a:xfrm>
            <a:off x="533400" y="4648200"/>
            <a:ext cx="8153400" cy="581025"/>
          </a:xfrm>
          <a:prstGeom prst="rect">
            <a:avLst/>
          </a:prstGeom>
          <a:noFill/>
          <a:ln w="9525">
            <a:noFill/>
            <a:miter lim="800000"/>
            <a:headEnd/>
            <a:tailEnd/>
          </a:ln>
        </p:spPr>
        <p:txBody>
          <a:bodyPr>
            <a:spAutoFit/>
          </a:bodyPr>
          <a:lstStyle/>
          <a:p>
            <a:r>
              <a:rPr lang="en-US" sz="1600">
                <a:latin typeface="Book Antiqua" pitchFamily="18" charset="0"/>
              </a:rPr>
              <a:t>Kim, J.S. (2005). Project READS (Reading Enhances Achievement During Summer): Results from a Randomized Field Trial of a Voluntary Summer Reading Intervention.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517525"/>
            <a:ext cx="8077200" cy="595313"/>
          </a:xfrm>
        </p:spPr>
        <p:txBody>
          <a:bodyPr/>
          <a:lstStyle/>
          <a:p>
            <a:r>
              <a:rPr lang="en-US" sz="3300" dirty="0"/>
              <a:t>White Paper:</a:t>
            </a:r>
            <a:r>
              <a:rPr lang="en-US" sz="3100" dirty="0"/>
              <a:t> </a:t>
            </a:r>
            <a:r>
              <a:rPr lang="en-US" sz="2800" dirty="0"/>
              <a:t>Stop Summer Academic Loss</a:t>
            </a:r>
          </a:p>
        </p:txBody>
      </p:sp>
      <p:pic>
        <p:nvPicPr>
          <p:cNvPr id="51203" name="Picture 3" descr="summer loss paper screen shot"/>
          <p:cNvPicPr>
            <a:picLocks noChangeAspect="1" noChangeArrowheads="1"/>
          </p:cNvPicPr>
          <p:nvPr/>
        </p:nvPicPr>
        <p:blipFill>
          <a:blip r:embed="rId3" cstate="print"/>
          <a:srcRect/>
          <a:stretch>
            <a:fillRect/>
          </a:stretch>
        </p:blipFill>
        <p:spPr bwMode="auto">
          <a:xfrm>
            <a:off x="2649538" y="1225550"/>
            <a:ext cx="3903662" cy="5032375"/>
          </a:xfrm>
          <a:prstGeom prst="rect">
            <a:avLst/>
          </a:prstGeom>
          <a:noFill/>
          <a:ln w="12700">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077200" cy="3231654"/>
          </a:xfrm>
        </p:spPr>
        <p:txBody>
          <a:bodyPr/>
          <a:lstStyle/>
          <a:p>
            <a:r>
              <a:rPr lang="en-US" dirty="0" smtClean="0"/>
              <a:t>The Goal</a:t>
            </a:r>
          </a:p>
          <a:p>
            <a:r>
              <a:rPr lang="en-US" dirty="0" smtClean="0"/>
              <a:t>The Problem</a:t>
            </a:r>
          </a:p>
          <a:p>
            <a:r>
              <a:rPr lang="en-US" dirty="0" smtClean="0"/>
              <a:t>Bridging the Readiness Gap</a:t>
            </a:r>
          </a:p>
          <a:p>
            <a:r>
              <a:rPr lang="en-US" dirty="0" smtClean="0"/>
              <a:t>Bending the Curve: Eliminating Summer Loss</a:t>
            </a:r>
          </a:p>
          <a:p>
            <a:endParaRPr lang="en-US" dirty="0">
              <a:solidFill>
                <a:srgbClr val="0070C0"/>
              </a:solidFill>
            </a:endParaRPr>
          </a:p>
        </p:txBody>
      </p:sp>
      <p:sp>
        <p:nvSpPr>
          <p:cNvPr id="4" name="Rectangle 2"/>
          <p:cNvSpPr>
            <a:spLocks noGrp="1" noChangeArrowheads="1"/>
          </p:cNvSpPr>
          <p:nvPr>
            <p:ph type="title"/>
          </p:nvPr>
        </p:nvSpPr>
        <p:spPr>
          <a:xfrm>
            <a:off x="609600" y="517525"/>
            <a:ext cx="8077200" cy="579438"/>
          </a:xfrm>
        </p:spPr>
        <p:txBody>
          <a:bodyPr/>
          <a:lstStyle/>
          <a:p>
            <a:pPr algn="ctr" eaLnBrk="1" hangingPunct="1"/>
            <a:r>
              <a:rPr lang="en-US" sz="3200" dirty="0" smtClean="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04800"/>
            <a:ext cx="8077200" cy="595313"/>
          </a:xfrm>
        </p:spPr>
        <p:txBody>
          <a:bodyPr/>
          <a:lstStyle/>
          <a:p>
            <a:pPr algn="ctr" eaLnBrk="1" hangingPunct="1"/>
            <a:r>
              <a:rPr lang="en-US" sz="3300" dirty="0" smtClean="0"/>
              <a:t>“Find a Book”</a:t>
            </a:r>
          </a:p>
        </p:txBody>
      </p:sp>
      <p:pic>
        <p:nvPicPr>
          <p:cNvPr id="40964" name="Picture 4"/>
          <p:cNvPicPr>
            <a:picLocks noChangeAspect="1" noChangeArrowheads="1"/>
          </p:cNvPicPr>
          <p:nvPr/>
        </p:nvPicPr>
        <p:blipFill>
          <a:blip r:embed="rId3" cstate="print"/>
          <a:srcRect l="13126" t="25839" r="14375" b="8011"/>
          <a:stretch>
            <a:fillRect/>
          </a:stretch>
        </p:blipFill>
        <p:spPr bwMode="auto">
          <a:xfrm>
            <a:off x="457200" y="1752600"/>
            <a:ext cx="8229600" cy="4540250"/>
          </a:xfrm>
          <a:prstGeom prst="rect">
            <a:avLst/>
          </a:prstGeom>
          <a:noFill/>
          <a:ln w="9525">
            <a:noFill/>
            <a:miter lim="800000"/>
            <a:headEnd/>
            <a:tailEnd/>
          </a:ln>
        </p:spPr>
      </p:pic>
      <p:sp>
        <p:nvSpPr>
          <p:cNvPr id="7" name="Text Box 5"/>
          <p:cNvSpPr txBox="1">
            <a:spLocks noChangeArrowheads="1"/>
          </p:cNvSpPr>
          <p:nvPr/>
        </p:nvSpPr>
        <p:spPr bwMode="auto">
          <a:xfrm>
            <a:off x="457200" y="866775"/>
            <a:ext cx="8077200" cy="822325"/>
          </a:xfrm>
          <a:prstGeom prst="rect">
            <a:avLst/>
          </a:prstGeom>
          <a:noFill/>
          <a:ln w="9525">
            <a:noFill/>
            <a:miter lim="800000"/>
            <a:headEnd/>
            <a:tailEnd/>
          </a:ln>
          <a:effectLst/>
        </p:spPr>
        <p:txBody>
          <a:bodyPr>
            <a:spAutoFit/>
          </a:bodyPr>
          <a:lstStyle/>
          <a:p>
            <a:pPr>
              <a:spcBef>
                <a:spcPct val="50000"/>
              </a:spcBef>
            </a:pPr>
            <a:r>
              <a:rPr lang="en-US" sz="2400" dirty="0">
                <a:latin typeface="Book Antiqua" pitchFamily="18" charset="0"/>
              </a:rPr>
              <a:t>Search for books by </a:t>
            </a:r>
            <a:r>
              <a:rPr lang="en-US" sz="2400" dirty="0" err="1">
                <a:latin typeface="Book Antiqua" pitchFamily="18" charset="0"/>
              </a:rPr>
              <a:t>Lexile</a:t>
            </a:r>
            <a:r>
              <a:rPr lang="en-US" sz="2400" dirty="0">
                <a:latin typeface="Book Antiqua" pitchFamily="18" charset="0"/>
              </a:rPr>
              <a:t> measure, title, author, ISBN, or keyword.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04800" y="381000"/>
            <a:ext cx="8077200" cy="595313"/>
          </a:xfrm>
        </p:spPr>
        <p:txBody>
          <a:bodyPr/>
          <a:lstStyle/>
          <a:p>
            <a:pPr algn="ctr"/>
            <a:r>
              <a:rPr lang="en-US" sz="3300" dirty="0"/>
              <a:t>“Find a Book”</a:t>
            </a:r>
            <a:endParaRPr lang="en-US" sz="3300" dirty="0">
              <a:solidFill>
                <a:schemeClr val="tx1"/>
              </a:solidFill>
            </a:endParaRPr>
          </a:p>
        </p:txBody>
      </p:sp>
      <p:pic>
        <p:nvPicPr>
          <p:cNvPr id="102404" name="Picture 4"/>
          <p:cNvPicPr>
            <a:picLocks noChangeAspect="1" noChangeArrowheads="1"/>
          </p:cNvPicPr>
          <p:nvPr/>
        </p:nvPicPr>
        <p:blipFill>
          <a:blip r:embed="rId2" cstate="print"/>
          <a:srcRect l="13126" t="25839" r="14375" b="8011"/>
          <a:stretch>
            <a:fillRect/>
          </a:stretch>
        </p:blipFill>
        <p:spPr bwMode="auto">
          <a:xfrm>
            <a:off x="457200" y="1708150"/>
            <a:ext cx="8229600" cy="4540250"/>
          </a:xfrm>
          <a:prstGeom prst="rect">
            <a:avLst/>
          </a:prstGeom>
          <a:noFill/>
          <a:ln w="9525">
            <a:noFill/>
            <a:miter lim="800000"/>
            <a:headEnd/>
            <a:tailEnd/>
          </a:ln>
          <a:effectLst/>
        </p:spPr>
      </p:pic>
      <p:sp>
        <p:nvSpPr>
          <p:cNvPr id="102405" name="Text Box 5"/>
          <p:cNvSpPr txBox="1">
            <a:spLocks noChangeArrowheads="1"/>
          </p:cNvSpPr>
          <p:nvPr/>
        </p:nvSpPr>
        <p:spPr bwMode="auto">
          <a:xfrm>
            <a:off x="457200" y="866775"/>
            <a:ext cx="8077200" cy="822325"/>
          </a:xfrm>
          <a:prstGeom prst="rect">
            <a:avLst/>
          </a:prstGeom>
          <a:noFill/>
          <a:ln w="9525">
            <a:noFill/>
            <a:miter lim="800000"/>
            <a:headEnd/>
            <a:tailEnd/>
          </a:ln>
          <a:effectLst/>
        </p:spPr>
        <p:txBody>
          <a:bodyPr>
            <a:spAutoFit/>
          </a:bodyPr>
          <a:lstStyle/>
          <a:p>
            <a:pPr>
              <a:spcBef>
                <a:spcPct val="50000"/>
              </a:spcBef>
            </a:pPr>
            <a:r>
              <a:rPr lang="en-US" sz="2400" dirty="0">
                <a:latin typeface="Book Antiqua" pitchFamily="18" charset="0"/>
              </a:rPr>
              <a:t>Search for books by </a:t>
            </a:r>
            <a:r>
              <a:rPr lang="en-US" sz="2400" dirty="0" err="1">
                <a:latin typeface="Book Antiqua" pitchFamily="18" charset="0"/>
              </a:rPr>
              <a:t>Lexile</a:t>
            </a:r>
            <a:r>
              <a:rPr lang="en-US" sz="2400" dirty="0">
                <a:latin typeface="Book Antiqua" pitchFamily="18" charset="0"/>
              </a:rPr>
              <a:t> measure, title, author, ISBN, or keyword.</a:t>
            </a:r>
          </a:p>
        </p:txBody>
      </p:sp>
      <p:sp>
        <p:nvSpPr>
          <p:cNvPr id="102406" name="AutoShape 6"/>
          <p:cNvSpPr>
            <a:spLocks noChangeArrowheads="1"/>
          </p:cNvSpPr>
          <p:nvPr/>
        </p:nvSpPr>
        <p:spPr bwMode="auto">
          <a:xfrm>
            <a:off x="5791200" y="4648200"/>
            <a:ext cx="2895600" cy="1676400"/>
          </a:xfrm>
          <a:prstGeom prst="wedgeRectCallout">
            <a:avLst>
              <a:gd name="adj1" fmla="val -50769"/>
              <a:gd name="adj2" fmla="val -71685"/>
            </a:avLst>
          </a:prstGeom>
          <a:solidFill>
            <a:schemeClr val="accent1"/>
          </a:solidFill>
          <a:ln w="12700">
            <a:solidFill>
              <a:schemeClr val="tx1"/>
            </a:solidFill>
            <a:miter lim="800000"/>
            <a:headEnd/>
            <a:tailEnd/>
          </a:ln>
          <a:effectLst/>
        </p:spPr>
        <p:txBody>
          <a:bodyPr/>
          <a:lstStyle/>
          <a:p>
            <a:pPr algn="ctr"/>
            <a:r>
              <a:rPr lang="en-US">
                <a:latin typeface="Book Antiqua" pitchFamily="18" charset="0"/>
              </a:rPr>
              <a:t>Students who do not have a Lexile measure can use a quick and simple</a:t>
            </a:r>
          </a:p>
          <a:p>
            <a:pPr algn="ctr"/>
            <a:r>
              <a:rPr lang="en-US">
                <a:latin typeface="Book Antiqua" pitchFamily="18" charset="0"/>
              </a:rPr>
              <a:t>utility within “Find a Book” to estimate their Lexile range.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3" descr="11-4-2009 7-07-25 AM.png"/>
          <p:cNvPicPr>
            <a:picLocks noChangeAspect="1"/>
          </p:cNvPicPr>
          <p:nvPr/>
        </p:nvPicPr>
        <p:blipFill>
          <a:blip r:embed="rId2" cstate="print"/>
          <a:srcRect/>
          <a:stretch>
            <a:fillRect/>
          </a:stretch>
        </p:blipFill>
        <p:spPr bwMode="auto">
          <a:xfrm>
            <a:off x="0" y="184150"/>
            <a:ext cx="9144000" cy="66738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53686" t="13191" b="9787"/>
          <a:stretch>
            <a:fillRect/>
          </a:stretch>
        </p:blipFill>
        <p:spPr bwMode="auto">
          <a:xfrm>
            <a:off x="533400" y="1676400"/>
            <a:ext cx="8229600" cy="4544568"/>
          </a:xfrm>
          <a:prstGeom prst="rect">
            <a:avLst/>
          </a:prstGeom>
          <a:noFill/>
          <a:ln w="9525">
            <a:noFill/>
            <a:miter lim="800000"/>
            <a:headEnd/>
            <a:tailEnd/>
          </a:ln>
        </p:spPr>
      </p:pic>
      <p:sp>
        <p:nvSpPr>
          <p:cNvPr id="3" name="Text Box 5"/>
          <p:cNvSpPr txBox="1">
            <a:spLocks noChangeArrowheads="1"/>
          </p:cNvSpPr>
          <p:nvPr/>
        </p:nvSpPr>
        <p:spPr bwMode="auto">
          <a:xfrm>
            <a:off x="457200" y="866775"/>
            <a:ext cx="8077200" cy="822325"/>
          </a:xfrm>
          <a:prstGeom prst="rect">
            <a:avLst/>
          </a:prstGeom>
          <a:noFill/>
          <a:ln w="9525">
            <a:noFill/>
            <a:miter lim="800000"/>
            <a:headEnd/>
            <a:tailEnd/>
          </a:ln>
          <a:effectLst/>
        </p:spPr>
        <p:txBody>
          <a:bodyPr>
            <a:spAutoFit/>
          </a:bodyPr>
          <a:lstStyle/>
          <a:p>
            <a:pPr>
              <a:spcBef>
                <a:spcPct val="50000"/>
              </a:spcBef>
            </a:pPr>
            <a:r>
              <a:rPr lang="en-US" sz="2400" dirty="0">
                <a:latin typeface="Book Antiqua" pitchFamily="18" charset="0"/>
              </a:rPr>
              <a:t>Search for books by </a:t>
            </a:r>
            <a:r>
              <a:rPr lang="en-US" sz="2400" dirty="0" err="1">
                <a:latin typeface="Book Antiqua" pitchFamily="18" charset="0"/>
              </a:rPr>
              <a:t>Lexile</a:t>
            </a:r>
            <a:r>
              <a:rPr lang="en-US" sz="2400" dirty="0">
                <a:latin typeface="Book Antiqua" pitchFamily="18" charset="0"/>
              </a:rPr>
              <a:t> measure, title, author, ISBN, or keyword.</a:t>
            </a:r>
          </a:p>
        </p:txBody>
      </p:sp>
      <p:sp>
        <p:nvSpPr>
          <p:cNvPr id="4" name="Rectangle 2"/>
          <p:cNvSpPr txBox="1">
            <a:spLocks noChangeArrowheads="1"/>
          </p:cNvSpPr>
          <p:nvPr/>
        </p:nvSpPr>
        <p:spPr>
          <a:xfrm>
            <a:off x="304800" y="381000"/>
            <a:ext cx="8077200" cy="5953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300" b="0" i="0" u="none" strike="noStrike" kern="0" cap="none" spc="0" normalizeH="0" baseline="0" noProof="0" smtClean="0">
                <a:ln>
                  <a:noFill/>
                </a:ln>
                <a:solidFill>
                  <a:srgbClr val="0060A1"/>
                </a:solidFill>
                <a:effectLst/>
                <a:uLnTx/>
                <a:uFillTx/>
                <a:latin typeface="+mj-lt"/>
                <a:ea typeface="+mj-ea"/>
                <a:cs typeface="+mj-cs"/>
              </a:rPr>
              <a:t>“Find a Book”</a:t>
            </a:r>
            <a:endParaRPr kumimoji="0" lang="en-US" sz="33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descr="11-4-2009 7-37-02 AM.png"/>
          <p:cNvPicPr>
            <a:picLocks noChangeAspect="1"/>
          </p:cNvPicPr>
          <p:nvPr/>
        </p:nvPicPr>
        <p:blipFill>
          <a:blip r:embed="rId2" cstate="print"/>
          <a:srcRect b="-2838"/>
          <a:stretch>
            <a:fillRect/>
          </a:stretch>
        </p:blipFill>
        <p:spPr bwMode="auto">
          <a:xfrm>
            <a:off x="0" y="260350"/>
            <a:ext cx="9144000" cy="66738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ults 2010 Oklahoma's Education Report Card.wmv">
            <a:hlinkClick r:id="" action="ppaction://media"/>
          </p:cNvPr>
          <p:cNvPicPr>
            <a:picLocks noRot="1" noChangeAspect="1"/>
          </p:cNvPicPr>
          <p:nvPr>
            <a:videoFile r:link="rId1"/>
          </p:nvPr>
        </p:nvPicPr>
        <p:blipFill>
          <a:blip r:embed="rId3" cstate="print"/>
          <a:stretch>
            <a:fillRect/>
          </a:stretch>
        </p:blipFill>
        <p:spPr>
          <a:xfrm>
            <a:off x="1524000" y="11430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dirty="0" smtClean="0"/>
              <a:t>Increase the Diet of Non-Fiction Text</a:t>
            </a:r>
          </a:p>
        </p:txBody>
      </p:sp>
      <p:sp>
        <p:nvSpPr>
          <p:cNvPr id="45059" name="Rectangle 3"/>
          <p:cNvSpPr>
            <a:spLocks noGrp="1" noChangeArrowheads="1"/>
          </p:cNvSpPr>
          <p:nvPr>
            <p:ph type="body" idx="1"/>
          </p:nvPr>
        </p:nvSpPr>
        <p:spPr>
          <a:xfrm>
            <a:off x="609600" y="1295400"/>
            <a:ext cx="8077200" cy="3841750"/>
          </a:xfrm>
        </p:spPr>
        <p:txBody>
          <a:bodyPr/>
          <a:lstStyle/>
          <a:p>
            <a:pPr eaLnBrk="1" hangingPunct="1"/>
            <a:r>
              <a:rPr lang="en-US" b="1" dirty="0" smtClean="0"/>
              <a:t>Duke, Nell K. “The Real-World Reading and Writing U.S. Children Need.” </a:t>
            </a:r>
            <a:r>
              <a:rPr lang="en-US" i="1" dirty="0" smtClean="0"/>
              <a:t>Phi Delta </a:t>
            </a:r>
            <a:r>
              <a:rPr lang="en-US" i="1" dirty="0" err="1" smtClean="0"/>
              <a:t>Kappan</a:t>
            </a:r>
            <a:r>
              <a:rPr lang="en-US" dirty="0" smtClean="0"/>
              <a:t> 91, no. 5 (February 2010): 68-71. </a:t>
            </a:r>
          </a:p>
          <a:p>
            <a:pPr eaLnBrk="1" hangingPunct="1"/>
            <a:r>
              <a:rPr lang="en-US" b="1" dirty="0" smtClean="0"/>
              <a:t>PIRLS 2001 International Report: IEA’s Study of Reading Literacy Achievement in Primary Schools</a:t>
            </a:r>
            <a:r>
              <a:rPr lang="en-US" dirty="0" smtClean="0"/>
              <a:t>, Mullis, I.V.S., Martin, M.O., Gonzalez, E.J., &amp; Kennedy, A.M. (2003), Chestnut Hill, MA: Boston College.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517525"/>
            <a:ext cx="8077200" cy="1158875"/>
          </a:xfrm>
        </p:spPr>
        <p:txBody>
          <a:bodyPr/>
          <a:lstStyle/>
          <a:p>
            <a:pPr algn="ctr" eaLnBrk="1" hangingPunct="1"/>
            <a:r>
              <a:rPr lang="en-US" dirty="0" smtClean="0"/>
              <a:t>Percentage distribution of literary and informational passages</a:t>
            </a:r>
          </a:p>
        </p:txBody>
      </p:sp>
      <p:sp>
        <p:nvSpPr>
          <p:cNvPr id="46083" name="Rectangle 3"/>
          <p:cNvSpPr>
            <a:spLocks noGrp="1" noChangeArrowheads="1"/>
          </p:cNvSpPr>
          <p:nvPr>
            <p:ph type="body" idx="1"/>
          </p:nvPr>
        </p:nvSpPr>
        <p:spPr>
          <a:xfrm>
            <a:off x="609600" y="1295400"/>
            <a:ext cx="8077200" cy="3784600"/>
          </a:xfrm>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    </a:t>
            </a:r>
            <a:r>
              <a:rPr lang="en-US" sz="1600" smtClean="0"/>
              <a:t>National Assessment Governing Board. </a:t>
            </a:r>
            <a:r>
              <a:rPr lang="en-US" sz="1600" i="1" smtClean="0"/>
              <a:t>Reading Framework for the 2009 National Assessment of Educational Progress</a:t>
            </a:r>
            <a:r>
              <a:rPr lang="en-US" sz="1600" smtClean="0"/>
              <a:t>. Washington, D.C.: American Institutes for Research, 2007.</a:t>
            </a:r>
          </a:p>
        </p:txBody>
      </p:sp>
      <p:pic>
        <p:nvPicPr>
          <p:cNvPr id="46084" name="Picture 4"/>
          <p:cNvPicPr>
            <a:picLocks noChangeAspect="1" noChangeArrowheads="1"/>
          </p:cNvPicPr>
          <p:nvPr/>
        </p:nvPicPr>
        <p:blipFill>
          <a:blip r:embed="rId3" cstate="print"/>
          <a:srcRect/>
          <a:stretch>
            <a:fillRect/>
          </a:stretch>
        </p:blipFill>
        <p:spPr bwMode="auto">
          <a:xfrm>
            <a:off x="685800" y="2133600"/>
            <a:ext cx="7858125" cy="14684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381000" y="304800"/>
            <a:ext cx="8915400" cy="762000"/>
          </a:xfrm>
          <a:prstGeom prst="rect">
            <a:avLst/>
          </a:prstGeom>
          <a:noFill/>
          <a:ln w="9525">
            <a:noFill/>
            <a:miter lim="800000"/>
            <a:headEnd/>
            <a:tailEnd/>
          </a:ln>
          <a:effectLst/>
        </p:spPr>
        <p:txBody>
          <a:bodyPr>
            <a:spAutoFit/>
          </a:bodyPr>
          <a:lstStyle/>
          <a:p>
            <a:pPr algn="ctr"/>
            <a:r>
              <a:rPr lang="en-US" sz="4400" dirty="0">
                <a:solidFill>
                  <a:srgbClr val="0060A1"/>
                </a:solidFill>
                <a:latin typeface="Book Antiqua" pitchFamily="18" charset="0"/>
              </a:rPr>
              <a:t>How can we do </a:t>
            </a:r>
            <a:r>
              <a:rPr lang="en-US" sz="4400" dirty="0" smtClean="0">
                <a:solidFill>
                  <a:srgbClr val="0060A1"/>
                </a:solidFill>
                <a:latin typeface="Book Antiqua" pitchFamily="18" charset="0"/>
              </a:rPr>
              <a:t>better</a:t>
            </a:r>
            <a:r>
              <a:rPr lang="en-US" sz="4400" dirty="0">
                <a:solidFill>
                  <a:srgbClr val="0060A1"/>
                </a:solidFill>
                <a:latin typeface="Book Antiqua" pitchFamily="18" charset="0"/>
              </a:rPr>
              <a:t>?</a:t>
            </a:r>
          </a:p>
        </p:txBody>
      </p:sp>
      <p:pic>
        <p:nvPicPr>
          <p:cNvPr id="190467" name="Picture 3" descr="RelationshipReadingAchievem"/>
          <p:cNvPicPr>
            <a:picLocks noChangeAspect="1" noChangeArrowheads="1"/>
          </p:cNvPicPr>
          <p:nvPr/>
        </p:nvPicPr>
        <p:blipFill>
          <a:blip r:embed="rId3" cstate="print"/>
          <a:srcRect/>
          <a:stretch>
            <a:fillRect/>
          </a:stretch>
        </p:blipFill>
        <p:spPr bwMode="auto">
          <a:xfrm>
            <a:off x="304800" y="1590676"/>
            <a:ext cx="8534400" cy="2062480"/>
          </a:xfrm>
          <a:prstGeom prst="rect">
            <a:avLst/>
          </a:prstGeom>
          <a:noFill/>
        </p:spPr>
      </p:pic>
      <p:sp>
        <p:nvSpPr>
          <p:cNvPr id="190468" name="Text Box 4"/>
          <p:cNvSpPr txBox="1">
            <a:spLocks noChangeArrowheads="1"/>
          </p:cNvSpPr>
          <p:nvPr/>
        </p:nvSpPr>
        <p:spPr bwMode="auto">
          <a:xfrm>
            <a:off x="4119563" y="3800475"/>
            <a:ext cx="4806950" cy="274638"/>
          </a:xfrm>
          <a:prstGeom prst="rect">
            <a:avLst/>
          </a:prstGeom>
          <a:noFill/>
          <a:ln w="9525">
            <a:noFill/>
            <a:miter lim="800000"/>
            <a:headEnd/>
            <a:tailEnd/>
          </a:ln>
          <a:effectLst/>
        </p:spPr>
        <p:txBody>
          <a:bodyPr>
            <a:spAutoFit/>
          </a:bodyPr>
          <a:lstStyle/>
          <a:p>
            <a:pPr algn="r">
              <a:spcBef>
                <a:spcPct val="50000"/>
              </a:spcBef>
            </a:pPr>
            <a:r>
              <a:rPr lang="en-US" sz="1200">
                <a:solidFill>
                  <a:srgbClr val="808080"/>
                </a:solidFill>
                <a:latin typeface="Book Antiqua" pitchFamily="18" charset="0"/>
              </a:rPr>
              <a:t>Anderson et al., 1988, Table 3, N=155</a:t>
            </a:r>
            <a:endParaRPr lang="en-US" sz="1200" i="1">
              <a:solidFill>
                <a:srgbClr val="808080"/>
              </a:solidFill>
              <a:latin typeface="Book Antiqua"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304800"/>
            <a:ext cx="8305800" cy="1323439"/>
          </a:xfrm>
        </p:spPr>
        <p:txBody>
          <a:bodyPr/>
          <a:lstStyle/>
          <a:p>
            <a:pPr algn="l"/>
            <a:r>
              <a:rPr lang="en-US" sz="4000" dirty="0"/>
              <a:t>Estimating the Impact of Family and Home on Student Achievement</a:t>
            </a:r>
          </a:p>
        </p:txBody>
      </p:sp>
      <p:sp>
        <p:nvSpPr>
          <p:cNvPr id="156675" name="Rectangle 3"/>
          <p:cNvSpPr>
            <a:spLocks noGrp="1" noChangeArrowheads="1"/>
          </p:cNvSpPr>
          <p:nvPr>
            <p:ph type="body" idx="1"/>
          </p:nvPr>
        </p:nvSpPr>
        <p:spPr>
          <a:xfrm>
            <a:off x="1066800" y="2133600"/>
            <a:ext cx="6781800" cy="2895600"/>
          </a:xfrm>
        </p:spPr>
        <p:txBody>
          <a:bodyPr/>
          <a:lstStyle/>
          <a:p>
            <a:r>
              <a:rPr lang="en-US" sz="2800" dirty="0"/>
              <a:t>Single-Parent Families</a:t>
            </a:r>
            <a:br>
              <a:rPr lang="en-US" sz="2800" dirty="0"/>
            </a:br>
            <a:endParaRPr lang="en-US" sz="1600" dirty="0"/>
          </a:p>
          <a:p>
            <a:r>
              <a:rPr lang="en-US" sz="2800" dirty="0"/>
              <a:t>Parents Reading to Children Every Day</a:t>
            </a:r>
            <a:br>
              <a:rPr lang="en-US" sz="2800" dirty="0"/>
            </a:br>
            <a:endParaRPr lang="en-US" sz="1600" dirty="0"/>
          </a:p>
          <a:p>
            <a:r>
              <a:rPr lang="en-US" sz="2800" dirty="0"/>
              <a:t>Hours Spent Watching Television</a:t>
            </a:r>
            <a:br>
              <a:rPr lang="en-US" sz="2800" dirty="0"/>
            </a:br>
            <a:endParaRPr lang="en-US" sz="1600" dirty="0"/>
          </a:p>
          <a:p>
            <a:r>
              <a:rPr lang="en-US" sz="2800" dirty="0"/>
              <a:t>Frequency of School Absences</a:t>
            </a:r>
          </a:p>
          <a:p>
            <a:endParaRPr lang="en-US" sz="2800" dirty="0"/>
          </a:p>
        </p:txBody>
      </p:sp>
      <p:sp>
        <p:nvSpPr>
          <p:cNvPr id="156676" name="Text Box 4"/>
          <p:cNvSpPr txBox="1">
            <a:spLocks noChangeArrowheads="1"/>
          </p:cNvSpPr>
          <p:nvPr/>
        </p:nvSpPr>
        <p:spPr bwMode="auto">
          <a:xfrm>
            <a:off x="1447800" y="5486400"/>
            <a:ext cx="5791200" cy="336550"/>
          </a:xfrm>
          <a:prstGeom prst="rect">
            <a:avLst/>
          </a:prstGeom>
          <a:noFill/>
          <a:ln w="9525">
            <a:noFill/>
            <a:miter lim="800000"/>
            <a:headEnd/>
            <a:tailEnd/>
          </a:ln>
          <a:effectLst/>
        </p:spPr>
        <p:txBody>
          <a:bodyPr>
            <a:spAutoFit/>
          </a:bodyPr>
          <a:lstStyle/>
          <a:p>
            <a:pPr algn="ctr">
              <a:spcBef>
                <a:spcPct val="50000"/>
              </a:spcBef>
            </a:pPr>
            <a:r>
              <a:rPr lang="en-US" sz="1600">
                <a:latin typeface="Book Antiqua" pitchFamily="18" charset="0"/>
              </a:rPr>
              <a:t>Educational Testing Service (www.ets.org)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609600" y="914400"/>
            <a:ext cx="8077200" cy="3630613"/>
          </a:xfrm>
        </p:spPr>
        <p:txBody>
          <a:bodyPr/>
          <a:lstStyle/>
          <a:p>
            <a:pPr eaLnBrk="1" hangingPunct="1">
              <a:buFont typeface="Wingdings" pitchFamily="2" charset="2"/>
              <a:buNone/>
            </a:pPr>
            <a:r>
              <a:rPr lang="en-US" sz="2800" dirty="0" smtClean="0"/>
              <a:t>    “If we can dramatically increase high school graduation rates, if we can dramatically increase the number of graduates who are college and career ready, that’s what this is about. Everything’s a means to that end. That’s the Holy Grail here. Are our students being prepared to be successful?” – Arne Duncan</a:t>
            </a:r>
          </a:p>
          <a:p>
            <a:pPr eaLnBrk="1" hangingPunct="1">
              <a:buFont typeface="Wingdings" pitchFamily="2" charset="2"/>
              <a:buNone/>
            </a:pPr>
            <a:endParaRPr lang="en-US" dirty="0" smtClean="0"/>
          </a:p>
        </p:txBody>
      </p:sp>
      <p:sp>
        <p:nvSpPr>
          <p:cNvPr id="17411" name="Text Box 4"/>
          <p:cNvSpPr txBox="1">
            <a:spLocks noChangeArrowheads="1"/>
          </p:cNvSpPr>
          <p:nvPr/>
        </p:nvSpPr>
        <p:spPr bwMode="auto">
          <a:xfrm>
            <a:off x="914400" y="4343400"/>
            <a:ext cx="5943600" cy="366713"/>
          </a:xfrm>
          <a:prstGeom prst="rect">
            <a:avLst/>
          </a:prstGeom>
          <a:noFill/>
          <a:ln w="9525">
            <a:noFill/>
            <a:miter lim="800000"/>
            <a:headEnd/>
            <a:tailEnd/>
          </a:ln>
        </p:spPr>
        <p:txBody>
          <a:bodyPr>
            <a:spAutoFit/>
          </a:bodyPr>
          <a:lstStyle/>
          <a:p>
            <a:pPr>
              <a:spcBef>
                <a:spcPct val="50000"/>
              </a:spcBef>
            </a:pPr>
            <a:r>
              <a:rPr lang="en-US" i="1"/>
              <a:t>Education Week,</a:t>
            </a:r>
            <a:r>
              <a:rPr lang="en-US"/>
              <a:t> December 9, 2009.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609600" y="4724400"/>
            <a:ext cx="83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07203" name="Text Box 3"/>
          <p:cNvSpPr txBox="1">
            <a:spLocks noChangeArrowheads="1"/>
          </p:cNvSpPr>
          <p:nvPr/>
        </p:nvSpPr>
        <p:spPr bwMode="auto">
          <a:xfrm>
            <a:off x="304800" y="511076"/>
            <a:ext cx="4114800" cy="2308324"/>
          </a:xfrm>
          <a:prstGeom prst="rect">
            <a:avLst/>
          </a:prstGeom>
          <a:noFill/>
          <a:ln w="9525">
            <a:noFill/>
            <a:miter lim="800000"/>
            <a:headEnd/>
            <a:tailEnd/>
          </a:ln>
          <a:effectLst/>
        </p:spPr>
        <p:txBody>
          <a:bodyPr>
            <a:spAutoFit/>
          </a:bodyPr>
          <a:lstStyle/>
          <a:p>
            <a:pPr algn="ctr">
              <a:spcBef>
                <a:spcPct val="50000"/>
              </a:spcBef>
            </a:pPr>
            <a:r>
              <a:rPr lang="en-US" sz="3600" dirty="0">
                <a:solidFill>
                  <a:srgbClr val="0060A1"/>
                </a:solidFill>
                <a:latin typeface="Book Antiqua" pitchFamily="18" charset="0"/>
              </a:rPr>
              <a:t>Percentage of Children in Single-Parent Families, </a:t>
            </a:r>
            <a:br>
              <a:rPr lang="en-US" sz="3600" dirty="0">
                <a:solidFill>
                  <a:srgbClr val="0060A1"/>
                </a:solidFill>
                <a:latin typeface="Book Antiqua" pitchFamily="18" charset="0"/>
              </a:rPr>
            </a:br>
            <a:r>
              <a:rPr lang="en-US" sz="3600" dirty="0">
                <a:solidFill>
                  <a:srgbClr val="0060A1"/>
                </a:solidFill>
                <a:latin typeface="Book Antiqua" pitchFamily="18" charset="0"/>
              </a:rPr>
              <a:t>by State, 2004</a:t>
            </a:r>
          </a:p>
        </p:txBody>
      </p:sp>
      <p:graphicFrame>
        <p:nvGraphicFramePr>
          <p:cNvPr id="307218" name="Group 18"/>
          <p:cNvGraphicFramePr>
            <a:graphicFrameLocks noGrp="1"/>
          </p:cNvGraphicFramePr>
          <p:nvPr/>
        </p:nvGraphicFramePr>
        <p:xfrm>
          <a:off x="4724400" y="381000"/>
          <a:ext cx="3962400" cy="5910072"/>
        </p:xfrm>
        <a:graphic>
          <a:graphicData uri="http://schemas.openxmlformats.org/drawingml/2006/table">
            <a:tbl>
              <a:tblPr/>
              <a:tblGrid>
                <a:gridCol w="3962400"/>
              </a:tblGrid>
              <a:tr h="5867400">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Alaska 30%</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Delaware  35%</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Idaho  23%</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Iowa  24%</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Kansas  24%</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Minnesota  24%</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Montana  27%</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Nebraska  23%</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New Mexico  38%</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North Dakota  24%</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South Dakota  27%</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Vermont  26%</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West Virginia  29%</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Wyoming  27%</a:t>
                      </a:r>
                    </a:p>
                  </a:txBody>
                  <a:tcPr horzOverflow="overflow">
                    <a:lnL cap="flat">
                      <a:noFill/>
                    </a:lnL>
                    <a:lnR cap="flat">
                      <a:noFill/>
                    </a:lnR>
                    <a:lnT cap="flat">
                      <a:noFill/>
                    </a:lnT>
                    <a:lnB cap="flat">
                      <a:noFill/>
                    </a:lnB>
                    <a:lnTlToBr>
                      <a:noFill/>
                    </a:lnTlToBr>
                    <a:lnBlToTr>
                      <a:noFill/>
                    </a:lnBlToTr>
                    <a:solidFill>
                      <a:schemeClr val="bg1"/>
                    </a:solidFill>
                  </a:tcPr>
                </a:tc>
              </a:tr>
            </a:tbl>
          </a:graphicData>
        </a:graphic>
      </p:graphicFrame>
      <p:sp>
        <p:nvSpPr>
          <p:cNvPr id="307220" name="Text Box 20"/>
          <p:cNvSpPr txBox="1">
            <a:spLocks noChangeArrowheads="1"/>
          </p:cNvSpPr>
          <p:nvPr/>
        </p:nvSpPr>
        <p:spPr bwMode="auto">
          <a:xfrm>
            <a:off x="762000" y="4038600"/>
            <a:ext cx="3276600" cy="1184940"/>
          </a:xfrm>
          <a:prstGeom prst="rect">
            <a:avLst/>
          </a:prstGeom>
          <a:noFill/>
          <a:ln w="9525">
            <a:noFill/>
            <a:miter lim="800000"/>
            <a:headEnd/>
            <a:tailEnd/>
          </a:ln>
          <a:effectLst/>
        </p:spPr>
        <p:txBody>
          <a:bodyPr>
            <a:spAutoFit/>
          </a:bodyPr>
          <a:lstStyle/>
          <a:p>
            <a:pPr algn="ctr">
              <a:spcBef>
                <a:spcPct val="50000"/>
              </a:spcBef>
            </a:pPr>
            <a:r>
              <a:rPr lang="en-US" dirty="0"/>
              <a:t>Courtesy of: Educational Testing Service (</a:t>
            </a:r>
            <a:r>
              <a:rPr lang="en-US" dirty="0">
                <a:hlinkClick r:id="rId2"/>
              </a:rPr>
              <a:t>www.ets.org</a:t>
            </a:r>
            <a:r>
              <a:rPr lang="en-US" dirty="0"/>
              <a:t>)</a:t>
            </a:r>
          </a:p>
          <a:p>
            <a:pPr algn="ctr">
              <a:spcBef>
                <a:spcPct val="50000"/>
              </a:spcBef>
            </a:pPr>
            <a:r>
              <a:rPr lang="en-US" sz="1400" dirty="0"/>
              <a:t>* All states were listed. A sample of states were taken for this slide.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609600" y="4724400"/>
            <a:ext cx="83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58723" name="Text Box 3"/>
          <p:cNvSpPr txBox="1">
            <a:spLocks noChangeArrowheads="1"/>
          </p:cNvSpPr>
          <p:nvPr/>
        </p:nvSpPr>
        <p:spPr bwMode="auto">
          <a:xfrm>
            <a:off x="304800" y="514350"/>
            <a:ext cx="4114800" cy="2838450"/>
          </a:xfrm>
          <a:prstGeom prst="rect">
            <a:avLst/>
          </a:prstGeom>
          <a:noFill/>
          <a:ln w="9525">
            <a:noFill/>
            <a:miter lim="800000"/>
            <a:headEnd/>
            <a:tailEnd/>
          </a:ln>
          <a:effectLst/>
        </p:spPr>
        <p:txBody>
          <a:bodyPr>
            <a:spAutoFit/>
          </a:bodyPr>
          <a:lstStyle/>
          <a:p>
            <a:pPr algn="ctr">
              <a:spcBef>
                <a:spcPct val="50000"/>
              </a:spcBef>
            </a:pPr>
            <a:r>
              <a:rPr lang="en-US" sz="3600" dirty="0">
                <a:solidFill>
                  <a:srgbClr val="0060A1"/>
                </a:solidFill>
                <a:latin typeface="Book Antiqua" pitchFamily="18" charset="0"/>
              </a:rPr>
              <a:t>Percentage of Children Who Were Read to Every Day in the Past Week, 2003</a:t>
            </a:r>
          </a:p>
        </p:txBody>
      </p:sp>
      <p:graphicFrame>
        <p:nvGraphicFramePr>
          <p:cNvPr id="8" name="Group 18"/>
          <p:cNvGraphicFramePr>
            <a:graphicFrameLocks noGrp="1"/>
          </p:cNvGraphicFramePr>
          <p:nvPr/>
        </p:nvGraphicFramePr>
        <p:xfrm>
          <a:off x="4724400" y="381000"/>
          <a:ext cx="3962400" cy="5910072"/>
        </p:xfrm>
        <a:graphic>
          <a:graphicData uri="http://schemas.openxmlformats.org/drawingml/2006/table">
            <a:tbl>
              <a:tblPr/>
              <a:tblGrid>
                <a:gridCol w="3962400"/>
              </a:tblGrid>
              <a:tr h="5867400">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Alaska  50%</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Delaware  53%</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Idaho  49%</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Iowa  53%</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Kansas  51%</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Minnesota  57%</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Montana  51%</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Nebraska  49%</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New Mexico  43%</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North Dakota  47%</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South Dakota  47%</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Vermont  68%</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West Virginia  54%</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Wyoming  53%</a:t>
                      </a:r>
                    </a:p>
                  </a:txBody>
                  <a:tcPr horzOverflow="overflow">
                    <a:lnL cap="flat">
                      <a:noFill/>
                    </a:lnL>
                    <a:lnR cap="flat">
                      <a:noFill/>
                    </a:lnR>
                    <a:lnT cap="flat">
                      <a:noFill/>
                    </a:lnT>
                    <a:lnB cap="flat">
                      <a:noFill/>
                    </a:lnB>
                    <a:lnTlToBr>
                      <a:noFill/>
                    </a:lnTlToBr>
                    <a:lnBlToTr>
                      <a:noFill/>
                    </a:lnBlToTr>
                    <a:solidFill>
                      <a:schemeClr val="bg1"/>
                    </a:solidFill>
                  </a:tcPr>
                </a:tc>
              </a:tr>
            </a:tbl>
          </a:graphicData>
        </a:graphic>
      </p:graphicFrame>
      <p:sp>
        <p:nvSpPr>
          <p:cNvPr id="9" name="Text Box 20"/>
          <p:cNvSpPr txBox="1">
            <a:spLocks noChangeArrowheads="1"/>
          </p:cNvSpPr>
          <p:nvPr/>
        </p:nvSpPr>
        <p:spPr bwMode="auto">
          <a:xfrm>
            <a:off x="685800" y="3962400"/>
            <a:ext cx="3276600" cy="1184940"/>
          </a:xfrm>
          <a:prstGeom prst="rect">
            <a:avLst/>
          </a:prstGeom>
          <a:noFill/>
          <a:ln w="9525">
            <a:noFill/>
            <a:miter lim="800000"/>
            <a:headEnd/>
            <a:tailEnd/>
          </a:ln>
          <a:effectLst/>
        </p:spPr>
        <p:txBody>
          <a:bodyPr>
            <a:spAutoFit/>
          </a:bodyPr>
          <a:lstStyle/>
          <a:p>
            <a:pPr algn="ctr">
              <a:spcBef>
                <a:spcPct val="50000"/>
              </a:spcBef>
            </a:pPr>
            <a:r>
              <a:rPr lang="en-US" dirty="0"/>
              <a:t>Courtesy of: Educational Testing Service (</a:t>
            </a:r>
            <a:r>
              <a:rPr lang="en-US" dirty="0">
                <a:hlinkClick r:id="rId2"/>
              </a:rPr>
              <a:t>www.ets.org</a:t>
            </a:r>
            <a:r>
              <a:rPr lang="en-US" dirty="0"/>
              <a:t>)</a:t>
            </a:r>
          </a:p>
          <a:p>
            <a:pPr algn="ctr">
              <a:spcBef>
                <a:spcPct val="50000"/>
              </a:spcBef>
            </a:pPr>
            <a:r>
              <a:rPr lang="en-US" sz="1400" dirty="0"/>
              <a:t>* All states were listed. A sample of states were taken for this slide.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609600" y="4724400"/>
            <a:ext cx="83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09251" name="Text Box 3"/>
          <p:cNvSpPr txBox="1">
            <a:spLocks noChangeArrowheads="1"/>
          </p:cNvSpPr>
          <p:nvPr/>
        </p:nvSpPr>
        <p:spPr bwMode="auto">
          <a:xfrm>
            <a:off x="304800" y="533400"/>
            <a:ext cx="4114800" cy="3387725"/>
          </a:xfrm>
          <a:prstGeom prst="rect">
            <a:avLst/>
          </a:prstGeom>
          <a:noFill/>
          <a:ln w="9525">
            <a:noFill/>
            <a:miter lim="800000"/>
            <a:headEnd/>
            <a:tailEnd/>
          </a:ln>
          <a:effectLst/>
        </p:spPr>
        <p:txBody>
          <a:bodyPr>
            <a:spAutoFit/>
          </a:bodyPr>
          <a:lstStyle/>
          <a:p>
            <a:pPr algn="ctr">
              <a:spcBef>
                <a:spcPct val="50000"/>
              </a:spcBef>
            </a:pPr>
            <a:r>
              <a:rPr lang="en-US" sz="3600" dirty="0">
                <a:solidFill>
                  <a:srgbClr val="0060A1"/>
                </a:solidFill>
                <a:latin typeface="Book Antiqua" pitchFamily="18" charset="0"/>
              </a:rPr>
              <a:t>Percentage of </a:t>
            </a:r>
            <a:r>
              <a:rPr lang="en-US" sz="3600" dirty="0" smtClean="0">
                <a:solidFill>
                  <a:srgbClr val="0060A1"/>
                </a:solidFill>
                <a:latin typeface="Book Antiqua" pitchFamily="18" charset="0"/>
              </a:rPr>
              <a:t>Eighth-Graders </a:t>
            </a:r>
            <a:r>
              <a:rPr lang="en-US" sz="3600" dirty="0">
                <a:solidFill>
                  <a:srgbClr val="0060A1"/>
                </a:solidFill>
                <a:latin typeface="Book Antiqua" pitchFamily="18" charset="0"/>
              </a:rPr>
              <a:t>Watching Four or More Hours of Television per School Day, 2000</a:t>
            </a:r>
          </a:p>
        </p:txBody>
      </p:sp>
      <p:graphicFrame>
        <p:nvGraphicFramePr>
          <p:cNvPr id="7" name="Group 18"/>
          <p:cNvGraphicFramePr>
            <a:graphicFrameLocks noGrp="1"/>
          </p:cNvGraphicFramePr>
          <p:nvPr/>
        </p:nvGraphicFramePr>
        <p:xfrm>
          <a:off x="4724400" y="762000"/>
          <a:ext cx="3962400" cy="4267200"/>
        </p:xfrm>
        <a:graphic>
          <a:graphicData uri="http://schemas.openxmlformats.org/drawingml/2006/table">
            <a:tbl>
              <a:tblPr/>
              <a:tblGrid>
                <a:gridCol w="3962400"/>
              </a:tblGrid>
              <a:tr h="4267200">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Idaho  13%</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Kansas  13%</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Minnesota  10%</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Montana  8%</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Nebraska  14%</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New Mexico  18%</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North Dakota  10%</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Vermont  11%</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West Virginia  22%</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Wyoming  12%</a:t>
                      </a:r>
                    </a:p>
                  </a:txBody>
                  <a:tcPr horzOverflow="overflow">
                    <a:lnL cap="flat">
                      <a:noFill/>
                    </a:lnL>
                    <a:lnR cap="flat">
                      <a:noFill/>
                    </a:lnR>
                    <a:lnT cap="flat">
                      <a:noFill/>
                    </a:lnT>
                    <a:lnB cap="flat">
                      <a:noFill/>
                    </a:lnB>
                    <a:lnTlToBr>
                      <a:noFill/>
                    </a:lnTlToBr>
                    <a:lnBlToTr>
                      <a:noFill/>
                    </a:lnBlToTr>
                    <a:solidFill>
                      <a:schemeClr val="bg1"/>
                    </a:solidFill>
                  </a:tcPr>
                </a:tc>
              </a:tr>
            </a:tbl>
          </a:graphicData>
        </a:graphic>
      </p:graphicFrame>
      <p:sp>
        <p:nvSpPr>
          <p:cNvPr id="8" name="Text Box 20"/>
          <p:cNvSpPr txBox="1">
            <a:spLocks noChangeArrowheads="1"/>
          </p:cNvSpPr>
          <p:nvPr/>
        </p:nvSpPr>
        <p:spPr bwMode="auto">
          <a:xfrm>
            <a:off x="762000" y="4038600"/>
            <a:ext cx="3276600" cy="1400383"/>
          </a:xfrm>
          <a:prstGeom prst="rect">
            <a:avLst/>
          </a:prstGeom>
          <a:noFill/>
          <a:ln w="9525">
            <a:noFill/>
            <a:miter lim="800000"/>
            <a:headEnd/>
            <a:tailEnd/>
          </a:ln>
          <a:effectLst/>
        </p:spPr>
        <p:txBody>
          <a:bodyPr>
            <a:spAutoFit/>
          </a:bodyPr>
          <a:lstStyle/>
          <a:p>
            <a:pPr algn="ctr">
              <a:spcBef>
                <a:spcPct val="50000"/>
              </a:spcBef>
            </a:pPr>
            <a:r>
              <a:rPr lang="en-US" dirty="0"/>
              <a:t>Courtesy of: Educational Testing Service (</a:t>
            </a:r>
            <a:r>
              <a:rPr lang="en-US" dirty="0">
                <a:hlinkClick r:id="rId2"/>
              </a:rPr>
              <a:t>www.ets.org</a:t>
            </a:r>
            <a:r>
              <a:rPr lang="en-US" dirty="0"/>
              <a:t>)</a:t>
            </a:r>
          </a:p>
          <a:p>
            <a:pPr algn="ctr">
              <a:spcBef>
                <a:spcPct val="50000"/>
              </a:spcBef>
            </a:pPr>
            <a:r>
              <a:rPr lang="en-US" sz="1400" dirty="0"/>
              <a:t>* All states </a:t>
            </a:r>
            <a:r>
              <a:rPr lang="en-US" sz="1400" dirty="0" smtClean="0"/>
              <a:t>that took the NAEP were </a:t>
            </a:r>
            <a:r>
              <a:rPr lang="en-US" sz="1400" dirty="0"/>
              <a:t>listed. A sample of states were taken for this slide.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609600" y="4724400"/>
            <a:ext cx="83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10275" name="Text Box 3"/>
          <p:cNvSpPr txBox="1">
            <a:spLocks noChangeArrowheads="1"/>
          </p:cNvSpPr>
          <p:nvPr/>
        </p:nvSpPr>
        <p:spPr bwMode="auto">
          <a:xfrm>
            <a:off x="304800" y="574675"/>
            <a:ext cx="4114800" cy="3387725"/>
          </a:xfrm>
          <a:prstGeom prst="rect">
            <a:avLst/>
          </a:prstGeom>
          <a:noFill/>
          <a:ln w="9525">
            <a:noFill/>
            <a:miter lim="800000"/>
            <a:headEnd/>
            <a:tailEnd/>
          </a:ln>
          <a:effectLst/>
        </p:spPr>
        <p:txBody>
          <a:bodyPr>
            <a:spAutoFit/>
          </a:bodyPr>
          <a:lstStyle/>
          <a:p>
            <a:pPr algn="ctr">
              <a:spcBef>
                <a:spcPct val="50000"/>
              </a:spcBef>
            </a:pPr>
            <a:r>
              <a:rPr lang="en-US" sz="3600" dirty="0">
                <a:solidFill>
                  <a:srgbClr val="0060A1"/>
                </a:solidFill>
                <a:latin typeface="Book Antiqua" pitchFamily="18" charset="0"/>
              </a:rPr>
              <a:t>Percentage of Eight-Graders Who Are Absent Three Days of More per Month, by State, 2005</a:t>
            </a:r>
          </a:p>
        </p:txBody>
      </p:sp>
      <p:graphicFrame>
        <p:nvGraphicFramePr>
          <p:cNvPr id="7" name="Group 18"/>
          <p:cNvGraphicFramePr>
            <a:graphicFrameLocks noGrp="1"/>
          </p:cNvGraphicFramePr>
          <p:nvPr/>
        </p:nvGraphicFramePr>
        <p:xfrm>
          <a:off x="4648200" y="682752"/>
          <a:ext cx="3962400" cy="5489448"/>
        </p:xfrm>
        <a:graphic>
          <a:graphicData uri="http://schemas.openxmlformats.org/drawingml/2006/table">
            <a:tbl>
              <a:tblPr/>
              <a:tblGrid>
                <a:gridCol w="3962400"/>
              </a:tblGrid>
              <a:tr h="5486400">
                <a:tc>
                  <a:txBody>
                    <a:bodyPr/>
                    <a:lstStyle/>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Delaware  24%</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Idaho  20%</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Iowa  18%</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Kansas  19%</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Minnesota  21%</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Montana  25%</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Nebraska  20%</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New Mexico  25%</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North Dakota  19%</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South Dakota  19%</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Vermont  19%</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West Virginia  22%</a:t>
                      </a:r>
                    </a:p>
                    <a:p>
                      <a:pPr marL="533400" marR="0" lvl="0" indent="-533400" algn="l" defTabSz="914400" rtl="0" eaLnBrk="1" fontAlgn="base" latinLnBrk="0" hangingPunct="1">
                        <a:lnSpc>
                          <a:spcPct val="100000"/>
                        </a:lnSpc>
                        <a:spcBef>
                          <a:spcPct val="20000"/>
                        </a:spcBef>
                        <a:spcAft>
                          <a:spcPct val="0"/>
                        </a:spcAft>
                        <a:buClrTx/>
                        <a:buSzTx/>
                        <a:buFontTx/>
                        <a:buChar char="•"/>
                        <a:tabLst/>
                      </a:pPr>
                      <a:r>
                        <a:rPr kumimoji="0" lang="en-US" sz="2300" b="0" i="0" u="none" strike="noStrike" cap="none" normalizeH="0" baseline="0" dirty="0" smtClean="0">
                          <a:ln>
                            <a:noFill/>
                          </a:ln>
                          <a:solidFill>
                            <a:schemeClr val="tx1"/>
                          </a:solidFill>
                          <a:effectLst/>
                          <a:latin typeface="Book Antiqua" pitchFamily="18" charset="0"/>
                        </a:rPr>
                        <a:t>Wyoming  27%</a:t>
                      </a:r>
                    </a:p>
                  </a:txBody>
                  <a:tcPr horzOverflow="overflow">
                    <a:lnL cap="flat">
                      <a:noFill/>
                    </a:lnL>
                    <a:lnR cap="flat">
                      <a:noFill/>
                    </a:lnR>
                    <a:lnT cap="flat">
                      <a:noFill/>
                    </a:lnT>
                    <a:lnB cap="flat">
                      <a:noFill/>
                    </a:lnB>
                    <a:lnTlToBr>
                      <a:noFill/>
                    </a:lnTlToBr>
                    <a:lnBlToTr>
                      <a:noFill/>
                    </a:lnBlToTr>
                    <a:solidFill>
                      <a:schemeClr val="bg1"/>
                    </a:solidFill>
                  </a:tcPr>
                </a:tc>
              </a:tr>
            </a:tbl>
          </a:graphicData>
        </a:graphic>
      </p:graphicFrame>
      <p:sp>
        <p:nvSpPr>
          <p:cNvPr id="8" name="Text Box 20"/>
          <p:cNvSpPr txBox="1">
            <a:spLocks noChangeArrowheads="1"/>
          </p:cNvSpPr>
          <p:nvPr/>
        </p:nvSpPr>
        <p:spPr bwMode="auto">
          <a:xfrm>
            <a:off x="685800" y="3962400"/>
            <a:ext cx="3276600" cy="1184940"/>
          </a:xfrm>
          <a:prstGeom prst="rect">
            <a:avLst/>
          </a:prstGeom>
          <a:noFill/>
          <a:ln w="9525">
            <a:noFill/>
            <a:miter lim="800000"/>
            <a:headEnd/>
            <a:tailEnd/>
          </a:ln>
          <a:effectLst/>
        </p:spPr>
        <p:txBody>
          <a:bodyPr>
            <a:spAutoFit/>
          </a:bodyPr>
          <a:lstStyle/>
          <a:p>
            <a:pPr algn="ctr">
              <a:spcBef>
                <a:spcPct val="50000"/>
              </a:spcBef>
            </a:pPr>
            <a:r>
              <a:rPr lang="en-US" dirty="0"/>
              <a:t>Courtesy of: Educational Testing Service (</a:t>
            </a:r>
            <a:r>
              <a:rPr lang="en-US" dirty="0">
                <a:hlinkClick r:id="rId2"/>
              </a:rPr>
              <a:t>www.ets.org</a:t>
            </a:r>
            <a:r>
              <a:rPr lang="en-US" dirty="0"/>
              <a:t>)</a:t>
            </a:r>
          </a:p>
          <a:p>
            <a:pPr algn="ctr">
              <a:spcBef>
                <a:spcPct val="50000"/>
              </a:spcBef>
            </a:pPr>
            <a:r>
              <a:rPr lang="en-US" sz="1400" dirty="0"/>
              <a:t>* All states were listed. A sample of states were taken for this slide.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350838"/>
            <a:ext cx="8458200" cy="1169551"/>
          </a:xfrm>
        </p:spPr>
        <p:txBody>
          <a:bodyPr/>
          <a:lstStyle/>
          <a:p>
            <a:pPr algn="ctr"/>
            <a:r>
              <a:rPr lang="en-US" dirty="0"/>
              <a:t>Parent-Teacher Meetings, School </a:t>
            </a:r>
            <a:r>
              <a:rPr lang="en-US" dirty="0" smtClean="0"/>
              <a:t>Websites</a:t>
            </a:r>
            <a:r>
              <a:rPr lang="en-US" dirty="0"/>
              <a:t>, School Bulletins, etc.</a:t>
            </a:r>
            <a:endParaRPr lang="en-US" sz="3600" dirty="0"/>
          </a:p>
        </p:txBody>
      </p:sp>
      <p:sp>
        <p:nvSpPr>
          <p:cNvPr id="107524" name="Rectangle 4"/>
          <p:cNvSpPr>
            <a:spLocks noGrp="1" noChangeArrowheads="1"/>
          </p:cNvSpPr>
          <p:nvPr>
            <p:ph type="body" idx="1"/>
          </p:nvPr>
        </p:nvSpPr>
        <p:spPr>
          <a:xfrm>
            <a:off x="457200" y="1905000"/>
            <a:ext cx="8229600" cy="2362200"/>
          </a:xfrm>
        </p:spPr>
        <p:txBody>
          <a:bodyPr/>
          <a:lstStyle/>
          <a:p>
            <a:pPr>
              <a:lnSpc>
                <a:spcPct val="90000"/>
              </a:lnSpc>
            </a:pPr>
            <a:r>
              <a:rPr lang="en-US" sz="3600"/>
              <a:t>Emphasize the Importance of:</a:t>
            </a:r>
          </a:p>
          <a:p>
            <a:pPr lvl="1">
              <a:lnSpc>
                <a:spcPct val="90000"/>
              </a:lnSpc>
            </a:pPr>
            <a:r>
              <a:rPr lang="en-US" sz="3200"/>
              <a:t>Attendance</a:t>
            </a:r>
          </a:p>
          <a:p>
            <a:pPr lvl="1">
              <a:lnSpc>
                <a:spcPct val="90000"/>
              </a:lnSpc>
            </a:pPr>
            <a:r>
              <a:rPr lang="en-US" sz="3200"/>
              <a:t>Restricting TV</a:t>
            </a:r>
          </a:p>
          <a:p>
            <a:pPr lvl="1">
              <a:lnSpc>
                <a:spcPct val="90000"/>
              </a:lnSpc>
            </a:pPr>
            <a:r>
              <a:rPr lang="en-US" sz="3200"/>
              <a:t>Reading / Writing at home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h920330"/>
          <p:cNvPicPr>
            <a:picLocks noChangeAspect="1" noChangeArrowheads="1"/>
          </p:cNvPicPr>
          <p:nvPr/>
        </p:nvPicPr>
        <p:blipFill>
          <a:blip r:embed="rId3" cstate="print"/>
          <a:srcRect l="-1703" r="1040"/>
          <a:stretch>
            <a:fillRect/>
          </a:stretch>
        </p:blipFill>
        <p:spPr bwMode="auto">
          <a:xfrm>
            <a:off x="73901" y="1600200"/>
            <a:ext cx="8917699" cy="2819400"/>
          </a:xfrm>
          <a:prstGeom prst="rect">
            <a:avLst/>
          </a:prstGeom>
          <a:noFill/>
          <a:ln w="9525">
            <a:noFill/>
            <a:miter lim="800000"/>
            <a:headEnd/>
            <a:tailEnd/>
          </a:ln>
        </p:spPr>
      </p:pic>
      <p:sp>
        <p:nvSpPr>
          <p:cNvPr id="51203" name="Text Box 5"/>
          <p:cNvSpPr txBox="1">
            <a:spLocks noChangeArrowheads="1"/>
          </p:cNvSpPr>
          <p:nvPr/>
        </p:nvSpPr>
        <p:spPr bwMode="auto">
          <a:xfrm>
            <a:off x="990600" y="4953000"/>
            <a:ext cx="7162800" cy="646331"/>
          </a:xfrm>
          <a:prstGeom prst="rect">
            <a:avLst/>
          </a:prstGeom>
          <a:noFill/>
          <a:ln w="9525">
            <a:noFill/>
            <a:miter lim="800000"/>
            <a:headEnd/>
            <a:tailEnd/>
          </a:ln>
        </p:spPr>
        <p:txBody>
          <a:bodyPr>
            <a:spAutoFit/>
          </a:bodyPr>
          <a:lstStyle/>
          <a:p>
            <a:pPr>
              <a:spcBef>
                <a:spcPct val="50000"/>
              </a:spcBef>
            </a:pPr>
            <a:r>
              <a:rPr lang="en-US" dirty="0"/>
              <a:t>Courtesy of: </a:t>
            </a:r>
            <a:r>
              <a:rPr lang="en-US" dirty="0">
                <a:hlinkClick r:id="rId4"/>
              </a:rPr>
              <a:t>http://picayune.uclick.com/comics/ch/1992/ch920330.gif</a:t>
            </a:r>
            <a:r>
              <a:rPr 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209800" y="2438400"/>
            <a:ext cx="6019800" cy="2209800"/>
          </a:xfrm>
          <a:prstGeom prst="rect">
            <a:avLst/>
          </a:prstGeom>
          <a:noFill/>
          <a:ln w="9525">
            <a:noFill/>
            <a:miter lim="800000"/>
            <a:headEnd/>
            <a:tailEnd/>
          </a:ln>
          <a:effectLst/>
        </p:spPr>
        <p:txBody>
          <a:bodyPr/>
          <a:lstStyle/>
          <a:p>
            <a:pPr algn="r">
              <a:lnSpc>
                <a:spcPct val="80000"/>
              </a:lnSpc>
            </a:pPr>
            <a:r>
              <a:rPr lang="en-US" sz="3000" dirty="0">
                <a:latin typeface="Book Antiqua" pitchFamily="18" charset="0"/>
              </a:rPr>
              <a:t>Malbert Smith III, Ph.D.</a:t>
            </a:r>
            <a:r>
              <a:rPr lang="en-US" sz="3400" dirty="0">
                <a:latin typeface="Book Antiqua" pitchFamily="18" charset="0"/>
              </a:rPr>
              <a:t/>
            </a:r>
            <a:br>
              <a:rPr lang="en-US" sz="3400" dirty="0">
                <a:latin typeface="Book Antiqua" pitchFamily="18" charset="0"/>
              </a:rPr>
            </a:br>
            <a:r>
              <a:rPr lang="en-US" sz="2800" dirty="0" smtClean="0"/>
              <a:t>President, </a:t>
            </a:r>
            <a:r>
              <a:rPr lang="en-US" sz="2800" dirty="0" err="1" smtClean="0"/>
              <a:t>MetaMetrics</a:t>
            </a:r>
            <a:endParaRPr lang="en-US" sz="2800" dirty="0" smtClean="0"/>
          </a:p>
          <a:p>
            <a:pPr algn="r">
              <a:lnSpc>
                <a:spcPct val="80000"/>
              </a:lnSpc>
            </a:pPr>
            <a:r>
              <a:rPr lang="en-US" sz="2800" dirty="0" smtClean="0"/>
              <a:t>Research Professor, UNC School of Education</a:t>
            </a:r>
          </a:p>
          <a:p>
            <a:pPr algn="r">
              <a:lnSpc>
                <a:spcPct val="80000"/>
              </a:lnSpc>
            </a:pPr>
            <a:endParaRPr lang="en-US" sz="2800" dirty="0" smtClean="0"/>
          </a:p>
          <a:p>
            <a:pPr algn="r">
              <a:lnSpc>
                <a:spcPct val="80000"/>
              </a:lnSpc>
            </a:pPr>
            <a:r>
              <a:rPr lang="en-US" sz="2800" dirty="0" smtClean="0">
                <a:latin typeface="Book Antiqua" pitchFamily="18" charset="0"/>
              </a:rPr>
              <a:t>msmith@Lexile.com</a:t>
            </a:r>
            <a:endParaRPr lang="en-US" sz="2800" dirty="0" smtClean="0"/>
          </a:p>
          <a:p>
            <a:pPr marL="342900" indent="-342900" algn="r">
              <a:lnSpc>
                <a:spcPct val="110000"/>
              </a:lnSpc>
              <a:buClr>
                <a:srgbClr val="0060A1"/>
              </a:buClr>
              <a:buSzPct val="85000"/>
              <a:buFont typeface="Wingdings" pitchFamily="2" charset="2"/>
              <a:buNone/>
            </a:pPr>
            <a:r>
              <a:rPr lang="en-US" sz="2600" dirty="0">
                <a:latin typeface="Book Antiqua" pitchFamily="18" charset="0"/>
              </a:rPr>
              <a:t/>
            </a:r>
            <a:br>
              <a:rPr lang="en-US" sz="2600" dirty="0">
                <a:latin typeface="Book Antiqua" pitchFamily="18" charset="0"/>
              </a:rPr>
            </a:br>
            <a:endParaRPr lang="en-US" sz="2100" dirty="0">
              <a:latin typeface="Book Antiqua" pitchFamily="18" charset="0"/>
            </a:endParaRPr>
          </a:p>
        </p:txBody>
      </p:sp>
      <p:sp>
        <p:nvSpPr>
          <p:cNvPr id="44035" name="Text Box 3"/>
          <p:cNvSpPr txBox="1">
            <a:spLocks noChangeArrowheads="1"/>
          </p:cNvSpPr>
          <p:nvPr/>
        </p:nvSpPr>
        <p:spPr bwMode="auto">
          <a:xfrm>
            <a:off x="3352800" y="1905000"/>
            <a:ext cx="4876800" cy="519113"/>
          </a:xfrm>
          <a:prstGeom prst="rect">
            <a:avLst/>
          </a:prstGeom>
          <a:noFill/>
          <a:ln w="9525">
            <a:noFill/>
            <a:miter lim="800000"/>
            <a:headEnd/>
            <a:tailEnd/>
          </a:ln>
          <a:effectLst/>
        </p:spPr>
        <p:txBody>
          <a:bodyPr>
            <a:spAutoFit/>
          </a:bodyPr>
          <a:lstStyle/>
          <a:p>
            <a:pPr algn="r"/>
            <a:r>
              <a:rPr lang="en-US" sz="2800" dirty="0">
                <a:solidFill>
                  <a:srgbClr val="0060A1"/>
                </a:solidFill>
                <a:latin typeface="Book Antiqua" pitchFamily="18" charset="0"/>
              </a:rPr>
              <a:t>Contact Info:</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517525"/>
            <a:ext cx="8077200" cy="579438"/>
          </a:xfrm>
        </p:spPr>
        <p:txBody>
          <a:bodyPr/>
          <a:lstStyle/>
          <a:p>
            <a:pPr algn="ctr" eaLnBrk="1" hangingPunct="1"/>
            <a:r>
              <a:rPr lang="en-US" sz="3200" dirty="0" smtClean="0"/>
              <a:t>Quick Facts</a:t>
            </a:r>
          </a:p>
        </p:txBody>
      </p:sp>
      <p:sp>
        <p:nvSpPr>
          <p:cNvPr id="18435" name="Rectangle 3"/>
          <p:cNvSpPr>
            <a:spLocks noGrp="1" noChangeArrowheads="1"/>
          </p:cNvSpPr>
          <p:nvPr>
            <p:ph type="body" sz="half" idx="1"/>
          </p:nvPr>
        </p:nvSpPr>
        <p:spPr>
          <a:xfrm>
            <a:off x="609600" y="1295400"/>
            <a:ext cx="7924800" cy="4167188"/>
          </a:xfrm>
        </p:spPr>
        <p:txBody>
          <a:bodyPr/>
          <a:lstStyle/>
          <a:p>
            <a:pPr marL="571500" indent="-571500" eaLnBrk="1" hangingPunct="1">
              <a:buFontTx/>
              <a:buChar char="•"/>
            </a:pPr>
            <a:r>
              <a:rPr lang="en-US" sz="2800" smtClean="0"/>
              <a:t>Each year, approximately 1.2 million students fail to graduate from high school, more than half of whom are from minority groups.</a:t>
            </a:r>
          </a:p>
          <a:p>
            <a:pPr marL="571500" indent="-571500" eaLnBrk="1" hangingPunct="1">
              <a:buFontTx/>
              <a:buChar char="•"/>
            </a:pPr>
            <a:r>
              <a:rPr lang="en-US" sz="2800" smtClean="0"/>
              <a:t>Percent of freshmen that enroll in at least one remedial course</a:t>
            </a:r>
          </a:p>
          <a:p>
            <a:pPr marL="571500" indent="-571500" eaLnBrk="1" hangingPunct="1">
              <a:buFontTx/>
              <a:buNone/>
            </a:pPr>
            <a:endParaRPr lang="en-US" sz="2800" smtClean="0"/>
          </a:p>
          <a:p>
            <a:pPr marL="571500" indent="-571500" eaLnBrk="1" hangingPunct="1">
              <a:buFont typeface="Wingdings" pitchFamily="2" charset="2"/>
              <a:buAutoNum type="arabicPeriod"/>
            </a:pPr>
            <a:endParaRPr lang="en-US" sz="2400" smtClean="0"/>
          </a:p>
          <a:p>
            <a:pPr marL="571500" indent="-571500" eaLnBrk="1" hangingPunct="1"/>
            <a:endParaRPr lang="en-US" sz="2600" smtClean="0"/>
          </a:p>
        </p:txBody>
      </p:sp>
      <p:graphicFrame>
        <p:nvGraphicFramePr>
          <p:cNvPr id="120862" name="Group 30"/>
          <p:cNvGraphicFramePr>
            <a:graphicFrameLocks noGrp="1"/>
          </p:cNvGraphicFramePr>
          <p:nvPr>
            <p:ph sz="half" idx="2"/>
          </p:nvPr>
        </p:nvGraphicFramePr>
        <p:xfrm>
          <a:off x="1676400" y="4114800"/>
          <a:ext cx="5867400" cy="1512570"/>
        </p:xfrm>
        <a:graphic>
          <a:graphicData uri="http://schemas.openxmlformats.org/drawingml/2006/table">
            <a:tbl>
              <a:tblPr/>
              <a:tblGrid>
                <a:gridCol w="3017838"/>
                <a:gridCol w="2849562"/>
              </a:tblGrid>
              <a:tr h="609600">
                <a:tc>
                  <a:txBody>
                    <a:bodyPr/>
                    <a:lstStyle/>
                    <a:p>
                      <a:pPr marL="0" marR="0" lvl="0" indent="0" algn="ctr" defTabSz="914400" rtl="0" eaLnBrk="1" fontAlgn="base" latinLnBrk="0" hangingPunct="1">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Book Antiqua" pitchFamily="18" charset="0"/>
                        </a:rPr>
                        <a:t>Community College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Book Antiqua" pitchFamily="18" charset="0"/>
                        </a:rPr>
                        <a:t>Four-Year Institution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ctr" defTabSz="914400" rtl="0" eaLnBrk="1" fontAlgn="base" latinLnBrk="0" hangingPunct="1">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Book Antiqua" pitchFamily="18" charset="0"/>
                        </a:rPr>
                        <a:t>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Book Antiqua"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7" name="Text Box 31"/>
          <p:cNvSpPr txBox="1">
            <a:spLocks noChangeArrowheads="1"/>
          </p:cNvSpPr>
          <p:nvPr/>
        </p:nvSpPr>
        <p:spPr bwMode="auto">
          <a:xfrm>
            <a:off x="1981200" y="6019800"/>
            <a:ext cx="5334000" cy="336550"/>
          </a:xfrm>
          <a:prstGeom prst="rect">
            <a:avLst/>
          </a:prstGeom>
          <a:noFill/>
          <a:ln w="9525">
            <a:noFill/>
            <a:miter lim="800000"/>
            <a:headEnd/>
            <a:tailEnd/>
          </a:ln>
        </p:spPr>
        <p:txBody>
          <a:bodyPr>
            <a:spAutoFit/>
          </a:bodyPr>
          <a:lstStyle/>
          <a:p>
            <a:pPr>
              <a:spcBef>
                <a:spcPct val="50000"/>
              </a:spcBef>
            </a:pPr>
            <a:r>
              <a:rPr lang="en-US" sz="1600" i="1">
                <a:latin typeface="Book Antiqua" pitchFamily="18" charset="0"/>
              </a:rPr>
              <a:t>Alliance for Excellent Education</a:t>
            </a:r>
            <a:r>
              <a:rPr lang="en-US" sz="1600">
                <a:latin typeface="Book Antiqua" pitchFamily="18" charset="0"/>
              </a:rPr>
              <a:t>, February 2009 edition.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5257800" y="1905000"/>
            <a:ext cx="3505200" cy="2870200"/>
          </a:xfrm>
          <a:prstGeom prst="rect">
            <a:avLst/>
          </a:prstGeom>
          <a:noFill/>
          <a:ln w="9525">
            <a:noFill/>
            <a:miter lim="800000"/>
            <a:headEnd/>
            <a:tailEnd/>
          </a:ln>
        </p:spPr>
        <p:txBody>
          <a:bodyPr>
            <a:spAutoFit/>
          </a:bodyPr>
          <a:lstStyle/>
          <a:p>
            <a:pPr marL="342900" indent="-342900">
              <a:spcBef>
                <a:spcPct val="20000"/>
              </a:spcBef>
              <a:buClr>
                <a:srgbClr val="0060A1"/>
              </a:buClr>
              <a:buSzPct val="85000"/>
              <a:buFont typeface="Wingdings" pitchFamily="2" charset="2"/>
              <a:buNone/>
            </a:pPr>
            <a:r>
              <a:rPr lang="en-US" sz="2600" dirty="0">
                <a:latin typeface="Book Antiqua" pitchFamily="18" charset="0"/>
              </a:rPr>
              <a:t>Students who enroll in</a:t>
            </a:r>
          </a:p>
          <a:p>
            <a:pPr marL="342900" indent="-342900">
              <a:spcBef>
                <a:spcPct val="20000"/>
              </a:spcBef>
              <a:buClr>
                <a:srgbClr val="0060A1"/>
              </a:buClr>
              <a:buSzPct val="85000"/>
              <a:buFont typeface="Wingdings" pitchFamily="2" charset="2"/>
              <a:buNone/>
            </a:pPr>
            <a:r>
              <a:rPr lang="en-US" sz="2600" dirty="0">
                <a:latin typeface="Book Antiqua" pitchFamily="18" charset="0"/>
              </a:rPr>
              <a:t>a remedial reading</a:t>
            </a:r>
          </a:p>
          <a:p>
            <a:pPr marL="342900" indent="-342900">
              <a:spcBef>
                <a:spcPct val="20000"/>
              </a:spcBef>
              <a:buClr>
                <a:srgbClr val="0060A1"/>
              </a:buClr>
              <a:buSzPct val="85000"/>
              <a:buFont typeface="Wingdings" pitchFamily="2" charset="2"/>
              <a:buNone/>
            </a:pPr>
            <a:r>
              <a:rPr lang="en-US" sz="2600" dirty="0">
                <a:latin typeface="Book Antiqua" pitchFamily="18" charset="0"/>
              </a:rPr>
              <a:t>course are 41 percent</a:t>
            </a:r>
          </a:p>
          <a:p>
            <a:pPr marL="342900" indent="-342900">
              <a:spcBef>
                <a:spcPct val="20000"/>
              </a:spcBef>
              <a:buClr>
                <a:srgbClr val="0060A1"/>
              </a:buClr>
              <a:buSzPct val="85000"/>
              <a:buFont typeface="Wingdings" pitchFamily="2" charset="2"/>
              <a:buNone/>
            </a:pPr>
            <a:r>
              <a:rPr lang="en-US" sz="2600" dirty="0">
                <a:latin typeface="Book Antiqua" pitchFamily="18" charset="0"/>
              </a:rPr>
              <a:t>more likely to drop</a:t>
            </a:r>
          </a:p>
          <a:p>
            <a:pPr marL="342900" indent="-342900">
              <a:spcBef>
                <a:spcPct val="20000"/>
              </a:spcBef>
              <a:buClr>
                <a:srgbClr val="0060A1"/>
              </a:buClr>
              <a:buSzPct val="85000"/>
              <a:buFont typeface="Wingdings" pitchFamily="2" charset="2"/>
              <a:buNone/>
            </a:pPr>
            <a:r>
              <a:rPr lang="en-US" sz="2600" dirty="0">
                <a:latin typeface="Book Antiqua" pitchFamily="18" charset="0"/>
              </a:rPr>
              <a:t>out of </a:t>
            </a:r>
            <a:r>
              <a:rPr lang="en-US" sz="2600" dirty="0" smtClean="0">
                <a:latin typeface="Book Antiqua" pitchFamily="18" charset="0"/>
              </a:rPr>
              <a:t>college. </a:t>
            </a:r>
            <a:endParaRPr lang="en-US" sz="2600" dirty="0">
              <a:latin typeface="Book Antiqua" pitchFamily="18" charset="0"/>
            </a:endParaRPr>
          </a:p>
          <a:p>
            <a:pPr marL="342900" indent="-342900">
              <a:spcBef>
                <a:spcPct val="20000"/>
              </a:spcBef>
              <a:buClr>
                <a:srgbClr val="0060A1"/>
              </a:buClr>
              <a:buSzPct val="85000"/>
              <a:buFont typeface="Wingdings" pitchFamily="2" charset="2"/>
              <a:buNone/>
            </a:pPr>
            <a:r>
              <a:rPr lang="en-US" sz="2600" dirty="0">
                <a:latin typeface="Book Antiqua" pitchFamily="18" charset="0"/>
              </a:rPr>
              <a:t>(NCES, 2004a)</a:t>
            </a:r>
          </a:p>
        </p:txBody>
      </p:sp>
      <p:graphicFrame>
        <p:nvGraphicFramePr>
          <p:cNvPr id="1026" name="Object 5"/>
          <p:cNvGraphicFramePr>
            <a:graphicFrameLocks noChangeAspect="1"/>
          </p:cNvGraphicFramePr>
          <p:nvPr/>
        </p:nvGraphicFramePr>
        <p:xfrm>
          <a:off x="457200" y="1752600"/>
          <a:ext cx="4759325" cy="3351213"/>
        </p:xfrm>
        <a:graphic>
          <a:graphicData uri="http://schemas.openxmlformats.org/presentationml/2006/ole">
            <p:oleObj spid="_x0000_s2050" name="Chart" r:id="rId4" imgW="6095905" imgH="4067223" progId="MSGraph.Chart.8">
              <p:embed followColorScheme="full"/>
            </p:oleObj>
          </a:graphicData>
        </a:graphic>
      </p:graphicFrame>
      <p:sp>
        <p:nvSpPr>
          <p:cNvPr id="1028" name="Rectangle 6"/>
          <p:cNvSpPr>
            <a:spLocks noChangeArrowheads="1"/>
          </p:cNvSpPr>
          <p:nvPr/>
        </p:nvSpPr>
        <p:spPr bwMode="auto">
          <a:xfrm>
            <a:off x="457200" y="533400"/>
            <a:ext cx="8077200" cy="1066800"/>
          </a:xfrm>
          <a:prstGeom prst="rect">
            <a:avLst/>
          </a:prstGeom>
          <a:noFill/>
          <a:ln w="9525">
            <a:noFill/>
            <a:miter lim="800000"/>
            <a:headEnd/>
            <a:tailEnd/>
          </a:ln>
        </p:spPr>
        <p:txBody>
          <a:bodyPr>
            <a:spAutoFit/>
          </a:bodyPr>
          <a:lstStyle/>
          <a:p>
            <a:pPr algn="ctr"/>
            <a:r>
              <a:rPr lang="en-US" sz="3200">
                <a:solidFill>
                  <a:srgbClr val="0060A1"/>
                </a:solidFill>
                <a:latin typeface="Book Antiqua" pitchFamily="18" charset="0"/>
              </a:rPr>
              <a:t>Students Obtaining Bachelor’s Degree </a:t>
            </a:r>
            <a:br>
              <a:rPr lang="en-US" sz="3200">
                <a:solidFill>
                  <a:srgbClr val="0060A1"/>
                </a:solidFill>
                <a:latin typeface="Book Antiqua" pitchFamily="18" charset="0"/>
              </a:rPr>
            </a:br>
            <a:r>
              <a:rPr lang="en-US" sz="3200">
                <a:solidFill>
                  <a:srgbClr val="0060A1"/>
                </a:solidFill>
                <a:latin typeface="Book Antiqua" pitchFamily="18" charset="0"/>
              </a:rPr>
              <a:t>in Eight Years</a:t>
            </a:r>
          </a:p>
        </p:txBody>
      </p:sp>
      <p:sp>
        <p:nvSpPr>
          <p:cNvPr id="1029" name="Text Box 7"/>
          <p:cNvSpPr txBox="1">
            <a:spLocks noChangeArrowheads="1"/>
          </p:cNvSpPr>
          <p:nvPr/>
        </p:nvSpPr>
        <p:spPr bwMode="auto">
          <a:xfrm>
            <a:off x="685800" y="5029200"/>
            <a:ext cx="7467600" cy="336550"/>
          </a:xfrm>
          <a:prstGeom prst="rect">
            <a:avLst/>
          </a:prstGeom>
          <a:noFill/>
          <a:ln w="9525">
            <a:noFill/>
            <a:miter lim="800000"/>
            <a:headEnd/>
            <a:tailEnd/>
          </a:ln>
        </p:spPr>
        <p:txBody>
          <a:bodyPr>
            <a:spAutoFit/>
          </a:bodyPr>
          <a:lstStyle/>
          <a:p>
            <a:pPr>
              <a:spcBef>
                <a:spcPct val="50000"/>
              </a:spcBef>
            </a:pPr>
            <a:r>
              <a:rPr lang="en-US" sz="1400" i="1">
                <a:latin typeface="Book Antiqua" pitchFamily="18" charset="0"/>
              </a:rPr>
              <a:t>Alliance for Excellent Education</a:t>
            </a:r>
            <a:r>
              <a:rPr lang="en-US" sz="1400">
                <a:latin typeface="Book Antiqua" pitchFamily="18" charset="0"/>
              </a:rPr>
              <a:t>, February 2009 edition.</a:t>
            </a:r>
            <a:r>
              <a:rPr lang="en-US" sz="1600">
                <a:latin typeface="Book Antiqua"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09600" y="914400"/>
            <a:ext cx="8077200" cy="44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ctr" defTabSz="914400" rtl="0" eaLnBrk="1" fontAlgn="base" latinLnBrk="0" hangingPunct="1">
              <a:lnSpc>
                <a:spcPct val="100000"/>
              </a:lnSpc>
              <a:spcBef>
                <a:spcPct val="20000"/>
              </a:spcBef>
              <a:spcAft>
                <a:spcPct val="0"/>
              </a:spcAft>
              <a:buClr>
                <a:srgbClr val="0060A1"/>
              </a:buClr>
              <a:buSzPct val="85000"/>
              <a:buFont typeface="Wingdings" pitchFamily="2" charset="2"/>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4400" b="0" i="0" u="none" strike="noStrike" kern="0" cap="none" spc="0" normalizeH="0" baseline="0" noProof="0" dirty="0" smtClean="0">
                <a:ln>
                  <a:noFill/>
                </a:ln>
                <a:solidFill>
                  <a:schemeClr val="tx1"/>
                </a:solidFill>
                <a:effectLst/>
                <a:uLnTx/>
                <a:uFillTx/>
                <a:latin typeface="+mn-lt"/>
                <a:ea typeface="+mn-ea"/>
                <a:cs typeface="+mn-cs"/>
              </a:rPr>
              <a:t>“High school completion does not</a:t>
            </a:r>
            <a:r>
              <a:rPr kumimoji="0" lang="en-US" sz="4400" b="0" i="0" u="none" strike="noStrike" kern="0" cap="none" spc="0" normalizeH="0" noProof="0" dirty="0" smtClean="0">
                <a:ln>
                  <a:noFill/>
                </a:ln>
                <a:solidFill>
                  <a:schemeClr val="tx1"/>
                </a:solidFill>
                <a:effectLst/>
                <a:uLnTx/>
                <a:uFillTx/>
                <a:latin typeface="+mn-lt"/>
                <a:ea typeface="+mn-ea"/>
                <a:cs typeface="+mn-cs"/>
              </a:rPr>
              <a:t> equal college readiness.” </a:t>
            </a:r>
          </a:p>
          <a:p>
            <a:pPr marL="342900" marR="0" lvl="0" indent="-342900" algn="ctr" defTabSz="914400" rtl="0" eaLnBrk="1" fontAlgn="base" latinLnBrk="0" hangingPunct="1">
              <a:lnSpc>
                <a:spcPct val="100000"/>
              </a:lnSpc>
              <a:spcBef>
                <a:spcPct val="20000"/>
              </a:spcBef>
              <a:spcAft>
                <a:spcPct val="0"/>
              </a:spcAft>
              <a:buClr>
                <a:srgbClr val="0060A1"/>
              </a:buClr>
              <a:buSzPct val="85000"/>
              <a:buFont typeface="Wingdings" pitchFamily="2" charset="2"/>
              <a:buNone/>
              <a:tabLst/>
              <a:defRPr/>
            </a:pPr>
            <a:r>
              <a:rPr kumimoji="0" lang="en-US" sz="4400" b="0" i="0" u="none" strike="noStrike" kern="0" cap="none" spc="0" normalizeH="0" noProof="0" dirty="0" smtClean="0">
                <a:ln>
                  <a:noFill/>
                </a:ln>
                <a:solidFill>
                  <a:schemeClr val="tx1"/>
                </a:solidFill>
                <a:effectLst/>
                <a:uLnTx/>
                <a:uFillTx/>
                <a:latin typeface="+mn-lt"/>
                <a:ea typeface="+mn-ea"/>
                <a:cs typeface="+mn-cs"/>
              </a:rPr>
              <a:t>– Education Week</a:t>
            </a:r>
          </a:p>
          <a:p>
            <a:pPr marL="342900" marR="0" lvl="0" indent="-342900" algn="l" defTabSz="914400" rtl="0" eaLnBrk="1" fontAlgn="base" latinLnBrk="0" hangingPunct="1">
              <a:lnSpc>
                <a:spcPct val="100000"/>
              </a:lnSpc>
              <a:spcBef>
                <a:spcPct val="20000"/>
              </a:spcBef>
              <a:spcAft>
                <a:spcPct val="0"/>
              </a:spcAft>
              <a:buClr>
                <a:srgbClr val="0060A1"/>
              </a:buClr>
              <a:buSzPct val="85000"/>
              <a:buFont typeface="Wingdings" pitchFamily="2" charset="2"/>
              <a:buNone/>
              <a:tabLst/>
              <a:defRPr/>
            </a:pPr>
            <a:endParaRPr lang="en-US" sz="2800" kern="0" baseline="0" dirty="0"/>
          </a:p>
          <a:p>
            <a:pPr marL="342900" lvl="0" indent="-342900" fontAlgn="base">
              <a:spcBef>
                <a:spcPct val="20000"/>
              </a:spcBef>
              <a:spcAft>
                <a:spcPct val="0"/>
              </a:spcAft>
              <a:buClr>
                <a:srgbClr val="0060A1"/>
              </a:buClr>
              <a:buSzPct val="85000"/>
            </a:pPr>
            <a:endParaRPr lang="en-US" sz="1200" dirty="0" smtClean="0"/>
          </a:p>
          <a:p>
            <a:pPr marL="342900" lvl="0" indent="-342900" fontAlgn="base">
              <a:spcBef>
                <a:spcPct val="20000"/>
              </a:spcBef>
              <a:spcAft>
                <a:spcPct val="0"/>
              </a:spcAft>
              <a:buClr>
                <a:srgbClr val="0060A1"/>
              </a:buClr>
              <a:buSzPct val="85000"/>
            </a:pPr>
            <a:endParaRPr lang="en-US" sz="1200" dirty="0"/>
          </a:p>
          <a:p>
            <a:pPr marL="342900" lvl="0" indent="-342900" fontAlgn="base">
              <a:spcBef>
                <a:spcPct val="20000"/>
              </a:spcBef>
              <a:spcAft>
                <a:spcPct val="0"/>
              </a:spcAft>
              <a:buClr>
                <a:srgbClr val="0060A1"/>
              </a:buClr>
              <a:buSzPct val="85000"/>
            </a:pPr>
            <a:endParaRPr lang="en-US" sz="1200" dirty="0" smtClean="0"/>
          </a:p>
          <a:p>
            <a:pPr marL="342900" lvl="0" indent="-342900" fontAlgn="base">
              <a:spcBef>
                <a:spcPct val="20000"/>
              </a:spcBef>
              <a:spcAft>
                <a:spcPct val="0"/>
              </a:spcAft>
              <a:buClr>
                <a:srgbClr val="0060A1"/>
              </a:buClr>
              <a:buSzPct val="85000"/>
            </a:pPr>
            <a:endParaRPr lang="en-US" sz="1200" dirty="0"/>
          </a:p>
          <a:p>
            <a:pPr marL="342900" lvl="0" indent="-342900" fontAlgn="base">
              <a:spcBef>
                <a:spcPct val="20000"/>
              </a:spcBef>
              <a:spcAft>
                <a:spcPct val="0"/>
              </a:spcAft>
              <a:buClr>
                <a:srgbClr val="0060A1"/>
              </a:buClr>
              <a:buSzPct val="85000"/>
            </a:pPr>
            <a:r>
              <a:rPr lang="en-US" sz="1200" dirty="0" err="1" smtClean="0"/>
              <a:t>Gewertz</a:t>
            </a:r>
            <a:r>
              <a:rPr lang="en-US" sz="1200" dirty="0" smtClean="0"/>
              <a:t>, Catherine. “College-Readiness Program Hard to Gauge." </a:t>
            </a:r>
            <a:r>
              <a:rPr lang="en-US" sz="1200" i="1" dirty="0" smtClean="0"/>
              <a:t>Education Week</a:t>
            </a:r>
            <a:r>
              <a:rPr lang="en-US" sz="1200" dirty="0" smtClean="0"/>
              <a:t> 30.18 (2011): 1+. Print</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60A1"/>
              </a:buClr>
              <a:buSzPct val="85000"/>
              <a:buFont typeface="Wingdings" pitchFamily="2" charset="2"/>
              <a:buNone/>
              <a:tabLst/>
              <a:defRPr/>
            </a:pPr>
            <a:endParaRPr kumimoji="0" lang="en-US" sz="3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52941" t="13281" r="6471" b="3125"/>
          <a:stretch>
            <a:fillRect/>
          </a:stretch>
        </p:blipFill>
        <p:spPr bwMode="auto">
          <a:xfrm>
            <a:off x="457200" y="304800"/>
            <a:ext cx="8229600" cy="602642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l="57353" t="17188" r="3529" b="2344"/>
          <a:stretch>
            <a:fillRect/>
          </a:stretch>
        </p:blipFill>
        <p:spPr bwMode="auto">
          <a:xfrm>
            <a:off x="685800" y="533400"/>
            <a:ext cx="6705600" cy="519305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81000"/>
            <a:ext cx="8534400" cy="2012950"/>
          </a:xfrm>
        </p:spPr>
        <p:txBody>
          <a:bodyPr/>
          <a:lstStyle/>
          <a:p>
            <a:pPr algn="ctr" eaLnBrk="1" hangingPunct="1"/>
            <a:r>
              <a:rPr lang="en-US" sz="3100" i="1" smtClean="0"/>
              <a:t>Common Core Standards for English Language Arts and Literacy in History/Social Studies &amp; Science</a:t>
            </a:r>
            <a:r>
              <a:rPr lang="en-US" sz="3100" smtClean="0"/>
              <a:t/>
            </a:r>
            <a:br>
              <a:rPr lang="en-US" sz="3100" smtClean="0"/>
            </a:br>
            <a:r>
              <a:rPr lang="en-US" sz="3100" smtClean="0"/>
              <a:t>Appendix A: Findings</a:t>
            </a:r>
            <a:r>
              <a:rPr lang="en-US" sz="3200" smtClean="0"/>
              <a:t> </a:t>
            </a:r>
            <a:br>
              <a:rPr lang="en-US" sz="3200" smtClean="0"/>
            </a:br>
            <a:endParaRPr lang="en-US" sz="3200" smtClean="0"/>
          </a:p>
        </p:txBody>
      </p:sp>
      <p:sp>
        <p:nvSpPr>
          <p:cNvPr id="24579" name="Rectangle 3"/>
          <p:cNvSpPr>
            <a:spLocks noGrp="1" noChangeArrowheads="1"/>
          </p:cNvSpPr>
          <p:nvPr>
            <p:ph type="body" idx="1"/>
          </p:nvPr>
        </p:nvSpPr>
        <p:spPr>
          <a:xfrm>
            <a:off x="609600" y="2057400"/>
            <a:ext cx="8077200" cy="3251200"/>
          </a:xfrm>
        </p:spPr>
        <p:txBody>
          <a:bodyPr/>
          <a:lstStyle/>
          <a:p>
            <a:pPr eaLnBrk="1" hangingPunct="1">
              <a:lnSpc>
                <a:spcPct val="90000"/>
              </a:lnSpc>
            </a:pPr>
            <a:r>
              <a:rPr lang="en-US" sz="2800" dirty="0" smtClean="0"/>
              <a:t>Students who fall short of ACT's college readiness benchmarks have the greatest difficulty with the test items involving the most complex text.</a:t>
            </a:r>
          </a:p>
          <a:p>
            <a:pPr eaLnBrk="1" hangingPunct="1">
              <a:lnSpc>
                <a:spcPct val="90000"/>
              </a:lnSpc>
            </a:pPr>
            <a:r>
              <a:rPr lang="en-US" sz="2800" dirty="0" smtClean="0"/>
              <a:t>K-12 reading assignments have become much less demanding in the last half-century, with an especially large drop-off in high school expectations.</a:t>
            </a:r>
          </a:p>
        </p:txBody>
      </p:sp>
      <p:sp>
        <p:nvSpPr>
          <p:cNvPr id="24580" name="Text Box 5"/>
          <p:cNvSpPr txBox="1">
            <a:spLocks noChangeArrowheads="1"/>
          </p:cNvSpPr>
          <p:nvPr/>
        </p:nvSpPr>
        <p:spPr bwMode="auto">
          <a:xfrm>
            <a:off x="1524000" y="5486400"/>
            <a:ext cx="6019800" cy="517525"/>
          </a:xfrm>
          <a:prstGeom prst="rect">
            <a:avLst/>
          </a:prstGeom>
          <a:noFill/>
          <a:ln w="9525">
            <a:noFill/>
            <a:miter lim="800000"/>
            <a:headEnd/>
            <a:tailEnd/>
          </a:ln>
        </p:spPr>
        <p:txBody>
          <a:bodyPr>
            <a:spAutoFit/>
          </a:bodyPr>
          <a:lstStyle/>
          <a:p>
            <a:pPr>
              <a:spcBef>
                <a:spcPct val="50000"/>
              </a:spcBef>
            </a:pPr>
            <a:r>
              <a:rPr lang="en-US" sz="1400">
                <a:latin typeface="Book Antiqua" pitchFamily="18" charset="0"/>
              </a:rPr>
              <a:t>Weston, S. P. (2010). “The giant text complexity challenge inside the new literacy standards.” The Prichard Committee for Academic Excellence </a:t>
            </a:r>
          </a:p>
        </p:txBody>
      </p:sp>
    </p:spTree>
  </p:cSld>
  <p:clrMapOvr>
    <a:masterClrMapping/>
  </p:clrMapOvr>
</p:sld>
</file>

<file path=ppt/theme/theme1.xml><?xml version="1.0" encoding="utf-8"?>
<a:theme xmlns:a="http://schemas.openxmlformats.org/drawingml/2006/main" name="MM PP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MM%20PPT%20Template</Template>
  <TotalTime>638</TotalTime>
  <Words>1161</Words>
  <Application>Microsoft Office PowerPoint</Application>
  <PresentationFormat>On-screen Show (4:3)</PresentationFormat>
  <Paragraphs>209</Paragraphs>
  <Slides>36</Slides>
  <Notes>24</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MM PPT Template</vt:lpstr>
      <vt:lpstr>Chart</vt:lpstr>
      <vt:lpstr>Promoting College and Career Readiness for All Students</vt:lpstr>
      <vt:lpstr>Agenda</vt:lpstr>
      <vt:lpstr>Slide 3</vt:lpstr>
      <vt:lpstr>Quick Facts</vt:lpstr>
      <vt:lpstr>Slide 5</vt:lpstr>
      <vt:lpstr>Slide 6</vt:lpstr>
      <vt:lpstr>Slide 7</vt:lpstr>
      <vt:lpstr>Slide 8</vt:lpstr>
      <vt:lpstr>Common Core Standards for English Language Arts and Literacy in History/Social Studies &amp; Science Appendix A: Findings  </vt:lpstr>
      <vt:lpstr>Common Core Standards for English Language Arts and Literacy in History/Social Studies &amp; Science Appendix A: Findings  </vt:lpstr>
      <vt:lpstr>Text Gap</vt:lpstr>
      <vt:lpstr>Slide 12</vt:lpstr>
      <vt:lpstr>Slide 13</vt:lpstr>
      <vt:lpstr>Ensuring Students Are College and Career Ready</vt:lpstr>
      <vt:lpstr>Estimated Cumulative Differences in Language Experience by 4 Years of Age</vt:lpstr>
      <vt:lpstr>Mitigate Summer Learning Loss</vt:lpstr>
      <vt:lpstr>Mitigate Summer Learning Loss</vt:lpstr>
      <vt:lpstr>Effects of a Voluntary Summer Reading  Intervention on Reading Achievement</vt:lpstr>
      <vt:lpstr>White Paper: Stop Summer Academic Loss</vt:lpstr>
      <vt:lpstr>“Find a Book”</vt:lpstr>
      <vt:lpstr>“Find a Book”</vt:lpstr>
      <vt:lpstr>Slide 22</vt:lpstr>
      <vt:lpstr>Slide 23</vt:lpstr>
      <vt:lpstr>Slide 24</vt:lpstr>
      <vt:lpstr>Slide 25</vt:lpstr>
      <vt:lpstr>Increase the Diet of Non-Fiction Text</vt:lpstr>
      <vt:lpstr>Percentage distribution of literary and informational passages</vt:lpstr>
      <vt:lpstr>Slide 28</vt:lpstr>
      <vt:lpstr>Estimating the Impact of Family and Home on Student Achievement</vt:lpstr>
      <vt:lpstr>Slide 30</vt:lpstr>
      <vt:lpstr>Slide 31</vt:lpstr>
      <vt:lpstr>Slide 32</vt:lpstr>
      <vt:lpstr>Slide 33</vt:lpstr>
      <vt:lpstr>Parent-Teacher Meetings, School Websites, School Bulletins, etc.</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College and Career Readiness for All Students</dc:title>
  <dc:creator>creinersman</dc:creator>
  <cp:lastModifiedBy>creinersman</cp:lastModifiedBy>
  <cp:revision>68</cp:revision>
  <dcterms:created xsi:type="dcterms:W3CDTF">2011-02-07T16:30:15Z</dcterms:created>
  <dcterms:modified xsi:type="dcterms:W3CDTF">2011-06-02T15:08:34Z</dcterms:modified>
</cp:coreProperties>
</file>