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8" r:id="rId3"/>
    <p:sldId id="276" r:id="rId4"/>
    <p:sldId id="277" r:id="rId5"/>
    <p:sldId id="278" r:id="rId6"/>
    <p:sldId id="281" r:id="rId7"/>
    <p:sldId id="279" r:id="rId8"/>
    <p:sldId id="283" r:id="rId9"/>
    <p:sldId id="274" r:id="rId10"/>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69696"/>
    <a:srgbClr val="5F5F5F"/>
    <a:srgbClr val="0060A1"/>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480"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5" d="100"/>
          <a:sy n="65" d="100"/>
        </p:scale>
        <p:origin x="-2016" y="-102"/>
      </p:cViewPr>
      <p:guideLst>
        <p:guide orient="horz" pos="2928"/>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7651" name="Rectangle 3"/>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2292" name="Rectangle 4"/>
          <p:cNvSpPr>
            <a:spLocks noRo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p:spPr>
      </p:sp>
      <p:sp>
        <p:nvSpPr>
          <p:cNvPr id="27653" name="Rectangle 5"/>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7654" name="Rectangle 6"/>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7655" name="Rectangle 7"/>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B02AA58F-6874-4E6F-9C61-588CA2E6C174}"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ln/>
        </p:spPr>
      </p:sp>
      <p:sp>
        <p:nvSpPr>
          <p:cNvPr id="13315" name="Notes Placeholder 2"/>
          <p:cNvSpPr>
            <a:spLocks noGrp="1"/>
          </p:cNvSpPr>
          <p:nvPr>
            <p:ph type="body" idx="1"/>
          </p:nvPr>
        </p:nvSpPr>
        <p:spPr>
          <a:noFill/>
          <a:ln/>
        </p:spPr>
        <p:txBody>
          <a:bodyPr/>
          <a:lstStyle/>
          <a:p>
            <a:pPr eaLnBrk="1" hangingPunct="1"/>
            <a:endParaRPr lang="en-US" smtClean="0"/>
          </a:p>
        </p:txBody>
      </p:sp>
      <p:sp>
        <p:nvSpPr>
          <p:cNvPr id="13316" name="Slide Number Placeholder 3"/>
          <p:cNvSpPr>
            <a:spLocks noGrp="1"/>
          </p:cNvSpPr>
          <p:nvPr>
            <p:ph type="sldNum" sz="quarter" idx="5"/>
          </p:nvPr>
        </p:nvSpPr>
        <p:spPr>
          <a:noFill/>
        </p:spPr>
        <p:txBody>
          <a:bodyPr/>
          <a:lstStyle/>
          <a:p>
            <a:fld id="{07A61FF4-B654-4847-B512-95CC3CA41883}" type="slidenum">
              <a:rPr lang="en-US" smtClean="0"/>
              <a:pPr/>
              <a:t>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a:ln/>
        </p:spPr>
      </p:sp>
      <p:sp>
        <p:nvSpPr>
          <p:cNvPr id="14339" name="Notes Placeholder 2"/>
          <p:cNvSpPr>
            <a:spLocks noGrp="1"/>
          </p:cNvSpPr>
          <p:nvPr>
            <p:ph type="body" idx="1"/>
          </p:nvPr>
        </p:nvSpPr>
        <p:spPr>
          <a:noFill/>
          <a:ln/>
        </p:spPr>
        <p:txBody>
          <a:bodyPr/>
          <a:lstStyle/>
          <a:p>
            <a:pPr eaLnBrk="1" hangingPunct="1"/>
            <a:endParaRPr lang="en-US" smtClean="0"/>
          </a:p>
        </p:txBody>
      </p:sp>
      <p:sp>
        <p:nvSpPr>
          <p:cNvPr id="14340" name="Slide Number Placeholder 3"/>
          <p:cNvSpPr>
            <a:spLocks noGrp="1"/>
          </p:cNvSpPr>
          <p:nvPr>
            <p:ph type="sldNum" sz="quarter" idx="5"/>
          </p:nvPr>
        </p:nvSpPr>
        <p:spPr>
          <a:noFill/>
        </p:spPr>
        <p:txBody>
          <a:bodyPr/>
          <a:lstStyle/>
          <a:p>
            <a:fld id="{C87392F4-815E-4733-94DB-E26CD4C4BD0F}" type="slidenum">
              <a:rPr lang="en-US" smtClean="0"/>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a:ln/>
        </p:spPr>
      </p:sp>
      <p:sp>
        <p:nvSpPr>
          <p:cNvPr id="15363" name="Notes Placeholder 2"/>
          <p:cNvSpPr>
            <a:spLocks noGrp="1"/>
          </p:cNvSpPr>
          <p:nvPr>
            <p:ph type="body" idx="1"/>
          </p:nvPr>
        </p:nvSpPr>
        <p:spPr>
          <a:noFill/>
          <a:ln/>
        </p:spPr>
        <p:txBody>
          <a:bodyPr/>
          <a:lstStyle/>
          <a:p>
            <a:pPr eaLnBrk="1" hangingPunct="1"/>
            <a:endParaRPr lang="en-US" smtClean="0"/>
          </a:p>
        </p:txBody>
      </p:sp>
      <p:sp>
        <p:nvSpPr>
          <p:cNvPr id="15364" name="Slide Number Placeholder 3"/>
          <p:cNvSpPr>
            <a:spLocks noGrp="1"/>
          </p:cNvSpPr>
          <p:nvPr>
            <p:ph type="sldNum" sz="quarter" idx="5"/>
          </p:nvPr>
        </p:nvSpPr>
        <p:spPr>
          <a:noFill/>
        </p:spPr>
        <p:txBody>
          <a:bodyPr/>
          <a:lstStyle/>
          <a:p>
            <a:fld id="{D6F77EBE-1E64-42D1-BAE6-EAAAF7E1B3DC}" type="slidenum">
              <a:rPr lang="en-US" smtClean="0"/>
              <a:pPr/>
              <a:t>3</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pPr eaLnBrk="1" hangingPunct="1"/>
            <a:r>
              <a:rPr lang="en-US" smtClean="0"/>
              <a:t>We will check whether these three assumptions are met when we turn up the power of the microscope when examining individual centered growth for a single reader.</a:t>
            </a:r>
          </a:p>
        </p:txBody>
      </p:sp>
      <p:sp>
        <p:nvSpPr>
          <p:cNvPr id="16388" name="Slide Number Placeholder 3"/>
          <p:cNvSpPr>
            <a:spLocks noGrp="1"/>
          </p:cNvSpPr>
          <p:nvPr>
            <p:ph type="sldNum" sz="quarter" idx="5"/>
          </p:nvPr>
        </p:nvSpPr>
        <p:spPr>
          <a:noFill/>
        </p:spPr>
        <p:txBody>
          <a:bodyPr/>
          <a:lstStyle/>
          <a:p>
            <a:fld id="{CB7D2BD3-5591-4C17-996C-669D8D3D2A07}" type="slidenum">
              <a:rPr lang="en-US" smtClean="0"/>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ln/>
        </p:spPr>
        <p:txBody>
          <a:bodyPr/>
          <a:lstStyle/>
          <a:p>
            <a:pPr eaLnBrk="1" hangingPunct="1">
              <a:defRPr/>
            </a:pPr>
            <a:r>
              <a:rPr lang="en-US" dirty="0" smtClean="0"/>
              <a:t>Five year growth trajectories on 1000’s of persons suggest that:</a:t>
            </a:r>
          </a:p>
          <a:p>
            <a:pPr marL="228600" indent="-228600" eaLnBrk="1" hangingPunct="1">
              <a:buFont typeface="+mj-lt"/>
              <a:buAutoNum type="arabicPeriod"/>
              <a:defRPr/>
            </a:pPr>
            <a:r>
              <a:rPr lang="en-US" dirty="0" smtClean="0"/>
              <a:t>The same reading construct is being measured across readers and across time.</a:t>
            </a:r>
          </a:p>
          <a:p>
            <a:pPr marL="228600" indent="-228600" eaLnBrk="1" hangingPunct="1">
              <a:buFont typeface="+mj-lt"/>
              <a:buAutoNum type="arabicPeriod"/>
              <a:defRPr/>
            </a:pPr>
            <a:r>
              <a:rPr lang="en-US" dirty="0" smtClean="0"/>
              <a:t>There are different trends and cycles within some persons trajectories.</a:t>
            </a:r>
          </a:p>
          <a:p>
            <a:pPr marL="228600" indent="-228600" eaLnBrk="1" hangingPunct="1">
              <a:buFont typeface="+mj-lt"/>
              <a:buAutoNum type="arabicPeriod"/>
              <a:defRPr/>
            </a:pPr>
            <a:r>
              <a:rPr lang="en-US" dirty="0" smtClean="0"/>
              <a:t>Different function forms are needed for different persons.</a:t>
            </a:r>
          </a:p>
        </p:txBody>
      </p:sp>
      <p:sp>
        <p:nvSpPr>
          <p:cNvPr id="17412" name="Slide Number Placeholder 3"/>
          <p:cNvSpPr>
            <a:spLocks noGrp="1"/>
          </p:cNvSpPr>
          <p:nvPr>
            <p:ph type="sldNum" sz="quarter" idx="5"/>
          </p:nvPr>
        </p:nvSpPr>
        <p:spPr>
          <a:noFill/>
        </p:spPr>
        <p:txBody>
          <a:bodyPr/>
          <a:lstStyle/>
          <a:p>
            <a:fld id="{72176FE9-49E4-465A-B882-0B1EBE3B83F0}" type="slidenum">
              <a:rPr lang="en-US" smtClean="0"/>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noFill/>
          <a:ln/>
        </p:spPr>
        <p:txBody>
          <a:bodyPr/>
          <a:lstStyle/>
          <a:p>
            <a:pPr eaLnBrk="1" hangingPunct="1"/>
            <a:r>
              <a:rPr lang="en-US" smtClean="0"/>
              <a:t>This is a real student</a:t>
            </a:r>
          </a:p>
          <a:p>
            <a:pPr eaLnBrk="1" hangingPunct="1"/>
            <a:r>
              <a:rPr lang="en-US" smtClean="0"/>
              <a:t>He read a Harry Potter length novels worth of informational text  - 140,000 words over 30 months.</a:t>
            </a:r>
          </a:p>
          <a:p>
            <a:pPr eaLnBrk="1" hangingPunct="1"/>
            <a:r>
              <a:rPr lang="en-US" smtClean="0"/>
              <a:t>This is a completely individual centered picture – no data on any other student is needed to make this graphic</a:t>
            </a:r>
          </a:p>
          <a:p>
            <a:pPr eaLnBrk="1" hangingPunct="1"/>
            <a:r>
              <a:rPr lang="en-US" smtClean="0"/>
              <a:t>Note the college and career context.  This is a text based description of our K-12 objective in reading.   Explain in more detail if time permits.</a:t>
            </a:r>
          </a:p>
          <a:p>
            <a:pPr eaLnBrk="1" hangingPunct="1"/>
            <a:r>
              <a:rPr lang="en-US" smtClean="0"/>
              <a:t>The growth trajectory shows good fit</a:t>
            </a:r>
          </a:p>
          <a:p>
            <a:pPr eaLnBrk="1" hangingPunct="1"/>
            <a:r>
              <a:rPr lang="en-US" smtClean="0"/>
              <a:t>The projected HS graduation Lexile measure approaching1400L.</a:t>
            </a:r>
          </a:p>
          <a:p>
            <a:pPr eaLnBrk="1" hangingPunct="1"/>
            <a:r>
              <a:rPr lang="en-US" smtClean="0"/>
              <a:t>The monthly fit statistics (expected – observed) are within acceptable bounds.  The learning system is in control</a:t>
            </a:r>
          </a:p>
          <a:p>
            <a:pPr eaLnBrk="1" hangingPunct="1"/>
            <a:endParaRPr lang="en-US" smtClean="0"/>
          </a:p>
          <a:p>
            <a:pPr eaLnBrk="1" hangingPunct="1"/>
            <a:r>
              <a:rPr lang="en-US" u="sng" smtClean="0"/>
              <a:t>Ergodicity</a:t>
            </a:r>
            <a:endParaRPr lang="en-US" smtClean="0"/>
          </a:p>
          <a:p>
            <a:pPr eaLnBrk="1" hangingPunct="1"/>
            <a:r>
              <a:rPr lang="en-US" smtClean="0"/>
              <a:t>Same construct assumption: expected-observed different is satisfactory 73.5%-71.7% = 1.8% off (Es = .08)</a:t>
            </a:r>
          </a:p>
          <a:p>
            <a:pPr eaLnBrk="1" hangingPunct="1"/>
            <a:r>
              <a:rPr lang="en-US" smtClean="0"/>
              <a:t>No trends or cycles: There is a summer fade cycle not easily seen on this graph.  But note that data points following summer are regularly lower than the overall trajectory</a:t>
            </a:r>
          </a:p>
          <a:p>
            <a:pPr eaLnBrk="1" hangingPunct="1"/>
            <a:r>
              <a:rPr lang="en-US" smtClean="0"/>
              <a:t>Same function form assumption: Here a cubic, others are quadratic</a:t>
            </a:r>
          </a:p>
        </p:txBody>
      </p:sp>
      <p:sp>
        <p:nvSpPr>
          <p:cNvPr id="18436" name="Footer Placeholder 3"/>
          <p:cNvSpPr>
            <a:spLocks noGrp="1"/>
          </p:cNvSpPr>
          <p:nvPr>
            <p:ph type="ftr" sz="quarter" idx="4"/>
          </p:nvPr>
        </p:nvSpPr>
        <p:spPr>
          <a:noFill/>
        </p:spPr>
        <p:txBody>
          <a:bodyPr/>
          <a:lstStyle/>
          <a:p>
            <a:endParaRPr lang="en-US" smtClean="0"/>
          </a:p>
        </p:txBody>
      </p:sp>
      <p:sp>
        <p:nvSpPr>
          <p:cNvPr id="18437" name="Slide Number Placeholder 4"/>
          <p:cNvSpPr>
            <a:spLocks noGrp="1"/>
          </p:cNvSpPr>
          <p:nvPr>
            <p:ph type="sldNum" sz="quarter" idx="5"/>
          </p:nvPr>
        </p:nvSpPr>
        <p:spPr>
          <a:noFill/>
        </p:spPr>
        <p:txBody>
          <a:bodyPr/>
          <a:lstStyle/>
          <a:p>
            <a:fld id="{1FF63E0D-BD9D-43E9-B17D-707A64168A6E}" type="slidenum">
              <a:rPr lang="en-US" smtClean="0"/>
              <a:pPr/>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a:ln/>
        </p:spPr>
      </p:sp>
      <p:sp>
        <p:nvSpPr>
          <p:cNvPr id="19459" name="Notes Placeholder 2"/>
          <p:cNvSpPr>
            <a:spLocks noGrp="1"/>
          </p:cNvSpPr>
          <p:nvPr>
            <p:ph type="body" idx="1"/>
          </p:nvPr>
        </p:nvSpPr>
        <p:spPr>
          <a:noFill/>
          <a:ln/>
        </p:spPr>
        <p:txBody>
          <a:bodyPr/>
          <a:lstStyle/>
          <a:p>
            <a:pPr eaLnBrk="1" hangingPunct="1"/>
            <a:endParaRPr lang="en-US" smtClean="0"/>
          </a:p>
        </p:txBody>
      </p:sp>
      <p:sp>
        <p:nvSpPr>
          <p:cNvPr id="19460" name="Slide Number Placeholder 3"/>
          <p:cNvSpPr>
            <a:spLocks noGrp="1"/>
          </p:cNvSpPr>
          <p:nvPr>
            <p:ph type="sldNum" sz="quarter" idx="5"/>
          </p:nvPr>
        </p:nvSpPr>
        <p:spPr>
          <a:noFill/>
        </p:spPr>
        <p:txBody>
          <a:bodyPr/>
          <a:lstStyle/>
          <a:p>
            <a:fld id="{05268C00-20EE-42A6-9A7C-8107FCB21389}" type="slidenum">
              <a:rPr lang="en-US" smtClean="0"/>
              <a:pPr/>
              <a:t>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ln/>
        </p:spPr>
      </p:sp>
      <p:sp>
        <p:nvSpPr>
          <p:cNvPr id="20483" name="Notes Placeholder 2"/>
          <p:cNvSpPr>
            <a:spLocks noGrp="1"/>
          </p:cNvSpPr>
          <p:nvPr>
            <p:ph type="body" idx="1"/>
          </p:nvPr>
        </p:nvSpPr>
        <p:spPr>
          <a:noFill/>
          <a:ln/>
        </p:spPr>
        <p:txBody>
          <a:bodyPr/>
          <a:lstStyle/>
          <a:p>
            <a:endParaRPr lang="en-US" smtClean="0"/>
          </a:p>
        </p:txBody>
      </p:sp>
      <p:sp>
        <p:nvSpPr>
          <p:cNvPr id="20484" name="Slide Number Placeholder 3"/>
          <p:cNvSpPr>
            <a:spLocks noGrp="1"/>
          </p:cNvSpPr>
          <p:nvPr>
            <p:ph type="sldNum" sz="quarter" idx="5"/>
          </p:nvPr>
        </p:nvSpPr>
        <p:spPr>
          <a:noFill/>
        </p:spPr>
        <p:txBody>
          <a:bodyPr/>
          <a:lstStyle/>
          <a:p>
            <a:fld id="{3691642B-D8D6-4E36-AA97-5852A6A79E58}" type="slidenum">
              <a:rPr lang="en-US" smtClean="0"/>
              <a:pPr/>
              <a:t>8</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4057EB8B-11B4-49C1-8CB4-D4EC135D937F}" type="slidenum">
              <a:rPr lang="en-US" smtClean="0"/>
              <a:pPr/>
              <a:t>9</a:t>
            </a:fld>
            <a:endParaRPr lang="en-US" smtClean="0"/>
          </a:p>
        </p:txBody>
      </p:sp>
      <p:sp>
        <p:nvSpPr>
          <p:cNvPr id="21507" name="Rectangle 2"/>
          <p:cNvSpPr>
            <a:spLocks noRo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8" descr="Lexile-PPT-Temp-Title"/>
          <p:cNvPicPr>
            <a:picLocks noChangeAspect="1" noChangeArrowheads="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10243" name="Rectangle 3"/>
          <p:cNvSpPr>
            <a:spLocks noGrp="1" noChangeArrowheads="1"/>
          </p:cNvSpPr>
          <p:nvPr>
            <p:ph type="ctrTitle"/>
          </p:nvPr>
        </p:nvSpPr>
        <p:spPr>
          <a:xfrm>
            <a:off x="685800" y="2528888"/>
            <a:ext cx="7772400" cy="731837"/>
          </a:xfrm>
        </p:spPr>
        <p:txBody>
          <a:bodyPr/>
          <a:lstStyle>
            <a:lvl1pPr algn="r">
              <a:defRPr sz="4200"/>
            </a:lvl1pPr>
          </a:lstStyle>
          <a:p>
            <a:r>
              <a:rPr lang="en-US"/>
              <a:t>Click to edit Master title style</a:t>
            </a:r>
          </a:p>
        </p:txBody>
      </p:sp>
      <p:sp>
        <p:nvSpPr>
          <p:cNvPr id="10244" name="Rectangle 4"/>
          <p:cNvSpPr>
            <a:spLocks noGrp="1" noChangeArrowheads="1"/>
          </p:cNvSpPr>
          <p:nvPr>
            <p:ph type="subTitle" idx="1"/>
          </p:nvPr>
        </p:nvSpPr>
        <p:spPr>
          <a:xfrm>
            <a:off x="685800" y="3382963"/>
            <a:ext cx="7772400" cy="579437"/>
          </a:xfrm>
        </p:spPr>
        <p:txBody>
          <a:bodyPr/>
          <a:lstStyle>
            <a:lvl1pPr marL="0" indent="0" algn="r">
              <a:buFont typeface="Wingdings" pitchFamily="2" charset="2"/>
              <a:buNone/>
              <a:defRPr sz="3200"/>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517525"/>
            <a:ext cx="2019300" cy="22780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517525"/>
            <a:ext cx="5905500" cy="22780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295400"/>
            <a:ext cx="3962400" cy="15001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24400" y="1295400"/>
            <a:ext cx="3962400" cy="15001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50" name="Picture 9" descr="Lexile-PPT-Temp-Internal"/>
          <p:cNvPicPr>
            <a:picLocks noChangeAspect="1" noChangeArrowheads="1"/>
          </p:cNvPicPr>
          <p:nvPr userDrawn="1"/>
        </p:nvPicPr>
        <p:blipFill>
          <a:blip r:embed="rId13" cstate="print"/>
          <a:srcRect/>
          <a:stretch>
            <a:fillRect/>
          </a:stretch>
        </p:blipFill>
        <p:spPr bwMode="auto">
          <a:xfrm>
            <a:off x="0" y="0"/>
            <a:ext cx="9144000" cy="6858000"/>
          </a:xfrm>
          <a:prstGeom prst="rect">
            <a:avLst/>
          </a:prstGeom>
          <a:noFill/>
          <a:ln w="9525">
            <a:noFill/>
            <a:miter lim="800000"/>
            <a:headEnd/>
            <a:tailEnd/>
          </a:ln>
        </p:spPr>
      </p:pic>
      <p:sp>
        <p:nvSpPr>
          <p:cNvPr id="2051" name="Rectangle 2"/>
          <p:cNvSpPr>
            <a:spLocks noGrp="1" noChangeArrowheads="1"/>
          </p:cNvSpPr>
          <p:nvPr>
            <p:ph type="title"/>
          </p:nvPr>
        </p:nvSpPr>
        <p:spPr bwMode="auto">
          <a:xfrm>
            <a:off x="609600" y="517525"/>
            <a:ext cx="8077200" cy="6254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lvl="0"/>
            <a:r>
              <a:rPr lang="en-US" smtClean="0"/>
              <a:t>Click to edit Master title style</a:t>
            </a:r>
          </a:p>
        </p:txBody>
      </p:sp>
      <p:sp>
        <p:nvSpPr>
          <p:cNvPr id="2052" name="Rectangle 3"/>
          <p:cNvSpPr>
            <a:spLocks noGrp="1" noChangeArrowheads="1"/>
          </p:cNvSpPr>
          <p:nvPr>
            <p:ph type="body" idx="1"/>
          </p:nvPr>
        </p:nvSpPr>
        <p:spPr bwMode="auto">
          <a:xfrm>
            <a:off x="609600" y="1295400"/>
            <a:ext cx="8077200" cy="15001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p:txBody>
      </p:sp>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l" rtl="0" eaLnBrk="0" fontAlgn="base" hangingPunct="0">
        <a:spcBef>
          <a:spcPct val="0"/>
        </a:spcBef>
        <a:spcAft>
          <a:spcPct val="0"/>
        </a:spcAft>
        <a:defRPr sz="3500">
          <a:solidFill>
            <a:srgbClr val="0060A1"/>
          </a:solidFill>
          <a:latin typeface="+mj-lt"/>
          <a:ea typeface="+mj-ea"/>
          <a:cs typeface="+mj-cs"/>
        </a:defRPr>
      </a:lvl1pPr>
      <a:lvl2pPr algn="l" rtl="0" eaLnBrk="0" fontAlgn="base" hangingPunct="0">
        <a:spcBef>
          <a:spcPct val="0"/>
        </a:spcBef>
        <a:spcAft>
          <a:spcPct val="0"/>
        </a:spcAft>
        <a:defRPr sz="3500">
          <a:solidFill>
            <a:srgbClr val="0060A1"/>
          </a:solidFill>
          <a:latin typeface="Book Antiqua" pitchFamily="18" charset="0"/>
        </a:defRPr>
      </a:lvl2pPr>
      <a:lvl3pPr algn="l" rtl="0" eaLnBrk="0" fontAlgn="base" hangingPunct="0">
        <a:spcBef>
          <a:spcPct val="0"/>
        </a:spcBef>
        <a:spcAft>
          <a:spcPct val="0"/>
        </a:spcAft>
        <a:defRPr sz="3500">
          <a:solidFill>
            <a:srgbClr val="0060A1"/>
          </a:solidFill>
          <a:latin typeface="Book Antiqua" pitchFamily="18" charset="0"/>
        </a:defRPr>
      </a:lvl3pPr>
      <a:lvl4pPr algn="l" rtl="0" eaLnBrk="0" fontAlgn="base" hangingPunct="0">
        <a:spcBef>
          <a:spcPct val="0"/>
        </a:spcBef>
        <a:spcAft>
          <a:spcPct val="0"/>
        </a:spcAft>
        <a:defRPr sz="3500">
          <a:solidFill>
            <a:srgbClr val="0060A1"/>
          </a:solidFill>
          <a:latin typeface="Book Antiqua" pitchFamily="18" charset="0"/>
        </a:defRPr>
      </a:lvl4pPr>
      <a:lvl5pPr algn="l" rtl="0" eaLnBrk="0" fontAlgn="base" hangingPunct="0">
        <a:spcBef>
          <a:spcPct val="0"/>
        </a:spcBef>
        <a:spcAft>
          <a:spcPct val="0"/>
        </a:spcAft>
        <a:defRPr sz="3500">
          <a:solidFill>
            <a:srgbClr val="0060A1"/>
          </a:solidFill>
          <a:latin typeface="Book Antiqua" pitchFamily="18" charset="0"/>
        </a:defRPr>
      </a:lvl5pPr>
      <a:lvl6pPr marL="457200" algn="l" rtl="0" fontAlgn="base">
        <a:spcBef>
          <a:spcPct val="0"/>
        </a:spcBef>
        <a:spcAft>
          <a:spcPct val="0"/>
        </a:spcAft>
        <a:defRPr sz="3500">
          <a:solidFill>
            <a:srgbClr val="0060A1"/>
          </a:solidFill>
          <a:latin typeface="Book Antiqua" pitchFamily="18" charset="0"/>
        </a:defRPr>
      </a:lvl6pPr>
      <a:lvl7pPr marL="914400" algn="l" rtl="0" fontAlgn="base">
        <a:spcBef>
          <a:spcPct val="0"/>
        </a:spcBef>
        <a:spcAft>
          <a:spcPct val="0"/>
        </a:spcAft>
        <a:defRPr sz="3500">
          <a:solidFill>
            <a:srgbClr val="0060A1"/>
          </a:solidFill>
          <a:latin typeface="Book Antiqua" pitchFamily="18" charset="0"/>
        </a:defRPr>
      </a:lvl7pPr>
      <a:lvl8pPr marL="1371600" algn="l" rtl="0" fontAlgn="base">
        <a:spcBef>
          <a:spcPct val="0"/>
        </a:spcBef>
        <a:spcAft>
          <a:spcPct val="0"/>
        </a:spcAft>
        <a:defRPr sz="3500">
          <a:solidFill>
            <a:srgbClr val="0060A1"/>
          </a:solidFill>
          <a:latin typeface="Book Antiqua" pitchFamily="18" charset="0"/>
        </a:defRPr>
      </a:lvl8pPr>
      <a:lvl9pPr marL="1828800" algn="l" rtl="0" fontAlgn="base">
        <a:spcBef>
          <a:spcPct val="0"/>
        </a:spcBef>
        <a:spcAft>
          <a:spcPct val="0"/>
        </a:spcAft>
        <a:defRPr sz="3500">
          <a:solidFill>
            <a:srgbClr val="0060A1"/>
          </a:solidFill>
          <a:latin typeface="Book Antiqua" pitchFamily="18" charset="0"/>
        </a:defRPr>
      </a:lvl9pPr>
    </p:titleStyle>
    <p:bodyStyle>
      <a:lvl1pPr marL="342900" indent="-342900" algn="l" rtl="0" eaLnBrk="0" fontAlgn="base" hangingPunct="0">
        <a:spcBef>
          <a:spcPct val="20000"/>
        </a:spcBef>
        <a:spcAft>
          <a:spcPct val="0"/>
        </a:spcAft>
        <a:buClr>
          <a:srgbClr val="0060A1"/>
        </a:buClr>
        <a:buSzPct val="85000"/>
        <a:buFont typeface="Wingdings" pitchFamily="2" charset="2"/>
        <a:buChar char="§"/>
        <a:defRPr sz="3000">
          <a:solidFill>
            <a:schemeClr val="tx1"/>
          </a:solidFill>
          <a:latin typeface="+mn-lt"/>
          <a:ea typeface="+mn-ea"/>
          <a:cs typeface="+mn-cs"/>
        </a:defRPr>
      </a:lvl1pPr>
      <a:lvl2pPr marL="742950" indent="-285750" algn="l" rtl="0" eaLnBrk="0" fontAlgn="base" hangingPunct="0">
        <a:spcBef>
          <a:spcPct val="20000"/>
        </a:spcBef>
        <a:spcAft>
          <a:spcPct val="0"/>
        </a:spcAft>
        <a:buClr>
          <a:srgbClr val="5F5F5F"/>
        </a:buClr>
        <a:buSzPct val="85000"/>
        <a:buFont typeface="Arial" charset="0"/>
        <a:buChar char="–"/>
        <a:defRPr sz="2800">
          <a:solidFill>
            <a:schemeClr val="tx1"/>
          </a:solidFill>
          <a:latin typeface="+mn-lt"/>
        </a:defRPr>
      </a:lvl2pPr>
      <a:lvl3pPr marL="1143000" indent="-228600" algn="l" rtl="0" eaLnBrk="0" fontAlgn="base" hangingPunct="0">
        <a:spcBef>
          <a:spcPct val="20000"/>
        </a:spcBef>
        <a:spcAft>
          <a:spcPct val="0"/>
        </a:spcAft>
        <a:buClr>
          <a:srgbClr val="969696"/>
        </a:buClr>
        <a:buSzPct val="85000"/>
        <a:buFont typeface="Arial" charset="0"/>
        <a:buChar char="–"/>
        <a:defRPr sz="2400">
          <a:solidFill>
            <a:schemeClr val="tx1"/>
          </a:solidFill>
          <a:latin typeface="+mn-lt"/>
        </a:defRPr>
      </a:lvl3pPr>
      <a:lvl4pPr marL="1600200" indent="-228600" algn="l" rtl="0" eaLnBrk="0" fontAlgn="base" hangingPunct="0">
        <a:spcBef>
          <a:spcPct val="20000"/>
        </a:spcBef>
        <a:spcAft>
          <a:spcPct val="0"/>
        </a:spcAft>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oleObject" Target="../embeddings/oleObject1.bin"/><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914400" y="2528888"/>
            <a:ext cx="7772400" cy="731837"/>
          </a:xfrm>
        </p:spPr>
        <p:txBody>
          <a:bodyPr/>
          <a:lstStyle/>
          <a:p>
            <a:pPr eaLnBrk="1" hangingPunct="1"/>
            <a:r>
              <a:rPr lang="en-US" smtClean="0"/>
              <a:t>Individual Centered Growth</a:t>
            </a:r>
          </a:p>
        </p:txBody>
      </p:sp>
      <p:sp>
        <p:nvSpPr>
          <p:cNvPr id="4099" name="Rectangle 3"/>
          <p:cNvSpPr>
            <a:spLocks noGrp="1" noChangeArrowheads="1"/>
          </p:cNvSpPr>
          <p:nvPr>
            <p:ph type="subTitle" idx="1"/>
          </p:nvPr>
        </p:nvSpPr>
        <p:spPr>
          <a:xfrm>
            <a:off x="685800" y="3276600"/>
            <a:ext cx="7924800" cy="838200"/>
          </a:xfrm>
        </p:spPr>
        <p:txBody>
          <a:bodyPr/>
          <a:lstStyle/>
          <a:p>
            <a:pPr eaLnBrk="1" hangingPunct="1">
              <a:lnSpc>
                <a:spcPct val="80000"/>
              </a:lnSpc>
            </a:pPr>
            <a:r>
              <a:rPr lang="en-US" sz="1800" smtClean="0"/>
              <a:t>PCRC</a:t>
            </a:r>
          </a:p>
          <a:p>
            <a:pPr eaLnBrk="1" hangingPunct="1">
              <a:lnSpc>
                <a:spcPct val="80000"/>
              </a:lnSpc>
            </a:pPr>
            <a:r>
              <a:rPr lang="en-US" sz="1800" smtClean="0"/>
              <a:t>San Diego, California</a:t>
            </a:r>
          </a:p>
          <a:p>
            <a:pPr eaLnBrk="1" hangingPunct="1">
              <a:lnSpc>
                <a:spcPct val="80000"/>
              </a:lnSpc>
            </a:pPr>
            <a:r>
              <a:rPr lang="en-US" sz="1800" smtClean="0"/>
              <a:t>February, 2012</a:t>
            </a:r>
          </a:p>
        </p:txBody>
      </p:sp>
      <p:sp>
        <p:nvSpPr>
          <p:cNvPr id="4100" name="Rectangle 4"/>
          <p:cNvSpPr>
            <a:spLocks noChangeArrowheads="1"/>
          </p:cNvSpPr>
          <p:nvPr/>
        </p:nvSpPr>
        <p:spPr bwMode="auto">
          <a:xfrm>
            <a:off x="3124200" y="4191000"/>
            <a:ext cx="5549900" cy="1143000"/>
          </a:xfrm>
          <a:prstGeom prst="rect">
            <a:avLst/>
          </a:prstGeom>
          <a:noFill/>
          <a:ln w="9525">
            <a:noFill/>
            <a:miter lim="800000"/>
            <a:headEnd/>
            <a:tailEnd/>
          </a:ln>
        </p:spPr>
        <p:txBody>
          <a:bodyPr/>
          <a:lstStyle/>
          <a:p>
            <a:pPr algn="r">
              <a:lnSpc>
                <a:spcPct val="90000"/>
              </a:lnSpc>
            </a:pPr>
            <a:r>
              <a:rPr lang="en-US" sz="1600">
                <a:latin typeface="Book Antiqua" pitchFamily="18" charset="0"/>
              </a:rPr>
              <a:t>A. Jackson Stenner</a:t>
            </a:r>
          </a:p>
          <a:p>
            <a:pPr algn="r">
              <a:lnSpc>
                <a:spcPct val="90000"/>
              </a:lnSpc>
            </a:pPr>
            <a:r>
              <a:rPr lang="en-US" sz="1600">
                <a:latin typeface="Book Antiqua" pitchFamily="18" charset="0"/>
              </a:rPr>
              <a:t>Chairman &amp; CEO, MetaMetrics</a:t>
            </a:r>
          </a:p>
          <a:p>
            <a:pPr algn="r">
              <a:lnSpc>
                <a:spcPct val="90000"/>
              </a:lnSpc>
            </a:pPr>
            <a:r>
              <a:rPr lang="en-US" sz="1600">
                <a:latin typeface="Book Antiqua" pitchFamily="18" charset="0"/>
              </a:rPr>
              <a:t>Research Professor</a:t>
            </a:r>
          </a:p>
          <a:p>
            <a:pPr algn="r">
              <a:lnSpc>
                <a:spcPct val="90000"/>
              </a:lnSpc>
            </a:pPr>
            <a:r>
              <a:rPr lang="en-US" sz="1600">
                <a:latin typeface="Book Antiqua" pitchFamily="18" charset="0"/>
              </a:rPr>
              <a:t>University of North Carolina, Chapel Hill</a:t>
            </a:r>
          </a:p>
          <a:p>
            <a:pPr algn="r">
              <a:lnSpc>
                <a:spcPct val="90000"/>
              </a:lnSpc>
            </a:pPr>
            <a:r>
              <a:rPr lang="en-US" sz="1600">
                <a:latin typeface="Book Antiqua" pitchFamily="18" charset="0"/>
              </a:rPr>
              <a:t>jstenner@Lexile.com</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
          <p:cNvSpPr>
            <a:spLocks noGrp="1" noChangeArrowheads="1"/>
          </p:cNvSpPr>
          <p:nvPr>
            <p:ph type="title"/>
          </p:nvPr>
        </p:nvSpPr>
        <p:spPr>
          <a:xfrm>
            <a:off x="609600" y="517525"/>
            <a:ext cx="8077200" cy="579438"/>
          </a:xfrm>
        </p:spPr>
        <p:txBody>
          <a:bodyPr/>
          <a:lstStyle/>
          <a:p>
            <a:pPr eaLnBrk="1" hangingPunct="1"/>
            <a:r>
              <a:rPr lang="en-US" sz="3200" smtClean="0"/>
              <a:t>A Paradigm Shift</a:t>
            </a:r>
          </a:p>
        </p:txBody>
      </p:sp>
      <p:sp>
        <p:nvSpPr>
          <p:cNvPr id="5123" name="Rectangle 12"/>
          <p:cNvSpPr>
            <a:spLocks noGrp="1" noChangeArrowheads="1"/>
          </p:cNvSpPr>
          <p:nvPr>
            <p:ph type="body" idx="1"/>
          </p:nvPr>
        </p:nvSpPr>
        <p:spPr>
          <a:xfrm>
            <a:off x="609600" y="1295400"/>
            <a:ext cx="8077200" cy="2898775"/>
          </a:xfrm>
        </p:spPr>
        <p:txBody>
          <a:bodyPr/>
          <a:lstStyle/>
          <a:p>
            <a:pPr eaLnBrk="1" hangingPunct="1"/>
            <a:r>
              <a:rPr lang="en-US" sz="1600" smtClean="0"/>
              <a:t>“Most analysis efforts in learning and development still focus on data averaged across subjects.  There is a growing realization of the limitations of this time-honored approach.” </a:t>
            </a:r>
            <a:r>
              <a:rPr lang="en-US" sz="1600" i="1" smtClean="0"/>
              <a:t>Molenaar and Newell, 2010.</a:t>
            </a:r>
          </a:p>
          <a:p>
            <a:pPr eaLnBrk="1" hangingPunct="1"/>
            <a:r>
              <a:rPr lang="en-US" sz="1600" smtClean="0"/>
              <a:t>“Nevertheless, in the social sciences researchers often discuss and interpret findings on the basis of population- or group-level variance, as if they applied to explaining causal processes at the individual level.”  </a:t>
            </a:r>
            <a:r>
              <a:rPr lang="en-US" sz="1600" i="1" smtClean="0"/>
              <a:t>Loken, 2010.</a:t>
            </a:r>
          </a:p>
          <a:p>
            <a:pPr eaLnBrk="1" hangingPunct="1"/>
            <a:r>
              <a:rPr lang="en-US" sz="1600" smtClean="0"/>
              <a:t>“There is an exciting convergence occurring in the social sciences with increasing interest in single-subject designs and self-experimentation, awareness of the necessity for single-subject data to support the logic of scientific inference regarding the dynamics of change, and the availability of methods for the collection of continuous individual-level data.” </a:t>
            </a:r>
            <a:r>
              <a:rPr lang="en-US" sz="1600" i="1" smtClean="0"/>
              <a:t>Loken, 2010.</a:t>
            </a:r>
            <a:endParaRPr lang="en-US" sz="160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609600" y="1295400"/>
            <a:ext cx="8077200" cy="3970338"/>
          </a:xfrm>
        </p:spPr>
        <p:txBody>
          <a:bodyPr/>
          <a:lstStyle/>
          <a:p>
            <a:pPr eaLnBrk="1" hangingPunct="1"/>
            <a:r>
              <a:rPr lang="en-US" sz="2800" smtClean="0"/>
              <a:t>Reading and writing research seems to be almost exclusively focused on models that aggregate data across people.  Evidence for effective instructional programs is typically focused on what is advantageous on average for a population.  The issue is not whether such a strategy can ever uncover individual centered causal processes it is rather that it is rarely acknowledged that it may not.  Stenner, 2012</a:t>
            </a:r>
          </a:p>
        </p:txBody>
      </p:sp>
      <p:sp>
        <p:nvSpPr>
          <p:cNvPr id="6147" name="Title 3"/>
          <p:cNvSpPr>
            <a:spLocks noGrp="1"/>
          </p:cNvSpPr>
          <p:nvPr>
            <p:ph type="title"/>
          </p:nvPr>
        </p:nvSpPr>
        <p:spPr/>
        <p:txBody>
          <a:bodyPr/>
          <a:lstStyle/>
          <a:p>
            <a:endParaRPr 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09600" y="517525"/>
            <a:ext cx="8077200" cy="579438"/>
          </a:xfrm>
        </p:spPr>
        <p:txBody>
          <a:bodyPr/>
          <a:lstStyle/>
          <a:p>
            <a:pPr eaLnBrk="1" hangingPunct="1"/>
            <a:r>
              <a:rPr lang="en-US" sz="3200" smtClean="0"/>
              <a:t>What is Ergodicity?</a:t>
            </a:r>
          </a:p>
        </p:txBody>
      </p:sp>
      <p:sp>
        <p:nvSpPr>
          <p:cNvPr id="7171" name="Rectangle 3"/>
          <p:cNvSpPr>
            <a:spLocks noGrp="1" noChangeArrowheads="1"/>
          </p:cNvSpPr>
          <p:nvPr>
            <p:ph type="body" idx="1"/>
          </p:nvPr>
        </p:nvSpPr>
        <p:spPr>
          <a:xfrm>
            <a:off x="609600" y="1295400"/>
            <a:ext cx="8077200" cy="4246563"/>
          </a:xfrm>
        </p:spPr>
        <p:txBody>
          <a:bodyPr/>
          <a:lstStyle/>
          <a:p>
            <a:pPr eaLnBrk="1" hangingPunct="1"/>
            <a:r>
              <a:rPr lang="en-US" smtClean="0"/>
              <a:t>Three assumptions must be met if findings based on between-person analyses can be applied to inferences about within person processes: (1) the same attribute is being measured at all time points for all persons, (2) there are no trends or cycles in the longitudinal data, and (3) a single function form for the growth trajectory (e.g. quadratic) is applicable for all persons.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09600" y="517525"/>
            <a:ext cx="8077200" cy="1077913"/>
          </a:xfrm>
        </p:spPr>
        <p:txBody>
          <a:bodyPr/>
          <a:lstStyle/>
          <a:p>
            <a:pPr eaLnBrk="1" hangingPunct="1"/>
            <a:r>
              <a:rPr lang="en-US" sz="3200" smtClean="0"/>
              <a:t>What if the developmental process for reading is non-ergotic?</a:t>
            </a:r>
          </a:p>
        </p:txBody>
      </p:sp>
      <p:sp>
        <p:nvSpPr>
          <p:cNvPr id="8195" name="Rectangle 3"/>
          <p:cNvSpPr>
            <a:spLocks noGrp="1" noChangeArrowheads="1"/>
          </p:cNvSpPr>
          <p:nvPr>
            <p:ph type="body" idx="1"/>
          </p:nvPr>
        </p:nvSpPr>
        <p:spPr>
          <a:xfrm>
            <a:off x="609600" y="2362200"/>
            <a:ext cx="8077200" cy="2362200"/>
          </a:xfrm>
        </p:spPr>
        <p:txBody>
          <a:bodyPr/>
          <a:lstStyle/>
          <a:p>
            <a:pPr eaLnBrk="1" hangingPunct="1"/>
            <a:r>
              <a:rPr lang="en-US" smtClean="0"/>
              <a:t>Then we error when we use models of between person variation to support inferences about within person developmental processes.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2"/>
          <p:cNvPicPr>
            <a:picLocks noChangeAspect="1" noChangeArrowheads="1"/>
          </p:cNvPicPr>
          <p:nvPr/>
        </p:nvPicPr>
        <p:blipFill>
          <a:blip r:embed="rId4" cstate="print"/>
          <a:srcRect/>
          <a:stretch>
            <a:fillRect/>
          </a:stretch>
        </p:blipFill>
        <p:spPr bwMode="auto">
          <a:xfrm>
            <a:off x="0" y="1295400"/>
            <a:ext cx="6430963" cy="5562600"/>
          </a:xfrm>
          <a:prstGeom prst="rect">
            <a:avLst/>
          </a:prstGeom>
          <a:noFill/>
          <a:ln w="9525">
            <a:noFill/>
            <a:miter lim="800000"/>
            <a:headEnd/>
            <a:tailEnd/>
          </a:ln>
        </p:spPr>
      </p:pic>
      <p:sp>
        <p:nvSpPr>
          <p:cNvPr id="1029" name="Text Box 53"/>
          <p:cNvSpPr txBox="1">
            <a:spLocks noChangeArrowheads="1"/>
          </p:cNvSpPr>
          <p:nvPr/>
        </p:nvSpPr>
        <p:spPr bwMode="auto">
          <a:xfrm>
            <a:off x="7239000" y="5257800"/>
            <a:ext cx="1143000" cy="517525"/>
          </a:xfrm>
          <a:prstGeom prst="rect">
            <a:avLst/>
          </a:prstGeom>
          <a:noFill/>
          <a:ln w="9525">
            <a:noFill/>
            <a:miter lim="800000"/>
            <a:headEnd/>
            <a:tailEnd/>
          </a:ln>
        </p:spPr>
        <p:txBody>
          <a:bodyPr>
            <a:spAutoFit/>
          </a:bodyPr>
          <a:lstStyle/>
          <a:p>
            <a:pPr algn="ctr">
              <a:spcBef>
                <a:spcPct val="50000"/>
              </a:spcBef>
            </a:pPr>
            <a:r>
              <a:rPr lang="en-US" sz="1400"/>
              <a:t>May 2016</a:t>
            </a:r>
            <a:br>
              <a:rPr lang="en-US" sz="1400"/>
            </a:br>
            <a:r>
              <a:rPr lang="en-US" sz="1400"/>
              <a:t>(12</a:t>
            </a:r>
            <a:r>
              <a:rPr lang="en-US" sz="1400" baseline="30000"/>
              <a:t>th</a:t>
            </a:r>
            <a:r>
              <a:rPr lang="en-US" sz="1400"/>
              <a:t> Grade)</a:t>
            </a:r>
          </a:p>
        </p:txBody>
      </p:sp>
      <p:sp>
        <p:nvSpPr>
          <p:cNvPr id="1030" name="Line 73"/>
          <p:cNvSpPr>
            <a:spLocks noChangeShapeType="1"/>
          </p:cNvSpPr>
          <p:nvPr/>
        </p:nvSpPr>
        <p:spPr bwMode="auto">
          <a:xfrm>
            <a:off x="7772400" y="5105400"/>
            <a:ext cx="0" cy="152400"/>
          </a:xfrm>
          <a:prstGeom prst="line">
            <a:avLst/>
          </a:prstGeom>
          <a:noFill/>
          <a:ln w="19050">
            <a:solidFill>
              <a:schemeClr val="tx1"/>
            </a:solidFill>
            <a:round/>
            <a:headEnd/>
            <a:tailEnd/>
          </a:ln>
        </p:spPr>
        <p:txBody>
          <a:bodyPr/>
          <a:lstStyle/>
          <a:p>
            <a:endParaRPr lang="en-US"/>
          </a:p>
        </p:txBody>
      </p:sp>
      <p:grpSp>
        <p:nvGrpSpPr>
          <p:cNvPr id="1031" name="Group 56"/>
          <p:cNvGrpSpPr>
            <a:grpSpLocks/>
          </p:cNvGrpSpPr>
          <p:nvPr/>
        </p:nvGrpSpPr>
        <p:grpSpPr bwMode="auto">
          <a:xfrm>
            <a:off x="6019800" y="762000"/>
            <a:ext cx="2895600" cy="4191000"/>
            <a:chOff x="6248400" y="457200"/>
            <a:chExt cx="2895600" cy="4191000"/>
          </a:xfrm>
        </p:grpSpPr>
        <p:graphicFrame>
          <p:nvGraphicFramePr>
            <p:cNvPr id="1026" name="Object 2"/>
            <p:cNvGraphicFramePr>
              <a:graphicFrameLocks noChangeAspect="1"/>
            </p:cNvGraphicFramePr>
            <p:nvPr/>
          </p:nvGraphicFramePr>
          <p:xfrm>
            <a:off x="6248400" y="533400"/>
            <a:ext cx="2514600" cy="3346450"/>
          </p:xfrm>
          <a:graphic>
            <a:graphicData uri="http://schemas.openxmlformats.org/presentationml/2006/ole">
              <p:oleObj spid="_x0000_s1026" name="Image" r:id="rId5" imgW="6031746" imgH="4749206" progId="">
                <p:embed/>
              </p:oleObj>
            </a:graphicData>
          </a:graphic>
        </p:graphicFrame>
        <p:sp>
          <p:nvSpPr>
            <p:cNvPr id="1041" name="Oval 7"/>
            <p:cNvSpPr>
              <a:spLocks noChangeArrowheads="1"/>
            </p:cNvSpPr>
            <p:nvPr/>
          </p:nvSpPr>
          <p:spPr bwMode="auto">
            <a:xfrm>
              <a:off x="7905750" y="1628775"/>
              <a:ext cx="190500" cy="190500"/>
            </a:xfrm>
            <a:prstGeom prst="ellipse">
              <a:avLst/>
            </a:prstGeom>
            <a:solidFill>
              <a:srgbClr val="178D1D"/>
            </a:solidFill>
            <a:ln w="9525">
              <a:solidFill>
                <a:srgbClr val="178D1D"/>
              </a:solidFill>
              <a:round/>
              <a:headEnd/>
              <a:tailEnd/>
            </a:ln>
          </p:spPr>
          <p:txBody>
            <a:bodyPr wrap="none" anchor="ctr"/>
            <a:lstStyle/>
            <a:p>
              <a:endParaRPr lang="en-US"/>
            </a:p>
          </p:txBody>
        </p:sp>
        <p:grpSp>
          <p:nvGrpSpPr>
            <p:cNvPr id="1042" name="Group 10"/>
            <p:cNvGrpSpPr>
              <a:grpSpLocks/>
            </p:cNvGrpSpPr>
            <p:nvPr/>
          </p:nvGrpSpPr>
          <p:grpSpPr bwMode="auto">
            <a:xfrm>
              <a:off x="6400800" y="3962400"/>
              <a:ext cx="2133600" cy="685800"/>
              <a:chOff x="4032" y="258"/>
              <a:chExt cx="1344" cy="432"/>
            </a:xfrm>
          </p:grpSpPr>
          <p:graphicFrame>
            <p:nvGraphicFramePr>
              <p:cNvPr id="1027" name="Object 3"/>
              <p:cNvGraphicFramePr>
                <a:graphicFrameLocks noChangeAspect="1"/>
              </p:cNvGraphicFramePr>
              <p:nvPr/>
            </p:nvGraphicFramePr>
            <p:xfrm>
              <a:off x="4080" y="258"/>
              <a:ext cx="1296" cy="432"/>
            </p:xfrm>
            <a:graphic>
              <a:graphicData uri="http://schemas.openxmlformats.org/presentationml/2006/ole">
                <p:oleObj spid="_x0000_s1027" name="Image" r:id="rId6" imgW="6031746" imgH="4749206" progId="">
                  <p:embed/>
                </p:oleObj>
              </a:graphicData>
            </a:graphic>
          </p:graphicFrame>
          <p:sp>
            <p:nvSpPr>
              <p:cNvPr id="1047" name="Rectangle 12"/>
              <p:cNvSpPr>
                <a:spLocks noChangeArrowheads="1"/>
              </p:cNvSpPr>
              <p:nvPr/>
            </p:nvSpPr>
            <p:spPr bwMode="auto">
              <a:xfrm>
                <a:off x="4032" y="450"/>
                <a:ext cx="144" cy="48"/>
              </a:xfrm>
              <a:prstGeom prst="rect">
                <a:avLst/>
              </a:prstGeom>
              <a:solidFill>
                <a:schemeClr val="bg1"/>
              </a:solidFill>
              <a:ln w="9525">
                <a:solidFill>
                  <a:schemeClr val="bg1"/>
                </a:solidFill>
                <a:miter lim="800000"/>
                <a:headEnd/>
                <a:tailEnd/>
              </a:ln>
            </p:spPr>
            <p:txBody>
              <a:bodyPr wrap="none" anchor="ctr"/>
              <a:lstStyle/>
              <a:p>
                <a:endParaRPr lang="en-US"/>
              </a:p>
            </p:txBody>
          </p:sp>
        </p:grpSp>
        <p:sp>
          <p:nvSpPr>
            <p:cNvPr id="1043" name="Text Box 19"/>
            <p:cNvSpPr txBox="1">
              <a:spLocks noChangeArrowheads="1"/>
            </p:cNvSpPr>
            <p:nvPr/>
          </p:nvSpPr>
          <p:spPr bwMode="auto">
            <a:xfrm>
              <a:off x="8582025" y="2254250"/>
              <a:ext cx="561975" cy="244475"/>
            </a:xfrm>
            <a:prstGeom prst="rect">
              <a:avLst/>
            </a:prstGeom>
            <a:noFill/>
            <a:ln w="9525">
              <a:noFill/>
              <a:miter lim="800000"/>
              <a:headEnd/>
              <a:tailEnd/>
            </a:ln>
          </p:spPr>
          <p:txBody>
            <a:bodyPr>
              <a:spAutoFit/>
            </a:bodyPr>
            <a:lstStyle/>
            <a:p>
              <a:pPr>
                <a:spcBef>
                  <a:spcPct val="50000"/>
                </a:spcBef>
              </a:pPr>
              <a:r>
                <a:rPr lang="en-US" sz="1000" b="1">
                  <a:solidFill>
                    <a:srgbClr val="178D1D"/>
                  </a:solidFill>
                </a:rPr>
                <a:t>1200</a:t>
              </a:r>
            </a:p>
          </p:txBody>
        </p:sp>
        <p:sp>
          <p:nvSpPr>
            <p:cNvPr id="1044" name="Text Box 20"/>
            <p:cNvSpPr txBox="1">
              <a:spLocks noChangeArrowheads="1"/>
            </p:cNvSpPr>
            <p:nvPr/>
          </p:nvSpPr>
          <p:spPr bwMode="auto">
            <a:xfrm>
              <a:off x="8582025" y="3149600"/>
              <a:ext cx="561975" cy="244475"/>
            </a:xfrm>
            <a:prstGeom prst="rect">
              <a:avLst/>
            </a:prstGeom>
            <a:noFill/>
            <a:ln w="9525">
              <a:noFill/>
              <a:miter lim="800000"/>
              <a:headEnd/>
              <a:tailEnd/>
            </a:ln>
          </p:spPr>
          <p:txBody>
            <a:bodyPr>
              <a:spAutoFit/>
            </a:bodyPr>
            <a:lstStyle/>
            <a:p>
              <a:pPr>
                <a:spcBef>
                  <a:spcPct val="50000"/>
                </a:spcBef>
              </a:pPr>
              <a:r>
                <a:rPr lang="en-US" sz="1000" b="1">
                  <a:solidFill>
                    <a:srgbClr val="178D1D"/>
                  </a:solidFill>
                </a:rPr>
                <a:t>1000</a:t>
              </a:r>
            </a:p>
          </p:txBody>
        </p:sp>
        <p:sp>
          <p:nvSpPr>
            <p:cNvPr id="1045" name="Text Box 21"/>
            <p:cNvSpPr txBox="1">
              <a:spLocks noChangeArrowheads="1"/>
            </p:cNvSpPr>
            <p:nvPr/>
          </p:nvSpPr>
          <p:spPr bwMode="auto">
            <a:xfrm>
              <a:off x="8582025" y="1371600"/>
              <a:ext cx="561975" cy="244475"/>
            </a:xfrm>
            <a:prstGeom prst="rect">
              <a:avLst/>
            </a:prstGeom>
            <a:noFill/>
            <a:ln w="9525">
              <a:noFill/>
              <a:miter lim="800000"/>
              <a:headEnd/>
              <a:tailEnd/>
            </a:ln>
          </p:spPr>
          <p:txBody>
            <a:bodyPr>
              <a:spAutoFit/>
            </a:bodyPr>
            <a:lstStyle/>
            <a:p>
              <a:pPr>
                <a:spcBef>
                  <a:spcPct val="50000"/>
                </a:spcBef>
              </a:pPr>
              <a:r>
                <a:rPr lang="en-US" sz="1000" b="1">
                  <a:solidFill>
                    <a:srgbClr val="178D1D"/>
                  </a:solidFill>
                </a:rPr>
                <a:t>1400</a:t>
              </a:r>
            </a:p>
          </p:txBody>
        </p:sp>
        <p:sp>
          <p:nvSpPr>
            <p:cNvPr id="1046" name="Text Box 22"/>
            <p:cNvSpPr txBox="1">
              <a:spLocks noChangeArrowheads="1"/>
            </p:cNvSpPr>
            <p:nvPr/>
          </p:nvSpPr>
          <p:spPr bwMode="auto">
            <a:xfrm>
              <a:off x="8582025" y="457200"/>
              <a:ext cx="561975" cy="244475"/>
            </a:xfrm>
            <a:prstGeom prst="rect">
              <a:avLst/>
            </a:prstGeom>
            <a:noFill/>
            <a:ln w="9525">
              <a:noFill/>
              <a:miter lim="800000"/>
              <a:headEnd/>
              <a:tailEnd/>
            </a:ln>
          </p:spPr>
          <p:txBody>
            <a:bodyPr>
              <a:spAutoFit/>
            </a:bodyPr>
            <a:lstStyle/>
            <a:p>
              <a:pPr>
                <a:spcBef>
                  <a:spcPct val="50000"/>
                </a:spcBef>
              </a:pPr>
              <a:r>
                <a:rPr lang="en-US" sz="1000" b="1">
                  <a:solidFill>
                    <a:srgbClr val="178D1D"/>
                  </a:solidFill>
                </a:rPr>
                <a:t>1600</a:t>
              </a:r>
            </a:p>
          </p:txBody>
        </p:sp>
      </p:grpSp>
      <p:sp>
        <p:nvSpPr>
          <p:cNvPr id="1032" name="Text Box 57"/>
          <p:cNvSpPr txBox="1">
            <a:spLocks noChangeArrowheads="1"/>
          </p:cNvSpPr>
          <p:nvPr/>
        </p:nvSpPr>
        <p:spPr bwMode="auto">
          <a:xfrm>
            <a:off x="6111875" y="152400"/>
            <a:ext cx="2286000" cy="581025"/>
          </a:xfrm>
          <a:prstGeom prst="rect">
            <a:avLst/>
          </a:prstGeom>
          <a:noFill/>
          <a:ln w="9525">
            <a:noFill/>
            <a:miter lim="800000"/>
            <a:headEnd/>
            <a:tailEnd/>
          </a:ln>
        </p:spPr>
        <p:txBody>
          <a:bodyPr>
            <a:spAutoFit/>
          </a:bodyPr>
          <a:lstStyle/>
          <a:p>
            <a:pPr algn="ctr">
              <a:spcBef>
                <a:spcPct val="50000"/>
              </a:spcBef>
            </a:pPr>
            <a:r>
              <a:rPr lang="en-US" sz="1600"/>
              <a:t>Text Demands for</a:t>
            </a:r>
            <a:br>
              <a:rPr lang="en-US" sz="1600"/>
            </a:br>
            <a:r>
              <a:rPr lang="en-US" sz="1600"/>
              <a:t>College and Career</a:t>
            </a:r>
          </a:p>
        </p:txBody>
      </p:sp>
      <p:grpSp>
        <p:nvGrpSpPr>
          <p:cNvPr id="1033" name="Group 3"/>
          <p:cNvGrpSpPr>
            <a:grpSpLocks/>
          </p:cNvGrpSpPr>
          <p:nvPr/>
        </p:nvGrpSpPr>
        <p:grpSpPr bwMode="auto">
          <a:xfrm>
            <a:off x="4876800" y="2438400"/>
            <a:ext cx="176213" cy="387350"/>
            <a:chOff x="4636644" y="338617"/>
            <a:chExt cx="176235" cy="387747"/>
          </a:xfrm>
        </p:grpSpPr>
        <p:sp>
          <p:nvSpPr>
            <p:cNvPr id="1037" name="Line 15"/>
            <p:cNvSpPr>
              <a:spLocks noChangeShapeType="1"/>
            </p:cNvSpPr>
            <p:nvPr/>
          </p:nvSpPr>
          <p:spPr bwMode="auto">
            <a:xfrm>
              <a:off x="4636644" y="338617"/>
              <a:ext cx="164679" cy="115469"/>
            </a:xfrm>
            <a:prstGeom prst="line">
              <a:avLst/>
            </a:prstGeom>
            <a:noFill/>
            <a:ln w="12700">
              <a:solidFill>
                <a:schemeClr val="tx1"/>
              </a:solidFill>
              <a:round/>
              <a:headEnd/>
              <a:tailEnd/>
            </a:ln>
          </p:spPr>
          <p:txBody>
            <a:bodyPr/>
            <a:lstStyle/>
            <a:p>
              <a:endParaRPr lang="en-US"/>
            </a:p>
          </p:txBody>
        </p:sp>
        <p:sp>
          <p:nvSpPr>
            <p:cNvPr id="1038" name="Line 16"/>
            <p:cNvSpPr>
              <a:spLocks noChangeShapeType="1"/>
            </p:cNvSpPr>
            <p:nvPr/>
          </p:nvSpPr>
          <p:spPr bwMode="auto">
            <a:xfrm flipH="1">
              <a:off x="4645311" y="449809"/>
              <a:ext cx="164679" cy="88384"/>
            </a:xfrm>
            <a:prstGeom prst="line">
              <a:avLst/>
            </a:prstGeom>
            <a:noFill/>
            <a:ln w="12700">
              <a:solidFill>
                <a:schemeClr val="tx1"/>
              </a:solidFill>
              <a:round/>
              <a:headEnd/>
              <a:tailEnd/>
            </a:ln>
          </p:spPr>
          <p:txBody>
            <a:bodyPr/>
            <a:lstStyle/>
            <a:p>
              <a:endParaRPr lang="en-US"/>
            </a:p>
          </p:txBody>
        </p:sp>
        <p:sp>
          <p:nvSpPr>
            <p:cNvPr id="1039" name="Line 17"/>
            <p:cNvSpPr>
              <a:spLocks noChangeShapeType="1"/>
            </p:cNvSpPr>
            <p:nvPr/>
          </p:nvSpPr>
          <p:spPr bwMode="auto">
            <a:xfrm>
              <a:off x="4648200" y="529639"/>
              <a:ext cx="164679" cy="115469"/>
            </a:xfrm>
            <a:prstGeom prst="line">
              <a:avLst/>
            </a:prstGeom>
            <a:noFill/>
            <a:ln w="12700">
              <a:solidFill>
                <a:schemeClr val="tx1"/>
              </a:solidFill>
              <a:round/>
              <a:headEnd/>
              <a:tailEnd/>
            </a:ln>
          </p:spPr>
          <p:txBody>
            <a:bodyPr/>
            <a:lstStyle/>
            <a:p>
              <a:endParaRPr lang="en-US"/>
            </a:p>
          </p:txBody>
        </p:sp>
        <p:sp>
          <p:nvSpPr>
            <p:cNvPr id="1040" name="Line 18"/>
            <p:cNvSpPr>
              <a:spLocks noChangeShapeType="1"/>
            </p:cNvSpPr>
            <p:nvPr/>
          </p:nvSpPr>
          <p:spPr bwMode="auto">
            <a:xfrm flipH="1">
              <a:off x="4645311" y="637980"/>
              <a:ext cx="164679" cy="88384"/>
            </a:xfrm>
            <a:prstGeom prst="line">
              <a:avLst/>
            </a:prstGeom>
            <a:noFill/>
            <a:ln w="12700">
              <a:solidFill>
                <a:schemeClr val="tx1"/>
              </a:solidFill>
              <a:round/>
              <a:headEnd/>
              <a:tailEnd/>
            </a:ln>
          </p:spPr>
          <p:txBody>
            <a:bodyPr/>
            <a:lstStyle/>
            <a:p>
              <a:endParaRPr lang="en-US"/>
            </a:p>
          </p:txBody>
        </p:sp>
      </p:grpSp>
      <p:sp>
        <p:nvSpPr>
          <p:cNvPr id="1034" name="Text Box 48"/>
          <p:cNvSpPr txBox="1">
            <a:spLocks noChangeArrowheads="1"/>
          </p:cNvSpPr>
          <p:nvPr/>
        </p:nvSpPr>
        <p:spPr bwMode="auto">
          <a:xfrm>
            <a:off x="2971800" y="87313"/>
            <a:ext cx="2209800" cy="1436687"/>
          </a:xfrm>
          <a:prstGeom prst="rect">
            <a:avLst/>
          </a:prstGeom>
          <a:noFill/>
          <a:ln w="9525">
            <a:noFill/>
            <a:miter lim="800000"/>
            <a:headEnd/>
            <a:tailEnd/>
          </a:ln>
        </p:spPr>
        <p:txBody>
          <a:bodyPr>
            <a:spAutoFit/>
          </a:bodyPr>
          <a:lstStyle/>
          <a:p>
            <a:pPr>
              <a:spcBef>
                <a:spcPct val="50000"/>
              </a:spcBef>
            </a:pPr>
            <a:r>
              <a:rPr lang="en-US" sz="1600">
                <a:latin typeface="Book Antiqua" pitchFamily="18" charset="0"/>
              </a:rPr>
              <a:t>May 2007 – April 2011</a:t>
            </a:r>
          </a:p>
          <a:p>
            <a:pPr>
              <a:spcBef>
                <a:spcPct val="50000"/>
              </a:spcBef>
            </a:pPr>
            <a:r>
              <a:rPr lang="en-US" sz="1600">
                <a:latin typeface="Book Antiqua" pitchFamily="18" charset="0"/>
              </a:rPr>
              <a:t>347 Encounters</a:t>
            </a:r>
            <a:br>
              <a:rPr lang="en-US" sz="1600">
                <a:latin typeface="Book Antiqua" pitchFamily="18" charset="0"/>
              </a:rPr>
            </a:br>
            <a:r>
              <a:rPr lang="en-US" sz="1600">
                <a:latin typeface="Book Antiqua" pitchFamily="18" charset="0"/>
              </a:rPr>
              <a:t>138,695 Words</a:t>
            </a:r>
            <a:br>
              <a:rPr lang="en-US" sz="1600">
                <a:latin typeface="Book Antiqua" pitchFamily="18" charset="0"/>
              </a:rPr>
            </a:br>
            <a:r>
              <a:rPr lang="en-US" sz="1600">
                <a:latin typeface="Book Antiqua" pitchFamily="18" charset="0"/>
              </a:rPr>
              <a:t>3,342 Items</a:t>
            </a:r>
            <a:br>
              <a:rPr lang="en-US" sz="1600">
                <a:latin typeface="Book Antiqua" pitchFamily="18" charset="0"/>
              </a:rPr>
            </a:br>
            <a:r>
              <a:rPr lang="en-US" sz="1600">
                <a:latin typeface="Book Antiqua" pitchFamily="18" charset="0"/>
              </a:rPr>
              <a:t>983 Minutes</a:t>
            </a:r>
          </a:p>
        </p:txBody>
      </p:sp>
      <p:sp>
        <p:nvSpPr>
          <p:cNvPr id="1035" name="Text Box 47"/>
          <p:cNvSpPr txBox="1">
            <a:spLocks noChangeArrowheads="1"/>
          </p:cNvSpPr>
          <p:nvPr/>
        </p:nvSpPr>
        <p:spPr bwMode="auto">
          <a:xfrm>
            <a:off x="304800" y="76200"/>
            <a:ext cx="1676400" cy="1436688"/>
          </a:xfrm>
          <a:prstGeom prst="rect">
            <a:avLst/>
          </a:prstGeom>
          <a:noFill/>
          <a:ln w="9525">
            <a:noFill/>
            <a:miter lim="800000"/>
            <a:headEnd/>
            <a:tailEnd/>
          </a:ln>
        </p:spPr>
        <p:txBody>
          <a:bodyPr>
            <a:spAutoFit/>
          </a:bodyPr>
          <a:lstStyle/>
          <a:p>
            <a:pPr>
              <a:spcBef>
                <a:spcPct val="50000"/>
              </a:spcBef>
            </a:pPr>
            <a:r>
              <a:rPr lang="en-US" sz="1600">
                <a:latin typeface="Book Antiqua" pitchFamily="18" charset="0"/>
              </a:rPr>
              <a:t>Student 1528</a:t>
            </a:r>
          </a:p>
          <a:p>
            <a:pPr>
              <a:spcBef>
                <a:spcPct val="50000"/>
              </a:spcBef>
            </a:pPr>
            <a:r>
              <a:rPr lang="en-US" sz="1600">
                <a:latin typeface="Book Antiqua" pitchFamily="18" charset="0"/>
              </a:rPr>
              <a:t>7</a:t>
            </a:r>
            <a:r>
              <a:rPr lang="en-US" sz="1600" baseline="30000">
                <a:latin typeface="Book Antiqua" pitchFamily="18" charset="0"/>
              </a:rPr>
              <a:t>th</a:t>
            </a:r>
            <a:r>
              <a:rPr lang="en-US" sz="1600">
                <a:latin typeface="Book Antiqua" pitchFamily="18" charset="0"/>
              </a:rPr>
              <a:t> Grade</a:t>
            </a:r>
            <a:br>
              <a:rPr lang="en-US" sz="1600">
                <a:latin typeface="Book Antiqua" pitchFamily="18" charset="0"/>
              </a:rPr>
            </a:br>
            <a:r>
              <a:rPr lang="en-US" sz="1600">
                <a:latin typeface="Book Antiqua" pitchFamily="18" charset="0"/>
              </a:rPr>
              <a:t>Male</a:t>
            </a:r>
            <a:br>
              <a:rPr lang="en-US" sz="1600">
                <a:latin typeface="Book Antiqua" pitchFamily="18" charset="0"/>
              </a:rPr>
            </a:br>
            <a:r>
              <a:rPr lang="en-US" sz="1600">
                <a:latin typeface="Book Antiqua" pitchFamily="18" charset="0"/>
              </a:rPr>
              <a:t>Hispanic</a:t>
            </a:r>
            <a:br>
              <a:rPr lang="en-US" sz="1600">
                <a:latin typeface="Book Antiqua" pitchFamily="18" charset="0"/>
              </a:rPr>
            </a:br>
            <a:r>
              <a:rPr lang="en-US" sz="1600">
                <a:latin typeface="Book Antiqua" pitchFamily="18" charset="0"/>
              </a:rPr>
              <a:t>Paid Lunch</a:t>
            </a:r>
          </a:p>
        </p:txBody>
      </p:sp>
      <p:sp>
        <p:nvSpPr>
          <p:cNvPr id="1036" name="Text Box 53"/>
          <p:cNvSpPr txBox="1">
            <a:spLocks noChangeArrowheads="1"/>
          </p:cNvSpPr>
          <p:nvPr/>
        </p:nvSpPr>
        <p:spPr bwMode="auto">
          <a:xfrm>
            <a:off x="685800" y="1924050"/>
            <a:ext cx="1295400" cy="400050"/>
          </a:xfrm>
          <a:prstGeom prst="rect">
            <a:avLst/>
          </a:prstGeom>
          <a:noFill/>
          <a:ln w="9525">
            <a:noFill/>
            <a:miter lim="800000"/>
            <a:headEnd/>
            <a:tailEnd/>
          </a:ln>
        </p:spPr>
        <p:txBody>
          <a:bodyPr>
            <a:spAutoFit/>
          </a:bodyPr>
          <a:lstStyle/>
          <a:p>
            <a:pPr algn="ctr"/>
            <a:r>
              <a:rPr lang="en-US" sz="1000">
                <a:solidFill>
                  <a:srgbClr val="245794"/>
                </a:solidFill>
              </a:rPr>
              <a:t>Expected: 73.5%</a:t>
            </a:r>
          </a:p>
          <a:p>
            <a:pPr algn="ctr"/>
            <a:r>
              <a:rPr lang="en-US" sz="1000">
                <a:solidFill>
                  <a:srgbClr val="245794"/>
                </a:solidFill>
              </a:rPr>
              <a:t>Observed: 71.7%</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09600" y="517525"/>
            <a:ext cx="8077200" cy="579438"/>
          </a:xfrm>
        </p:spPr>
        <p:txBody>
          <a:bodyPr/>
          <a:lstStyle/>
          <a:p>
            <a:pPr eaLnBrk="1" hangingPunct="1"/>
            <a:r>
              <a:rPr lang="en-US" sz="3200" smtClean="0"/>
              <a:t>Measurement Error</a:t>
            </a:r>
          </a:p>
        </p:txBody>
      </p:sp>
      <p:graphicFrame>
        <p:nvGraphicFramePr>
          <p:cNvPr id="4" name="Table 3"/>
          <p:cNvGraphicFramePr>
            <a:graphicFrameLocks noGrp="1"/>
          </p:cNvGraphicFramePr>
          <p:nvPr/>
        </p:nvGraphicFramePr>
        <p:xfrm>
          <a:off x="1524000" y="1905000"/>
          <a:ext cx="6096000" cy="3278185"/>
        </p:xfrm>
        <a:graphic>
          <a:graphicData uri="http://schemas.openxmlformats.org/drawingml/2006/table">
            <a:tbl>
              <a:tblPr firstRow="1" bandRow="1">
                <a:tableStyleId>{5C22544A-7EE6-4342-B048-85BDC9FD1C3A}</a:tableStyleId>
              </a:tblPr>
              <a:tblGrid>
                <a:gridCol w="3581400"/>
                <a:gridCol w="2514600"/>
              </a:tblGrid>
              <a:tr h="774619">
                <a:tc>
                  <a:txBody>
                    <a:bodyPr/>
                    <a:lstStyle/>
                    <a:p>
                      <a:r>
                        <a:rPr lang="en-US" dirty="0" smtClean="0"/>
                        <a:t>What is Known?</a:t>
                      </a:r>
                      <a:endParaRPr lang="en-US" dirty="0"/>
                    </a:p>
                  </a:txBody>
                  <a:tcPr/>
                </a:tc>
                <a:tc>
                  <a:txBody>
                    <a:bodyPr/>
                    <a:lstStyle/>
                    <a:p>
                      <a:r>
                        <a:rPr lang="en-US" dirty="0" smtClean="0"/>
                        <a:t>Individual Standard</a:t>
                      </a:r>
                    </a:p>
                    <a:p>
                      <a:r>
                        <a:rPr lang="en-US" dirty="0" smtClean="0"/>
                        <a:t>Error of Measurement</a:t>
                      </a:r>
                      <a:endParaRPr lang="en-US" dirty="0"/>
                    </a:p>
                  </a:txBody>
                  <a:tcPr/>
                </a:tc>
              </a:tr>
              <a:tr h="774619">
                <a:tc>
                  <a:txBody>
                    <a:bodyPr/>
                    <a:lstStyle/>
                    <a:p>
                      <a:r>
                        <a:rPr lang="en-US" dirty="0" smtClean="0"/>
                        <a:t>Student is in the District</a:t>
                      </a:r>
                    </a:p>
                    <a:p>
                      <a:r>
                        <a:rPr lang="en-US" dirty="0" smtClean="0"/>
                        <a:t>(grade</a:t>
                      </a:r>
                      <a:r>
                        <a:rPr lang="en-US" baseline="0" dirty="0" smtClean="0"/>
                        <a:t> unknown)</a:t>
                      </a:r>
                      <a:endParaRPr lang="en-US" dirty="0"/>
                    </a:p>
                  </a:txBody>
                  <a:tcPr/>
                </a:tc>
                <a:tc>
                  <a:txBody>
                    <a:bodyPr/>
                    <a:lstStyle/>
                    <a:p>
                      <a:pPr algn="ctr"/>
                      <a:r>
                        <a:rPr lang="en-US" dirty="0" smtClean="0"/>
                        <a:t>400L</a:t>
                      </a:r>
                      <a:endParaRPr lang="en-US" dirty="0"/>
                    </a:p>
                  </a:txBody>
                  <a:tcPr/>
                </a:tc>
              </a:tr>
              <a:tr h="448787">
                <a:tc>
                  <a:txBody>
                    <a:bodyPr/>
                    <a:lstStyle/>
                    <a:p>
                      <a:r>
                        <a:rPr lang="en-US" dirty="0" smtClean="0"/>
                        <a:t>Only</a:t>
                      </a:r>
                      <a:r>
                        <a:rPr lang="en-US" baseline="0" dirty="0" smtClean="0"/>
                        <a:t> g</a:t>
                      </a:r>
                      <a:r>
                        <a:rPr lang="en-US" dirty="0" smtClean="0"/>
                        <a:t>rade is known</a:t>
                      </a:r>
                      <a:endParaRPr lang="en-US" dirty="0"/>
                    </a:p>
                  </a:txBody>
                  <a:tcPr/>
                </a:tc>
                <a:tc>
                  <a:txBody>
                    <a:bodyPr/>
                    <a:lstStyle/>
                    <a:p>
                      <a:pPr algn="ctr"/>
                      <a:r>
                        <a:rPr lang="en-US" dirty="0" smtClean="0"/>
                        <a:t>220L</a:t>
                      </a:r>
                      <a:endParaRPr lang="en-US" dirty="0"/>
                    </a:p>
                  </a:txBody>
                  <a:tcPr/>
                </a:tc>
              </a:tr>
              <a:tr h="448787">
                <a:tc>
                  <a:txBody>
                    <a:bodyPr/>
                    <a:lstStyle/>
                    <a:p>
                      <a:r>
                        <a:rPr lang="en-US" dirty="0" smtClean="0"/>
                        <a:t>One fifty item reading test score is known</a:t>
                      </a:r>
                      <a:endParaRPr lang="en-US" dirty="0"/>
                    </a:p>
                  </a:txBody>
                  <a:tcPr/>
                </a:tc>
                <a:tc>
                  <a:txBody>
                    <a:bodyPr/>
                    <a:lstStyle/>
                    <a:p>
                      <a:pPr algn="ctr"/>
                      <a:r>
                        <a:rPr lang="en-US" dirty="0" smtClean="0"/>
                        <a:t>110L</a:t>
                      </a:r>
                      <a:endParaRPr lang="en-US" dirty="0"/>
                    </a:p>
                  </a:txBody>
                  <a:tcPr/>
                </a:tc>
              </a:tr>
              <a:tr h="448787">
                <a:tc>
                  <a:txBody>
                    <a:bodyPr/>
                    <a:lstStyle/>
                    <a:p>
                      <a:r>
                        <a:rPr lang="en-US" dirty="0" smtClean="0"/>
                        <a:t>3 ½ years of learning</a:t>
                      </a:r>
                      <a:r>
                        <a:rPr lang="en-US" baseline="0" dirty="0" smtClean="0"/>
                        <a:t> Oasis data</a:t>
                      </a:r>
                    </a:p>
                    <a:p>
                      <a:r>
                        <a:rPr lang="en-US" baseline="0" dirty="0" smtClean="0"/>
                        <a:t>Growth trajectory is known</a:t>
                      </a:r>
                      <a:endParaRPr lang="en-US" dirty="0"/>
                    </a:p>
                  </a:txBody>
                  <a:tcPr/>
                </a:tc>
                <a:tc>
                  <a:txBody>
                    <a:bodyPr/>
                    <a:lstStyle/>
                    <a:p>
                      <a:pPr algn="ctr"/>
                      <a:r>
                        <a:rPr lang="en-US" dirty="0" smtClean="0"/>
                        <a:t>11L</a:t>
                      </a:r>
                      <a:endParaRPr lang="en-US" dirty="0"/>
                    </a:p>
                  </a:txBody>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4"/>
          <p:cNvPicPr>
            <a:picLocks noChangeAspect="1" noChangeArrowheads="1"/>
          </p:cNvPicPr>
          <p:nvPr/>
        </p:nvPicPr>
        <p:blipFill>
          <a:blip r:embed="rId3" cstate="print"/>
          <a:srcRect/>
          <a:stretch>
            <a:fillRect/>
          </a:stretch>
        </p:blipFill>
        <p:spPr bwMode="auto">
          <a:xfrm>
            <a:off x="207963" y="76200"/>
            <a:ext cx="8669337" cy="62912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2209800" y="2438400"/>
            <a:ext cx="6369050" cy="2725738"/>
          </a:xfrm>
          <a:prstGeom prst="rect">
            <a:avLst/>
          </a:prstGeom>
          <a:noFill/>
          <a:ln w="9525">
            <a:noFill/>
            <a:miter lim="800000"/>
            <a:headEnd/>
            <a:tailEnd/>
          </a:ln>
        </p:spPr>
        <p:txBody>
          <a:bodyPr/>
          <a:lstStyle/>
          <a:p>
            <a:pPr marL="342900" indent="-342900" algn="r">
              <a:lnSpc>
                <a:spcPct val="80000"/>
              </a:lnSpc>
              <a:spcBef>
                <a:spcPct val="20000"/>
              </a:spcBef>
              <a:buClr>
                <a:srgbClr val="0060A1"/>
              </a:buClr>
              <a:buSzPct val="85000"/>
              <a:buFont typeface="Wingdings" pitchFamily="2" charset="2"/>
              <a:buNone/>
            </a:pPr>
            <a:r>
              <a:rPr lang="en-US" sz="3400">
                <a:solidFill>
                  <a:srgbClr val="003366"/>
                </a:solidFill>
                <a:latin typeface="Book Antiqua" pitchFamily="18" charset="0"/>
              </a:rPr>
              <a:t>A. Jackson Stenner.  </a:t>
            </a:r>
          </a:p>
          <a:p>
            <a:pPr marL="342900" indent="-342900" algn="r">
              <a:lnSpc>
                <a:spcPct val="80000"/>
              </a:lnSpc>
              <a:spcBef>
                <a:spcPct val="20000"/>
              </a:spcBef>
              <a:buClr>
                <a:srgbClr val="0060A1"/>
              </a:buClr>
              <a:buSzPct val="85000"/>
              <a:buFont typeface="Wingdings" pitchFamily="2" charset="2"/>
              <a:buNone/>
            </a:pPr>
            <a:r>
              <a:rPr lang="en-US" sz="2600">
                <a:solidFill>
                  <a:srgbClr val="003366"/>
                </a:solidFill>
                <a:latin typeface="Book Antiqua" pitchFamily="18" charset="0"/>
              </a:rPr>
              <a:t>Chairman &amp; CEO, MetaMetrics</a:t>
            </a:r>
          </a:p>
          <a:p>
            <a:pPr marL="342900" indent="-342900" algn="r">
              <a:lnSpc>
                <a:spcPct val="80000"/>
              </a:lnSpc>
              <a:spcBef>
                <a:spcPct val="20000"/>
              </a:spcBef>
              <a:buClr>
                <a:srgbClr val="0060A1"/>
              </a:buClr>
              <a:buSzPct val="85000"/>
              <a:buFont typeface="Wingdings" pitchFamily="2" charset="2"/>
              <a:buNone/>
            </a:pPr>
            <a:r>
              <a:rPr lang="en-US" sz="2600">
                <a:solidFill>
                  <a:srgbClr val="003366"/>
                </a:solidFill>
                <a:latin typeface="Book Antiqua" pitchFamily="18" charset="0"/>
              </a:rPr>
              <a:t>Research Professor, UNC, Chapel Hill</a:t>
            </a:r>
          </a:p>
          <a:p>
            <a:pPr marL="342900" indent="-342900" algn="r">
              <a:lnSpc>
                <a:spcPct val="80000"/>
              </a:lnSpc>
              <a:spcBef>
                <a:spcPct val="20000"/>
              </a:spcBef>
              <a:buClr>
                <a:srgbClr val="0060A1"/>
              </a:buClr>
              <a:buSzPct val="85000"/>
              <a:buFont typeface="Wingdings" pitchFamily="2" charset="2"/>
              <a:buNone/>
            </a:pPr>
            <a:r>
              <a:rPr lang="en-US" sz="2100">
                <a:solidFill>
                  <a:srgbClr val="003366"/>
                </a:solidFill>
                <a:latin typeface="Book Antiqua" pitchFamily="18" charset="0"/>
              </a:rPr>
              <a:t>jstenner@Lexile.com</a:t>
            </a:r>
          </a:p>
        </p:txBody>
      </p:sp>
      <p:sp>
        <p:nvSpPr>
          <p:cNvPr id="11267" name="Text Box 3"/>
          <p:cNvSpPr txBox="1">
            <a:spLocks noChangeArrowheads="1"/>
          </p:cNvSpPr>
          <p:nvPr/>
        </p:nvSpPr>
        <p:spPr bwMode="auto">
          <a:xfrm>
            <a:off x="0" y="1905000"/>
            <a:ext cx="8410575" cy="519113"/>
          </a:xfrm>
          <a:prstGeom prst="rect">
            <a:avLst/>
          </a:prstGeom>
          <a:noFill/>
          <a:ln w="9525">
            <a:noFill/>
            <a:miter lim="800000"/>
            <a:headEnd/>
            <a:tailEnd/>
          </a:ln>
        </p:spPr>
        <p:txBody>
          <a:bodyPr>
            <a:spAutoFit/>
          </a:bodyPr>
          <a:lstStyle/>
          <a:p>
            <a:pPr algn="r"/>
            <a:r>
              <a:rPr lang="en-US" sz="2800" b="1">
                <a:latin typeface="Book Antiqua" pitchFamily="18" charset="0"/>
              </a:rPr>
              <a:t>Contact Info:</a:t>
            </a:r>
          </a:p>
        </p:txBody>
      </p:sp>
    </p:spTree>
  </p:cSld>
  <p:clrMapOvr>
    <a:masterClrMapping/>
  </p:clrMapOvr>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606</TotalTime>
  <Words>689</Words>
  <Application>Microsoft Office PowerPoint</Application>
  <PresentationFormat>On-screen Show (4:3)</PresentationFormat>
  <Paragraphs>75</Paragraphs>
  <Slides>9</Slides>
  <Notes>9</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5" baseType="lpstr">
      <vt:lpstr>Arial</vt:lpstr>
      <vt:lpstr>Book Antiqua</vt:lpstr>
      <vt:lpstr>Wingdings</vt:lpstr>
      <vt:lpstr>Calibri</vt:lpstr>
      <vt:lpstr>Default Design</vt:lpstr>
      <vt:lpstr>Image</vt:lpstr>
      <vt:lpstr>Individual Centered Growth</vt:lpstr>
      <vt:lpstr>A Paradigm Shift</vt:lpstr>
      <vt:lpstr>Slide 3</vt:lpstr>
      <vt:lpstr>What is Ergodicity?</vt:lpstr>
      <vt:lpstr>What if the developmental process for reading is non-ergotic?</vt:lpstr>
      <vt:lpstr>Slide 6</vt:lpstr>
      <vt:lpstr>Measurement Error</vt:lpstr>
      <vt:lpstr>Slide 8</vt:lpstr>
      <vt:lpstr>Slide 9</vt:lpstr>
    </vt:vector>
  </TitlesOfParts>
  <Company>MetaMetrics,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ezurowski</dc:creator>
  <cp:lastModifiedBy>cwhyte</cp:lastModifiedBy>
  <cp:revision>51</cp:revision>
  <dcterms:created xsi:type="dcterms:W3CDTF">2009-11-19T13:54:40Z</dcterms:created>
  <dcterms:modified xsi:type="dcterms:W3CDTF">2012-01-17T15:36:15Z</dcterms:modified>
</cp:coreProperties>
</file>