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37" r:id="rId2"/>
    <p:sldMasterId id="2147483953" r:id="rId3"/>
  </p:sldMasterIdLst>
  <p:notesMasterIdLst>
    <p:notesMasterId r:id="rId42"/>
  </p:notesMasterIdLst>
  <p:sldIdLst>
    <p:sldId id="587" r:id="rId4"/>
    <p:sldId id="588" r:id="rId5"/>
    <p:sldId id="599" r:id="rId6"/>
    <p:sldId id="589" r:id="rId7"/>
    <p:sldId id="596" r:id="rId8"/>
    <p:sldId id="682" r:id="rId9"/>
    <p:sldId id="683" r:id="rId10"/>
    <p:sldId id="684" r:id="rId11"/>
    <p:sldId id="688" r:id="rId12"/>
    <p:sldId id="689" r:id="rId13"/>
    <p:sldId id="691" r:id="rId14"/>
    <p:sldId id="692" r:id="rId15"/>
    <p:sldId id="719" r:id="rId16"/>
    <p:sldId id="696" r:id="rId17"/>
    <p:sldId id="698" r:id="rId18"/>
    <p:sldId id="699" r:id="rId19"/>
    <p:sldId id="712" r:id="rId20"/>
    <p:sldId id="708" r:id="rId21"/>
    <p:sldId id="709" r:id="rId22"/>
    <p:sldId id="716" r:id="rId23"/>
    <p:sldId id="700" r:id="rId24"/>
    <p:sldId id="701" r:id="rId25"/>
    <p:sldId id="718" r:id="rId26"/>
    <p:sldId id="717" r:id="rId27"/>
    <p:sldId id="702" r:id="rId28"/>
    <p:sldId id="704" r:id="rId29"/>
    <p:sldId id="705" r:id="rId30"/>
    <p:sldId id="706" r:id="rId31"/>
    <p:sldId id="630" r:id="rId32"/>
    <p:sldId id="713" r:id="rId33"/>
    <p:sldId id="707" r:id="rId34"/>
    <p:sldId id="714" r:id="rId35"/>
    <p:sldId id="715" r:id="rId36"/>
    <p:sldId id="710" r:id="rId37"/>
    <p:sldId id="671" r:id="rId38"/>
    <p:sldId id="523" r:id="rId39"/>
    <p:sldId id="590" r:id="rId40"/>
    <p:sldId id="65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A7DBD8"/>
    <a:srgbClr val="FFB726"/>
    <a:srgbClr val="589CEB"/>
    <a:srgbClr val="E36F1E"/>
    <a:srgbClr val="71AADC"/>
    <a:srgbClr val="FF8125"/>
    <a:srgbClr val="69D2E7"/>
    <a:srgbClr val="4555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8978" autoAdjust="0"/>
  </p:normalViewPr>
  <p:slideViewPr>
    <p:cSldViewPr snapToGrid="0" snapToObjects="1" showGuides="1">
      <p:cViewPr>
        <p:scale>
          <a:sx n="81" d="100"/>
          <a:sy n="81" d="100"/>
        </p:scale>
        <p:origin x="-1136" y="-240"/>
      </p:cViewPr>
      <p:guideLst>
        <p:guide orient="horz"/>
        <p:guide pos="1983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8"/>
    </p:cViewPr>
  </p:sorterViewPr>
  <p:notesViewPr>
    <p:cSldViewPr snapToGrid="0" snapToObjects="1">
      <p:cViewPr varScale="1">
        <p:scale>
          <a:sx n="84" d="100"/>
          <a:sy n="84" d="100"/>
        </p:scale>
        <p:origin x="-370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 w="3175" cap="rnd" cmpd="sng">
              <a:solidFill>
                <a:srgbClr val="434343"/>
              </a:solidFill>
              <a:prstDash val="sysDot"/>
              <a:round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175" cap="rnd" cmpd="sng">
                <a:solidFill>
                  <a:srgbClr val="434343"/>
                </a:solidFill>
                <a:prstDash val="sysDot"/>
                <a:round/>
              </a:ln>
              <a:effectLst/>
            </c:spPr>
          </c:dPt>
          <c:dPt>
            <c:idx val="1"/>
            <c:bubble3D val="0"/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 w="3175" cap="rnd" cmpd="sng">
              <a:solidFill>
                <a:srgbClr val="434343"/>
              </a:solidFill>
              <a:prstDash val="sysDot"/>
              <a:round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175" cap="rnd" cmpd="sng">
                <a:solidFill>
                  <a:srgbClr val="434343"/>
                </a:solidFill>
                <a:prstDash val="sysDot"/>
                <a:round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A4B8-FAF8-D848-8D00-2CAE209956F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41D69-8DD8-F74D-A965-467C9E7DA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57672-1201-D741-B4BD-4671CDC05B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57672-1201-D741-B4BD-4671CDC05B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to milk and pour glass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1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HubSpot Grey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887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71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038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641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631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Spo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212850" y="1111250"/>
            <a:ext cx="6594475" cy="4964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8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s_wall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533400"/>
          </a:xfr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349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51165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fld id="{D0D8A33A-ABAE-4F93-AA52-9DAEE761656E}" type="datetime4">
              <a:rPr lang="en-US">
                <a:solidFill>
                  <a:srgbClr val="4C545B">
                    <a:lumMod val="40000"/>
                    <a:lumOff val="60000"/>
                  </a:srgbClr>
                </a:solidFill>
                <a:latin typeface="Arial"/>
              </a:rPr>
              <a:pPr defTabSz="914400">
                <a:defRPr/>
              </a:pPr>
              <a:t>March 9, 2012</a:t>
            </a:fld>
            <a:endParaRPr lang="en-US" dirty="0">
              <a:solidFill>
                <a:srgbClr val="4C545B">
                  <a:lumMod val="40000"/>
                  <a:lumOff val="60000"/>
                </a:srgbClr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70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1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8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6722-3D6F-46E5-A67D-16D0D9A1DFD3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94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6231-09EA-4F2B-9952-17FBC5EF366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4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6622-2A47-4709-9C4F-29A0D836E1F4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35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6D2D-3E27-4247-B93A-971800060BEB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12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689E-7EB5-4AAD-B7CF-C703DDEDECE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2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E07E-BB98-43DF-AC39-50A4CEE36A65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122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926144-1E7E-4F54-9F0C-6BEF7F5A3099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56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73ED-0BC8-4D27-BB4F-71D4D8B46F4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82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C933E570-E286-4532-A9F1-E76F5688901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22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A4419998-EAD6-4D15-8FDF-20FD41DE7097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7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rock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1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325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2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8964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1C2545-5024-433D-9509-6336E7A8A0FB}" type="datetime1">
              <a:rPr lang="nl-NL">
                <a:solidFill>
                  <a:srgbClr val="4C545B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3/9/12</a:t>
            </a:fld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6AA4F-69C8-4A0C-A19D-B82866B8F21D}" type="slidenum">
              <a:rPr lang="nl-NL">
                <a:solidFill>
                  <a:srgbClr val="4C545B"/>
                </a:solidFill>
              </a:rPr>
              <a:pPr/>
              <a:t>‹#›</a:t>
            </a:fld>
            <a:endParaRPr lang="nl-NL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_wall_ppt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6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24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9848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55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" y="256032"/>
            <a:ext cx="8305800" cy="457200"/>
          </a:xfrm>
        </p:spPr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29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370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66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19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21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3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056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5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420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4" name="Picture 3" descr="hubspot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  <p:pic>
        <p:nvPicPr>
          <p:cNvPr id="5" name="Picture 4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03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86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pic>
        <p:nvPicPr>
          <p:cNvPr id="10" name="Picture 9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14" name="Picture 13" descr="hubspot_200x7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83" y="447675"/>
            <a:ext cx="1428750" cy="542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Slide Title (Arial 28 Bold)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(Arial 18)</a:t>
            </a:r>
          </a:p>
        </p:txBody>
      </p:sp>
    </p:spTree>
    <p:extLst>
      <p:ext uri="{BB962C8B-B14F-4D97-AF65-F5344CB8AC3E}">
        <p14:creationId xmlns:p14="http://schemas.microsoft.com/office/powerpoint/2010/main" val="406438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71215"/>
            <a:ext cx="7772400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0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3189" y="3853460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286" y="1775380"/>
            <a:ext cx="2403475" cy="4013200"/>
          </a:xfrm>
        </p:spPr>
        <p:txBody>
          <a:bodyPr>
            <a:noAutofit/>
          </a:bodyPr>
          <a:lstStyle>
            <a:lvl1pPr marL="0" indent="0" algn="r">
              <a:buNone/>
              <a:defRPr sz="3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09" t="11313" r="9417" b="14480"/>
          <a:stretch/>
        </p:blipFill>
        <p:spPr>
          <a:xfrm>
            <a:off x="-1" y="1"/>
            <a:ext cx="48650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815" y="2506385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13976" y="2699832"/>
            <a:ext cx="2403475" cy="2337255"/>
          </a:xfrm>
        </p:spPr>
        <p:txBody>
          <a:bodyPr>
            <a:noAutofit/>
          </a:bodyPr>
          <a:lstStyle>
            <a:lvl1pPr marL="0" indent="0" algn="ctr">
              <a:buNone/>
              <a:defRPr sz="1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mall sp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pic>
        <p:nvPicPr>
          <p:cNvPr id="6" name="Picture 5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99" y="4465221"/>
            <a:ext cx="2696801" cy="23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Large Text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678654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theme" Target="../theme/theme3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567" y="6471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34343"/>
                </a:solidFill>
                <a:latin typeface="Franklin Gothic Book"/>
                <a:cs typeface="Franklin Gothic Book"/>
              </a:defRPr>
            </a:lvl1pPr>
          </a:lstStyle>
          <a:p>
            <a:fld id="{4B416A70-B40B-244D-88B2-51C46D5EA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4" r:id="rId2"/>
    <p:sldLayoutId id="2147483803" r:id="rId3"/>
    <p:sldLayoutId id="2147483650" r:id="rId4"/>
    <p:sldLayoutId id="2147483651" r:id="rId5"/>
    <p:sldLayoutId id="2147483805" r:id="rId6"/>
    <p:sldLayoutId id="2147483806" r:id="rId7"/>
    <p:sldLayoutId id="2147483807" r:id="rId8"/>
    <p:sldLayoutId id="2147483808" r:id="rId9"/>
    <p:sldLayoutId id="2147483799" r:id="rId10"/>
    <p:sldLayoutId id="2147483800" r:id="rId11"/>
    <p:sldLayoutId id="2147483801" r:id="rId12"/>
    <p:sldLayoutId id="2147483802" r:id="rId13"/>
    <p:sldLayoutId id="2147483652" r:id="rId14"/>
    <p:sldLayoutId id="2147483654" r:id="rId15"/>
    <p:sldLayoutId id="2147483655" r:id="rId16"/>
    <p:sldLayoutId id="21474839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34343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34343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34343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34343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3663" y="152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438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defTabSz="914400">
              <a:defRPr/>
            </a:pPr>
            <a:fld id="{540002E5-F1B1-46C4-9175-4BC5C2AD8B03}" type="slidenum">
              <a:rPr lang="en-US">
                <a:solidFill>
                  <a:srgbClr val="4C545B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  <p:pic>
        <p:nvPicPr>
          <p:cNvPr id="1030" name="Picture 7" descr="hubspot_trans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1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»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93677" y="256032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mtClean="0">
                <a:solidFill>
                  <a:schemeClr val="tx1"/>
                </a:solidFill>
                <a:latin typeface="Helvetica Neue Light"/>
              </a:defRPr>
            </a:lvl1pPr>
          </a:lstStyle>
          <a:p>
            <a:pPr defTabSz="914400"/>
            <a:fld id="{464B29F2-3894-4D94-BDCE-955164B5445D}" type="slidenum">
              <a:rPr lang="en-US">
                <a:solidFill>
                  <a:srgbClr val="4C545B"/>
                </a:solidFill>
              </a:rPr>
              <a:pPr defTabSz="914400"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8" name="Picture 7" descr="hubspot_tran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kern="1200">
          <a:solidFill>
            <a:schemeClr val="bg1"/>
          </a:solidFill>
          <a:latin typeface="Helvetica Neue Ligh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charset="0"/>
        <a:buChar char="•"/>
        <a:defRPr sz="36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•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»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zub2I7" TargetMode="Externa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twitter.com/KippBodnar" TargetMode="External"/><Relationship Id="rId3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twitter.com/JeffreyLCohen" TargetMode="External"/><Relationship Id="rId3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amazon.com/B2B-Social-Media-Book-Generating/dp/1118167767" TargetMode="External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amazon.com/B2B-Social-Media-Book-Generating/dp/1118167767" TargetMode="Externa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eNScq" TargetMode="External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911" y="-156799"/>
            <a:ext cx="10769827" cy="7167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688015" y="4045416"/>
            <a:ext cx="5201223" cy="488262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23323" y="5608172"/>
            <a:ext cx="51502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chemeClr val="tx1"/>
                </a:solidFill>
                <a:latin typeface="Franklin Gothic Book"/>
                <a:ea typeface="ＭＳ Ｐゴシック"/>
                <a:cs typeface="Franklin Gothic Book"/>
              </a:rPr>
              <a:t>Mastering</a:t>
            </a:r>
            <a:r>
              <a:rPr lang="en-US" sz="5600" dirty="0" smtClean="0">
                <a:solidFill>
                  <a:schemeClr val="accent2"/>
                </a:solidFill>
                <a:latin typeface="Franklin Gothic Book"/>
                <a:ea typeface="ＭＳ Ｐゴシック"/>
                <a:cs typeface="Franklin Gothic Book"/>
              </a:rPr>
              <a:t> B2B</a:t>
            </a:r>
          </a:p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Social Media </a:t>
            </a:r>
          </a:p>
        </p:txBody>
      </p:sp>
    </p:spTree>
    <p:extLst>
      <p:ext uri="{BB962C8B-B14F-4D97-AF65-F5344CB8AC3E}">
        <p14:creationId xmlns:p14="http://schemas.microsoft.com/office/powerpoint/2010/main" val="38310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1218472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605" y="-76200"/>
            <a:ext cx="12635024" cy="701040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 bwMode="auto">
          <a:xfrm>
            <a:off x="-742230" y="445597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03900" y="5260458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Leads </a:t>
            </a:r>
            <a:r>
              <a:rPr lang="en-US" dirty="0" smtClean="0">
                <a:latin typeface="Franklin Gothic Medium"/>
                <a:cs typeface="Franklin Gothic Medium"/>
              </a:rPr>
              <a:t>fix</a:t>
            </a:r>
            <a:r>
              <a:rPr lang="en-US" dirty="0" smtClean="0">
                <a:latin typeface="Franklin Gothic Book"/>
                <a:cs typeface="Franklin Gothic Book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the problem. </a:t>
            </a:r>
          </a:p>
        </p:txBody>
      </p:sp>
    </p:spTree>
    <p:extLst>
      <p:ext uri="{BB962C8B-B14F-4D97-AF65-F5344CB8AC3E}">
        <p14:creationId xmlns:p14="http://schemas.microsoft.com/office/powerpoint/2010/main" val="50269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825079"/>
            <a:ext cx="853197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LEADS ARE </a:t>
            </a:r>
          </a:p>
          <a:p>
            <a:pPr>
              <a:lnSpc>
                <a:spcPct val="80000"/>
              </a:lnSpc>
            </a:pPr>
            <a:r>
              <a:rPr lang="en-US" sz="9600" b="1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PROXY</a:t>
            </a: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FOR</a:t>
            </a:r>
            <a:r>
              <a:rPr lang="en-US" sz="9600" dirty="0" smtClean="0">
                <a:solidFill>
                  <a:srgbClr val="45556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9600" b="1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SALES.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60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32040" y="951483"/>
                  <a:ext cx="5649495" cy="31855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dirty="0"/>
                    <a:t>Your goal shouldn't be to buy </a:t>
                  </a:r>
                  <a:r>
                    <a:rPr lang="en-US" sz="3600" dirty="0" smtClean="0"/>
                    <a:t>leads. </a:t>
                  </a:r>
                  <a:r>
                    <a:rPr lang="en-US" sz="3600" dirty="0">
                      <a:solidFill>
                        <a:schemeClr val="accent2"/>
                      </a:solidFill>
                    </a:rPr>
                    <a:t>Your goal should be to buy </a:t>
                  </a:r>
                  <a:r>
                    <a:rPr lang="en-US" sz="3600" dirty="0" smtClean="0">
                      <a:solidFill>
                        <a:schemeClr val="accent2"/>
                      </a:solidFill>
                    </a:rPr>
                    <a:t>customers.</a:t>
                  </a:r>
                  <a:r>
                    <a:rPr lang="en-US" sz="3600" dirty="0" smtClean="0"/>
                    <a:t> </a:t>
                  </a:r>
                </a:p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#SXB2BSM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901" y="468"/>
            <a:ext cx="9893576" cy="7008451"/>
          </a:xfrm>
        </p:spPr>
      </p:pic>
    </p:spTree>
    <p:extLst>
      <p:ext uri="{BB962C8B-B14F-4D97-AF65-F5344CB8AC3E}">
        <p14:creationId xmlns:p14="http://schemas.microsoft.com/office/powerpoint/2010/main" val="122716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4080934" y="2451187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04394" y="24427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665" y="24427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oval" w="sm" len="sm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533400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endParaRPr lang="en-US" sz="16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29729" y="1778020"/>
            <a:ext cx="1298448" cy="1298448"/>
          </a:xfrm>
          <a:prstGeom prst="ellipse">
            <a:avLst/>
          </a:prstGeom>
          <a:solidFill>
            <a:srgbClr val="D8621D"/>
          </a:solidFill>
          <a:ln w="76200" cmpd="sng">
            <a:solidFill>
              <a:srgbClr val="D862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722" y="2127275"/>
            <a:ext cx="12754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Tweet</a:t>
            </a:r>
            <a:endParaRPr lang="en-US" sz="35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312832" y="1785515"/>
            <a:ext cx="1295400" cy="1295400"/>
          </a:xfrm>
          <a:prstGeom prst="ellipse">
            <a:avLst/>
          </a:prstGeom>
          <a:solidFill>
            <a:srgbClr val="434343"/>
          </a:solidFill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2832" y="2103609"/>
            <a:ext cx="12584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Form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106661" y="1785515"/>
            <a:ext cx="1298448" cy="1298448"/>
          </a:xfrm>
          <a:prstGeom prst="ellipse">
            <a:avLst/>
          </a:prstGeom>
          <a:solidFill>
            <a:srgbClr val="589CEB"/>
          </a:solidFill>
          <a:ln w="76200" cmpd="sng">
            <a:solidFill>
              <a:srgbClr val="589C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5305" y="2076083"/>
            <a:ext cx="134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 bwMode="auto">
          <a:xfrm>
            <a:off x="457199" y="490788"/>
            <a:ext cx="8161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Helvetica LT Std Cond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How Social Media Leads Happen</a:t>
            </a:r>
            <a:endParaRPr lang="en-US" sz="44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658100" y="1801195"/>
            <a:ext cx="1295400" cy="1295400"/>
          </a:xfrm>
          <a:prstGeom prst="ellipse">
            <a:avLst/>
          </a:prstGeom>
          <a:solidFill>
            <a:srgbClr val="FF8125"/>
          </a:solidFill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8100" y="2103609"/>
            <a:ext cx="1303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Lead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460066" y="24427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9520" y="4155907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52980" y="414746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251" y="414746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oval" w="sm" len="sm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778315" y="3482740"/>
            <a:ext cx="1298448" cy="1298448"/>
          </a:xfrm>
          <a:prstGeom prst="ellipse">
            <a:avLst/>
          </a:prstGeom>
          <a:solidFill>
            <a:srgbClr val="D8621D"/>
          </a:solidFill>
          <a:ln w="76200" cmpd="sng">
            <a:solidFill>
              <a:srgbClr val="D862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315" y="3780803"/>
            <a:ext cx="12754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Like</a:t>
            </a:r>
            <a:endParaRPr lang="en-US" sz="35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261418" y="3490235"/>
            <a:ext cx="1295400" cy="1295400"/>
          </a:xfrm>
          <a:prstGeom prst="ellipse">
            <a:avLst/>
          </a:prstGeom>
          <a:solidFill>
            <a:srgbClr val="434343"/>
          </a:solidFill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1418" y="3808329"/>
            <a:ext cx="12584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CTA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055247" y="3490235"/>
            <a:ext cx="1298448" cy="1298448"/>
          </a:xfrm>
          <a:prstGeom prst="ellipse">
            <a:avLst/>
          </a:prstGeom>
          <a:solidFill>
            <a:srgbClr val="589CEB"/>
          </a:solidFill>
          <a:ln w="76200" cmpd="sng">
            <a:solidFill>
              <a:srgbClr val="589C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3891" y="3780803"/>
            <a:ext cx="134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Blog Post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606686" y="3505915"/>
            <a:ext cx="1295400" cy="1295400"/>
          </a:xfrm>
          <a:prstGeom prst="ellipse">
            <a:avLst/>
          </a:prstGeom>
          <a:solidFill>
            <a:srgbClr val="FF8125"/>
          </a:solidFill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06686" y="3808329"/>
            <a:ext cx="130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408652" y="414746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29520" y="5896387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52980" y="58879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51" y="58879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oval" w="sm" len="sm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778315" y="5223220"/>
            <a:ext cx="1298448" cy="1298448"/>
          </a:xfrm>
          <a:prstGeom prst="ellipse">
            <a:avLst/>
          </a:prstGeom>
          <a:solidFill>
            <a:srgbClr val="D8621D"/>
          </a:solidFill>
          <a:ln w="76200" cmpd="sng">
            <a:solidFill>
              <a:srgbClr val="D862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274" y="5556795"/>
            <a:ext cx="12754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+1</a:t>
            </a:r>
            <a:endParaRPr lang="en-US" sz="35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261418" y="5230715"/>
            <a:ext cx="1295400" cy="1295400"/>
          </a:xfrm>
          <a:prstGeom prst="ellipse">
            <a:avLst/>
          </a:prstGeom>
          <a:solidFill>
            <a:srgbClr val="434343"/>
          </a:solidFill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61418" y="5548809"/>
            <a:ext cx="12584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CTA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5247" y="5230715"/>
            <a:ext cx="1298448" cy="1298448"/>
          </a:xfrm>
          <a:prstGeom prst="ellipse">
            <a:avLst/>
          </a:prstGeom>
          <a:solidFill>
            <a:srgbClr val="589CEB"/>
          </a:solidFill>
          <a:ln w="76200" cmpd="sng">
            <a:solidFill>
              <a:srgbClr val="589C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3891" y="5521283"/>
            <a:ext cx="134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Product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606686" y="5246395"/>
            <a:ext cx="1295400" cy="1295400"/>
          </a:xfrm>
          <a:prstGeom prst="ellipse">
            <a:avLst/>
          </a:prstGeom>
          <a:solidFill>
            <a:srgbClr val="FF8125"/>
          </a:solidFill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06686" y="5548809"/>
            <a:ext cx="130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08652" y="58879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41" grpId="0"/>
      <p:bldP spid="42" grpId="0" animBg="1"/>
      <p:bldP spid="43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842" y="345243"/>
            <a:ext cx="9525936" cy="62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0" dirty="0">
                <a:solidFill>
                  <a:schemeClr val="bg2"/>
                </a:solidFill>
                <a:latin typeface="Franklin Gothic Book"/>
                <a:cs typeface="Franklin Gothic Book"/>
              </a:rPr>
              <a:t>3</a:t>
            </a:r>
            <a:r>
              <a:rPr lang="en-US" sz="10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 MUST-HAVES FOR</a:t>
            </a:r>
          </a:p>
          <a:p>
            <a:pPr>
              <a:lnSpc>
                <a:spcPct val="80000"/>
              </a:lnSpc>
            </a:pPr>
            <a:r>
              <a:rPr lang="en-US" sz="10000" dirty="0" smtClean="0">
                <a:solidFill>
                  <a:srgbClr val="589CEB"/>
                </a:solidFill>
                <a:latin typeface="Franklin Gothic Book"/>
                <a:cs typeface="Franklin Gothic Book"/>
              </a:rPr>
              <a:t>SOCIAL MEDIA </a:t>
            </a:r>
          </a:p>
          <a:p>
            <a:pPr>
              <a:lnSpc>
                <a:spcPct val="80000"/>
              </a:lnSpc>
            </a:pPr>
            <a:r>
              <a:rPr lang="en-US" sz="10000" dirty="0" smtClean="0">
                <a:solidFill>
                  <a:srgbClr val="E36F1E"/>
                </a:solidFill>
                <a:latin typeface="Franklin Gothic Book"/>
                <a:cs typeface="Franklin Gothic Book"/>
              </a:rPr>
              <a:t>LEAD</a:t>
            </a:r>
          </a:p>
          <a:p>
            <a:pPr>
              <a:lnSpc>
                <a:spcPct val="80000"/>
              </a:lnSpc>
            </a:pPr>
            <a:r>
              <a:rPr lang="en-US" sz="10000" dirty="0" smtClean="0">
                <a:solidFill>
                  <a:srgbClr val="E36F1E"/>
                </a:solidFill>
                <a:latin typeface="Franklin Gothic Book"/>
                <a:cs typeface="Franklin Gothic Book"/>
              </a:rPr>
              <a:t>GENERATION:</a:t>
            </a:r>
          </a:p>
        </p:txBody>
      </p:sp>
    </p:spTree>
    <p:extLst>
      <p:ext uri="{BB962C8B-B14F-4D97-AF65-F5344CB8AC3E}">
        <p14:creationId xmlns:p14="http://schemas.microsoft.com/office/powerpoint/2010/main" val="9169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550947" y="1468100"/>
            <a:ext cx="1371600" cy="1371600"/>
          </a:xfrm>
          <a:prstGeom prst="ellipse">
            <a:avLst/>
          </a:prstGeom>
          <a:noFill/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931" y="4667476"/>
            <a:ext cx="796481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97" y="2095670"/>
            <a:ext cx="457200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333" y="385283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3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50153" y="1290329"/>
            <a:ext cx="6111709" cy="1296584"/>
            <a:chOff x="2743192" y="204454"/>
            <a:chExt cx="5468140" cy="1296584"/>
          </a:xfrm>
        </p:grpSpPr>
        <p:sp>
          <p:nvSpPr>
            <p:cNvPr id="17" name="Rectangle 16"/>
            <p:cNvSpPr/>
            <p:nvPr/>
          </p:nvSpPr>
          <p:spPr>
            <a:xfrm>
              <a:off x="2743192" y="457196"/>
              <a:ext cx="4343428" cy="10438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743192" y="204454"/>
              <a:ext cx="5468140" cy="104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b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Get people to connect with you.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-14425" y="3472421"/>
            <a:ext cx="1904396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939478" y="2781765"/>
            <a:ext cx="1371600" cy="1371600"/>
          </a:xfrm>
          <a:prstGeom prst="ellipse">
            <a:avLst/>
          </a:prstGeom>
          <a:noFill/>
          <a:ln w="76200" cmpd="sng">
            <a:solidFill>
              <a:srgbClr val="71AA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083" y="2647548"/>
            <a:ext cx="778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2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95128" y="2973474"/>
            <a:ext cx="5149201" cy="1640761"/>
            <a:chOff x="2535161" y="1871734"/>
            <a:chExt cx="5149201" cy="1640761"/>
          </a:xfrm>
        </p:grpSpPr>
        <p:sp>
          <p:nvSpPr>
            <p:cNvPr id="23" name="Rectangle 22"/>
            <p:cNvSpPr/>
            <p:nvPr/>
          </p:nvSpPr>
          <p:spPr>
            <a:xfrm>
              <a:off x="2552711" y="2514601"/>
              <a:ext cx="3208252" cy="9978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35161" y="1871734"/>
              <a:ext cx="5149201" cy="997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>
                  <a:solidFill>
                    <a:srgbClr val="434343"/>
                  </a:solidFill>
                  <a:cs typeface="Franklin Gothic Book"/>
                </a:rPr>
                <a:t>Get people 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to share </a:t>
              </a:r>
              <a:r>
                <a:rPr lang="en-US" sz="3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our </a:t>
              </a:r>
              <a:r>
                <a:rPr lang="en-US" sz="3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s</a:t>
              </a:r>
              <a:r>
                <a:rPr lang="en-US" sz="3000" dirty="0">
                  <a:solidFill>
                    <a:srgbClr val="434343"/>
                  </a:solidFill>
                  <a:cs typeface="Franklin Gothic Book"/>
                </a:rPr>
                <a:t>tuff. </a:t>
              </a:r>
              <a:endParaRPr lang="en-US" sz="30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855131" y="3988301"/>
            <a:ext cx="1371600" cy="1371600"/>
          </a:xfrm>
          <a:prstGeom prst="ellipse">
            <a:avLst/>
          </a:prstGeom>
          <a:noFill/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21891" y="4090500"/>
            <a:ext cx="5839971" cy="2117891"/>
            <a:chOff x="2884334" y="2989480"/>
            <a:chExt cx="5839971" cy="2117891"/>
          </a:xfrm>
        </p:grpSpPr>
        <p:sp>
          <p:nvSpPr>
            <p:cNvPr id="28" name="Rectangle 27"/>
            <p:cNvSpPr/>
            <p:nvPr/>
          </p:nvSpPr>
          <p:spPr>
            <a:xfrm>
              <a:off x="2933722" y="3810001"/>
              <a:ext cx="3208252" cy="12973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884334" y="2989480"/>
              <a:ext cx="5839971" cy="1297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Place calls-to-action everywhere.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1200" y="133927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1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58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JeffreyLCohen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32040" y="951483"/>
                  <a:ext cx="5649495" cy="10149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#SXB2BSM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1832" y="1634176"/>
            <a:ext cx="4286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Prospects don’t want to hear about your products. </a:t>
            </a:r>
            <a:r>
              <a:rPr lang="en-US" sz="3600" dirty="0" smtClean="0">
                <a:solidFill>
                  <a:schemeClr val="accent2"/>
                </a:solidFill>
              </a:rPr>
              <a:t>They want solutions to their problems.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4491" y="2956460"/>
            <a:ext cx="6626133" cy="3550394"/>
            <a:chOff x="200691" y="-843514"/>
            <a:chExt cx="6626133" cy="3550394"/>
          </a:xfrm>
        </p:grpSpPr>
        <p:sp>
          <p:nvSpPr>
            <p:cNvPr id="42" name="TextBox 41"/>
            <p:cNvSpPr txBox="1"/>
            <p:nvPr/>
          </p:nvSpPr>
          <p:spPr>
            <a:xfrm>
              <a:off x="200691" y="-843514"/>
              <a:ext cx="3280526" cy="334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US" sz="8800" dirty="0" smtClean="0">
                  <a:solidFill>
                    <a:srgbClr val="434343"/>
                  </a:solidFill>
                  <a:latin typeface="Franklin Gothic Medium"/>
                  <a:cs typeface="Franklin Gothic Medium"/>
                </a:rPr>
                <a:t>60%</a:t>
              </a:r>
              <a: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 </a:t>
              </a:r>
              <a:b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</a:br>
              <a:r>
                <a:rPr lang="en-US" sz="35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of the sales cycle is over – before a buyer talks to your salesperson.</a:t>
              </a:r>
              <a:endParaRPr lang="en-US" sz="35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73695" y="490889"/>
              <a:ext cx="2153129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cap="all" dirty="0" smtClean="0">
                  <a:ln w="9000" cmpd="sng">
                    <a:noFill/>
                    <a:prstDash val="solid"/>
                  </a:ln>
                  <a:solidFill>
                    <a:schemeClr val="bg2"/>
                  </a:solidFill>
                  <a:effectLst/>
                  <a:latin typeface="Helvetica"/>
                  <a:cs typeface="Helvetica"/>
                </a:rPr>
                <a:t>91</a:t>
              </a:r>
              <a:endParaRPr lang="en-US" sz="13800" cap="all" dirty="0">
                <a:ln w="9000" cmpd="sng">
                  <a:noFill/>
                  <a:prstDash val="solid"/>
                </a:ln>
                <a:solidFill>
                  <a:schemeClr val="bg2"/>
                </a:solidFill>
                <a:effectLst/>
                <a:latin typeface="Helvetica"/>
                <a:cs typeface="Helvetic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99732" y="6560483"/>
            <a:ext cx="526626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cap="all" dirty="0" smtClean="0">
                <a:solidFill>
                  <a:srgbClr val="333333"/>
                </a:solidFill>
                <a:cs typeface="Franklin Gothic Book"/>
              </a:rPr>
              <a:t>CORPORATE EXECUTIVE BOARD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</a:rPr>
              <a:t>: </a:t>
            </a:r>
            <a:r>
              <a:rPr lang="en-US" sz="1400" cap="all" dirty="0" smtClean="0">
                <a:solidFill>
                  <a:srgbClr val="333333"/>
                </a:solidFill>
                <a:cs typeface="Franklin Gothic Book"/>
                <a:hlinkClick r:id="rId3"/>
              </a:rPr>
              <a:t>bit.ly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  <a:hlinkClick r:id="rId3"/>
              </a:rPr>
              <a:t>/</a:t>
            </a:r>
            <a:r>
              <a:rPr lang="en-US" sz="1400" cap="all" dirty="0" smtClean="0">
                <a:solidFill>
                  <a:srgbClr val="333333"/>
                </a:solidFill>
                <a:cs typeface="Franklin Gothic Book"/>
                <a:hlinkClick r:id="rId3"/>
              </a:rPr>
              <a:t>zub2I7</a:t>
            </a:r>
            <a:r>
              <a:rPr lang="en-US" sz="1400" cap="all" dirty="0" smtClean="0">
                <a:solidFill>
                  <a:srgbClr val="333333"/>
                </a:solidFill>
                <a:cs typeface="Franklin Gothic Book"/>
              </a:rPr>
              <a:t> </a:t>
            </a:r>
            <a:endParaRPr lang="en-US" sz="1400" cap="all" dirty="0">
              <a:solidFill>
                <a:srgbClr val="333333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3763495"/>
              </p:ext>
            </p:extLst>
          </p:nvPr>
        </p:nvGraphicFramePr>
        <p:xfrm>
          <a:off x="2919649" y="887630"/>
          <a:ext cx="6583067" cy="474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Elbow Connector 2"/>
          <p:cNvCxnSpPr/>
          <p:nvPr/>
        </p:nvCxnSpPr>
        <p:spPr>
          <a:xfrm flipV="1">
            <a:off x="2536839" y="2197793"/>
            <a:ext cx="1736356" cy="758667"/>
          </a:xfrm>
          <a:prstGeom prst="bentConnector3">
            <a:avLst>
              <a:gd name="adj1" fmla="val 264"/>
            </a:avLst>
          </a:prstGeom>
          <a:ln w="57150" cap="rnd" cmpd="sng">
            <a:solidFill>
              <a:srgbClr val="434343"/>
            </a:solidFill>
            <a:prstDash val="sysDot"/>
            <a:headEnd type="oval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76" y="-76200"/>
            <a:ext cx="10877718" cy="7239000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969727" y="5074182"/>
            <a:ext cx="3270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People to </a:t>
            </a:r>
            <a:r>
              <a:rPr lang="en-US" dirty="0" smtClean="0">
                <a:latin typeface="Franklin Gothic Medium"/>
                <a:cs typeface="Franklin Gothic Medium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18606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66520" y="-125439"/>
            <a:ext cx="9433754" cy="71186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4887" y="4142521"/>
            <a:ext cx="2390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@</a:t>
            </a:r>
            <a:r>
              <a:rPr lang="en-US" sz="3000" dirty="0" err="1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KippBodnar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63" y="30447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Kipp Bodnar.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ipp New Crop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46" y="1525419"/>
            <a:ext cx="3084576" cy="4078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11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2" y="685800"/>
            <a:ext cx="9458602" cy="6155249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329236" y="889802"/>
            <a:ext cx="7168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>
                <a:latin typeface="Franklin Gothic Medium"/>
                <a:cs typeface="Franklin Gothic Medium"/>
              </a:rPr>
              <a:t>Follow. Friend. Connect. With People.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806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949" y="0"/>
            <a:ext cx="10648713" cy="7086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540695"/>
            <a:ext cx="8629308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 smtClean="0">
                <a:latin typeface="Franklin Gothic Medium"/>
                <a:cs typeface="Franklin Gothic Medium"/>
              </a:rPr>
              <a:t>The shelf </a:t>
            </a:r>
            <a:r>
              <a:rPr lang="en-US" sz="4000" dirty="0">
                <a:latin typeface="Franklin Gothic Medium"/>
                <a:cs typeface="Franklin Gothic Medium"/>
              </a:rPr>
              <a:t>l</a:t>
            </a:r>
            <a:r>
              <a:rPr lang="en-US" sz="4000" dirty="0" smtClean="0">
                <a:latin typeface="Franklin Gothic Medium"/>
                <a:cs typeface="Franklin Gothic Medium"/>
              </a:rPr>
              <a:t>ife of a social </a:t>
            </a:r>
            <a:r>
              <a:rPr lang="en-US" sz="4000" dirty="0">
                <a:latin typeface="Franklin Gothic Medium"/>
                <a:cs typeface="Franklin Gothic Medium"/>
              </a:rPr>
              <a:t>m</a:t>
            </a:r>
            <a:r>
              <a:rPr lang="en-US" sz="4000" dirty="0" smtClean="0">
                <a:latin typeface="Franklin Gothic Medium"/>
                <a:cs typeface="Franklin Gothic Medium"/>
              </a:rPr>
              <a:t>edia </a:t>
            </a:r>
            <a:r>
              <a:rPr lang="en-US" sz="4000" dirty="0">
                <a:latin typeface="Franklin Gothic Medium"/>
                <a:cs typeface="Franklin Gothic Medium"/>
              </a:rPr>
              <a:t>l</a:t>
            </a:r>
            <a:r>
              <a:rPr lang="en-US" sz="4000" dirty="0" smtClean="0">
                <a:latin typeface="Franklin Gothic Medium"/>
                <a:cs typeface="Franklin Gothic Medium"/>
              </a:rPr>
              <a:t>ink is </a:t>
            </a:r>
            <a:r>
              <a:rPr lang="en-US" sz="9400" dirty="0" smtClean="0">
                <a:solidFill>
                  <a:srgbClr val="D8621D"/>
                </a:solidFill>
                <a:latin typeface="Franklin Gothic Medium"/>
                <a:cs typeface="Franklin Gothic Medium"/>
              </a:rPr>
              <a:t>3 hours</a:t>
            </a:r>
            <a:r>
              <a:rPr lang="en-US" sz="4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.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 </a:t>
            </a:r>
            <a:endParaRPr lang="en-US" sz="4000" b="1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4651" y="41871"/>
            <a:ext cx="380971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all" dirty="0" smtClean="0">
                <a:latin typeface="Franklin Gothic Book"/>
                <a:cs typeface="Franklin Gothic Book"/>
              </a:rPr>
              <a:t>BITLY, 9/2011</a:t>
            </a:r>
            <a:endParaRPr lang="en-US" sz="1400" cap="all" dirty="0">
              <a:latin typeface="Franklin Gothic Book"/>
              <a:cs typeface="Franklin Gothic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19921" y="-109759"/>
            <a:ext cx="10648713" cy="7086599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4706" y="273122"/>
            <a:ext cx="881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Book"/>
                <a:cs typeface="Franklin Gothic Book"/>
              </a:rPr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793" y="1596935"/>
            <a:ext cx="694520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solidFill>
                  <a:srgbClr val="455560"/>
                </a:solidFill>
                <a:cs typeface="Franklin Gothic Book"/>
              </a:rPr>
              <a:t>10-4-1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4211" y="5127330"/>
            <a:ext cx="382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RULE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097432" y="3998376"/>
            <a:ext cx="25397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Links to third-party articles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542" y="1190800"/>
            <a:ext cx="355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2"/>
                </a:solidFill>
              </a:rPr>
              <a:t>Links to company blog posts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214" y="4083656"/>
            <a:ext cx="37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Link to a company landing page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JeffreyLCohen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32040" y="951483"/>
                  <a:ext cx="5649495" cy="10149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#SXB2BSM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2680" y="1695033"/>
            <a:ext cx="4010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Publishing and sharing  content online is </a:t>
            </a:r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FF8125"/>
                </a:solidFill>
              </a:rPr>
              <a:t>single biggest lever to increase lead generation. </a:t>
            </a:r>
            <a:endParaRPr lang="en-US" sz="3600" dirty="0">
              <a:solidFill>
                <a:srgbClr val="FF8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18" y="-156800"/>
            <a:ext cx="10655326" cy="7091000"/>
          </a:xfrm>
        </p:spPr>
      </p:pic>
      <p:grpSp>
        <p:nvGrpSpPr>
          <p:cNvPr id="8" name="Group 7"/>
          <p:cNvGrpSpPr/>
          <p:nvPr/>
        </p:nvGrpSpPr>
        <p:grpSpPr>
          <a:xfrm>
            <a:off x="4406148" y="4440297"/>
            <a:ext cx="5211464" cy="4814464"/>
            <a:chOff x="8217439" y="4975202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8217439" y="4975202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8839849" y="5942137"/>
              <a:ext cx="433493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cs typeface="Franklin Gothic Book"/>
                </a:rPr>
                <a:t>Get people </a:t>
              </a:r>
              <a:r>
                <a:rPr lang="en-US" dirty="0">
                  <a:latin typeface="Franklin Gothic Book"/>
                  <a:cs typeface="Franklin Gothic Book"/>
                </a:rPr>
                <a:t>to </a:t>
              </a:r>
              <a:r>
                <a:rPr lang="en-US" dirty="0">
                  <a:latin typeface="Franklin Gothic Medium"/>
                  <a:cs typeface="Franklin Gothic Medium"/>
                </a:rPr>
                <a:t>share</a:t>
              </a:r>
              <a:r>
                <a:rPr lang="en-US" dirty="0">
                  <a:latin typeface="Franklin Gothic Book"/>
                  <a:cs typeface="Franklin Gothic Book"/>
                </a:rPr>
                <a:t> your s</a:t>
              </a:r>
              <a:r>
                <a:rPr lang="en-US" dirty="0">
                  <a:cs typeface="Franklin Gothic Book"/>
                </a:rPr>
                <a:t>tuff. </a:t>
              </a:r>
              <a:endParaRPr lang="en-US" dirty="0"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03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 and Threat Intelligence (ATI) Blog | Breaking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25) LTE Testing | 4G Tes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 Blog Rewind_ Cyber Range Deployment | Breaking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414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414361" y="2414706"/>
            <a:ext cx="3276633" cy="1897269"/>
          </a:xfrm>
          <a:prstGeom prst="straightConnector1">
            <a:avLst/>
          </a:prstGeom>
          <a:ln w="101600" cap="rnd" cmpd="sng">
            <a:solidFill>
              <a:schemeClr val="accent2"/>
            </a:solidFill>
            <a:prstDash val="sysDot"/>
            <a:headEnd type="oval" w="sm" len="sm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2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-Gen Firewall_IPS Testing | Breaking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76200"/>
            <a:ext cx="655562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0330" y="-141119"/>
            <a:ext cx="9735832" cy="71970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80" y="229242"/>
            <a:ext cx="9128322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Closed Millions In Sales From Online Leads</a:t>
            </a:r>
          </a:p>
          <a:p>
            <a:pPr>
              <a:lnSpc>
                <a:spcPct val="80000"/>
              </a:lnSpc>
            </a:pP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b="1" dirty="0" smtClean="0">
                <a:solidFill>
                  <a:schemeClr val="accent6"/>
                </a:solidFill>
                <a:latin typeface="Franklin Gothic Book"/>
                <a:cs typeface="Franklin Gothic Book"/>
              </a:rPr>
              <a:t>ROI – 2800%!</a:t>
            </a:r>
            <a:endParaRPr lang="en-US" sz="9600" b="1" dirty="0">
              <a:solidFill>
                <a:schemeClr val="accent6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535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66520" y="-125439"/>
            <a:ext cx="9433754" cy="71186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44293" y="4142521"/>
            <a:ext cx="27548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@</a:t>
            </a:r>
            <a:r>
              <a:rPr lang="en-US" sz="3000" dirty="0" err="1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JeffreyLCohen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63" y="30447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Jeff Cohen.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46" y="1634830"/>
            <a:ext cx="3084576" cy="3859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1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010566" y="593113"/>
                  <a:ext cx="5649495" cy="42708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dirty="0" smtClean="0"/>
                    <a:t>Maximize </a:t>
                  </a:r>
                  <a:r>
                    <a:rPr lang="en-US" sz="3600" dirty="0" smtClean="0"/>
                    <a:t>content </a:t>
                  </a:r>
                  <a:r>
                    <a:rPr lang="en-US" sz="3600" dirty="0" smtClean="0"/>
                    <a:t>discovery </a:t>
                  </a:r>
                  <a:r>
                    <a:rPr lang="en-US" sz="3600" dirty="0" smtClean="0"/>
                    <a:t>by producing </a:t>
                  </a:r>
                  <a:r>
                    <a:rPr lang="en-US" sz="3600" dirty="0" smtClean="0">
                      <a:solidFill>
                        <a:schemeClr val="accent2"/>
                      </a:solidFill>
                    </a:rPr>
                    <a:t>awesome content and reducing the friction around sharing it. </a:t>
                  </a:r>
                </a:p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#SXB2BSM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62" y="0"/>
            <a:ext cx="9458362" cy="7010399"/>
          </a:xfrm>
        </p:spPr>
      </p:pic>
      <p:grpSp>
        <p:nvGrpSpPr>
          <p:cNvPr id="8" name="Group 7"/>
          <p:cNvGrpSpPr/>
          <p:nvPr/>
        </p:nvGrpSpPr>
        <p:grpSpPr>
          <a:xfrm>
            <a:off x="-905900" y="3708315"/>
            <a:ext cx="5211464" cy="4814464"/>
            <a:chOff x="2905391" y="4243220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2905391" y="4243220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4275771" y="5603404"/>
              <a:ext cx="349793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Place CTAs </a:t>
              </a:r>
              <a:r>
                <a:rPr lang="en-US" dirty="0" smtClean="0">
                  <a:latin typeface="Franklin Gothic Medium"/>
                  <a:cs typeface="Franklin Gothic Medium"/>
                </a:rPr>
                <a:t>Everywhere.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0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 Epic Uses of Twitter_s New Embeddable Tweets Featur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" y="0"/>
            <a:ext cx="750673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799799" y="2383155"/>
            <a:ext cx="26103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Embed Tweets</a:t>
            </a:r>
            <a:endParaRPr lang="en-US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789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mall Orange_ Homegrown Hos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720"/>
            <a:ext cx="9144000" cy="6062572"/>
          </a:xfrm>
          <a:prstGeom prst="rect">
            <a:avLst/>
          </a:prstGeom>
        </p:spPr>
      </p:pic>
      <p:pic>
        <p:nvPicPr>
          <p:cNvPr id="5" name="Picture 4" descr="A Small Orange_ Homegrown Hostin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5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550947" y="1468100"/>
            <a:ext cx="1371600" cy="1371600"/>
          </a:xfrm>
          <a:prstGeom prst="ellipse">
            <a:avLst/>
          </a:prstGeom>
          <a:noFill/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931" y="4667476"/>
            <a:ext cx="796481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97" y="2095670"/>
            <a:ext cx="457200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333" y="385283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3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50153" y="1290329"/>
            <a:ext cx="6111709" cy="1296584"/>
            <a:chOff x="2743192" y="204454"/>
            <a:chExt cx="5468140" cy="1296584"/>
          </a:xfrm>
        </p:grpSpPr>
        <p:sp>
          <p:nvSpPr>
            <p:cNvPr id="17" name="Rectangle 16"/>
            <p:cNvSpPr/>
            <p:nvPr/>
          </p:nvSpPr>
          <p:spPr>
            <a:xfrm>
              <a:off x="2743192" y="457196"/>
              <a:ext cx="4343428" cy="10438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743192" y="204454"/>
              <a:ext cx="5468140" cy="104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b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Get people to connect with you.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-30103" y="3472421"/>
            <a:ext cx="1904396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939478" y="2781765"/>
            <a:ext cx="1371600" cy="1371600"/>
          </a:xfrm>
          <a:prstGeom prst="ellipse">
            <a:avLst/>
          </a:prstGeom>
          <a:noFill/>
          <a:ln w="76200" cmpd="sng">
            <a:solidFill>
              <a:srgbClr val="71AA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083" y="2647548"/>
            <a:ext cx="778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2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95128" y="2973474"/>
            <a:ext cx="5149201" cy="1640761"/>
            <a:chOff x="2535161" y="1871734"/>
            <a:chExt cx="5149201" cy="1640761"/>
          </a:xfrm>
        </p:grpSpPr>
        <p:sp>
          <p:nvSpPr>
            <p:cNvPr id="23" name="Rectangle 22"/>
            <p:cNvSpPr/>
            <p:nvPr/>
          </p:nvSpPr>
          <p:spPr>
            <a:xfrm>
              <a:off x="2552711" y="2514601"/>
              <a:ext cx="3208252" cy="9978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35161" y="1871734"/>
              <a:ext cx="5149201" cy="997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Get people to share </a:t>
              </a:r>
              <a:r>
                <a:rPr lang="en-US" sz="3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our </a:t>
              </a:r>
              <a:r>
                <a:rPr lang="en-US" sz="3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s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tuff.</a:t>
              </a:r>
              <a:endParaRPr lang="en-US" sz="30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855131" y="3988301"/>
            <a:ext cx="1371600" cy="1371600"/>
          </a:xfrm>
          <a:prstGeom prst="ellipse">
            <a:avLst/>
          </a:prstGeom>
          <a:noFill/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21891" y="4090500"/>
            <a:ext cx="5839971" cy="2117891"/>
            <a:chOff x="2884334" y="2989480"/>
            <a:chExt cx="5839971" cy="2117891"/>
          </a:xfrm>
        </p:grpSpPr>
        <p:sp>
          <p:nvSpPr>
            <p:cNvPr id="28" name="Rectangle 27"/>
            <p:cNvSpPr/>
            <p:nvPr/>
          </p:nvSpPr>
          <p:spPr>
            <a:xfrm>
              <a:off x="2933722" y="3810001"/>
              <a:ext cx="3208252" cy="12973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884334" y="2989480"/>
              <a:ext cx="5839971" cy="1297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Place calls-to-action everywhere.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1200" y="133927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1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351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911" y="-156799"/>
            <a:ext cx="10769827" cy="7167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688015" y="4045416"/>
            <a:ext cx="5201223" cy="488262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23323" y="5247532"/>
            <a:ext cx="51502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Prove the </a:t>
            </a:r>
          </a:p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CEO</a:t>
            </a:r>
          </a:p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38310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8" y="-66951"/>
            <a:ext cx="9281356" cy="6961017"/>
          </a:xfrm>
        </p:spPr>
      </p:pic>
      <p:grpSp>
        <p:nvGrpSpPr>
          <p:cNvPr id="8" name="Group 7"/>
          <p:cNvGrpSpPr/>
          <p:nvPr/>
        </p:nvGrpSpPr>
        <p:grpSpPr>
          <a:xfrm>
            <a:off x="4885292" y="3996217"/>
            <a:ext cx="5211464" cy="4814464"/>
            <a:chOff x="8510320" y="4463390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8510320" y="4463390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9474308" y="5552646"/>
              <a:ext cx="349793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You’re the </a:t>
              </a:r>
              <a:r>
                <a:rPr lang="en-US" dirty="0" smtClean="0">
                  <a:latin typeface="Franklin Gothic Medium"/>
                  <a:cs typeface="Franklin Gothic Medium"/>
                </a:rPr>
                <a:t>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907374"/>
            <a:ext cx="4208692" cy="0"/>
          </a:xfrm>
          <a:prstGeom prst="line">
            <a:avLst/>
          </a:prstGeom>
          <a:ln w="76200" cap="rnd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63900" y="1658410"/>
            <a:ext cx="4953000" cy="4572000"/>
            <a:chOff x="419100" y="1718733"/>
            <a:chExt cx="4953000" cy="457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646036" y="1718733"/>
              <a:ext cx="4572000" cy="4572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LT Std Cond"/>
                <a:ea typeface="ＭＳ Ｐゴシック" pitchFamily="1" charset="-128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19100" y="3944410"/>
              <a:ext cx="4953000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THANK 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YOU</a:t>
              </a:r>
              <a:endParaRPr lang="en-US" sz="100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4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03810" y="-1"/>
            <a:ext cx="9371044" cy="6993239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7264" y="3990121"/>
            <a:ext cx="301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amzn.to/b2bsm2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10" y="2917601"/>
            <a:ext cx="456220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We wrote </a:t>
            </a:r>
            <a:r>
              <a:rPr lang="en-US" sz="4000" i="1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The B2B Social Media Book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2B cover Fla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12" y="991473"/>
            <a:ext cx="3078163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03810" y="-1"/>
            <a:ext cx="9371044" cy="6993239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7264" y="3990121"/>
            <a:ext cx="301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amzn.to/b2bsm2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10" y="2917601"/>
            <a:ext cx="456220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We wrote </a:t>
            </a:r>
            <a:r>
              <a:rPr lang="en-US" sz="4000" i="1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The B2B Social Media Book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2B cover Fla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12" y="991473"/>
            <a:ext cx="3078163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0330" y="-141119"/>
            <a:ext cx="9735832" cy="71970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2769387"/>
            <a:ext cx="912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#SXB2BSM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2403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Stock_000015376953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8680"/>
          <a:stretch>
            <a:fillRect/>
          </a:stretch>
        </p:blipFill>
        <p:spPr>
          <a:xfrm>
            <a:off x="-1902877" y="468"/>
            <a:ext cx="12743530" cy="7008451"/>
          </a:xfr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>
            <a:off x="4761081" y="4751044"/>
            <a:ext cx="4784128" cy="441968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756979" y="5450500"/>
            <a:ext cx="3270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We’re </a:t>
            </a:r>
            <a:r>
              <a:rPr lang="en-US" dirty="0" smtClean="0">
                <a:latin typeface="Franklin Gothic Medium"/>
                <a:cs typeface="Franklin Gothic Medium"/>
              </a:rPr>
              <a:t>dorks.</a:t>
            </a:r>
          </a:p>
        </p:txBody>
      </p:sp>
    </p:spTree>
    <p:extLst>
      <p:ext uri="{BB962C8B-B14F-4D97-AF65-F5344CB8AC3E}">
        <p14:creationId xmlns:p14="http://schemas.microsoft.com/office/powerpoint/2010/main" val="9296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82" y="-76200"/>
            <a:ext cx="10890531" cy="7239000"/>
          </a:xfrm>
        </p:spPr>
      </p:pic>
      <p:grpSp>
        <p:nvGrpSpPr>
          <p:cNvPr id="8" name="Group 7"/>
          <p:cNvGrpSpPr/>
          <p:nvPr/>
        </p:nvGrpSpPr>
        <p:grpSpPr>
          <a:xfrm>
            <a:off x="-1139181" y="3888646"/>
            <a:ext cx="4784128" cy="4419682"/>
            <a:chOff x="1198917" y="4316304"/>
            <a:chExt cx="4784128" cy="441968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1198917" y="4316304"/>
              <a:ext cx="4784128" cy="4419682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2545184" y="5501840"/>
              <a:ext cx="32708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We’ve got a a </a:t>
              </a:r>
              <a:r>
                <a:rPr lang="en-US" dirty="0" smtClean="0">
                  <a:latin typeface="Franklin Gothic Medium"/>
                  <a:cs typeface="Franklin Gothic Medium"/>
                </a:rPr>
                <a:t>Problem.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69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4491" y="2956460"/>
            <a:ext cx="6626133" cy="3550394"/>
            <a:chOff x="200691" y="-843514"/>
            <a:chExt cx="6626133" cy="3550394"/>
          </a:xfrm>
        </p:grpSpPr>
        <p:sp>
          <p:nvSpPr>
            <p:cNvPr id="42" name="TextBox 41"/>
            <p:cNvSpPr txBox="1"/>
            <p:nvPr/>
          </p:nvSpPr>
          <p:spPr>
            <a:xfrm>
              <a:off x="200691" y="-843514"/>
              <a:ext cx="3280526" cy="316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US" sz="8800" dirty="0" smtClean="0">
                  <a:solidFill>
                    <a:srgbClr val="434343"/>
                  </a:solidFill>
                  <a:latin typeface="Franklin Gothic Medium"/>
                  <a:cs typeface="Franklin Gothic Medium"/>
                </a:rPr>
                <a:t>73%</a:t>
              </a:r>
              <a: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 </a:t>
              </a:r>
              <a:b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</a:b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of CEOs </a:t>
              </a:r>
            </a:p>
            <a:p>
              <a:pPr lvl="0" algn="r">
                <a:lnSpc>
                  <a:spcPct val="80000"/>
                </a:lnSpc>
              </a:pPr>
              <a:r>
                <a:rPr lang="en-US" sz="4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d</a:t>
              </a: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on’t </a:t>
              </a:r>
              <a:r>
                <a:rPr lang="en-US" sz="4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b</a:t>
              </a: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elieve </a:t>
              </a:r>
              <a:b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</a:b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marketers drive revenue.</a:t>
              </a:r>
              <a:endParaRPr lang="en-US" sz="40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73695" y="490889"/>
              <a:ext cx="2153129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cap="all" dirty="0" smtClean="0">
                  <a:ln w="9000" cmpd="sng">
                    <a:noFill/>
                    <a:prstDash val="solid"/>
                  </a:ln>
                  <a:solidFill>
                    <a:schemeClr val="bg2"/>
                  </a:solidFill>
                  <a:effectLst/>
                  <a:latin typeface="Helvetica"/>
                  <a:cs typeface="Helvetica"/>
                </a:rPr>
                <a:t>91</a:t>
              </a:r>
              <a:endParaRPr lang="en-US" sz="13800" cap="all" dirty="0">
                <a:ln w="9000" cmpd="sng">
                  <a:noFill/>
                  <a:prstDash val="solid"/>
                </a:ln>
                <a:solidFill>
                  <a:schemeClr val="bg2"/>
                </a:solidFill>
                <a:effectLst/>
                <a:latin typeface="Helvetica"/>
                <a:cs typeface="Helvetic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99732" y="6560483"/>
            <a:ext cx="526626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cap="all" dirty="0" err="1" smtClean="0">
                <a:solidFill>
                  <a:srgbClr val="333333"/>
                </a:solidFill>
                <a:latin typeface="Franklin Gothic Book"/>
                <a:cs typeface="Franklin Gothic Book"/>
              </a:rPr>
              <a:t>Fournaise</a:t>
            </a:r>
            <a:r>
              <a:rPr lang="en-US" sz="1400" cap="all" dirty="0" smtClean="0">
                <a:solidFill>
                  <a:srgbClr val="333333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</a:rPr>
              <a:t>Marketing Group: </a:t>
            </a:r>
            <a:r>
              <a:rPr lang="en-US" sz="1400" cap="all" dirty="0" err="1" smtClean="0">
                <a:solidFill>
                  <a:srgbClr val="333333"/>
                </a:solidFill>
                <a:cs typeface="Franklin Gothic Book"/>
                <a:hlinkClick r:id="rId3"/>
              </a:rPr>
              <a:t>bit.ly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  <a:hlinkClick r:id="rId3"/>
              </a:rPr>
              <a:t>/</a:t>
            </a:r>
            <a:r>
              <a:rPr lang="en-US" sz="1400" cap="all" dirty="0" err="1">
                <a:solidFill>
                  <a:srgbClr val="333333"/>
                </a:solidFill>
                <a:cs typeface="Franklin Gothic Book"/>
                <a:hlinkClick r:id="rId3"/>
              </a:rPr>
              <a:t>peNScq</a:t>
            </a:r>
            <a:endParaRPr lang="en-US" sz="1400" cap="all" dirty="0">
              <a:solidFill>
                <a:srgbClr val="333333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5116933"/>
              </p:ext>
            </p:extLst>
          </p:nvPr>
        </p:nvGraphicFramePr>
        <p:xfrm>
          <a:off x="2919649" y="887630"/>
          <a:ext cx="6583067" cy="474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Elbow Connector 2"/>
          <p:cNvCxnSpPr/>
          <p:nvPr/>
        </p:nvCxnSpPr>
        <p:spPr>
          <a:xfrm flipV="1">
            <a:off x="2536839" y="2197793"/>
            <a:ext cx="1736356" cy="758667"/>
          </a:xfrm>
          <a:prstGeom prst="bentConnector3">
            <a:avLst>
              <a:gd name="adj1" fmla="val 264"/>
            </a:avLst>
          </a:prstGeom>
          <a:ln w="57150" cap="rnd" cmpd="sng">
            <a:solidFill>
              <a:srgbClr val="434343"/>
            </a:solidFill>
            <a:prstDash val="sysDot"/>
            <a:headEnd type="oval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71830" cy="7028873"/>
          </a:xfrm>
        </p:spPr>
      </p:pic>
      <p:grpSp>
        <p:nvGrpSpPr>
          <p:cNvPr id="8" name="Group 7"/>
          <p:cNvGrpSpPr/>
          <p:nvPr/>
        </p:nvGrpSpPr>
        <p:grpSpPr>
          <a:xfrm>
            <a:off x="4174961" y="3718305"/>
            <a:ext cx="5211464" cy="4814464"/>
            <a:chOff x="7849903" y="4214341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7849903" y="4214341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8493357" y="5709995"/>
              <a:ext cx="433493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Your opportunity, to </a:t>
              </a:r>
              <a:r>
                <a:rPr lang="en-US" dirty="0" smtClean="0">
                  <a:latin typeface="Franklin Gothic Medium"/>
                  <a:cs typeface="Franklin Gothic Medium"/>
                </a:rPr>
                <a:t>shine</a:t>
              </a:r>
              <a:r>
                <a:rPr lang="en-US" dirty="0" smtClean="0">
                  <a:latin typeface="Franklin Gothic Book"/>
                  <a:cs typeface="Franklin Gothic Book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94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1 HubSpot Theme">
  <a:themeElements>
    <a:clrScheme name="HubSpot 2011 Colors">
      <a:dk1>
        <a:srgbClr val="434343"/>
      </a:dk1>
      <a:lt1>
        <a:srgbClr val="FFFFFF"/>
      </a:lt1>
      <a:dk2>
        <a:srgbClr val="E36F1E"/>
      </a:dk2>
      <a:lt2>
        <a:srgbClr val="FFFFFF"/>
      </a:lt2>
      <a:accent1>
        <a:srgbClr val="71AADC"/>
      </a:accent1>
      <a:accent2>
        <a:srgbClr val="FF8125"/>
      </a:accent2>
      <a:accent3>
        <a:srgbClr val="FFB726"/>
      </a:accent3>
      <a:accent4>
        <a:srgbClr val="69D2E7"/>
      </a:accent4>
      <a:accent5>
        <a:srgbClr val="A7DBD8"/>
      </a:accent5>
      <a:accent6>
        <a:srgbClr val="44545E"/>
      </a:accent6>
      <a:hlink>
        <a:srgbClr val="589CEB"/>
      </a:hlink>
      <a:folHlink>
        <a:srgbClr val="4C545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F1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ap="rnd" cmpd="sng">
          <a:solidFill>
            <a:srgbClr val="434343"/>
          </a:solidFill>
          <a:prstDash val="sysDot"/>
          <a:headEnd type="oval" w="sm" len="sm"/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AFB845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E25224"/>
      </a:accent6>
      <a:hlink>
        <a:srgbClr val="4B9FD3"/>
      </a:hlink>
      <a:folHlink>
        <a:srgbClr val="E62617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D9DCDF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AFB845"/>
      </a:accent6>
      <a:hlink>
        <a:srgbClr val="4B9FD3"/>
      </a:hlink>
      <a:folHlink>
        <a:srgbClr val="E25224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89757</TotalTime>
  <Words>418</Words>
  <Application>Microsoft Macintosh PowerPoint</Application>
  <PresentationFormat>On-screen Show (4:3)</PresentationFormat>
  <Paragraphs>123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2011 HubSpot Theme</vt:lpstr>
      <vt:lpstr>HubSpot</vt:lpstr>
      <vt:lpstr>1_HubSpot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Kagan</dc:creator>
  <cp:lastModifiedBy>Kipp Bodnar</cp:lastModifiedBy>
  <cp:revision>445</cp:revision>
  <cp:lastPrinted>2011-11-07T22:24:40Z</cp:lastPrinted>
  <dcterms:created xsi:type="dcterms:W3CDTF">2012-01-20T00:53:56Z</dcterms:created>
  <dcterms:modified xsi:type="dcterms:W3CDTF">2012-03-09T18:47:37Z</dcterms:modified>
</cp:coreProperties>
</file>