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937" r:id="rId2"/>
    <p:sldMasterId id="2147483953" r:id="rId3"/>
  </p:sldMasterIdLst>
  <p:notesMasterIdLst>
    <p:notesMasterId r:id="rId49"/>
  </p:notesMasterIdLst>
  <p:sldIdLst>
    <p:sldId id="587" r:id="rId4"/>
    <p:sldId id="588" r:id="rId5"/>
    <p:sldId id="589" r:id="rId6"/>
    <p:sldId id="596" r:id="rId7"/>
    <p:sldId id="682" r:id="rId8"/>
    <p:sldId id="683" r:id="rId9"/>
    <p:sldId id="684" r:id="rId10"/>
    <p:sldId id="688" r:id="rId11"/>
    <p:sldId id="689" r:id="rId12"/>
    <p:sldId id="696" r:id="rId13"/>
    <p:sldId id="698" r:id="rId14"/>
    <p:sldId id="699" r:id="rId15"/>
    <p:sldId id="708" r:id="rId16"/>
    <p:sldId id="719" r:id="rId17"/>
    <p:sldId id="716" r:id="rId18"/>
    <p:sldId id="720" r:id="rId19"/>
    <p:sldId id="721" r:id="rId20"/>
    <p:sldId id="731" r:id="rId21"/>
    <p:sldId id="712" r:id="rId22"/>
    <p:sldId id="700" r:id="rId23"/>
    <p:sldId id="718" r:id="rId24"/>
    <p:sldId id="701" r:id="rId25"/>
    <p:sldId id="728" r:id="rId26"/>
    <p:sldId id="717" r:id="rId27"/>
    <p:sldId id="702" r:id="rId28"/>
    <p:sldId id="704" r:id="rId29"/>
    <p:sldId id="705" r:id="rId30"/>
    <p:sldId id="706" r:id="rId31"/>
    <p:sldId id="630" r:id="rId32"/>
    <p:sldId id="727" r:id="rId33"/>
    <p:sldId id="723" r:id="rId34"/>
    <p:sldId id="724" r:id="rId35"/>
    <p:sldId id="725" r:id="rId36"/>
    <p:sldId id="729" r:id="rId37"/>
    <p:sldId id="713" r:id="rId38"/>
    <p:sldId id="707" r:id="rId39"/>
    <p:sldId id="732" r:id="rId40"/>
    <p:sldId id="733" r:id="rId41"/>
    <p:sldId id="714" r:id="rId42"/>
    <p:sldId id="715" r:id="rId43"/>
    <p:sldId id="722" r:id="rId44"/>
    <p:sldId id="671" r:id="rId45"/>
    <p:sldId id="523" r:id="rId46"/>
    <p:sldId id="590" r:id="rId47"/>
    <p:sldId id="652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343"/>
    <a:srgbClr val="A7DBD8"/>
    <a:srgbClr val="FFB726"/>
    <a:srgbClr val="589CEB"/>
    <a:srgbClr val="E36F1E"/>
    <a:srgbClr val="71AADC"/>
    <a:srgbClr val="FF8125"/>
    <a:srgbClr val="69D2E7"/>
    <a:srgbClr val="45556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35" autoAdjust="0"/>
    <p:restoredTop sz="88978" autoAdjust="0"/>
  </p:normalViewPr>
  <p:slideViewPr>
    <p:cSldViewPr snapToGrid="0" snapToObjects="1" showGuides="1">
      <p:cViewPr>
        <p:scale>
          <a:sx n="81" d="100"/>
          <a:sy n="81" d="100"/>
        </p:scale>
        <p:origin x="-1336" y="-232"/>
      </p:cViewPr>
      <p:guideLst>
        <p:guide orient="horz"/>
        <p:guide pos="1963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08"/>
    </p:cViewPr>
  </p:sorterViewPr>
  <p:notesViewPr>
    <p:cSldViewPr snapToGrid="0" snapToObjects="1">
      <p:cViewPr varScale="1">
        <p:scale>
          <a:sx n="84" d="100"/>
          <a:sy n="84" d="100"/>
        </p:scale>
        <p:origin x="-370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  <a:ln w="3175" cap="rnd" cmpd="sng">
              <a:solidFill>
                <a:srgbClr val="434343"/>
              </a:solidFill>
              <a:prstDash val="sysDot"/>
              <a:round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3175" cap="rnd" cmpd="sng">
                <a:solidFill>
                  <a:srgbClr val="434343"/>
                </a:solidFill>
                <a:prstDash val="sysDot"/>
                <a:round/>
              </a:ln>
              <a:effectLst/>
            </c:spPr>
          </c:dPt>
          <c:dPt>
            <c:idx val="1"/>
            <c:bubble3D val="0"/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0.27</c:v>
                </c:pt>
                <c:pt idx="1">
                  <c:v>0.73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  <a:ln w="3175" cap="rnd" cmpd="sng">
              <a:solidFill>
                <a:srgbClr val="434343"/>
              </a:solidFill>
              <a:prstDash val="sysDot"/>
              <a:round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3175" cap="rnd" cmpd="sng">
                <a:solidFill>
                  <a:srgbClr val="434343"/>
                </a:solidFill>
                <a:prstDash val="sysDot"/>
                <a:round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1A4B8-FAF8-D848-8D00-2CAE209956F8}" type="datetimeFigureOut">
              <a:rPr lang="en-US" smtClean="0"/>
              <a:pPr/>
              <a:t>3/9/12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41D69-8DD8-F74D-A965-467C9E7DA6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69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41D69-8DD8-F74D-A965-467C9E7DA60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92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Stat</a:t>
            </a:r>
          </a:p>
          <a:p>
            <a:pPr marL="228600" indent="-228600">
              <a:buAutoNum type="arabicPeriod"/>
            </a:pPr>
            <a:r>
              <a:rPr lang="en-US" dirty="0" smtClean="0"/>
              <a:t>Milk</a:t>
            </a:r>
            <a:r>
              <a:rPr lang="en-US" baseline="0" dirty="0" smtClean="0"/>
              <a:t> analogy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That means after 3 hours your link is essentially dead.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41D69-8DD8-F74D-A965-467C9E7DA60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61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Executives have to make it easy for marketing</a:t>
            </a:r>
            <a:r>
              <a:rPr lang="en-US" baseline="0" dirty="0" smtClean="0"/>
              <a:t> to do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41D69-8DD8-F74D-A965-467C9E7DA60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35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So you need to share lots of links and here is how</a:t>
            </a:r>
          </a:p>
          <a:p>
            <a:pPr marL="228600" indent="-228600">
              <a:buAutoNum type="arabicPeriod"/>
            </a:pPr>
            <a:r>
              <a:rPr lang="en-US" dirty="0" smtClean="0"/>
              <a:t>“here’s my press release”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41D69-8DD8-F74D-A965-467C9E7DA60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66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41D69-8DD8-F74D-A965-467C9E7DA60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66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You have to have CTAs to generate leads and revenue from Social Media</a:t>
            </a:r>
          </a:p>
          <a:p>
            <a:r>
              <a:rPr lang="en-US" dirty="0" smtClean="0"/>
              <a:t>2. Too many marketers don’t convert</a:t>
            </a:r>
          </a:p>
          <a:p>
            <a:r>
              <a:rPr lang="en-US" dirty="0" smtClean="0"/>
              <a:t>3.</a:t>
            </a:r>
            <a:r>
              <a:rPr lang="en-US" baseline="0" dirty="0" smtClean="0"/>
              <a:t> Many different types of CTAS</a:t>
            </a:r>
          </a:p>
          <a:p>
            <a:r>
              <a:rPr lang="en-US" baseline="0" dirty="0" smtClean="0"/>
              <a:t>4. You need to have CTAs on all online properties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41D69-8DD8-F74D-A965-467C9E7DA60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02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Sometimes CTAs aren’t what you think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Testimonials written by robots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For</a:t>
            </a:r>
            <a:r>
              <a:rPr lang="en-US" baseline="0" dirty="0" smtClean="0"/>
              <a:t> example you can use embedded tweets to impact conversion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Twitter makes it easy now to embed a tweet.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41D69-8DD8-F74D-A965-467C9E7DA60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84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Lets look</a:t>
            </a:r>
            <a:r>
              <a:rPr lang="en-US" baseline="0" dirty="0" smtClean="0"/>
              <a:t> at an example of embedded tweets for conversion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Small orange test</a:t>
            </a:r>
          </a:p>
          <a:p>
            <a:pPr marL="228600" indent="-228600">
              <a:buAutoNum type="arabicPeriod"/>
            </a:pPr>
            <a:r>
              <a:rPr lang="en-US" baseline="0" dirty="0" err="1" smtClean="0"/>
              <a:t>Reults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41D69-8DD8-F74D-A965-467C9E7DA60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90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41D69-8DD8-F74D-A965-467C9E7DA60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92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book signing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41D69-8DD8-F74D-A965-467C9E7DA60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60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41D69-8DD8-F74D-A965-467C9E7DA60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66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</a:t>
            </a:r>
          </a:p>
          <a:p>
            <a:r>
              <a:rPr lang="en-US" dirty="0" smtClean="0"/>
              <a:t>Measuring the wrong things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57672-1201-D741-B4BD-4671CDC05B9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Glass half full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41D69-8DD8-F74D-A965-467C9E7DA60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51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41D69-8DD8-F74D-A965-467C9E7DA6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31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Say the stat</a:t>
            </a:r>
          </a:p>
          <a:p>
            <a:pPr marL="228600" indent="-228600">
              <a:buAutoNum type="arabicPeriod"/>
            </a:pPr>
            <a:r>
              <a:rPr lang="en-US" dirty="0" smtClean="0"/>
              <a:t>Customer in power not Sales</a:t>
            </a:r>
          </a:p>
          <a:p>
            <a:pPr marL="228600" indent="-228600">
              <a:buAutoNum type="arabicPeriod"/>
            </a:pPr>
            <a:r>
              <a:rPr lang="en-US" dirty="0" smtClean="0"/>
              <a:t>Social Media is a critical tool for educating the buyer early in the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57672-1201-D741-B4BD-4671CDC05B9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To build your reach</a:t>
            </a:r>
            <a:r>
              <a:rPr lang="en-US" baseline="0" dirty="0" smtClean="0"/>
              <a:t> you</a:t>
            </a:r>
            <a:r>
              <a:rPr lang="en-US" dirty="0" smtClean="0"/>
              <a:t> have to take action</a:t>
            </a:r>
          </a:p>
          <a:p>
            <a:pPr marL="228600" indent="-228600">
              <a:buAutoNum type="arabicPeriod"/>
            </a:pPr>
            <a:r>
              <a:rPr lang="en-US" dirty="0" smtClean="0"/>
              <a:t>Follow</a:t>
            </a:r>
            <a:r>
              <a:rPr lang="en-US" baseline="0" dirty="0" smtClean="0"/>
              <a:t> friend connect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It won’t happen by magic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41D69-8DD8-F74D-A965-467C9E7DA60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49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Tweet</a:t>
            </a:r>
          </a:p>
          <a:p>
            <a:r>
              <a:rPr lang="en-US" dirty="0" smtClean="0"/>
              <a:t>B2B</a:t>
            </a:r>
            <a:r>
              <a:rPr lang="en-US" baseline="0" dirty="0" smtClean="0"/>
              <a:t> Marketing broken</a:t>
            </a:r>
          </a:p>
          <a:p>
            <a:r>
              <a:rPr lang="en-US" baseline="0" dirty="0" smtClean="0"/>
              <a:t>Me, Me, 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41D69-8DD8-F74D-A965-467C9E7DA60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5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Relationship Id="rId3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342545"/>
            <a:ext cx="6400800" cy="1470025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8000">
                <a:solidFill>
                  <a:srgbClr val="434343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6219459"/>
            <a:ext cx="6400800" cy="631460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buNone/>
              <a:defRPr sz="2000" baseline="0">
                <a:solidFill>
                  <a:srgbClr val="43434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>@Presenter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40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ange">
    <p:bg>
      <p:bgPr>
        <a:solidFill>
          <a:srgbClr val="E36F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 bwMode="auto">
          <a:xfrm>
            <a:off x="3964898" y="2895600"/>
            <a:ext cx="4721902" cy="457200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4C545B"/>
              </a:solidFill>
              <a:latin typeface="Franklin Gothic Book"/>
              <a:ea typeface="ＭＳ Ｐゴシック" pitchFamily="1" charset="-128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486400" y="4038600"/>
            <a:ext cx="0" cy="2514600"/>
          </a:xfrm>
          <a:prstGeom prst="line">
            <a:avLst/>
          </a:prstGeom>
          <a:ln w="57150" cap="rnd" cmpd="sng">
            <a:solidFill>
              <a:srgbClr val="434343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588061" y="4586656"/>
            <a:ext cx="2958292" cy="11430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436455" y="4607004"/>
            <a:ext cx="29582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rgbClr val="434343"/>
                </a:solidFill>
                <a:latin typeface="Helvetica LT Std Cond"/>
                <a:ea typeface="+mj-ea"/>
                <a:cs typeface="Helvetica LT Std Cond"/>
              </a:defRPr>
            </a:lvl1pPr>
          </a:lstStyle>
          <a:p>
            <a:pPr algn="r"/>
            <a:r>
              <a:rPr lang="en-US" sz="16600" dirty="0" smtClean="0">
                <a:latin typeface="Franklin Gothic Book"/>
                <a:cs typeface="Franklin Gothic Book"/>
              </a:rPr>
              <a:t>#</a:t>
            </a:r>
            <a:endParaRPr lang="en-US" sz="166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6511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HubSpot Grey">
    <p:bg>
      <p:bgPr>
        <a:solidFill>
          <a:srgbClr val="455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 bwMode="auto">
          <a:xfrm>
            <a:off x="3964898" y="2895600"/>
            <a:ext cx="4721902" cy="457200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4C545B"/>
              </a:solidFill>
              <a:latin typeface="Franklin Gothic Book"/>
              <a:ea typeface="ＭＳ Ｐゴシック" pitchFamily="1" charset="-128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486400" y="4038600"/>
            <a:ext cx="0" cy="2514600"/>
          </a:xfrm>
          <a:prstGeom prst="line">
            <a:avLst/>
          </a:prstGeom>
          <a:ln w="57150" cap="rnd" cmpd="sng">
            <a:solidFill>
              <a:srgbClr val="434343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588061" y="4586656"/>
            <a:ext cx="2958292" cy="11430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436455" y="4607004"/>
            <a:ext cx="29582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rgbClr val="434343"/>
                </a:solidFill>
                <a:latin typeface="Helvetica LT Std Cond"/>
                <a:ea typeface="+mj-ea"/>
                <a:cs typeface="Helvetica LT Std Cond"/>
              </a:defRPr>
            </a:lvl1pPr>
          </a:lstStyle>
          <a:p>
            <a:pPr algn="r"/>
            <a:r>
              <a:rPr lang="en-US" sz="16600" dirty="0" smtClean="0">
                <a:latin typeface="Franklin Gothic Book"/>
                <a:cs typeface="Franklin Gothic Book"/>
              </a:rPr>
              <a:t>#</a:t>
            </a:r>
            <a:endParaRPr lang="en-US" sz="166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738878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bg>
      <p:bgPr>
        <a:solidFill>
          <a:srgbClr val="71A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 bwMode="auto">
          <a:xfrm>
            <a:off x="3964898" y="2895600"/>
            <a:ext cx="4721902" cy="457200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4C545B"/>
              </a:solidFill>
              <a:latin typeface="Franklin Gothic Book"/>
              <a:ea typeface="ＭＳ Ｐゴシック" pitchFamily="1" charset="-128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486400" y="4038600"/>
            <a:ext cx="0" cy="2514600"/>
          </a:xfrm>
          <a:prstGeom prst="line">
            <a:avLst/>
          </a:prstGeom>
          <a:ln w="57150" cap="rnd" cmpd="sng">
            <a:solidFill>
              <a:srgbClr val="434343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588061" y="4586656"/>
            <a:ext cx="2958292" cy="11430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436455" y="4607004"/>
            <a:ext cx="29582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rgbClr val="434343"/>
                </a:solidFill>
                <a:latin typeface="Helvetica LT Std Cond"/>
                <a:ea typeface="+mj-ea"/>
                <a:cs typeface="Helvetica LT Std Cond"/>
              </a:defRPr>
            </a:lvl1pPr>
          </a:lstStyle>
          <a:p>
            <a:pPr algn="r"/>
            <a:r>
              <a:rPr lang="en-US" sz="16600" dirty="0" smtClean="0">
                <a:latin typeface="Franklin Gothic Book"/>
                <a:cs typeface="Franklin Gothic Book"/>
              </a:rPr>
              <a:t>#</a:t>
            </a:r>
            <a:endParaRPr lang="en-US" sz="166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50387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6413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Click to insert background image</a:t>
            </a:r>
            <a:endParaRPr lang="en-US" dirty="0"/>
          </a:p>
        </p:txBody>
      </p:sp>
      <p:sp>
        <p:nvSpPr>
          <p:cNvPr id="4" name="Oval 3"/>
          <p:cNvSpPr/>
          <p:nvPr userDrawn="1"/>
        </p:nvSpPr>
        <p:spPr bwMode="auto">
          <a:xfrm>
            <a:off x="3964898" y="2895600"/>
            <a:ext cx="4721902" cy="457200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4C545B"/>
              </a:solidFill>
              <a:latin typeface="Franklin Gothic Book"/>
              <a:ea typeface="ＭＳ Ｐゴシック" pitchFamily="1" charset="-128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486400" y="4038600"/>
            <a:ext cx="0" cy="2514600"/>
          </a:xfrm>
          <a:prstGeom prst="line">
            <a:avLst/>
          </a:prstGeom>
          <a:ln w="57150" cap="rnd" cmpd="sng">
            <a:solidFill>
              <a:srgbClr val="434343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588061" y="4586656"/>
            <a:ext cx="2958292" cy="11430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436455" y="4607004"/>
            <a:ext cx="29582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rgbClr val="434343"/>
                </a:solidFill>
                <a:latin typeface="Helvetica LT Std Cond"/>
                <a:ea typeface="+mj-ea"/>
                <a:cs typeface="Helvetica LT Std Cond"/>
              </a:defRPr>
            </a:lvl1pPr>
          </a:lstStyle>
          <a:p>
            <a:pPr algn="r"/>
            <a:r>
              <a:rPr lang="en-US" sz="16600" dirty="0" smtClean="0">
                <a:latin typeface="Franklin Gothic Book"/>
                <a:cs typeface="Franklin Gothic Book"/>
              </a:rPr>
              <a:t>#</a:t>
            </a:r>
            <a:endParaRPr lang="en-US" sz="166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246311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6A70-B40B-244D-88B2-51C46D5EA2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50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6A70-B40B-244D-88B2-51C46D5EA2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84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6A70-B40B-244D-88B2-51C46D5EA2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51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bSpo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6A70-B40B-244D-88B2-51C46D5EA2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 hasCustomPrompt="1"/>
          </p:nvPr>
        </p:nvSpPr>
        <p:spPr>
          <a:xfrm>
            <a:off x="1212850" y="1111250"/>
            <a:ext cx="6594475" cy="49641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6062" y="468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383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s_wall_pp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-12700" y="381000"/>
            <a:ext cx="2586038" cy="91440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Picture 11" descr="hubspot_200x76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50875"/>
            <a:ext cx="14287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914400" y="1981200"/>
            <a:ext cx="7772400" cy="609600"/>
          </a:xfrm>
        </p:spPr>
        <p:txBody>
          <a:bodyPr/>
          <a:lstStyle>
            <a:lvl1pPr algn="l">
              <a:defRPr sz="3600" b="1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914400" y="4812268"/>
            <a:ext cx="7772400" cy="367993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914400" y="2590800"/>
            <a:ext cx="7772400" cy="533400"/>
          </a:xfrm>
          <a:noFill/>
          <a:ln>
            <a:noFill/>
          </a:ln>
        </p:spPr>
        <p:txBody>
          <a:bodyPr/>
          <a:lstStyle>
            <a:lvl1pPr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13492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914400" y="5116513"/>
            <a:ext cx="1828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fld id="{D0D8A33A-ABAE-4F93-AA52-9DAEE761656E}" type="datetime4">
              <a:rPr lang="en-US">
                <a:solidFill>
                  <a:srgbClr val="4C545B">
                    <a:lumMod val="40000"/>
                    <a:lumOff val="60000"/>
                  </a:srgbClr>
                </a:solidFill>
                <a:latin typeface="Arial"/>
              </a:rPr>
              <a:pPr defTabSz="914400">
                <a:defRPr/>
              </a:pPr>
              <a:t>March 9, 2012</a:t>
            </a:fld>
            <a:endParaRPr lang="en-US" dirty="0">
              <a:solidFill>
                <a:srgbClr val="4C545B">
                  <a:lumMod val="40000"/>
                  <a:lumOff val="60000"/>
                </a:srgbClr>
              </a:solidFill>
              <a:latin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2700" y="381000"/>
            <a:ext cx="2586038" cy="914400"/>
          </a:xfrm>
          <a:prstGeom prst="rect">
            <a:avLst/>
          </a:prstGeom>
          <a:solidFill>
            <a:schemeClr val="bg2">
              <a:alpha val="75000"/>
            </a:schemeClr>
          </a:solidFill>
          <a:ln w="12700" cmpd="sng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Picture 11" descr="hubspot_200x76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50875"/>
            <a:ext cx="14287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914400" y="1981200"/>
            <a:ext cx="7772400" cy="609600"/>
          </a:xfrm>
        </p:spPr>
        <p:txBody>
          <a:bodyPr/>
          <a:lstStyle>
            <a:lvl1pPr algn="l">
              <a:defRPr sz="2800" b="1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914400" y="4812268"/>
            <a:ext cx="7772400" cy="367993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914400" y="2590800"/>
            <a:ext cx="7772400" cy="381000"/>
          </a:xfrm>
          <a:noFill/>
          <a:ln>
            <a:noFill/>
          </a:ln>
        </p:spPr>
        <p:txBody>
          <a:bodyPr/>
          <a:lstStyle>
            <a:lvl1pPr>
              <a:buNone/>
              <a:defRPr sz="1800" baseline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717021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165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Click to insert background image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342545"/>
            <a:ext cx="6400800" cy="1470025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8000">
                <a:solidFill>
                  <a:srgbClr val="434343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6219459"/>
            <a:ext cx="6400800" cy="631460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buNone/>
              <a:defRPr sz="2000" baseline="0">
                <a:solidFill>
                  <a:srgbClr val="43434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>@Presenter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988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D6722-3D6F-46E5-A67D-16D0D9A1DFD3}" type="slidenum">
              <a:rPr lang="en-US">
                <a:solidFill>
                  <a:srgbClr val="4C545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71940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ubSpot Hub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76231-09EA-4F2B-9952-17FBC5EF366D}" type="slidenum">
              <a:rPr lang="en-US">
                <a:solidFill>
                  <a:srgbClr val="4C545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148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188720"/>
            <a:ext cx="8229600" cy="4526280"/>
          </a:xfrm>
        </p:spPr>
        <p:txBody>
          <a:bodyPr/>
          <a:lstStyle>
            <a:lvl1pPr marL="457200" indent="-457200">
              <a:buClr>
                <a:schemeClr val="bg1">
                  <a:lumMod val="65000"/>
                </a:schemeClr>
              </a:buClr>
              <a:buFont typeface="+mj-lt"/>
              <a:buAutoNum type="arabicParenR"/>
              <a:defRPr/>
            </a:lvl1pPr>
            <a:lvl2pPr marL="740664" indent="-283464">
              <a:buClr>
                <a:schemeClr val="bg1">
                  <a:lumMod val="65000"/>
                </a:schemeClr>
              </a:buClr>
              <a:buFont typeface="Arial" pitchFamily="34" charset="0"/>
              <a:buChar char="–"/>
              <a:defRPr/>
            </a:lvl2pPr>
            <a:lvl3pPr marL="1143000" indent="-228600"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/>
            </a:lvl3pPr>
            <a:lvl4pPr marL="1600200" indent="-228600">
              <a:buClr>
                <a:schemeClr val="bg1">
                  <a:lumMod val="65000"/>
                </a:schemeClr>
              </a:buClr>
              <a:buFont typeface="Arial" pitchFamily="34" charset="0"/>
              <a:buChar char="–"/>
              <a:defRPr/>
            </a:lvl4pPr>
            <a:lvl5pPr marL="2057400" indent="-228600">
              <a:buClr>
                <a:schemeClr val="bg1">
                  <a:lumMod val="65000"/>
                </a:schemeClr>
              </a:buClr>
              <a:buFont typeface="Arial" pitchFamily="34" charset="0"/>
              <a:buChar char="»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26622-2A47-4709-9C4F-29A0D836E1F4}" type="slidenum">
              <a:rPr lang="en-US">
                <a:solidFill>
                  <a:srgbClr val="4C545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935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66D2D-3E27-4247-B93A-971800060BEB}" type="slidenum">
              <a:rPr lang="en-US">
                <a:solidFill>
                  <a:srgbClr val="4C545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06120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60304"/>
            <a:ext cx="4040188" cy="594360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637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60304"/>
            <a:ext cx="4041775" cy="594360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637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8689E-7EB5-4AAD-B7CF-C703DDEDECE0}" type="slidenum">
              <a:rPr lang="en-US">
                <a:solidFill>
                  <a:srgbClr val="4C545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4262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1560"/>
            <a:ext cx="3008313" cy="77724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1560"/>
            <a:ext cx="5111750" cy="551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35943"/>
            <a:ext cx="3008313" cy="47321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7E07E-BB98-43DF-AC39-50A4CEE36A65}" type="slidenum">
              <a:rPr lang="en-US">
                <a:solidFill>
                  <a:srgbClr val="4C545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1223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7026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156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56458"/>
            <a:ext cx="5486400" cy="72054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5926144-1E7E-4F54-9F0C-6BEF7F5A3099}" type="slidenum">
              <a:rPr lang="en-US">
                <a:solidFill>
                  <a:srgbClr val="4C545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5680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B73ED-0BC8-4D27-BB4F-71D4D8B46F40}" type="slidenum">
              <a:rPr lang="en-US">
                <a:solidFill>
                  <a:srgbClr val="4C545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7825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914400"/>
            <a:ext cx="91440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100" smtClean="0">
                <a:latin typeface="Georgia" pitchFamily="18" charset="0"/>
              </a:defRPr>
            </a:lvl1pPr>
          </a:lstStyle>
          <a:p>
            <a:pPr>
              <a:defRPr/>
            </a:pPr>
            <a:fld id="{C933E570-E286-4532-A9F1-E76F5688901D}" type="slidenum">
              <a:rPr lang="en-US">
                <a:solidFill>
                  <a:srgbClr val="4C545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4226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Gradient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ubspot_tran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7063" y="6518275"/>
            <a:ext cx="8270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100" smtClean="0">
                <a:latin typeface="Georgia" pitchFamily="18" charset="0"/>
              </a:defRPr>
            </a:lvl1pPr>
          </a:lstStyle>
          <a:p>
            <a:pPr>
              <a:defRPr/>
            </a:pPr>
            <a:fld id="{A4419998-EAD6-4D15-8FDF-20FD41DE7097}" type="slidenum">
              <a:rPr lang="en-US">
                <a:solidFill>
                  <a:srgbClr val="4C545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775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procke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bossed sprocket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4641" y="1"/>
            <a:ext cx="772936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342545"/>
            <a:ext cx="6400800" cy="1470025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5400">
                <a:solidFill>
                  <a:srgbClr val="434343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6219459"/>
            <a:ext cx="6400800" cy="631460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buNone/>
              <a:defRPr sz="2000" baseline="0">
                <a:solidFill>
                  <a:srgbClr val="43434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>@Presenter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713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63258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ubspot_200x7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650" y="447675"/>
            <a:ext cx="14287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hubspot_200x7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650" y="447675"/>
            <a:ext cx="14287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763" y="0"/>
            <a:ext cx="9134475" cy="327660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Picture 12" descr="hubspot_200x76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650" y="447675"/>
            <a:ext cx="14287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1104900" y="2362200"/>
            <a:ext cx="6934200" cy="19812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743200"/>
            <a:ext cx="6400800" cy="609600"/>
          </a:xfrm>
        </p:spPr>
        <p:txBody>
          <a:bodyPr/>
          <a:lstStyle>
            <a:lvl1pPr algn="l">
              <a:defRPr sz="2800" b="1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27633"/>
            <a:ext cx="6400800" cy="367993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689642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11C2545-5024-433D-9509-6336E7A8A0FB}" type="datetime1">
              <a:rPr lang="nl-NL">
                <a:solidFill>
                  <a:srgbClr val="4C545B"/>
                </a:solidFill>
                <a:latin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3/9/12</a:t>
            </a:fld>
            <a:endParaRPr lang="nl-NL">
              <a:solidFill>
                <a:srgbClr val="4C545B"/>
              </a:solidFill>
              <a:latin typeface="Arial" pitchFamily="34" charset="0"/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4C545B"/>
              </a:solidFill>
              <a:latin typeface="Arial" pitchFamily="34" charset="0"/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6AA4F-69C8-4A0C-A19D-B82866B8F21D}" type="slidenum">
              <a:rPr lang="nl-NL">
                <a:solidFill>
                  <a:srgbClr val="4C545B"/>
                </a:solidFill>
              </a:rPr>
              <a:pPr/>
              <a:t>‹#›</a:t>
            </a:fld>
            <a:endParaRPr lang="nl-NL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790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s_wall_ppt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981200"/>
            <a:ext cx="7772400" cy="609600"/>
          </a:xfrm>
        </p:spPr>
        <p:txBody>
          <a:bodyPr/>
          <a:lstStyle>
            <a:lvl1pPr algn="l">
              <a:defRPr sz="2800" b="1" baseline="0">
                <a:solidFill>
                  <a:schemeClr val="bg2"/>
                </a:solidFill>
                <a:latin typeface="Helvetica Neue Light"/>
              </a:defRPr>
            </a:lvl1pPr>
          </a:lstStyle>
          <a:p>
            <a:r>
              <a:rPr lang="en-US" dirty="0" smtClean="0"/>
              <a:t>Presentation Title (Arial 28 Bold)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57400" y="4343400"/>
            <a:ext cx="5029200" cy="1066800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(Arial 18)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12015" y="381000"/>
            <a:ext cx="2586037" cy="91440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Helvetica Neue Light"/>
            </a:endParaRPr>
          </a:p>
        </p:txBody>
      </p:sp>
      <p:pic>
        <p:nvPicPr>
          <p:cNvPr id="23" name="Picture 22" descr="hubspot_200x76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600" y="651108"/>
            <a:ext cx="1428750" cy="542924"/>
          </a:xfrm>
          <a:prstGeom prst="rect">
            <a:avLst/>
          </a:prstGeom>
        </p:spPr>
      </p:pic>
      <p:sp>
        <p:nvSpPr>
          <p:cNvPr id="24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590800"/>
            <a:ext cx="7772400" cy="381000"/>
          </a:xfrm>
          <a:noFill/>
          <a:ln>
            <a:noFill/>
          </a:ln>
        </p:spPr>
        <p:txBody>
          <a:bodyPr/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Subtitle (Arial 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75244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981200"/>
            <a:ext cx="7772400" cy="609600"/>
          </a:xfrm>
        </p:spPr>
        <p:txBody>
          <a:bodyPr/>
          <a:lstStyle>
            <a:lvl1pPr algn="l">
              <a:defRPr sz="2800" b="1" baseline="0">
                <a:solidFill>
                  <a:schemeClr val="bg2"/>
                </a:solidFill>
                <a:latin typeface="Helvetica Neue Light"/>
              </a:defRPr>
            </a:lvl1pPr>
          </a:lstStyle>
          <a:p>
            <a:r>
              <a:rPr lang="en-US" dirty="0" smtClean="0"/>
              <a:t>Presentation Title (Arial 28 Bold)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57400" y="4343400"/>
            <a:ext cx="5029200" cy="1069848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>
                    <a:lumMod val="40000"/>
                    <a:lumOff val="60000"/>
                  </a:schemeClr>
                </a:solidFill>
                <a:latin typeface="Helvetica Neu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(Arial 18)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12015" y="381000"/>
            <a:ext cx="2586037" cy="914400"/>
          </a:xfrm>
          <a:prstGeom prst="rect">
            <a:avLst/>
          </a:prstGeom>
          <a:solidFill>
            <a:schemeClr val="bg2">
              <a:alpha val="75000"/>
            </a:schemeClr>
          </a:solidFill>
          <a:ln w="12700" cmpd="sng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Helvetica Neue Light"/>
            </a:endParaRPr>
          </a:p>
        </p:txBody>
      </p:sp>
      <p:pic>
        <p:nvPicPr>
          <p:cNvPr id="23" name="Picture 22" descr="hubspot_200x7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51108"/>
            <a:ext cx="1428750" cy="542924"/>
          </a:xfrm>
          <a:prstGeom prst="rect">
            <a:avLst/>
          </a:prstGeom>
        </p:spPr>
      </p:pic>
      <p:sp>
        <p:nvSpPr>
          <p:cNvPr id="24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590800"/>
            <a:ext cx="7772400" cy="381000"/>
          </a:xfrm>
          <a:noFill/>
          <a:ln>
            <a:noFill/>
          </a:ln>
        </p:spPr>
        <p:txBody>
          <a:bodyPr/>
          <a:lstStyle>
            <a:lvl1pPr>
              <a:buNone/>
              <a:defRPr sz="1800" baseline="0">
                <a:solidFill>
                  <a:schemeClr val="tx1">
                    <a:lumMod val="40000"/>
                    <a:lumOff val="60000"/>
                  </a:schemeClr>
                </a:solidFill>
                <a:latin typeface="Helvetica Neue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Subtitle (Arial 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89553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77" y="256032"/>
            <a:ext cx="8305800" cy="457200"/>
          </a:xfrm>
        </p:spPr>
        <p:txBody>
          <a:bodyPr/>
          <a:lstStyle>
            <a:lvl1pPr>
              <a:defRPr sz="3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29F2-3894-4D94-BDCE-955164B5445D}" type="slidenum">
              <a:rPr lang="en-US">
                <a:solidFill>
                  <a:srgbClr val="4C545B"/>
                </a:solidFill>
              </a:rPr>
              <a:pPr/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3294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ubSpot Hub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defRPr sz="3200"/>
            </a:lvl2pPr>
            <a:lvl3pPr>
              <a:defRPr sz="2800"/>
            </a:lvl3pPr>
            <a:lvl4pPr>
              <a:defRPr sz="28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29F2-3894-4D94-BDCE-955164B5445D}" type="slidenum">
              <a:rPr lang="en-US">
                <a:solidFill>
                  <a:srgbClr val="4C545B"/>
                </a:solidFill>
              </a:rPr>
              <a:pPr/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3370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188720"/>
            <a:ext cx="8229600" cy="4526280"/>
          </a:xfrm>
        </p:spPr>
        <p:txBody>
          <a:bodyPr/>
          <a:lstStyle>
            <a:lvl1pPr marL="457200" indent="-457200">
              <a:buClr>
                <a:schemeClr val="bg1">
                  <a:lumMod val="65000"/>
                </a:schemeClr>
              </a:buClr>
              <a:buFont typeface="+mj-lt"/>
              <a:buAutoNum type="arabicParenR"/>
              <a:defRPr/>
            </a:lvl1pPr>
            <a:lvl2pPr marL="740664" indent="-283464">
              <a:buClr>
                <a:schemeClr val="bg1">
                  <a:lumMod val="65000"/>
                </a:schemeClr>
              </a:buClr>
              <a:buFont typeface="Arial" pitchFamily="34" charset="0"/>
              <a:buChar char="–"/>
              <a:defRPr/>
            </a:lvl2pPr>
            <a:lvl3pPr marL="1143000" indent="-228600"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/>
            </a:lvl3pPr>
            <a:lvl4pPr marL="1600200" indent="-228600">
              <a:buClr>
                <a:schemeClr val="bg1">
                  <a:lumMod val="65000"/>
                </a:schemeClr>
              </a:buClr>
              <a:buFont typeface="Arial" pitchFamily="34" charset="0"/>
              <a:buChar char="–"/>
              <a:defRPr/>
            </a:lvl4pPr>
            <a:lvl5pPr marL="2057400" indent="-228600">
              <a:buClr>
                <a:schemeClr val="bg1">
                  <a:lumMod val="65000"/>
                </a:schemeClr>
              </a:buClr>
              <a:buFont typeface="Arial" pitchFamily="34" charset="0"/>
              <a:buChar char="»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 sz="1100" smtClean="0">
                <a:solidFill>
                  <a:schemeClr val="tx1"/>
                </a:solidFill>
              </a:defRPr>
            </a:lvl1pPr>
          </a:lstStyle>
          <a:p>
            <a:fld id="{464B29F2-3894-4D94-BDCE-955164B5445D}" type="slidenum">
              <a:rPr lang="en-US">
                <a:solidFill>
                  <a:srgbClr val="4C545B"/>
                </a:solidFill>
              </a:rPr>
              <a:pPr/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5664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sz="1100" smtClean="0">
                <a:solidFill>
                  <a:schemeClr val="tx1"/>
                </a:solidFill>
              </a:defRPr>
            </a:lvl1pPr>
          </a:lstStyle>
          <a:p>
            <a:fld id="{464B29F2-3894-4D94-BDCE-955164B5445D}" type="slidenum">
              <a:rPr lang="en-US">
                <a:solidFill>
                  <a:srgbClr val="4C545B"/>
                </a:solidFill>
              </a:rPr>
              <a:pPr/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5190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60304"/>
            <a:ext cx="4040188" cy="594360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637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60304"/>
            <a:ext cx="4041775" cy="594360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637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sz="1100" smtClean="0">
                <a:solidFill>
                  <a:schemeClr val="tx1"/>
                </a:solidFill>
              </a:defRPr>
            </a:lvl1pPr>
          </a:lstStyle>
          <a:p>
            <a:fld id="{464B29F2-3894-4D94-BDCE-955164B5445D}" type="slidenum">
              <a:rPr lang="en-US">
                <a:solidFill>
                  <a:srgbClr val="4C545B"/>
                </a:solidFill>
              </a:rPr>
              <a:pPr/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1212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6A70-B40B-244D-88B2-51C46D5EA2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331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1560"/>
            <a:ext cx="3008313" cy="77724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1560"/>
            <a:ext cx="5111750" cy="551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35943"/>
            <a:ext cx="3008313" cy="47321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sz="1100" smtClean="0">
                <a:solidFill>
                  <a:schemeClr val="tx1"/>
                </a:solidFill>
              </a:defRPr>
            </a:lvl1pPr>
          </a:lstStyle>
          <a:p>
            <a:fld id="{464B29F2-3894-4D94-BDCE-955164B5445D}" type="slidenum">
              <a:rPr lang="en-US">
                <a:solidFill>
                  <a:srgbClr val="4C545B"/>
                </a:solidFill>
              </a:rPr>
              <a:pPr/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0567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7026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156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56458"/>
            <a:ext cx="5486400" cy="72054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fld id="{464B29F2-3894-4D94-BDCE-955164B5445D}" type="slidenum">
              <a:rPr lang="en-US">
                <a:solidFill>
                  <a:srgbClr val="4C545B"/>
                </a:solidFill>
              </a:rPr>
              <a:pPr/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055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675120"/>
            <a:ext cx="2133600" cy="152400"/>
          </a:xfrm>
        </p:spPr>
        <p:txBody>
          <a:bodyPr/>
          <a:lstStyle>
            <a:lvl1pPr>
              <a:defRPr sz="1100">
                <a:latin typeface="Helvetica Neue Light"/>
              </a:defRPr>
            </a:lvl1pPr>
          </a:lstStyle>
          <a:p>
            <a:fld id="{464B29F2-3894-4D94-BDCE-955164B5445D}" type="slidenum">
              <a:rPr lang="en-US" smtClean="0">
                <a:solidFill>
                  <a:srgbClr val="4C545B"/>
                </a:solidFill>
              </a:rPr>
              <a:pPr/>
              <a:t>‹#›</a:t>
            </a:fld>
            <a:endParaRPr lang="en-US" dirty="0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04200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with Gradient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675120"/>
            <a:ext cx="2133600" cy="152400"/>
          </a:xfrm>
        </p:spPr>
        <p:txBody>
          <a:bodyPr/>
          <a:lstStyle>
            <a:lvl1pPr>
              <a:defRPr sz="1100">
                <a:latin typeface="Helvetica Neue Light"/>
              </a:defRPr>
            </a:lvl1pPr>
          </a:lstStyle>
          <a:p>
            <a:fld id="{464B29F2-3894-4D94-BDCE-955164B5445D}" type="slidenum">
              <a:rPr lang="en-US" smtClean="0">
                <a:solidFill>
                  <a:srgbClr val="4C545B"/>
                </a:solidFill>
              </a:rPr>
              <a:pPr/>
              <a:t>‹#›</a:t>
            </a:fld>
            <a:endParaRPr lang="en-US" dirty="0">
              <a:solidFill>
                <a:srgbClr val="4C545B"/>
              </a:solidFill>
            </a:endParaRPr>
          </a:p>
        </p:txBody>
      </p:sp>
      <p:pic>
        <p:nvPicPr>
          <p:cNvPr id="4" name="Picture 3" descr="hubspot_tra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378" y="6518508"/>
            <a:ext cx="827171" cy="314325"/>
          </a:xfrm>
          <a:prstGeom prst="rect">
            <a:avLst/>
          </a:prstGeom>
        </p:spPr>
      </p:pic>
      <p:pic>
        <p:nvPicPr>
          <p:cNvPr id="5" name="Picture 4" descr="hubspot_tran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378" y="6518508"/>
            <a:ext cx="827171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803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18630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ubspot_200x7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83" y="447675"/>
            <a:ext cx="1428750" cy="542925"/>
          </a:xfrm>
          <a:prstGeom prst="rect">
            <a:avLst/>
          </a:prstGeom>
        </p:spPr>
      </p:pic>
      <p:pic>
        <p:nvPicPr>
          <p:cNvPr id="10" name="Picture 9" descr="hubspot_200x7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83" y="447675"/>
            <a:ext cx="1428750" cy="5429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63" y="0"/>
            <a:ext cx="9134475" cy="327660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Helvetica Neue Light"/>
            </a:endParaRPr>
          </a:p>
        </p:txBody>
      </p:sp>
      <p:pic>
        <p:nvPicPr>
          <p:cNvPr id="14" name="Picture 13" descr="hubspot_200x76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4883" y="447675"/>
            <a:ext cx="1428750" cy="54292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04900" y="2362200"/>
            <a:ext cx="6934200" cy="19812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  <a:latin typeface="Helvetica Neue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400" y="2743200"/>
            <a:ext cx="6400800" cy="609600"/>
          </a:xfrm>
        </p:spPr>
        <p:txBody>
          <a:bodyPr/>
          <a:lstStyle>
            <a:lvl1pPr algn="l">
              <a:defRPr sz="2800" b="1" baseline="0">
                <a:solidFill>
                  <a:schemeClr val="bg2"/>
                </a:solidFill>
                <a:latin typeface="Helvetica Neue Light"/>
              </a:defRPr>
            </a:lvl1pPr>
          </a:lstStyle>
          <a:p>
            <a:r>
              <a:rPr lang="en-US" dirty="0" smtClean="0"/>
              <a:t>Slide Title (Arial 28 Bold)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400" y="3327633"/>
            <a:ext cx="6400800" cy="367993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(Arial 18)</a:t>
            </a:r>
          </a:p>
        </p:txBody>
      </p:sp>
    </p:spTree>
    <p:extLst>
      <p:ext uri="{BB962C8B-B14F-4D97-AF65-F5344CB8AC3E}">
        <p14:creationId xmlns:p14="http://schemas.microsoft.com/office/powerpoint/2010/main" val="40643897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71215"/>
            <a:ext cx="7772400" cy="1362075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8000" b="0" cap="all">
                <a:solidFill>
                  <a:srgbClr val="43434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64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Sprocket &amp;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mbossed sprocket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4641" y="1"/>
            <a:ext cx="772936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03189" y="3853460"/>
            <a:ext cx="4200811" cy="1362075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4800" b="0" cap="all">
                <a:solidFill>
                  <a:srgbClr val="434343"/>
                </a:solidFill>
              </a:defRPr>
            </a:lvl1pPr>
          </a:lstStyle>
          <a:p>
            <a:r>
              <a:rPr lang="en-US" dirty="0" smtClean="0"/>
              <a:t>CLICK TO EDIT THIS TEXT BOX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-286" y="1775380"/>
            <a:ext cx="2403475" cy="4013200"/>
          </a:xfrm>
        </p:spPr>
        <p:txBody>
          <a:bodyPr>
            <a:noAutofit/>
          </a:bodyPr>
          <a:lstStyle>
            <a:lvl1pPr marL="0" indent="0" algn="r">
              <a:buNone/>
              <a:defRPr sz="3440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28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ith Sprocket &amp;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mbossed sprocket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809" t="11313" r="9417" b="14480"/>
          <a:stretch/>
        </p:blipFill>
        <p:spPr>
          <a:xfrm>
            <a:off x="-1" y="1"/>
            <a:ext cx="486507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0815" y="2506385"/>
            <a:ext cx="4200811" cy="1362075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4800" b="0" cap="all">
                <a:solidFill>
                  <a:srgbClr val="434343"/>
                </a:solidFill>
              </a:defRPr>
            </a:lvl1pPr>
          </a:lstStyle>
          <a:p>
            <a:r>
              <a:rPr lang="en-US" dirty="0" smtClean="0"/>
              <a:t>CLICK TO EDIT THIS TEXT BOX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413976" y="2699832"/>
            <a:ext cx="2403475" cy="2337255"/>
          </a:xfrm>
        </p:spPr>
        <p:txBody>
          <a:bodyPr>
            <a:noAutofit/>
          </a:bodyPr>
          <a:lstStyle>
            <a:lvl1pPr marL="0" indent="0" algn="ctr">
              <a:buNone/>
              <a:defRPr sz="1440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small spr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1902" y="717127"/>
            <a:ext cx="4200811" cy="1362075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200" b="0" cap="all">
                <a:solidFill>
                  <a:srgbClr val="434343"/>
                </a:solidFill>
              </a:defRPr>
            </a:lvl1pPr>
          </a:lstStyle>
          <a:p>
            <a:r>
              <a:rPr lang="en-US" dirty="0" smtClean="0"/>
              <a:t>CLICK TO EDIT THIS TEXT BOX</a:t>
            </a:r>
            <a:endParaRPr lang="en-US" dirty="0"/>
          </a:p>
        </p:txBody>
      </p:sp>
      <p:pic>
        <p:nvPicPr>
          <p:cNvPr id="6" name="Picture 5" descr="embossed sprocket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7199" y="4465221"/>
            <a:ext cx="2696801" cy="239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6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Header Large Text">
    <p:bg>
      <p:bgPr>
        <a:solidFill>
          <a:srgbClr val="E36F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1902" y="717127"/>
            <a:ext cx="6786541" cy="1362075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8800" b="0" cap="all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THIS TEXT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91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2.xml"/><Relationship Id="rId16" Type="http://schemas.openxmlformats.org/officeDocument/2006/relationships/theme" Target="../theme/theme2.xml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theme" Target="../theme/theme3.xml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062" y="4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0567" y="64717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34343"/>
                </a:solidFill>
                <a:latin typeface="Franklin Gothic Book"/>
                <a:cs typeface="Franklin Gothic Book"/>
              </a:defRPr>
            </a:lvl1pPr>
          </a:lstStyle>
          <a:p>
            <a:fld id="{4B416A70-B40B-244D-88B2-51C46D5EA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68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04" r:id="rId2"/>
    <p:sldLayoutId id="2147483803" r:id="rId3"/>
    <p:sldLayoutId id="2147483650" r:id="rId4"/>
    <p:sldLayoutId id="2147483651" r:id="rId5"/>
    <p:sldLayoutId id="2147483805" r:id="rId6"/>
    <p:sldLayoutId id="2147483806" r:id="rId7"/>
    <p:sldLayoutId id="2147483807" r:id="rId8"/>
    <p:sldLayoutId id="2147483808" r:id="rId9"/>
    <p:sldLayoutId id="2147483799" r:id="rId10"/>
    <p:sldLayoutId id="2147483800" r:id="rId11"/>
    <p:sldLayoutId id="2147483801" r:id="rId12"/>
    <p:sldLayoutId id="2147483802" r:id="rId13"/>
    <p:sldLayoutId id="2147483652" r:id="rId14"/>
    <p:sldLayoutId id="2147483654" r:id="rId15"/>
    <p:sldLayoutId id="2147483655" r:id="rId16"/>
    <p:sldLayoutId id="214748393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434343"/>
          </a:solidFill>
          <a:latin typeface="Franklin Gothic Book"/>
          <a:ea typeface="+mj-ea"/>
          <a:cs typeface="Franklin Gothic Boo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434343"/>
          </a:solidFill>
          <a:latin typeface="Franklin Gothic Book"/>
          <a:ea typeface="+mn-ea"/>
          <a:cs typeface="Franklin Gothic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434343"/>
          </a:solidFill>
          <a:latin typeface="Franklin Gothic Book"/>
          <a:ea typeface="+mn-ea"/>
          <a:cs typeface="Franklin Gothic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34343"/>
          </a:solidFill>
          <a:latin typeface="Franklin Gothic Book"/>
          <a:ea typeface="+mn-ea"/>
          <a:cs typeface="Franklin Gothic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34343"/>
          </a:solidFill>
          <a:latin typeface="Franklin Gothic Book"/>
          <a:ea typeface="+mn-ea"/>
          <a:cs typeface="Franklin Gothic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434343"/>
          </a:solidFill>
          <a:latin typeface="Franklin Gothic Book"/>
          <a:ea typeface="+mn-ea"/>
          <a:cs typeface="Franklin Gothic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3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>
            <a:gsLst>
              <a:gs pos="0">
                <a:srgbClr val="303438"/>
              </a:gs>
              <a:gs pos="60000">
                <a:schemeClr val="tx1"/>
              </a:gs>
            </a:gsLst>
            <a:lin ang="16200000" scaled="1"/>
          </a:gradFill>
          <a:ln w="9525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93663" y="152400"/>
            <a:ext cx="830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890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675438"/>
            <a:ext cx="21336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pPr defTabSz="914400">
              <a:defRPr/>
            </a:pPr>
            <a:fld id="{540002E5-F1B1-46C4-9175-4BC5C2AD8B03}" type="slidenum">
              <a:rPr lang="en-US">
                <a:solidFill>
                  <a:srgbClr val="4C545B"/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srgbClr val="4C545B"/>
              </a:solidFill>
            </a:endParaRPr>
          </a:p>
        </p:txBody>
      </p:sp>
      <p:pic>
        <p:nvPicPr>
          <p:cNvPr id="1030" name="Picture 7" descr="hubspot_trans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7063" y="6518275"/>
            <a:ext cx="8270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810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  <p:sldLayoutId id="2147483952" r:id="rId15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8125"/>
        </a:buClr>
        <a:buSzPct val="105000"/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8125"/>
        </a:buClr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8125"/>
        </a:buClr>
        <a:buFont typeface="Arial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8125"/>
        </a:buClr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8125"/>
        </a:buClr>
        <a:buFont typeface="Arial" pitchFamily="34" charset="0"/>
        <a:buChar char="»"/>
        <a:defRPr sz="2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>
            <a:gsLst>
              <a:gs pos="0">
                <a:srgbClr val="303438"/>
              </a:gs>
              <a:gs pos="60000">
                <a:schemeClr val="tx1"/>
              </a:gs>
            </a:gsLst>
            <a:lin ang="16200000" scaled="1"/>
          </a:gradFill>
          <a:ln w="9525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  <a:latin typeface="Helvetica Neue Light"/>
            </a:endParaRPr>
          </a:p>
        </p:txBody>
      </p:sp>
      <p:sp>
        <p:nvSpPr>
          <p:cNvPr id="6148" name="Title Placeholder 1"/>
          <p:cNvSpPr>
            <a:spLocks noGrp="1"/>
          </p:cNvSpPr>
          <p:nvPr>
            <p:ph type="title"/>
          </p:nvPr>
        </p:nvSpPr>
        <p:spPr bwMode="auto">
          <a:xfrm>
            <a:off x="93677" y="256032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14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890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675120"/>
            <a:ext cx="21336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smtClean="0">
                <a:solidFill>
                  <a:schemeClr val="tx1"/>
                </a:solidFill>
                <a:latin typeface="Helvetica Neue Light"/>
              </a:defRPr>
            </a:lvl1pPr>
          </a:lstStyle>
          <a:p>
            <a:pPr defTabSz="914400"/>
            <a:fld id="{464B29F2-3894-4D94-BDCE-955164B5445D}" type="slidenum">
              <a:rPr lang="en-US">
                <a:solidFill>
                  <a:srgbClr val="4C545B"/>
                </a:solidFill>
              </a:rPr>
              <a:pPr defTabSz="914400"/>
              <a:t>‹#›</a:t>
            </a:fld>
            <a:endParaRPr lang="en-US" dirty="0">
              <a:solidFill>
                <a:srgbClr val="4C545B"/>
              </a:solidFill>
            </a:endParaRPr>
          </a:p>
        </p:txBody>
      </p:sp>
      <p:pic>
        <p:nvPicPr>
          <p:cNvPr id="8" name="Picture 7" descr="hubspot_trans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378" y="6518508"/>
            <a:ext cx="827171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0" kern="1200">
          <a:solidFill>
            <a:schemeClr val="bg1"/>
          </a:solidFill>
          <a:latin typeface="Helvetica Neue Ligh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8125"/>
        </a:buClr>
        <a:buSzPct val="105000"/>
        <a:buFont typeface="Arial" charset="0"/>
        <a:buChar char="•"/>
        <a:defRPr sz="3600" kern="1200">
          <a:solidFill>
            <a:schemeClr val="tx1"/>
          </a:solidFill>
          <a:latin typeface="Helvetica Neue Ligh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8125"/>
        </a:buClr>
        <a:buFont typeface="Arial" pitchFamily="34" charset="0"/>
        <a:buChar char="•"/>
        <a:defRPr sz="3200" kern="1200">
          <a:solidFill>
            <a:schemeClr val="tx1"/>
          </a:solidFill>
          <a:latin typeface="Helvetica Neue Ligh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8125"/>
        </a:buClr>
        <a:buFont typeface="Arial" charset="0"/>
        <a:buChar char="•"/>
        <a:defRPr sz="2800" kern="1200">
          <a:solidFill>
            <a:schemeClr val="tx1"/>
          </a:solidFill>
          <a:latin typeface="Helvetica Neue Ligh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8125"/>
        </a:buClr>
        <a:buFont typeface="Arial" charset="0"/>
        <a:buChar char="–"/>
        <a:defRPr sz="2800" kern="1200">
          <a:solidFill>
            <a:schemeClr val="tx1"/>
          </a:solidFill>
          <a:latin typeface="Helvetica Neue Ligh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8125"/>
        </a:buClr>
        <a:buFont typeface="Arial" charset="0"/>
        <a:buChar char="»"/>
        <a:defRPr sz="2400" kern="1200">
          <a:solidFill>
            <a:schemeClr val="tx1"/>
          </a:solidFill>
          <a:latin typeface="Helvetica Neue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zub2I7" TargetMode="Externa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://www.twitter.com/KippBodnar" TargetMode="External"/><Relationship Id="rId3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9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1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B2B-Social-Media-Book-Generating/dp/1118167767" TargetMode="External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2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3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4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5.jpg"/><Relationship Id="rId3" Type="http://schemas.openxmlformats.org/officeDocument/2006/relationships/hyperlink" Target="http://danzarrella.com/infographic-5-scientifically-proven-ways-to-get-more-retweets.html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6.jpg"/><Relationship Id="rId3" Type="http://schemas.openxmlformats.org/officeDocument/2006/relationships/hyperlink" Target="http://danzarrella.com/infographic-5-scientifically-proven-ways-to-get-more-retweets.html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7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4" Type="http://schemas.openxmlformats.org/officeDocument/2006/relationships/image" Target="../media/image42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://www.amazon.com/B2B-Social-Media-Book-Generating/dp/1118167767" TargetMode="External"/><Relationship Id="rId3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peNScq" TargetMode="External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tock_000014314309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6672" y="-248428"/>
            <a:ext cx="11246849" cy="721618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3688015" y="4045416"/>
            <a:ext cx="5201223" cy="4882624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4C545B"/>
              </a:solidFill>
              <a:latin typeface="Franklin Gothic Book"/>
              <a:ea typeface="ＭＳ Ｐゴシック" pitchFamily="1" charset="-12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723323" y="5467052"/>
            <a:ext cx="5150238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914400">
              <a:lnSpc>
                <a:spcPct val="80000"/>
              </a:lnSpc>
            </a:pPr>
            <a:r>
              <a:rPr lang="en-US" sz="5600" dirty="0" smtClean="0">
                <a:solidFill>
                  <a:srgbClr val="333333"/>
                </a:solidFill>
                <a:latin typeface="Franklin Gothic Book"/>
                <a:ea typeface="ＭＳ Ｐゴシック"/>
                <a:cs typeface="Franklin Gothic Book"/>
              </a:rPr>
              <a:t>The Power of </a:t>
            </a:r>
            <a:r>
              <a:rPr lang="en-US" sz="5600" dirty="0" err="1" smtClean="0">
                <a:solidFill>
                  <a:srgbClr val="333333"/>
                </a:solidFill>
                <a:latin typeface="Franklin Gothic Book"/>
                <a:ea typeface="ＭＳ Ｐゴシック"/>
                <a:cs typeface="Franklin Gothic Book"/>
              </a:rPr>
              <a:t>Retweeting</a:t>
            </a:r>
            <a:endParaRPr lang="en-US" sz="5600" dirty="0" smtClean="0">
              <a:solidFill>
                <a:srgbClr val="333333"/>
              </a:solidFill>
              <a:latin typeface="Franklin Gothic Book"/>
              <a:ea typeface="ＭＳ Ｐゴシック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83103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4080934" y="2451187"/>
            <a:ext cx="1151468" cy="0"/>
          </a:xfrm>
          <a:prstGeom prst="line">
            <a:avLst/>
          </a:prstGeom>
          <a:ln w="76200" cap="rnd" cmpd="sng">
            <a:solidFill>
              <a:srgbClr val="434343"/>
            </a:solidFill>
            <a:prstDash val="sysDot"/>
            <a:round/>
            <a:headEnd type="none"/>
            <a:tailEnd type="stealth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904394" y="2442746"/>
            <a:ext cx="1151468" cy="0"/>
          </a:xfrm>
          <a:prstGeom prst="line">
            <a:avLst/>
          </a:prstGeom>
          <a:ln w="76200" cap="rnd" cmpd="sng">
            <a:solidFill>
              <a:srgbClr val="434343"/>
            </a:solidFill>
            <a:prstDash val="sysDot"/>
            <a:round/>
            <a:headEnd type="none"/>
            <a:tailEnd type="stealth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4665" y="2442746"/>
            <a:ext cx="1151468" cy="0"/>
          </a:xfrm>
          <a:prstGeom prst="line">
            <a:avLst/>
          </a:prstGeom>
          <a:ln w="76200" cap="rnd" cmpd="sng">
            <a:solidFill>
              <a:srgbClr val="434343"/>
            </a:solidFill>
            <a:prstDash val="sysDot"/>
            <a:round/>
            <a:headEnd type="oval" w="sm" len="sm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38200" y="533400"/>
            <a:ext cx="990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1</a:t>
            </a:r>
            <a:endParaRPr lang="en-US" sz="166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829729" y="1778020"/>
            <a:ext cx="1298448" cy="1298448"/>
          </a:xfrm>
          <a:prstGeom prst="ellipse">
            <a:avLst/>
          </a:prstGeom>
          <a:solidFill>
            <a:srgbClr val="D8621D"/>
          </a:solidFill>
          <a:ln w="76200" cmpd="sng">
            <a:solidFill>
              <a:srgbClr val="D8621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Book"/>
              <a:cs typeface="Franklin Gothic Boo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2722" y="2127275"/>
            <a:ext cx="127545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Tweet</a:t>
            </a:r>
            <a:endParaRPr lang="en-US" sz="3500" dirty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5312832" y="1785515"/>
            <a:ext cx="1295400" cy="1295400"/>
          </a:xfrm>
          <a:prstGeom prst="ellipse">
            <a:avLst/>
          </a:prstGeom>
          <a:solidFill>
            <a:srgbClr val="434343"/>
          </a:solidFill>
          <a:ln w="76200" cmpd="sng">
            <a:solidFill>
              <a:srgbClr val="43434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/>
              <a:cs typeface="Franklin Gothic Boo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12832" y="2103609"/>
            <a:ext cx="12584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Form</a:t>
            </a:r>
            <a:endParaRPr lang="en-US" sz="34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3106661" y="1785515"/>
            <a:ext cx="1298448" cy="1298448"/>
          </a:xfrm>
          <a:prstGeom prst="ellipse">
            <a:avLst/>
          </a:prstGeom>
          <a:solidFill>
            <a:srgbClr val="589CEB"/>
          </a:solidFill>
          <a:ln w="76200" cmpd="sng">
            <a:solidFill>
              <a:srgbClr val="589CE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/>
              <a:cs typeface="Franklin Gothic Book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75305" y="2076083"/>
            <a:ext cx="1345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Landing Page</a:t>
            </a:r>
            <a:endParaRPr lang="en-US" sz="24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32" name="Title 4"/>
          <p:cNvSpPr txBox="1">
            <a:spLocks/>
          </p:cNvSpPr>
          <p:nvPr/>
        </p:nvSpPr>
        <p:spPr bwMode="auto">
          <a:xfrm>
            <a:off x="700283" y="490788"/>
            <a:ext cx="816126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0" kern="1200">
                <a:solidFill>
                  <a:schemeClr val="bg1"/>
                </a:solidFill>
                <a:latin typeface="Helvetica LT Std Cond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4400" dirty="0" smtClean="0">
                <a:solidFill>
                  <a:srgbClr val="434343"/>
                </a:solidFill>
                <a:latin typeface="Franklin Gothic Book"/>
                <a:cs typeface="Franklin Gothic Book"/>
              </a:rPr>
              <a:t>How </a:t>
            </a:r>
            <a:r>
              <a:rPr lang="en-US" sz="4400" dirty="0" smtClean="0">
                <a:solidFill>
                  <a:srgbClr val="434343"/>
                </a:solidFill>
                <a:latin typeface="Franklin Gothic Book"/>
                <a:cs typeface="Franklin Gothic Book"/>
              </a:rPr>
              <a:t>Leads Happen On Twitter</a:t>
            </a:r>
            <a:endParaRPr lang="en-US" sz="4400" dirty="0">
              <a:solidFill>
                <a:srgbClr val="434343"/>
              </a:solidFill>
              <a:latin typeface="Franklin Gothic Book"/>
              <a:cs typeface="Franklin Gothic Book"/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7658100" y="1801195"/>
            <a:ext cx="1295400" cy="1295400"/>
          </a:xfrm>
          <a:prstGeom prst="ellipse">
            <a:avLst/>
          </a:prstGeom>
          <a:solidFill>
            <a:srgbClr val="FF8125"/>
          </a:solidFill>
          <a:ln w="76200" cmpd="sng">
            <a:solidFill>
              <a:srgbClr val="FF812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/>
              <a:cs typeface="Franklin Gothic Book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58100" y="2103609"/>
            <a:ext cx="13038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Lead</a:t>
            </a:r>
            <a:endParaRPr lang="en-US" sz="34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6460066" y="2442746"/>
            <a:ext cx="1151468" cy="0"/>
          </a:xfrm>
          <a:prstGeom prst="line">
            <a:avLst/>
          </a:prstGeom>
          <a:ln w="76200" cap="rnd" cmpd="sng">
            <a:solidFill>
              <a:srgbClr val="434343"/>
            </a:solidFill>
            <a:prstDash val="sysDot"/>
            <a:round/>
            <a:headEnd type="none"/>
            <a:tailEnd type="stealth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29520" y="4155907"/>
            <a:ext cx="1151468" cy="0"/>
          </a:xfrm>
          <a:prstGeom prst="line">
            <a:avLst/>
          </a:prstGeom>
          <a:ln w="76200" cap="rnd" cmpd="sng">
            <a:solidFill>
              <a:srgbClr val="434343"/>
            </a:solidFill>
            <a:prstDash val="sysDot"/>
            <a:round/>
            <a:headEnd type="none"/>
            <a:tailEnd type="stealth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852980" y="4147466"/>
            <a:ext cx="1151468" cy="0"/>
          </a:xfrm>
          <a:prstGeom prst="line">
            <a:avLst/>
          </a:prstGeom>
          <a:ln w="76200" cap="rnd" cmpd="sng">
            <a:solidFill>
              <a:srgbClr val="434343"/>
            </a:solidFill>
            <a:prstDash val="sysDot"/>
            <a:round/>
            <a:headEnd type="none"/>
            <a:tailEnd type="stealth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3251" y="4147466"/>
            <a:ext cx="1151468" cy="0"/>
          </a:xfrm>
          <a:prstGeom prst="line">
            <a:avLst/>
          </a:prstGeom>
          <a:ln w="76200" cap="rnd" cmpd="sng">
            <a:solidFill>
              <a:srgbClr val="434343"/>
            </a:solidFill>
            <a:prstDash val="sysDot"/>
            <a:round/>
            <a:headEnd type="oval" w="sm" len="sm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>
            <a:spLocks noChangeAspect="1"/>
          </p:cNvSpPr>
          <p:nvPr/>
        </p:nvSpPr>
        <p:spPr>
          <a:xfrm>
            <a:off x="778315" y="3482740"/>
            <a:ext cx="1298448" cy="1298448"/>
          </a:xfrm>
          <a:prstGeom prst="ellipse">
            <a:avLst/>
          </a:prstGeom>
          <a:solidFill>
            <a:srgbClr val="D8621D"/>
          </a:solidFill>
          <a:ln w="76200" cmpd="sng">
            <a:solidFill>
              <a:srgbClr val="D8621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Book"/>
              <a:cs typeface="Franklin Gothic Book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8569" y="3937603"/>
            <a:ext cx="15106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solidFill>
                  <a:schemeClr val="bg2"/>
                </a:solidFill>
                <a:latin typeface="Franklin Gothic Book"/>
                <a:cs typeface="Franklin Gothic Book"/>
              </a:rPr>
              <a:t>ReTweet</a:t>
            </a:r>
            <a:endParaRPr lang="en-US" sz="2500" dirty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5261418" y="3490235"/>
            <a:ext cx="1295400" cy="1295400"/>
          </a:xfrm>
          <a:prstGeom prst="ellipse">
            <a:avLst/>
          </a:prstGeom>
          <a:solidFill>
            <a:srgbClr val="434343"/>
          </a:solidFill>
          <a:ln w="76200" cmpd="sng">
            <a:solidFill>
              <a:srgbClr val="43434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/>
              <a:cs typeface="Franklin Gothic Book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61418" y="3808329"/>
            <a:ext cx="12584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CTA</a:t>
            </a:r>
            <a:endParaRPr lang="en-US" sz="34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3055247" y="3490235"/>
            <a:ext cx="1298448" cy="1298448"/>
          </a:xfrm>
          <a:prstGeom prst="ellipse">
            <a:avLst/>
          </a:prstGeom>
          <a:solidFill>
            <a:srgbClr val="589CEB"/>
          </a:solidFill>
          <a:ln w="76200" cmpd="sng">
            <a:solidFill>
              <a:srgbClr val="589CE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/>
              <a:cs typeface="Franklin Gothic Book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23891" y="3780803"/>
            <a:ext cx="1345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Blog Post</a:t>
            </a:r>
            <a:endParaRPr lang="en-US" sz="24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7606686" y="3505915"/>
            <a:ext cx="1295400" cy="1295400"/>
          </a:xfrm>
          <a:prstGeom prst="ellipse">
            <a:avLst/>
          </a:prstGeom>
          <a:solidFill>
            <a:srgbClr val="FF8125"/>
          </a:solidFill>
          <a:ln w="76200" cmpd="sng">
            <a:solidFill>
              <a:srgbClr val="FF812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/>
              <a:cs typeface="Franklin Gothic Book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06686" y="3808329"/>
            <a:ext cx="1303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Landing Page</a:t>
            </a:r>
            <a:endParaRPr lang="en-US" sz="24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6408652" y="4147466"/>
            <a:ext cx="1151468" cy="0"/>
          </a:xfrm>
          <a:prstGeom prst="line">
            <a:avLst/>
          </a:prstGeom>
          <a:ln w="76200" cap="rnd" cmpd="sng">
            <a:solidFill>
              <a:srgbClr val="434343"/>
            </a:solidFill>
            <a:prstDash val="sysDot"/>
            <a:round/>
            <a:headEnd type="none"/>
            <a:tailEnd type="stealth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029520" y="5896387"/>
            <a:ext cx="1151468" cy="0"/>
          </a:xfrm>
          <a:prstGeom prst="line">
            <a:avLst/>
          </a:prstGeom>
          <a:ln w="76200" cap="rnd" cmpd="sng">
            <a:solidFill>
              <a:srgbClr val="434343"/>
            </a:solidFill>
            <a:prstDash val="sysDot"/>
            <a:round/>
            <a:headEnd type="none"/>
            <a:tailEnd type="stealth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852980" y="5887946"/>
            <a:ext cx="1151468" cy="0"/>
          </a:xfrm>
          <a:prstGeom prst="line">
            <a:avLst/>
          </a:prstGeom>
          <a:ln w="76200" cap="rnd" cmpd="sng">
            <a:solidFill>
              <a:srgbClr val="434343"/>
            </a:solidFill>
            <a:prstDash val="sysDot"/>
            <a:round/>
            <a:headEnd type="none"/>
            <a:tailEnd type="stealth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3251" y="5887946"/>
            <a:ext cx="1151468" cy="0"/>
          </a:xfrm>
          <a:prstGeom prst="line">
            <a:avLst/>
          </a:prstGeom>
          <a:ln w="76200" cap="rnd" cmpd="sng">
            <a:solidFill>
              <a:srgbClr val="434343"/>
            </a:solidFill>
            <a:prstDash val="sysDot"/>
            <a:round/>
            <a:headEnd type="oval" w="sm" len="sm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>
            <a:spLocks noChangeAspect="1"/>
          </p:cNvSpPr>
          <p:nvPr/>
        </p:nvSpPr>
        <p:spPr>
          <a:xfrm>
            <a:off x="778315" y="5223220"/>
            <a:ext cx="1298448" cy="1298448"/>
          </a:xfrm>
          <a:prstGeom prst="ellipse">
            <a:avLst/>
          </a:prstGeom>
          <a:solidFill>
            <a:srgbClr val="D8621D"/>
          </a:solidFill>
          <a:ln w="76200" cmpd="sng">
            <a:solidFill>
              <a:srgbClr val="D8621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Book"/>
              <a:cs typeface="Franklin Gothic Book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4274" y="5246804"/>
            <a:ext cx="12754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Bio Link</a:t>
            </a:r>
            <a:endParaRPr lang="en-US" sz="3500" dirty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5261418" y="5230715"/>
            <a:ext cx="1295400" cy="1295400"/>
          </a:xfrm>
          <a:prstGeom prst="ellipse">
            <a:avLst/>
          </a:prstGeom>
          <a:solidFill>
            <a:srgbClr val="434343"/>
          </a:solidFill>
          <a:ln w="76200" cmpd="sng">
            <a:solidFill>
              <a:srgbClr val="43434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/>
              <a:cs typeface="Franklin Gothic Book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61418" y="5548809"/>
            <a:ext cx="12584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CTA</a:t>
            </a:r>
            <a:endParaRPr lang="en-US" sz="34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3055247" y="5230715"/>
            <a:ext cx="1298448" cy="1298448"/>
          </a:xfrm>
          <a:prstGeom prst="ellipse">
            <a:avLst/>
          </a:prstGeom>
          <a:solidFill>
            <a:srgbClr val="589CEB"/>
          </a:solidFill>
          <a:ln w="76200" cmpd="sng">
            <a:solidFill>
              <a:srgbClr val="589CE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/>
              <a:cs typeface="Franklin Gothic Book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23891" y="5521283"/>
            <a:ext cx="1345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Product Page</a:t>
            </a:r>
            <a:endParaRPr lang="en-US" sz="24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7606686" y="5246395"/>
            <a:ext cx="1295400" cy="1295400"/>
          </a:xfrm>
          <a:prstGeom prst="ellipse">
            <a:avLst/>
          </a:prstGeom>
          <a:solidFill>
            <a:srgbClr val="FF8125"/>
          </a:solidFill>
          <a:ln w="76200" cmpd="sng">
            <a:solidFill>
              <a:srgbClr val="FF812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/>
              <a:cs typeface="Franklin Gothic Book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606686" y="5548809"/>
            <a:ext cx="1303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Landing Page</a:t>
            </a:r>
            <a:endParaRPr lang="en-US" sz="24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6408652" y="5887946"/>
            <a:ext cx="1151468" cy="0"/>
          </a:xfrm>
          <a:prstGeom prst="line">
            <a:avLst/>
          </a:prstGeom>
          <a:ln w="76200" cap="rnd" cmpd="sng">
            <a:solidFill>
              <a:srgbClr val="434343"/>
            </a:solidFill>
            <a:prstDash val="sysDot"/>
            <a:round/>
            <a:headEnd type="none"/>
            <a:tailEnd type="stealth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84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 animBg="1"/>
      <p:bldP spid="30" grpId="0"/>
      <p:bldP spid="31" grpId="0" animBg="1"/>
      <p:bldP spid="41" grpId="0"/>
      <p:bldP spid="42" grpId="0" animBg="1"/>
      <p:bldP spid="43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8488" y="862681"/>
            <a:ext cx="9525936" cy="5068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0000" dirty="0">
                <a:solidFill>
                  <a:schemeClr val="bg2"/>
                </a:solidFill>
                <a:latin typeface="Franklin Gothic Book"/>
                <a:cs typeface="Franklin Gothic Book"/>
              </a:rPr>
              <a:t>3</a:t>
            </a:r>
            <a:r>
              <a:rPr lang="en-US" sz="10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 MUST-HAVES </a:t>
            </a:r>
            <a:r>
              <a:rPr lang="en-US" sz="10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FOR </a:t>
            </a:r>
            <a:r>
              <a:rPr lang="en-US" sz="10000" dirty="0" smtClean="0">
                <a:solidFill>
                  <a:srgbClr val="589CEB"/>
                </a:solidFill>
                <a:latin typeface="Franklin Gothic Book"/>
                <a:cs typeface="Franklin Gothic Book"/>
              </a:rPr>
              <a:t>TWITTER MARKETING</a:t>
            </a:r>
            <a:endParaRPr lang="en-US" sz="10000" dirty="0" smtClean="0">
              <a:solidFill>
                <a:srgbClr val="589CEB"/>
              </a:solidFill>
              <a:latin typeface="Franklin Gothic Book"/>
              <a:cs typeface="Franklin Gothic Book"/>
            </a:endParaRPr>
          </a:p>
          <a:p>
            <a:pPr>
              <a:lnSpc>
                <a:spcPct val="80000"/>
              </a:lnSpc>
            </a:pPr>
            <a:r>
              <a:rPr lang="en-US" sz="10000" dirty="0" smtClean="0">
                <a:solidFill>
                  <a:srgbClr val="E36F1E"/>
                </a:solidFill>
                <a:latin typeface="Franklin Gothic Book"/>
                <a:cs typeface="Franklin Gothic Book"/>
              </a:rPr>
              <a:t>SUCCESS </a:t>
            </a:r>
            <a:endParaRPr lang="en-US" sz="10000" dirty="0" smtClean="0">
              <a:solidFill>
                <a:srgbClr val="E36F1E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916985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>
            <a:spLocks noChangeAspect="1"/>
          </p:cNvSpPr>
          <p:nvPr/>
        </p:nvSpPr>
        <p:spPr>
          <a:xfrm>
            <a:off x="550947" y="1468100"/>
            <a:ext cx="1371600" cy="1371600"/>
          </a:xfrm>
          <a:prstGeom prst="ellipse">
            <a:avLst/>
          </a:prstGeom>
          <a:noFill/>
          <a:ln w="76200" cmpd="sng">
            <a:solidFill>
              <a:srgbClr val="FF812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34343"/>
              </a:solidFill>
              <a:latin typeface="Franklin Gothic Book"/>
              <a:cs typeface="Franklin Gothic Book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6931" y="4667476"/>
            <a:ext cx="796481" cy="0"/>
          </a:xfrm>
          <a:prstGeom prst="line">
            <a:avLst/>
          </a:prstGeom>
          <a:ln w="57150" cap="rnd" cmpd="sng">
            <a:solidFill>
              <a:srgbClr val="434343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797" y="2095670"/>
            <a:ext cx="457200" cy="0"/>
          </a:xfrm>
          <a:prstGeom prst="line">
            <a:avLst/>
          </a:prstGeom>
          <a:ln w="57150" cap="rnd" cmpd="sng">
            <a:solidFill>
              <a:srgbClr val="434343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58333" y="3852834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434343"/>
                </a:solidFill>
                <a:latin typeface="Franklin Gothic Book"/>
                <a:cs typeface="Franklin Gothic Book"/>
              </a:rPr>
              <a:t>3</a:t>
            </a:r>
            <a:endParaRPr lang="en-US" sz="8800" dirty="0">
              <a:solidFill>
                <a:srgbClr val="434343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50153" y="1504036"/>
            <a:ext cx="6111709" cy="1082877"/>
            <a:chOff x="2743192" y="418161"/>
            <a:chExt cx="5468140" cy="1082877"/>
          </a:xfrm>
        </p:grpSpPr>
        <p:sp>
          <p:nvSpPr>
            <p:cNvPr id="17" name="Rectangle 16"/>
            <p:cNvSpPr/>
            <p:nvPr/>
          </p:nvSpPr>
          <p:spPr>
            <a:xfrm>
              <a:off x="2743192" y="457196"/>
              <a:ext cx="4343428" cy="104384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2743192" y="418161"/>
              <a:ext cx="5468140" cy="10438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" numCol="1" spcCol="1270" anchor="b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Tweeting: Get </a:t>
              </a:r>
              <a:r>
                <a:rPr lang="en-US" sz="3200" kern="12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people to connect with you.</a:t>
              </a:r>
              <a:endParaRPr lang="en-US" sz="3200" kern="1200" dirty="0">
                <a:solidFill>
                  <a:srgbClr val="434343"/>
                </a:solidFill>
                <a:latin typeface="Franklin Gothic Book"/>
                <a:cs typeface="Franklin Gothic Book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-14425" y="3472421"/>
            <a:ext cx="1904396" cy="0"/>
          </a:xfrm>
          <a:prstGeom prst="line">
            <a:avLst/>
          </a:prstGeom>
          <a:ln w="57150" cap="rnd" cmpd="sng">
            <a:solidFill>
              <a:srgbClr val="434343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>
            <a:spLocks noChangeAspect="1"/>
          </p:cNvSpPr>
          <p:nvPr/>
        </p:nvSpPr>
        <p:spPr>
          <a:xfrm>
            <a:off x="1939478" y="2781765"/>
            <a:ext cx="1371600" cy="1371600"/>
          </a:xfrm>
          <a:prstGeom prst="ellipse">
            <a:avLst/>
          </a:prstGeom>
          <a:noFill/>
          <a:ln w="76200" cmpd="sng">
            <a:solidFill>
              <a:srgbClr val="71AAD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34343"/>
              </a:solidFill>
              <a:latin typeface="Franklin Gothic Book"/>
              <a:cs typeface="Franklin Gothic Boo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94083" y="2647548"/>
            <a:ext cx="7783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434343"/>
                </a:solidFill>
                <a:latin typeface="Franklin Gothic Book"/>
                <a:cs typeface="Franklin Gothic Book"/>
              </a:rPr>
              <a:t>2</a:t>
            </a:r>
            <a:endParaRPr lang="en-US" sz="8800" dirty="0">
              <a:solidFill>
                <a:srgbClr val="434343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395128" y="2973474"/>
            <a:ext cx="5149201" cy="1640761"/>
            <a:chOff x="2535161" y="1871734"/>
            <a:chExt cx="5149201" cy="1640761"/>
          </a:xfrm>
        </p:grpSpPr>
        <p:sp>
          <p:nvSpPr>
            <p:cNvPr id="23" name="Rectangle 22"/>
            <p:cNvSpPr/>
            <p:nvPr/>
          </p:nvSpPr>
          <p:spPr>
            <a:xfrm>
              <a:off x="2552711" y="2514601"/>
              <a:ext cx="3208252" cy="99789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2535161" y="1871734"/>
              <a:ext cx="5149201" cy="9978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dirty="0" err="1" smtClean="0">
                  <a:solidFill>
                    <a:srgbClr val="434343"/>
                  </a:solidFill>
                  <a:cs typeface="Franklin Gothic Book"/>
                </a:rPr>
                <a:t>ReTweeting</a:t>
              </a:r>
              <a:r>
                <a:rPr lang="en-US" sz="3000" dirty="0" smtClean="0">
                  <a:solidFill>
                    <a:srgbClr val="434343"/>
                  </a:solidFill>
                  <a:cs typeface="Franklin Gothic Book"/>
                </a:rPr>
                <a:t>: Get </a:t>
              </a:r>
              <a:r>
                <a:rPr lang="en-US" sz="3000" dirty="0">
                  <a:solidFill>
                    <a:srgbClr val="434343"/>
                  </a:solidFill>
                  <a:cs typeface="Franklin Gothic Book"/>
                </a:rPr>
                <a:t>people </a:t>
              </a:r>
              <a:r>
                <a:rPr lang="en-US" sz="3000" kern="12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to share </a:t>
              </a:r>
              <a:r>
                <a:rPr lang="en-US" sz="3000" dirty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y</a:t>
              </a:r>
              <a:r>
                <a:rPr lang="en-US" sz="3000" kern="12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our </a:t>
              </a:r>
              <a:r>
                <a:rPr lang="en-US" sz="30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s</a:t>
              </a:r>
              <a:r>
                <a:rPr lang="en-US" sz="3000" dirty="0">
                  <a:solidFill>
                    <a:srgbClr val="434343"/>
                  </a:solidFill>
                  <a:cs typeface="Franklin Gothic Book"/>
                </a:rPr>
                <a:t>tuff. </a:t>
              </a:r>
              <a:endParaRPr lang="en-US" sz="3000" kern="1200" dirty="0">
                <a:solidFill>
                  <a:srgbClr val="434343"/>
                </a:solidFill>
                <a:latin typeface="Franklin Gothic Book"/>
                <a:cs typeface="Franklin Gothic Book"/>
              </a:endParaRPr>
            </a:p>
          </p:txBody>
        </p:sp>
      </p:grpSp>
      <p:sp>
        <p:nvSpPr>
          <p:cNvPr id="25" name="Oval 24"/>
          <p:cNvSpPr>
            <a:spLocks noChangeAspect="1"/>
          </p:cNvSpPr>
          <p:nvPr/>
        </p:nvSpPr>
        <p:spPr>
          <a:xfrm>
            <a:off x="855131" y="3988301"/>
            <a:ext cx="1371600" cy="1371600"/>
          </a:xfrm>
          <a:prstGeom prst="ellipse">
            <a:avLst/>
          </a:prstGeom>
          <a:noFill/>
          <a:ln w="76200" cmpd="sng">
            <a:solidFill>
              <a:srgbClr val="43434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34343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321891" y="4168900"/>
            <a:ext cx="5839971" cy="2039491"/>
            <a:chOff x="2884334" y="3067880"/>
            <a:chExt cx="5839971" cy="2039491"/>
          </a:xfrm>
        </p:grpSpPr>
        <p:sp>
          <p:nvSpPr>
            <p:cNvPr id="28" name="Rectangle 27"/>
            <p:cNvSpPr/>
            <p:nvPr/>
          </p:nvSpPr>
          <p:spPr>
            <a:xfrm>
              <a:off x="2933722" y="3810001"/>
              <a:ext cx="3208252" cy="129737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2884334" y="3067880"/>
              <a:ext cx="5839971" cy="1297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Integration: Twitter as part of your overall marketing plan.  </a:t>
              </a:r>
              <a:endParaRPr lang="en-US" sz="3200" kern="1200" dirty="0">
                <a:solidFill>
                  <a:srgbClr val="434343"/>
                </a:solidFill>
                <a:latin typeface="Franklin Gothic Book"/>
                <a:cs typeface="Franklin Gothic Book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11200" y="1339270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434343"/>
                </a:solidFill>
                <a:latin typeface="Franklin Gothic Book"/>
                <a:cs typeface="Franklin Gothic Book"/>
              </a:rPr>
              <a:t>1</a:t>
            </a:r>
            <a:endParaRPr lang="en-US" sz="8800" dirty="0">
              <a:solidFill>
                <a:srgbClr val="434343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95852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124491" y="2956460"/>
            <a:ext cx="6626133" cy="3550394"/>
            <a:chOff x="200691" y="-843514"/>
            <a:chExt cx="6626133" cy="3550394"/>
          </a:xfrm>
        </p:grpSpPr>
        <p:sp>
          <p:nvSpPr>
            <p:cNvPr id="42" name="TextBox 41"/>
            <p:cNvSpPr txBox="1"/>
            <p:nvPr/>
          </p:nvSpPr>
          <p:spPr>
            <a:xfrm>
              <a:off x="200691" y="-843514"/>
              <a:ext cx="3280526" cy="3348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lnSpc>
                  <a:spcPct val="80000"/>
                </a:lnSpc>
              </a:pPr>
              <a:r>
                <a:rPr lang="en-US" sz="8800" dirty="0" smtClean="0">
                  <a:solidFill>
                    <a:srgbClr val="434343"/>
                  </a:solidFill>
                  <a:latin typeface="Franklin Gothic Medium"/>
                  <a:cs typeface="Franklin Gothic Medium"/>
                </a:rPr>
                <a:t>60%</a:t>
              </a:r>
              <a:r>
                <a:rPr lang="en-US" sz="88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 </a:t>
              </a:r>
              <a:br>
                <a:rPr lang="en-US" sz="88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</a:br>
              <a:r>
                <a:rPr lang="en-US" sz="35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of the sales cycle is over – before a buyer talks to your salesperson.</a:t>
              </a:r>
              <a:endParaRPr lang="en-US" sz="3500" dirty="0">
                <a:solidFill>
                  <a:srgbClr val="434343"/>
                </a:solidFill>
                <a:latin typeface="Franklin Gothic Book"/>
                <a:cs typeface="Franklin Gothic Book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673695" y="490889"/>
              <a:ext cx="2153129" cy="22159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3800" cap="all" dirty="0" smtClean="0">
                  <a:ln w="9000" cmpd="sng">
                    <a:noFill/>
                    <a:prstDash val="solid"/>
                  </a:ln>
                  <a:solidFill>
                    <a:schemeClr val="bg2"/>
                  </a:solidFill>
                  <a:effectLst/>
                  <a:latin typeface="Helvetica"/>
                  <a:cs typeface="Helvetica"/>
                </a:rPr>
                <a:t>91</a:t>
              </a:r>
              <a:endParaRPr lang="en-US" sz="13800" cap="all" dirty="0">
                <a:ln w="9000" cmpd="sng">
                  <a:noFill/>
                  <a:prstDash val="solid"/>
                </a:ln>
                <a:solidFill>
                  <a:schemeClr val="bg2"/>
                </a:solidFill>
                <a:effectLst/>
                <a:latin typeface="Helvetica"/>
                <a:cs typeface="Helvetica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099732" y="6560483"/>
            <a:ext cx="5266267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cap="all" dirty="0" smtClean="0">
                <a:solidFill>
                  <a:srgbClr val="333333"/>
                </a:solidFill>
                <a:cs typeface="Franklin Gothic Book"/>
              </a:rPr>
              <a:t>CORPORATE EXECUTIVE BOARD</a:t>
            </a:r>
            <a:r>
              <a:rPr lang="en-US" sz="1400" cap="all" dirty="0">
                <a:solidFill>
                  <a:srgbClr val="333333"/>
                </a:solidFill>
                <a:cs typeface="Franklin Gothic Book"/>
              </a:rPr>
              <a:t>: </a:t>
            </a:r>
            <a:r>
              <a:rPr lang="en-US" sz="1400" cap="all" dirty="0" smtClean="0">
                <a:solidFill>
                  <a:srgbClr val="333333"/>
                </a:solidFill>
                <a:cs typeface="Franklin Gothic Book"/>
                <a:hlinkClick r:id="rId3"/>
              </a:rPr>
              <a:t>bit.ly</a:t>
            </a:r>
            <a:r>
              <a:rPr lang="en-US" sz="1400" cap="all" dirty="0">
                <a:solidFill>
                  <a:srgbClr val="333333"/>
                </a:solidFill>
                <a:cs typeface="Franklin Gothic Book"/>
                <a:hlinkClick r:id="rId3"/>
              </a:rPr>
              <a:t>/</a:t>
            </a:r>
            <a:r>
              <a:rPr lang="en-US" sz="1400" cap="all" dirty="0" smtClean="0">
                <a:solidFill>
                  <a:srgbClr val="333333"/>
                </a:solidFill>
                <a:cs typeface="Franklin Gothic Book"/>
                <a:hlinkClick r:id="rId3"/>
              </a:rPr>
              <a:t>zub2I7</a:t>
            </a:r>
            <a:r>
              <a:rPr lang="en-US" sz="1400" cap="all" dirty="0" smtClean="0">
                <a:solidFill>
                  <a:srgbClr val="333333"/>
                </a:solidFill>
                <a:cs typeface="Franklin Gothic Book"/>
              </a:rPr>
              <a:t> </a:t>
            </a:r>
            <a:endParaRPr lang="en-US" sz="1400" cap="all" dirty="0">
              <a:solidFill>
                <a:srgbClr val="333333"/>
              </a:solidFill>
              <a:latin typeface="Franklin Gothic Book"/>
              <a:cs typeface="Franklin Gothic Book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83763495"/>
              </p:ext>
            </p:extLst>
          </p:nvPr>
        </p:nvGraphicFramePr>
        <p:xfrm>
          <a:off x="2919649" y="887630"/>
          <a:ext cx="6583067" cy="4742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Elbow Connector 2"/>
          <p:cNvCxnSpPr/>
          <p:nvPr/>
        </p:nvCxnSpPr>
        <p:spPr>
          <a:xfrm flipV="1">
            <a:off x="2536839" y="2197793"/>
            <a:ext cx="1736356" cy="758667"/>
          </a:xfrm>
          <a:prstGeom prst="bentConnector3">
            <a:avLst>
              <a:gd name="adj1" fmla="val 264"/>
            </a:avLst>
          </a:prstGeom>
          <a:ln w="57150" cap="rnd" cmpd="sng">
            <a:solidFill>
              <a:srgbClr val="434343"/>
            </a:solidFill>
            <a:prstDash val="sysDot"/>
            <a:headEnd type="oval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80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wit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815" y="0"/>
            <a:ext cx="9485183" cy="6858000"/>
          </a:xfrm>
          <a:prstGeom prst="rect">
            <a:avLst/>
          </a:prstGeom>
        </p:spPr>
      </p:pic>
      <p:sp>
        <p:nvSpPr>
          <p:cNvPr id="3" name="Oval 2"/>
          <p:cNvSpPr>
            <a:spLocks noChangeAspect="1"/>
          </p:cNvSpPr>
          <p:nvPr/>
        </p:nvSpPr>
        <p:spPr bwMode="auto">
          <a:xfrm>
            <a:off x="1751925" y="-2860698"/>
            <a:ext cx="5211464" cy="4814464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434343"/>
              </a:solidFill>
              <a:latin typeface="Franklin Gothic Book"/>
              <a:ea typeface="ＭＳ Ｐゴシック" pitchFamily="1" charset="-128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2661236" y="221502"/>
            <a:ext cx="47724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434343"/>
                </a:solidFill>
                <a:latin typeface="News Gothic MT"/>
                <a:ea typeface="+mj-ea"/>
                <a:cs typeface="News Gothic MT"/>
              </a:defRPr>
            </a:lvl1pPr>
          </a:lstStyle>
          <a:p>
            <a:pPr lvl="0" defTabSz="1333500">
              <a:lnSpc>
                <a:spcPct val="90000"/>
              </a:lnSpc>
              <a:spcAft>
                <a:spcPct val="35000"/>
              </a:spcAft>
            </a:pPr>
            <a:r>
              <a:rPr lang="en-US" sz="3400" dirty="0" smtClean="0">
                <a:cs typeface="Franklin Gothic Book"/>
              </a:rPr>
              <a:t>Twitter Account = Company Name</a:t>
            </a:r>
            <a:endParaRPr lang="en-US" sz="34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24042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52" y="685800"/>
            <a:ext cx="9458602" cy="6155249"/>
          </a:xfr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1329236" y="889802"/>
            <a:ext cx="71680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434343"/>
                </a:solidFill>
                <a:latin typeface="News Gothic MT"/>
                <a:ea typeface="+mj-ea"/>
                <a:cs typeface="News Gothic MT"/>
              </a:defRPr>
            </a:lvl1pPr>
          </a:lstStyle>
          <a:p>
            <a:pPr lvl="0">
              <a:lnSpc>
                <a:spcPct val="80000"/>
              </a:lnSpc>
            </a:pPr>
            <a:r>
              <a:rPr lang="en-US" dirty="0" smtClean="0">
                <a:latin typeface="Franklin Gothic Medium"/>
                <a:cs typeface="Franklin Gothic Medium"/>
              </a:rPr>
              <a:t>Follow. Friend. Connect. With People.</a:t>
            </a:r>
          </a:p>
          <a:p>
            <a:pPr>
              <a:lnSpc>
                <a:spcPct val="80000"/>
              </a:lnSpc>
            </a:pPr>
            <a:endParaRPr lang="en-US" dirty="0" smtClean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88064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witter _ Search - financial services - All Twee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7122367"/>
          </a:xfrm>
          <a:prstGeom prst="rect">
            <a:avLst/>
          </a:prstGeom>
        </p:spPr>
      </p:pic>
      <p:sp>
        <p:nvSpPr>
          <p:cNvPr id="3" name="Oval 2"/>
          <p:cNvSpPr>
            <a:spLocks noChangeAspect="1"/>
          </p:cNvSpPr>
          <p:nvPr/>
        </p:nvSpPr>
        <p:spPr bwMode="auto">
          <a:xfrm>
            <a:off x="4406148" y="4895017"/>
            <a:ext cx="5211464" cy="4814464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434343"/>
              </a:solidFill>
              <a:latin typeface="Franklin Gothic Book"/>
              <a:ea typeface="ＭＳ Ｐゴシック" pitchFamily="1" charset="-128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4762032" y="5767872"/>
            <a:ext cx="43349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434343"/>
                </a:solidFill>
                <a:latin typeface="News Gothic MT"/>
                <a:ea typeface="+mj-ea"/>
                <a:cs typeface="News Gothic MT"/>
              </a:defRPr>
            </a:lvl1pPr>
          </a:lstStyle>
          <a:p>
            <a:pPr lvl="0" defTabSz="1333500">
              <a:lnSpc>
                <a:spcPct val="90000"/>
              </a:lnSpc>
              <a:spcAft>
                <a:spcPct val="35000"/>
              </a:spcAft>
            </a:pPr>
            <a:r>
              <a:rPr lang="en-US" sz="3400" dirty="0" err="1" smtClean="0">
                <a:cs typeface="Franklin Gothic Book"/>
              </a:rPr>
              <a:t>Twitter.com</a:t>
            </a:r>
            <a:r>
              <a:rPr lang="en-US" sz="3400" dirty="0" smtClean="0">
                <a:cs typeface="Franklin Gothic Book"/>
              </a:rPr>
              <a:t>/Search</a:t>
            </a:r>
            <a:endParaRPr lang="en-US" sz="3400" dirty="0">
              <a:latin typeface="Franklin Gothic Book"/>
              <a:cs typeface="Franklin Gothic Boo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099" y="3778858"/>
            <a:ext cx="3182567" cy="2132467"/>
          </a:xfrm>
          <a:prstGeom prst="rect">
            <a:avLst/>
          </a:prstGeom>
          <a:noFill/>
          <a:ln w="50800">
            <a:solidFill>
              <a:srgbClr val="EA7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76066" y="1234314"/>
            <a:ext cx="5381817" cy="3532379"/>
          </a:xfrm>
          <a:prstGeom prst="rect">
            <a:avLst/>
          </a:prstGeom>
          <a:noFill/>
          <a:ln w="50800">
            <a:solidFill>
              <a:srgbClr val="EA7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77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otSu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37"/>
            <a:ext cx="9542842" cy="6824263"/>
          </a:xfrm>
          <a:prstGeom prst="rect">
            <a:avLst/>
          </a:prstGeom>
        </p:spPr>
      </p:pic>
      <p:sp>
        <p:nvSpPr>
          <p:cNvPr id="3" name="Oval 2"/>
          <p:cNvSpPr>
            <a:spLocks noChangeAspect="1"/>
          </p:cNvSpPr>
          <p:nvPr/>
        </p:nvSpPr>
        <p:spPr bwMode="auto">
          <a:xfrm>
            <a:off x="4406148" y="4895017"/>
            <a:ext cx="5211464" cy="4814464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434343"/>
              </a:solidFill>
              <a:latin typeface="Franklin Gothic Book"/>
              <a:ea typeface="ＭＳ Ｐゴシック" pitchFamily="1" charset="-128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5329712" y="5620920"/>
            <a:ext cx="43349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434343"/>
                </a:solidFill>
                <a:latin typeface="News Gothic MT"/>
                <a:ea typeface="+mj-ea"/>
                <a:cs typeface="News Gothic MT"/>
              </a:defRPr>
            </a:lvl1pPr>
          </a:lstStyle>
          <a:p>
            <a:pPr lvl="0" defTabSz="1333500">
              <a:lnSpc>
                <a:spcPct val="90000"/>
              </a:lnSpc>
              <a:spcAft>
                <a:spcPct val="35000"/>
              </a:spcAft>
            </a:pPr>
            <a:r>
              <a:rPr lang="en-US" sz="3400" dirty="0" err="1" smtClean="0">
                <a:cs typeface="Franklin Gothic Book"/>
              </a:rPr>
              <a:t>Hootsuite.com</a:t>
            </a:r>
            <a:endParaRPr lang="en-US" sz="34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460814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(4) Twitter _ Search - #b2b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95450" cy="6889360"/>
          </a:xfrm>
          <a:prstGeom prst="rect">
            <a:avLst/>
          </a:prstGeom>
        </p:spPr>
      </p:pic>
      <p:sp>
        <p:nvSpPr>
          <p:cNvPr id="3" name="Oval 2"/>
          <p:cNvSpPr>
            <a:spLocks noChangeAspect="1"/>
          </p:cNvSpPr>
          <p:nvPr/>
        </p:nvSpPr>
        <p:spPr bwMode="auto">
          <a:xfrm>
            <a:off x="4374792" y="5083177"/>
            <a:ext cx="5211464" cy="4814464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434343"/>
              </a:solidFill>
              <a:latin typeface="Franklin Gothic Book"/>
              <a:ea typeface="ＭＳ Ｐゴシック" pitchFamily="1" charset="-128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4887456" y="5746360"/>
            <a:ext cx="43349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434343"/>
                </a:solidFill>
                <a:latin typeface="News Gothic MT"/>
                <a:ea typeface="+mj-ea"/>
                <a:cs typeface="News Gothic MT"/>
              </a:defRPr>
            </a:lvl1pPr>
          </a:lstStyle>
          <a:p>
            <a:pPr lvl="0" defTabSz="1333500">
              <a:lnSpc>
                <a:spcPct val="90000"/>
              </a:lnSpc>
              <a:spcAft>
                <a:spcPct val="35000"/>
              </a:spcAft>
            </a:pPr>
            <a:r>
              <a:rPr lang="en-US" sz="3400" dirty="0" err="1" smtClean="0">
                <a:cs typeface="Franklin Gothic Book"/>
              </a:rPr>
              <a:t>Hashtags</a:t>
            </a:r>
            <a:r>
              <a:rPr lang="en-US" sz="3400" dirty="0" smtClean="0">
                <a:cs typeface="Franklin Gothic Book"/>
              </a:rPr>
              <a:t> Explained</a:t>
            </a:r>
            <a:endParaRPr lang="en-US" sz="34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690604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44706" y="6029005"/>
            <a:ext cx="4639733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@</a:t>
            </a:r>
            <a:r>
              <a:rPr lang="en-US" sz="2000" dirty="0" err="1" smtClean="0">
                <a:solidFill>
                  <a:schemeClr val="bg2"/>
                </a:solidFill>
                <a:latin typeface="Franklin Gothic Book"/>
                <a:cs typeface="Franklin Gothic Book"/>
              </a:rPr>
              <a:t>KippBodnar</a:t>
            </a:r>
            <a:endParaRPr lang="en-US" sz="2000" dirty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89709" y="282343"/>
            <a:ext cx="5656719" cy="7016553"/>
            <a:chOff x="1789709" y="282343"/>
            <a:chExt cx="5656719" cy="7016553"/>
          </a:xfrm>
        </p:grpSpPr>
        <p:grpSp>
          <p:nvGrpSpPr>
            <p:cNvPr id="8" name="Group 7"/>
            <p:cNvGrpSpPr/>
            <p:nvPr/>
          </p:nvGrpSpPr>
          <p:grpSpPr>
            <a:xfrm>
              <a:off x="1789709" y="282343"/>
              <a:ext cx="5656719" cy="5486400"/>
              <a:chOff x="1486535" y="367008"/>
              <a:chExt cx="5656719" cy="5486400"/>
            </a:xfrm>
          </p:grpSpPr>
          <p:grpSp>
            <p:nvGrpSpPr>
              <p:cNvPr id="2" name="Group 1"/>
              <p:cNvGrpSpPr>
                <a:grpSpLocks noChangeAspect="1"/>
              </p:cNvGrpSpPr>
              <p:nvPr/>
            </p:nvGrpSpPr>
            <p:grpSpPr>
              <a:xfrm>
                <a:off x="1656854" y="367008"/>
                <a:ext cx="5486400" cy="5486400"/>
                <a:chOff x="730372" y="-861089"/>
                <a:chExt cx="7230535" cy="5971122"/>
              </a:xfrm>
            </p:grpSpPr>
            <p:sp>
              <p:nvSpPr>
                <p:cNvPr id="6" name="Oval Callout 5"/>
                <p:cNvSpPr/>
                <p:nvPr/>
              </p:nvSpPr>
              <p:spPr>
                <a:xfrm>
                  <a:off x="730372" y="-861089"/>
                  <a:ext cx="7230535" cy="5971122"/>
                </a:xfrm>
                <a:prstGeom prst="wedgeEllipseCallout">
                  <a:avLst>
                    <a:gd name="adj1" fmla="val -45122"/>
                    <a:gd name="adj2" fmla="val 54828"/>
                  </a:avLst>
                </a:prstGeom>
                <a:solidFill>
                  <a:srgbClr val="FFFFFF"/>
                </a:solidFill>
                <a:ln w="76200" cap="rnd" cmpd="sng">
                  <a:solidFill>
                    <a:srgbClr val="434343"/>
                  </a:solidFill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Rectangle 2"/>
                <p:cNvSpPr/>
                <p:nvPr/>
              </p:nvSpPr>
              <p:spPr>
                <a:xfrm>
                  <a:off x="1932040" y="951483"/>
                  <a:ext cx="5649495" cy="10149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endParaRPr lang="en-US" sz="2400" dirty="0">
                    <a:solidFill>
                      <a:srgbClr val="434343"/>
                    </a:solidFill>
                    <a:latin typeface="Franklin Gothic Book"/>
                    <a:cs typeface="Franklin Gothic Book"/>
                  </a:endParaRPr>
                </a:p>
                <a:p>
                  <a:pPr>
                    <a:lnSpc>
                      <a:spcPct val="90000"/>
                    </a:lnSpc>
                  </a:pPr>
                  <a:endParaRPr lang="en-US" sz="3600" dirty="0">
                    <a:solidFill>
                      <a:srgbClr val="E36F1E"/>
                    </a:solidFill>
                    <a:latin typeface="Franklin Gothic Medium"/>
                    <a:cs typeface="Franklin Gothic Medium"/>
                  </a:endParaRPr>
                </a:p>
              </p:txBody>
            </p:sp>
          </p:grpSp>
          <p:sp>
            <p:nvSpPr>
              <p:cNvPr id="5" name="Rectangle 4"/>
              <p:cNvSpPr/>
              <p:nvPr/>
            </p:nvSpPr>
            <p:spPr>
              <a:xfrm>
                <a:off x="1486535" y="434740"/>
                <a:ext cx="1374864" cy="37702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3900" spc="-300" dirty="0">
                    <a:solidFill>
                      <a:srgbClr val="E36F1E"/>
                    </a:solidFill>
                    <a:latin typeface="Franklin Gothic Book"/>
                    <a:cs typeface="Franklin Gothic Book"/>
                  </a:rPr>
                  <a:t>“</a:t>
                </a:r>
                <a:endParaRPr lang="en-US" sz="3600" spc="-300" dirty="0">
                  <a:solidFill>
                    <a:srgbClr val="E36F1E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5992381" y="3528633"/>
              <a:ext cx="1335516" cy="37702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3900" dirty="0">
                  <a:solidFill>
                    <a:srgbClr val="E36F1E"/>
                  </a:solidFill>
                  <a:latin typeface="Franklin Gothic Medium"/>
                  <a:cs typeface="Franklin Gothic Medium"/>
                </a:rPr>
                <a:t>”</a:t>
              </a:r>
              <a:endParaRPr lang="en-US" sz="8000" dirty="0"/>
            </a:p>
          </p:txBody>
        </p:sp>
      </p:grpSp>
      <p:pic>
        <p:nvPicPr>
          <p:cNvPr id="11" name="Picture 10" descr="twit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403" y="5847143"/>
            <a:ext cx="1447800" cy="8250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07297" y="5907059"/>
            <a:ext cx="1552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Tweet This!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#</a:t>
            </a:r>
            <a:r>
              <a:rPr lang="en-US" dirty="0" err="1" smtClean="0">
                <a:solidFill>
                  <a:schemeClr val="bg1"/>
                </a:solidFill>
              </a:rPr>
              <a:t>ReTweeting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71832" y="1947775"/>
            <a:ext cx="42867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Prospects don’t </a:t>
            </a:r>
            <a:r>
              <a:rPr lang="en-US" sz="3600" dirty="0" smtClean="0"/>
              <a:t>care about </a:t>
            </a:r>
            <a:r>
              <a:rPr lang="en-US" sz="3600" dirty="0" smtClean="0"/>
              <a:t>your products. </a:t>
            </a:r>
            <a:r>
              <a:rPr lang="en-US" sz="3600" dirty="0" smtClean="0">
                <a:solidFill>
                  <a:schemeClr val="accent2"/>
                </a:solidFill>
              </a:rPr>
              <a:t>They want solutions to their problems. </a:t>
            </a:r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76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563" y="2892385"/>
            <a:ext cx="8153400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I’m Brian </a:t>
            </a:r>
            <a:r>
              <a:rPr lang="en-US" sz="4000" dirty="0" err="1" smtClean="0">
                <a:solidFill>
                  <a:schemeClr val="bg2"/>
                </a:solidFill>
                <a:latin typeface="Franklin Gothic Book"/>
                <a:cs typeface="Franklin Gothic Book"/>
              </a:rPr>
              <a:t>Halligan</a:t>
            </a: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Nice to meet you.</a:t>
            </a:r>
            <a:endParaRPr lang="en-US" sz="2800" dirty="0" smtClean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549134" y="6089869"/>
            <a:ext cx="0" cy="779573"/>
          </a:xfrm>
          <a:prstGeom prst="line">
            <a:avLst/>
          </a:prstGeom>
          <a:ln w="76200" cap="rnd" cmpd="sng">
            <a:solidFill>
              <a:srgbClr val="FFFF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-266520" y="-125439"/>
            <a:ext cx="9433754" cy="7118677"/>
          </a:xfrm>
          <a:prstGeom prst="rect">
            <a:avLst/>
          </a:prstGeom>
          <a:solidFill>
            <a:srgbClr val="E36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04887" y="4142521"/>
            <a:ext cx="239079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chemeClr val="bg2"/>
                </a:solidFill>
                <a:latin typeface="Franklin Gothic Book"/>
                <a:cs typeface="Franklin Gothic Book"/>
                <a:hlinkClick r:id="rId2"/>
              </a:rPr>
              <a:t>@</a:t>
            </a:r>
            <a:r>
              <a:rPr lang="en-US" sz="3000" dirty="0" err="1" smtClean="0">
                <a:solidFill>
                  <a:schemeClr val="bg2"/>
                </a:solidFill>
                <a:latin typeface="Franklin Gothic Book"/>
                <a:cs typeface="Franklin Gothic Book"/>
                <a:hlinkClick r:id="rId2"/>
              </a:rPr>
              <a:t>KippBodnar</a:t>
            </a:r>
            <a:endParaRPr lang="en-US" sz="3000" dirty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8963" y="3044785"/>
            <a:ext cx="8153400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I’m Kipp Bodnar.</a:t>
            </a:r>
          </a:p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Nice to meet you.</a:t>
            </a:r>
            <a:endParaRPr lang="en-US" sz="2800" dirty="0" smtClean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540626" y="5447017"/>
            <a:ext cx="0" cy="1395303"/>
          </a:xfrm>
          <a:prstGeom prst="line">
            <a:avLst/>
          </a:prstGeom>
          <a:ln w="76200" cap="rnd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Kipp New Croppp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846" y="1525419"/>
            <a:ext cx="3084576" cy="40782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0115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6949" y="0"/>
            <a:ext cx="10648713" cy="7086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540695"/>
            <a:ext cx="8629308" cy="1790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4000" dirty="0" smtClean="0">
                <a:latin typeface="Franklin Gothic Medium"/>
                <a:cs typeface="Franklin Gothic Medium"/>
              </a:rPr>
              <a:t>The shelf </a:t>
            </a:r>
            <a:r>
              <a:rPr lang="en-US" sz="4000" dirty="0">
                <a:latin typeface="Franklin Gothic Medium"/>
                <a:cs typeface="Franklin Gothic Medium"/>
              </a:rPr>
              <a:t>l</a:t>
            </a:r>
            <a:r>
              <a:rPr lang="en-US" sz="4000" dirty="0" smtClean="0">
                <a:latin typeface="Franklin Gothic Medium"/>
                <a:cs typeface="Franklin Gothic Medium"/>
              </a:rPr>
              <a:t>ife of a social </a:t>
            </a:r>
            <a:r>
              <a:rPr lang="en-US" sz="4000" dirty="0">
                <a:latin typeface="Franklin Gothic Medium"/>
                <a:cs typeface="Franklin Gothic Medium"/>
              </a:rPr>
              <a:t>m</a:t>
            </a:r>
            <a:r>
              <a:rPr lang="en-US" sz="4000" dirty="0" smtClean="0">
                <a:latin typeface="Franklin Gothic Medium"/>
                <a:cs typeface="Franklin Gothic Medium"/>
              </a:rPr>
              <a:t>edia </a:t>
            </a:r>
            <a:r>
              <a:rPr lang="en-US" sz="4000" dirty="0">
                <a:latin typeface="Franklin Gothic Medium"/>
                <a:cs typeface="Franklin Gothic Medium"/>
              </a:rPr>
              <a:t>l</a:t>
            </a:r>
            <a:r>
              <a:rPr lang="en-US" sz="4000" dirty="0" smtClean="0">
                <a:latin typeface="Franklin Gothic Medium"/>
                <a:cs typeface="Franklin Gothic Medium"/>
              </a:rPr>
              <a:t>ink is </a:t>
            </a:r>
            <a:r>
              <a:rPr lang="en-US" sz="9400" dirty="0" smtClean="0">
                <a:solidFill>
                  <a:srgbClr val="D8621D"/>
                </a:solidFill>
                <a:latin typeface="Franklin Gothic Medium"/>
                <a:cs typeface="Franklin Gothic Medium"/>
              </a:rPr>
              <a:t>3 hours</a:t>
            </a:r>
            <a:r>
              <a:rPr lang="en-US" sz="4000" dirty="0" smtClean="0">
                <a:solidFill>
                  <a:schemeClr val="tx2"/>
                </a:solidFill>
                <a:latin typeface="Franklin Gothic Book"/>
                <a:cs typeface="Franklin Gothic Book"/>
              </a:rPr>
              <a:t>.</a:t>
            </a: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 </a:t>
            </a:r>
            <a:endParaRPr lang="en-US" sz="4000" b="1" dirty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04651" y="41871"/>
            <a:ext cx="3809710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cap="all" dirty="0" smtClean="0">
                <a:latin typeface="Franklin Gothic Book"/>
                <a:cs typeface="Franklin Gothic Book"/>
              </a:rPr>
              <a:t>BITLY, 9/2011</a:t>
            </a:r>
            <a:endParaRPr lang="en-US" sz="1400" cap="all" dirty="0">
              <a:latin typeface="Franklin Gothic Book"/>
              <a:cs typeface="Franklin Gothic Book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819921" y="-109759"/>
            <a:ext cx="10648713" cy="7086599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0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44706" y="6029005"/>
            <a:ext cx="4639733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@</a:t>
            </a:r>
            <a:r>
              <a:rPr lang="en-US" sz="2000" dirty="0" err="1" smtClean="0">
                <a:solidFill>
                  <a:schemeClr val="bg2"/>
                </a:solidFill>
                <a:latin typeface="Franklin Gothic Book"/>
                <a:cs typeface="Franklin Gothic Book"/>
              </a:rPr>
              <a:t>KippBodnar</a:t>
            </a:r>
            <a:endParaRPr lang="en-US" sz="2000" dirty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89709" y="282343"/>
            <a:ext cx="5656719" cy="7016553"/>
            <a:chOff x="1789709" y="282343"/>
            <a:chExt cx="5656719" cy="7016553"/>
          </a:xfrm>
        </p:grpSpPr>
        <p:grpSp>
          <p:nvGrpSpPr>
            <p:cNvPr id="8" name="Group 7"/>
            <p:cNvGrpSpPr/>
            <p:nvPr/>
          </p:nvGrpSpPr>
          <p:grpSpPr>
            <a:xfrm>
              <a:off x="1789709" y="282343"/>
              <a:ext cx="5656719" cy="5486400"/>
              <a:chOff x="1486535" y="367008"/>
              <a:chExt cx="5656719" cy="5486400"/>
            </a:xfrm>
          </p:grpSpPr>
          <p:grpSp>
            <p:nvGrpSpPr>
              <p:cNvPr id="2" name="Group 1"/>
              <p:cNvGrpSpPr>
                <a:grpSpLocks noChangeAspect="1"/>
              </p:cNvGrpSpPr>
              <p:nvPr/>
            </p:nvGrpSpPr>
            <p:grpSpPr>
              <a:xfrm>
                <a:off x="1656854" y="367008"/>
                <a:ext cx="5486400" cy="5486400"/>
                <a:chOff x="730372" y="-861089"/>
                <a:chExt cx="7230535" cy="5971122"/>
              </a:xfrm>
            </p:grpSpPr>
            <p:sp>
              <p:nvSpPr>
                <p:cNvPr id="6" name="Oval Callout 5"/>
                <p:cNvSpPr/>
                <p:nvPr/>
              </p:nvSpPr>
              <p:spPr>
                <a:xfrm>
                  <a:off x="730372" y="-861089"/>
                  <a:ext cx="7230535" cy="5971122"/>
                </a:xfrm>
                <a:prstGeom prst="wedgeEllipseCallout">
                  <a:avLst>
                    <a:gd name="adj1" fmla="val -45122"/>
                    <a:gd name="adj2" fmla="val 54828"/>
                  </a:avLst>
                </a:prstGeom>
                <a:solidFill>
                  <a:srgbClr val="FFFFFF"/>
                </a:solidFill>
                <a:ln w="76200" cap="rnd" cmpd="sng">
                  <a:solidFill>
                    <a:srgbClr val="434343"/>
                  </a:solidFill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Rectangle 2"/>
                <p:cNvSpPr/>
                <p:nvPr/>
              </p:nvSpPr>
              <p:spPr>
                <a:xfrm>
                  <a:off x="1932040" y="951483"/>
                  <a:ext cx="5649495" cy="10149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endParaRPr lang="en-US" sz="2400" dirty="0">
                    <a:solidFill>
                      <a:srgbClr val="434343"/>
                    </a:solidFill>
                    <a:latin typeface="Franklin Gothic Book"/>
                    <a:cs typeface="Franklin Gothic Book"/>
                  </a:endParaRPr>
                </a:p>
                <a:p>
                  <a:pPr>
                    <a:lnSpc>
                      <a:spcPct val="90000"/>
                    </a:lnSpc>
                  </a:pPr>
                  <a:endParaRPr lang="en-US" sz="3600" dirty="0">
                    <a:solidFill>
                      <a:srgbClr val="E36F1E"/>
                    </a:solidFill>
                    <a:latin typeface="Franklin Gothic Medium"/>
                    <a:cs typeface="Franklin Gothic Medium"/>
                  </a:endParaRPr>
                </a:p>
              </p:txBody>
            </p:sp>
          </p:grpSp>
          <p:sp>
            <p:nvSpPr>
              <p:cNvPr id="5" name="Rectangle 4"/>
              <p:cNvSpPr/>
              <p:nvPr/>
            </p:nvSpPr>
            <p:spPr>
              <a:xfrm>
                <a:off x="1486535" y="434740"/>
                <a:ext cx="1374864" cy="37702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3900" spc="-300" dirty="0">
                    <a:solidFill>
                      <a:srgbClr val="E36F1E"/>
                    </a:solidFill>
                    <a:latin typeface="Franklin Gothic Book"/>
                    <a:cs typeface="Franklin Gothic Book"/>
                  </a:rPr>
                  <a:t>“</a:t>
                </a:r>
                <a:endParaRPr lang="en-US" sz="3600" spc="-300" dirty="0">
                  <a:solidFill>
                    <a:srgbClr val="E36F1E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5992381" y="3528633"/>
              <a:ext cx="1335516" cy="37702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3900" dirty="0">
                  <a:solidFill>
                    <a:srgbClr val="E36F1E"/>
                  </a:solidFill>
                  <a:latin typeface="Franklin Gothic Medium"/>
                  <a:cs typeface="Franklin Gothic Medium"/>
                </a:rPr>
                <a:t>”</a:t>
              </a:r>
              <a:endParaRPr lang="en-US" sz="8000" dirty="0"/>
            </a:p>
          </p:txBody>
        </p:sp>
      </p:grpSp>
      <p:pic>
        <p:nvPicPr>
          <p:cNvPr id="11" name="Picture 10" descr="twit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149" y="5847143"/>
            <a:ext cx="1447800" cy="8250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85687" y="5907059"/>
            <a:ext cx="1552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Tweet This!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#</a:t>
            </a:r>
            <a:r>
              <a:rPr lang="en-US" dirty="0" err="1" smtClean="0">
                <a:solidFill>
                  <a:schemeClr val="bg1"/>
                </a:solidFill>
              </a:rPr>
              <a:t>ReTweeting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2680" y="1695033"/>
            <a:ext cx="40106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Publishing and sharing content on Twitter is </a:t>
            </a:r>
            <a:r>
              <a:rPr lang="en-US" sz="3600" dirty="0" smtClean="0"/>
              <a:t>the </a:t>
            </a:r>
            <a:r>
              <a:rPr lang="en-US" sz="3600" dirty="0" smtClean="0">
                <a:solidFill>
                  <a:srgbClr val="FF8125"/>
                </a:solidFill>
              </a:rPr>
              <a:t>single biggest lever to increase lead generation. </a:t>
            </a:r>
            <a:endParaRPr lang="en-US" sz="3600" dirty="0">
              <a:solidFill>
                <a:srgbClr val="FF81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34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4706" y="273122"/>
            <a:ext cx="88192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9600" dirty="0" smtClean="0">
                <a:solidFill>
                  <a:srgbClr val="455560"/>
                </a:solidFill>
                <a:latin typeface="Franklin Gothic Book"/>
                <a:cs typeface="Franklin Gothic Book"/>
              </a:rPr>
              <a:t>THE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8793" y="1596935"/>
            <a:ext cx="6945207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00" dirty="0">
                <a:solidFill>
                  <a:srgbClr val="455560"/>
                </a:solidFill>
                <a:cs typeface="Franklin Gothic Book"/>
              </a:rPr>
              <a:t>10-4-1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34211" y="5127330"/>
            <a:ext cx="3829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RULE</a:t>
            </a:r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1097432" y="3998376"/>
            <a:ext cx="253978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FF"/>
                </a:solidFill>
              </a:rPr>
              <a:t>Links to third-party articles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1542" y="1190800"/>
            <a:ext cx="3558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2"/>
                </a:solidFill>
              </a:rPr>
              <a:t>Links to company blog posts</a:t>
            </a:r>
            <a:endParaRPr lang="en-US" sz="3000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34214" y="4083656"/>
            <a:ext cx="3746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FF"/>
                </a:solidFill>
              </a:rPr>
              <a:t>Link to a company landing page</a:t>
            </a:r>
            <a:endParaRPr lang="en-US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674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% of B2B Companies Don_t Generate Leads From Social Media [New Data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1" y="116751"/>
            <a:ext cx="8679536" cy="674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018" y="-156800"/>
            <a:ext cx="10655326" cy="7091000"/>
          </a:xfrm>
        </p:spPr>
      </p:pic>
      <p:grpSp>
        <p:nvGrpSpPr>
          <p:cNvPr id="8" name="Group 7"/>
          <p:cNvGrpSpPr/>
          <p:nvPr/>
        </p:nvGrpSpPr>
        <p:grpSpPr>
          <a:xfrm>
            <a:off x="4406148" y="4440297"/>
            <a:ext cx="5211464" cy="4814464"/>
            <a:chOff x="8217439" y="4975202"/>
            <a:chExt cx="5211464" cy="4814464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8217439" y="4975202"/>
              <a:ext cx="5211464" cy="4814464"/>
            </a:xfrm>
            <a:prstGeom prst="ellipse">
              <a:avLst/>
            </a:prstGeom>
            <a:solidFill>
              <a:srgbClr val="FFFFFF"/>
            </a:solidFill>
            <a:ln w="9525" cap="rnd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434343"/>
                </a:solidFill>
                <a:latin typeface="Franklin Gothic Book"/>
                <a:ea typeface="ＭＳ Ｐゴシック" pitchFamily="1" charset="-128"/>
              </a:endParaRPr>
            </a:p>
          </p:txBody>
        </p:sp>
        <p:sp>
          <p:nvSpPr>
            <p:cNvPr id="5" name="Title 4"/>
            <p:cNvSpPr txBox="1">
              <a:spLocks/>
            </p:cNvSpPr>
            <p:nvPr/>
          </p:nvSpPr>
          <p:spPr>
            <a:xfrm>
              <a:off x="8839849" y="5942137"/>
              <a:ext cx="4334934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rgbClr val="434343"/>
                  </a:solidFill>
                  <a:latin typeface="News Gothic MT"/>
                  <a:ea typeface="+mj-ea"/>
                  <a:cs typeface="News Gothic MT"/>
                </a:defRPr>
              </a:lvl1pPr>
            </a:lstStyle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r>
                <a:rPr lang="en-US" dirty="0">
                  <a:cs typeface="Franklin Gothic Book"/>
                </a:rPr>
                <a:t>Get people </a:t>
              </a:r>
              <a:r>
                <a:rPr lang="en-US" dirty="0">
                  <a:latin typeface="Franklin Gothic Book"/>
                  <a:cs typeface="Franklin Gothic Book"/>
                </a:rPr>
                <a:t>to </a:t>
              </a:r>
              <a:r>
                <a:rPr lang="en-US" dirty="0">
                  <a:latin typeface="Franklin Gothic Medium"/>
                  <a:cs typeface="Franklin Gothic Medium"/>
                </a:rPr>
                <a:t>share</a:t>
              </a:r>
              <a:r>
                <a:rPr lang="en-US" dirty="0">
                  <a:latin typeface="Franklin Gothic Book"/>
                  <a:cs typeface="Franklin Gothic Book"/>
                </a:rPr>
                <a:t> your s</a:t>
              </a:r>
              <a:r>
                <a:rPr lang="en-US" dirty="0">
                  <a:cs typeface="Franklin Gothic Book"/>
                </a:rPr>
                <a:t>tuff. </a:t>
              </a:r>
              <a:endParaRPr lang="en-US" dirty="0">
                <a:latin typeface="Franklin Gothic Book"/>
                <a:cs typeface="Franklin Gothic 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4033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plication and Threat Intelligence (ATI) Blog | Breaking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62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eakingPoint (breakingpoint) on Twit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114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72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 Blog Rewind_ Cyber Range Deployment | Breaking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64140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414361" y="2414706"/>
            <a:ext cx="3276633" cy="1897269"/>
          </a:xfrm>
          <a:prstGeom prst="straightConnector1">
            <a:avLst/>
          </a:prstGeom>
          <a:ln w="101600" cap="rnd" cmpd="sng">
            <a:solidFill>
              <a:schemeClr val="accent2"/>
            </a:solidFill>
            <a:prstDash val="sysDot"/>
            <a:headEnd type="oval" w="sm" len="sm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821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xt-Gen Firewall_IPS Testing | Breaking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76200"/>
            <a:ext cx="6555623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18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470330" y="-141119"/>
            <a:ext cx="9735832" cy="7197077"/>
          </a:xfrm>
          <a:prstGeom prst="rect">
            <a:avLst/>
          </a:prstGeom>
          <a:solidFill>
            <a:srgbClr val="E36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7180" y="229242"/>
            <a:ext cx="9128322" cy="605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96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Closed Millions In Sales From Online Leads</a:t>
            </a:r>
          </a:p>
          <a:p>
            <a:pPr>
              <a:lnSpc>
                <a:spcPct val="80000"/>
              </a:lnSpc>
            </a:pPr>
            <a:endParaRPr lang="en-US" sz="9600" b="1" dirty="0">
              <a:solidFill>
                <a:srgbClr val="FFFFFF"/>
              </a:solidFill>
              <a:latin typeface="Franklin Gothic Book"/>
              <a:cs typeface="Franklin Gothic Book"/>
            </a:endParaRPr>
          </a:p>
          <a:p>
            <a:pPr>
              <a:lnSpc>
                <a:spcPct val="80000"/>
              </a:lnSpc>
            </a:pPr>
            <a:r>
              <a:rPr lang="en-US" sz="9600" b="1" dirty="0" smtClean="0">
                <a:solidFill>
                  <a:schemeClr val="accent6"/>
                </a:solidFill>
                <a:latin typeface="Franklin Gothic Book"/>
                <a:cs typeface="Franklin Gothic Book"/>
              </a:rPr>
              <a:t>ROI – 2800%!</a:t>
            </a:r>
            <a:endParaRPr lang="en-US" sz="9600" b="1" dirty="0">
              <a:solidFill>
                <a:schemeClr val="accent6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735359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563" y="2892385"/>
            <a:ext cx="8153400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I’m Brian </a:t>
            </a:r>
            <a:r>
              <a:rPr lang="en-US" sz="4000" dirty="0" err="1" smtClean="0">
                <a:solidFill>
                  <a:schemeClr val="bg2"/>
                </a:solidFill>
                <a:latin typeface="Franklin Gothic Book"/>
                <a:cs typeface="Franklin Gothic Book"/>
              </a:rPr>
              <a:t>Halligan</a:t>
            </a: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Nice to meet you.</a:t>
            </a:r>
            <a:endParaRPr lang="en-US" sz="2800" dirty="0" smtClean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549134" y="6089869"/>
            <a:ext cx="0" cy="779573"/>
          </a:xfrm>
          <a:prstGeom prst="line">
            <a:avLst/>
          </a:prstGeom>
          <a:ln w="76200" cap="rnd" cmpd="sng">
            <a:solidFill>
              <a:srgbClr val="FFFF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-203810" y="-1"/>
            <a:ext cx="9371044" cy="6993239"/>
          </a:xfrm>
          <a:prstGeom prst="rect">
            <a:avLst/>
          </a:prstGeom>
          <a:solidFill>
            <a:srgbClr val="E36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97264" y="3990121"/>
            <a:ext cx="301202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chemeClr val="bg2"/>
                </a:solidFill>
                <a:latin typeface="Franklin Gothic Book"/>
                <a:cs typeface="Franklin Gothic Book"/>
                <a:hlinkClick r:id="rId3"/>
              </a:rPr>
              <a:t>amzn.to/b2bsm2</a:t>
            </a:r>
            <a:endParaRPr lang="en-US" sz="3000" dirty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910" y="2917601"/>
            <a:ext cx="4562202" cy="143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I </a:t>
            </a: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wrote </a:t>
            </a:r>
            <a:r>
              <a:rPr lang="en-US" sz="4000" i="1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The B2B Social Media Book</a:t>
            </a: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.</a:t>
            </a:r>
          </a:p>
          <a:p>
            <a:pPr>
              <a:lnSpc>
                <a:spcPct val="80000"/>
              </a:lnSpc>
            </a:pPr>
            <a:endParaRPr lang="en-US" sz="2800" dirty="0" smtClean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540626" y="5447017"/>
            <a:ext cx="0" cy="1395303"/>
          </a:xfrm>
          <a:prstGeom prst="line">
            <a:avLst/>
          </a:prstGeom>
          <a:ln w="76200" cap="rnd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B2B cover Flat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12" y="991473"/>
            <a:ext cx="3078163" cy="469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scre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806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8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(59) Twitter _ Ho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815791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959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nger Tweets Generate More Clicks on Twitter [New Data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98" y="94080"/>
            <a:ext cx="8375213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385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[Infographic] 5 Scientifically Proven Ways to Get More ReTweets | Dan Zarrell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34" y="846714"/>
            <a:ext cx="9191034" cy="60112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7511" y="200383"/>
            <a:ext cx="6474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How to Get More </a:t>
            </a:r>
            <a:r>
              <a:rPr lang="en-US" sz="3600" dirty="0" err="1" smtClean="0"/>
              <a:t>Retweets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402054" y="6397403"/>
            <a:ext cx="2774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smtClean="0">
                <a:hlinkClick r:id="rId3"/>
              </a:rPr>
              <a:t>Dan </a:t>
            </a:r>
            <a:r>
              <a:rPr lang="en-US" sz="1200" dirty="0" err="1" smtClean="0">
                <a:hlinkClick r:id="rId3"/>
              </a:rPr>
              <a:t>Zarrella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949909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7511" y="200383"/>
            <a:ext cx="6474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How to Get More </a:t>
            </a:r>
            <a:r>
              <a:rPr lang="en-US" sz="3600" dirty="0" err="1" smtClean="0"/>
              <a:t>Retweets</a:t>
            </a:r>
            <a:endParaRPr lang="en-US" sz="3600" dirty="0"/>
          </a:p>
        </p:txBody>
      </p:sp>
      <p:pic>
        <p:nvPicPr>
          <p:cNvPr id="5" name="Picture 4" descr="[Infographic] 5 Scientifically Proven Ways to Get More ReTweets | Dan Zarrella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1562"/>
            <a:ext cx="9224232" cy="57764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02054" y="6397403"/>
            <a:ext cx="2774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smtClean="0">
                <a:hlinkClick r:id="rId3"/>
              </a:rPr>
              <a:t>Dan </a:t>
            </a:r>
            <a:r>
              <a:rPr lang="en-US" sz="1200" dirty="0" err="1" smtClean="0">
                <a:hlinkClick r:id="rId3"/>
              </a:rPr>
              <a:t>Zarrella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721355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44706" y="6029005"/>
            <a:ext cx="4639733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@</a:t>
            </a:r>
            <a:r>
              <a:rPr lang="en-US" sz="2000" dirty="0" err="1" smtClean="0">
                <a:solidFill>
                  <a:schemeClr val="bg2"/>
                </a:solidFill>
                <a:latin typeface="Franklin Gothic Book"/>
                <a:cs typeface="Franklin Gothic Book"/>
              </a:rPr>
              <a:t>KippBodnar</a:t>
            </a:r>
            <a:endParaRPr lang="en-US" sz="2000" dirty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89709" y="282343"/>
            <a:ext cx="5656719" cy="7016553"/>
            <a:chOff x="1789709" y="282343"/>
            <a:chExt cx="5656719" cy="7016553"/>
          </a:xfrm>
        </p:grpSpPr>
        <p:grpSp>
          <p:nvGrpSpPr>
            <p:cNvPr id="8" name="Group 7"/>
            <p:cNvGrpSpPr/>
            <p:nvPr/>
          </p:nvGrpSpPr>
          <p:grpSpPr>
            <a:xfrm>
              <a:off x="1789709" y="282343"/>
              <a:ext cx="5656719" cy="5486400"/>
              <a:chOff x="1486535" y="367008"/>
              <a:chExt cx="5656719" cy="5486400"/>
            </a:xfrm>
          </p:grpSpPr>
          <p:grpSp>
            <p:nvGrpSpPr>
              <p:cNvPr id="2" name="Group 1"/>
              <p:cNvGrpSpPr>
                <a:grpSpLocks noChangeAspect="1"/>
              </p:cNvGrpSpPr>
              <p:nvPr/>
            </p:nvGrpSpPr>
            <p:grpSpPr>
              <a:xfrm>
                <a:off x="1656854" y="367008"/>
                <a:ext cx="5486400" cy="5486400"/>
                <a:chOff x="730372" y="-861089"/>
                <a:chExt cx="7230535" cy="5971122"/>
              </a:xfrm>
            </p:grpSpPr>
            <p:sp>
              <p:nvSpPr>
                <p:cNvPr id="6" name="Oval Callout 5"/>
                <p:cNvSpPr/>
                <p:nvPr/>
              </p:nvSpPr>
              <p:spPr>
                <a:xfrm>
                  <a:off x="730372" y="-861089"/>
                  <a:ext cx="7230535" cy="5971122"/>
                </a:xfrm>
                <a:prstGeom prst="wedgeEllipseCallout">
                  <a:avLst>
                    <a:gd name="adj1" fmla="val -45122"/>
                    <a:gd name="adj2" fmla="val 54828"/>
                  </a:avLst>
                </a:prstGeom>
                <a:solidFill>
                  <a:srgbClr val="FFFFFF"/>
                </a:solidFill>
                <a:ln w="76200" cap="rnd" cmpd="sng">
                  <a:solidFill>
                    <a:srgbClr val="434343"/>
                  </a:solidFill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Rectangle 2"/>
                <p:cNvSpPr/>
                <p:nvPr/>
              </p:nvSpPr>
              <p:spPr>
                <a:xfrm>
                  <a:off x="2072552" y="1113365"/>
                  <a:ext cx="5649495" cy="318555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3600" dirty="0" smtClean="0">
                      <a:solidFill>
                        <a:schemeClr val="accent6"/>
                      </a:solidFill>
                    </a:rPr>
                    <a:t>Create awesome </a:t>
                  </a:r>
                  <a:r>
                    <a:rPr lang="en-US" sz="3600" dirty="0" smtClean="0">
                      <a:solidFill>
                        <a:schemeClr val="accent6"/>
                      </a:solidFill>
                    </a:rPr>
                    <a:t>content and </a:t>
                  </a:r>
                  <a:r>
                    <a:rPr lang="en-US" sz="3600" dirty="0" smtClean="0">
                      <a:solidFill>
                        <a:schemeClr val="accent2"/>
                      </a:solidFill>
                    </a:rPr>
                    <a:t>reduce </a:t>
                  </a:r>
                  <a:r>
                    <a:rPr lang="en-US" sz="3600" dirty="0" smtClean="0">
                      <a:solidFill>
                        <a:schemeClr val="accent2"/>
                      </a:solidFill>
                    </a:rPr>
                    <a:t>the friction around sharing it. </a:t>
                  </a:r>
                </a:p>
                <a:p>
                  <a:pPr>
                    <a:lnSpc>
                      <a:spcPct val="90000"/>
                    </a:lnSpc>
                  </a:pPr>
                  <a:endParaRPr lang="en-US" sz="2400" dirty="0">
                    <a:solidFill>
                      <a:srgbClr val="434343"/>
                    </a:solidFill>
                    <a:latin typeface="Franklin Gothic Book"/>
                    <a:cs typeface="Franklin Gothic Book"/>
                  </a:endParaRPr>
                </a:p>
                <a:p>
                  <a:pPr>
                    <a:lnSpc>
                      <a:spcPct val="90000"/>
                    </a:lnSpc>
                  </a:pPr>
                  <a:endParaRPr lang="en-US" sz="3600" dirty="0">
                    <a:solidFill>
                      <a:srgbClr val="E36F1E"/>
                    </a:solidFill>
                    <a:latin typeface="Franklin Gothic Medium"/>
                    <a:cs typeface="Franklin Gothic Medium"/>
                  </a:endParaRPr>
                </a:p>
              </p:txBody>
            </p:sp>
          </p:grpSp>
          <p:sp>
            <p:nvSpPr>
              <p:cNvPr id="5" name="Rectangle 4"/>
              <p:cNvSpPr/>
              <p:nvPr/>
            </p:nvSpPr>
            <p:spPr>
              <a:xfrm>
                <a:off x="1486535" y="434740"/>
                <a:ext cx="1374864" cy="37702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3900" spc="-300" dirty="0">
                    <a:solidFill>
                      <a:srgbClr val="E36F1E"/>
                    </a:solidFill>
                    <a:latin typeface="Franklin Gothic Book"/>
                    <a:cs typeface="Franklin Gothic Book"/>
                  </a:rPr>
                  <a:t>“</a:t>
                </a:r>
                <a:endParaRPr lang="en-US" sz="3600" spc="-300" dirty="0">
                  <a:solidFill>
                    <a:srgbClr val="E36F1E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5992381" y="3528633"/>
              <a:ext cx="1335516" cy="37702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3900" dirty="0">
                  <a:solidFill>
                    <a:srgbClr val="E36F1E"/>
                  </a:solidFill>
                  <a:latin typeface="Franklin Gothic Medium"/>
                  <a:cs typeface="Franklin Gothic Medium"/>
                </a:rPr>
                <a:t>”</a:t>
              </a:r>
              <a:endParaRPr lang="en-US" sz="8000" dirty="0"/>
            </a:p>
          </p:txBody>
        </p:sp>
      </p:grpSp>
      <p:pic>
        <p:nvPicPr>
          <p:cNvPr id="11" name="Picture 10" descr="twit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149" y="5847143"/>
            <a:ext cx="1447800" cy="8250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85687" y="5907059"/>
            <a:ext cx="1552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Tweet This!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#SXB2BSM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28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305207" cy="6858000"/>
          </a:xfr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1356349" y="693802"/>
            <a:ext cx="34979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434343"/>
                </a:solidFill>
                <a:latin typeface="News Gothic MT"/>
                <a:ea typeface="+mj-ea"/>
                <a:cs typeface="News Gothic MT"/>
              </a:defRPr>
            </a:lvl1pPr>
          </a:lstStyle>
          <a:p>
            <a:pPr>
              <a:lnSpc>
                <a:spcPct val="80000"/>
              </a:lnSpc>
            </a:pPr>
            <a:r>
              <a:rPr lang="en-US" dirty="0" smtClean="0">
                <a:latin typeface="Franklin Gothic Book"/>
                <a:cs typeface="Franklin Gothic Book"/>
              </a:rPr>
              <a:t>Integrating </a:t>
            </a:r>
            <a:r>
              <a:rPr lang="en-US" dirty="0" smtClean="0">
                <a:latin typeface="Franklin Gothic Medium"/>
                <a:cs typeface="Franklin Gothic Medium"/>
              </a:rPr>
              <a:t>Twitter.</a:t>
            </a:r>
            <a:endParaRPr lang="en-US" dirty="0" smtClean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6203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63% of B2B Companies Don_t Generate Leads From Social Media [New Data]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1342" cy="6858000"/>
          </a:xfrm>
          <a:prstGeom prst="rect">
            <a:avLst/>
          </a:prstGeom>
        </p:spPr>
      </p:pic>
      <p:sp>
        <p:nvSpPr>
          <p:cNvPr id="5" name="Oval 4"/>
          <p:cNvSpPr>
            <a:spLocks noChangeAspect="1"/>
          </p:cNvSpPr>
          <p:nvPr/>
        </p:nvSpPr>
        <p:spPr bwMode="auto">
          <a:xfrm>
            <a:off x="4296402" y="4879337"/>
            <a:ext cx="5211464" cy="4814464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434343"/>
              </a:solidFill>
              <a:latin typeface="Franklin Gothic Book"/>
              <a:ea typeface="ＭＳ Ｐゴシック" pitchFamily="1" charset="-128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5545921" y="5407232"/>
            <a:ext cx="43349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434343"/>
                </a:solidFill>
                <a:latin typeface="News Gothic MT"/>
                <a:ea typeface="+mj-ea"/>
                <a:cs typeface="News Gothic MT"/>
              </a:defRPr>
            </a:lvl1pPr>
          </a:lstStyle>
          <a:p>
            <a:pPr lvl="0" defTabSz="1333500">
              <a:lnSpc>
                <a:spcPct val="90000"/>
              </a:lnSpc>
              <a:spcAft>
                <a:spcPct val="35000"/>
              </a:spcAft>
            </a:pPr>
            <a:r>
              <a:rPr lang="en-US" sz="3400" dirty="0" smtClean="0">
                <a:latin typeface="Franklin Gothic Book"/>
                <a:cs typeface="Franklin Gothic Book"/>
              </a:rPr>
              <a:t>Twitter Sharing </a:t>
            </a:r>
            <a:br>
              <a:rPr lang="en-US" sz="3400" dirty="0" smtClean="0">
                <a:latin typeface="Franklin Gothic Book"/>
                <a:cs typeface="Franklin Gothic Book"/>
              </a:rPr>
            </a:br>
            <a:r>
              <a:rPr lang="en-US" sz="3400" dirty="0" smtClean="0">
                <a:latin typeface="Franklin Gothic Book"/>
                <a:cs typeface="Franklin Gothic Book"/>
              </a:rPr>
              <a:t>Button</a:t>
            </a:r>
            <a:endParaRPr lang="en-US" sz="34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5796973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RM, the cloud, and the social enterprise - Salesforce.c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957" y="1"/>
            <a:ext cx="10702313" cy="6858000"/>
          </a:xfrm>
          <a:prstGeom prst="rect">
            <a:avLst/>
          </a:prstGeom>
        </p:spPr>
      </p:pic>
      <p:sp>
        <p:nvSpPr>
          <p:cNvPr id="5" name="Oval 4"/>
          <p:cNvSpPr>
            <a:spLocks noChangeAspect="1"/>
          </p:cNvSpPr>
          <p:nvPr/>
        </p:nvSpPr>
        <p:spPr bwMode="auto">
          <a:xfrm>
            <a:off x="922071" y="-3156985"/>
            <a:ext cx="5211464" cy="4814464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434343"/>
              </a:solidFill>
              <a:latin typeface="Franklin Gothic Book"/>
              <a:ea typeface="ＭＳ Ｐゴシック" pitchFamily="1" charset="-128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1498832" y="-33698"/>
            <a:ext cx="43349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434343"/>
                </a:solidFill>
                <a:latin typeface="News Gothic MT"/>
                <a:ea typeface="+mj-ea"/>
                <a:cs typeface="News Gothic MT"/>
              </a:defRPr>
            </a:lvl1pPr>
          </a:lstStyle>
          <a:p>
            <a:pPr lvl="0" defTabSz="1333500">
              <a:lnSpc>
                <a:spcPct val="90000"/>
              </a:lnSpc>
              <a:spcAft>
                <a:spcPct val="35000"/>
              </a:spcAft>
            </a:pPr>
            <a:r>
              <a:rPr lang="en-US" sz="3400" dirty="0" smtClean="0">
                <a:latin typeface="Franklin Gothic Book"/>
                <a:cs typeface="Franklin Gothic Book"/>
              </a:rPr>
              <a:t>Twitter Follow Button</a:t>
            </a:r>
            <a:endParaRPr lang="en-US" sz="3400" dirty="0">
              <a:latin typeface="Franklin Gothic Book"/>
              <a:cs typeface="Franklin Gothic Book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86744" y="5942685"/>
            <a:ext cx="454653" cy="736956"/>
          </a:xfrm>
          <a:prstGeom prst="rect">
            <a:avLst/>
          </a:prstGeom>
          <a:noFill/>
          <a:ln w="508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658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7 Epic Uses of Twitter_s New Embeddable Tweets Feature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2" y="0"/>
            <a:ext cx="7506730" cy="6858000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6799799" y="2383155"/>
            <a:ext cx="26103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434343"/>
                </a:solidFill>
                <a:latin typeface="News Gothic MT"/>
                <a:ea typeface="+mj-ea"/>
                <a:cs typeface="News Gothic MT"/>
              </a:defRPr>
            </a:lvl1pPr>
          </a:lstStyle>
          <a:p>
            <a:pPr>
              <a:lnSpc>
                <a:spcPct val="80000"/>
              </a:lnSpc>
            </a:pPr>
            <a:r>
              <a:rPr lang="en-US" dirty="0" smtClean="0">
                <a:latin typeface="Franklin Gothic Book"/>
                <a:cs typeface="Franklin Gothic Book"/>
              </a:rPr>
              <a:t>Embed Tweets</a:t>
            </a:r>
            <a:endParaRPr lang="en-US" dirty="0" smtClean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17891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470330" y="-141119"/>
            <a:ext cx="9735832" cy="7197077"/>
          </a:xfrm>
          <a:prstGeom prst="rect">
            <a:avLst/>
          </a:prstGeom>
          <a:solidFill>
            <a:srgbClr val="E36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" y="2769387"/>
            <a:ext cx="9128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96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#</a:t>
            </a:r>
            <a:r>
              <a:rPr lang="en-US" sz="9600" dirty="0" err="1" smtClean="0">
                <a:solidFill>
                  <a:srgbClr val="FFFFFF"/>
                </a:solidFill>
                <a:latin typeface="Franklin Gothic Book"/>
                <a:cs typeface="Franklin Gothic Book"/>
              </a:rPr>
              <a:t>ReTweeting</a:t>
            </a:r>
            <a:endParaRPr lang="en-US" sz="9600" b="1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524038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Small Orange_ Homegrown Host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7720"/>
            <a:ext cx="9144000" cy="5430280"/>
          </a:xfrm>
          <a:prstGeom prst="rect">
            <a:avLst/>
          </a:prstGeom>
        </p:spPr>
      </p:pic>
      <p:pic>
        <p:nvPicPr>
          <p:cNvPr id="5" name="Picture 4" descr="A Small Orange_ Homegrown Hosting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1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57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>
            <a:spLocks noChangeAspect="1"/>
          </p:cNvSpPr>
          <p:nvPr/>
        </p:nvSpPr>
        <p:spPr>
          <a:xfrm>
            <a:off x="550947" y="1468100"/>
            <a:ext cx="1371600" cy="1371600"/>
          </a:xfrm>
          <a:prstGeom prst="ellipse">
            <a:avLst/>
          </a:prstGeom>
          <a:noFill/>
          <a:ln w="76200" cmpd="sng">
            <a:solidFill>
              <a:srgbClr val="FF812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34343"/>
              </a:solidFill>
              <a:latin typeface="Franklin Gothic Book"/>
              <a:cs typeface="Franklin Gothic Book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6931" y="4667476"/>
            <a:ext cx="796481" cy="0"/>
          </a:xfrm>
          <a:prstGeom prst="line">
            <a:avLst/>
          </a:prstGeom>
          <a:ln w="57150" cap="rnd" cmpd="sng">
            <a:solidFill>
              <a:srgbClr val="434343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797" y="2095670"/>
            <a:ext cx="457200" cy="0"/>
          </a:xfrm>
          <a:prstGeom prst="line">
            <a:avLst/>
          </a:prstGeom>
          <a:ln w="57150" cap="rnd" cmpd="sng">
            <a:solidFill>
              <a:srgbClr val="434343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58333" y="3852834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434343"/>
                </a:solidFill>
                <a:latin typeface="Franklin Gothic Book"/>
                <a:cs typeface="Franklin Gothic Book"/>
              </a:rPr>
              <a:t>3</a:t>
            </a:r>
            <a:endParaRPr lang="en-US" sz="8800" dirty="0">
              <a:solidFill>
                <a:srgbClr val="434343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50153" y="1504036"/>
            <a:ext cx="6111709" cy="1082877"/>
            <a:chOff x="2743192" y="418161"/>
            <a:chExt cx="5468140" cy="1082877"/>
          </a:xfrm>
        </p:grpSpPr>
        <p:sp>
          <p:nvSpPr>
            <p:cNvPr id="17" name="Rectangle 16"/>
            <p:cNvSpPr/>
            <p:nvPr/>
          </p:nvSpPr>
          <p:spPr>
            <a:xfrm>
              <a:off x="2743192" y="457196"/>
              <a:ext cx="4343428" cy="104384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2743192" y="418161"/>
              <a:ext cx="5468140" cy="10438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" numCol="1" spcCol="1270" anchor="b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Tweeting: Get </a:t>
              </a:r>
              <a:r>
                <a:rPr lang="en-US" sz="3200" kern="12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people to connect with you.</a:t>
              </a:r>
              <a:endParaRPr lang="en-US" sz="3200" kern="1200" dirty="0">
                <a:solidFill>
                  <a:srgbClr val="434343"/>
                </a:solidFill>
                <a:latin typeface="Franklin Gothic Book"/>
                <a:cs typeface="Franklin Gothic Book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-14425" y="3472421"/>
            <a:ext cx="1904396" cy="0"/>
          </a:xfrm>
          <a:prstGeom prst="line">
            <a:avLst/>
          </a:prstGeom>
          <a:ln w="57150" cap="rnd" cmpd="sng">
            <a:solidFill>
              <a:srgbClr val="434343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>
            <a:spLocks noChangeAspect="1"/>
          </p:cNvSpPr>
          <p:nvPr/>
        </p:nvSpPr>
        <p:spPr>
          <a:xfrm>
            <a:off x="1939478" y="2781765"/>
            <a:ext cx="1371600" cy="1371600"/>
          </a:xfrm>
          <a:prstGeom prst="ellipse">
            <a:avLst/>
          </a:prstGeom>
          <a:noFill/>
          <a:ln w="76200" cmpd="sng">
            <a:solidFill>
              <a:srgbClr val="71AAD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34343"/>
              </a:solidFill>
              <a:latin typeface="Franklin Gothic Book"/>
              <a:cs typeface="Franklin Gothic Boo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94083" y="2647548"/>
            <a:ext cx="7783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434343"/>
                </a:solidFill>
                <a:latin typeface="Franklin Gothic Book"/>
                <a:cs typeface="Franklin Gothic Book"/>
              </a:rPr>
              <a:t>2</a:t>
            </a:r>
            <a:endParaRPr lang="en-US" sz="8800" dirty="0">
              <a:solidFill>
                <a:srgbClr val="434343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395128" y="2973474"/>
            <a:ext cx="5149201" cy="1640761"/>
            <a:chOff x="2535161" y="1871734"/>
            <a:chExt cx="5149201" cy="1640761"/>
          </a:xfrm>
        </p:grpSpPr>
        <p:sp>
          <p:nvSpPr>
            <p:cNvPr id="23" name="Rectangle 22"/>
            <p:cNvSpPr/>
            <p:nvPr/>
          </p:nvSpPr>
          <p:spPr>
            <a:xfrm>
              <a:off x="2552711" y="2514601"/>
              <a:ext cx="3208252" cy="99789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2535161" y="1871734"/>
              <a:ext cx="5149201" cy="9978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dirty="0" err="1" smtClean="0">
                  <a:solidFill>
                    <a:srgbClr val="434343"/>
                  </a:solidFill>
                  <a:cs typeface="Franklin Gothic Book"/>
                </a:rPr>
                <a:t>ReTweeting</a:t>
              </a:r>
              <a:r>
                <a:rPr lang="en-US" sz="3000" dirty="0" smtClean="0">
                  <a:solidFill>
                    <a:srgbClr val="434343"/>
                  </a:solidFill>
                  <a:cs typeface="Franklin Gothic Book"/>
                </a:rPr>
                <a:t>: Get </a:t>
              </a:r>
              <a:r>
                <a:rPr lang="en-US" sz="3000" dirty="0">
                  <a:solidFill>
                    <a:srgbClr val="434343"/>
                  </a:solidFill>
                  <a:cs typeface="Franklin Gothic Book"/>
                </a:rPr>
                <a:t>people </a:t>
              </a:r>
              <a:r>
                <a:rPr lang="en-US" sz="3000" kern="12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to share </a:t>
              </a:r>
              <a:r>
                <a:rPr lang="en-US" sz="3000" dirty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y</a:t>
              </a:r>
              <a:r>
                <a:rPr lang="en-US" sz="3000" kern="12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our </a:t>
              </a:r>
              <a:r>
                <a:rPr lang="en-US" sz="30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s</a:t>
              </a:r>
              <a:r>
                <a:rPr lang="en-US" sz="3000" dirty="0">
                  <a:solidFill>
                    <a:srgbClr val="434343"/>
                  </a:solidFill>
                  <a:cs typeface="Franklin Gothic Book"/>
                </a:rPr>
                <a:t>tuff. </a:t>
              </a:r>
              <a:endParaRPr lang="en-US" sz="3000" kern="1200" dirty="0">
                <a:solidFill>
                  <a:srgbClr val="434343"/>
                </a:solidFill>
                <a:latin typeface="Franklin Gothic Book"/>
                <a:cs typeface="Franklin Gothic Book"/>
              </a:endParaRPr>
            </a:p>
          </p:txBody>
        </p:sp>
      </p:grpSp>
      <p:sp>
        <p:nvSpPr>
          <p:cNvPr id="25" name="Oval 24"/>
          <p:cNvSpPr>
            <a:spLocks noChangeAspect="1"/>
          </p:cNvSpPr>
          <p:nvPr/>
        </p:nvSpPr>
        <p:spPr>
          <a:xfrm>
            <a:off x="855131" y="3988301"/>
            <a:ext cx="1371600" cy="1371600"/>
          </a:xfrm>
          <a:prstGeom prst="ellipse">
            <a:avLst/>
          </a:prstGeom>
          <a:noFill/>
          <a:ln w="76200" cmpd="sng">
            <a:solidFill>
              <a:srgbClr val="43434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34343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321891" y="4168900"/>
            <a:ext cx="5839971" cy="2039491"/>
            <a:chOff x="2884334" y="3067880"/>
            <a:chExt cx="5839971" cy="2039491"/>
          </a:xfrm>
        </p:grpSpPr>
        <p:sp>
          <p:nvSpPr>
            <p:cNvPr id="28" name="Rectangle 27"/>
            <p:cNvSpPr/>
            <p:nvPr/>
          </p:nvSpPr>
          <p:spPr>
            <a:xfrm>
              <a:off x="2933722" y="3810001"/>
              <a:ext cx="3208252" cy="129737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2884334" y="3067880"/>
              <a:ext cx="5839971" cy="1297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Integration: Twitter as part of your overall marketing plan.  </a:t>
              </a:r>
              <a:endParaRPr lang="en-US" sz="3200" kern="1200" dirty="0">
                <a:solidFill>
                  <a:srgbClr val="434343"/>
                </a:solidFill>
                <a:latin typeface="Franklin Gothic Book"/>
                <a:cs typeface="Franklin Gothic Book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11200" y="1339270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434343"/>
                </a:solidFill>
                <a:latin typeface="Franklin Gothic Book"/>
                <a:cs typeface="Franklin Gothic Book"/>
              </a:rPr>
              <a:t>1</a:t>
            </a:r>
            <a:endParaRPr lang="en-US" sz="8800" dirty="0">
              <a:solidFill>
                <a:srgbClr val="434343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3563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911" y="-156799"/>
            <a:ext cx="10769827" cy="71672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3688015" y="4045416"/>
            <a:ext cx="5201223" cy="4882624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4C545B"/>
              </a:solidFill>
              <a:latin typeface="Franklin Gothic Book"/>
              <a:ea typeface="ＭＳ Ｐゴシック" pitchFamily="1" charset="-12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723323" y="5247532"/>
            <a:ext cx="5150238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914400">
              <a:lnSpc>
                <a:spcPct val="80000"/>
              </a:lnSpc>
            </a:pPr>
            <a:r>
              <a:rPr lang="en-US" sz="5600" dirty="0" smtClean="0">
                <a:solidFill>
                  <a:srgbClr val="333333"/>
                </a:solidFill>
                <a:latin typeface="Franklin Gothic Book"/>
                <a:ea typeface="ＭＳ Ｐゴシック"/>
                <a:cs typeface="Franklin Gothic Book"/>
              </a:rPr>
              <a:t>Prove the </a:t>
            </a:r>
          </a:p>
          <a:p>
            <a:pPr algn="ctr" defTabSz="914400">
              <a:lnSpc>
                <a:spcPct val="80000"/>
              </a:lnSpc>
            </a:pPr>
            <a:r>
              <a:rPr lang="en-US" sz="5600" dirty="0" smtClean="0">
                <a:solidFill>
                  <a:srgbClr val="333333"/>
                </a:solidFill>
                <a:latin typeface="Franklin Gothic Book"/>
                <a:ea typeface="ＭＳ Ｐゴシック"/>
                <a:cs typeface="Franklin Gothic Book"/>
              </a:rPr>
              <a:t>CEO</a:t>
            </a:r>
          </a:p>
          <a:p>
            <a:pPr algn="ctr" defTabSz="914400">
              <a:lnSpc>
                <a:spcPct val="80000"/>
              </a:lnSpc>
            </a:pPr>
            <a:r>
              <a:rPr lang="en-US" sz="5600" dirty="0" smtClean="0">
                <a:solidFill>
                  <a:srgbClr val="333333"/>
                </a:solidFill>
                <a:latin typeface="Franklin Gothic Book"/>
                <a:ea typeface="ＭＳ Ｐゴシック"/>
                <a:cs typeface="Franklin Gothic Book"/>
              </a:rPr>
              <a:t>Wrong</a:t>
            </a:r>
          </a:p>
        </p:txBody>
      </p:sp>
    </p:spTree>
    <p:extLst>
      <p:ext uri="{BB962C8B-B14F-4D97-AF65-F5344CB8AC3E}">
        <p14:creationId xmlns:p14="http://schemas.microsoft.com/office/powerpoint/2010/main" val="383103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98" y="-66951"/>
            <a:ext cx="9281356" cy="6961017"/>
          </a:xfrm>
        </p:spPr>
      </p:pic>
      <p:grpSp>
        <p:nvGrpSpPr>
          <p:cNvPr id="8" name="Group 7"/>
          <p:cNvGrpSpPr/>
          <p:nvPr/>
        </p:nvGrpSpPr>
        <p:grpSpPr>
          <a:xfrm>
            <a:off x="4885292" y="3996217"/>
            <a:ext cx="5211464" cy="4814464"/>
            <a:chOff x="8510320" y="4463390"/>
            <a:chExt cx="5211464" cy="4814464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8510320" y="4463390"/>
              <a:ext cx="5211464" cy="4814464"/>
            </a:xfrm>
            <a:prstGeom prst="ellipse">
              <a:avLst/>
            </a:prstGeom>
            <a:solidFill>
              <a:srgbClr val="FFFFFF"/>
            </a:solidFill>
            <a:ln w="9525" cap="rnd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434343"/>
                </a:solidFill>
                <a:latin typeface="Franklin Gothic Book"/>
                <a:ea typeface="ＭＳ Ｐゴシック" pitchFamily="1" charset="-128"/>
              </a:endParaRPr>
            </a:p>
          </p:txBody>
        </p:sp>
        <p:sp>
          <p:nvSpPr>
            <p:cNvPr id="5" name="Title 4"/>
            <p:cNvSpPr txBox="1">
              <a:spLocks/>
            </p:cNvSpPr>
            <p:nvPr/>
          </p:nvSpPr>
          <p:spPr>
            <a:xfrm>
              <a:off x="9474308" y="5552646"/>
              <a:ext cx="349793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rgbClr val="434343"/>
                  </a:solidFill>
                  <a:latin typeface="News Gothic MT"/>
                  <a:ea typeface="+mj-ea"/>
                  <a:cs typeface="News Gothic MT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dirty="0" smtClean="0">
                  <a:latin typeface="Franklin Gothic Book"/>
                  <a:cs typeface="Franklin Gothic Book"/>
                </a:rPr>
                <a:t>You’re the </a:t>
              </a:r>
              <a:r>
                <a:rPr lang="en-US" dirty="0" smtClean="0">
                  <a:latin typeface="Franklin Gothic Medium"/>
                  <a:cs typeface="Franklin Gothic Medium"/>
                </a:rPr>
                <a:t>Star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3460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6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0" y="3907374"/>
            <a:ext cx="4208692" cy="0"/>
          </a:xfrm>
          <a:prstGeom prst="line">
            <a:avLst/>
          </a:prstGeom>
          <a:ln w="76200" cap="rnd" cmpd="sng">
            <a:solidFill>
              <a:schemeClr val="bg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263900" y="1658410"/>
            <a:ext cx="4953000" cy="4572000"/>
            <a:chOff x="419100" y="1718733"/>
            <a:chExt cx="4953000" cy="4572000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 bwMode="auto">
            <a:xfrm>
              <a:off x="646036" y="1718733"/>
              <a:ext cx="4572000" cy="45720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 LT Std Cond"/>
                <a:ea typeface="ＭＳ Ｐゴシック" pitchFamily="1" charset="-128"/>
              </a:endParaRPr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 bwMode="auto">
            <a:xfrm>
              <a:off x="419100" y="3944410"/>
              <a:ext cx="4953000" cy="715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800" b="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70000"/>
                </a:lnSpc>
              </a:pPr>
              <a:r>
                <a:rPr lang="en-US" sz="100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THANK 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YOU</a:t>
              </a:r>
              <a:endParaRPr lang="en-US" sz="10000" dirty="0">
                <a:solidFill>
                  <a:srgbClr val="434343"/>
                </a:solidFill>
                <a:latin typeface="Franklin Gothic Book"/>
                <a:cs typeface="Franklin Gothic 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340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563" y="2892385"/>
            <a:ext cx="8153400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I’m Brian </a:t>
            </a:r>
            <a:r>
              <a:rPr lang="en-US" sz="4000" dirty="0" err="1" smtClean="0">
                <a:solidFill>
                  <a:schemeClr val="bg2"/>
                </a:solidFill>
                <a:latin typeface="Franklin Gothic Book"/>
                <a:cs typeface="Franklin Gothic Book"/>
              </a:rPr>
              <a:t>Halligan</a:t>
            </a: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Nice to meet you.</a:t>
            </a:r>
            <a:endParaRPr lang="en-US" sz="2800" dirty="0" smtClean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549134" y="6089869"/>
            <a:ext cx="0" cy="779573"/>
          </a:xfrm>
          <a:prstGeom prst="line">
            <a:avLst/>
          </a:prstGeom>
          <a:ln w="76200" cap="rnd" cmpd="sng">
            <a:solidFill>
              <a:srgbClr val="FFFF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-203810" y="-1"/>
            <a:ext cx="9371044" cy="6993239"/>
          </a:xfrm>
          <a:prstGeom prst="rect">
            <a:avLst/>
          </a:prstGeom>
          <a:solidFill>
            <a:srgbClr val="E36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97264" y="3990121"/>
            <a:ext cx="301202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chemeClr val="bg2"/>
                </a:solidFill>
                <a:latin typeface="Franklin Gothic Book"/>
                <a:cs typeface="Franklin Gothic Book"/>
                <a:hlinkClick r:id="rId2"/>
              </a:rPr>
              <a:t>amzn.to/b2bsm2</a:t>
            </a:r>
            <a:endParaRPr lang="en-US" sz="3000" dirty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910" y="2917601"/>
            <a:ext cx="4562202" cy="143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We wrote </a:t>
            </a:r>
            <a:r>
              <a:rPr lang="en-US" sz="4000" i="1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The B2B Social Media Book</a:t>
            </a: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.</a:t>
            </a:r>
          </a:p>
          <a:p>
            <a:pPr>
              <a:lnSpc>
                <a:spcPct val="80000"/>
              </a:lnSpc>
            </a:pPr>
            <a:endParaRPr lang="en-US" sz="2800" dirty="0" smtClean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540626" y="5447017"/>
            <a:ext cx="0" cy="1395303"/>
          </a:xfrm>
          <a:prstGeom prst="line">
            <a:avLst/>
          </a:prstGeom>
          <a:ln w="76200" cap="rnd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B2B cover Flat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12" y="991473"/>
            <a:ext cx="3078163" cy="469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5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Stock_000015376953Sma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0" b="8680"/>
          <a:stretch>
            <a:fillRect/>
          </a:stretch>
        </p:blipFill>
        <p:spPr>
          <a:xfrm>
            <a:off x="-1902877" y="468"/>
            <a:ext cx="12743530" cy="7008451"/>
          </a:xfrm>
        </p:spPr>
      </p:pic>
      <p:sp>
        <p:nvSpPr>
          <p:cNvPr id="5" name="Oval 4"/>
          <p:cNvSpPr>
            <a:spLocks noChangeAspect="1"/>
          </p:cNvSpPr>
          <p:nvPr/>
        </p:nvSpPr>
        <p:spPr bwMode="auto">
          <a:xfrm>
            <a:off x="4761081" y="4751044"/>
            <a:ext cx="4784128" cy="4419682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434343"/>
              </a:solidFill>
              <a:latin typeface="Franklin Gothic Book"/>
              <a:ea typeface="ＭＳ Ｐゴシック" pitchFamily="1" charset="-128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5756979" y="5450500"/>
            <a:ext cx="32708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434343"/>
                </a:solidFill>
                <a:latin typeface="News Gothic MT"/>
                <a:ea typeface="+mj-ea"/>
                <a:cs typeface="News Gothic MT"/>
              </a:defRPr>
            </a:lvl1pPr>
          </a:lstStyle>
          <a:p>
            <a:pPr>
              <a:lnSpc>
                <a:spcPct val="80000"/>
              </a:lnSpc>
            </a:pPr>
            <a:r>
              <a:rPr lang="en-US" dirty="0" smtClean="0">
                <a:latin typeface="Franklin Gothic Book"/>
                <a:cs typeface="Franklin Gothic Book"/>
              </a:rPr>
              <a:t>I’m a </a:t>
            </a:r>
            <a:r>
              <a:rPr lang="en-US" dirty="0" smtClean="0">
                <a:latin typeface="Franklin Gothic Medium"/>
                <a:cs typeface="Franklin Gothic Medium"/>
              </a:rPr>
              <a:t>dork.</a:t>
            </a:r>
            <a:endParaRPr lang="en-US" dirty="0" smtClean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92965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382" y="-76200"/>
            <a:ext cx="10890531" cy="7239000"/>
          </a:xfrm>
        </p:spPr>
      </p:pic>
      <p:grpSp>
        <p:nvGrpSpPr>
          <p:cNvPr id="8" name="Group 7"/>
          <p:cNvGrpSpPr/>
          <p:nvPr/>
        </p:nvGrpSpPr>
        <p:grpSpPr>
          <a:xfrm>
            <a:off x="-1139181" y="3888646"/>
            <a:ext cx="4784128" cy="4419682"/>
            <a:chOff x="1198917" y="4316304"/>
            <a:chExt cx="4784128" cy="4419682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1198917" y="4316304"/>
              <a:ext cx="4784128" cy="4419682"/>
            </a:xfrm>
            <a:prstGeom prst="ellipse">
              <a:avLst/>
            </a:prstGeom>
            <a:solidFill>
              <a:srgbClr val="FFFFFF"/>
            </a:solidFill>
            <a:ln w="9525" cap="rnd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434343"/>
                </a:solidFill>
                <a:latin typeface="Franklin Gothic Book"/>
                <a:ea typeface="ＭＳ Ｐゴシック" pitchFamily="1" charset="-128"/>
              </a:endParaRPr>
            </a:p>
          </p:txBody>
        </p:sp>
        <p:sp>
          <p:nvSpPr>
            <p:cNvPr id="5" name="Title 4"/>
            <p:cNvSpPr txBox="1">
              <a:spLocks/>
            </p:cNvSpPr>
            <p:nvPr/>
          </p:nvSpPr>
          <p:spPr>
            <a:xfrm>
              <a:off x="2545184" y="5501840"/>
              <a:ext cx="3270868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rgbClr val="434343"/>
                  </a:solidFill>
                  <a:latin typeface="News Gothic MT"/>
                  <a:ea typeface="+mj-ea"/>
                  <a:cs typeface="News Gothic MT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dirty="0" smtClean="0">
                  <a:latin typeface="Franklin Gothic Book"/>
                  <a:cs typeface="Franklin Gothic Book"/>
                </a:rPr>
                <a:t>We’ve got a a </a:t>
              </a:r>
              <a:r>
                <a:rPr lang="en-US" dirty="0" smtClean="0">
                  <a:latin typeface="Franklin Gothic Medium"/>
                  <a:cs typeface="Franklin Gothic Medium"/>
                </a:rPr>
                <a:t>Problem.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4698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124491" y="2956460"/>
            <a:ext cx="6626133" cy="3550394"/>
            <a:chOff x="200691" y="-843514"/>
            <a:chExt cx="6626133" cy="3550394"/>
          </a:xfrm>
        </p:grpSpPr>
        <p:sp>
          <p:nvSpPr>
            <p:cNvPr id="42" name="TextBox 41"/>
            <p:cNvSpPr txBox="1"/>
            <p:nvPr/>
          </p:nvSpPr>
          <p:spPr>
            <a:xfrm>
              <a:off x="200691" y="-843514"/>
              <a:ext cx="3280526" cy="3165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lnSpc>
                  <a:spcPct val="80000"/>
                </a:lnSpc>
              </a:pPr>
              <a:r>
                <a:rPr lang="en-US" sz="8800" dirty="0" smtClean="0">
                  <a:solidFill>
                    <a:srgbClr val="434343"/>
                  </a:solidFill>
                  <a:latin typeface="Franklin Gothic Medium"/>
                  <a:cs typeface="Franklin Gothic Medium"/>
                </a:rPr>
                <a:t>73%</a:t>
              </a:r>
              <a:r>
                <a:rPr lang="en-US" sz="88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 </a:t>
              </a:r>
              <a:br>
                <a:rPr lang="en-US" sz="88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</a:br>
              <a:r>
                <a:rPr lang="en-US" sz="40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of CEOs </a:t>
              </a:r>
            </a:p>
            <a:p>
              <a:pPr lvl="0" algn="r">
                <a:lnSpc>
                  <a:spcPct val="80000"/>
                </a:lnSpc>
              </a:pPr>
              <a:r>
                <a:rPr lang="en-US" sz="4000" dirty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d</a:t>
              </a:r>
              <a:r>
                <a:rPr lang="en-US" sz="40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on’t </a:t>
              </a:r>
              <a:r>
                <a:rPr lang="en-US" sz="4000" dirty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b</a:t>
              </a:r>
              <a:r>
                <a:rPr lang="en-US" sz="40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elieve </a:t>
              </a:r>
              <a:br>
                <a:rPr lang="en-US" sz="40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</a:br>
              <a:r>
                <a:rPr lang="en-US" sz="40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marketers drive revenue.</a:t>
              </a:r>
              <a:endParaRPr lang="en-US" sz="4000" dirty="0">
                <a:solidFill>
                  <a:srgbClr val="434343"/>
                </a:solidFill>
                <a:latin typeface="Franklin Gothic Book"/>
                <a:cs typeface="Franklin Gothic Book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673695" y="490889"/>
              <a:ext cx="2153129" cy="22159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3800" cap="all" dirty="0" smtClean="0">
                  <a:ln w="9000" cmpd="sng">
                    <a:noFill/>
                    <a:prstDash val="solid"/>
                  </a:ln>
                  <a:solidFill>
                    <a:schemeClr val="bg2"/>
                  </a:solidFill>
                  <a:effectLst/>
                  <a:latin typeface="Helvetica"/>
                  <a:cs typeface="Helvetica"/>
                </a:rPr>
                <a:t>91</a:t>
              </a:r>
              <a:endParaRPr lang="en-US" sz="13800" cap="all" dirty="0">
                <a:ln w="9000" cmpd="sng">
                  <a:noFill/>
                  <a:prstDash val="solid"/>
                </a:ln>
                <a:solidFill>
                  <a:schemeClr val="bg2"/>
                </a:solidFill>
                <a:effectLst/>
                <a:latin typeface="Helvetica"/>
                <a:cs typeface="Helvetica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099732" y="6560483"/>
            <a:ext cx="5266267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cap="all" dirty="0" err="1" smtClean="0">
                <a:solidFill>
                  <a:srgbClr val="333333"/>
                </a:solidFill>
                <a:latin typeface="Franklin Gothic Book"/>
                <a:cs typeface="Franklin Gothic Book"/>
              </a:rPr>
              <a:t>Fournaise</a:t>
            </a:r>
            <a:r>
              <a:rPr lang="en-US" sz="1400" cap="all" dirty="0" smtClean="0">
                <a:solidFill>
                  <a:srgbClr val="333333"/>
                </a:solidFill>
                <a:latin typeface="Franklin Gothic Book"/>
                <a:cs typeface="Franklin Gothic Book"/>
              </a:rPr>
              <a:t> </a:t>
            </a:r>
            <a:r>
              <a:rPr lang="en-US" sz="1400" cap="all" dirty="0">
                <a:solidFill>
                  <a:srgbClr val="333333"/>
                </a:solidFill>
                <a:cs typeface="Franklin Gothic Book"/>
              </a:rPr>
              <a:t>Marketing Group: </a:t>
            </a:r>
            <a:r>
              <a:rPr lang="en-US" sz="1400" cap="all" dirty="0" err="1" smtClean="0">
                <a:solidFill>
                  <a:srgbClr val="333333"/>
                </a:solidFill>
                <a:cs typeface="Franklin Gothic Book"/>
                <a:hlinkClick r:id="rId3"/>
              </a:rPr>
              <a:t>bit.ly</a:t>
            </a:r>
            <a:r>
              <a:rPr lang="en-US" sz="1400" cap="all" dirty="0">
                <a:solidFill>
                  <a:srgbClr val="333333"/>
                </a:solidFill>
                <a:cs typeface="Franklin Gothic Book"/>
                <a:hlinkClick r:id="rId3"/>
              </a:rPr>
              <a:t>/</a:t>
            </a:r>
            <a:r>
              <a:rPr lang="en-US" sz="1400" cap="all" dirty="0" err="1">
                <a:solidFill>
                  <a:srgbClr val="333333"/>
                </a:solidFill>
                <a:cs typeface="Franklin Gothic Book"/>
                <a:hlinkClick r:id="rId3"/>
              </a:rPr>
              <a:t>peNScq</a:t>
            </a:r>
            <a:endParaRPr lang="en-US" sz="1400" cap="all" dirty="0">
              <a:solidFill>
                <a:srgbClr val="333333"/>
              </a:solidFill>
              <a:latin typeface="Franklin Gothic Book"/>
              <a:cs typeface="Franklin Gothic Book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25116933"/>
              </p:ext>
            </p:extLst>
          </p:nvPr>
        </p:nvGraphicFramePr>
        <p:xfrm>
          <a:off x="2919649" y="887630"/>
          <a:ext cx="6583067" cy="4742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Elbow Connector 2"/>
          <p:cNvCxnSpPr/>
          <p:nvPr/>
        </p:nvCxnSpPr>
        <p:spPr>
          <a:xfrm flipV="1">
            <a:off x="2536839" y="2197793"/>
            <a:ext cx="1736356" cy="758667"/>
          </a:xfrm>
          <a:prstGeom prst="bentConnector3">
            <a:avLst>
              <a:gd name="adj1" fmla="val 264"/>
            </a:avLst>
          </a:prstGeom>
          <a:ln w="57150" cap="rnd" cmpd="sng">
            <a:solidFill>
              <a:srgbClr val="434343"/>
            </a:solidFill>
            <a:prstDash val="sysDot"/>
            <a:headEnd type="oval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7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371830" cy="7028873"/>
          </a:xfrm>
        </p:spPr>
      </p:pic>
      <p:grpSp>
        <p:nvGrpSpPr>
          <p:cNvPr id="8" name="Group 7"/>
          <p:cNvGrpSpPr/>
          <p:nvPr/>
        </p:nvGrpSpPr>
        <p:grpSpPr>
          <a:xfrm>
            <a:off x="4174961" y="3718305"/>
            <a:ext cx="5211464" cy="4814464"/>
            <a:chOff x="7849903" y="4214341"/>
            <a:chExt cx="5211464" cy="4814464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7849903" y="4214341"/>
              <a:ext cx="5211464" cy="4814464"/>
            </a:xfrm>
            <a:prstGeom prst="ellipse">
              <a:avLst/>
            </a:prstGeom>
            <a:solidFill>
              <a:srgbClr val="FFFFFF"/>
            </a:solidFill>
            <a:ln w="9525" cap="rnd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434343"/>
                </a:solidFill>
                <a:latin typeface="Franklin Gothic Book"/>
                <a:ea typeface="ＭＳ Ｐゴシック" pitchFamily="1" charset="-128"/>
              </a:endParaRPr>
            </a:p>
          </p:txBody>
        </p:sp>
        <p:sp>
          <p:nvSpPr>
            <p:cNvPr id="5" name="Title 4"/>
            <p:cNvSpPr txBox="1">
              <a:spLocks/>
            </p:cNvSpPr>
            <p:nvPr/>
          </p:nvSpPr>
          <p:spPr>
            <a:xfrm>
              <a:off x="8493357" y="5709995"/>
              <a:ext cx="4334934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rgbClr val="434343"/>
                  </a:solidFill>
                  <a:latin typeface="News Gothic MT"/>
                  <a:ea typeface="+mj-ea"/>
                  <a:cs typeface="News Gothic MT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dirty="0" smtClean="0">
                  <a:latin typeface="Franklin Gothic Book"/>
                  <a:cs typeface="Franklin Gothic Book"/>
                </a:rPr>
                <a:t>Your opportunity, to </a:t>
              </a:r>
              <a:r>
                <a:rPr lang="en-US" dirty="0" smtClean="0">
                  <a:latin typeface="Franklin Gothic Medium"/>
                  <a:cs typeface="Franklin Gothic Medium"/>
                </a:rPr>
                <a:t>shine</a:t>
              </a:r>
              <a:r>
                <a:rPr lang="en-US" dirty="0" smtClean="0">
                  <a:latin typeface="Franklin Gothic Book"/>
                  <a:cs typeface="Franklin Gothic Book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940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tock_000011218472Medi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605" y="-76200"/>
            <a:ext cx="12635024" cy="7010400"/>
          </a:xfrm>
          <a:prstGeom prst="rect">
            <a:avLst/>
          </a:prstGeom>
        </p:spPr>
      </p:pic>
      <p:sp>
        <p:nvSpPr>
          <p:cNvPr id="6" name="Oval 5"/>
          <p:cNvSpPr>
            <a:spLocks noChangeAspect="1"/>
          </p:cNvSpPr>
          <p:nvPr/>
        </p:nvSpPr>
        <p:spPr bwMode="auto">
          <a:xfrm>
            <a:off x="-742230" y="4455977"/>
            <a:ext cx="5211464" cy="4814464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434343"/>
              </a:solidFill>
              <a:latin typeface="Franklin Gothic Book"/>
              <a:ea typeface="ＭＳ Ｐゴシック" pitchFamily="1" charset="-128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503900" y="5260458"/>
            <a:ext cx="43349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434343"/>
                </a:solidFill>
                <a:latin typeface="News Gothic MT"/>
                <a:ea typeface="+mj-ea"/>
                <a:cs typeface="News Gothic MT"/>
              </a:defRPr>
            </a:lvl1pPr>
          </a:lstStyle>
          <a:p>
            <a:pPr>
              <a:lnSpc>
                <a:spcPct val="80000"/>
              </a:lnSpc>
            </a:pPr>
            <a:r>
              <a:rPr lang="en-US" dirty="0" smtClean="0">
                <a:latin typeface="Franklin Gothic Book"/>
                <a:cs typeface="Franklin Gothic Book"/>
              </a:rPr>
              <a:t>Leads </a:t>
            </a:r>
            <a:r>
              <a:rPr lang="en-US" dirty="0" smtClean="0">
                <a:latin typeface="Franklin Gothic Medium"/>
                <a:cs typeface="Franklin Gothic Medium"/>
              </a:rPr>
              <a:t>fix</a:t>
            </a:r>
            <a:r>
              <a:rPr lang="en-US" dirty="0" smtClean="0">
                <a:latin typeface="Franklin Gothic Book"/>
                <a:cs typeface="Franklin Gothic Book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Franklin Gothic Book"/>
                <a:cs typeface="Franklin Gothic Book"/>
              </a:rPr>
              <a:t>the problem. </a:t>
            </a:r>
          </a:p>
        </p:txBody>
      </p:sp>
    </p:spTree>
    <p:extLst>
      <p:ext uri="{BB962C8B-B14F-4D97-AF65-F5344CB8AC3E}">
        <p14:creationId xmlns:p14="http://schemas.microsoft.com/office/powerpoint/2010/main" val="502695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011 HubSpot Theme">
  <a:themeElements>
    <a:clrScheme name="HubSpot 2011 Colors">
      <a:dk1>
        <a:srgbClr val="434343"/>
      </a:dk1>
      <a:lt1>
        <a:srgbClr val="FFFFFF"/>
      </a:lt1>
      <a:dk2>
        <a:srgbClr val="E36F1E"/>
      </a:dk2>
      <a:lt2>
        <a:srgbClr val="FFFFFF"/>
      </a:lt2>
      <a:accent1>
        <a:srgbClr val="71AADC"/>
      </a:accent1>
      <a:accent2>
        <a:srgbClr val="FF8125"/>
      </a:accent2>
      <a:accent3>
        <a:srgbClr val="FFB726"/>
      </a:accent3>
      <a:accent4>
        <a:srgbClr val="69D2E7"/>
      </a:accent4>
      <a:accent5>
        <a:srgbClr val="A7DBD8"/>
      </a:accent5>
      <a:accent6>
        <a:srgbClr val="44545E"/>
      </a:accent6>
      <a:hlink>
        <a:srgbClr val="589CEB"/>
      </a:hlink>
      <a:folHlink>
        <a:srgbClr val="4C545B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36F1E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57150" cap="rnd" cmpd="sng">
          <a:solidFill>
            <a:srgbClr val="434343"/>
          </a:solidFill>
          <a:prstDash val="sysDot"/>
          <a:headEnd type="oval" w="sm" len="sm"/>
          <a:tailEnd type="stealth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ubSpot">
  <a:themeElements>
    <a:clrScheme name="HubSpot - IMU">
      <a:dk1>
        <a:srgbClr val="4C545B"/>
      </a:dk1>
      <a:lt1>
        <a:srgbClr val="FFFFFF"/>
      </a:lt1>
      <a:dk2>
        <a:srgbClr val="4B9FD3"/>
      </a:dk2>
      <a:lt2>
        <a:srgbClr val="262A2D"/>
      </a:lt2>
      <a:accent1>
        <a:srgbClr val="AFB845"/>
      </a:accent1>
      <a:accent2>
        <a:srgbClr val="FF8125"/>
      </a:accent2>
      <a:accent3>
        <a:srgbClr val="FFFFFF"/>
      </a:accent3>
      <a:accent4>
        <a:srgbClr val="3E4E5B"/>
      </a:accent4>
      <a:accent5>
        <a:srgbClr val="D4D8B0"/>
      </a:accent5>
      <a:accent6>
        <a:srgbClr val="E25224"/>
      </a:accent6>
      <a:hlink>
        <a:srgbClr val="4B9FD3"/>
      </a:hlink>
      <a:folHlink>
        <a:srgbClr val="E62617"/>
      </a:folHlink>
    </a:clrScheme>
    <a:fontScheme name="Sanov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ubSpot">
  <a:themeElements>
    <a:clrScheme name="HubSpot - IMU">
      <a:dk1>
        <a:srgbClr val="4C545B"/>
      </a:dk1>
      <a:lt1>
        <a:srgbClr val="FFFFFF"/>
      </a:lt1>
      <a:dk2>
        <a:srgbClr val="4B9FD3"/>
      </a:dk2>
      <a:lt2>
        <a:srgbClr val="262A2D"/>
      </a:lt2>
      <a:accent1>
        <a:srgbClr val="D9DCDF"/>
      </a:accent1>
      <a:accent2>
        <a:srgbClr val="FF8125"/>
      </a:accent2>
      <a:accent3>
        <a:srgbClr val="FFFFFF"/>
      </a:accent3>
      <a:accent4>
        <a:srgbClr val="3E4E5B"/>
      </a:accent4>
      <a:accent5>
        <a:srgbClr val="D4D8B0"/>
      </a:accent5>
      <a:accent6>
        <a:srgbClr val="AFB845"/>
      </a:accent6>
      <a:hlink>
        <a:srgbClr val="4B9FD3"/>
      </a:hlink>
      <a:folHlink>
        <a:srgbClr val="E25224"/>
      </a:folHlink>
    </a:clrScheme>
    <a:fontScheme name="Sanov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116867</TotalTime>
  <Words>592</Words>
  <Application>Microsoft Macintosh PowerPoint</Application>
  <PresentationFormat>On-screen Show (4:3)</PresentationFormat>
  <Paragraphs>151</Paragraphs>
  <Slides>45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2011 HubSpot Theme</vt:lpstr>
      <vt:lpstr>HubSpot</vt:lpstr>
      <vt:lpstr>1_HubSpot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HubSpot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Marta Kagan</dc:creator>
  <cp:lastModifiedBy>Kipp Bodnar</cp:lastModifiedBy>
  <cp:revision>467</cp:revision>
  <cp:lastPrinted>2011-11-07T22:24:40Z</cp:lastPrinted>
  <dcterms:created xsi:type="dcterms:W3CDTF">2012-01-20T00:53:56Z</dcterms:created>
  <dcterms:modified xsi:type="dcterms:W3CDTF">2012-03-28T14:37:56Z</dcterms:modified>
</cp:coreProperties>
</file>