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37" r:id="rId2"/>
    <p:sldMasterId id="2147483953" r:id="rId3"/>
  </p:sldMasterIdLst>
  <p:notesMasterIdLst>
    <p:notesMasterId r:id="rId44"/>
  </p:notesMasterIdLst>
  <p:sldIdLst>
    <p:sldId id="587" r:id="rId4"/>
    <p:sldId id="588" r:id="rId5"/>
    <p:sldId id="589" r:id="rId6"/>
    <p:sldId id="679" r:id="rId7"/>
    <p:sldId id="678" r:id="rId8"/>
    <p:sldId id="680" r:id="rId9"/>
    <p:sldId id="681" r:id="rId10"/>
    <p:sldId id="685" r:id="rId11"/>
    <p:sldId id="682" r:id="rId12"/>
    <p:sldId id="712" r:id="rId13"/>
    <p:sldId id="711" r:id="rId14"/>
    <p:sldId id="713" r:id="rId15"/>
    <p:sldId id="686" r:id="rId16"/>
    <p:sldId id="687" r:id="rId17"/>
    <p:sldId id="688" r:id="rId18"/>
    <p:sldId id="683" r:id="rId19"/>
    <p:sldId id="684" r:id="rId20"/>
    <p:sldId id="689" r:id="rId21"/>
    <p:sldId id="690" r:id="rId22"/>
    <p:sldId id="691" r:id="rId23"/>
    <p:sldId id="692" r:id="rId24"/>
    <p:sldId id="693" r:id="rId25"/>
    <p:sldId id="694" r:id="rId26"/>
    <p:sldId id="695" r:id="rId27"/>
    <p:sldId id="698" r:id="rId28"/>
    <p:sldId id="697" r:id="rId29"/>
    <p:sldId id="696" r:id="rId30"/>
    <p:sldId id="699" r:id="rId31"/>
    <p:sldId id="700" r:id="rId32"/>
    <p:sldId id="701" r:id="rId33"/>
    <p:sldId id="703" r:id="rId34"/>
    <p:sldId id="704" r:id="rId35"/>
    <p:sldId id="705" r:id="rId36"/>
    <p:sldId id="702" r:id="rId37"/>
    <p:sldId id="706" r:id="rId38"/>
    <p:sldId id="707" r:id="rId39"/>
    <p:sldId id="709" r:id="rId40"/>
    <p:sldId id="708" r:id="rId41"/>
    <p:sldId id="590" r:id="rId42"/>
    <p:sldId id="65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A7DBD8"/>
    <a:srgbClr val="FFB726"/>
    <a:srgbClr val="589CEB"/>
    <a:srgbClr val="E36F1E"/>
    <a:srgbClr val="71AADC"/>
    <a:srgbClr val="FF8125"/>
    <a:srgbClr val="69D2E7"/>
    <a:srgbClr val="4555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5" autoAdjust="0"/>
    <p:restoredTop sz="88978" autoAdjust="0"/>
  </p:normalViewPr>
  <p:slideViewPr>
    <p:cSldViewPr snapToGrid="0" snapToObjects="1" showGuides="1">
      <p:cViewPr>
        <p:scale>
          <a:sx n="81" d="100"/>
          <a:sy n="81" d="100"/>
        </p:scale>
        <p:origin x="-1728" y="-416"/>
      </p:cViewPr>
      <p:guideLst>
        <p:guide orient="horz" pos="2163"/>
        <p:guide pos="2882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8"/>
    </p:cViewPr>
  </p:sorterViewPr>
  <p:notesViewPr>
    <p:cSldViewPr snapToGrid="0" snapToObjects="1">
      <p:cViewPr varScale="1">
        <p:scale>
          <a:sx n="84" d="100"/>
          <a:sy n="84" d="100"/>
        </p:scale>
        <p:origin x="-370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1A4B8-FAF8-D848-8D00-2CAE209956F8}" type="datetimeFigureOut">
              <a:rPr lang="en-US" smtClean="0"/>
              <a:pPr/>
              <a:t>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41D69-8DD8-F74D-A965-467C9E7DA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6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2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8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moneywatch.bnet.com</a:t>
            </a:r>
            <a:r>
              <a:rPr lang="en-US" dirty="0" smtClean="0"/>
              <a:t>/economic-news/article/super-bowl-2011-adding-up-the-numbers/6190270/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FDFC7-D330-4C1D-A26E-B99BA4E8F51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45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41D69-8DD8-F74D-A965-467C9E7DA60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6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0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11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HubSpot Grey">
    <p:bg>
      <p:bgPr>
        <a:solidFill>
          <a:srgbClr val="455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3887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rgbClr val="71A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038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641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 bwMode="auto">
          <a:xfrm>
            <a:off x="3964898" y="2895600"/>
            <a:ext cx="4721902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486400" y="4038600"/>
            <a:ext cx="0" cy="251460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88061" y="4586656"/>
            <a:ext cx="2958292" cy="11430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436455" y="4607004"/>
            <a:ext cx="29582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kern="1200">
                <a:solidFill>
                  <a:srgbClr val="434343"/>
                </a:solidFill>
                <a:latin typeface="Helvetica LT Std Cond"/>
                <a:ea typeface="+mj-ea"/>
                <a:cs typeface="Helvetica LT Std Cond"/>
              </a:defRPr>
            </a:lvl1pPr>
          </a:lstStyle>
          <a:p>
            <a:pPr algn="r"/>
            <a:r>
              <a:rPr lang="en-US" sz="16600" dirty="0" smtClean="0">
                <a:latin typeface="Franklin Gothic Book"/>
                <a:cs typeface="Franklin Gothic Book"/>
              </a:rPr>
              <a:t>#</a:t>
            </a:r>
            <a:endParaRPr lang="en-US" sz="166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631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50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8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1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Spo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 hasCustomPrompt="1"/>
          </p:nvPr>
        </p:nvSpPr>
        <p:spPr>
          <a:xfrm>
            <a:off x="1212850" y="1111250"/>
            <a:ext cx="6594475" cy="4964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83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s_wall_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36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533400"/>
          </a:xfrm>
          <a:noFill/>
          <a:ln>
            <a:noFill/>
          </a:ln>
        </p:spPr>
        <p:txBody>
          <a:bodyPr/>
          <a:lstStyle>
            <a:lvl1pPr>
              <a:spcBef>
                <a:spcPts val="0"/>
              </a:spcBef>
              <a:buNone/>
              <a:defRPr sz="2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1349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51165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>
              <a:defRPr/>
            </a:pPr>
            <a:fld id="{D0D8A33A-ABAE-4F93-AA52-9DAEE761656E}" type="datetime4">
              <a:rPr lang="en-US">
                <a:solidFill>
                  <a:srgbClr val="4C545B">
                    <a:lumMod val="40000"/>
                    <a:lumOff val="60000"/>
                  </a:srgbClr>
                </a:solidFill>
                <a:latin typeface="Arial"/>
              </a:rPr>
              <a:pPr defTabSz="914400">
                <a:defRPr/>
              </a:pPr>
              <a:t>January 27, 2012</a:t>
            </a:fld>
            <a:endParaRPr lang="en-US" dirty="0">
              <a:solidFill>
                <a:srgbClr val="4C545B">
                  <a:lumMod val="40000"/>
                  <a:lumOff val="60000"/>
                </a:srgbClr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12700" y="381000"/>
            <a:ext cx="2586038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1" descr="hubspot_200x76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508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914400" y="4812268"/>
            <a:ext cx="77724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4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702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165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Click to insert background image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80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88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D6722-3D6F-46E5-A67D-16D0D9A1DFD3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94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6231-09EA-4F2B-9952-17FBC5EF366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14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6622-2A47-4709-9C4F-29A0D836E1F4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35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6D2D-3E27-4247-B93A-971800060BEB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6120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689E-7EB5-4AAD-B7CF-C703DDEDECE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426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E07E-BB98-43DF-AC39-50A4CEE36A65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122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926144-1E7E-4F54-9F0C-6BEF7F5A3099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680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73ED-0BC8-4D27-BB4F-71D4D8B46F40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825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C933E570-E286-4532-A9F1-E76F5688901D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2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100" smtClean="0">
                <a:latin typeface="Georgia" pitchFamily="18" charset="0"/>
              </a:defRPr>
            </a:lvl1pPr>
          </a:lstStyle>
          <a:p>
            <a:pPr>
              <a:defRPr/>
            </a:pPr>
            <a:fld id="{A4419998-EAD6-4D15-8FDF-20FD41DE7097}" type="slidenum">
              <a:rPr lang="en-US">
                <a:solidFill>
                  <a:srgbClr val="4C545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775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prock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42545"/>
            <a:ext cx="6400800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6219459"/>
            <a:ext cx="6400800" cy="631460"/>
          </a:xfrm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aseline="0">
                <a:solidFill>
                  <a:srgbClr val="434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@Presenter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1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63258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ubspot_200x7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12" descr="hubspot_200x76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447675"/>
            <a:ext cx="1428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689642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911C2545-5024-433D-9509-6336E7A8A0FB}" type="datetime1">
              <a:rPr lang="nl-NL">
                <a:solidFill>
                  <a:srgbClr val="4C545B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1/27/12</a:t>
            </a:fld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4C545B"/>
              </a:solidFill>
              <a:latin typeface="Arial" pitchFamily="34" charset="0"/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6AA4F-69C8-4A0C-A19D-B82866B8F21D}" type="slidenum">
              <a:rPr lang="nl-NL">
                <a:solidFill>
                  <a:srgbClr val="4C545B"/>
                </a:solidFill>
              </a:rPr>
              <a:pPr/>
              <a:t>‹#›</a:t>
            </a:fld>
            <a:endParaRPr lang="nl-NL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s_wall_ppt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6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5244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981200"/>
            <a:ext cx="77724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Presentation Title (Arial 28 Bold)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7400" y="4343400"/>
            <a:ext cx="5029200" cy="1069848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(Arial 18)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12015" y="381000"/>
            <a:ext cx="2586037" cy="914400"/>
          </a:xfrm>
          <a:prstGeom prst="rect">
            <a:avLst/>
          </a:prstGeom>
          <a:solidFill>
            <a:schemeClr val="bg2">
              <a:alpha val="75000"/>
            </a:schemeClr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23" name="Picture 22" descr="hubspot_200x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51108"/>
            <a:ext cx="1428750" cy="542924"/>
          </a:xfrm>
          <a:prstGeom prst="rect">
            <a:avLst/>
          </a:prstGeom>
        </p:spPr>
      </p:pic>
      <p:sp>
        <p:nvSpPr>
          <p:cNvPr id="24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90800"/>
            <a:ext cx="7772400" cy="381000"/>
          </a:xfrm>
          <a:noFill/>
          <a:ln>
            <a:noFill/>
          </a:ln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40000"/>
                    <a:lumOff val="60000"/>
                  </a:schemeClr>
                </a:solidFill>
                <a:latin typeface="Helvetica Neue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Subtitle (Arial 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955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77" y="256032"/>
            <a:ext cx="8305800" cy="457200"/>
          </a:xfrm>
        </p:spPr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29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bSpot Hub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buFontTx/>
              <a:buBlip>
                <a:blip r:embed="rId2"/>
              </a:buBlip>
              <a:defRPr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370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188720"/>
            <a:ext cx="8229600" cy="4526280"/>
          </a:xfrm>
        </p:spPr>
        <p:txBody>
          <a:bodyPr/>
          <a:lstStyle>
            <a:lvl1pPr marL="457200" indent="-457200">
              <a:buClr>
                <a:schemeClr val="bg1">
                  <a:lumMod val="65000"/>
                </a:schemeClr>
              </a:buClr>
              <a:buFont typeface="+mj-lt"/>
              <a:buAutoNum type="arabicParenR"/>
              <a:defRPr/>
            </a:lvl1pPr>
            <a:lvl2pPr marL="740664" indent="-283464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chemeClr val="bg1">
                  <a:lumMod val="65000"/>
                </a:schemeClr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566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519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0304"/>
            <a:ext cx="4040188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63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0304"/>
            <a:ext cx="4041775" cy="594360"/>
          </a:xfrm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63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212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16A70-B40B-244D-88B2-51C46D5EA2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331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3008313" cy="77724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1560"/>
            <a:ext cx="5111750" cy="551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5943"/>
            <a:ext cx="3008313" cy="47321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1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056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02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156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56458"/>
            <a:ext cx="5486400" cy="72054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fld id="{464B29F2-3894-4D94-BDCE-955164B5445D}" type="slidenum">
              <a:rPr lang="en-US">
                <a:solidFill>
                  <a:srgbClr val="4C545B"/>
                </a:solidFill>
              </a:rPr>
              <a:pPr/>
              <a:t>‹#›</a:t>
            </a:fld>
            <a:endParaRPr lang="en-US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05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4200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with Gradient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675120"/>
            <a:ext cx="2133600" cy="152400"/>
          </a:xfrm>
        </p:spPr>
        <p:txBody>
          <a:bodyPr/>
          <a:lstStyle>
            <a:lvl1pPr>
              <a:defRPr sz="1100">
                <a:latin typeface="Helvetica Neue Light"/>
              </a:defRPr>
            </a:lvl1pPr>
          </a:lstStyle>
          <a:p>
            <a:fld id="{464B29F2-3894-4D94-BDCE-955164B5445D}" type="slidenum">
              <a:rPr lang="en-US" smtClean="0">
                <a:solidFill>
                  <a:srgbClr val="4C545B"/>
                </a:solidFill>
              </a:rPr>
              <a:pPr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4" name="Picture 3" descr="hubspot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  <p:pic>
        <p:nvPicPr>
          <p:cNvPr id="5" name="Picture 4" descr="hubspot_tran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803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8630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Divi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pic>
        <p:nvPicPr>
          <p:cNvPr id="10" name="Picture 9" descr="hubspot_200x7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" y="447675"/>
            <a:ext cx="1428750" cy="542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3" y="0"/>
            <a:ext cx="9134475" cy="32766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pic>
        <p:nvPicPr>
          <p:cNvPr id="14" name="Picture 13" descr="hubspot_200x76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883" y="447675"/>
            <a:ext cx="1428750" cy="5429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4900" y="2362200"/>
            <a:ext cx="6934200" cy="19812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400" y="2743200"/>
            <a:ext cx="6400800" cy="609600"/>
          </a:xfrm>
        </p:spPr>
        <p:txBody>
          <a:bodyPr/>
          <a:lstStyle>
            <a:lvl1pPr algn="l">
              <a:defRPr sz="2800" b="1" baseline="0">
                <a:solidFill>
                  <a:schemeClr val="bg2"/>
                </a:solidFill>
                <a:latin typeface="Helvetica Neue Light"/>
              </a:defRPr>
            </a:lvl1pPr>
          </a:lstStyle>
          <a:p>
            <a:r>
              <a:rPr lang="en-US" dirty="0" smtClean="0"/>
              <a:t>Slide Title (Arial 28 Bold)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400" y="3327633"/>
            <a:ext cx="6400800" cy="367993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(Arial 18)</a:t>
            </a:r>
          </a:p>
        </p:txBody>
      </p:sp>
    </p:spTree>
    <p:extLst>
      <p:ext uri="{BB962C8B-B14F-4D97-AF65-F5344CB8AC3E}">
        <p14:creationId xmlns:p14="http://schemas.microsoft.com/office/powerpoint/2010/main" val="40643897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71215"/>
            <a:ext cx="7772400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0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641" y="1"/>
            <a:ext cx="772936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03189" y="3853460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-286" y="1775380"/>
            <a:ext cx="2403475" cy="4013200"/>
          </a:xfrm>
        </p:spPr>
        <p:txBody>
          <a:bodyPr>
            <a:noAutofit/>
          </a:bodyPr>
          <a:lstStyle>
            <a:lvl1pPr marL="0" indent="0" algn="r">
              <a:buNone/>
              <a:defRPr sz="3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Sprocket &amp;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809" t="11313" r="9417" b="14480"/>
          <a:stretch/>
        </p:blipFill>
        <p:spPr>
          <a:xfrm>
            <a:off x="-1" y="1"/>
            <a:ext cx="48650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40815" y="2506385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8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413976" y="2699832"/>
            <a:ext cx="2403475" cy="2337255"/>
          </a:xfrm>
        </p:spPr>
        <p:txBody>
          <a:bodyPr>
            <a:noAutofit/>
          </a:bodyPr>
          <a:lstStyle>
            <a:lvl1pPr marL="0" indent="0" algn="ctr">
              <a:buNone/>
              <a:defRPr sz="14400"/>
            </a:lvl1pPr>
          </a:lstStyle>
          <a:p>
            <a:pPr lvl="0"/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mall spro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420081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0" cap="all">
                <a:solidFill>
                  <a:srgbClr val="434343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  <p:pic>
        <p:nvPicPr>
          <p:cNvPr id="6" name="Picture 5" descr="embossed sprocket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99" y="4465221"/>
            <a:ext cx="2696801" cy="23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6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 Large Text">
    <p:bg>
      <p:bgPr>
        <a:solidFill>
          <a:srgbClr val="E36F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902" y="717127"/>
            <a:ext cx="6786541" cy="136207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0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THIS TEXT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9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theme" Target="../theme/theme3.xml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62" y="4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0567" y="6471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34343"/>
                </a:solidFill>
                <a:latin typeface="Franklin Gothic Book"/>
                <a:cs typeface="Franklin Gothic Book"/>
              </a:defRPr>
            </a:lvl1pPr>
          </a:lstStyle>
          <a:p>
            <a:fld id="{4B416A70-B40B-244D-88B2-51C46D5EA2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04" r:id="rId2"/>
    <p:sldLayoutId id="2147483803" r:id="rId3"/>
    <p:sldLayoutId id="2147483650" r:id="rId4"/>
    <p:sldLayoutId id="2147483651" r:id="rId5"/>
    <p:sldLayoutId id="2147483805" r:id="rId6"/>
    <p:sldLayoutId id="2147483806" r:id="rId7"/>
    <p:sldLayoutId id="2147483807" r:id="rId8"/>
    <p:sldLayoutId id="2147483808" r:id="rId9"/>
    <p:sldLayoutId id="2147483799" r:id="rId10"/>
    <p:sldLayoutId id="2147483800" r:id="rId11"/>
    <p:sldLayoutId id="2147483801" r:id="rId12"/>
    <p:sldLayoutId id="2147483802" r:id="rId13"/>
    <p:sldLayoutId id="2147483652" r:id="rId14"/>
    <p:sldLayoutId id="2147483654" r:id="rId15"/>
    <p:sldLayoutId id="2147483655" r:id="rId16"/>
    <p:sldLayoutId id="21474839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434343"/>
          </a:solidFill>
          <a:latin typeface="Franklin Gothic Book"/>
          <a:ea typeface="+mj-ea"/>
          <a:cs typeface="Franklin Gothic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34343"/>
          </a:solidFill>
          <a:latin typeface="Franklin Gothic Book"/>
          <a:ea typeface="+mn-ea"/>
          <a:cs typeface="Franklin Gothic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34343"/>
          </a:solidFill>
          <a:latin typeface="Franklin Gothic Book"/>
          <a:ea typeface="+mn-ea"/>
          <a:cs typeface="Franklin Gothic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34343"/>
          </a:solidFill>
          <a:latin typeface="Franklin Gothic Book"/>
          <a:ea typeface="+mn-ea"/>
          <a:cs typeface="Franklin Gothic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34343"/>
          </a:solidFill>
          <a:latin typeface="Franklin Gothic Book"/>
          <a:ea typeface="+mn-ea"/>
          <a:cs typeface="Franklin Gothic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3663" y="1524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438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defTabSz="914400">
              <a:defRPr/>
            </a:pPr>
            <a:fld id="{540002E5-F1B1-46C4-9175-4BC5C2AD8B03}" type="slidenum">
              <a:rPr lang="en-US">
                <a:solidFill>
                  <a:srgbClr val="4C545B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4C545B"/>
              </a:solidFill>
            </a:endParaRPr>
          </a:p>
        </p:txBody>
      </p:sp>
      <p:pic>
        <p:nvPicPr>
          <p:cNvPr id="1030" name="Picture 7" descr="hubspot_trans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7063" y="6518275"/>
            <a:ext cx="8270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1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»"/>
        <a:defRPr sz="2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>
            <a:gsLst>
              <a:gs pos="0">
                <a:srgbClr val="303438"/>
              </a:gs>
              <a:gs pos="60000">
                <a:schemeClr val="tx1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FFFFFF"/>
              </a:solidFill>
              <a:latin typeface="Helvetica Neue Light"/>
            </a:endParaRPr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93677" y="256032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890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0" y="6675120"/>
            <a:ext cx="21336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mtClean="0">
                <a:solidFill>
                  <a:schemeClr val="tx1"/>
                </a:solidFill>
                <a:latin typeface="Helvetica Neue Light"/>
              </a:defRPr>
            </a:lvl1pPr>
          </a:lstStyle>
          <a:p>
            <a:pPr defTabSz="914400"/>
            <a:fld id="{464B29F2-3894-4D94-BDCE-955164B5445D}" type="slidenum">
              <a:rPr lang="en-US">
                <a:solidFill>
                  <a:srgbClr val="4C545B"/>
                </a:solidFill>
              </a:rPr>
              <a:pPr defTabSz="914400"/>
              <a:t>‹#›</a:t>
            </a:fld>
            <a:endParaRPr lang="en-US" dirty="0">
              <a:solidFill>
                <a:srgbClr val="4C545B"/>
              </a:solidFill>
            </a:endParaRPr>
          </a:p>
        </p:txBody>
      </p:sp>
      <p:pic>
        <p:nvPicPr>
          <p:cNvPr id="8" name="Picture 7" descr="hubspot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378" y="6518508"/>
            <a:ext cx="827171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kern="1200">
          <a:solidFill>
            <a:schemeClr val="bg1"/>
          </a:solidFill>
          <a:latin typeface="Helvetica Neue Ligh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SzPct val="105000"/>
        <a:buFont typeface="Arial" charset="0"/>
        <a:buChar char="•"/>
        <a:defRPr sz="3600" kern="1200">
          <a:solidFill>
            <a:schemeClr val="tx1"/>
          </a:solidFill>
          <a:latin typeface="Helvetica Neue Ligh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pitchFamily="34" charset="0"/>
        <a:buChar char="•"/>
        <a:defRPr sz="3200" kern="1200">
          <a:solidFill>
            <a:schemeClr val="tx1"/>
          </a:solidFill>
          <a:latin typeface="Helvetica Neue Ligh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•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–"/>
        <a:defRPr sz="2800" kern="1200">
          <a:solidFill>
            <a:schemeClr val="tx1"/>
          </a:solidFill>
          <a:latin typeface="Helvetica Neue Ligh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125"/>
        </a:buClr>
        <a:buFont typeface="Arial" charset="0"/>
        <a:buChar char="»"/>
        <a:defRPr sz="2400" kern="1200">
          <a:solidFill>
            <a:schemeClr val="tx1"/>
          </a:solidFill>
          <a:latin typeface="Helvetica Neue Ligh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blog.hubspot.com/blog/tabid/6307/bid/30862/mobile-app-usage-trumps-web-browsing-at-94-minutes-a-day-data?source=Blog_Email_%5BMobile%20App%20Usage%20Tru%5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twitter.com/KippBodnar" TargetMode="External"/><Relationship Id="rId3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amazon.com/B2B-Social-Media-Book-Generating/dp/1118167767" TargetMode="External"/><Relationship Id="rId3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www.amazon.com/B2B-Social-Media-Book-Generating/dp/1118167767" TargetMode="External"/><Relationship Id="rId3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911" y="-156799"/>
            <a:ext cx="10769827" cy="716719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3688015" y="4656936"/>
            <a:ext cx="5201223" cy="4882624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723323" y="5655212"/>
            <a:ext cx="5150238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914400">
              <a:lnSpc>
                <a:spcPct val="80000"/>
              </a:lnSpc>
            </a:pPr>
            <a:r>
              <a:rPr lang="en-US" sz="560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Go Inbound! </a:t>
            </a:r>
            <a:endParaRPr lang="en-US" sz="5600" dirty="0" smtClean="0">
              <a:solidFill>
                <a:srgbClr val="333333"/>
              </a:solidFill>
              <a:latin typeface="Franklin Gothic Book"/>
              <a:ea typeface="ＭＳ Ｐゴシック"/>
              <a:cs typeface="Franklin Gothic Book"/>
            </a:endParaRPr>
          </a:p>
        </p:txBody>
      </p:sp>
      <p:pic>
        <p:nvPicPr>
          <p:cNvPr id="5" name="Picture 4" descr="hubspot-gray.png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600"/>
            <a:ext cx="1947062" cy="74144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6057" y="5628558"/>
            <a:ext cx="621453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FFFF"/>
                </a:solidFill>
                <a:latin typeface="Franklin Gothic Book"/>
                <a:ea typeface="ＭＳ Ｐゴシック" pitchFamily="1" charset="-128"/>
                <a:cs typeface="Franklin Gothic Book"/>
              </a:rPr>
              <a:t>Kipp Bodnar</a:t>
            </a:r>
            <a:endParaRPr lang="en-US" sz="3000" dirty="0" smtClean="0">
              <a:solidFill>
                <a:srgbClr val="FFFFFF"/>
              </a:solidFill>
              <a:latin typeface="Franklin Gothic Book"/>
              <a:ea typeface="ＭＳ Ｐゴシック" pitchFamily="1" charset="-128"/>
              <a:cs typeface="Franklin Gothic Book"/>
            </a:endParaRPr>
          </a:p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dirty="0" smtClean="0">
                <a:solidFill>
                  <a:srgbClr val="FFFFFF"/>
                </a:solidFill>
                <a:latin typeface="Franklin Gothic Book"/>
                <a:ea typeface="ＭＳ Ｐゴシック" pitchFamily="1" charset="-128"/>
                <a:cs typeface="Franklin Gothic Book"/>
              </a:rPr>
              <a:t>@Kipp Bodnar</a:t>
            </a:r>
            <a:endParaRPr lang="en-US" sz="3000" dirty="0">
              <a:solidFill>
                <a:srgbClr val="FFFFFF"/>
              </a:solidFill>
              <a:latin typeface="Franklin Gothic Book"/>
              <a:ea typeface="ＭＳ Ｐゴシック" pitchFamily="1" charset="-128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10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8425885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770"/>
            <a:ext cx="9144000" cy="6085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5127" y="992289"/>
            <a:ext cx="65375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People don’t </a:t>
            </a:r>
            <a:r>
              <a:rPr lang="en-US" sz="4600" dirty="0"/>
              <a:t>w</a:t>
            </a:r>
            <a:r>
              <a:rPr lang="en-US" sz="4600" dirty="0" smtClean="0"/>
              <a:t>ant to be interrupted.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738115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6531" y="834802"/>
            <a:ext cx="8960393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INBOUND</a:t>
            </a:r>
          </a:p>
          <a:p>
            <a:pPr>
              <a:lnSpc>
                <a:spcPct val="80000"/>
              </a:lnSpc>
            </a:pPr>
            <a:r>
              <a:rPr lang="en-US" sz="8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MARKETING IS ABOUT </a:t>
            </a:r>
            <a:r>
              <a:rPr lang="en-US" sz="80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ATTRACTING</a:t>
            </a:r>
            <a:r>
              <a:rPr lang="en-US" sz="8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AND </a:t>
            </a:r>
            <a:r>
              <a:rPr lang="en-US" sz="80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CONVERTING</a:t>
            </a:r>
            <a:r>
              <a:rPr lang="en-US" sz="8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 NOT INTERUPPTING</a:t>
            </a:r>
            <a:endParaRPr lang="en-US" sz="8000" dirty="0" smtClean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6721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990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1</a:t>
            </a:r>
            <a:endParaRPr lang="en-US" sz="16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135785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1</a:t>
            </a:r>
            <a:endParaRPr lang="en-US" sz="96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775810" y="533400"/>
            <a:ext cx="2514600" cy="2514600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43268" y="1252432"/>
            <a:ext cx="2274439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Inbound Marketing</a:t>
            </a:r>
            <a:endParaRPr lang="en-US" sz="3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572933" y="2067146"/>
            <a:ext cx="1608667" cy="151122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>
            <a:off x="5300133" y="1463172"/>
            <a:ext cx="1510191" cy="1510191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37124" y="2001638"/>
            <a:ext cx="14732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SEO</a:t>
            </a:r>
            <a:endParaRPr lang="en-US" sz="28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420533" y="2705445"/>
            <a:ext cx="3389791" cy="884422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spect="1"/>
          </p:cNvSpPr>
          <p:nvPr/>
        </p:nvSpPr>
        <p:spPr>
          <a:xfrm>
            <a:off x="6810324" y="2852619"/>
            <a:ext cx="1886885" cy="1886885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810324" y="3519213"/>
            <a:ext cx="18868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Blogging</a:t>
            </a:r>
            <a:endParaRPr lang="en-US" sz="3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081866" y="3048000"/>
            <a:ext cx="1676401" cy="1829917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421467" y="3390555"/>
            <a:ext cx="169333" cy="470245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24000" y="3390555"/>
            <a:ext cx="228600" cy="1487362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>
            <a:spLocks noChangeAspect="1"/>
          </p:cNvSpPr>
          <p:nvPr/>
        </p:nvSpPr>
        <p:spPr>
          <a:xfrm>
            <a:off x="4544654" y="4797318"/>
            <a:ext cx="1886885" cy="1886885"/>
          </a:xfrm>
          <a:prstGeom prst="ellipse">
            <a:avLst/>
          </a:prstGeom>
          <a:solidFill>
            <a:srgbClr val="69D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52951" y="5431631"/>
            <a:ext cx="1878588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Landing Pages</a:t>
            </a:r>
            <a:endParaRPr lang="en-US" sz="36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176773" y="3996267"/>
            <a:ext cx="1181369" cy="1181369"/>
          </a:xfrm>
          <a:prstGeom prst="ellipse">
            <a:avLst/>
          </a:prstGeom>
          <a:solidFill>
            <a:srgbClr val="FF81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146671" y="4264077"/>
            <a:ext cx="1226827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Lead Nurturing</a:t>
            </a:r>
            <a:endParaRPr lang="en-US" sz="2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49938" y="5104407"/>
            <a:ext cx="1629478" cy="1629478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29955" y="5504585"/>
            <a:ext cx="1862666" cy="79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Email Marketing</a:t>
            </a:r>
            <a:endParaRPr lang="en-US" sz="28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666871" y="3027267"/>
            <a:ext cx="416862" cy="1172196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-97636" y="4206633"/>
            <a:ext cx="1181369" cy="1181369"/>
          </a:xfrm>
          <a:prstGeom prst="ellipse">
            <a:avLst/>
          </a:prstGeom>
          <a:solidFill>
            <a:srgbClr val="69D2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-63770" y="4449992"/>
            <a:ext cx="10922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Social Media</a:t>
            </a:r>
            <a:endParaRPr lang="en-US" sz="24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358142" y="2928350"/>
            <a:ext cx="1138838" cy="661517"/>
          </a:xfrm>
          <a:prstGeom prst="line">
            <a:avLst/>
          </a:prstGeom>
          <a:ln w="7620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4544654" y="3371502"/>
            <a:ext cx="1382013" cy="13820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496980" y="3876489"/>
            <a:ext cx="149742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7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Analytics</a:t>
            </a:r>
            <a:endParaRPr lang="en-US" sz="27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7507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7454041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425" y="-15680"/>
            <a:ext cx="10684299" cy="701040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-969219" y="431036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72458" y="5351302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Don’t take my word for it.</a:t>
            </a:r>
            <a:endParaRPr lang="en-US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834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964898" y="2895600"/>
            <a:ext cx="4572000" cy="457200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599673" y="4615584"/>
            <a:ext cx="2117107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>
              <a:lnSpc>
                <a:spcPct val="80000"/>
              </a:lnSpc>
            </a:pPr>
            <a:r>
              <a:rPr lang="en-US" sz="32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Mind-blowing Inbound Marketing statistics</a:t>
            </a:r>
            <a:endParaRPr lang="en-US" sz="32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6762" y="3704486"/>
            <a:ext cx="283108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6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10</a:t>
            </a:r>
            <a:endParaRPr lang="en-US" sz="16600" dirty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52628" y="4065992"/>
            <a:ext cx="0" cy="216647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10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6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69882"/>
            <a:ext cx="533041" cy="288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3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59" y="-76200"/>
            <a:ext cx="9326284" cy="72498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4692" y="4484826"/>
            <a:ext cx="8135283" cy="2720216"/>
            <a:chOff x="160609" y="450429"/>
            <a:chExt cx="2610555" cy="7344584"/>
          </a:xfrm>
        </p:grpSpPr>
        <p:sp>
          <p:nvSpPr>
            <p:cNvPr id="6" name="TextBox 5"/>
            <p:cNvSpPr txBox="1"/>
            <p:nvPr/>
          </p:nvSpPr>
          <p:spPr>
            <a:xfrm>
              <a:off x="160609" y="450429"/>
              <a:ext cx="2610555" cy="3711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0" dirty="0" smtClean="0">
                  <a:solidFill>
                    <a:srgbClr val="D8621D"/>
                  </a:solidFill>
                  <a:latin typeface="Franklin Gothic Medium"/>
                  <a:cs typeface="Franklin Gothic Medium"/>
                </a:rPr>
                <a:t>78%</a:t>
              </a:r>
              <a:endParaRPr lang="en-US" sz="10000" dirty="0">
                <a:solidFill>
                  <a:srgbClr val="D8621D"/>
                </a:solidFill>
                <a:latin typeface="Franklin Gothic Medium"/>
                <a:cs typeface="Franklin Gothic Medium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609" y="3501529"/>
              <a:ext cx="2127603" cy="4293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4000" b="1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of </a:t>
              </a:r>
              <a:r>
                <a:rPr lang="en-US" sz="4000" b="1" dirty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Internet users conduct product research online.</a:t>
              </a:r>
              <a:r>
                <a:rPr lang="en-US" sz="4000" dirty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/>
              </a:r>
              <a:br>
                <a:rPr lang="en-US" sz="4000" dirty="0">
                  <a:solidFill>
                    <a:schemeClr val="bg1"/>
                  </a:solidFill>
                  <a:latin typeface="Franklin Gothic Book"/>
                  <a:cs typeface="Franklin Gothic Book"/>
                </a:rPr>
              </a:br>
              <a:endParaRPr lang="en-US" sz="4000" b="1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304651" y="41871"/>
            <a:ext cx="3809710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cap="all" dirty="0" smtClean="0">
                <a:solidFill>
                  <a:srgbClr val="EFEFEF"/>
                </a:solidFill>
                <a:latin typeface="Franklin Gothic Book"/>
                <a:cs typeface="Franklin Gothic Book"/>
              </a:rPr>
              <a:t>DATA SOURCE, MONTH &amp; YEAR</a:t>
            </a:r>
            <a:endParaRPr lang="en-US" sz="1400" cap="all" dirty="0">
              <a:solidFill>
                <a:srgbClr val="EFEFE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938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6200946" y="2063652"/>
            <a:ext cx="398102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50264" y="4133627"/>
            <a:ext cx="1732957" cy="0"/>
          </a:xfrm>
          <a:prstGeom prst="line">
            <a:avLst/>
          </a:prstGeom>
          <a:ln w="57150" cap="rnd" cmpd="sng">
            <a:solidFill>
              <a:srgbClr val="434343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 bwMode="auto">
          <a:xfrm>
            <a:off x="457199" y="381000"/>
            <a:ext cx="868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000" b="1">
                <a:solidFill>
                  <a:srgbClr val="E36F1E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defTabSz="914400" eaLnBrk="0" hangingPunct="0">
              <a:lnSpc>
                <a:spcPct val="80000"/>
              </a:lnSpc>
            </a:pPr>
            <a:r>
              <a:rPr lang="en-US" sz="3600" b="0" dirty="0" smtClean="0">
                <a:solidFill>
                  <a:srgbClr val="333333"/>
                </a:solidFill>
                <a:latin typeface="Franklin Gothic Book"/>
                <a:ea typeface="ＭＳ Ｐゴシック"/>
                <a:cs typeface="Franklin Gothic Book"/>
              </a:rPr>
              <a:t>Mobile Dominating Web Browsing</a:t>
            </a:r>
            <a:endParaRPr lang="en-US" sz="3600" b="0" dirty="0">
              <a:solidFill>
                <a:srgbClr val="333333"/>
              </a:solidFill>
              <a:latin typeface="Franklin Gothic Book"/>
              <a:ea typeface="ＭＳ Ｐゴシック"/>
              <a:cs typeface="Franklin Gothic Boo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431" y="6550223"/>
            <a:ext cx="15568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33"/>
                </a:solidFill>
                <a:latin typeface="Franklin Gothic Book"/>
                <a:ea typeface="ＭＳ Ｐゴシック" pitchFamily="1" charset="-128"/>
                <a:cs typeface="Franklin Gothic Book"/>
              </a:rPr>
              <a:t>Source: </a:t>
            </a:r>
            <a:r>
              <a:rPr lang="en-US" sz="1400" dirty="0" err="1" smtClean="0">
                <a:solidFill>
                  <a:srgbClr val="333333"/>
                </a:solidFill>
                <a:latin typeface="Franklin Gothic Book"/>
                <a:ea typeface="ＭＳ Ｐゴシック" pitchFamily="1" charset="-128"/>
                <a:cs typeface="Franklin Gothic Book"/>
                <a:hlinkClick r:id="rId3"/>
              </a:rPr>
              <a:t>Comscore</a:t>
            </a:r>
            <a:endParaRPr lang="en-US" sz="1400" dirty="0">
              <a:solidFill>
                <a:srgbClr val="000000"/>
              </a:solidFill>
              <a:latin typeface="Franklin Gothic Book"/>
              <a:ea typeface="ＭＳ Ｐゴシック" pitchFamily="1" charset="-128"/>
              <a:cs typeface="Franklin Gothic Book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47633" y="851091"/>
            <a:ext cx="5586622" cy="2544952"/>
            <a:chOff x="3447633" y="4348694"/>
            <a:chExt cx="5586622" cy="2544952"/>
          </a:xfrm>
        </p:grpSpPr>
        <p:sp>
          <p:nvSpPr>
            <p:cNvPr id="21" name="TextBox 129"/>
            <p:cNvSpPr txBox="1">
              <a:spLocks noChangeArrowheads="1"/>
            </p:cNvSpPr>
            <p:nvPr/>
          </p:nvSpPr>
          <p:spPr bwMode="auto">
            <a:xfrm>
              <a:off x="3447633" y="5046977"/>
              <a:ext cx="2813732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333333"/>
                  </a:solidFill>
                  <a:latin typeface="Franklin Gothic Book"/>
                  <a:cs typeface="Franklin Gothic Book"/>
                </a:rPr>
                <a:t>Web Browsing</a:t>
              </a:r>
              <a:endParaRPr lang="en-US" sz="3600" dirty="0" smtClean="0">
                <a:solidFill>
                  <a:srgbClr val="33333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6489303" y="4348694"/>
              <a:ext cx="2544952" cy="2544952"/>
            </a:xfrm>
            <a:prstGeom prst="ellipse">
              <a:avLst/>
            </a:prstGeom>
            <a:solidFill>
              <a:srgbClr val="E36F1E"/>
            </a:solidFill>
            <a:ln w="76200" cap="flat" cmpd="sng" algn="ctr">
              <a:solidFill>
                <a:srgbClr val="E36F1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  <a:latin typeface="Franklin Gothic Book"/>
                <a:ea typeface="ＭＳ Ｐゴシック" pitchFamily="1" charset="-128"/>
                <a:cs typeface="Franklin Gothic Book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99048" y="5325532"/>
              <a:ext cx="2286616" cy="5283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400" dirty="0" smtClean="0">
                  <a:solidFill>
                    <a:srgbClr val="FFFFFF"/>
                  </a:solidFill>
                  <a:latin typeface="Franklin Gothic Book"/>
                  <a:ea typeface="ＭＳ Ｐゴシック" pitchFamily="1" charset="-128"/>
                  <a:cs typeface="Franklin Gothic Book"/>
                </a:rPr>
                <a:t>72 Minutes</a:t>
              </a:r>
              <a:endParaRPr lang="en-US" sz="3400" dirty="0">
                <a:solidFill>
                  <a:srgbClr val="FFFFFF"/>
                </a:solidFill>
                <a:latin typeface="Franklin Gothic Book"/>
                <a:ea typeface="ＭＳ Ｐゴシック" pitchFamily="1" charset="-128"/>
                <a:cs typeface="Franklin Gothic Book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838200" y="1371600"/>
            <a:ext cx="10762017" cy="5678424"/>
            <a:chOff x="-838200" y="1371600"/>
            <a:chExt cx="10762017" cy="5678424"/>
          </a:xfrm>
        </p:grpSpPr>
        <p:sp>
          <p:nvSpPr>
            <p:cNvPr id="18" name="TextBox 129"/>
            <p:cNvSpPr txBox="1">
              <a:spLocks noChangeArrowheads="1"/>
            </p:cNvSpPr>
            <p:nvPr/>
          </p:nvSpPr>
          <p:spPr bwMode="auto">
            <a:xfrm>
              <a:off x="5961417" y="3666389"/>
              <a:ext cx="3962400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333333"/>
                  </a:solidFill>
                  <a:latin typeface="Franklin Gothic Book"/>
                  <a:cs typeface="Franklin Gothic Book"/>
                </a:rPr>
                <a:t>Mobile App </a:t>
              </a:r>
            </a:p>
            <a:p>
              <a:pPr defTabSz="91440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smtClean="0">
                  <a:solidFill>
                    <a:srgbClr val="333333"/>
                  </a:solidFill>
                  <a:latin typeface="Franklin Gothic Book"/>
                  <a:cs typeface="Franklin Gothic Book"/>
                </a:rPr>
                <a:t>Usage</a:t>
              </a:r>
              <a:endParaRPr lang="en-US" sz="3600" dirty="0" smtClean="0">
                <a:solidFill>
                  <a:srgbClr val="333333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-838200" y="1371600"/>
              <a:ext cx="5678424" cy="5678424"/>
            </a:xfrm>
            <a:prstGeom prst="ellipse">
              <a:avLst/>
            </a:prstGeom>
            <a:solidFill>
              <a:srgbClr val="71AADC"/>
            </a:solidFill>
            <a:ln w="196850" cap="flat" cmpd="sng" algn="ctr">
              <a:solidFill>
                <a:srgbClr val="71AAD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 smtClean="0">
                <a:solidFill>
                  <a:srgbClr val="000000"/>
                </a:solidFill>
                <a:latin typeface="Franklin Gothic Book"/>
                <a:ea typeface="ＭＳ Ｐゴシック" pitchFamily="1" charset="-128"/>
                <a:cs typeface="Franklin Gothic Book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4800" y="3629561"/>
              <a:ext cx="4199030" cy="925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6500" dirty="0" smtClean="0">
                  <a:solidFill>
                    <a:schemeClr val="bg2"/>
                  </a:solidFill>
                  <a:latin typeface="Franklin Gothic Book"/>
                  <a:ea typeface="ＭＳ Ｐゴシック" pitchFamily="1" charset="-128"/>
                  <a:cs typeface="Franklin Gothic Book"/>
                </a:rPr>
                <a:t>94 Minutes</a:t>
              </a:r>
              <a:endParaRPr lang="en-US" sz="6500" dirty="0">
                <a:solidFill>
                  <a:schemeClr val="bg2"/>
                </a:solidFill>
                <a:latin typeface="Franklin Gothic Book"/>
                <a:ea typeface="ＭＳ Ｐゴシック" pitchFamily="1" charset="-128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80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18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77" y="6585562"/>
            <a:ext cx="297875" cy="272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4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27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" y="0"/>
            <a:ext cx="91403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5" y="6569882"/>
            <a:ext cx="482333" cy="2881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2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66520" y="-125439"/>
            <a:ext cx="9433754" cy="7118677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04887" y="4142521"/>
            <a:ext cx="2390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@</a:t>
            </a:r>
            <a:r>
              <a:rPr lang="en-US" sz="3000" dirty="0" err="1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KippBodnar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963" y="30447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Kipp Bodnar.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Kipp New Crop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46" y="1525419"/>
            <a:ext cx="3084576" cy="4078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11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29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3"/>
            <a:ext cx="9144000" cy="68386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710" y="6663961"/>
            <a:ext cx="235165" cy="1940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40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44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73"/>
            <a:ext cx="9144000" cy="68497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16921"/>
            <a:ext cx="360586" cy="2410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2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60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5"/>
            <a:ext cx="9144000" cy="6841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56" y="6679641"/>
            <a:ext cx="344909" cy="178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0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61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91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32601"/>
            <a:ext cx="376264" cy="2253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4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90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4"/>
            <a:ext cx="9144000" cy="6855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601241"/>
            <a:ext cx="501685" cy="2567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1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654616934_db876fb5f4_b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703" y="0"/>
            <a:ext cx="9150703" cy="6858000"/>
          </a:xfrm>
          <a:prstGeom prst="rect">
            <a:avLst/>
          </a:prstGeom>
        </p:spPr>
      </p:pic>
      <p:cxnSp>
        <p:nvCxnSpPr>
          <p:cNvPr id="4" name="Elbow Connector 3"/>
          <p:cNvCxnSpPr/>
          <p:nvPr/>
        </p:nvCxnSpPr>
        <p:spPr>
          <a:xfrm rot="5400000" flipH="1" flipV="1">
            <a:off x="1471215" y="2949663"/>
            <a:ext cx="1848626" cy="1350502"/>
          </a:xfrm>
          <a:prstGeom prst="bentConnector3">
            <a:avLst>
              <a:gd name="adj1" fmla="val 97826"/>
            </a:avLst>
          </a:prstGeom>
          <a:ln w="76200" cap="rnd" cmpd="sng">
            <a:solidFill>
              <a:srgbClr val="434343"/>
            </a:solidFill>
            <a:prstDash val="sysDot"/>
            <a:headEnd type="oval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>
            <a:off x="342172" y="3991631"/>
            <a:ext cx="3167795" cy="3167795"/>
          </a:xfrm>
          <a:prstGeom prst="ellipse">
            <a:avLst/>
          </a:prstGeom>
          <a:solidFill>
            <a:schemeClr val="bg2"/>
          </a:solidFill>
          <a:ln w="76200" cap="rnd" cmpd="sng" algn="ctr">
            <a:solidFill>
              <a:srgbClr val="434343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C545B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992" y="4746883"/>
            <a:ext cx="3010638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solidFill>
                  <a:srgbClr val="333333"/>
                </a:solidFill>
                <a:latin typeface="Franklin Gothic Book"/>
                <a:cs typeface="Franklin Gothic Book"/>
              </a:rPr>
              <a:t>Changing Affinity Marketing</a:t>
            </a:r>
            <a:endParaRPr lang="en-US" sz="4000" dirty="0">
              <a:solidFill>
                <a:srgbClr val="33333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995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693" y="501757"/>
            <a:ext cx="747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Traditional Affinity Marketing  </a:t>
            </a:r>
            <a:endParaRPr lang="en-US" sz="4600" dirty="0"/>
          </a:p>
        </p:txBody>
      </p:sp>
      <p:sp>
        <p:nvSpPr>
          <p:cNvPr id="3" name="Oval 2"/>
          <p:cNvSpPr/>
          <p:nvPr/>
        </p:nvSpPr>
        <p:spPr>
          <a:xfrm>
            <a:off x="3218859" y="1610631"/>
            <a:ext cx="2680881" cy="2477426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68327" y="3832779"/>
            <a:ext cx="2680881" cy="247742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86057" y="3832779"/>
            <a:ext cx="2680881" cy="247742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0544" y="2577546"/>
            <a:ext cx="1677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Big Bank 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878419" y="4542774"/>
            <a:ext cx="268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Supermarket Chain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5931096" y="4882492"/>
            <a:ext cx="116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AAA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3995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931177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463" y="965200"/>
            <a:ext cx="10301155" cy="589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1247" y="965200"/>
            <a:ext cx="76663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Affinity Marketing Online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47046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4878218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14" y="0"/>
            <a:ext cx="10431982" cy="693420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-592947" y="3996767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18753" y="5147463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Affinity online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is niche and diverse</a:t>
            </a:r>
            <a:endParaRPr lang="en-US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66565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511" y="1042985"/>
            <a:ext cx="747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Online Affinity Marketing  </a:t>
            </a:r>
            <a:endParaRPr lang="en-US" sz="4600" dirty="0"/>
          </a:p>
        </p:txBody>
      </p:sp>
      <p:sp>
        <p:nvSpPr>
          <p:cNvPr id="3" name="Oval 2"/>
          <p:cNvSpPr/>
          <p:nvPr/>
        </p:nvSpPr>
        <p:spPr>
          <a:xfrm>
            <a:off x="1606048" y="2404666"/>
            <a:ext cx="1023984" cy="857996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50651" y="2404666"/>
            <a:ext cx="1023984" cy="857996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11903" y="3417888"/>
            <a:ext cx="1023984" cy="857996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11903" y="2404666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65756" y="2404666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50651" y="3417888"/>
            <a:ext cx="1023984" cy="857996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65198" y="3443264"/>
            <a:ext cx="1023984" cy="857996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6048" y="3443264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50651" y="4539507"/>
            <a:ext cx="1023984" cy="857996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78173" y="3443264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39656" y="4515029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06048" y="4539507"/>
            <a:ext cx="1023984" cy="857996"/>
          </a:xfrm>
          <a:prstGeom prst="ellipse">
            <a:avLst/>
          </a:prstGeom>
          <a:solidFill>
            <a:srgbClr val="71A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78173" y="4515029"/>
            <a:ext cx="1023984" cy="857996"/>
          </a:xfrm>
          <a:prstGeom prst="ellipse">
            <a:avLst/>
          </a:prstGeom>
          <a:solidFill>
            <a:srgbClr val="FFB7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78173" y="2404666"/>
            <a:ext cx="1023984" cy="85799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11903" y="4539507"/>
            <a:ext cx="1023984" cy="857996"/>
          </a:xfrm>
          <a:prstGeom prst="ellipse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653082" y="2649904"/>
            <a:ext cx="10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12790" y="3696059"/>
            <a:ext cx="10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225207" y="4793652"/>
            <a:ext cx="10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09529" y="2656785"/>
            <a:ext cx="102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Blogger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38212" y="2649904"/>
            <a:ext cx="1137861" cy="37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427136" y="2614197"/>
            <a:ext cx="1137861" cy="37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13896" y="3718620"/>
            <a:ext cx="1137861" cy="37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27136" y="3657713"/>
            <a:ext cx="1137861" cy="37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13896" y="4786771"/>
            <a:ext cx="1137861" cy="37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Forum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12790" y="4601254"/>
            <a:ext cx="11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Niche network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25207" y="3551153"/>
            <a:ext cx="11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Niche network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74615" y="4630857"/>
            <a:ext cx="11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Niche network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03024" y="2498281"/>
            <a:ext cx="1137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Niche network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071668" y="3535473"/>
            <a:ext cx="136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Owner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50651" y="4635151"/>
            <a:ext cx="1368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Business Owner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bg2"/>
                </a:solidFill>
                <a:latin typeface="Franklin Gothic Book"/>
                <a:cs typeface="Franklin Gothic Book"/>
              </a:rPr>
              <a:t>I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 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1921470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" y="929836"/>
            <a:ext cx="9109648" cy="592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6756" y="1301434"/>
            <a:ext cx="393219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/>
              <a:t>Affiliate Marketing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81835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38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792168" cy="7016553"/>
            <a:chOff x="1789709" y="282343"/>
            <a:chExt cx="5792168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792168" cy="5486400"/>
              <a:chOff x="1486535" y="367008"/>
              <a:chExt cx="5792168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621849" cy="5486400"/>
                <a:chOff x="730372" y="-861089"/>
                <a:chExt cx="7409044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679983" y="1306198"/>
                  <a:ext cx="6459433" cy="3004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4400" dirty="0" smtClean="0"/>
                    <a:t>Affiliate Marketing is results-based attention renting</a:t>
                  </a:r>
                  <a:endParaRPr lang="en-US" sz="4400" dirty="0" smtClean="0"/>
                </a:p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0679828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21" y="-62720"/>
            <a:ext cx="10628458" cy="7073120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4320646" y="4494032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432346" y="5362488"/>
            <a:ext cx="43349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Owning the attention.</a:t>
            </a:r>
            <a:endParaRPr lang="en-US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47477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Insurance Bl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0"/>
            <a:ext cx="927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94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state Insu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25" y="0"/>
            <a:ext cx="6293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35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8416" y="887798"/>
            <a:ext cx="8531977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STOP RENTING…</a:t>
            </a:r>
          </a:p>
          <a:p>
            <a:pPr>
              <a:lnSpc>
                <a:spcPct val="80000"/>
              </a:lnSpc>
            </a:pPr>
            <a:r>
              <a:rPr lang="en-US" sz="96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START </a:t>
            </a:r>
            <a:r>
              <a:rPr lang="en-US" sz="9600" dirty="0" smtClean="0">
                <a:latin typeface="Franklin Gothic Book"/>
                <a:cs typeface="Franklin Gothic Book"/>
              </a:rPr>
              <a:t>OWNING</a:t>
            </a:r>
            <a:r>
              <a:rPr lang="en-US" sz="9600" dirty="0" smtClean="0">
                <a:solidFill>
                  <a:srgbClr val="434343"/>
                </a:solidFill>
                <a:latin typeface="Franklin Gothic Book"/>
                <a:cs typeface="Franklin Gothic Book"/>
              </a:rPr>
              <a:t>…</a:t>
            </a:r>
            <a:endParaRPr lang="en-US" sz="9600" dirty="0" smtClean="0">
              <a:solidFill>
                <a:srgbClr val="434343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8107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3668929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151"/>
            <a:ext cx="8966202" cy="67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6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bSpot_100%2bAwesome%2bMarketing%2bCharts.pdf (page 18 of 13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3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77" y="6585562"/>
            <a:ext cx="297875" cy="272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07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3907374"/>
            <a:ext cx="4208692" cy="0"/>
          </a:xfrm>
          <a:prstGeom prst="line">
            <a:avLst/>
          </a:prstGeom>
          <a:ln w="76200" cap="rnd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63900" y="1658410"/>
            <a:ext cx="4953000" cy="4572000"/>
            <a:chOff x="419100" y="1718733"/>
            <a:chExt cx="4953000" cy="457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646036" y="1718733"/>
              <a:ext cx="4572000" cy="45720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LT Std Cond"/>
                <a:ea typeface="ＭＳ Ｐゴシック" pitchFamily="1" charset="-128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419100" y="3944410"/>
              <a:ext cx="4953000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800" b="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bg1"/>
                  </a:solidFill>
                  <a:latin typeface="Arial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THANK </a:t>
              </a:r>
            </a:p>
            <a:p>
              <a:pPr algn="ctr">
                <a:lnSpc>
                  <a:spcPct val="70000"/>
                </a:lnSpc>
              </a:pPr>
              <a:r>
                <a:rPr lang="en-US" sz="10000" dirty="0" smtClean="0">
                  <a:solidFill>
                    <a:srgbClr val="434343"/>
                  </a:solidFill>
                  <a:latin typeface="Franklin Gothic Book"/>
                  <a:cs typeface="Franklin Gothic Book"/>
                </a:rPr>
                <a:t>YOU</a:t>
              </a:r>
              <a:endParaRPr lang="en-US" sz="10000" dirty="0">
                <a:solidFill>
                  <a:srgbClr val="434343"/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34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360"/>
            <a:ext cx="93472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2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563" y="2892385"/>
            <a:ext cx="81534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I’m Brian </a:t>
            </a:r>
            <a:r>
              <a:rPr lang="en-US" sz="4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Halligan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Nice to meet you.</a:t>
            </a: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49134" y="6089869"/>
            <a:ext cx="0" cy="779573"/>
          </a:xfrm>
          <a:prstGeom prst="line">
            <a:avLst/>
          </a:prstGeom>
          <a:ln w="76200" cap="rnd" cmpd="sng">
            <a:solidFill>
              <a:srgbClr val="FFFFFF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203810" y="-1"/>
            <a:ext cx="9371044" cy="6993239"/>
          </a:xfrm>
          <a:prstGeom prst="rect">
            <a:avLst/>
          </a:prstGeom>
          <a:solidFill>
            <a:srgbClr val="E36F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97264" y="3990121"/>
            <a:ext cx="30120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2"/>
                </a:solidFill>
                <a:latin typeface="Franklin Gothic Book"/>
                <a:cs typeface="Franklin Gothic Book"/>
                <a:hlinkClick r:id="rId2"/>
              </a:rPr>
              <a:t>amzn.to/b2bsm2</a:t>
            </a:r>
            <a:endParaRPr lang="en-US" sz="3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910" y="2917601"/>
            <a:ext cx="4562202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smtClean="0">
                <a:solidFill>
                  <a:schemeClr val="bg2"/>
                </a:solidFill>
                <a:latin typeface="Franklin Gothic Book"/>
                <a:cs typeface="Franklin Gothic Book"/>
              </a:rPr>
              <a:t>I 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wrote </a:t>
            </a:r>
            <a:r>
              <a:rPr lang="en-US" sz="4000" i="1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The B2B Social Media Book</a:t>
            </a:r>
            <a:r>
              <a:rPr lang="en-US" sz="4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40626" y="5447017"/>
            <a:ext cx="0" cy="1395303"/>
          </a:xfrm>
          <a:prstGeom prst="line">
            <a:avLst/>
          </a:prstGeom>
          <a:ln w="76200" cap="rnd" cmpd="sng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2B cover Fla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12" y="991473"/>
            <a:ext cx="3078163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12222101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747" y="-31360"/>
            <a:ext cx="9908353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8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37" y="0"/>
            <a:ext cx="1041970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1691" y="-152388"/>
            <a:ext cx="10992203" cy="7315188"/>
          </a:xfrm>
          <a:prstGeom prst="rect">
            <a:avLst/>
          </a:prstGeom>
        </p:spPr>
      </p:pic>
      <p:sp>
        <p:nvSpPr>
          <p:cNvPr id="3" name="Oval 2"/>
          <p:cNvSpPr>
            <a:spLocks noChangeAspect="1"/>
          </p:cNvSpPr>
          <p:nvPr/>
        </p:nvSpPr>
        <p:spPr bwMode="auto">
          <a:xfrm>
            <a:off x="4159283" y="4235745"/>
            <a:ext cx="5211464" cy="4814464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434343"/>
              </a:solidFill>
              <a:latin typeface="Franklin Gothic Book"/>
              <a:ea typeface="ＭＳ Ｐゴシック" pitchFamily="1" charset="-128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583244" y="5323719"/>
            <a:ext cx="456075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434343"/>
                </a:solidFill>
                <a:latin typeface="News Gothic MT"/>
                <a:ea typeface="+mj-ea"/>
                <a:cs typeface="News Gothic MT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>
                <a:latin typeface="Franklin Gothic Book"/>
                <a:cs typeface="Franklin Gothic Book"/>
              </a:rPr>
              <a:t>Why is </a:t>
            </a:r>
            <a:r>
              <a:rPr lang="en-US" dirty="0" smtClean="0">
                <a:latin typeface="Franklin Gothic Book"/>
                <a:cs typeface="Franklin Gothic Book"/>
              </a:rPr>
              <a:t>renting ok in your marketing?</a:t>
            </a:r>
            <a:endParaRPr lang="en-US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55124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000000679828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521" y="-62720"/>
            <a:ext cx="10628458" cy="70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4706" y="6029005"/>
            <a:ext cx="463973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chemeClr val="bg2"/>
                </a:solidFill>
                <a:latin typeface="Franklin Gothic Book"/>
                <a:cs typeface="Franklin Gothic Book"/>
              </a:rPr>
              <a:t>@</a:t>
            </a:r>
            <a:r>
              <a:rPr lang="en-US" sz="2000" dirty="0" err="1" smtClean="0">
                <a:solidFill>
                  <a:schemeClr val="bg2"/>
                </a:solidFill>
                <a:latin typeface="Franklin Gothic Book"/>
                <a:cs typeface="Franklin Gothic Book"/>
              </a:rPr>
              <a:t>KippBodnar</a:t>
            </a:r>
            <a:endParaRPr lang="en-US" sz="2000" dirty="0">
              <a:solidFill>
                <a:schemeClr val="bg2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9709" y="282343"/>
            <a:ext cx="5656719" cy="7016553"/>
            <a:chOff x="1789709" y="282343"/>
            <a:chExt cx="5656719" cy="7016553"/>
          </a:xfrm>
        </p:grpSpPr>
        <p:grpSp>
          <p:nvGrpSpPr>
            <p:cNvPr id="8" name="Group 7"/>
            <p:cNvGrpSpPr/>
            <p:nvPr/>
          </p:nvGrpSpPr>
          <p:grpSpPr>
            <a:xfrm>
              <a:off x="1789709" y="282343"/>
              <a:ext cx="5656719" cy="5486400"/>
              <a:chOff x="1486535" y="367008"/>
              <a:chExt cx="5656719" cy="5486400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1656854" y="367008"/>
                <a:ext cx="5486400" cy="5486400"/>
                <a:chOff x="730372" y="-861089"/>
                <a:chExt cx="7230535" cy="5971122"/>
              </a:xfrm>
            </p:grpSpPr>
            <p:sp>
              <p:nvSpPr>
                <p:cNvPr id="6" name="Oval Callout 5"/>
                <p:cNvSpPr/>
                <p:nvPr/>
              </p:nvSpPr>
              <p:spPr>
                <a:xfrm>
                  <a:off x="730372" y="-861089"/>
                  <a:ext cx="7230535" cy="5971122"/>
                </a:xfrm>
                <a:prstGeom prst="wedgeEllipseCallout">
                  <a:avLst>
                    <a:gd name="adj1" fmla="val -45122"/>
                    <a:gd name="adj2" fmla="val 54828"/>
                  </a:avLst>
                </a:prstGeom>
                <a:solidFill>
                  <a:srgbClr val="FFFFFF"/>
                </a:solidFill>
                <a:ln w="76200" cap="rnd" cmpd="sng">
                  <a:solidFill>
                    <a:srgbClr val="434343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155200" y="1350558"/>
                  <a:ext cx="5649495" cy="3004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4400" dirty="0" smtClean="0"/>
                    <a:t>Marketing is an asset NOT an expense. </a:t>
                  </a:r>
                </a:p>
                <a:p>
                  <a:pPr>
                    <a:lnSpc>
                      <a:spcPct val="90000"/>
                    </a:lnSpc>
                  </a:pPr>
                  <a:endParaRPr lang="en-US" sz="2400" dirty="0">
                    <a:solidFill>
                      <a:srgbClr val="434343"/>
                    </a:solidFill>
                    <a:latin typeface="Franklin Gothic Book"/>
                    <a:cs typeface="Franklin Gothic Book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sz="3600" dirty="0">
                    <a:solidFill>
                      <a:srgbClr val="E36F1E"/>
                    </a:solidFill>
                    <a:latin typeface="Franklin Gothic Medium"/>
                    <a:cs typeface="Franklin Gothic Medium"/>
                  </a:endParaRPr>
                </a:p>
              </p:txBody>
            </p:sp>
          </p:grpSp>
          <p:sp>
            <p:nvSpPr>
              <p:cNvPr id="5" name="Rectangle 4"/>
              <p:cNvSpPr/>
              <p:nvPr/>
            </p:nvSpPr>
            <p:spPr>
              <a:xfrm>
                <a:off x="1486535" y="434740"/>
                <a:ext cx="1374864" cy="37702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3900" spc="-300" dirty="0">
                    <a:solidFill>
                      <a:srgbClr val="E36F1E"/>
                    </a:solidFill>
                    <a:latin typeface="Franklin Gothic Book"/>
                    <a:cs typeface="Franklin Gothic Book"/>
                  </a:rPr>
                  <a:t>“</a:t>
                </a:r>
                <a:endParaRPr lang="en-US" sz="3600" spc="-300" dirty="0">
                  <a:solidFill>
                    <a:srgbClr val="E36F1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992381" y="3528633"/>
              <a:ext cx="1335516" cy="3770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3900" dirty="0">
                  <a:solidFill>
                    <a:srgbClr val="E36F1E"/>
                  </a:solidFill>
                  <a:latin typeface="Franklin Gothic Medium"/>
                  <a:cs typeface="Franklin Gothic Medium"/>
                </a:rPr>
                <a:t>”</a:t>
              </a:r>
              <a:endParaRPr lang="en-US" sz="8000" dirty="0"/>
            </a:p>
          </p:txBody>
        </p:sp>
      </p:grpSp>
      <p:pic>
        <p:nvPicPr>
          <p:cNvPr id="11" name="Picture 10" descr="twit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49" y="5847143"/>
            <a:ext cx="1447800" cy="8250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5687" y="5907059"/>
            <a:ext cx="155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Tweet This</a:t>
            </a:r>
            <a:r>
              <a:rPr lang="en-US" dirty="0" smtClean="0">
                <a:solidFill>
                  <a:schemeClr val="bg1"/>
                </a:solidFill>
              </a:rPr>
              <a:t>!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1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1 HubSpot Theme">
  <a:themeElements>
    <a:clrScheme name="HubSpot 2011 Colors">
      <a:dk1>
        <a:srgbClr val="434343"/>
      </a:dk1>
      <a:lt1>
        <a:srgbClr val="FFFFFF"/>
      </a:lt1>
      <a:dk2>
        <a:srgbClr val="E36F1E"/>
      </a:dk2>
      <a:lt2>
        <a:srgbClr val="FFFFFF"/>
      </a:lt2>
      <a:accent1>
        <a:srgbClr val="71AADC"/>
      </a:accent1>
      <a:accent2>
        <a:srgbClr val="FF8125"/>
      </a:accent2>
      <a:accent3>
        <a:srgbClr val="FFB726"/>
      </a:accent3>
      <a:accent4>
        <a:srgbClr val="69D2E7"/>
      </a:accent4>
      <a:accent5>
        <a:srgbClr val="A7DBD8"/>
      </a:accent5>
      <a:accent6>
        <a:srgbClr val="44545E"/>
      </a:accent6>
      <a:hlink>
        <a:srgbClr val="589CEB"/>
      </a:hlink>
      <a:folHlink>
        <a:srgbClr val="4C545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36F1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7150" cap="rnd" cmpd="sng">
          <a:solidFill>
            <a:srgbClr val="434343"/>
          </a:solidFill>
          <a:prstDash val="sysDot"/>
          <a:headEnd type="oval" w="sm" len="sm"/>
          <a:tailEnd type="stealth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AFB845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E25224"/>
      </a:accent6>
      <a:hlink>
        <a:srgbClr val="4B9FD3"/>
      </a:hlink>
      <a:folHlink>
        <a:srgbClr val="E62617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ubSpot">
  <a:themeElements>
    <a:clrScheme name="HubSpot - IMU">
      <a:dk1>
        <a:srgbClr val="4C545B"/>
      </a:dk1>
      <a:lt1>
        <a:srgbClr val="FFFFFF"/>
      </a:lt1>
      <a:dk2>
        <a:srgbClr val="4B9FD3"/>
      </a:dk2>
      <a:lt2>
        <a:srgbClr val="262A2D"/>
      </a:lt2>
      <a:accent1>
        <a:srgbClr val="D9DCDF"/>
      </a:accent1>
      <a:accent2>
        <a:srgbClr val="FF8125"/>
      </a:accent2>
      <a:accent3>
        <a:srgbClr val="FFFFFF"/>
      </a:accent3>
      <a:accent4>
        <a:srgbClr val="3E4E5B"/>
      </a:accent4>
      <a:accent5>
        <a:srgbClr val="D4D8B0"/>
      </a:accent5>
      <a:accent6>
        <a:srgbClr val="AFB845"/>
      </a:accent6>
      <a:hlink>
        <a:srgbClr val="4B9FD3"/>
      </a:hlink>
      <a:folHlink>
        <a:srgbClr val="E25224"/>
      </a:folHlink>
    </a:clrScheme>
    <a:fontScheme name="Sano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77641</TotalTime>
  <Words>274</Words>
  <Application>Microsoft Macintosh PowerPoint</Application>
  <PresentationFormat>On-screen Show (4:3)</PresentationFormat>
  <Paragraphs>89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2011 HubSpot Theme</vt:lpstr>
      <vt:lpstr>HubSpot</vt:lpstr>
      <vt:lpstr>1_HubSpot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HubSpot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Kagan</dc:creator>
  <cp:lastModifiedBy>Kipp Bodnar</cp:lastModifiedBy>
  <cp:revision>452</cp:revision>
  <cp:lastPrinted>2011-11-07T22:24:40Z</cp:lastPrinted>
  <dcterms:created xsi:type="dcterms:W3CDTF">2012-01-20T00:53:56Z</dcterms:created>
  <dcterms:modified xsi:type="dcterms:W3CDTF">2012-02-03T18:46:01Z</dcterms:modified>
</cp:coreProperties>
</file>