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62"/>
  </p:notesMasterIdLst>
  <p:sldIdLst>
    <p:sldId id="493" r:id="rId4"/>
    <p:sldId id="494" r:id="rId5"/>
    <p:sldId id="495" r:id="rId6"/>
    <p:sldId id="496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04" r:id="rId15"/>
    <p:sldId id="505" r:id="rId16"/>
    <p:sldId id="542" r:id="rId17"/>
    <p:sldId id="506" r:id="rId18"/>
    <p:sldId id="507" r:id="rId19"/>
    <p:sldId id="458" r:id="rId20"/>
    <p:sldId id="508" r:id="rId21"/>
    <p:sldId id="512" r:id="rId22"/>
    <p:sldId id="514" r:id="rId23"/>
    <p:sldId id="515" r:id="rId24"/>
    <p:sldId id="516" r:id="rId25"/>
    <p:sldId id="513" r:id="rId26"/>
    <p:sldId id="509" r:id="rId27"/>
    <p:sldId id="517" r:id="rId28"/>
    <p:sldId id="520" r:id="rId29"/>
    <p:sldId id="521" r:id="rId30"/>
    <p:sldId id="522" r:id="rId31"/>
    <p:sldId id="523" r:id="rId32"/>
    <p:sldId id="524" r:id="rId33"/>
    <p:sldId id="518" r:id="rId34"/>
    <p:sldId id="519" r:id="rId35"/>
    <p:sldId id="525" r:id="rId36"/>
    <p:sldId id="510" r:id="rId37"/>
    <p:sldId id="530" r:id="rId38"/>
    <p:sldId id="531" r:id="rId39"/>
    <p:sldId id="533" r:id="rId40"/>
    <p:sldId id="532" r:id="rId41"/>
    <p:sldId id="534" r:id="rId42"/>
    <p:sldId id="535" r:id="rId43"/>
    <p:sldId id="543" r:id="rId44"/>
    <p:sldId id="544" r:id="rId45"/>
    <p:sldId id="545" r:id="rId46"/>
    <p:sldId id="549" r:id="rId47"/>
    <p:sldId id="547" r:id="rId48"/>
    <p:sldId id="550" r:id="rId49"/>
    <p:sldId id="548" r:id="rId50"/>
    <p:sldId id="511" r:id="rId51"/>
    <p:sldId id="537" r:id="rId52"/>
    <p:sldId id="538" r:id="rId53"/>
    <p:sldId id="539" r:id="rId54"/>
    <p:sldId id="540" r:id="rId55"/>
    <p:sldId id="541" r:id="rId56"/>
    <p:sldId id="546" r:id="rId57"/>
    <p:sldId id="526" r:id="rId58"/>
    <p:sldId id="527" r:id="rId59"/>
    <p:sldId id="528" r:id="rId60"/>
    <p:sldId id="52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35" autoAdjust="0"/>
    <p:restoredTop sz="99810" autoAdjust="0"/>
  </p:normalViewPr>
  <p:slideViewPr>
    <p:cSldViewPr snapToGrid="0" snapToObjects="1" showGuides="1">
      <p:cViewPr>
        <p:scale>
          <a:sx n="75" d="100"/>
          <a:sy n="75" d="100"/>
        </p:scale>
        <p:origin x="-1936" y="-776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10/31/11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DPS:  Lets find another brand image.  This one kind of has low contrast and the text sits funny on top of the bow.  </a:t>
            </a:r>
            <a:r>
              <a:rPr lang="en-US" baseline="0" dirty="0" smtClean="0"/>
              <a:t> (The reason I’m being a tad picky, even though this is an internal document is that it’s possible that this deck is something we share externally at some point.  It’s important).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DPS:  Lets find another brand image.  This one kind of has low contrast and the text sits funny on top of the bow.  </a:t>
            </a:r>
            <a:r>
              <a:rPr lang="en-US" baseline="0" dirty="0" smtClean="0"/>
              <a:t> (The reason I’m being a tad picky, even though this is an internal document is that it’s possible that this deck is something we share externally at some point.  It’s important).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6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84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October 31, 2011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10/31/11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  <p:sldLayoutId id="214748396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Relationship Id="rId3" Type="http://schemas.openxmlformats.org/officeDocument/2006/relationships/image" Target="../media/image2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0"/>
            <a:ext cx="10419710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19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808080"/>
              </a:solidFill>
              <a:latin typeface="Georgia" pitchFamily="18" charset="0"/>
              <a:ea typeface="ＭＳ Ｐゴシック" pitchFamily="1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808080"/>
              </a:solidFill>
              <a:latin typeface="Georgia" pitchFamily="18" charset="0"/>
              <a:ea typeface="ＭＳ Ｐゴシック" pitchFamily="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670" y="5731933"/>
            <a:ext cx="6214532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 Bodnar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@</a:t>
            </a:r>
            <a:r>
              <a:rPr lang="en-US" sz="2800" dirty="0" err="1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KippBodnar</a:t>
            </a:r>
            <a:endParaRPr lang="en-US" sz="2800" dirty="0">
              <a:solidFill>
                <a:srgbClr val="FFFFFF"/>
              </a:solidFill>
              <a:latin typeface="Franklin Gothic Medium"/>
              <a:ea typeface="ＭＳ Ｐゴシック" pitchFamily="1" charset="-128"/>
              <a:cs typeface="Franklin Gothic Medium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19372" y="2819400"/>
            <a:ext cx="4572000" cy="4572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91967" y="4513231"/>
            <a:ext cx="4673601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6600" dirty="0" smtClean="0">
                <a:solidFill>
                  <a:schemeClr val="tx2"/>
                </a:solidFill>
                <a:latin typeface="Franklin Gothic Medium"/>
                <a:ea typeface="ＭＳ Ｐゴシック"/>
                <a:cs typeface="Franklin Gothic Medium"/>
              </a:rPr>
              <a:t>Smart</a:t>
            </a:r>
          </a:p>
          <a:p>
            <a:pPr algn="ctr" defTabSz="914400">
              <a:lnSpc>
                <a:spcPct val="80000"/>
              </a:lnSpc>
            </a:pPr>
            <a:r>
              <a:rPr lang="en-US" sz="6600" dirty="0" smtClean="0">
                <a:solidFill>
                  <a:srgbClr val="333333"/>
                </a:solidFill>
                <a:latin typeface="Franklin Gothic Medium"/>
                <a:ea typeface="ＭＳ Ｐゴシック"/>
                <a:cs typeface="Franklin Gothic Medium"/>
              </a:rPr>
              <a:t>Mobile Marketing</a:t>
            </a:r>
          </a:p>
        </p:txBody>
      </p:sp>
      <p:pic>
        <p:nvPicPr>
          <p:cNvPr id="12" name="Picture 11" descr="hubspot-gray.png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228600"/>
            <a:ext cx="1947062" cy="741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7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87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403" y="-76200"/>
            <a:ext cx="10546619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Mobile </a:t>
            </a:r>
            <a:r>
              <a:rPr lang="en-US" dirty="0" smtClean="0">
                <a:latin typeface="Franklin Gothic Medium"/>
                <a:cs typeface="Franklin Gothic Medium"/>
              </a:rPr>
              <a:t>can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Franklin Gothic Book"/>
                <a:cs typeface="Franklin Gothic Book"/>
              </a:rPr>
              <a:t>h</a:t>
            </a:r>
            <a:r>
              <a:rPr lang="en-US" dirty="0" smtClean="0">
                <a:latin typeface="Franklin Gothic Book"/>
                <a:cs typeface="Franklin Gothic Book"/>
              </a:rPr>
              <a:t>elp!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8634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6016" y="1212641"/>
            <a:ext cx="8715584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SMART PHONES WILL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EXCEED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PCs BY 2013.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3920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895" y="455644"/>
            <a:ext cx="9525936" cy="30880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8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82% </a:t>
            </a:r>
            <a:r>
              <a:rPr lang="en-US" sz="8000" smtClean="0">
                <a:solidFill>
                  <a:schemeClr val="bg2"/>
                </a:solidFill>
                <a:latin typeface="Franklin Gothic Book"/>
                <a:cs typeface="Franklin Gothic Book"/>
              </a:rPr>
              <a:t>OF </a:t>
            </a:r>
          </a:p>
          <a:p>
            <a:pPr>
              <a:lnSpc>
                <a:spcPct val="80000"/>
              </a:lnSpc>
            </a:pPr>
            <a:r>
              <a:rPr lang="en-US" sz="8000" smtClean="0">
                <a:solidFill>
                  <a:schemeClr val="bg2"/>
                </a:solidFill>
                <a:latin typeface="Franklin Gothic Book"/>
                <a:cs typeface="Franklin Gothic Book"/>
              </a:rPr>
              <a:t>EXECUTIVES HAVE </a:t>
            </a:r>
          </a:p>
          <a:p>
            <a:pPr>
              <a:lnSpc>
                <a:spcPct val="80000"/>
              </a:lnSpc>
            </a:pPr>
            <a:r>
              <a:rPr lang="en-US" sz="8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SMART PHONES. </a:t>
            </a:r>
            <a:endParaRPr lang="en-US" sz="8000" dirty="0">
              <a:solidFill>
                <a:srgbClr val="E36F1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3075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26" y="-326964"/>
            <a:ext cx="10877724" cy="72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1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2"/>
            <a:ext cx="9129391" cy="68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1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0"/>
            <a:ext cx="9129391" cy="67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0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14485" y="1601227"/>
            <a:ext cx="6684447" cy="104384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254000" y="346318"/>
            <a:ext cx="8737600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smtClean="0">
                <a:solidFill>
                  <a:srgbClr val="434343"/>
                </a:solidFill>
                <a:latin typeface="News Gothic MT"/>
                <a:cs typeface="News Gothic MT"/>
              </a:rPr>
              <a:t>4 KEYS TO GREAT MOBILE MARKETING</a:t>
            </a:r>
            <a:endParaRPr lang="en-US" sz="4000" dirty="0">
              <a:solidFill>
                <a:srgbClr val="434343"/>
              </a:solidFill>
              <a:latin typeface="News Gothic MT"/>
              <a:cs typeface="News Gothic M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63686" y="1945158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A Mobile Optimized Experience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63686" y="2927402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A </a:t>
            </a:r>
            <a:r>
              <a:rPr lang="en-US" sz="2800" dirty="0" smtClean="0">
                <a:solidFill>
                  <a:srgbClr val="333333"/>
                </a:solidFill>
                <a:latin typeface="News Gothic MT"/>
                <a:cs typeface="News Gothic MT"/>
              </a:rPr>
              <a:t>G</a:t>
            </a: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reat App Experience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63686" y="4011244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Being Social in a Mobile World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28411" y="5068750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Master Mobile Content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1685892"/>
            <a:ext cx="1559097" cy="1015998"/>
            <a:chOff x="0" y="1685892"/>
            <a:chExt cx="1559097" cy="1015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0" y="2248923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601748" y="1787490"/>
              <a:ext cx="914400" cy="914400"/>
            </a:xfrm>
            <a:prstGeom prst="ellipse">
              <a:avLst/>
            </a:prstGeom>
            <a:solidFill>
              <a:srgbClr val="E36F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8497" y="168589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1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1816" y="2762736"/>
            <a:ext cx="1565872" cy="1022996"/>
            <a:chOff x="11816" y="2762736"/>
            <a:chExt cx="1565872" cy="1022996"/>
          </a:xfrm>
        </p:grpSpPr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613564" y="2871332"/>
              <a:ext cx="914400" cy="914400"/>
            </a:xfrm>
            <a:prstGeom prst="ellipse">
              <a:avLst/>
            </a:prstGeom>
            <a:solidFill>
              <a:srgbClr val="71AA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1816" y="3332765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87088" y="276273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2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2714" y="3802777"/>
            <a:ext cx="1547281" cy="1015998"/>
            <a:chOff x="32714" y="3853576"/>
            <a:chExt cx="1547281" cy="1015998"/>
          </a:xfrm>
        </p:grpSpPr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634462" y="3955174"/>
              <a:ext cx="914400" cy="91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2714" y="4416607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589395" y="385357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3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9412" y="4840228"/>
            <a:ext cx="1556542" cy="1028531"/>
            <a:chOff x="39412" y="5145022"/>
            <a:chExt cx="1556542" cy="1028531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641160" y="5259153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39412" y="5720586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05354" y="514502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4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4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Mobile Optimized Experience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2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 descr="Mobile F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3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234" y="-1"/>
            <a:ext cx="9144000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7415" y="4211433"/>
            <a:ext cx="1659429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477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2506" y="110280"/>
            <a:ext cx="877990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Options For Mobile </a:t>
            </a:r>
            <a:r>
              <a:rPr lang="en-US" dirty="0" smtClean="0">
                <a:latin typeface="Franklin Gothic Medium"/>
                <a:cs typeface="Franklin Gothic Medium"/>
              </a:rPr>
              <a:t>Optimization</a:t>
            </a:r>
            <a:endParaRPr lang="en-US" dirty="0">
              <a:latin typeface="Franklin Gothic Medium"/>
              <a:cs typeface="Franklin Gothic Medium"/>
            </a:endParaRPr>
          </a:p>
        </p:txBody>
      </p:sp>
      <p:sp>
        <p:nvSpPr>
          <p:cNvPr id="3" name="Oval 2"/>
          <p:cNvSpPr/>
          <p:nvPr/>
        </p:nvSpPr>
        <p:spPr>
          <a:xfrm>
            <a:off x="397936" y="2158998"/>
            <a:ext cx="3479800" cy="3005669"/>
          </a:xfrm>
          <a:prstGeom prst="ellipse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98522" y="2209800"/>
            <a:ext cx="3420534" cy="29548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48667" y="3281870"/>
            <a:ext cx="93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OR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48267" y="2963338"/>
            <a:ext cx="269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Mobile </a:t>
            </a:r>
            <a:r>
              <a:rPr lang="en-US" sz="4200" dirty="0" err="1" smtClean="0">
                <a:solidFill>
                  <a:schemeClr val="bg1"/>
                </a:solidFill>
              </a:rPr>
              <a:t>Stylesheet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593" y="2997204"/>
            <a:ext cx="269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FFFFFF"/>
                </a:solidFill>
              </a:rPr>
              <a:t>Mobile Website</a:t>
            </a:r>
            <a:endParaRPr lang="en-US" sz="4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8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03"/>
            <a:ext cx="9144000" cy="5091545"/>
          </a:xfrm>
        </p:spPr>
      </p:pic>
    </p:spTree>
    <p:extLst>
      <p:ext uri="{BB962C8B-B14F-4D97-AF65-F5344CB8AC3E}">
        <p14:creationId xmlns:p14="http://schemas.microsoft.com/office/powerpoint/2010/main" val="91421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Stock_00000131457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50" b="-6350"/>
          <a:stretch>
            <a:fillRect/>
          </a:stretch>
        </p:blipFill>
        <p:spPr>
          <a:xfrm>
            <a:off x="-491472" y="-457200"/>
            <a:ext cx="10363200" cy="7772400"/>
          </a:xfrm>
        </p:spPr>
      </p:pic>
      <p:grpSp>
        <p:nvGrpSpPr>
          <p:cNvPr id="9" name="Group 8"/>
          <p:cNvGrpSpPr/>
          <p:nvPr/>
        </p:nvGrpSpPr>
        <p:grpSpPr>
          <a:xfrm>
            <a:off x="-1248231" y="4142802"/>
            <a:ext cx="4854202" cy="4419682"/>
            <a:chOff x="504664" y="4688830"/>
            <a:chExt cx="4854202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504664" y="4688830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2087998" y="5705036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mtClean="0">
                  <a:latin typeface="Franklin Gothic Medium"/>
                  <a:cs typeface="Franklin Gothic Medium"/>
                </a:rPr>
                <a:t>Mobile Optimized </a:t>
              </a:r>
              <a:r>
                <a:rPr lang="en-US" dirty="0" smtClean="0">
                  <a:latin typeface="Franklin Gothic Medium"/>
                  <a:cs typeface="Franklin Gothic Medium"/>
                </a:rPr>
                <a:t>Email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41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0"/>
            <a:ext cx="9144000" cy="5733130"/>
          </a:xfrm>
        </p:spPr>
      </p:pic>
    </p:spTree>
    <p:extLst>
      <p:ext uri="{BB962C8B-B14F-4D97-AF65-F5344CB8AC3E}">
        <p14:creationId xmlns:p14="http://schemas.microsoft.com/office/powerpoint/2010/main" val="11843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4224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333333"/>
                </a:solidFill>
                <a:latin typeface="News Gothic MT"/>
                <a:cs typeface="News Gothic MT"/>
              </a:rPr>
              <a:t>A Great App Experience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1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64" y="50800"/>
            <a:ext cx="6827838" cy="68278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693566">
            <a:off x="242214" y="1476698"/>
            <a:ext cx="4656664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The average iPhone user has</a:t>
            </a:r>
            <a:endParaRPr lang="en-US" sz="3000" dirty="0" smtClean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 rot="20650977">
            <a:off x="948722" y="1654162"/>
            <a:ext cx="37422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434343"/>
                </a:solidFill>
                <a:cs typeface="Franklin Gothic Book"/>
              </a:rPr>
              <a:t>48</a:t>
            </a:r>
            <a:endParaRPr lang="en-US" dirty="0">
              <a:solidFill>
                <a:srgbClr val="434343"/>
              </a:solidFill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 rot="20720759">
            <a:off x="1800248" y="1525262"/>
            <a:ext cx="4322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434343"/>
                </a:solidFill>
                <a:cs typeface="Franklin Gothic Book"/>
              </a:rPr>
              <a:t>a</a:t>
            </a:r>
            <a:r>
              <a:rPr lang="en-US" sz="3000" dirty="0" smtClean="0">
                <a:solidFill>
                  <a:srgbClr val="434343"/>
                </a:solidFill>
                <a:cs typeface="Franklin Gothic Book"/>
              </a:rPr>
              <a:t>pplications.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2506" y="110280"/>
            <a:ext cx="87799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Two </a:t>
            </a:r>
            <a:r>
              <a:rPr lang="en-US" dirty="0" smtClean="0"/>
              <a:t>Types of Mobile </a:t>
            </a:r>
            <a:r>
              <a:rPr lang="en-US" dirty="0" smtClean="0">
                <a:latin typeface="Franklin Gothic Medium"/>
                <a:cs typeface="Franklin Gothic Medium"/>
              </a:rPr>
              <a:t>Applications</a:t>
            </a:r>
            <a:endParaRPr lang="en-US" dirty="0">
              <a:latin typeface="Franklin Gothic Medium"/>
              <a:cs typeface="Franklin Gothic Medium"/>
            </a:endParaRPr>
          </a:p>
        </p:txBody>
      </p:sp>
      <p:sp>
        <p:nvSpPr>
          <p:cNvPr id="3" name="Oval 2"/>
          <p:cNvSpPr/>
          <p:nvPr/>
        </p:nvSpPr>
        <p:spPr>
          <a:xfrm>
            <a:off x="397936" y="2158998"/>
            <a:ext cx="3479800" cy="3005669"/>
          </a:xfrm>
          <a:prstGeom prst="ellipse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98522" y="2209800"/>
            <a:ext cx="3420534" cy="29548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48667" y="3281870"/>
            <a:ext cx="93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OR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219195" y="3250984"/>
            <a:ext cx="269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HTML5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6526" y="2963338"/>
            <a:ext cx="269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FFFFFF"/>
                </a:solidFill>
              </a:rPr>
              <a:t>Native Application</a:t>
            </a:r>
            <a:endParaRPr lang="en-US" sz="4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0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64" y="50800"/>
            <a:ext cx="6827838" cy="68278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214" y="1268949"/>
            <a:ext cx="4177386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Native apps are designed</a:t>
            </a:r>
            <a:r>
              <a:rPr lang="en-US" sz="4000" dirty="0">
                <a:solidFill>
                  <a:srgbClr val="434343"/>
                </a:solidFill>
                <a:latin typeface="Franklin Gothic Book"/>
                <a:cs typeface="Franklin Gothic Book"/>
              </a:rPr>
              <a:t> </a:t>
            </a:r>
            <a:r>
              <a:rPr lang="en-US" sz="40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for 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434343"/>
                </a:solidFill>
                <a:cs typeface="Franklin Gothic Book"/>
              </a:rPr>
              <a:t>ONLY </a:t>
            </a:r>
            <a:r>
              <a:rPr lang="en-US" sz="40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one 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operating system.</a:t>
            </a:r>
            <a:endParaRPr lang="en-US" sz="4000" dirty="0" smtClean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51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200" cy="6896593"/>
          </a:xfrm>
        </p:spPr>
      </p:pic>
      <p:grpSp>
        <p:nvGrpSpPr>
          <p:cNvPr id="9" name="Group 8"/>
          <p:cNvGrpSpPr/>
          <p:nvPr/>
        </p:nvGrpSpPr>
        <p:grpSpPr>
          <a:xfrm>
            <a:off x="-1163566" y="4142802"/>
            <a:ext cx="4784128" cy="4419682"/>
            <a:chOff x="589329" y="4688830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589329" y="4688830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1969467" y="5705036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Native Apps Provide </a:t>
              </a:r>
              <a:r>
                <a:rPr lang="en-US" dirty="0" smtClean="0">
                  <a:latin typeface="Franklin Gothic Medium"/>
                  <a:cs typeface="Franklin Gothic Medium"/>
                </a:rPr>
                <a:t>Depth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2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5313504" y="1433674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HTML5 provides flexibility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3829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234" y="-1"/>
            <a:ext cx="9144000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82837" y="3990121"/>
            <a:ext cx="125078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Book Link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301" y="276055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 descr="Gmail for mob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36" y="-51906"/>
            <a:ext cx="10210800" cy="82440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163566" y="4142802"/>
            <a:ext cx="4784128" cy="4419682"/>
            <a:chOff x="589329" y="4688830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589329" y="4688830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2071065" y="5705036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HTML5 Example </a:t>
              </a:r>
              <a:r>
                <a:rPr lang="en-US" dirty="0" err="1" smtClean="0">
                  <a:latin typeface="Franklin Gothic Book"/>
                  <a:cs typeface="Franklin Gothic Book"/>
                </a:rPr>
                <a:t>Gmail.com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05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3200" y="1043315"/>
            <a:ext cx="9144000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GREAT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APP FOCUSES ON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UTILITY NOT TECHNOLOGY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9754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14485" y="1601227"/>
            <a:ext cx="6684447" cy="104384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254000" y="346318"/>
            <a:ext cx="8737600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smtClean="0">
                <a:solidFill>
                  <a:srgbClr val="434343"/>
                </a:solidFill>
                <a:latin typeface="News Gothic MT"/>
                <a:cs typeface="News Gothic MT"/>
              </a:rPr>
              <a:t>4 QUESTIONS TO JUDGE MOBILE APP UTILITY</a:t>
            </a:r>
            <a:endParaRPr lang="en-US" sz="4000" dirty="0">
              <a:solidFill>
                <a:srgbClr val="434343"/>
              </a:solidFill>
              <a:latin typeface="News Gothic MT"/>
              <a:cs typeface="News Gothic M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63686" y="1979024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What user needs are different in a mobile experience?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63686" y="3029000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What mobile features (location, SMS, </a:t>
            </a:r>
            <a:r>
              <a:rPr lang="en-US" sz="2800" kern="1200" dirty="0" err="1" smtClean="0">
                <a:solidFill>
                  <a:srgbClr val="333333"/>
                </a:solidFill>
                <a:latin typeface="News Gothic MT"/>
                <a:cs typeface="News Gothic MT"/>
              </a:rPr>
              <a:t>etc</a:t>
            </a: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) provide a better experience? 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63686" y="4129775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What is the business value of creating a mobile app?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28411" y="5119549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srgbClr val="333333"/>
                </a:solidFill>
                <a:latin typeface="News Gothic MT"/>
                <a:cs typeface="News Gothic MT"/>
              </a:rPr>
              <a:t>Are any features or marketing efforts improved by building a native app? 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1685892"/>
            <a:ext cx="1559097" cy="1015998"/>
            <a:chOff x="0" y="1685892"/>
            <a:chExt cx="1559097" cy="1015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0" y="2248923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601748" y="1787490"/>
              <a:ext cx="914400" cy="914400"/>
            </a:xfrm>
            <a:prstGeom prst="ellipse">
              <a:avLst/>
            </a:prstGeom>
            <a:solidFill>
              <a:srgbClr val="E36F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8497" y="168589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1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1816" y="2762736"/>
            <a:ext cx="1565872" cy="1022996"/>
            <a:chOff x="11816" y="2762736"/>
            <a:chExt cx="1565872" cy="1022996"/>
          </a:xfrm>
        </p:grpSpPr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613564" y="2871332"/>
              <a:ext cx="914400" cy="914400"/>
            </a:xfrm>
            <a:prstGeom prst="ellipse">
              <a:avLst/>
            </a:prstGeom>
            <a:solidFill>
              <a:srgbClr val="71AA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1816" y="3332765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87088" y="276273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2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2714" y="3802777"/>
            <a:ext cx="1547281" cy="1015998"/>
            <a:chOff x="32714" y="3853576"/>
            <a:chExt cx="1547281" cy="1015998"/>
          </a:xfrm>
        </p:grpSpPr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634462" y="3955174"/>
              <a:ext cx="914400" cy="91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2714" y="4416607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589395" y="385357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3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9412" y="4840228"/>
            <a:ext cx="1556542" cy="1028531"/>
            <a:chOff x="39412" y="5145022"/>
            <a:chExt cx="1556542" cy="1028531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641160" y="5259153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39412" y="5720586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05354" y="514502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4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3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" y="411664"/>
            <a:ext cx="4073652" cy="6110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5865" y="271846"/>
            <a:ext cx="45381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smtClean="0"/>
              <a:t>Example: </a:t>
            </a:r>
            <a:r>
              <a:rPr lang="en-US" sz="4600" dirty="0" err="1" smtClean="0"/>
              <a:t>Zipcar</a:t>
            </a:r>
            <a:endParaRPr lang="en-US" sz="4600" dirty="0"/>
          </a:p>
        </p:txBody>
      </p:sp>
      <p:sp>
        <p:nvSpPr>
          <p:cNvPr id="6" name="TextBox 5"/>
          <p:cNvSpPr txBox="1"/>
          <p:nvPr/>
        </p:nvSpPr>
        <p:spPr>
          <a:xfrm>
            <a:off x="4605865" y="1608667"/>
            <a:ext cx="40978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- Leverages Location</a:t>
            </a:r>
          </a:p>
          <a:p>
            <a:r>
              <a:rPr lang="en-US" sz="3000" dirty="0" smtClean="0"/>
              <a:t>- Contextual </a:t>
            </a:r>
          </a:p>
          <a:p>
            <a:r>
              <a:rPr lang="en-US" sz="3000" dirty="0" smtClean="0"/>
              <a:t>- Improves Desktop Experience</a:t>
            </a:r>
          </a:p>
          <a:p>
            <a:r>
              <a:rPr lang="en-US" sz="3000" dirty="0" smtClean="0"/>
              <a:t>- Offers Depth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2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4224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333333"/>
                </a:solidFill>
                <a:latin typeface="News Gothic MT"/>
                <a:cs typeface="News Gothic MT"/>
              </a:rPr>
              <a:t>Being Social in a Mobile World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Mobile social buying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b="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572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2703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" y="-46779"/>
            <a:ext cx="10210800" cy="7658100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423325" y="1732816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Location</a:t>
            </a:r>
            <a:r>
              <a:rPr lang="en-US" dirty="0" smtClean="0">
                <a:latin typeface="Franklin Gothic Book"/>
                <a:cs typeface="Franklin Gothic Book"/>
              </a:rPr>
              <a:t> is over-hyped.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426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8810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TextBox 624"/>
          <p:cNvSpPr txBox="1"/>
          <p:nvPr/>
        </p:nvSpPr>
        <p:spPr>
          <a:xfrm>
            <a:off x="5181598" y="1490133"/>
            <a:ext cx="3877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8125"/>
                </a:solidFill>
                <a:latin typeface="Franklin Gothic Medium"/>
                <a:cs typeface="Franklin Gothic Medium"/>
              </a:rPr>
              <a:t>Facebook</a:t>
            </a:r>
            <a:endParaRPr lang="en-US" sz="6000" dirty="0">
              <a:solidFill>
                <a:srgbClr val="FF8125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626" name="TextBox 625"/>
          <p:cNvSpPr txBox="1"/>
          <p:nvPr/>
        </p:nvSpPr>
        <p:spPr>
          <a:xfrm>
            <a:off x="406400" y="1490133"/>
            <a:ext cx="391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6"/>
                </a:solidFill>
              </a:rPr>
              <a:t>Foursquare</a:t>
            </a:r>
            <a:endParaRPr lang="en-US" sz="6000" dirty="0">
              <a:solidFill>
                <a:schemeClr val="accent6"/>
              </a:solidFill>
            </a:endParaRPr>
          </a:p>
        </p:txBody>
      </p:sp>
      <p:sp>
        <p:nvSpPr>
          <p:cNvPr id="627" name="TextBox 626"/>
          <p:cNvSpPr txBox="1"/>
          <p:nvPr/>
        </p:nvSpPr>
        <p:spPr>
          <a:xfrm>
            <a:off x="4893737" y="2675466"/>
            <a:ext cx="3877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solidFill>
                  <a:srgbClr val="FF8125"/>
                </a:solidFill>
                <a:latin typeface="Franklin Gothic Medium"/>
                <a:cs typeface="Franklin Gothic Medium"/>
              </a:rPr>
              <a:t>800 Million</a:t>
            </a:r>
            <a:endParaRPr lang="en-US" sz="10000" dirty="0">
              <a:solidFill>
                <a:srgbClr val="FF8125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628" name="TextBox 627"/>
          <p:cNvSpPr txBox="1"/>
          <p:nvPr/>
        </p:nvSpPr>
        <p:spPr>
          <a:xfrm>
            <a:off x="406400" y="301413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</a:rPr>
              <a:t>10 Million</a:t>
            </a:r>
            <a:endParaRPr lang="en-US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1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12396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929425" y="541914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I’m a </a:t>
            </a:r>
            <a:r>
              <a:rPr lang="en-US" dirty="0" smtClean="0">
                <a:latin typeface="Franklin Gothic Medium"/>
                <a:cs typeface="Franklin Gothic Medium"/>
              </a:rPr>
              <a:t>dork.</a:t>
            </a:r>
          </a:p>
        </p:txBody>
      </p:sp>
    </p:spTree>
    <p:extLst>
      <p:ext uri="{BB962C8B-B14F-4D97-AF65-F5344CB8AC3E}">
        <p14:creationId xmlns:p14="http://schemas.microsoft.com/office/powerpoint/2010/main" val="56568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36" y="-7600"/>
            <a:ext cx="10210800" cy="8155464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5245765" y="1394135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Experiment but don’t be stupid.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9221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-25470"/>
            <a:ext cx="10380133" cy="71544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19559" y="4679004"/>
            <a:ext cx="4784128" cy="4419682"/>
            <a:chOff x="7072454" y="5225032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7072454" y="5225032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8063123" y="5953381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Leverage SMS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H="1">
            <a:off x="1574800" y="4470400"/>
            <a:ext cx="1524000" cy="1049867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06" y="-15996"/>
            <a:ext cx="10380133" cy="69078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19559" y="4679004"/>
            <a:ext cx="4784128" cy="4419682"/>
            <a:chOff x="7072454" y="5225032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7072454" y="5225032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8063123" y="5953381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Connect Offline &amp; Online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87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996"/>
            <a:ext cx="9144000" cy="6873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4" y="-15996"/>
            <a:ext cx="6907862" cy="6907862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7239216" y="2765753"/>
            <a:ext cx="23619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QR Codes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673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996"/>
            <a:ext cx="9144000" cy="6873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29"/>
            <a:ext cx="9220200" cy="85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14485" y="1601227"/>
            <a:ext cx="6684447" cy="104384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254000" y="346318"/>
            <a:ext cx="873760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smtClean="0">
                <a:solidFill>
                  <a:srgbClr val="434343"/>
                </a:solidFill>
                <a:latin typeface="News Gothic MT"/>
                <a:cs typeface="News Gothic MT"/>
              </a:rPr>
              <a:t>QR Codes Store Information:</a:t>
            </a:r>
            <a:endParaRPr lang="en-US" sz="4000" dirty="0">
              <a:solidFill>
                <a:srgbClr val="434343"/>
              </a:solidFill>
              <a:latin typeface="News Gothic MT"/>
              <a:cs typeface="News Gothic M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63686" y="1945158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URL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63686" y="2927402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Text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63686" y="4011244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SMS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28411" y="5068750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Phone Number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1685892"/>
            <a:ext cx="1559097" cy="1015998"/>
            <a:chOff x="0" y="1685892"/>
            <a:chExt cx="1559097" cy="1015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0" y="2248923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601748" y="1787490"/>
              <a:ext cx="914400" cy="914400"/>
            </a:xfrm>
            <a:prstGeom prst="ellipse">
              <a:avLst/>
            </a:prstGeom>
            <a:solidFill>
              <a:srgbClr val="E36F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8497" y="168589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1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1816" y="2762736"/>
            <a:ext cx="1565872" cy="1022996"/>
            <a:chOff x="11816" y="2762736"/>
            <a:chExt cx="1565872" cy="1022996"/>
          </a:xfrm>
        </p:grpSpPr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613564" y="2871332"/>
              <a:ext cx="914400" cy="914400"/>
            </a:xfrm>
            <a:prstGeom prst="ellipse">
              <a:avLst/>
            </a:prstGeom>
            <a:solidFill>
              <a:srgbClr val="71AA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1816" y="3332765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87088" y="276273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2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2714" y="3802777"/>
            <a:ext cx="1547281" cy="1015998"/>
            <a:chOff x="32714" y="3853576"/>
            <a:chExt cx="1547281" cy="1015998"/>
          </a:xfrm>
        </p:grpSpPr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634462" y="3955174"/>
              <a:ext cx="914400" cy="91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2714" y="4416607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589395" y="385357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3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9412" y="4840228"/>
            <a:ext cx="1556542" cy="1028531"/>
            <a:chOff x="39412" y="5145022"/>
            <a:chExt cx="1556542" cy="1028531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641160" y="5259153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39412" y="5720586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05354" y="514502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4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1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61" y="-269991"/>
            <a:ext cx="10246443" cy="6907862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98893" y="5057376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Think about the total experience.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3518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5468" y="1111047"/>
            <a:ext cx="9144000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PRETTY PLEASE!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STOP </a:t>
            </a: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USING 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QR CODES ONLINE</a:t>
            </a:r>
            <a:endParaRPr lang="en-US" sz="9600" b="1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3070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4224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333333"/>
                </a:solidFill>
                <a:latin typeface="News Gothic MT"/>
                <a:cs typeface="News Gothic MT"/>
              </a:rPr>
              <a:t>Master Mobile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243" y="905926"/>
            <a:ext cx="10467970" cy="5988227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318590" y="959553"/>
            <a:ext cx="8554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Create Mobile Social Content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385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94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261940"/>
            <a:ext cx="10439400" cy="75133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6800" y="4498559"/>
            <a:ext cx="4784128" cy="4419682"/>
            <a:chOff x="894123" y="4976691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894123" y="4976691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1478401" y="5840503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Keep It Short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82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084" y="-19297"/>
            <a:ext cx="10455651" cy="69581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807973" y="4007338"/>
            <a:ext cx="4784128" cy="4419682"/>
            <a:chOff x="944922" y="4553366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944922" y="4553366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1969467" y="5688103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Focus on Headlines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72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606" y="0"/>
            <a:ext cx="10329334" cy="68772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807973" y="4007338"/>
            <a:ext cx="4784128" cy="4419682"/>
            <a:chOff x="944922" y="4553366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944922" y="4553366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1969467" y="5688103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Use Calls-to-Action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39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72" y="-19297"/>
            <a:ext cx="10363199" cy="689659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243" y="-19297"/>
            <a:ext cx="10467970" cy="69581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807973" y="4007338"/>
            <a:ext cx="4784128" cy="4419682"/>
            <a:chOff x="944922" y="4553366"/>
            <a:chExt cx="4784128" cy="4419682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944922" y="4553366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11" name="Title 4"/>
            <p:cNvSpPr txBox="1">
              <a:spLocks/>
            </p:cNvSpPr>
            <p:nvPr/>
          </p:nvSpPr>
          <p:spPr>
            <a:xfrm>
              <a:off x="1969467" y="5688103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Mobile Friendly Transaction Experience</a:t>
              </a:r>
              <a:endParaRPr lang="en-US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23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14485" y="1601227"/>
            <a:ext cx="6684447" cy="104384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254000" y="346318"/>
            <a:ext cx="8737600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smtClean="0">
                <a:solidFill>
                  <a:srgbClr val="434343"/>
                </a:solidFill>
                <a:latin typeface="News Gothic MT"/>
                <a:cs typeface="News Gothic MT"/>
              </a:rPr>
              <a:t>4 KEYS TO GREAT MOBILE MARKETING</a:t>
            </a:r>
            <a:endParaRPr lang="en-US" sz="4000" dirty="0">
              <a:solidFill>
                <a:srgbClr val="434343"/>
              </a:solidFill>
              <a:latin typeface="News Gothic MT"/>
              <a:cs typeface="News Gothic M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63686" y="1945158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A Mobile Optimized Experience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63686" y="2927402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A </a:t>
            </a:r>
            <a:r>
              <a:rPr lang="en-US" sz="2800" dirty="0" smtClean="0">
                <a:solidFill>
                  <a:srgbClr val="333333"/>
                </a:solidFill>
                <a:latin typeface="News Gothic MT"/>
                <a:cs typeface="News Gothic MT"/>
              </a:rPr>
              <a:t>G</a:t>
            </a: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reat App Experience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63686" y="4011244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Being Social in a Mobile World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28411" y="5068750"/>
            <a:ext cx="6684447" cy="573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" numCol="1" spcCol="1270" anchor="b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333333"/>
                </a:solidFill>
                <a:latin typeface="News Gothic MT"/>
                <a:cs typeface="News Gothic MT"/>
              </a:rPr>
              <a:t>Master Mobile Content</a:t>
            </a:r>
            <a:endParaRPr lang="en-US" sz="2800" kern="1200" dirty="0">
              <a:solidFill>
                <a:srgbClr val="333333"/>
              </a:solidFill>
              <a:latin typeface="News Gothic MT"/>
              <a:cs typeface="News Gothic M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1685892"/>
            <a:ext cx="1559097" cy="1015998"/>
            <a:chOff x="0" y="1685892"/>
            <a:chExt cx="1559097" cy="1015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0" y="2248923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601748" y="1787490"/>
              <a:ext cx="914400" cy="914400"/>
            </a:xfrm>
            <a:prstGeom prst="ellipse">
              <a:avLst/>
            </a:prstGeom>
            <a:solidFill>
              <a:srgbClr val="E36F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8497" y="168589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1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1816" y="2762736"/>
            <a:ext cx="1565872" cy="1022996"/>
            <a:chOff x="11816" y="2762736"/>
            <a:chExt cx="1565872" cy="1022996"/>
          </a:xfrm>
        </p:grpSpPr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613564" y="2871332"/>
              <a:ext cx="914400" cy="914400"/>
            </a:xfrm>
            <a:prstGeom prst="ellipse">
              <a:avLst/>
            </a:prstGeom>
            <a:solidFill>
              <a:srgbClr val="71AA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1816" y="3332765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87088" y="276273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2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2714" y="3802777"/>
            <a:ext cx="1547281" cy="1015998"/>
            <a:chOff x="32714" y="3853576"/>
            <a:chExt cx="1547281" cy="1015998"/>
          </a:xfrm>
        </p:grpSpPr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634462" y="3955174"/>
              <a:ext cx="914400" cy="91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2714" y="4416607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589395" y="3853576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3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9412" y="4840228"/>
            <a:ext cx="1556542" cy="1028531"/>
            <a:chOff x="39412" y="5145022"/>
            <a:chExt cx="1556542" cy="1028531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641160" y="5259153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39412" y="5720586"/>
              <a:ext cx="685800" cy="0"/>
            </a:xfrm>
            <a:prstGeom prst="line">
              <a:avLst/>
            </a:prstGeom>
            <a:ln w="57150" cap="rnd" cmpd="sng">
              <a:solidFill>
                <a:srgbClr val="434343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05354" y="5145022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4</a:t>
              </a:r>
              <a:endParaRPr lang="en-US" sz="60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223388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66560"/>
            <a:ext cx="9296400" cy="7740876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4759868" y="4432761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51398" y="5474977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Mastered the  </a:t>
            </a:r>
            <a:r>
              <a:rPr lang="en-US" dirty="0" smtClean="0">
                <a:latin typeface="Franklin Gothic Medium"/>
                <a:cs typeface="Franklin Gothic Medium"/>
              </a:rPr>
              <a:t>Mystery.</a:t>
            </a:r>
          </a:p>
        </p:txBody>
      </p:sp>
    </p:spTree>
    <p:extLst>
      <p:ext uri="{BB962C8B-B14F-4D97-AF65-F5344CB8AC3E}">
        <p14:creationId xmlns:p14="http://schemas.microsoft.com/office/powerpoint/2010/main" val="408418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3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17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3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0764739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20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</a:p>
        </p:txBody>
      </p:sp>
    </p:spTree>
    <p:extLst>
      <p:ext uri="{BB962C8B-B14F-4D97-AF65-F5344CB8AC3E}">
        <p14:creationId xmlns:p14="http://schemas.microsoft.com/office/powerpoint/2010/main" val="242440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13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26014</TotalTime>
  <Words>558</Words>
  <Application>Microsoft Macintosh PowerPoint</Application>
  <PresentationFormat>On-screen Show (4:3)</PresentationFormat>
  <Paragraphs>143</Paragraphs>
  <Slides>58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Options For Mobile Optimization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Types of Mobile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311</cp:revision>
  <dcterms:created xsi:type="dcterms:W3CDTF">2011-06-03T19:43:14Z</dcterms:created>
  <dcterms:modified xsi:type="dcterms:W3CDTF">2011-11-02T15:40:21Z</dcterms:modified>
</cp:coreProperties>
</file>