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handoutMasterIdLst>
    <p:handoutMasterId r:id="rId49"/>
  </p:handoutMasterIdLst>
  <p:sldIdLst>
    <p:sldId id="304" r:id="rId2"/>
    <p:sldId id="277" r:id="rId3"/>
    <p:sldId id="278" r:id="rId4"/>
    <p:sldId id="279" r:id="rId5"/>
    <p:sldId id="280" r:id="rId6"/>
    <p:sldId id="281" r:id="rId7"/>
    <p:sldId id="282" r:id="rId8"/>
    <p:sldId id="283" r:id="rId9"/>
    <p:sldId id="284" r:id="rId10"/>
    <p:sldId id="285" r:id="rId11"/>
    <p:sldId id="286" r:id="rId12"/>
    <p:sldId id="287" r:id="rId13"/>
    <p:sldId id="303" r:id="rId14"/>
    <p:sldId id="290" r:id="rId15"/>
    <p:sldId id="291" r:id="rId16"/>
    <p:sldId id="292" r:id="rId17"/>
    <p:sldId id="293" r:id="rId18"/>
    <p:sldId id="294" r:id="rId19"/>
    <p:sldId id="295" r:id="rId20"/>
    <p:sldId id="296" r:id="rId21"/>
    <p:sldId id="297" r:id="rId22"/>
    <p:sldId id="298" r:id="rId23"/>
    <p:sldId id="299" r:id="rId24"/>
    <p:sldId id="300" r:id="rId25"/>
    <p:sldId id="301" r:id="rId26"/>
    <p:sldId id="302" r:id="rId27"/>
    <p:sldId id="288" r:id="rId28"/>
    <p:sldId id="271" r:id="rId29"/>
    <p:sldId id="265" r:id="rId30"/>
    <p:sldId id="264" r:id="rId31"/>
    <p:sldId id="259" r:id="rId32"/>
    <p:sldId id="269" r:id="rId33"/>
    <p:sldId id="266" r:id="rId34"/>
    <p:sldId id="275" r:id="rId35"/>
    <p:sldId id="260" r:id="rId36"/>
    <p:sldId id="262" r:id="rId37"/>
    <p:sldId id="268" r:id="rId38"/>
    <p:sldId id="263" r:id="rId39"/>
    <p:sldId id="272" r:id="rId40"/>
    <p:sldId id="257" r:id="rId41"/>
    <p:sldId id="261" r:id="rId42"/>
    <p:sldId id="256" r:id="rId43"/>
    <p:sldId id="258" r:id="rId44"/>
    <p:sldId id="274" r:id="rId45"/>
    <p:sldId id="276" r:id="rId46"/>
    <p:sldId id="273"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3" d="100"/>
          <a:sy n="43" d="100"/>
        </p:scale>
        <p:origin x="-136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6AB49D-6FD2-4AB8-B750-FC693A59095B}" type="datetimeFigureOut">
              <a:rPr lang="en-US" smtClean="0"/>
              <a:t>6/30/11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499123F-90CE-4D14-904E-7A894C76D45A}" type="slidenum">
              <a:rPr lang="en-US" smtClean="0"/>
              <a:t>‹#›</a:t>
            </a:fld>
            <a:endParaRPr lang="en-US"/>
          </a:p>
        </p:txBody>
      </p:sp>
    </p:spTree>
    <p:extLst>
      <p:ext uri="{BB962C8B-B14F-4D97-AF65-F5344CB8AC3E}">
        <p14:creationId xmlns:p14="http://schemas.microsoft.com/office/powerpoint/2010/main" val="2332745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C56EE6-5559-E445-BA98-6300C10D2921}" type="datetimeFigureOut">
              <a:rPr lang="en-US" smtClean="0"/>
              <a:t>6/30/11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AE1D99-8EA4-F444-966F-921C0BACFA81}" type="slidenum">
              <a:rPr lang="en-US" smtClean="0"/>
              <a:t>‹#›</a:t>
            </a:fld>
            <a:endParaRPr lang="en-US"/>
          </a:p>
        </p:txBody>
      </p:sp>
    </p:spTree>
    <p:extLst>
      <p:ext uri="{BB962C8B-B14F-4D97-AF65-F5344CB8AC3E}">
        <p14:creationId xmlns:p14="http://schemas.microsoft.com/office/powerpoint/2010/main" val="6856199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3BAEAD-47E0-43CD-838A-A9361A371FA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know anything about mixing audio?  Probably not… but something that looks sexy is a lot more likely to get Mary to want </a:t>
            </a:r>
            <a:r>
              <a:rPr lang="en-US" smtClean="0"/>
              <a:t>to try and use it.</a:t>
            </a:r>
            <a:endParaRPr lang="en-US" dirty="0"/>
          </a:p>
        </p:txBody>
      </p:sp>
      <p:sp>
        <p:nvSpPr>
          <p:cNvPr id="4" name="Slide Number Placeholder 3"/>
          <p:cNvSpPr>
            <a:spLocks noGrp="1"/>
          </p:cNvSpPr>
          <p:nvPr>
            <p:ph type="sldNum" sz="quarter" idx="10"/>
          </p:nvPr>
        </p:nvSpPr>
        <p:spPr/>
        <p:txBody>
          <a:bodyPr/>
          <a:lstStyle/>
          <a:p>
            <a:fld id="{963BAEAD-47E0-43CD-838A-A9361A371FAB}" type="slidenum">
              <a:rPr lang="en-US" smtClean="0"/>
              <a:pPr/>
              <a:t>11</a:t>
            </a:fld>
            <a:endParaRPr lang="en-US"/>
          </a:p>
        </p:txBody>
      </p:sp>
    </p:spTree>
    <p:extLst>
      <p:ext uri="{BB962C8B-B14F-4D97-AF65-F5344CB8AC3E}">
        <p14:creationId xmlns:p14="http://schemas.microsoft.com/office/powerpoint/2010/main" val="3870053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It’s Mary’s job to</a:t>
            </a:r>
            <a:r>
              <a:rPr lang="en-US" baseline="0" dirty="0" smtClean="0"/>
              <a:t> sell a dream that she hands off to sales people to close.  To her perception is everything.  If something is perceived as valuable then she has done her job.</a:t>
            </a:r>
            <a:endParaRPr lang="en-US" dirty="0"/>
          </a:p>
        </p:txBody>
      </p:sp>
      <p:sp>
        <p:nvSpPr>
          <p:cNvPr id="4" name="Slide Number Placeholder 3"/>
          <p:cNvSpPr>
            <a:spLocks noGrp="1"/>
          </p:cNvSpPr>
          <p:nvPr>
            <p:ph type="sldNum" sz="quarter" idx="10"/>
          </p:nvPr>
        </p:nvSpPr>
        <p:spPr/>
        <p:txBody>
          <a:bodyPr/>
          <a:lstStyle/>
          <a:p>
            <a:fld id="{963BAEAD-47E0-43CD-838A-A9361A371FAB}" type="slidenum">
              <a:rPr lang="en-US" smtClean="0"/>
              <a:pPr/>
              <a:t>12</a:t>
            </a:fld>
            <a:endParaRPr lang="en-US"/>
          </a:p>
        </p:txBody>
      </p:sp>
    </p:spTree>
    <p:extLst>
      <p:ext uri="{BB962C8B-B14F-4D97-AF65-F5344CB8AC3E}">
        <p14:creationId xmlns:p14="http://schemas.microsoft.com/office/powerpoint/2010/main" val="2296072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3BAEAD-47E0-43CD-838A-A9361A371FAB}"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http://www.flickr.com/photos/betsssssy/5052901015/</a:t>
            </a:r>
          </a:p>
          <a:p>
            <a:endParaRPr lang="en-US" dirty="0" smtClean="0"/>
          </a:p>
          <a:p>
            <a:r>
              <a:rPr lang="en-US" dirty="0" smtClean="0"/>
              <a:t>Mollie is</a:t>
            </a:r>
            <a:r>
              <a:rPr lang="en-US" baseline="0" dirty="0" smtClean="0"/>
              <a:t> a one-person marketing team. She typically works at a smaller business and owns everything related to marketing, from lead gen to PR to product marketing. </a:t>
            </a:r>
          </a:p>
          <a:p>
            <a:endParaRPr lang="en-US" baseline="0" dirty="0" smtClean="0"/>
          </a:p>
          <a:p>
            <a:r>
              <a:rPr lang="en-US" baseline="0" dirty="0" smtClean="0"/>
              <a:t>To get this job, and to keep this job, she must be a jack-of-all-trades, someone who can do a little bit of everything.</a:t>
            </a:r>
          </a:p>
          <a:p>
            <a:endParaRPr lang="en-US" baseline="0" dirty="0" smtClean="0"/>
          </a:p>
          <a:p>
            <a:r>
              <a:rPr lang="en-US" baseline="0" dirty="0" smtClean="0"/>
              <a:t>In that sense, she’s like an Ollie with a lot to do, short on time/budget/resources, but understands how marketing works and has used a bunch of tools to get that job done.</a:t>
            </a:r>
            <a:endParaRPr lang="en-US" dirty="0" smtClean="0"/>
          </a:p>
        </p:txBody>
      </p:sp>
      <p:sp>
        <p:nvSpPr>
          <p:cNvPr id="4" name="Slide Number Placeholder 3"/>
          <p:cNvSpPr>
            <a:spLocks noGrp="1"/>
          </p:cNvSpPr>
          <p:nvPr>
            <p:ph type="sldNum" sz="quarter" idx="10"/>
          </p:nvPr>
        </p:nvSpPr>
        <p:spPr/>
        <p:txBody>
          <a:bodyPr/>
          <a:lstStyle/>
          <a:p>
            <a:fld id="{26CAB6C4-B3A5-4685-BE52-594ED9150B92}"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http://www.flickr.com/photos/revivaling/5728158227/in/photostream/</a:t>
            </a:r>
          </a:p>
          <a:p>
            <a:endParaRPr lang="en-US" dirty="0" smtClean="0"/>
          </a:p>
          <a:p>
            <a:r>
              <a:rPr lang="en-US" dirty="0" smtClean="0"/>
              <a:t>What’s really interesting about Mollie’s job is that she works at the intersection of every part of the business. I believe this is</a:t>
            </a:r>
            <a:r>
              <a:rPr lang="en-US" baseline="0" dirty="0" smtClean="0"/>
              <a:t> true about marketing in general, but when you get into larger organization with a larger marketing team, you have marketers who specialize in different areas. With Mollie being a one-person team, she gets to see how marketing fits into the larger organization.</a:t>
            </a:r>
          </a:p>
          <a:p>
            <a:endParaRPr lang="en-US" baseline="0" dirty="0" smtClean="0"/>
          </a:p>
          <a:p>
            <a:r>
              <a:rPr lang="en-US" baseline="0" dirty="0" smtClean="0"/>
              <a:t>Marketing is at the cross-roads of all the other departments – from sales to finance to product development.</a:t>
            </a:r>
            <a:endParaRPr lang="en-US" dirty="0" smtClean="0"/>
          </a:p>
        </p:txBody>
      </p:sp>
      <p:sp>
        <p:nvSpPr>
          <p:cNvPr id="4" name="Slide Number Placeholder 3"/>
          <p:cNvSpPr>
            <a:spLocks noGrp="1"/>
          </p:cNvSpPr>
          <p:nvPr>
            <p:ph type="sldNum" sz="quarter" idx="10"/>
          </p:nvPr>
        </p:nvSpPr>
        <p:spPr/>
        <p:txBody>
          <a:bodyPr/>
          <a:lstStyle/>
          <a:p>
            <a:fld id="{26CAB6C4-B3A5-4685-BE52-594ED9150B92}"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http://www.flickr.com/photos/walakazoo/3467719202/in/photostream/</a:t>
            </a:r>
          </a:p>
          <a:p>
            <a:endParaRPr lang="en-US" dirty="0" smtClean="0"/>
          </a:p>
          <a:p>
            <a:r>
              <a:rPr lang="en-US" dirty="0" smtClean="0"/>
              <a:t>Because of this, Mollie has to work well</a:t>
            </a:r>
            <a:r>
              <a:rPr lang="en-US" baseline="0" dirty="0" smtClean="0"/>
              <a:t> with all the other execs or </a:t>
            </a:r>
            <a:r>
              <a:rPr lang="en-US" baseline="0" dirty="0" err="1" smtClean="0"/>
              <a:t>depts</a:t>
            </a:r>
            <a:r>
              <a:rPr lang="en-US" baseline="0" dirty="0" smtClean="0"/>
              <a:t> in the company. She needs to be able to communicate well with them and to understand what’s important to them. For sales, it might be “how many awesome leads are you generating for me today?” For product development, it might be, “what are our potential customers’ goals and challenges?” For finance, it might be, “how can you cut your budget?” </a:t>
            </a:r>
            <a:r>
              <a:rPr lang="en-US" baseline="0" dirty="0" err="1" smtClean="0">
                <a:sym typeface="Wingdings"/>
              </a:rPr>
              <a:t></a:t>
            </a:r>
            <a:r>
              <a:rPr lang="en-US" baseline="0" dirty="0" smtClean="0">
                <a:sym typeface="Wingdings"/>
              </a:rPr>
              <a:t> Mollie needs to be able to answer each of these questions.</a:t>
            </a:r>
            <a:endParaRPr lang="en-US" dirty="0"/>
          </a:p>
        </p:txBody>
      </p:sp>
      <p:sp>
        <p:nvSpPr>
          <p:cNvPr id="4" name="Slide Number Placeholder 3"/>
          <p:cNvSpPr>
            <a:spLocks noGrp="1"/>
          </p:cNvSpPr>
          <p:nvPr>
            <p:ph type="sldNum" sz="quarter" idx="10"/>
          </p:nvPr>
        </p:nvSpPr>
        <p:spPr/>
        <p:txBody>
          <a:bodyPr/>
          <a:lstStyle/>
          <a:p>
            <a:fld id="{26CAB6C4-B3A5-4685-BE52-594ED9150B92}"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sitting next to Heidi</a:t>
            </a:r>
            <a:r>
              <a:rPr lang="en-US" baseline="0" dirty="0" smtClean="0"/>
              <a:t> when I started</a:t>
            </a:r>
            <a:endParaRPr lang="en-US" dirty="0" smtClean="0"/>
          </a:p>
          <a:p>
            <a:endParaRPr lang="en-US" dirty="0" smtClean="0"/>
          </a:p>
          <a:p>
            <a:r>
              <a:rPr lang="en-US" dirty="0" smtClean="0"/>
              <a:t>-get the feedback</a:t>
            </a:r>
          </a:p>
          <a:p>
            <a:r>
              <a:rPr lang="en-US" dirty="0" smtClean="0"/>
              <a:t>-have</a:t>
            </a:r>
            <a:r>
              <a:rPr lang="en-US" baseline="0" dirty="0" smtClean="0"/>
              <a:t> the conversation about what’s important and what’s not</a:t>
            </a:r>
            <a:endParaRPr lang="en-US" dirty="0"/>
          </a:p>
        </p:txBody>
      </p:sp>
      <p:sp>
        <p:nvSpPr>
          <p:cNvPr id="4" name="Slide Number Placeholder 3"/>
          <p:cNvSpPr>
            <a:spLocks noGrp="1"/>
          </p:cNvSpPr>
          <p:nvPr>
            <p:ph type="sldNum" sz="quarter" idx="10"/>
          </p:nvPr>
        </p:nvSpPr>
        <p:spPr/>
        <p:txBody>
          <a:bodyPr/>
          <a:lstStyle/>
          <a:p>
            <a:fld id="{26CAB6C4-B3A5-4685-BE52-594ED9150B92}"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http://www.flickr.com/photos/epsos/5693012875/in/photostream/</a:t>
            </a:r>
          </a:p>
          <a:p>
            <a:endParaRPr lang="en-US" dirty="0" smtClean="0"/>
          </a:p>
          <a:p>
            <a:r>
              <a:rPr lang="en-US" dirty="0" smtClean="0"/>
              <a:t>Mollie’s a busy person</a:t>
            </a:r>
            <a:r>
              <a:rPr lang="en-US" baseline="0" dirty="0" smtClean="0"/>
              <a:t> with limited time and budget. She needs to make the most of what’s available to her, so she needs to be ready to cut what’s not valuable. To do that, she needs to know what is or is not valuable. She’ll spend a fair amount of time evaluating different marketing programs – even as broad as PR vs. lead gen – and making a call as to which to spend her time on today.</a:t>
            </a:r>
            <a:endParaRPr lang="en-US" dirty="0"/>
          </a:p>
        </p:txBody>
      </p:sp>
      <p:sp>
        <p:nvSpPr>
          <p:cNvPr id="4" name="Slide Number Placeholder 3"/>
          <p:cNvSpPr>
            <a:spLocks noGrp="1"/>
          </p:cNvSpPr>
          <p:nvPr>
            <p:ph type="sldNum" sz="quarter" idx="10"/>
          </p:nvPr>
        </p:nvSpPr>
        <p:spPr/>
        <p:txBody>
          <a:bodyPr/>
          <a:lstStyle/>
          <a:p>
            <a:fld id="{26CAB6C4-B3A5-4685-BE52-594ED9150B92}"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a:t>
            </a:r>
            <a:r>
              <a:rPr lang="en-US" baseline="0" dirty="0" smtClean="0"/>
              <a:t> focusing on IMS 2008 sponsors vs. new lead gen</a:t>
            </a:r>
            <a:endParaRPr lang="en-US" dirty="0"/>
          </a:p>
        </p:txBody>
      </p:sp>
      <p:sp>
        <p:nvSpPr>
          <p:cNvPr id="4" name="Slide Number Placeholder 3"/>
          <p:cNvSpPr>
            <a:spLocks noGrp="1"/>
          </p:cNvSpPr>
          <p:nvPr>
            <p:ph type="sldNum" sz="quarter" idx="10"/>
          </p:nvPr>
        </p:nvSpPr>
        <p:spPr/>
        <p:txBody>
          <a:bodyPr/>
          <a:lstStyle/>
          <a:p>
            <a:fld id="{26CAB6C4-B3A5-4685-BE52-594ED9150B92}"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http://www.flickr.com/photos/basheertome/2113908770/in/photostream/</a:t>
            </a:r>
          </a:p>
          <a:p>
            <a:endParaRPr lang="en-US" dirty="0" smtClean="0"/>
          </a:p>
          <a:p>
            <a:r>
              <a:rPr lang="en-US" dirty="0" smtClean="0"/>
              <a:t>And so, Mollie needs to make decisions and see</a:t>
            </a:r>
            <a:r>
              <a:rPr lang="en-US" baseline="0" dirty="0" smtClean="0"/>
              <a:t> results – she’ll experiment with new tools or techniques, but this thing just needs to work.</a:t>
            </a:r>
            <a:endParaRPr lang="en-US" dirty="0"/>
          </a:p>
        </p:txBody>
      </p:sp>
      <p:sp>
        <p:nvSpPr>
          <p:cNvPr id="4" name="Slide Number Placeholder 3"/>
          <p:cNvSpPr>
            <a:spLocks noGrp="1"/>
          </p:cNvSpPr>
          <p:nvPr>
            <p:ph type="sldNum" sz="quarter" idx="10"/>
          </p:nvPr>
        </p:nvSpPr>
        <p:spPr/>
        <p:txBody>
          <a:bodyPr/>
          <a:lstStyle/>
          <a:p>
            <a:fld id="{26CAB6C4-B3A5-4685-BE52-594ED9150B92}"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3BAEAD-47E0-43CD-838A-A9361A371FA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webinar providers</a:t>
            </a:r>
          </a:p>
          <a:p>
            <a:endParaRPr lang="en-US" dirty="0" smtClean="0"/>
          </a:p>
          <a:p>
            <a:r>
              <a:rPr lang="en-US" dirty="0" smtClean="0"/>
              <a:t>Oh, we</a:t>
            </a:r>
            <a:r>
              <a:rPr lang="en-US" baseline="0" dirty="0" smtClean="0"/>
              <a:t> were willing to try new ones. But one after another, they didn’t work.</a:t>
            </a:r>
            <a:endParaRPr lang="en-US" dirty="0"/>
          </a:p>
        </p:txBody>
      </p:sp>
      <p:sp>
        <p:nvSpPr>
          <p:cNvPr id="4" name="Slide Number Placeholder 3"/>
          <p:cNvSpPr>
            <a:spLocks noGrp="1"/>
          </p:cNvSpPr>
          <p:nvPr>
            <p:ph type="sldNum" sz="quarter" idx="10"/>
          </p:nvPr>
        </p:nvSpPr>
        <p:spPr/>
        <p:txBody>
          <a:bodyPr/>
          <a:lstStyle/>
          <a:p>
            <a:fld id="{26CAB6C4-B3A5-4685-BE52-594ED9150B92}"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Mollie already</a:t>
            </a:r>
            <a:r>
              <a:rPr lang="en-US" baseline="0" dirty="0" smtClean="0"/>
              <a:t> has an overly packed schedule, with not a lot of time to try things out for fun or make a lot of effort just to try something that she’s skeptical of.</a:t>
            </a:r>
          </a:p>
          <a:p>
            <a:endParaRPr lang="en-US" baseline="0" dirty="0" smtClean="0"/>
          </a:p>
          <a:p>
            <a:r>
              <a:rPr lang="en-US" baseline="0" dirty="0" smtClean="0"/>
              <a:t>Case in point: I don’t really use trials. Because of the set up involved, I’m either going to commit and go full-force or not bother.</a:t>
            </a:r>
          </a:p>
          <a:p>
            <a:endParaRPr lang="en-US" baseline="0" dirty="0" smtClean="0"/>
          </a:p>
          <a:p>
            <a:r>
              <a:rPr lang="en-US" baseline="0" dirty="0" smtClean="0"/>
              <a:t>Anything that leverages what she’s already got going on – processes, systems, etc. helps. Integration definitely helps here.</a:t>
            </a:r>
          </a:p>
          <a:p>
            <a:endParaRPr lang="en-US" baseline="0" dirty="0" smtClean="0"/>
          </a:p>
          <a:p>
            <a:r>
              <a:rPr lang="en-US" baseline="0" dirty="0" smtClean="0"/>
              <a:t>Back to the webinar example – test events/trials didn’t mean anything to me, let’s just jump in and get there.</a:t>
            </a:r>
            <a:endParaRPr lang="en-US" dirty="0"/>
          </a:p>
        </p:txBody>
      </p:sp>
      <p:sp>
        <p:nvSpPr>
          <p:cNvPr id="4" name="Slide Number Placeholder 3"/>
          <p:cNvSpPr>
            <a:spLocks noGrp="1"/>
          </p:cNvSpPr>
          <p:nvPr>
            <p:ph type="sldNum" sz="quarter" idx="10"/>
          </p:nvPr>
        </p:nvSpPr>
        <p:spPr/>
        <p:txBody>
          <a:bodyPr/>
          <a:lstStyle/>
          <a:p>
            <a:fld id="{26CAB6C4-B3A5-4685-BE52-594ED9150B92}"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http://www.flickr.com/photos/31274030@N08/4520904259/in/photostream/</a:t>
            </a:r>
          </a:p>
          <a:p>
            <a:endParaRPr lang="en-US" dirty="0" smtClean="0"/>
          </a:p>
          <a:p>
            <a:r>
              <a:rPr lang="en-US" dirty="0" smtClean="0"/>
              <a:t>Mollie typically doesn’t have a lot of money to spend.</a:t>
            </a:r>
            <a:r>
              <a:rPr lang="en-US" baseline="0" dirty="0" smtClean="0"/>
              <a:t> She’s willing to put in some extra time or pain to get something to work on the cheap.</a:t>
            </a:r>
          </a:p>
          <a:p>
            <a:endParaRPr lang="en-US" baseline="0" dirty="0" smtClean="0"/>
          </a:p>
          <a:p>
            <a:r>
              <a:rPr lang="en-US" baseline="0" dirty="0" smtClean="0"/>
              <a:t>That also means Mollie is somewhat tech-savvy, or willing to try </a:t>
            </a:r>
            <a:r>
              <a:rPr lang="en-US" baseline="0" smtClean="0"/>
              <a:t>to figure things out on her own.</a:t>
            </a:r>
            <a:endParaRPr lang="en-US" dirty="0"/>
          </a:p>
        </p:txBody>
      </p:sp>
      <p:sp>
        <p:nvSpPr>
          <p:cNvPr id="4" name="Slide Number Placeholder 3"/>
          <p:cNvSpPr>
            <a:spLocks noGrp="1"/>
          </p:cNvSpPr>
          <p:nvPr>
            <p:ph type="sldNum" sz="quarter" idx="10"/>
          </p:nvPr>
        </p:nvSpPr>
        <p:spPr/>
        <p:txBody>
          <a:bodyPr/>
          <a:lstStyle/>
          <a:p>
            <a:fld id="{26CAB6C4-B3A5-4685-BE52-594ED9150B92}"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http://www.flickr.com/photos/93363727@N00/2929736774/in/photostream/</a:t>
            </a:r>
          </a:p>
          <a:p>
            <a:endParaRPr lang="en-US" dirty="0" smtClean="0"/>
          </a:p>
          <a:p>
            <a:r>
              <a:rPr lang="en-US" dirty="0" smtClean="0"/>
              <a:t>Example: the webinar disaster of 2008</a:t>
            </a:r>
          </a:p>
          <a:p>
            <a:endParaRPr lang="en-US" dirty="0" smtClean="0"/>
          </a:p>
          <a:p>
            <a:r>
              <a:rPr lang="en-US" dirty="0" smtClean="0"/>
              <a:t>3 people, 6 computers, 2 </a:t>
            </a:r>
            <a:r>
              <a:rPr lang="en-US" dirty="0" err="1" smtClean="0"/>
              <a:t>gotowebinars</a:t>
            </a:r>
            <a:endParaRPr lang="en-US" dirty="0"/>
          </a:p>
        </p:txBody>
      </p:sp>
      <p:sp>
        <p:nvSpPr>
          <p:cNvPr id="4" name="Slide Number Placeholder 3"/>
          <p:cNvSpPr>
            <a:spLocks noGrp="1"/>
          </p:cNvSpPr>
          <p:nvPr>
            <p:ph type="sldNum" sz="quarter" idx="10"/>
          </p:nvPr>
        </p:nvSpPr>
        <p:spPr/>
        <p:txBody>
          <a:bodyPr/>
          <a:lstStyle/>
          <a:p>
            <a:fld id="{26CAB6C4-B3A5-4685-BE52-594ED9150B92}"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http://www.flickr.com/photos/62446298@N00/2838339289/in/photostream/</a:t>
            </a:r>
            <a:endParaRPr lang="en-US" dirty="0"/>
          </a:p>
        </p:txBody>
      </p:sp>
      <p:sp>
        <p:nvSpPr>
          <p:cNvPr id="4" name="Slide Number Placeholder 3"/>
          <p:cNvSpPr>
            <a:spLocks noGrp="1"/>
          </p:cNvSpPr>
          <p:nvPr>
            <p:ph type="sldNum" sz="quarter" idx="10"/>
          </p:nvPr>
        </p:nvSpPr>
        <p:spPr/>
        <p:txBody>
          <a:bodyPr/>
          <a:lstStyle/>
          <a:p>
            <a:fld id="{26CAB6C4-B3A5-4685-BE52-594ED9150B92}"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63BAEAD-47E0-43CD-838A-A9361A371FAB}" type="slidenum">
              <a:rPr lang="en-US" smtClean="0"/>
              <a:pPr/>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Mary wants</a:t>
            </a:r>
            <a:r>
              <a:rPr lang="en-US" baseline="0" dirty="0" smtClean="0"/>
              <a:t> to impress her boss and one of the ways that she does this is by providing things that are sexy.  After all she is a marketer and it’s her job to make an OK product sound like something that is wonderful.  It is in her DNA to make things more sexy than they are!  Because of this she wants things that help her pass along things that are sexy.</a:t>
            </a:r>
            <a:endParaRPr lang="en-US" dirty="0"/>
          </a:p>
        </p:txBody>
      </p:sp>
      <p:sp>
        <p:nvSpPr>
          <p:cNvPr id="4" name="Slide Number Placeholder 3"/>
          <p:cNvSpPr>
            <a:spLocks noGrp="1"/>
          </p:cNvSpPr>
          <p:nvPr>
            <p:ph type="sldNum" sz="quarter" idx="10"/>
          </p:nvPr>
        </p:nvSpPr>
        <p:spPr/>
        <p:txBody>
          <a:bodyPr/>
          <a:lstStyle/>
          <a:p>
            <a:fld id="{963BAEAD-47E0-43CD-838A-A9361A371FAB}" type="slidenum">
              <a:rPr lang="en-US" smtClean="0"/>
              <a:pPr/>
              <a:t>3</a:t>
            </a:fld>
            <a:endParaRPr lang="en-US"/>
          </a:p>
        </p:txBody>
      </p:sp>
    </p:spTree>
    <p:extLst>
      <p:ext uri="{BB962C8B-B14F-4D97-AF65-F5344CB8AC3E}">
        <p14:creationId xmlns:p14="http://schemas.microsoft.com/office/powerpoint/2010/main" val="2210519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Mary loves the ability to make a </a:t>
            </a:r>
            <a:r>
              <a:rPr lang="en-US" dirty="0" err="1" smtClean="0"/>
              <a:t>WordPress</a:t>
            </a:r>
            <a:r>
              <a:rPr lang="en-US" dirty="0" smtClean="0"/>
              <a:t> website look sexy</a:t>
            </a:r>
            <a:r>
              <a:rPr lang="en-US" baseline="0" dirty="0" smtClean="0"/>
              <a:t> and how easy it is to do it.  </a:t>
            </a:r>
            <a:endParaRPr lang="en-US" dirty="0"/>
          </a:p>
        </p:txBody>
      </p:sp>
      <p:sp>
        <p:nvSpPr>
          <p:cNvPr id="4" name="Slide Number Placeholder 3"/>
          <p:cNvSpPr>
            <a:spLocks noGrp="1"/>
          </p:cNvSpPr>
          <p:nvPr>
            <p:ph type="sldNum" sz="quarter" idx="10"/>
          </p:nvPr>
        </p:nvSpPr>
        <p:spPr/>
        <p:txBody>
          <a:bodyPr/>
          <a:lstStyle/>
          <a:p>
            <a:fld id="{963BAEAD-47E0-43CD-838A-A9361A371FAB}" type="slidenum">
              <a:rPr lang="en-US" smtClean="0"/>
              <a:pPr/>
              <a:t>5</a:t>
            </a:fld>
            <a:endParaRPr lang="en-US"/>
          </a:p>
        </p:txBody>
      </p:sp>
    </p:spTree>
    <p:extLst>
      <p:ext uri="{BB962C8B-B14F-4D97-AF65-F5344CB8AC3E}">
        <p14:creationId xmlns:p14="http://schemas.microsoft.com/office/powerpoint/2010/main" val="397919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Mary doesn’t want to have to figure</a:t>
            </a:r>
            <a:r>
              <a:rPr lang="en-US" baseline="0" dirty="0" smtClean="0"/>
              <a:t> out the backend of this mess.  It’s true that I don’t need all the plugins and things to make that site look that sexy but there are a whole lot of them that go into it.  There is like a MILLION options in the backend of WP once you have it really tweaked out right.  At this point she’s more confused than if she just took her HS blog.</a:t>
            </a:r>
            <a:endParaRPr lang="en-US" dirty="0"/>
          </a:p>
        </p:txBody>
      </p:sp>
      <p:sp>
        <p:nvSpPr>
          <p:cNvPr id="4" name="Slide Number Placeholder 3"/>
          <p:cNvSpPr>
            <a:spLocks noGrp="1"/>
          </p:cNvSpPr>
          <p:nvPr>
            <p:ph type="sldNum" sz="quarter" idx="10"/>
          </p:nvPr>
        </p:nvSpPr>
        <p:spPr/>
        <p:txBody>
          <a:bodyPr/>
          <a:lstStyle/>
          <a:p>
            <a:fld id="{963BAEAD-47E0-43CD-838A-A9361A371FAB}" type="slidenum">
              <a:rPr lang="en-US" smtClean="0"/>
              <a:pPr/>
              <a:t>6</a:t>
            </a:fld>
            <a:endParaRPr lang="en-US"/>
          </a:p>
        </p:txBody>
      </p:sp>
    </p:spTree>
    <p:extLst>
      <p:ext uri="{BB962C8B-B14F-4D97-AF65-F5344CB8AC3E}">
        <p14:creationId xmlns:p14="http://schemas.microsoft.com/office/powerpoint/2010/main" val="3251442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Mint is actually having major problems</a:t>
            </a:r>
            <a:r>
              <a:rPr lang="en-US" baseline="0" dirty="0" smtClean="0"/>
              <a:t> keeping up with banks and it looks like they have no intention to continue the service.  KJ has actually quit using it in favor of USAA which now brings in all his external accounts.</a:t>
            </a:r>
          </a:p>
          <a:p>
            <a:r>
              <a:rPr lang="en-US" baseline="0" dirty="0" smtClean="0"/>
              <a:t>SEXY MAKES MARY IGNORE BUGS!</a:t>
            </a:r>
            <a:endParaRPr lang="en-US" dirty="0"/>
          </a:p>
        </p:txBody>
      </p:sp>
      <p:sp>
        <p:nvSpPr>
          <p:cNvPr id="4" name="Slide Number Placeholder 3"/>
          <p:cNvSpPr>
            <a:spLocks noGrp="1"/>
          </p:cNvSpPr>
          <p:nvPr>
            <p:ph type="sldNum" sz="quarter" idx="10"/>
          </p:nvPr>
        </p:nvSpPr>
        <p:spPr/>
        <p:txBody>
          <a:bodyPr/>
          <a:lstStyle/>
          <a:p>
            <a:fld id="{963BAEAD-47E0-43CD-838A-A9361A371FAB}" type="slidenum">
              <a:rPr lang="en-US" smtClean="0"/>
              <a:pPr/>
              <a:t>7</a:t>
            </a:fld>
            <a:endParaRPr lang="en-US"/>
          </a:p>
        </p:txBody>
      </p:sp>
    </p:spTree>
    <p:extLst>
      <p:ext uri="{BB962C8B-B14F-4D97-AF65-F5344CB8AC3E}">
        <p14:creationId xmlns:p14="http://schemas.microsoft.com/office/powerpoint/2010/main" val="3915445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all this mean?</a:t>
            </a:r>
            <a:r>
              <a:rPr lang="en-US" baseline="0" dirty="0" smtClean="0"/>
              <a:t>  What is Engagement Points?  Who cares because it looks sexy!  Do I really care about every detail of who tweeted, </a:t>
            </a:r>
            <a:r>
              <a:rPr lang="en-US" baseline="0" dirty="0" err="1" smtClean="0"/>
              <a:t>delcious</a:t>
            </a:r>
            <a:r>
              <a:rPr lang="en-US" baseline="0" dirty="0" smtClean="0"/>
              <a:t>, </a:t>
            </a:r>
            <a:r>
              <a:rPr lang="en-US" baseline="0" dirty="0" err="1" smtClean="0"/>
              <a:t>reddit</a:t>
            </a:r>
            <a:r>
              <a:rPr lang="en-US" baseline="0" dirty="0" smtClean="0"/>
              <a:t>, </a:t>
            </a:r>
            <a:r>
              <a:rPr lang="en-US" baseline="0" dirty="0" err="1" smtClean="0"/>
              <a:t>etc</a:t>
            </a:r>
            <a:r>
              <a:rPr lang="en-US" baseline="0" dirty="0" smtClean="0"/>
              <a:t> my article?  </a:t>
            </a:r>
            <a:endParaRPr lang="en-US" dirty="0"/>
          </a:p>
        </p:txBody>
      </p:sp>
      <p:sp>
        <p:nvSpPr>
          <p:cNvPr id="4" name="Slide Number Placeholder 3"/>
          <p:cNvSpPr>
            <a:spLocks noGrp="1"/>
          </p:cNvSpPr>
          <p:nvPr>
            <p:ph type="sldNum" sz="quarter" idx="10"/>
          </p:nvPr>
        </p:nvSpPr>
        <p:spPr/>
        <p:txBody>
          <a:bodyPr/>
          <a:lstStyle/>
          <a:p>
            <a:fld id="{963BAEAD-47E0-43CD-838A-A9361A371FAB}" type="slidenum">
              <a:rPr lang="en-US" smtClean="0"/>
              <a:pPr/>
              <a:t>8</a:t>
            </a:fld>
            <a:endParaRPr lang="en-US"/>
          </a:p>
        </p:txBody>
      </p:sp>
    </p:spTree>
    <p:extLst>
      <p:ext uri="{BB962C8B-B14F-4D97-AF65-F5344CB8AC3E}">
        <p14:creationId xmlns:p14="http://schemas.microsoft.com/office/powerpoint/2010/main" val="1996149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Nice clean UI helps</a:t>
            </a:r>
            <a:r>
              <a:rPr lang="en-US" baseline="0" dirty="0" smtClean="0"/>
              <a:t> me organize the data and I want to look at it longer.  She thinks there is a magical ability to help me find the needle in a haystack</a:t>
            </a:r>
            <a:endParaRPr lang="en-US" dirty="0"/>
          </a:p>
        </p:txBody>
      </p:sp>
      <p:sp>
        <p:nvSpPr>
          <p:cNvPr id="4" name="Slide Number Placeholder 3"/>
          <p:cNvSpPr>
            <a:spLocks noGrp="1"/>
          </p:cNvSpPr>
          <p:nvPr>
            <p:ph type="sldNum" sz="quarter" idx="10"/>
          </p:nvPr>
        </p:nvSpPr>
        <p:spPr/>
        <p:txBody>
          <a:bodyPr/>
          <a:lstStyle/>
          <a:p>
            <a:fld id="{963BAEAD-47E0-43CD-838A-A9361A371FAB}" type="slidenum">
              <a:rPr lang="en-US" smtClean="0"/>
              <a:pPr/>
              <a:t>9</a:t>
            </a:fld>
            <a:endParaRPr lang="en-US"/>
          </a:p>
        </p:txBody>
      </p:sp>
    </p:spTree>
    <p:extLst>
      <p:ext uri="{BB962C8B-B14F-4D97-AF65-F5344CB8AC3E}">
        <p14:creationId xmlns:p14="http://schemas.microsoft.com/office/powerpoint/2010/main" val="142305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63BAEAD-47E0-43CD-838A-A9361A371FAB}" type="slidenum">
              <a:rPr lang="en-US" smtClean="0"/>
              <a:pPr/>
              <a:t>10</a:t>
            </a:fld>
            <a:endParaRPr lang="en-US"/>
          </a:p>
        </p:txBody>
      </p:sp>
    </p:spTree>
    <p:extLst>
      <p:ext uri="{BB962C8B-B14F-4D97-AF65-F5344CB8AC3E}">
        <p14:creationId xmlns:p14="http://schemas.microsoft.com/office/powerpoint/2010/main" val="1990370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FB0E4B-75BA-4A30-B57E-31C50261939F}" type="datetimeFigureOut">
              <a:rPr lang="en-US" smtClean="0"/>
              <a:pPr/>
              <a:t>6/30/11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E9460-DAFA-46B5-A2F4-91DE60D96B3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FB0E4B-75BA-4A30-B57E-31C50261939F}" type="datetimeFigureOut">
              <a:rPr lang="en-US" smtClean="0"/>
              <a:pPr/>
              <a:t>6/30/11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E9460-DAFA-46B5-A2F4-91DE60D96B3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FB0E4B-75BA-4A30-B57E-31C50261939F}" type="datetimeFigureOut">
              <a:rPr lang="en-US" smtClean="0"/>
              <a:pPr/>
              <a:t>6/30/11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E9460-DAFA-46B5-A2F4-91DE60D96B3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9" name="Picture 8" descr="hs_wall_ppt.jpg"/>
          <p:cNvPicPr>
            <a:picLocks/>
          </p:cNvPicPr>
          <p:nvPr userDrawn="1"/>
        </p:nvPicPr>
        <p:blipFill>
          <a:blip r:embed="rId2" cstate="print"/>
          <a:stretch>
            <a:fillRect/>
          </a:stretch>
        </p:blipFill>
        <p:spPr>
          <a:xfrm>
            <a:off x="0" y="0"/>
            <a:ext cx="9144000" cy="6858000"/>
          </a:xfrm>
          <a:prstGeom prst="rect">
            <a:avLst/>
          </a:prstGeom>
        </p:spPr>
      </p:pic>
      <p:sp>
        <p:nvSpPr>
          <p:cNvPr id="16" name="Title 1"/>
          <p:cNvSpPr>
            <a:spLocks noGrp="1"/>
          </p:cNvSpPr>
          <p:nvPr>
            <p:ph type="ctrTitle" hasCustomPrompt="1"/>
          </p:nvPr>
        </p:nvSpPr>
        <p:spPr>
          <a:xfrm>
            <a:off x="914400" y="1981200"/>
            <a:ext cx="7772400" cy="609600"/>
          </a:xfrm>
        </p:spPr>
        <p:txBody>
          <a:bodyPr/>
          <a:lstStyle>
            <a:lvl1pPr algn="l">
              <a:defRPr sz="2800" b="1" baseline="0">
                <a:solidFill>
                  <a:schemeClr val="bg2"/>
                </a:solidFill>
                <a:latin typeface="+mj-lt"/>
              </a:defRPr>
            </a:lvl1pPr>
          </a:lstStyle>
          <a:p>
            <a:r>
              <a:rPr lang="en-US" dirty="0" smtClean="0"/>
              <a:t>Presentation Title (Arial 28 Bold)</a:t>
            </a:r>
            <a:endParaRPr lang="en-US" dirty="0"/>
          </a:p>
        </p:txBody>
      </p:sp>
      <p:sp>
        <p:nvSpPr>
          <p:cNvPr id="18" name="Subtitle 2"/>
          <p:cNvSpPr>
            <a:spLocks noGrp="1"/>
          </p:cNvSpPr>
          <p:nvPr>
            <p:ph type="subTitle" idx="1" hasCustomPrompt="1"/>
          </p:nvPr>
        </p:nvSpPr>
        <p:spPr>
          <a:xfrm>
            <a:off x="2057400" y="4343400"/>
            <a:ext cx="5029200" cy="1066800"/>
          </a:xfrm>
        </p:spPr>
        <p:txBody>
          <a:bodyPr/>
          <a:lstStyle>
            <a:lvl1pPr marL="0" indent="0" algn="l">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(Arial 18)</a:t>
            </a:r>
          </a:p>
        </p:txBody>
      </p:sp>
      <p:sp>
        <p:nvSpPr>
          <p:cNvPr id="22" name="Rectangle 21"/>
          <p:cNvSpPr/>
          <p:nvPr/>
        </p:nvSpPr>
        <p:spPr>
          <a:xfrm>
            <a:off x="-12015" y="381000"/>
            <a:ext cx="2586037" cy="914400"/>
          </a:xfrm>
          <a:prstGeom prst="rect">
            <a:avLst/>
          </a:prstGeom>
          <a:solidFill>
            <a:schemeClr val="bg1"/>
          </a:solidFill>
          <a:ln w="12700" cmpd="sng">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3" name="Picture 22" descr="hubspot_200x76.png"/>
          <p:cNvPicPr>
            <a:picLocks noChangeAspect="1"/>
          </p:cNvPicPr>
          <p:nvPr userDrawn="1"/>
        </p:nvPicPr>
        <p:blipFill>
          <a:blip r:embed="rId3" cstate="print"/>
          <a:stretch>
            <a:fillRect/>
          </a:stretch>
        </p:blipFill>
        <p:spPr>
          <a:xfrm>
            <a:off x="990600" y="651108"/>
            <a:ext cx="1428750" cy="542924"/>
          </a:xfrm>
          <a:prstGeom prst="rect">
            <a:avLst/>
          </a:prstGeom>
        </p:spPr>
      </p:pic>
      <p:sp>
        <p:nvSpPr>
          <p:cNvPr id="24" name="Text Placeholder 16"/>
          <p:cNvSpPr>
            <a:spLocks noGrp="1"/>
          </p:cNvSpPr>
          <p:nvPr>
            <p:ph type="body" sz="quarter" idx="10" hasCustomPrompt="1"/>
          </p:nvPr>
        </p:nvSpPr>
        <p:spPr>
          <a:xfrm>
            <a:off x="914400" y="2590800"/>
            <a:ext cx="7772400" cy="381000"/>
          </a:xfrm>
          <a:noFill/>
          <a:ln>
            <a:noFill/>
          </a:ln>
        </p:spPr>
        <p:txBody>
          <a:bodyPr/>
          <a:lstStyle>
            <a:lvl1pPr>
              <a:buNone/>
              <a:defRPr sz="18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Subtitle (Arial 18)</a:t>
            </a:r>
            <a:endParaRPr lang="en-US" dirty="0"/>
          </a:p>
        </p:txBody>
      </p:sp>
    </p:spTree>
    <p:extLst>
      <p:ext uri="{BB962C8B-B14F-4D97-AF65-F5344CB8AC3E}">
        <p14:creationId xmlns:p14="http://schemas.microsoft.com/office/powerpoint/2010/main" val="3119154919"/>
      </p:ext>
    </p:extLst>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FB0E4B-75BA-4A30-B57E-31C50261939F}" type="datetimeFigureOut">
              <a:rPr lang="en-US" smtClean="0"/>
              <a:pPr/>
              <a:t>6/30/11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E9460-DAFA-46B5-A2F4-91DE60D96B3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FB0E4B-75BA-4A30-B57E-31C50261939F}" type="datetimeFigureOut">
              <a:rPr lang="en-US" smtClean="0"/>
              <a:pPr/>
              <a:t>6/30/11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CE9460-DAFA-46B5-A2F4-91DE60D96B3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FB0E4B-75BA-4A30-B57E-31C50261939F}" type="datetimeFigureOut">
              <a:rPr lang="en-US" smtClean="0"/>
              <a:pPr/>
              <a:t>6/30/11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E9460-DAFA-46B5-A2F4-91DE60D96B3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FB0E4B-75BA-4A30-B57E-31C50261939F}" type="datetimeFigureOut">
              <a:rPr lang="en-US" smtClean="0"/>
              <a:pPr/>
              <a:t>6/30/11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CE9460-DAFA-46B5-A2F4-91DE60D96B3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FB0E4B-75BA-4A30-B57E-31C50261939F}" type="datetimeFigureOut">
              <a:rPr lang="en-US" smtClean="0"/>
              <a:pPr/>
              <a:t>6/30/11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CE9460-DAFA-46B5-A2F4-91DE60D96B3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B0E4B-75BA-4A30-B57E-31C50261939F}" type="datetimeFigureOut">
              <a:rPr lang="en-US" smtClean="0"/>
              <a:pPr/>
              <a:t>6/30/11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CE9460-DAFA-46B5-A2F4-91DE60D96B3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FB0E4B-75BA-4A30-B57E-31C50261939F}" type="datetimeFigureOut">
              <a:rPr lang="en-US" smtClean="0"/>
              <a:pPr/>
              <a:t>6/30/11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E9460-DAFA-46B5-A2F4-91DE60D96B3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FB0E4B-75BA-4A30-B57E-31C50261939F}" type="datetimeFigureOut">
              <a:rPr lang="en-US" smtClean="0"/>
              <a:pPr/>
              <a:t>6/30/11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CE9460-DAFA-46B5-A2F4-91DE60D96B3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B0E4B-75BA-4A30-B57E-31C50261939F}" type="datetimeFigureOut">
              <a:rPr lang="en-US" smtClean="0"/>
              <a:pPr/>
              <a:t>6/30/11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CE9460-DAFA-46B5-A2F4-91DE60D96B3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1.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image" Target="../media/image27.png"/><Relationship Id="rId10"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81200"/>
            <a:ext cx="5715000" cy="1676400"/>
          </a:xfrm>
        </p:spPr>
        <p:txBody>
          <a:bodyPr>
            <a:noAutofit/>
          </a:bodyPr>
          <a:lstStyle/>
          <a:p>
            <a:r>
              <a:rPr lang="en-US" sz="5600" dirty="0" smtClean="0"/>
              <a:t>All About Mary</a:t>
            </a:r>
            <a:endParaRPr lang="en-US" sz="5600" dirty="0"/>
          </a:p>
        </p:txBody>
      </p:sp>
    </p:spTree>
    <p:extLst>
      <p:ext uri="{BB962C8B-B14F-4D97-AF65-F5344CB8AC3E}">
        <p14:creationId xmlns:p14="http://schemas.microsoft.com/office/powerpoint/2010/main" val="1436930925"/>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Sexy Makes It Fun</a:t>
            </a:r>
            <a:endParaRPr lang="en-US" dirty="0"/>
          </a:p>
        </p:txBody>
      </p:sp>
      <p:sp>
        <p:nvSpPr>
          <p:cNvPr id="5" name="Slide Number Placeholder 4"/>
          <p:cNvSpPr>
            <a:spLocks noGrp="1"/>
          </p:cNvSpPr>
          <p:nvPr>
            <p:ph type="sldNum" sz="quarter" idx="10"/>
          </p:nvPr>
        </p:nvSpPr>
        <p:spPr/>
        <p:txBody>
          <a:bodyPr/>
          <a:lstStyle/>
          <a:p>
            <a:fld id="{464B29F2-3894-4D94-BDCE-955164B5445D}" type="slidenum">
              <a:rPr lang="en-US" smtClean="0"/>
              <a:pPr/>
              <a:t>10</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2252"/>
            <a:ext cx="9144000" cy="53332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80132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Sexy Makes It Work Better</a:t>
            </a:r>
            <a:endParaRPr lang="en-US" dirty="0"/>
          </a:p>
        </p:txBody>
      </p:sp>
      <p:sp>
        <p:nvSpPr>
          <p:cNvPr id="5" name="Slide Number Placeholder 4"/>
          <p:cNvSpPr>
            <a:spLocks noGrp="1"/>
          </p:cNvSpPr>
          <p:nvPr>
            <p:ph type="sldNum" sz="quarter" idx="10"/>
          </p:nvPr>
        </p:nvSpPr>
        <p:spPr/>
        <p:txBody>
          <a:bodyPr/>
          <a:lstStyle/>
          <a:p>
            <a:fld id="{464B29F2-3894-4D94-BDCE-955164B5445D}" type="slidenum">
              <a:rPr lang="en-US" smtClean="0"/>
              <a:pPr/>
              <a:t>11</a:t>
            </a:fld>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3064"/>
            <a:ext cx="9144000" cy="5698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38194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To </a:t>
            </a:r>
            <a:r>
              <a:rPr lang="en-US" dirty="0" smtClean="0"/>
              <a:t>Design Mary </a:t>
            </a:r>
            <a:r>
              <a:rPr lang="en-US" dirty="0" smtClean="0"/>
              <a:t>- Perception Is Reality</a:t>
            </a:r>
            <a:endParaRPr lang="en-US" dirty="0"/>
          </a:p>
        </p:txBody>
      </p:sp>
      <p:sp>
        <p:nvSpPr>
          <p:cNvPr id="5" name="Slide Number Placeholder 4"/>
          <p:cNvSpPr>
            <a:spLocks noGrp="1"/>
          </p:cNvSpPr>
          <p:nvPr>
            <p:ph type="sldNum" sz="quarter" idx="10"/>
          </p:nvPr>
        </p:nvSpPr>
        <p:spPr/>
        <p:txBody>
          <a:bodyPr/>
          <a:lstStyle/>
          <a:p>
            <a:fld id="{464B29F2-3894-4D94-BDCE-955164B5445D}" type="slidenum">
              <a:rPr lang="en-US" smtClean="0"/>
              <a:pPr/>
              <a:t>12</a:t>
            </a:fld>
            <a:endParaRPr lang="en-US"/>
          </a:p>
        </p:txBody>
      </p:sp>
      <p:pic>
        <p:nvPicPr>
          <p:cNvPr id="1028" name="Picture 4" descr="http://farm3.static.flickr.com/2095/2269948082_52b083e15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142999"/>
            <a:ext cx="5029200" cy="5702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1948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81200"/>
            <a:ext cx="4800600" cy="1676400"/>
          </a:xfrm>
        </p:spPr>
        <p:txBody>
          <a:bodyPr>
            <a:normAutofit/>
          </a:bodyPr>
          <a:lstStyle/>
          <a:p>
            <a:r>
              <a:rPr lang="en-US" sz="5600" dirty="0" smtClean="0"/>
              <a:t>Meet Mollie</a:t>
            </a:r>
            <a:endParaRPr lang="en-US" sz="5600" dirty="0"/>
          </a:p>
        </p:txBody>
      </p:sp>
    </p:spTree>
    <p:extLst>
      <p:ext uri="{BB962C8B-B14F-4D97-AF65-F5344CB8AC3E}">
        <p14:creationId xmlns:p14="http://schemas.microsoft.com/office/powerpoint/2010/main" val="394803767"/>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7200" y="609600"/>
            <a:ext cx="4248150" cy="5664200"/>
          </a:xfrm>
          <a:prstGeom prst="rect">
            <a:avLst/>
          </a:prstGeom>
        </p:spPr>
      </p:pic>
      <p:sp>
        <p:nvSpPr>
          <p:cNvPr id="4" name="TextBox 3"/>
          <p:cNvSpPr txBox="1"/>
          <p:nvPr/>
        </p:nvSpPr>
        <p:spPr>
          <a:xfrm>
            <a:off x="4953000" y="1752600"/>
            <a:ext cx="3657600" cy="4524315"/>
          </a:xfrm>
          <a:prstGeom prst="rect">
            <a:avLst/>
          </a:prstGeom>
          <a:noFill/>
        </p:spPr>
        <p:txBody>
          <a:bodyPr wrap="square" rtlCol="0">
            <a:spAutoFit/>
          </a:bodyPr>
          <a:lstStyle/>
          <a:p>
            <a:r>
              <a:rPr lang="en-US" sz="7200" dirty="0" smtClean="0"/>
              <a:t>a</a:t>
            </a:r>
          </a:p>
          <a:p>
            <a:r>
              <a:rPr lang="en-US" sz="7200" dirty="0" smtClean="0"/>
              <a:t>one-woman show</a:t>
            </a:r>
            <a:endParaRPr lang="en-US" sz="7200" dirty="0"/>
          </a:p>
        </p:txBody>
      </p:sp>
      <p:sp>
        <p:nvSpPr>
          <p:cNvPr id="5" name="Rectangle 4"/>
          <p:cNvSpPr/>
          <p:nvPr/>
        </p:nvSpPr>
        <p:spPr>
          <a:xfrm>
            <a:off x="0" y="6581001"/>
            <a:ext cx="3048000" cy="276999"/>
          </a:xfrm>
          <a:prstGeom prst="rect">
            <a:avLst/>
          </a:prstGeom>
        </p:spPr>
        <p:txBody>
          <a:bodyPr wrap="square">
            <a:spAutoFit/>
          </a:bodyPr>
          <a:lstStyle/>
          <a:p>
            <a:r>
              <a:rPr lang="en-US" sz="1200" dirty="0" err="1" smtClean="0"/>
              <a:t>Flickr</a:t>
            </a:r>
            <a:r>
              <a:rPr lang="en-US" sz="1200" dirty="0" smtClean="0"/>
              <a:t> photo credit: </a:t>
            </a:r>
            <a:r>
              <a:rPr lang="en-US" sz="1200" dirty="0" err="1" smtClean="0"/>
              <a:t>betsssssy</a:t>
            </a:r>
            <a:endParaRPr lang="en-US" sz="1200" dirty="0"/>
          </a:p>
        </p:txBody>
      </p:sp>
    </p:spTree>
    <p:extLst>
      <p:ext uri="{BB962C8B-B14F-4D97-AF65-F5344CB8AC3E}">
        <p14:creationId xmlns:p14="http://schemas.microsoft.com/office/powerpoint/2010/main" val="23091050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6200000">
            <a:off x="2276614" y="161786"/>
            <a:ext cx="4616172" cy="7188200"/>
          </a:xfrm>
          <a:prstGeom prst="rect">
            <a:avLst/>
          </a:prstGeom>
        </p:spPr>
      </p:pic>
      <p:sp>
        <p:nvSpPr>
          <p:cNvPr id="4" name="TextBox 3"/>
          <p:cNvSpPr txBox="1"/>
          <p:nvPr/>
        </p:nvSpPr>
        <p:spPr>
          <a:xfrm>
            <a:off x="990600" y="533400"/>
            <a:ext cx="7162800" cy="769441"/>
          </a:xfrm>
          <a:prstGeom prst="rect">
            <a:avLst/>
          </a:prstGeom>
          <a:noFill/>
        </p:spPr>
        <p:txBody>
          <a:bodyPr wrap="square" rtlCol="0">
            <a:spAutoFit/>
          </a:bodyPr>
          <a:lstStyle/>
          <a:p>
            <a:r>
              <a:rPr lang="en-US" sz="4400" dirty="0" smtClean="0"/>
              <a:t>intersection of the business</a:t>
            </a:r>
            <a:endParaRPr lang="en-US" sz="4400" dirty="0"/>
          </a:p>
        </p:txBody>
      </p:sp>
      <p:sp>
        <p:nvSpPr>
          <p:cNvPr id="5" name="Rectangle 4"/>
          <p:cNvSpPr/>
          <p:nvPr/>
        </p:nvSpPr>
        <p:spPr>
          <a:xfrm>
            <a:off x="0" y="6581001"/>
            <a:ext cx="4572000" cy="276999"/>
          </a:xfrm>
          <a:prstGeom prst="rect">
            <a:avLst/>
          </a:prstGeom>
        </p:spPr>
        <p:txBody>
          <a:bodyPr>
            <a:spAutoFit/>
          </a:bodyPr>
          <a:lstStyle/>
          <a:p>
            <a:r>
              <a:rPr lang="en-US" sz="1200" dirty="0" err="1" smtClean="0"/>
              <a:t>Flickr</a:t>
            </a:r>
            <a:r>
              <a:rPr lang="en-US" sz="1200" dirty="0" smtClean="0"/>
              <a:t> photo credit: </a:t>
            </a:r>
            <a:r>
              <a:rPr lang="en-US" sz="1200" dirty="0" err="1" smtClean="0"/>
              <a:t>revivaling</a:t>
            </a:r>
            <a:endParaRPr lang="en-US" sz="1200" dirty="0"/>
          </a:p>
        </p:txBody>
      </p:sp>
    </p:spTree>
    <p:extLst>
      <p:ext uri="{BB962C8B-B14F-4D97-AF65-F5344CB8AC3E}">
        <p14:creationId xmlns:p14="http://schemas.microsoft.com/office/powerpoint/2010/main" val="6905678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90600" y="754559"/>
            <a:ext cx="7162800" cy="4767738"/>
          </a:xfrm>
          <a:prstGeom prst="rect">
            <a:avLst/>
          </a:prstGeom>
        </p:spPr>
      </p:pic>
      <p:sp>
        <p:nvSpPr>
          <p:cNvPr id="3" name="TextBox 2"/>
          <p:cNvSpPr txBox="1"/>
          <p:nvPr/>
        </p:nvSpPr>
        <p:spPr>
          <a:xfrm>
            <a:off x="990600" y="5478959"/>
            <a:ext cx="7162800" cy="769441"/>
          </a:xfrm>
          <a:prstGeom prst="rect">
            <a:avLst/>
          </a:prstGeom>
          <a:noFill/>
        </p:spPr>
        <p:txBody>
          <a:bodyPr wrap="square" rtlCol="0">
            <a:spAutoFit/>
          </a:bodyPr>
          <a:lstStyle/>
          <a:p>
            <a:pPr algn="r"/>
            <a:r>
              <a:rPr lang="en-US" sz="4400" dirty="0" smtClean="0"/>
              <a:t>play nice</a:t>
            </a:r>
            <a:endParaRPr lang="en-US" sz="4400" dirty="0"/>
          </a:p>
        </p:txBody>
      </p:sp>
      <p:sp>
        <p:nvSpPr>
          <p:cNvPr id="4" name="Rectangle 3"/>
          <p:cNvSpPr/>
          <p:nvPr/>
        </p:nvSpPr>
        <p:spPr>
          <a:xfrm>
            <a:off x="0" y="6581001"/>
            <a:ext cx="4572000" cy="276999"/>
          </a:xfrm>
          <a:prstGeom prst="rect">
            <a:avLst/>
          </a:prstGeom>
        </p:spPr>
        <p:txBody>
          <a:bodyPr>
            <a:spAutoFit/>
          </a:bodyPr>
          <a:lstStyle/>
          <a:p>
            <a:r>
              <a:rPr lang="en-US" sz="1200" dirty="0" err="1" smtClean="0"/>
              <a:t>Flickr</a:t>
            </a:r>
            <a:r>
              <a:rPr lang="en-US" sz="1200" dirty="0" smtClean="0"/>
              <a:t> photo credit: </a:t>
            </a:r>
            <a:r>
              <a:rPr lang="en-US" sz="1200" dirty="0" err="1" smtClean="0"/>
              <a:t>walakazoo</a:t>
            </a:r>
            <a:endParaRPr lang="en-US" sz="1200" dirty="0"/>
          </a:p>
        </p:txBody>
      </p:sp>
    </p:spTree>
    <p:extLst>
      <p:ext uri="{BB962C8B-B14F-4D97-AF65-F5344CB8AC3E}">
        <p14:creationId xmlns:p14="http://schemas.microsoft.com/office/powerpoint/2010/main" val="15014557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381000"/>
            <a:ext cx="8128000" cy="6096000"/>
          </a:xfrm>
          <a:prstGeom prst="rect">
            <a:avLst/>
          </a:prstGeom>
        </p:spPr>
      </p:pic>
    </p:spTree>
    <p:extLst>
      <p:ext uri="{BB962C8B-B14F-4D97-AF65-F5344CB8AC3E}">
        <p14:creationId xmlns:p14="http://schemas.microsoft.com/office/powerpoint/2010/main" val="21367018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90600" y="5486400"/>
            <a:ext cx="7162800" cy="769441"/>
          </a:xfrm>
          <a:prstGeom prst="rect">
            <a:avLst/>
          </a:prstGeom>
          <a:noFill/>
        </p:spPr>
        <p:txBody>
          <a:bodyPr wrap="square" rtlCol="0">
            <a:spAutoFit/>
          </a:bodyPr>
          <a:lstStyle/>
          <a:p>
            <a:pPr algn="ctr"/>
            <a:r>
              <a:rPr lang="en-US" sz="4400" dirty="0" smtClean="0"/>
              <a:t>Trash vs. Keep</a:t>
            </a:r>
            <a:endParaRPr lang="en-US" sz="4400" dirty="0"/>
          </a:p>
        </p:txBody>
      </p:sp>
      <p:pic>
        <p:nvPicPr>
          <p:cNvPr id="5" name="Picture 4"/>
          <p:cNvPicPr>
            <a:picLocks noChangeAspect="1"/>
          </p:cNvPicPr>
          <p:nvPr/>
        </p:nvPicPr>
        <p:blipFill>
          <a:blip r:embed="rId3"/>
          <a:stretch>
            <a:fillRect/>
          </a:stretch>
        </p:blipFill>
        <p:spPr>
          <a:xfrm>
            <a:off x="863600" y="838200"/>
            <a:ext cx="7416800" cy="4565968"/>
          </a:xfrm>
          <a:prstGeom prst="rect">
            <a:avLst/>
          </a:prstGeom>
        </p:spPr>
      </p:pic>
      <p:sp>
        <p:nvSpPr>
          <p:cNvPr id="6" name="Rectangle 5"/>
          <p:cNvSpPr/>
          <p:nvPr/>
        </p:nvSpPr>
        <p:spPr>
          <a:xfrm>
            <a:off x="0" y="6581001"/>
            <a:ext cx="4572000" cy="276999"/>
          </a:xfrm>
          <a:prstGeom prst="rect">
            <a:avLst/>
          </a:prstGeom>
        </p:spPr>
        <p:txBody>
          <a:bodyPr>
            <a:spAutoFit/>
          </a:bodyPr>
          <a:lstStyle/>
          <a:p>
            <a:r>
              <a:rPr lang="en-US" sz="1200" dirty="0" err="1" smtClean="0"/>
              <a:t>Flickr</a:t>
            </a:r>
            <a:r>
              <a:rPr lang="en-US" sz="1200" dirty="0" smtClean="0"/>
              <a:t> photo credit: </a:t>
            </a:r>
            <a:r>
              <a:rPr lang="en-US" sz="1200" dirty="0" err="1" smtClean="0"/>
              <a:t>epsos</a:t>
            </a:r>
            <a:endParaRPr lang="en-US" sz="1200" dirty="0"/>
          </a:p>
        </p:txBody>
      </p:sp>
    </p:spTree>
    <p:extLst>
      <p:ext uri="{BB962C8B-B14F-4D97-AF65-F5344CB8AC3E}">
        <p14:creationId xmlns:p14="http://schemas.microsoft.com/office/powerpoint/2010/main" val="18601264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5000" y="1219200"/>
            <a:ext cx="5334000" cy="952500"/>
          </a:xfrm>
          <a:prstGeom prst="rect">
            <a:avLst/>
          </a:prstGeom>
        </p:spPr>
      </p:pic>
      <p:pic>
        <p:nvPicPr>
          <p:cNvPr id="3" name="Picture 2" descr="BU009500.png"/>
          <p:cNvPicPr>
            <a:picLocks noChangeAspect="1"/>
          </p:cNvPicPr>
          <p:nvPr/>
        </p:nvPicPr>
        <p:blipFill>
          <a:blip r:embed="rId4"/>
          <a:stretch>
            <a:fillRect/>
          </a:stretch>
        </p:blipFill>
        <p:spPr>
          <a:xfrm>
            <a:off x="3011488" y="4038600"/>
            <a:ext cx="3121025" cy="2317750"/>
          </a:xfrm>
          <a:prstGeom prst="rect">
            <a:avLst/>
          </a:prstGeom>
        </p:spPr>
      </p:pic>
      <p:sp>
        <p:nvSpPr>
          <p:cNvPr id="4" name="TextBox 3"/>
          <p:cNvSpPr txBox="1"/>
          <p:nvPr/>
        </p:nvSpPr>
        <p:spPr>
          <a:xfrm>
            <a:off x="990600" y="2743200"/>
            <a:ext cx="7162800" cy="769441"/>
          </a:xfrm>
          <a:prstGeom prst="rect">
            <a:avLst/>
          </a:prstGeom>
          <a:noFill/>
        </p:spPr>
        <p:txBody>
          <a:bodyPr wrap="square" rtlCol="0">
            <a:spAutoFit/>
          </a:bodyPr>
          <a:lstStyle/>
          <a:p>
            <a:pPr algn="ctr"/>
            <a:r>
              <a:rPr lang="en-US" sz="4400" dirty="0" smtClean="0"/>
              <a:t>vs.</a:t>
            </a:r>
            <a:endParaRPr lang="en-US" sz="4400" dirty="0"/>
          </a:p>
        </p:txBody>
      </p:sp>
    </p:spTree>
    <p:extLst>
      <p:ext uri="{BB962C8B-B14F-4D97-AF65-F5344CB8AC3E}">
        <p14:creationId xmlns:p14="http://schemas.microsoft.com/office/powerpoint/2010/main" val="8261158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81200"/>
            <a:ext cx="5715000" cy="1676400"/>
          </a:xfrm>
        </p:spPr>
        <p:txBody>
          <a:bodyPr>
            <a:noAutofit/>
          </a:bodyPr>
          <a:lstStyle/>
          <a:p>
            <a:r>
              <a:rPr lang="en-US" sz="5600" dirty="0" smtClean="0"/>
              <a:t>Mary Loves Sexy</a:t>
            </a:r>
            <a:endParaRPr lang="en-US" sz="5600" dirty="0"/>
          </a:p>
        </p:txBody>
      </p:sp>
      <p:sp>
        <p:nvSpPr>
          <p:cNvPr id="4" name="TextBox 3"/>
          <p:cNvSpPr txBox="1"/>
          <p:nvPr/>
        </p:nvSpPr>
        <p:spPr>
          <a:xfrm>
            <a:off x="914400" y="3810000"/>
            <a:ext cx="5943600" cy="523220"/>
          </a:xfrm>
          <a:prstGeom prst="rect">
            <a:avLst/>
          </a:prstGeom>
          <a:noFill/>
        </p:spPr>
        <p:txBody>
          <a:bodyPr wrap="square" rtlCol="0">
            <a:spAutoFit/>
          </a:bodyPr>
          <a:lstStyle/>
          <a:p>
            <a:r>
              <a:rPr lang="en-US" sz="2800" dirty="0" smtClean="0">
                <a:solidFill>
                  <a:schemeClr val="bg1"/>
                </a:solidFill>
              </a:rPr>
              <a:t>The Design Focused Mary</a:t>
            </a:r>
            <a:endParaRPr lang="en-US" sz="2800" dirty="0">
              <a:solidFill>
                <a:schemeClr val="bg1"/>
              </a:solidFill>
            </a:endParaRPr>
          </a:p>
        </p:txBody>
      </p:sp>
    </p:spTree>
    <p:extLst>
      <p:ext uri="{BB962C8B-B14F-4D97-AF65-F5344CB8AC3E}">
        <p14:creationId xmlns:p14="http://schemas.microsoft.com/office/powerpoint/2010/main" val="1792222820"/>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5631359"/>
            <a:ext cx="7162800" cy="769441"/>
          </a:xfrm>
          <a:prstGeom prst="rect">
            <a:avLst/>
          </a:prstGeom>
          <a:noFill/>
        </p:spPr>
        <p:txBody>
          <a:bodyPr wrap="square" rtlCol="0">
            <a:spAutoFit/>
          </a:bodyPr>
          <a:lstStyle/>
          <a:p>
            <a:pPr algn="ctr"/>
            <a:r>
              <a:rPr lang="en-US" sz="4400" dirty="0" smtClean="0"/>
              <a:t>more steak than sizzle</a:t>
            </a:r>
            <a:endParaRPr lang="en-US" sz="4400" dirty="0"/>
          </a:p>
        </p:txBody>
      </p:sp>
      <p:pic>
        <p:nvPicPr>
          <p:cNvPr id="3" name="Picture 2"/>
          <p:cNvPicPr>
            <a:picLocks noChangeAspect="1"/>
          </p:cNvPicPr>
          <p:nvPr/>
        </p:nvPicPr>
        <p:blipFill>
          <a:blip r:embed="rId3"/>
          <a:stretch>
            <a:fillRect/>
          </a:stretch>
        </p:blipFill>
        <p:spPr>
          <a:xfrm>
            <a:off x="1282700" y="685800"/>
            <a:ext cx="6578600" cy="4933950"/>
          </a:xfrm>
          <a:prstGeom prst="rect">
            <a:avLst/>
          </a:prstGeom>
        </p:spPr>
      </p:pic>
      <p:sp>
        <p:nvSpPr>
          <p:cNvPr id="4" name="Rectangle 3"/>
          <p:cNvSpPr/>
          <p:nvPr/>
        </p:nvSpPr>
        <p:spPr>
          <a:xfrm>
            <a:off x="0" y="6581001"/>
            <a:ext cx="4572000" cy="276999"/>
          </a:xfrm>
          <a:prstGeom prst="rect">
            <a:avLst/>
          </a:prstGeom>
        </p:spPr>
        <p:txBody>
          <a:bodyPr>
            <a:spAutoFit/>
          </a:bodyPr>
          <a:lstStyle/>
          <a:p>
            <a:r>
              <a:rPr lang="en-US" sz="1200" dirty="0" err="1" smtClean="0"/>
              <a:t>Flickr</a:t>
            </a:r>
            <a:r>
              <a:rPr lang="en-US" sz="1200" dirty="0" smtClean="0"/>
              <a:t> photo credit: </a:t>
            </a:r>
            <a:r>
              <a:rPr lang="en-US" sz="1200" dirty="0" err="1" smtClean="0"/>
              <a:t>basheertome</a:t>
            </a:r>
            <a:endParaRPr lang="en-US" sz="1200" dirty="0"/>
          </a:p>
        </p:txBody>
      </p:sp>
    </p:spTree>
    <p:extLst>
      <p:ext uri="{BB962C8B-B14F-4D97-AF65-F5344CB8AC3E}">
        <p14:creationId xmlns:p14="http://schemas.microsoft.com/office/powerpoint/2010/main" val="40540266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53000" y="2967990"/>
            <a:ext cx="3810000" cy="736600"/>
          </a:xfrm>
          <a:prstGeom prst="rect">
            <a:avLst/>
          </a:prstGeom>
        </p:spPr>
      </p:pic>
      <p:pic>
        <p:nvPicPr>
          <p:cNvPr id="3" name="Picture 2"/>
          <p:cNvPicPr>
            <a:picLocks noChangeAspect="1"/>
          </p:cNvPicPr>
          <p:nvPr/>
        </p:nvPicPr>
        <p:blipFill>
          <a:blip r:embed="rId4"/>
          <a:stretch>
            <a:fillRect/>
          </a:stretch>
        </p:blipFill>
        <p:spPr>
          <a:xfrm>
            <a:off x="1600200" y="3120390"/>
            <a:ext cx="1905000" cy="952500"/>
          </a:xfrm>
          <a:prstGeom prst="rect">
            <a:avLst/>
          </a:prstGeom>
        </p:spPr>
      </p:pic>
      <p:pic>
        <p:nvPicPr>
          <p:cNvPr id="4" name="Picture 3"/>
          <p:cNvPicPr>
            <a:picLocks noChangeAspect="1"/>
          </p:cNvPicPr>
          <p:nvPr/>
        </p:nvPicPr>
        <p:blipFill>
          <a:blip r:embed="rId5"/>
          <a:stretch>
            <a:fillRect/>
          </a:stretch>
        </p:blipFill>
        <p:spPr>
          <a:xfrm>
            <a:off x="3733800" y="4110990"/>
            <a:ext cx="3810000" cy="749300"/>
          </a:xfrm>
          <a:prstGeom prst="rect">
            <a:avLst/>
          </a:prstGeom>
        </p:spPr>
      </p:pic>
      <p:pic>
        <p:nvPicPr>
          <p:cNvPr id="5" name="Picture 4"/>
          <p:cNvPicPr>
            <a:picLocks noChangeAspect="1"/>
          </p:cNvPicPr>
          <p:nvPr/>
        </p:nvPicPr>
        <p:blipFill>
          <a:blip r:embed="rId6"/>
          <a:stretch>
            <a:fillRect/>
          </a:stretch>
        </p:blipFill>
        <p:spPr>
          <a:xfrm>
            <a:off x="685800" y="1062990"/>
            <a:ext cx="3581400" cy="895350"/>
          </a:xfrm>
          <a:prstGeom prst="rect">
            <a:avLst/>
          </a:prstGeom>
        </p:spPr>
      </p:pic>
      <p:pic>
        <p:nvPicPr>
          <p:cNvPr id="6" name="Picture 5"/>
          <p:cNvPicPr>
            <a:picLocks noChangeAspect="1"/>
          </p:cNvPicPr>
          <p:nvPr/>
        </p:nvPicPr>
        <p:blipFill>
          <a:blip r:embed="rId7"/>
          <a:stretch>
            <a:fillRect/>
          </a:stretch>
        </p:blipFill>
        <p:spPr>
          <a:xfrm>
            <a:off x="3581400" y="1901190"/>
            <a:ext cx="3175000" cy="800100"/>
          </a:xfrm>
          <a:prstGeom prst="rect">
            <a:avLst/>
          </a:prstGeom>
        </p:spPr>
      </p:pic>
      <p:pic>
        <p:nvPicPr>
          <p:cNvPr id="7" name="Picture 6"/>
          <p:cNvPicPr>
            <a:picLocks noChangeAspect="1"/>
          </p:cNvPicPr>
          <p:nvPr/>
        </p:nvPicPr>
        <p:blipFill>
          <a:blip r:embed="rId8"/>
          <a:stretch>
            <a:fillRect/>
          </a:stretch>
        </p:blipFill>
        <p:spPr>
          <a:xfrm>
            <a:off x="2438400" y="5101590"/>
            <a:ext cx="2984500" cy="952500"/>
          </a:xfrm>
          <a:prstGeom prst="rect">
            <a:avLst/>
          </a:prstGeom>
        </p:spPr>
      </p:pic>
      <p:pic>
        <p:nvPicPr>
          <p:cNvPr id="8" name="Picture 7"/>
          <p:cNvPicPr>
            <a:picLocks noChangeAspect="1"/>
          </p:cNvPicPr>
          <p:nvPr/>
        </p:nvPicPr>
        <p:blipFill>
          <a:blip r:embed="rId9"/>
          <a:stretch>
            <a:fillRect/>
          </a:stretch>
        </p:blipFill>
        <p:spPr>
          <a:xfrm>
            <a:off x="381000" y="4491990"/>
            <a:ext cx="2044700" cy="812800"/>
          </a:xfrm>
          <a:prstGeom prst="rect">
            <a:avLst/>
          </a:prstGeom>
        </p:spPr>
      </p:pic>
      <p:pic>
        <p:nvPicPr>
          <p:cNvPr id="9" name="Picture 8"/>
          <p:cNvPicPr>
            <a:picLocks noChangeAspect="1"/>
          </p:cNvPicPr>
          <p:nvPr/>
        </p:nvPicPr>
        <p:blipFill>
          <a:blip r:embed="rId10"/>
          <a:stretch>
            <a:fillRect/>
          </a:stretch>
        </p:blipFill>
        <p:spPr>
          <a:xfrm>
            <a:off x="5943600" y="4872990"/>
            <a:ext cx="2819400" cy="770636"/>
          </a:xfrm>
          <a:prstGeom prst="rect">
            <a:avLst/>
          </a:prstGeom>
        </p:spPr>
      </p:pic>
      <p:pic>
        <p:nvPicPr>
          <p:cNvPr id="10" name="Picture 9"/>
          <p:cNvPicPr>
            <a:picLocks noChangeAspect="1"/>
          </p:cNvPicPr>
          <p:nvPr/>
        </p:nvPicPr>
        <p:blipFill>
          <a:blip r:embed="rId11"/>
          <a:stretch>
            <a:fillRect/>
          </a:stretch>
        </p:blipFill>
        <p:spPr>
          <a:xfrm>
            <a:off x="4495800" y="762000"/>
            <a:ext cx="2667000" cy="897890"/>
          </a:xfrm>
          <a:prstGeom prst="rect">
            <a:avLst/>
          </a:prstGeom>
        </p:spPr>
      </p:pic>
      <p:pic>
        <p:nvPicPr>
          <p:cNvPr id="11" name="Picture 10"/>
          <p:cNvPicPr>
            <a:picLocks noChangeAspect="1"/>
          </p:cNvPicPr>
          <p:nvPr/>
        </p:nvPicPr>
        <p:blipFill>
          <a:blip r:embed="rId12"/>
          <a:stretch>
            <a:fillRect/>
          </a:stretch>
        </p:blipFill>
        <p:spPr>
          <a:xfrm>
            <a:off x="609600" y="2282190"/>
            <a:ext cx="2362200" cy="533400"/>
          </a:xfrm>
          <a:prstGeom prst="rect">
            <a:avLst/>
          </a:prstGeom>
        </p:spPr>
      </p:pic>
    </p:spTree>
    <p:extLst>
      <p:ext uri="{BB962C8B-B14F-4D97-AF65-F5344CB8AC3E}">
        <p14:creationId xmlns:p14="http://schemas.microsoft.com/office/powerpoint/2010/main" val="15935983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4400" y="2291477"/>
            <a:ext cx="3581400" cy="2585323"/>
          </a:xfrm>
          <a:prstGeom prst="rect">
            <a:avLst/>
          </a:prstGeom>
          <a:noFill/>
        </p:spPr>
        <p:txBody>
          <a:bodyPr wrap="square" rtlCol="0">
            <a:spAutoFit/>
          </a:bodyPr>
          <a:lstStyle/>
          <a:p>
            <a:r>
              <a:rPr lang="en-US" sz="5400" dirty="0" smtClean="0"/>
              <a:t>How easily can we </a:t>
            </a:r>
          </a:p>
          <a:p>
            <a:r>
              <a:rPr lang="en-US" sz="5400" dirty="0" smtClean="0"/>
              <a:t>get there?</a:t>
            </a:r>
            <a:endParaRPr lang="en-US" sz="5400" dirty="0"/>
          </a:p>
        </p:txBody>
      </p:sp>
      <p:pic>
        <p:nvPicPr>
          <p:cNvPr id="5" name="Picture 4" descr="LS009382.png"/>
          <p:cNvPicPr>
            <a:picLocks noChangeAspect="1"/>
          </p:cNvPicPr>
          <p:nvPr/>
        </p:nvPicPr>
        <p:blipFill>
          <a:blip r:embed="rId3"/>
          <a:stretch>
            <a:fillRect/>
          </a:stretch>
        </p:blipFill>
        <p:spPr>
          <a:xfrm>
            <a:off x="914400" y="990600"/>
            <a:ext cx="3362325" cy="4635576"/>
          </a:xfrm>
          <a:prstGeom prst="rect">
            <a:avLst/>
          </a:prstGeom>
          <a:effectLst/>
        </p:spPr>
      </p:pic>
    </p:spTree>
    <p:extLst>
      <p:ext uri="{BB962C8B-B14F-4D97-AF65-F5344CB8AC3E}">
        <p14:creationId xmlns:p14="http://schemas.microsoft.com/office/powerpoint/2010/main" val="30463989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4953000"/>
            <a:ext cx="7162800" cy="1446550"/>
          </a:xfrm>
          <a:prstGeom prst="rect">
            <a:avLst/>
          </a:prstGeom>
          <a:noFill/>
        </p:spPr>
        <p:txBody>
          <a:bodyPr wrap="square" rtlCol="0">
            <a:spAutoFit/>
          </a:bodyPr>
          <a:lstStyle/>
          <a:p>
            <a:pPr algn="ctr"/>
            <a:r>
              <a:rPr lang="en-US" sz="4400" dirty="0" smtClean="0"/>
              <a:t>Low on budget… </a:t>
            </a:r>
          </a:p>
          <a:p>
            <a:pPr algn="ctr"/>
            <a:r>
              <a:rPr lang="en-US" sz="4400" dirty="0" smtClean="0"/>
              <a:t>I mean, scrappy.</a:t>
            </a:r>
            <a:endParaRPr lang="en-US" sz="4400" dirty="0"/>
          </a:p>
        </p:txBody>
      </p:sp>
      <p:pic>
        <p:nvPicPr>
          <p:cNvPr id="3" name="Picture 2"/>
          <p:cNvPicPr>
            <a:picLocks noChangeAspect="1"/>
          </p:cNvPicPr>
          <p:nvPr/>
        </p:nvPicPr>
        <p:blipFill>
          <a:blip r:embed="rId3"/>
          <a:stretch>
            <a:fillRect/>
          </a:stretch>
        </p:blipFill>
        <p:spPr>
          <a:xfrm>
            <a:off x="1397000" y="304800"/>
            <a:ext cx="6350000" cy="4762500"/>
          </a:xfrm>
          <a:prstGeom prst="rect">
            <a:avLst/>
          </a:prstGeom>
        </p:spPr>
      </p:pic>
      <p:sp>
        <p:nvSpPr>
          <p:cNvPr id="4" name="Rectangle 3"/>
          <p:cNvSpPr/>
          <p:nvPr/>
        </p:nvSpPr>
        <p:spPr>
          <a:xfrm>
            <a:off x="0" y="6581001"/>
            <a:ext cx="4572000" cy="276999"/>
          </a:xfrm>
          <a:prstGeom prst="rect">
            <a:avLst/>
          </a:prstGeom>
        </p:spPr>
        <p:txBody>
          <a:bodyPr>
            <a:spAutoFit/>
          </a:bodyPr>
          <a:lstStyle/>
          <a:p>
            <a:r>
              <a:rPr lang="en-US" sz="1200" dirty="0" err="1" smtClean="0"/>
              <a:t>Flickr</a:t>
            </a:r>
            <a:r>
              <a:rPr lang="en-US" sz="1200" dirty="0" smtClean="0"/>
              <a:t> photo credit:31274030@N08</a:t>
            </a:r>
            <a:endParaRPr lang="en-US" sz="1200" dirty="0"/>
          </a:p>
        </p:txBody>
      </p:sp>
    </p:spTree>
    <p:extLst>
      <p:ext uri="{BB962C8B-B14F-4D97-AF65-F5344CB8AC3E}">
        <p14:creationId xmlns:p14="http://schemas.microsoft.com/office/powerpoint/2010/main" val="30258934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381000"/>
            <a:ext cx="8128000" cy="6096000"/>
          </a:xfrm>
          <a:prstGeom prst="rect">
            <a:avLst/>
          </a:prstGeom>
        </p:spPr>
      </p:pic>
      <p:sp>
        <p:nvSpPr>
          <p:cNvPr id="3" name="TextBox 2"/>
          <p:cNvSpPr txBox="1"/>
          <p:nvPr/>
        </p:nvSpPr>
        <p:spPr>
          <a:xfrm>
            <a:off x="533400" y="6581001"/>
            <a:ext cx="3962400" cy="276999"/>
          </a:xfrm>
          <a:prstGeom prst="rect">
            <a:avLst/>
          </a:prstGeom>
          <a:noFill/>
        </p:spPr>
        <p:txBody>
          <a:bodyPr wrap="square" rtlCol="0">
            <a:spAutoFit/>
          </a:bodyPr>
          <a:lstStyle/>
          <a:p>
            <a:r>
              <a:rPr lang="en-US" sz="1200" dirty="0" err="1" smtClean="0"/>
              <a:t>Flickr</a:t>
            </a:r>
            <a:r>
              <a:rPr lang="en-US" sz="1200" dirty="0" smtClean="0"/>
              <a:t> photo credit: Rick </a:t>
            </a:r>
            <a:r>
              <a:rPr lang="en-US" sz="1200" dirty="0" err="1" smtClean="0"/>
              <a:t>Burnes</a:t>
            </a:r>
            <a:endParaRPr lang="en-US" sz="1200" dirty="0"/>
          </a:p>
        </p:txBody>
      </p:sp>
    </p:spTree>
    <p:extLst>
      <p:ext uri="{BB962C8B-B14F-4D97-AF65-F5344CB8AC3E}">
        <p14:creationId xmlns:p14="http://schemas.microsoft.com/office/powerpoint/2010/main" val="377164968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704850"/>
            <a:ext cx="6883400" cy="4614029"/>
          </a:xfrm>
          <a:prstGeom prst="rect">
            <a:avLst/>
          </a:prstGeom>
        </p:spPr>
      </p:pic>
      <p:sp>
        <p:nvSpPr>
          <p:cNvPr id="3" name="TextBox 2"/>
          <p:cNvSpPr txBox="1"/>
          <p:nvPr/>
        </p:nvSpPr>
        <p:spPr>
          <a:xfrm>
            <a:off x="990600" y="5486400"/>
            <a:ext cx="6400800" cy="769441"/>
          </a:xfrm>
          <a:prstGeom prst="rect">
            <a:avLst/>
          </a:prstGeom>
          <a:noFill/>
        </p:spPr>
        <p:txBody>
          <a:bodyPr wrap="square" rtlCol="0">
            <a:spAutoFit/>
          </a:bodyPr>
          <a:lstStyle/>
          <a:p>
            <a:pPr algn="r"/>
            <a:r>
              <a:rPr lang="en-US" sz="4400" dirty="0" smtClean="0"/>
              <a:t>lonely</a:t>
            </a:r>
            <a:endParaRPr lang="en-US" sz="4400" dirty="0"/>
          </a:p>
        </p:txBody>
      </p:sp>
      <p:sp>
        <p:nvSpPr>
          <p:cNvPr id="4" name="Rectangle 3"/>
          <p:cNvSpPr/>
          <p:nvPr/>
        </p:nvSpPr>
        <p:spPr>
          <a:xfrm>
            <a:off x="609600" y="6581001"/>
            <a:ext cx="4572000" cy="276999"/>
          </a:xfrm>
          <a:prstGeom prst="rect">
            <a:avLst/>
          </a:prstGeom>
        </p:spPr>
        <p:txBody>
          <a:bodyPr>
            <a:spAutoFit/>
          </a:bodyPr>
          <a:lstStyle/>
          <a:p>
            <a:r>
              <a:rPr lang="en-US" sz="1200" dirty="0" err="1" smtClean="0"/>
              <a:t>Flickr</a:t>
            </a:r>
            <a:r>
              <a:rPr lang="en-US" sz="1200" dirty="0" smtClean="0"/>
              <a:t> photo credit: 62446298@N00</a:t>
            </a:r>
            <a:endParaRPr lang="en-US" sz="1200" dirty="0"/>
          </a:p>
        </p:txBody>
      </p:sp>
    </p:spTree>
    <p:extLst>
      <p:ext uri="{BB962C8B-B14F-4D97-AF65-F5344CB8AC3E}">
        <p14:creationId xmlns:p14="http://schemas.microsoft.com/office/powerpoint/2010/main" val="14399700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457200"/>
            <a:ext cx="7162800" cy="769441"/>
          </a:xfrm>
          <a:prstGeom prst="rect">
            <a:avLst/>
          </a:prstGeom>
          <a:noFill/>
        </p:spPr>
        <p:txBody>
          <a:bodyPr wrap="square" rtlCol="0">
            <a:spAutoFit/>
          </a:bodyPr>
          <a:lstStyle/>
          <a:p>
            <a:pPr algn="ctr"/>
            <a:r>
              <a:rPr lang="en-US" sz="4400" dirty="0" smtClean="0"/>
              <a:t>the whole picture</a:t>
            </a:r>
            <a:endParaRPr lang="en-US" sz="4400" dirty="0"/>
          </a:p>
        </p:txBody>
      </p:sp>
      <p:pic>
        <p:nvPicPr>
          <p:cNvPr id="1027" name="Picture 3" descr="C:\Users\emirman\AppData\Local\Microsoft\Windows\Temporary Internet Files\Content.IE5\LVVOAB6K\MC90043880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528" y="1447800"/>
            <a:ext cx="6790944"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66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81200"/>
            <a:ext cx="6248400" cy="1676400"/>
          </a:xfrm>
        </p:spPr>
        <p:txBody>
          <a:bodyPr>
            <a:noAutofit/>
          </a:bodyPr>
          <a:lstStyle/>
          <a:p>
            <a:r>
              <a:rPr lang="en-US" sz="5600" dirty="0" smtClean="0"/>
              <a:t>Sales Focused Mary</a:t>
            </a:r>
            <a:endParaRPr lang="en-US" sz="5600" dirty="0"/>
          </a:p>
        </p:txBody>
      </p:sp>
    </p:spTree>
    <p:extLst>
      <p:ext uri="{BB962C8B-B14F-4D97-AF65-F5344CB8AC3E}">
        <p14:creationId xmlns:p14="http://schemas.microsoft.com/office/powerpoint/2010/main" val="161671979"/>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8078"/>
            <a:ext cx="4572000" cy="684992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19200" y="18821400"/>
            <a:ext cx="4960620" cy="82677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2600325" y="2290763"/>
            <a:ext cx="3943350" cy="2276475"/>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3048000" y="381000"/>
            <a:ext cx="1666875" cy="1066800"/>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4495800" y="685800"/>
            <a:ext cx="447675" cy="258440"/>
          </a:xfrm>
          <a:prstGeom prst="rect">
            <a:avLst/>
          </a:prstGeom>
          <a:noFill/>
          <a:ln w="9525">
            <a:noFill/>
            <a:miter lim="800000"/>
            <a:headEnd/>
            <a:tailEnd/>
          </a:ln>
        </p:spPr>
      </p:pic>
      <p:pic>
        <p:nvPicPr>
          <p:cNvPr id="1031" name="Picture 7"/>
          <p:cNvPicPr>
            <a:picLocks noChangeAspect="1" noChangeArrowheads="1"/>
          </p:cNvPicPr>
          <p:nvPr/>
        </p:nvPicPr>
        <p:blipFill>
          <a:blip r:embed="rId5" cstate="print"/>
          <a:srcRect/>
          <a:stretch>
            <a:fillRect/>
          </a:stretch>
        </p:blipFill>
        <p:spPr bwMode="auto">
          <a:xfrm>
            <a:off x="3657600" y="1219200"/>
            <a:ext cx="1219200" cy="533400"/>
          </a:xfrm>
          <a:prstGeom prst="rect">
            <a:avLst/>
          </a:prstGeom>
          <a:noFill/>
          <a:ln w="9525">
            <a:noFill/>
            <a:miter lim="800000"/>
            <a:headEnd/>
            <a:tailEnd/>
          </a:ln>
        </p:spPr>
      </p:pic>
      <p:pic>
        <p:nvPicPr>
          <p:cNvPr id="9218" name="Picture 2"/>
          <p:cNvPicPr>
            <a:picLocks noChangeAspect="1" noChangeArrowheads="1"/>
          </p:cNvPicPr>
          <p:nvPr/>
        </p:nvPicPr>
        <p:blipFill>
          <a:blip r:embed="rId6" cstate="print"/>
          <a:srcRect/>
          <a:stretch>
            <a:fillRect/>
          </a:stretch>
        </p:blipFill>
        <p:spPr bwMode="auto">
          <a:xfrm>
            <a:off x="2286000" y="-170089"/>
            <a:ext cx="4572000" cy="719817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Mary Wants To Impress</a:t>
            </a:r>
            <a:endParaRPr lang="en-US" dirty="0"/>
          </a:p>
        </p:txBody>
      </p:sp>
      <p:sp>
        <p:nvSpPr>
          <p:cNvPr id="5" name="Slide Number Placeholder 4"/>
          <p:cNvSpPr>
            <a:spLocks noGrp="1"/>
          </p:cNvSpPr>
          <p:nvPr>
            <p:ph type="sldNum" sz="quarter" idx="10"/>
          </p:nvPr>
        </p:nvSpPr>
        <p:spPr/>
        <p:txBody>
          <a:bodyPr/>
          <a:lstStyle/>
          <a:p>
            <a:fld id="{464B29F2-3894-4D94-BDCE-955164B5445D}" type="slidenum">
              <a:rPr lang="en-US" smtClean="0"/>
              <a:pPr/>
              <a:t>3</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4399"/>
            <a:ext cx="9144000" cy="593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8109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4196" y="0"/>
            <a:ext cx="9099804" cy="6705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52190" y="0"/>
            <a:ext cx="9196190" cy="4262438"/>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0" y="3505200"/>
            <a:ext cx="9132887" cy="33528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52400" y="2590800"/>
            <a:ext cx="2971800" cy="2505075"/>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3124200" y="152400"/>
            <a:ext cx="2590800" cy="2590800"/>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6010275" y="2590800"/>
            <a:ext cx="3133725" cy="2112823"/>
          </a:xfrm>
          <a:prstGeom prst="rect">
            <a:avLst/>
          </a:prstGeom>
          <a:noFill/>
          <a:ln w="9525">
            <a:noFill/>
            <a:miter lim="800000"/>
            <a:headEnd/>
            <a:tailEnd/>
          </a:ln>
        </p:spPr>
      </p:pic>
      <p:pic>
        <p:nvPicPr>
          <p:cNvPr id="5126" name="Picture 6"/>
          <p:cNvPicPr>
            <a:picLocks noChangeAspect="1" noChangeArrowheads="1"/>
          </p:cNvPicPr>
          <p:nvPr/>
        </p:nvPicPr>
        <p:blipFill>
          <a:blip r:embed="rId5" cstate="print"/>
          <a:srcRect/>
          <a:stretch>
            <a:fillRect/>
          </a:stretch>
        </p:blipFill>
        <p:spPr bwMode="auto">
          <a:xfrm>
            <a:off x="2971800" y="4572000"/>
            <a:ext cx="3190875" cy="198945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0-#ppt_w/2"/>
                                          </p:val>
                                        </p:tav>
                                        <p:tav tm="100000">
                                          <p:val>
                                            <p:strVal val="#ppt_x"/>
                                          </p:val>
                                        </p:tav>
                                      </p:tavLst>
                                    </p:anim>
                                    <p:anim calcmode="lin" valueType="num">
                                      <p:cBhvr additive="base">
                                        <p:cTn id="8" dur="500" fill="hold"/>
                                        <p:tgtEl>
                                          <p:spTgt spid="51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additive="base">
                                        <p:cTn id="13" dur="500" fill="hold"/>
                                        <p:tgtEl>
                                          <p:spTgt spid="5124"/>
                                        </p:tgtEl>
                                        <p:attrNameLst>
                                          <p:attrName>ppt_x</p:attrName>
                                        </p:attrNameLst>
                                      </p:cBhvr>
                                      <p:tavLst>
                                        <p:tav tm="0">
                                          <p:val>
                                            <p:strVal val="1+#ppt_w/2"/>
                                          </p:val>
                                        </p:tav>
                                        <p:tav tm="100000">
                                          <p:val>
                                            <p:strVal val="#ppt_x"/>
                                          </p:val>
                                        </p:tav>
                                      </p:tavLst>
                                    </p:anim>
                                    <p:anim calcmode="lin" valueType="num">
                                      <p:cBhvr additive="base">
                                        <p:cTn id="14" dur="500" fill="hold"/>
                                        <p:tgtEl>
                                          <p:spTgt spid="512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anim calcmode="lin" valueType="num">
                                      <p:cBhvr additive="base">
                                        <p:cTn id="19" dur="500" fill="hold"/>
                                        <p:tgtEl>
                                          <p:spTgt spid="5126"/>
                                        </p:tgtEl>
                                        <p:attrNameLst>
                                          <p:attrName>ppt_x</p:attrName>
                                        </p:attrNameLst>
                                      </p:cBhvr>
                                      <p:tavLst>
                                        <p:tav tm="0">
                                          <p:val>
                                            <p:strVal val="#ppt_x"/>
                                          </p:val>
                                        </p:tav>
                                        <p:tav tm="100000">
                                          <p:val>
                                            <p:strVal val="#ppt_x"/>
                                          </p:val>
                                        </p:tav>
                                      </p:tavLst>
                                    </p:anim>
                                    <p:anim calcmode="lin" valueType="num">
                                      <p:cBhvr additive="base">
                                        <p:cTn id="20"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8078"/>
            <a:ext cx="4572000" cy="684992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533400" y="-914400"/>
            <a:ext cx="10134600" cy="9290050"/>
          </a:xfrm>
          <a:prstGeom prst="rect">
            <a:avLst/>
          </a:prstGeom>
          <a:noFill/>
          <a:ln w="9525">
            <a:noFill/>
            <a:miter lim="800000"/>
            <a:headEnd/>
            <a:tailEnd/>
          </a:ln>
        </p:spPr>
      </p:pic>
      <p:sp>
        <p:nvSpPr>
          <p:cNvPr id="3" name="Rectangle 2"/>
          <p:cNvSpPr/>
          <p:nvPr/>
        </p:nvSpPr>
        <p:spPr>
          <a:xfrm>
            <a:off x="-838200" y="4648200"/>
            <a:ext cx="10591800" cy="1828800"/>
          </a:xfrm>
          <a:prstGeom prst="rect">
            <a:avLst/>
          </a:prstGeom>
          <a:solidFill>
            <a:srgbClr val="FBFBFB">
              <a:alpha val="6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sp>
        <p:nvSpPr>
          <p:cNvPr id="4" name="Title 1"/>
          <p:cNvSpPr txBox="1">
            <a:spLocks/>
          </p:cNvSpPr>
          <p:nvPr/>
        </p:nvSpPr>
        <p:spPr bwMode="auto">
          <a:xfrm>
            <a:off x="-228600" y="5791200"/>
            <a:ext cx="9829800" cy="582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fontAlgn="base">
              <a:lnSpc>
                <a:spcPts val="3960"/>
              </a:lnSpc>
              <a:spcBef>
                <a:spcPct val="0"/>
              </a:spcBef>
              <a:spcAft>
                <a:spcPct val="0"/>
              </a:spcAft>
            </a:pPr>
            <a:r>
              <a:rPr lang="en-US" sz="7700" dirty="0" smtClean="0">
                <a:solidFill>
                  <a:srgbClr val="141618"/>
                </a:solidFill>
                <a:latin typeface="Helvetica Neue Light"/>
              </a:rPr>
              <a:t>“Curse of Knowledge”</a:t>
            </a:r>
          </a:p>
          <a:p>
            <a:pPr fontAlgn="base">
              <a:lnSpc>
                <a:spcPts val="3960"/>
              </a:lnSpc>
              <a:spcBef>
                <a:spcPct val="0"/>
              </a:spcBef>
              <a:spcAft>
                <a:spcPct val="0"/>
              </a:spcAft>
            </a:pPr>
            <a:endParaRPr lang="en-US" sz="7700" dirty="0" smtClean="0">
              <a:solidFill>
                <a:srgbClr val="141618"/>
              </a:solidFill>
              <a:latin typeface="Helvetica Neue Light"/>
            </a:endParaRPr>
          </a:p>
          <a:p>
            <a:pPr fontAlgn="base">
              <a:lnSpc>
                <a:spcPts val="3960"/>
              </a:lnSpc>
              <a:spcBef>
                <a:spcPct val="0"/>
              </a:spcBef>
              <a:spcAft>
                <a:spcPct val="0"/>
              </a:spcAft>
              <a:defRPr/>
            </a:pPr>
            <a:r>
              <a:rPr lang="en-US" sz="7700" dirty="0" smtClean="0">
                <a:solidFill>
                  <a:srgbClr val="141618"/>
                </a:solidFill>
                <a:latin typeface="Helvetica Neue Light"/>
              </a:rPr>
              <a:t> </a:t>
            </a:r>
            <a:endParaRPr lang="en-US" sz="7700" dirty="0">
              <a:solidFill>
                <a:srgbClr val="141618"/>
              </a:solidFill>
              <a:latin typeface="Helvetica Neue Light"/>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152400"/>
            <a:ext cx="9144000" cy="2286000"/>
          </a:xfrm>
          <a:prstGeom prst="rect">
            <a:avLst/>
          </a:prstGeom>
          <a:ln>
            <a:no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a:blip r:embed="rId3" cstate="print"/>
          <a:srcRect/>
          <a:stretch>
            <a:fillRect/>
          </a:stretch>
        </p:blipFill>
        <p:spPr bwMode="auto">
          <a:xfrm>
            <a:off x="1447800" y="2819400"/>
            <a:ext cx="6480209" cy="376237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0-#ppt_w/2"/>
                                          </p:val>
                                        </p:tav>
                                        <p:tav tm="100000">
                                          <p:val>
                                            <p:strVal val="#ppt_x"/>
                                          </p:val>
                                        </p:tav>
                                      </p:tavLst>
                                    </p:anim>
                                    <p:anim calcmode="lin" valueType="num">
                                      <p:cBhvr additive="base">
                                        <p:cTn id="8"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762000" y="533400"/>
            <a:ext cx="3321087" cy="2209800"/>
          </a:xfrm>
          <a:prstGeom prst="rect">
            <a:avLst/>
          </a:prstGeom>
          <a:noFill/>
          <a:ln w="9525">
            <a:noFill/>
            <a:miter lim="800000"/>
            <a:headEnd/>
            <a:tailEnd/>
          </a:ln>
        </p:spPr>
      </p:pic>
      <p:pic>
        <p:nvPicPr>
          <p:cNvPr id="6148" name="Picture 4"/>
          <p:cNvPicPr>
            <a:picLocks noChangeAspect="1" noChangeArrowheads="1"/>
          </p:cNvPicPr>
          <p:nvPr/>
        </p:nvPicPr>
        <p:blipFill>
          <a:blip r:embed="rId3" cstate="print"/>
          <a:srcRect/>
          <a:stretch>
            <a:fillRect/>
          </a:stretch>
        </p:blipFill>
        <p:spPr bwMode="auto">
          <a:xfrm>
            <a:off x="4800600" y="457200"/>
            <a:ext cx="3507181" cy="2333625"/>
          </a:xfrm>
          <a:prstGeom prst="rect">
            <a:avLst/>
          </a:prstGeom>
          <a:noFill/>
          <a:ln w="9525">
            <a:noFill/>
            <a:miter lim="800000"/>
            <a:headEnd/>
            <a:tailEnd/>
          </a:ln>
        </p:spPr>
      </p:pic>
      <p:pic>
        <p:nvPicPr>
          <p:cNvPr id="6149" name="Picture 5"/>
          <p:cNvPicPr>
            <a:picLocks noChangeAspect="1" noChangeArrowheads="1"/>
          </p:cNvPicPr>
          <p:nvPr/>
        </p:nvPicPr>
        <p:blipFill>
          <a:blip r:embed="rId4" cstate="print"/>
          <a:srcRect/>
          <a:stretch>
            <a:fillRect/>
          </a:stretch>
        </p:blipFill>
        <p:spPr bwMode="auto">
          <a:xfrm>
            <a:off x="4495800" y="2895600"/>
            <a:ext cx="4395989" cy="1219200"/>
          </a:xfrm>
          <a:prstGeom prst="rect">
            <a:avLst/>
          </a:prstGeom>
          <a:noFill/>
          <a:ln w="9525">
            <a:noFill/>
            <a:miter lim="800000"/>
            <a:headEnd/>
            <a:tailEnd/>
          </a:ln>
        </p:spPr>
      </p:pic>
      <p:pic>
        <p:nvPicPr>
          <p:cNvPr id="6150" name="Picture 6"/>
          <p:cNvPicPr>
            <a:picLocks noChangeAspect="1" noChangeArrowheads="1"/>
          </p:cNvPicPr>
          <p:nvPr/>
        </p:nvPicPr>
        <p:blipFill>
          <a:blip r:embed="rId5" cstate="print"/>
          <a:srcRect/>
          <a:stretch>
            <a:fillRect/>
          </a:stretch>
        </p:blipFill>
        <p:spPr bwMode="auto">
          <a:xfrm>
            <a:off x="1295400" y="4572000"/>
            <a:ext cx="2292000" cy="1524000"/>
          </a:xfrm>
          <a:prstGeom prst="rect">
            <a:avLst/>
          </a:prstGeom>
          <a:noFill/>
          <a:ln w="9525">
            <a:noFill/>
            <a:miter lim="800000"/>
            <a:headEnd/>
            <a:tailEnd/>
          </a:ln>
        </p:spPr>
      </p:pic>
      <p:pic>
        <p:nvPicPr>
          <p:cNvPr id="6151" name="Picture 7"/>
          <p:cNvPicPr>
            <a:picLocks noChangeAspect="1" noChangeArrowheads="1"/>
          </p:cNvPicPr>
          <p:nvPr/>
        </p:nvPicPr>
        <p:blipFill>
          <a:blip r:embed="rId6" cstate="print"/>
          <a:srcRect/>
          <a:stretch>
            <a:fillRect/>
          </a:stretch>
        </p:blipFill>
        <p:spPr bwMode="auto">
          <a:xfrm>
            <a:off x="4876800" y="4724400"/>
            <a:ext cx="3398520" cy="797775"/>
          </a:xfrm>
          <a:prstGeom prst="rect">
            <a:avLst/>
          </a:prstGeom>
          <a:noFill/>
          <a:ln w="9525">
            <a:noFill/>
            <a:miter lim="800000"/>
            <a:headEnd/>
            <a:tailEnd/>
          </a:ln>
        </p:spPr>
      </p:pic>
      <p:pic>
        <p:nvPicPr>
          <p:cNvPr id="6152" name="Picture 8"/>
          <p:cNvPicPr>
            <a:picLocks noChangeAspect="1" noChangeArrowheads="1"/>
          </p:cNvPicPr>
          <p:nvPr/>
        </p:nvPicPr>
        <p:blipFill>
          <a:blip r:embed="rId7" cstate="print"/>
          <a:srcRect/>
          <a:stretch>
            <a:fillRect/>
          </a:stretch>
        </p:blipFill>
        <p:spPr bwMode="auto">
          <a:xfrm>
            <a:off x="914400" y="3429000"/>
            <a:ext cx="2963333" cy="6096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152"/>
                                        </p:tgtEl>
                                        <p:attrNameLst>
                                          <p:attrName>style.visibility</p:attrName>
                                        </p:attrNameLst>
                                      </p:cBhvr>
                                      <p:to>
                                        <p:strVal val="visible"/>
                                      </p:to>
                                    </p:set>
                                    <p:anim calcmode="lin" valueType="num">
                                      <p:cBhvr additive="base">
                                        <p:cTn id="7" dur="500" fill="hold"/>
                                        <p:tgtEl>
                                          <p:spTgt spid="6152"/>
                                        </p:tgtEl>
                                        <p:attrNameLst>
                                          <p:attrName>ppt_x</p:attrName>
                                        </p:attrNameLst>
                                      </p:cBhvr>
                                      <p:tavLst>
                                        <p:tav tm="0">
                                          <p:val>
                                            <p:strVal val="0-#ppt_w/2"/>
                                          </p:val>
                                        </p:tav>
                                        <p:tav tm="100000">
                                          <p:val>
                                            <p:strVal val="#ppt_x"/>
                                          </p:val>
                                        </p:tav>
                                      </p:tavLst>
                                    </p:anim>
                                    <p:anim calcmode="lin" valueType="num">
                                      <p:cBhvr additive="base">
                                        <p:cTn id="8" dur="500" fill="hold"/>
                                        <p:tgtEl>
                                          <p:spTgt spid="615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149"/>
                                        </p:tgtEl>
                                        <p:attrNameLst>
                                          <p:attrName>style.visibility</p:attrName>
                                        </p:attrNameLst>
                                      </p:cBhvr>
                                      <p:to>
                                        <p:strVal val="visible"/>
                                      </p:to>
                                    </p:set>
                                    <p:anim calcmode="lin" valueType="num">
                                      <p:cBhvr additive="base">
                                        <p:cTn id="13" dur="500" fill="hold"/>
                                        <p:tgtEl>
                                          <p:spTgt spid="6149"/>
                                        </p:tgtEl>
                                        <p:attrNameLst>
                                          <p:attrName>ppt_x</p:attrName>
                                        </p:attrNameLst>
                                      </p:cBhvr>
                                      <p:tavLst>
                                        <p:tav tm="0">
                                          <p:val>
                                            <p:strVal val="1+#ppt_w/2"/>
                                          </p:val>
                                        </p:tav>
                                        <p:tav tm="100000">
                                          <p:val>
                                            <p:strVal val="#ppt_x"/>
                                          </p:val>
                                        </p:tav>
                                      </p:tavLst>
                                    </p:anim>
                                    <p:anim calcmode="lin" valueType="num">
                                      <p:cBhvr additive="base">
                                        <p:cTn id="14" dur="500" fill="hold"/>
                                        <p:tgtEl>
                                          <p:spTgt spid="614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6151"/>
                                        </p:tgtEl>
                                        <p:attrNameLst>
                                          <p:attrName>style.visibility</p:attrName>
                                        </p:attrNameLst>
                                      </p:cBhvr>
                                      <p:to>
                                        <p:strVal val="visible"/>
                                      </p:to>
                                    </p:set>
                                    <p:anim calcmode="lin" valueType="num">
                                      <p:cBhvr additive="base">
                                        <p:cTn id="19" dur="500" fill="hold"/>
                                        <p:tgtEl>
                                          <p:spTgt spid="6151"/>
                                        </p:tgtEl>
                                        <p:attrNameLst>
                                          <p:attrName>ppt_x</p:attrName>
                                        </p:attrNameLst>
                                      </p:cBhvr>
                                      <p:tavLst>
                                        <p:tav tm="0">
                                          <p:val>
                                            <p:strVal val="1+#ppt_w/2"/>
                                          </p:val>
                                        </p:tav>
                                        <p:tav tm="100000">
                                          <p:val>
                                            <p:strVal val="#ppt_x"/>
                                          </p:val>
                                        </p:tav>
                                      </p:tavLst>
                                    </p:anim>
                                    <p:anim calcmode="lin" valueType="num">
                                      <p:cBhvr additive="base">
                                        <p:cTn id="20" dur="500" fill="hold"/>
                                        <p:tgtEl>
                                          <p:spTgt spid="615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150"/>
                                        </p:tgtEl>
                                        <p:attrNameLst>
                                          <p:attrName>style.visibility</p:attrName>
                                        </p:attrNameLst>
                                      </p:cBhvr>
                                      <p:to>
                                        <p:strVal val="visible"/>
                                      </p:to>
                                    </p:set>
                                    <p:anim calcmode="lin" valueType="num">
                                      <p:cBhvr additive="base">
                                        <p:cTn id="25" dur="500" fill="hold"/>
                                        <p:tgtEl>
                                          <p:spTgt spid="6150"/>
                                        </p:tgtEl>
                                        <p:attrNameLst>
                                          <p:attrName>ppt_x</p:attrName>
                                        </p:attrNameLst>
                                      </p:cBhvr>
                                      <p:tavLst>
                                        <p:tav tm="0">
                                          <p:val>
                                            <p:strVal val="0-#ppt_w/2"/>
                                          </p:val>
                                        </p:tav>
                                        <p:tav tm="100000">
                                          <p:val>
                                            <p:strVal val="#ppt_x"/>
                                          </p:val>
                                        </p:tav>
                                      </p:tavLst>
                                    </p:anim>
                                    <p:anim calcmode="lin" valueType="num">
                                      <p:cBhvr additive="base">
                                        <p:cTn id="26" dur="500" fill="hold"/>
                                        <p:tgtEl>
                                          <p:spTgt spid="61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143000" y="0"/>
            <a:ext cx="6585239" cy="715433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8078"/>
            <a:ext cx="4572000" cy="684992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76" y="256032"/>
            <a:ext cx="8897923" cy="457200"/>
          </a:xfrm>
        </p:spPr>
        <p:txBody>
          <a:bodyPr>
            <a:normAutofit fontScale="90000"/>
          </a:bodyPr>
          <a:lstStyle/>
          <a:p>
            <a:r>
              <a:rPr lang="en-US" dirty="0" smtClean="0"/>
              <a:t>Why Does She Care About </a:t>
            </a:r>
            <a:r>
              <a:rPr lang="en-US" dirty="0" err="1" smtClean="0"/>
              <a:t>WordPress</a:t>
            </a:r>
            <a:r>
              <a:rPr lang="en-US" dirty="0" smtClean="0"/>
              <a:t>?</a:t>
            </a:r>
            <a:endParaRPr lang="en-US" dirty="0"/>
          </a:p>
        </p:txBody>
      </p:sp>
      <p:sp>
        <p:nvSpPr>
          <p:cNvPr id="5" name="Slide Number Placeholder 4"/>
          <p:cNvSpPr>
            <a:spLocks noGrp="1"/>
          </p:cNvSpPr>
          <p:nvPr>
            <p:ph type="sldNum" sz="quarter" idx="10"/>
          </p:nvPr>
        </p:nvSpPr>
        <p:spPr/>
        <p:txBody>
          <a:bodyPr/>
          <a:lstStyle/>
          <a:p>
            <a:fld id="{464B29F2-3894-4D94-BDCE-955164B5445D}" type="slidenum">
              <a:rPr lang="en-US" smtClean="0"/>
              <a:pPr/>
              <a:t>4</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84377"/>
            <a:ext cx="7438101" cy="4611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737634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eanne\Desktop\5-18-2011 9-55-02 AM.png"/>
          <p:cNvPicPr>
            <a:picLocks noChangeAspect="1" noChangeArrowheads="1"/>
          </p:cNvPicPr>
          <p:nvPr/>
        </p:nvPicPr>
        <p:blipFill>
          <a:blip r:embed="rId2" cstate="print"/>
          <a:srcRect/>
          <a:stretch>
            <a:fillRect/>
          </a:stretch>
        </p:blipFill>
        <p:spPr bwMode="auto">
          <a:xfrm>
            <a:off x="304800" y="208058"/>
            <a:ext cx="8610600" cy="638380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552700" y="444500"/>
            <a:ext cx="4038600" cy="59674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04800" y="239268"/>
            <a:ext cx="8548672" cy="6390132"/>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600200" y="1143000"/>
            <a:ext cx="5822950" cy="460216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0" y="8078"/>
            <a:ext cx="4572000" cy="684992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304800"/>
            <a:ext cx="9144000" cy="8030834"/>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0" y="-228600"/>
            <a:ext cx="9144000" cy="7965156"/>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err="1" smtClean="0"/>
              <a:t>WordPress</a:t>
            </a:r>
            <a:r>
              <a:rPr lang="en-US" dirty="0" smtClean="0"/>
              <a:t> Themes are Sexy</a:t>
            </a:r>
            <a:endParaRPr lang="en-US" dirty="0"/>
          </a:p>
        </p:txBody>
      </p:sp>
      <p:sp>
        <p:nvSpPr>
          <p:cNvPr id="5" name="Slide Number Placeholder 4"/>
          <p:cNvSpPr>
            <a:spLocks noGrp="1"/>
          </p:cNvSpPr>
          <p:nvPr>
            <p:ph type="sldNum" sz="quarter" idx="10"/>
          </p:nvPr>
        </p:nvSpPr>
        <p:spPr/>
        <p:txBody>
          <a:bodyPr/>
          <a:lstStyle/>
          <a:p>
            <a:fld id="{464B29F2-3894-4D94-BDCE-955164B5445D}" type="slidenum">
              <a:rPr lang="en-US" smtClean="0"/>
              <a:pPr/>
              <a:t>5</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6315"/>
            <a:ext cx="9144000" cy="5721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426286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464B29F2-3894-4D94-BDCE-955164B5445D}" type="slidenum">
              <a:rPr lang="en-US" smtClean="0"/>
              <a:pPr/>
              <a:t>6</a:t>
            </a:fld>
            <a:endParaRPr lang="en-US"/>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9792"/>
            <a:ext cx="5799458" cy="752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2438400" y="76200"/>
            <a:ext cx="6553200" cy="762000"/>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4000" dirty="0" smtClean="0"/>
              <a:t>My </a:t>
            </a:r>
            <a:r>
              <a:rPr lang="en-US" sz="4000" dirty="0" err="1" smtClean="0"/>
              <a:t>WordPress</a:t>
            </a:r>
            <a:r>
              <a:rPr lang="en-US" sz="4000" dirty="0" smtClean="0"/>
              <a:t> </a:t>
            </a:r>
            <a:r>
              <a:rPr lang="en-US" sz="4000" dirty="0"/>
              <a:t>Backend</a:t>
            </a:r>
          </a:p>
        </p:txBody>
      </p:sp>
    </p:spTree>
    <p:extLst>
      <p:ext uri="{BB962C8B-B14F-4D97-AF65-F5344CB8AC3E}">
        <p14:creationId xmlns:p14="http://schemas.microsoft.com/office/powerpoint/2010/main" val="9429879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Sexy Makes Data Look Better </a:t>
            </a:r>
            <a:endParaRPr lang="en-US" dirty="0"/>
          </a:p>
        </p:txBody>
      </p:sp>
      <p:sp>
        <p:nvSpPr>
          <p:cNvPr id="5" name="Slide Number Placeholder 4"/>
          <p:cNvSpPr>
            <a:spLocks noGrp="1"/>
          </p:cNvSpPr>
          <p:nvPr>
            <p:ph type="sldNum" sz="quarter" idx="10"/>
          </p:nvPr>
        </p:nvSpPr>
        <p:spPr/>
        <p:txBody>
          <a:bodyPr/>
          <a:lstStyle/>
          <a:p>
            <a:fld id="{464B29F2-3894-4D94-BDCE-955164B5445D}" type="slidenum">
              <a:rPr lang="en-US" smtClean="0"/>
              <a:pPr/>
              <a:t>7</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87338"/>
            <a:ext cx="7467600" cy="586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44692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Sexy </a:t>
            </a:r>
            <a:r>
              <a:rPr lang="en-US" dirty="0"/>
              <a:t>M</a:t>
            </a:r>
            <a:r>
              <a:rPr lang="en-US" dirty="0" smtClean="0"/>
              <a:t>ake Data Matter</a:t>
            </a:r>
            <a:endParaRPr lang="en-US" dirty="0"/>
          </a:p>
        </p:txBody>
      </p:sp>
      <p:sp>
        <p:nvSpPr>
          <p:cNvPr id="5" name="Slide Number Placeholder 4"/>
          <p:cNvSpPr>
            <a:spLocks noGrp="1"/>
          </p:cNvSpPr>
          <p:nvPr>
            <p:ph type="sldNum" sz="quarter" idx="10"/>
          </p:nvPr>
        </p:nvSpPr>
        <p:spPr/>
        <p:txBody>
          <a:bodyPr/>
          <a:lstStyle/>
          <a:p>
            <a:fld id="{464B29F2-3894-4D94-BDCE-955164B5445D}" type="slidenum">
              <a:rPr lang="en-US" smtClean="0"/>
              <a:pPr/>
              <a:t>8</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9864" y="1052945"/>
            <a:ext cx="4704336"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20212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Sexy Organizes Better</a:t>
            </a:r>
            <a:endParaRPr lang="en-US" dirty="0"/>
          </a:p>
        </p:txBody>
      </p:sp>
      <p:sp>
        <p:nvSpPr>
          <p:cNvPr id="5" name="Slide Number Placeholder 4"/>
          <p:cNvSpPr>
            <a:spLocks noGrp="1"/>
          </p:cNvSpPr>
          <p:nvPr>
            <p:ph type="sldNum" sz="quarter" idx="10"/>
          </p:nvPr>
        </p:nvSpPr>
        <p:spPr/>
        <p:txBody>
          <a:bodyPr/>
          <a:lstStyle/>
          <a:p>
            <a:fld id="{464B29F2-3894-4D94-BDCE-955164B5445D}" type="slidenum">
              <a:rPr lang="en-US" smtClean="0"/>
              <a:pPr/>
              <a:t>9</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6" y="1066800"/>
            <a:ext cx="9134104" cy="5427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651340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1797</TotalTime>
  <Words>1335</Words>
  <Application>Microsoft Macintosh PowerPoint</Application>
  <PresentationFormat>On-screen Show (4:3)</PresentationFormat>
  <Paragraphs>130</Paragraphs>
  <Slides>46</Slides>
  <Notes>25</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All About Mary</vt:lpstr>
      <vt:lpstr>Mary Loves Sexy</vt:lpstr>
      <vt:lpstr>Mary Wants To Impress</vt:lpstr>
      <vt:lpstr>Why Does She Care About WordPress?</vt:lpstr>
      <vt:lpstr>WordPress Themes are Sexy</vt:lpstr>
      <vt:lpstr>PowerPoint Presentation</vt:lpstr>
      <vt:lpstr>Sexy Makes Data Look Better </vt:lpstr>
      <vt:lpstr>Sexy Make Data Matter</vt:lpstr>
      <vt:lpstr>Sexy Organizes Better</vt:lpstr>
      <vt:lpstr>Sexy Makes It Fun</vt:lpstr>
      <vt:lpstr>Sexy Makes It Work Better</vt:lpstr>
      <vt:lpstr>To Design Mary - Perception Is Reality</vt:lpstr>
      <vt:lpstr>Meet Mollie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Sales Focused 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Jeanne</dc:creator>
  <cp:lastModifiedBy>Kipp Bodnar</cp:lastModifiedBy>
  <cp:revision>18</cp:revision>
  <dcterms:created xsi:type="dcterms:W3CDTF">2011-06-19T14:49:36Z</dcterms:created>
  <dcterms:modified xsi:type="dcterms:W3CDTF">2011-07-01T18:07:07Z</dcterms:modified>
</cp:coreProperties>
</file>