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5" r:id="rId1"/>
  </p:sldMasterIdLst>
  <p:notesMasterIdLst>
    <p:notesMasterId r:id="rId29"/>
  </p:notesMasterIdLst>
  <p:sldIdLst>
    <p:sldId id="256" r:id="rId2"/>
    <p:sldId id="259" r:id="rId3"/>
    <p:sldId id="258" r:id="rId4"/>
    <p:sldId id="269" r:id="rId5"/>
    <p:sldId id="268" r:id="rId6"/>
    <p:sldId id="319" r:id="rId7"/>
    <p:sldId id="271" r:id="rId8"/>
    <p:sldId id="313" r:id="rId9"/>
    <p:sldId id="270" r:id="rId10"/>
    <p:sldId id="320" r:id="rId11"/>
    <p:sldId id="322" r:id="rId12"/>
    <p:sldId id="321" r:id="rId13"/>
    <p:sldId id="274" r:id="rId14"/>
    <p:sldId id="323" r:id="rId15"/>
    <p:sldId id="324" r:id="rId16"/>
    <p:sldId id="326" r:id="rId17"/>
    <p:sldId id="325" r:id="rId18"/>
    <p:sldId id="281" r:id="rId19"/>
    <p:sldId id="327" r:id="rId20"/>
    <p:sldId id="328" r:id="rId21"/>
    <p:sldId id="329" r:id="rId22"/>
    <p:sldId id="330" r:id="rId23"/>
    <p:sldId id="294" r:id="rId24"/>
    <p:sldId id="331" r:id="rId25"/>
    <p:sldId id="332" r:id="rId26"/>
    <p:sldId id="333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-1184" y="-120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91176-6C3E-514A-ABA1-2E058285D4CE}" type="datetimeFigureOut">
              <a:rPr lang="en-US" smtClean="0"/>
              <a:pPr/>
              <a:t>9/10/10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6A7EB-A16F-7A43-A5DE-BC8F8B5CA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A7EB-A16F-7A43-A5DE-BC8F8B5CABA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Offers, Customer</a:t>
            </a:r>
            <a:r>
              <a:rPr lang="en-US" baseline="0" dirty="0" smtClean="0"/>
              <a:t> Questions, 10 Blog Post Headlines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A7EB-A16F-7A43-A5DE-BC8F8B5CABA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Offers, Customer</a:t>
            </a:r>
            <a:r>
              <a:rPr lang="en-US" baseline="0" dirty="0" smtClean="0"/>
              <a:t> Questions, 10 Blog Post Headlines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A7EB-A16F-7A43-A5DE-BC8F8B5CABA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Offers, Customer</a:t>
            </a:r>
            <a:r>
              <a:rPr lang="en-US" baseline="0" dirty="0" smtClean="0"/>
              <a:t> Questions, 10 Blog Post Headlines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A7EB-A16F-7A43-A5DE-BC8F8B5CABA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Offers, Customer</a:t>
            </a:r>
            <a:r>
              <a:rPr lang="en-US" baseline="0" dirty="0" smtClean="0"/>
              <a:t> Questions, 10 Blog Post Headlines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A7EB-A16F-7A43-A5DE-BC8F8B5CABA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hubspot_logo_revis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867400"/>
            <a:ext cx="1905000" cy="83053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133600"/>
            <a:ext cx="7391400" cy="76200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sz="3200">
                <a:latin typeface="Helvetica CE 55 Roman" pitchFamily="2" charset="0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Frutiger LT 55 Roman" pitchFamily="34" charset="0"/>
              </a:rPr>
              <a:t>Presentation</a:t>
            </a:r>
            <a:r>
              <a:rPr lang="en-US" sz="4400" baseline="0" dirty="0" smtClean="0">
                <a:solidFill>
                  <a:schemeClr val="bg1"/>
                </a:solidFill>
                <a:latin typeface="Frutiger LT 55 Roman" pitchFamily="34" charset="0"/>
              </a:rPr>
              <a:t> </a:t>
            </a:r>
            <a:r>
              <a:rPr lang="en-US" sz="4400" baseline="0" dirty="0" smtClean="0">
                <a:solidFill>
                  <a:srgbClr val="FF8125"/>
                </a:solidFill>
                <a:latin typeface="Frutiger LT 55 Roman" pitchFamily="34" charset="0"/>
              </a:rPr>
              <a:t>Title</a:t>
            </a:r>
            <a:endParaRPr lang="en-US" sz="4400" dirty="0" smtClean="0">
              <a:solidFill>
                <a:srgbClr val="FF8125"/>
              </a:solidFill>
              <a:latin typeface="Frutiger LT 55 Roman" pitchFamily="34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819400"/>
            <a:ext cx="7391400" cy="762000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Helvetica CE 55 Roman" pitchFamily="2" charset="0"/>
              </a:defRPr>
            </a:lvl1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Frutiger LT 55 Roman" pitchFamily="34" charset="0"/>
              </a:rPr>
              <a:t>Subtitle</a:t>
            </a:r>
            <a:endParaRPr lang="en-US" dirty="0">
              <a:solidFill>
                <a:schemeClr val="bg1">
                  <a:lumMod val="75000"/>
                </a:schemeClr>
              </a:solidFill>
              <a:latin typeface="Frutiger LT 55 Roman" pitchFamily="34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3962400"/>
            <a:ext cx="3048000" cy="381000"/>
          </a:xfrm>
        </p:spPr>
        <p:txBody>
          <a:bodyPr>
            <a:noAutofit/>
          </a:bodyPr>
          <a:lstStyle>
            <a:lvl1pPr>
              <a:defRPr sz="1800">
                <a:latin typeface="Helvetica CE 55 Roman" pitchFamily="2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Frutiger LT 55 Roman" pitchFamily="34" charset="0"/>
              </a:rPr>
              <a:t>Presenter Name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533400" y="3886200"/>
            <a:ext cx="762000" cy="838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1447800" y="4343400"/>
            <a:ext cx="3048000" cy="381000"/>
          </a:xfrm>
        </p:spPr>
        <p:txBody>
          <a:bodyPr>
            <a:noAutofit/>
          </a:bodyPr>
          <a:lstStyle>
            <a:lvl1pPr>
              <a:defRPr sz="1800">
                <a:latin typeface="Helvetica CE 55 Roman" pitchFamily="2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Frutiger LT 55 Roman" pitchFamily="34" charset="0"/>
              </a:rPr>
              <a:t>Presenter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52600"/>
            <a:ext cx="9144000" cy="3124200"/>
          </a:xfrm>
        </p:spPr>
        <p:txBody>
          <a:bodyPr>
            <a:normAutofit/>
          </a:bodyPr>
          <a:lstStyle>
            <a:lvl1pPr>
              <a:defRPr sz="9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Slide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457200"/>
            <a:ext cx="8305800" cy="5791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E623BF-AE74-A048-8299-EE8B9E2E4A32}" type="datetimeFigureOut">
              <a:rPr lang="en-US" smtClean="0"/>
              <a:pPr/>
              <a:t>9/10/10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A650E-5616-E845-85AD-E6894A1C11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 CE 55 Roman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/>
          </a:solidFill>
          <a:latin typeface="Helvetica CE 55 Roman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Helvetica CE 55 Roma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Helvetica CE 55 Roma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Helvetica CE 55 Roma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 CE 55 Roma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hyperlink" Target="http://bit.ly/TwitterChatDo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LeadsCalc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cVMpk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iStock_000011218472Medium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-17587" b="-17587"/>
          <a:stretch>
            <a:fillRect/>
          </a:stretch>
        </p:blipFill>
        <p:spPr>
          <a:xfrm>
            <a:off x="-1282724" y="-1354264"/>
            <a:ext cx="13489685" cy="10117264"/>
          </a:xfrm>
        </p:spPr>
      </p:pic>
      <p:sp>
        <p:nvSpPr>
          <p:cNvPr id="15" name="Rectangle 1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812175"/>
            <a:ext cx="9144000" cy="762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5300" dirty="0" smtClean="0">
                <a:solidFill>
                  <a:schemeClr val="bg2"/>
                </a:solidFill>
              </a:rPr>
              <a:t>Workshop: </a:t>
            </a:r>
            <a:r>
              <a:rPr lang="en-US" sz="5300" dirty="0" smtClean="0">
                <a:solidFill>
                  <a:schemeClr val="accent1"/>
                </a:solidFill>
              </a:rPr>
              <a:t>B2B </a:t>
            </a:r>
            <a:r>
              <a:rPr lang="en-US" sz="5300" dirty="0" smtClean="0">
                <a:solidFill>
                  <a:srgbClr val="FFFFFF"/>
                </a:solidFill>
              </a:rPr>
              <a:t>Social Media</a:t>
            </a:r>
            <a:endParaRPr lang="en-US" sz="53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Kipp Bodnar</a:t>
            </a:r>
            <a:endParaRPr lang="en-US" dirty="0"/>
          </a:p>
        </p:txBody>
      </p:sp>
      <p:pic>
        <p:nvPicPr>
          <p:cNvPr id="10" name="Picture Placeholder 9" descr="Kbodnar32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-14734" r="-14734"/>
          <a:stretch>
            <a:fillRect/>
          </a:stretch>
        </p:blipFill>
        <p:spPr>
          <a:xfrm>
            <a:off x="533400" y="3886200"/>
            <a:ext cx="914400" cy="100584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Inbound Marketing Manager</a:t>
            </a:r>
            <a:endParaRPr lang="en-US" dirty="0"/>
          </a:p>
        </p:txBody>
      </p:sp>
      <p:pic>
        <p:nvPicPr>
          <p:cNvPr id="16" name="Picture 15" descr="hubspot_logo_revis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7360" y="5867400"/>
            <a:ext cx="1905000" cy="830534"/>
          </a:xfrm>
          <a:prstGeom prst="rect">
            <a:avLst/>
          </a:prstGeom>
        </p:spPr>
      </p:pic>
      <p:sp>
        <p:nvSpPr>
          <p:cNvPr id="19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9240" y="2819400"/>
            <a:ext cx="9124760" cy="762000"/>
          </a:xfrm>
          <a:ln>
            <a:noFill/>
          </a:ln>
        </p:spPr>
        <p:txBody>
          <a:bodyPr>
            <a:noAutofit/>
          </a:bodyPr>
          <a:lstStyle>
            <a:lvl1pPr>
              <a:defRPr>
                <a:latin typeface="Helvetica CE 55 Roman" pitchFamily="2" charset="0"/>
              </a:defRPr>
            </a:lvl1pPr>
          </a:lstStyle>
          <a:p>
            <a:r>
              <a:rPr lang="en-US" sz="2800" dirty="0" smtClean="0">
                <a:solidFill>
                  <a:srgbClr val="FFFFFF"/>
                </a:solidFill>
              </a:rPr>
              <a:t>Building and Socializing Your </a:t>
            </a:r>
            <a:r>
              <a:rPr lang="en-US" sz="2800" dirty="0" smtClean="0">
                <a:solidFill>
                  <a:srgbClr val="FFFFFF"/>
                </a:solidFill>
              </a:rPr>
              <a:t>B2B Marketing </a:t>
            </a:r>
            <a:r>
              <a:rPr lang="en-US" sz="2800" dirty="0" smtClean="0">
                <a:solidFill>
                  <a:srgbClr val="FFFFFF"/>
                </a:solidFill>
              </a:rPr>
              <a:t>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905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3</a:t>
            </a:r>
            <a:r>
              <a:rPr lang="en-US" sz="9600" dirty="0" smtClean="0">
                <a:solidFill>
                  <a:schemeClr val="bg1"/>
                </a:solidFill>
                <a:latin typeface="Helvetica CE 55 Roman" pitchFamily="2" charset="0"/>
              </a:rPr>
              <a:t> Offers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905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5</a:t>
            </a:r>
            <a:r>
              <a:rPr lang="en-US" sz="9600" dirty="0" smtClean="0">
                <a:solidFill>
                  <a:schemeClr val="bg1"/>
                </a:solidFill>
                <a:latin typeface="Helvetica CE 55 Roman" pitchFamily="2" charset="0"/>
              </a:rPr>
              <a:t> Customer Questions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905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10 </a:t>
            </a:r>
            <a:r>
              <a:rPr lang="en-US" sz="9600" dirty="0" smtClean="0">
                <a:solidFill>
                  <a:schemeClr val="bg1"/>
                </a:solidFill>
                <a:latin typeface="Helvetica CE 55 Roman" pitchFamily="2" charset="0"/>
              </a:rPr>
              <a:t>Blog Post Titles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Stock_000010784239Small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6350" b="-6350"/>
          <a:stretch>
            <a:fillRect/>
          </a:stretch>
        </p:blipFill>
        <p:spPr>
          <a:xfrm>
            <a:off x="-581439" y="-719078"/>
            <a:ext cx="10813969" cy="8110477"/>
          </a:xfrm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Blogging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Stock_000011218472Medium.jpg"/>
          <p:cNvPicPr>
            <a:picLocks noChangeAspect="1"/>
          </p:cNvPicPr>
          <p:nvPr/>
        </p:nvPicPr>
        <p:blipFill>
          <a:blip r:embed="rId3"/>
          <a:srcRect t="-17587" b="-17587"/>
          <a:stretch>
            <a:fillRect/>
          </a:stretch>
        </p:blipFill>
        <p:spPr>
          <a:xfrm>
            <a:off x="-1477631" y="-2133470"/>
            <a:ext cx="13819980" cy="10364985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Blog Outline</a:t>
            </a:r>
            <a:br>
              <a:rPr lang="en-US" dirty="0" smtClean="0"/>
            </a:br>
            <a:r>
              <a:rPr lang="en-US" dirty="0" smtClean="0">
                <a:solidFill>
                  <a:srgbClr val="FF8125"/>
                </a:solidFill>
              </a:rPr>
              <a:t>20 Minutes</a:t>
            </a:r>
            <a:endParaRPr lang="en-US" dirty="0">
              <a:solidFill>
                <a:srgbClr val="FF8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905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</a:t>
            </a:r>
            <a:r>
              <a:rPr lang="en-US" sz="9600" dirty="0" smtClean="0">
                <a:solidFill>
                  <a:srgbClr val="FFFFFF"/>
                </a:solidFill>
                <a:latin typeface="Helvetica CE 55 Roman" pitchFamily="2" charset="0"/>
              </a:rPr>
              <a:t>Determine Blog </a:t>
            </a:r>
            <a:r>
              <a:rPr lang="en-US" sz="9600" dirty="0" smtClean="0">
                <a:solidFill>
                  <a:schemeClr val="accent1"/>
                </a:solidFill>
                <a:latin typeface="Helvetica CE 55 Roman" pitchFamily="2" charset="0"/>
              </a:rPr>
              <a:t>URL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905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</a:t>
            </a:r>
            <a:r>
              <a:rPr lang="en-US" sz="9600" dirty="0" smtClean="0">
                <a:solidFill>
                  <a:srgbClr val="FFFFFF"/>
                </a:solidFill>
                <a:latin typeface="Helvetica CE 55 Roman" pitchFamily="2" charset="0"/>
              </a:rPr>
              <a:t>Determine  </a:t>
            </a:r>
            <a:r>
              <a:rPr lang="en-US" sz="9600" dirty="0" smtClean="0">
                <a:solidFill>
                  <a:schemeClr val="accent1"/>
                </a:solidFill>
                <a:latin typeface="Helvetica CE 55 Roman" pitchFamily="2" charset="0"/>
              </a:rPr>
              <a:t>Bloggers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Placeholder 6" descr="blog wireframe.pn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-450790" y="-12700"/>
            <a:ext cx="9855080" cy="11903868"/>
          </a:xfrm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905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FFFF"/>
                </a:solidFill>
                <a:latin typeface="Helvetica CE 55 Roman" pitchFamily="2" charset="0"/>
              </a:rPr>
              <a:t> Blog </a:t>
            </a:r>
            <a:r>
              <a:rPr lang="en-US" sz="9600" dirty="0" smtClean="0">
                <a:solidFill>
                  <a:schemeClr val="accent1"/>
                </a:solidFill>
                <a:latin typeface="Helvetica CE 55 Roman" pitchFamily="2" charset="0"/>
              </a:rPr>
              <a:t>Wire Frame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(12) social media - Twitter Search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-66334" y="-30598"/>
            <a:ext cx="11086070" cy="6934200"/>
          </a:xfrm>
        </p:spPr>
      </p:pic>
      <p:sp>
        <p:nvSpPr>
          <p:cNvPr id="7" name="Rectangle 6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8125"/>
                </a:solidFill>
              </a:rPr>
              <a:t>Social</a:t>
            </a:r>
            <a:r>
              <a:rPr lang="en-US" dirty="0" smtClean="0"/>
              <a:t> Media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Stock_000011218472Medium.jpg"/>
          <p:cNvPicPr>
            <a:picLocks noChangeAspect="1"/>
          </p:cNvPicPr>
          <p:nvPr/>
        </p:nvPicPr>
        <p:blipFill>
          <a:blip r:embed="rId3"/>
          <a:srcRect t="-17587" b="-17587"/>
          <a:stretch>
            <a:fillRect/>
          </a:stretch>
        </p:blipFill>
        <p:spPr>
          <a:xfrm>
            <a:off x="-1477631" y="-2133470"/>
            <a:ext cx="13819980" cy="10364985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9144000" cy="3124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Channel Research</a:t>
            </a:r>
            <a:br>
              <a:rPr lang="en-US" dirty="0" smtClean="0"/>
            </a:br>
            <a:r>
              <a:rPr lang="en-US" dirty="0" smtClean="0">
                <a:solidFill>
                  <a:srgbClr val="FF8125"/>
                </a:solidFill>
              </a:rPr>
              <a:t>15 Minutes</a:t>
            </a:r>
            <a:endParaRPr lang="en-US" dirty="0">
              <a:solidFill>
                <a:srgbClr val="FF8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Stock_000011463563Small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5512" r="-5512"/>
          <a:stretch>
            <a:fillRect/>
          </a:stretch>
        </p:blipFill>
        <p:spPr>
          <a:xfrm>
            <a:off x="-538730" y="-100441"/>
            <a:ext cx="10273090" cy="770481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Placeholder 8" descr="Boardreader - Forum Search Engine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-9565" b="-9565"/>
          <a:stretch>
            <a:fillRect/>
          </a:stretch>
        </p:blipFill>
        <p:spPr>
          <a:xfrm>
            <a:off x="-384175" y="-727075"/>
            <a:ext cx="11125200" cy="83439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905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050" y="1851025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</a:t>
            </a: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BoardReader.com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8125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Placeholder 8" descr="LinkedIn | Relationships Matter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-16435" b="-16435"/>
          <a:stretch>
            <a:fillRect/>
          </a:stretch>
        </p:blipFill>
        <p:spPr>
          <a:xfrm>
            <a:off x="-63500" y="-1189831"/>
            <a:ext cx="12232217" cy="917416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905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050" y="1851025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chemeClr val="bg1"/>
                </a:solidFill>
                <a:latin typeface="Helvetica CE 55 Roman" pitchFamily="2" charset="0"/>
              </a:rPr>
              <a:t>LinkedIn</a:t>
            </a: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Groups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905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050" y="1851025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ct val="20000"/>
              </a:spcBef>
            </a:pPr>
            <a:r>
              <a:rPr lang="en-US" sz="9600" dirty="0" smtClean="0">
                <a:solidFill>
                  <a:schemeClr val="bg1"/>
                </a:solidFill>
                <a:latin typeface="Helvetica CE 55 Roman" pitchFamily="2" charset="0"/>
              </a:rPr>
              <a:t>Twitter </a:t>
            </a:r>
            <a:r>
              <a:rPr lang="en-US" sz="9600" dirty="0" smtClean="0">
                <a:solidFill>
                  <a:schemeClr val="accent1"/>
                </a:solidFill>
                <a:latin typeface="Helvetica CE 55 Roman" pitchFamily="2" charset="0"/>
              </a:rPr>
              <a:t>#Chats</a:t>
            </a:r>
            <a:br>
              <a:rPr lang="en-US" sz="9600" dirty="0" smtClean="0">
                <a:solidFill>
                  <a:schemeClr val="accent1"/>
                </a:solidFill>
                <a:latin typeface="Helvetica CE 55 Roman" pitchFamily="2" charset="0"/>
              </a:rPr>
            </a:br>
            <a:r>
              <a:rPr lang="en-US" sz="5000" dirty="0" smtClean="0">
                <a:solidFill>
                  <a:schemeClr val="accent1"/>
                </a:solidFill>
                <a:latin typeface="Helvetica CE 55 Roman" pitchFamily="2" charset="0"/>
                <a:hlinkClick r:id="rId3"/>
              </a:rPr>
              <a:t>http://bit.ly/TwitterChatDoc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Stock_000012885840Small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-290719" y="-65427"/>
            <a:ext cx="10363200" cy="6945549"/>
          </a:xfrm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Tracking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Stock_000011218472Medium.jpg"/>
          <p:cNvPicPr>
            <a:picLocks noChangeAspect="1"/>
          </p:cNvPicPr>
          <p:nvPr/>
        </p:nvPicPr>
        <p:blipFill>
          <a:blip r:embed="rId3"/>
          <a:srcRect t="-17587" b="-17587"/>
          <a:stretch>
            <a:fillRect/>
          </a:stretch>
        </p:blipFill>
        <p:spPr>
          <a:xfrm>
            <a:off x="-1477631" y="-2133470"/>
            <a:ext cx="13819980" cy="10364985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752600"/>
            <a:ext cx="9144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 Tracking Setup</a:t>
            </a:r>
            <a:br>
              <a:rPr lang="en-US" dirty="0" smtClean="0"/>
            </a:br>
            <a:r>
              <a:rPr lang="en-US" dirty="0" smtClean="0">
                <a:solidFill>
                  <a:srgbClr val="FF8125"/>
                </a:solidFill>
              </a:rPr>
              <a:t>20 Minutes</a:t>
            </a:r>
            <a:endParaRPr lang="en-US" dirty="0">
              <a:solidFill>
                <a:srgbClr val="FF8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Placeholder 10" descr="Shorten &amp; Share | bit.ly | a simple URL shortener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-206375" y="-315926"/>
            <a:ext cx="12277698" cy="7250126"/>
          </a:xfrm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905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050" y="1851025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chemeClr val="bg1"/>
                </a:solidFill>
                <a:latin typeface="Helvetica CE 55 Roman" pitchFamily="2" charset="0"/>
              </a:rPr>
              <a:t>Set Up</a:t>
            </a: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</a:t>
            </a: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Bit.ly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1905000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050" y="1851025"/>
            <a:ext cx="9144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9600" dirty="0" smtClean="0">
                <a:solidFill>
                  <a:schemeClr val="bg1"/>
                </a:solidFill>
                <a:latin typeface="Helvetica CE 55 Roman" pitchFamily="2" charset="0"/>
              </a:rPr>
              <a:t> Map Channel </a:t>
            </a:r>
            <a:r>
              <a:rPr lang="en-US" sz="9600" dirty="0" smtClean="0">
                <a:solidFill>
                  <a:srgbClr val="FF8125"/>
                </a:solidFill>
                <a:latin typeface="Helvetica CE 55 Roman" pitchFamily="2" charset="0"/>
              </a:rPr>
              <a:t>Tracking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vetica CE 55 Roman" pitchFamily="2" charset="0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?’</a:t>
            </a:r>
            <a:r>
              <a:rPr lang="en-US" dirty="0" smtClean="0"/>
              <a:t>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706" dirty="0" smtClean="0">
                <a:solidFill>
                  <a:schemeClr val="accent1"/>
                </a:solidFill>
              </a:rPr>
              <a:t>@Kbodnar32</a:t>
            </a:r>
            <a:br>
              <a:rPr lang="en-US" sz="4706" dirty="0" smtClean="0">
                <a:solidFill>
                  <a:schemeClr val="accent1"/>
                </a:solidFill>
              </a:rPr>
            </a:br>
            <a:r>
              <a:rPr lang="en-US" sz="4706" dirty="0" smtClean="0">
                <a:solidFill>
                  <a:schemeClr val="accent1"/>
                </a:solidFill>
              </a:rPr>
              <a:t>Blog.Hubspot.com</a:t>
            </a:r>
            <a:endParaRPr lang="en-US" sz="4706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Stock_000012138778Small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-634921" y="-237034"/>
            <a:ext cx="10720386" cy="7134297"/>
          </a:xfrm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B2B </a:t>
            </a:r>
            <a:r>
              <a:rPr lang="en-US" dirty="0" smtClean="0">
                <a:solidFill>
                  <a:srgbClr val="FF8125"/>
                </a:solidFill>
              </a:rPr>
              <a:t>&gt;</a:t>
            </a:r>
            <a:r>
              <a:rPr lang="en-US" dirty="0" smtClean="0"/>
              <a:t> B2C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Stock_000003008334Small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6350" b="-6350"/>
          <a:stretch>
            <a:fillRect/>
          </a:stretch>
        </p:blipFill>
        <p:spPr>
          <a:xfrm>
            <a:off x="-382525" y="-559266"/>
            <a:ext cx="10524012" cy="7893009"/>
          </a:xfrm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9200" dirty="0" smtClean="0"/>
              <a:t> What is a lead?</a:t>
            </a:r>
            <a:endParaRPr lang="en-US" sz="9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Stock_000011218472Medium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17587" b="-17587"/>
          <a:stretch>
            <a:fillRect/>
          </a:stretch>
        </p:blipFill>
        <p:spPr>
          <a:xfrm>
            <a:off x="-1477631" y="-2133470"/>
            <a:ext cx="13819980" cy="10364985"/>
          </a:xfrm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Goals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15 minutes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-127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Stored Data 4"/>
          <p:cNvSpPr/>
          <p:nvPr/>
        </p:nvSpPr>
        <p:spPr>
          <a:xfrm rot="5400000">
            <a:off x="3801533" y="1372658"/>
            <a:ext cx="1524000" cy="8741833"/>
          </a:xfrm>
          <a:prstGeom prst="flowChartOnlineStorage">
            <a:avLst/>
          </a:prstGeom>
          <a:gradFill>
            <a:gsLst>
              <a:gs pos="52000">
                <a:schemeClr val="tx1"/>
              </a:gs>
              <a:gs pos="89000">
                <a:schemeClr val="tx1">
                  <a:lumMod val="75000"/>
                  <a:lumOff val="25000"/>
                  <a:alpha val="3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3" descr="internet marketing calculator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-19631" b="-19631"/>
          <a:stretch>
            <a:fillRect/>
          </a:stretch>
        </p:blipFill>
        <p:spPr>
          <a:xfrm>
            <a:off x="208492" y="619125"/>
            <a:ext cx="8741833" cy="6556375"/>
          </a:xfrm>
        </p:spPr>
      </p:pic>
      <p:sp>
        <p:nvSpPr>
          <p:cNvPr id="7" name="TextBox 6"/>
          <p:cNvSpPr txBox="1"/>
          <p:nvPr/>
        </p:nvSpPr>
        <p:spPr>
          <a:xfrm>
            <a:off x="1" y="333375"/>
            <a:ext cx="91439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srgbClr val="FFFFFF"/>
                </a:solidFill>
              </a:rPr>
              <a:t>Download:</a:t>
            </a:r>
            <a:r>
              <a:rPr lang="en-US" sz="4600" dirty="0" smtClean="0"/>
              <a:t> </a:t>
            </a:r>
            <a:r>
              <a:rPr lang="en-US" sz="4600" dirty="0" smtClean="0">
                <a:solidFill>
                  <a:srgbClr val="FFFFFF"/>
                </a:solidFill>
                <a:hlinkClick r:id="rId4"/>
              </a:rPr>
              <a:t>http://bit.ly/LeadsCalc</a:t>
            </a:r>
            <a:endParaRPr lang="en-US" sz="4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Stock_000012671745Small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-6350" b="-6350"/>
          <a:stretch>
            <a:fillRect/>
          </a:stretch>
        </p:blipFill>
        <p:spPr>
          <a:xfrm>
            <a:off x="-183608" y="-566082"/>
            <a:ext cx="10609975" cy="7957481"/>
          </a:xfrm>
        </p:spPr>
      </p:pic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b="14842"/>
          <a:stretch>
            <a:fillRect/>
          </a:stretch>
        </p:blipFill>
        <p:spPr bwMode="auto">
          <a:xfrm>
            <a:off x="0" y="3175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lowchart: Stored Data 4"/>
          <p:cNvSpPr/>
          <p:nvPr/>
        </p:nvSpPr>
        <p:spPr>
          <a:xfrm rot="5400000">
            <a:off x="3789354" y="1658946"/>
            <a:ext cx="1524000" cy="7375508"/>
          </a:xfrm>
          <a:prstGeom prst="flowChartOnlineStorage">
            <a:avLst/>
          </a:prstGeom>
          <a:gradFill>
            <a:gsLst>
              <a:gs pos="52000">
                <a:schemeClr val="tx1"/>
              </a:gs>
              <a:gs pos="89000">
                <a:schemeClr val="tx1">
                  <a:lumMod val="75000"/>
                  <a:lumOff val="25000"/>
                  <a:alpha val="3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973138"/>
            <a:ext cx="7375508" cy="4884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Source: State of Inbound Marketing Lead Generation Report - </a:t>
            </a:r>
            <a:r>
              <a:rPr lang="en-US" sz="1600" dirty="0">
                <a:hlinkClick r:id="rId4"/>
              </a:rPr>
              <a:t>http://bit.ly/cVMpkn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Stock_000011218472Medium.jpg"/>
          <p:cNvPicPr>
            <a:picLocks noChangeAspect="1"/>
          </p:cNvPicPr>
          <p:nvPr/>
        </p:nvPicPr>
        <p:blipFill>
          <a:blip r:embed="rId3"/>
          <a:srcRect t="-17587" b="-17587"/>
          <a:stretch>
            <a:fillRect/>
          </a:stretch>
        </p:blipFill>
        <p:spPr>
          <a:xfrm>
            <a:off x="-1477631" y="-2133470"/>
            <a:ext cx="13819980" cy="10364985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Rectangle 4"/>
          <p:cNvSpPr/>
          <p:nvPr/>
        </p:nvSpPr>
        <p:spPr>
          <a:xfrm>
            <a:off x="0" y="1447800"/>
            <a:ext cx="9144000" cy="3733800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Content Audit</a:t>
            </a:r>
            <a:br>
              <a:rPr lang="en-US" dirty="0" smtClean="0"/>
            </a:br>
            <a:r>
              <a:rPr lang="en-US" dirty="0" smtClean="0">
                <a:solidFill>
                  <a:srgbClr val="FF8125"/>
                </a:solidFill>
              </a:rPr>
              <a:t>15 Minutes</a:t>
            </a:r>
            <a:endParaRPr lang="en-US" dirty="0">
              <a:solidFill>
                <a:srgbClr val="FF8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bSpot">
  <a:themeElements>
    <a:clrScheme name="HubSpo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812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ubSpot">
      <a:majorFont>
        <a:latin typeface="Helvetica CE 55 Roman"/>
        <a:ea typeface=""/>
        <a:cs typeface=""/>
      </a:majorFont>
      <a:minorFont>
        <a:latin typeface="Helvetica CE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HubSpot.potx</Template>
  <TotalTime>17429</TotalTime>
  <Words>198</Words>
  <Application>Microsoft Macintosh PowerPoint</Application>
  <PresentationFormat>On-screen Show (4:3)</PresentationFormat>
  <Paragraphs>44</Paragraphs>
  <Slides>27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HubSpot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HubSpot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Kipp Bodnar</dc:creator>
  <cp:lastModifiedBy>Kipp Bodnar</cp:lastModifiedBy>
  <cp:revision>10</cp:revision>
  <dcterms:created xsi:type="dcterms:W3CDTF">2010-09-10T17:36:36Z</dcterms:created>
  <dcterms:modified xsi:type="dcterms:W3CDTF">2010-09-22T17:34:35Z</dcterms:modified>
</cp:coreProperties>
</file>