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5" r:id="rId1"/>
  </p:sldMasterIdLst>
  <p:notesMasterIdLst>
    <p:notesMasterId r:id="rId58"/>
  </p:notesMasterIdLst>
  <p:sldIdLst>
    <p:sldId id="256" r:id="rId2"/>
    <p:sldId id="259" r:id="rId3"/>
    <p:sldId id="260" r:id="rId4"/>
    <p:sldId id="258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70" r:id="rId17"/>
    <p:sldId id="282" r:id="rId18"/>
    <p:sldId id="284" r:id="rId19"/>
    <p:sldId id="285" r:id="rId20"/>
    <p:sldId id="271" r:id="rId21"/>
    <p:sldId id="313" r:id="rId22"/>
    <p:sldId id="317" r:id="rId23"/>
    <p:sldId id="272" r:id="rId24"/>
    <p:sldId id="307" r:id="rId25"/>
    <p:sldId id="316" r:id="rId26"/>
    <p:sldId id="287" r:id="rId27"/>
    <p:sldId id="274" r:id="rId28"/>
    <p:sldId id="311" r:id="rId29"/>
    <p:sldId id="275" r:id="rId30"/>
    <p:sldId id="276" r:id="rId31"/>
    <p:sldId id="283" r:id="rId32"/>
    <p:sldId id="309" r:id="rId33"/>
    <p:sldId id="277" r:id="rId34"/>
    <p:sldId id="278" r:id="rId35"/>
    <p:sldId id="279" r:id="rId36"/>
    <p:sldId id="280" r:id="rId37"/>
    <p:sldId id="273" r:id="rId38"/>
    <p:sldId id="281" r:id="rId39"/>
    <p:sldId id="315" r:id="rId40"/>
    <p:sldId id="308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318" r:id="rId50"/>
    <p:sldId id="298" r:id="rId51"/>
    <p:sldId id="299" r:id="rId52"/>
    <p:sldId id="300" r:id="rId53"/>
    <p:sldId id="301" r:id="rId54"/>
    <p:sldId id="302" r:id="rId55"/>
    <p:sldId id="304" r:id="rId56"/>
    <p:sldId id="305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-1184" y="-112"/>
      </p:cViewPr>
      <p:guideLst>
        <p:guide orient="horz" pos="21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presProps" Target="pres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heme" Target="theme/theme1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viewProps" Target="viewProp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9/10/10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B2B Companies Have Focus that B2C</a:t>
            </a:r>
            <a:r>
              <a:rPr lang="en-US" baseline="0" dirty="0" smtClean="0"/>
              <a:t> could only hope to have.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B2B Social Media</a:t>
            </a:r>
            <a:r>
              <a:rPr lang="en-US" baseline="0" dirty="0" smtClean="0"/>
              <a:t> Doesn’t Work If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Don’t have management support from at least one member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 of sales fast.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Having a clean goal focused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68C18-97C9-6345-A483-AED78D7F80FF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9/10/10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DB5FC6-61D6-8548-A30A-8F9D4E39E5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a6SrW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5RXUDu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5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iStock_000011218472Medium.jpg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-17587" b="-17587"/>
          <a:stretch>
            <a:fillRect/>
          </a:stretch>
        </p:blipFill>
        <p:spPr>
          <a:xfrm>
            <a:off x="-1282724" y="-1354264"/>
            <a:ext cx="13489685" cy="1011726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1637550"/>
            <a:ext cx="9144000" cy="762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8000" dirty="0" smtClean="0"/>
              <a:t>B2B </a:t>
            </a:r>
            <a:r>
              <a:rPr lang="en-US" sz="8000" dirty="0" smtClean="0">
                <a:solidFill>
                  <a:schemeClr val="accent1"/>
                </a:solidFill>
              </a:rPr>
              <a:t>Social</a:t>
            </a:r>
            <a:r>
              <a:rPr lang="en-US" sz="8000" dirty="0" smtClean="0">
                <a:solidFill>
                  <a:schemeClr val="accent6"/>
                </a:solidFill>
              </a:rPr>
              <a:t> </a:t>
            </a:r>
            <a:r>
              <a:rPr lang="en-US" sz="8000" dirty="0" smtClean="0"/>
              <a:t>Media</a:t>
            </a:r>
            <a:endParaRPr lang="en-US" sz="8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Kipp Bodnar</a:t>
            </a:r>
            <a:endParaRPr lang="en-US" dirty="0"/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Inbound Marketing Manager</a:t>
            </a:r>
            <a:endParaRPr lang="en-US" dirty="0"/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  <p:sp>
        <p:nvSpPr>
          <p:cNvPr id="19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9240" y="2819400"/>
            <a:ext cx="9124760" cy="762000"/>
          </a:xfrm>
          <a:ln>
            <a:noFill/>
          </a:ln>
        </p:spPr>
        <p:txBody>
          <a:bodyPr>
            <a:noAutofit/>
          </a:bodyPr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sz="2800" dirty="0" smtClean="0"/>
              <a:t>Driving and Measuring Conversations, Leads and Sales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499733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-529831" y="-38488"/>
            <a:ext cx="10700631" cy="6992244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Advocate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43036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7558" b="-7558"/>
          <a:stretch>
            <a:fillRect/>
          </a:stretch>
        </p:blipFill>
        <p:spPr>
          <a:xfrm>
            <a:off x="-812800" y="-609600"/>
            <a:ext cx="10642600" cy="798195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Velocity </a:t>
            </a:r>
            <a:r>
              <a:rPr lang="en-US" dirty="0" smtClean="0">
                <a:solidFill>
                  <a:srgbClr val="FF8125"/>
                </a:solidFill>
              </a:rPr>
              <a:t>&amp;</a:t>
            </a:r>
            <a:r>
              <a:rPr lang="en-US" dirty="0" smtClean="0"/>
              <a:t> Volume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81300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6350" b="-6350"/>
          <a:stretch>
            <a:fillRect/>
          </a:stretch>
        </p:blipFill>
        <p:spPr>
          <a:xfrm>
            <a:off x="-290720" y="-504881"/>
            <a:ext cx="10448745" cy="7836559"/>
          </a:xfrm>
        </p:spPr>
      </p:pic>
      <p:sp>
        <p:nvSpPr>
          <p:cNvPr id="5" name="Rectangle 4"/>
          <p:cNvSpPr/>
          <p:nvPr/>
        </p:nvSpPr>
        <p:spPr>
          <a:xfrm>
            <a:off x="0" y="1432501"/>
            <a:ext cx="9144000" cy="3733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17587" b="-17587"/>
          <a:stretch>
            <a:fillRect/>
          </a:stretch>
        </p:blipFill>
        <p:spPr>
          <a:xfrm>
            <a:off x="-1477631" y="-2133470"/>
            <a:ext cx="13819980" cy="10364985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Leads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00833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382525" y="-559266"/>
            <a:ext cx="10524012" cy="789300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9200" dirty="0" smtClean="0"/>
              <a:t> What is a lead?</a:t>
            </a:r>
            <a:endParaRPr lang="en-US" sz="9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270620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75418" y="-59786"/>
            <a:ext cx="107950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8125"/>
                </a:solidFill>
              </a:rPr>
              <a:t>S</a:t>
            </a:r>
            <a:r>
              <a:rPr lang="en-US" dirty="0" smtClean="0"/>
              <a:t>ervice </a:t>
            </a:r>
            <a:r>
              <a:rPr lang="en-US" dirty="0" smtClean="0">
                <a:solidFill>
                  <a:srgbClr val="FF8125"/>
                </a:solidFill>
              </a:rPr>
              <a:t>L</a:t>
            </a:r>
            <a:r>
              <a:rPr lang="en-US" dirty="0" smtClean="0"/>
              <a:t>evel </a:t>
            </a:r>
            <a:r>
              <a:rPr lang="en-US" dirty="0" smtClean="0">
                <a:solidFill>
                  <a:srgbClr val="FF8125"/>
                </a:solidFill>
              </a:rPr>
              <a:t>A</a:t>
            </a:r>
            <a:r>
              <a:rPr lang="en-US" dirty="0" smtClean="0"/>
              <a:t>greement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1477631" y="-2133470"/>
            <a:ext cx="13819980" cy="1036498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Top Of The </a:t>
            </a:r>
            <a:r>
              <a:rPr lang="en-US" dirty="0" smtClean="0">
                <a:solidFill>
                  <a:schemeClr val="accent6"/>
                </a:solidFill>
              </a:rPr>
              <a:t>Funnel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513109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-3939" r="-3939"/>
          <a:stretch>
            <a:fillRect/>
          </a:stretch>
        </p:blipFill>
        <p:spPr>
          <a:xfrm>
            <a:off x="-457201" y="-533584"/>
            <a:ext cx="10058644" cy="7543984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Basics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7450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29515" y="-64522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Landing Pages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lead generation - Google Sear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8" y="0"/>
            <a:ext cx="12937154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46356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-5512" r="-5512"/>
          <a:stretch>
            <a:fillRect/>
          </a:stretch>
        </p:blipFill>
        <p:spPr>
          <a:xfrm>
            <a:off x="-538730" y="-100441"/>
            <a:ext cx="10273090" cy="770481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67174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183608" y="-566082"/>
            <a:ext cx="10609975" cy="7957481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3688183" y="-5160041"/>
            <a:ext cx="20448403" cy="1533630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79646"/>
                </a:solidFill>
              </a:rPr>
              <a:t>  Takeaway: </a:t>
            </a:r>
          </a:p>
          <a:p>
            <a:r>
              <a:rPr lang="en-US" sz="4000" dirty="0" smtClean="0"/>
              <a:t>  Content </a:t>
            </a:r>
            <a:r>
              <a:rPr lang="en-US" sz="4000" dirty="0" smtClean="0"/>
              <a:t>c</a:t>
            </a:r>
            <a:r>
              <a:rPr lang="en-US" sz="4000" dirty="0" smtClean="0"/>
              <a:t>reation correlates to organic lead growth.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61512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44666" y="-545528"/>
            <a:ext cx="10559478" cy="791960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Conversion= </a:t>
            </a:r>
            <a:r>
              <a:rPr lang="en-US" dirty="0" smtClean="0">
                <a:solidFill>
                  <a:srgbClr val="F79646"/>
                </a:solidFill>
              </a:rPr>
              <a:t>Content</a:t>
            </a:r>
            <a:r>
              <a:rPr lang="en-US" dirty="0" smtClean="0"/>
              <a:t>+</a:t>
            </a:r>
            <a:r>
              <a:rPr lang="en-US" dirty="0" smtClean="0">
                <a:solidFill>
                  <a:srgbClr val="F79646"/>
                </a:solidFill>
              </a:rPr>
              <a:t>CTAs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lowchart: Stored Data 4"/>
          <p:cNvSpPr/>
          <p:nvPr/>
        </p:nvSpPr>
        <p:spPr>
          <a:xfrm rot="5400000">
            <a:off x="3771900" y="742950"/>
            <a:ext cx="1524000" cy="8001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701" y="908050"/>
            <a:ext cx="7995340" cy="434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3688183" y="-5160041"/>
            <a:ext cx="20448403" cy="1533630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79646"/>
                </a:solidFill>
              </a:rPr>
              <a:t>  Takeaway: </a:t>
            </a:r>
          </a:p>
          <a:p>
            <a:r>
              <a:rPr lang="en-US" sz="4000" dirty="0" smtClean="0"/>
              <a:t>  Leads come from multiple social channels depending o</a:t>
            </a:r>
            <a:r>
              <a:rPr lang="en-US" sz="4000" dirty="0" smtClean="0"/>
              <a:t>n</a:t>
            </a:r>
            <a:r>
              <a:rPr lang="en-US" sz="4000" dirty="0" smtClean="0"/>
              <a:t> industry and strategy.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615127Small.jpg"/>
          <p:cNvPicPr>
            <a:picLocks noChangeAspect="1"/>
          </p:cNvPicPr>
          <p:nvPr/>
        </p:nvPicPr>
        <p:blipFill>
          <a:blip r:embed="rId2"/>
          <a:srcRect t="-6350" b="-6350"/>
          <a:stretch>
            <a:fillRect/>
          </a:stretch>
        </p:blipFill>
        <p:spPr>
          <a:xfrm>
            <a:off x="-44666" y="-545528"/>
            <a:ext cx="10559478" cy="7919609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Rectangle 5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8125"/>
                </a:solidFill>
              </a:rPr>
              <a:t> Engagement </a:t>
            </a:r>
            <a:r>
              <a:rPr lang="en-US" dirty="0" smtClean="0"/>
              <a:t>Is Not A </a:t>
            </a:r>
            <a:r>
              <a:rPr lang="en-US" dirty="0" smtClean="0">
                <a:solidFill>
                  <a:srgbClr val="F79646"/>
                </a:solidFill>
              </a:rPr>
              <a:t>Goal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78423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81439" y="-719078"/>
            <a:ext cx="10813969" cy="811047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Blogging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03887" y="1225312"/>
            <a:ext cx="1524000" cy="779827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60437"/>
            <a:ext cx="7798275" cy="467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Data from over 2,000 businesses - </a:t>
            </a:r>
            <a:r>
              <a:rPr lang="en-US" sz="1600" dirty="0">
                <a:hlinkClick r:id="rId4"/>
              </a:rPr>
              <a:t>http://bit.ly/a6SrWh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837789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382526" y="-382488"/>
            <a:ext cx="10263583" cy="769768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Headlines Win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</a:rPr>
              <a:t>@Kbodnar32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 smtClean="0"/>
              <a:t>Hashtag</a:t>
            </a:r>
            <a:r>
              <a:rPr lang="en-US" sz="4000" dirty="0" smtClean="0"/>
              <a:t>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smtClean="0">
                <a:solidFill>
                  <a:srgbClr val="FF8125"/>
                </a:solidFill>
              </a:rPr>
              <a:t>B2BLeads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003962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Segment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4195483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397817" y="-278734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Optimized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10000" y="1301026"/>
            <a:ext cx="1524000" cy="802784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76" y="927100"/>
            <a:ext cx="8027848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nternet Marketing Blog | HubSpot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407629" y="-74902"/>
            <a:ext cx="12670963" cy="7013502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CTAs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lead generation - Google Search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5678" y="0"/>
            <a:ext cx="12937154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Leverage for </a:t>
            </a:r>
            <a:r>
              <a:rPr lang="en-US" dirty="0" smtClean="0">
                <a:solidFill>
                  <a:srgbClr val="F79646"/>
                </a:solidFill>
              </a:rPr>
              <a:t>SEO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745404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7152" b="-7152"/>
          <a:stretch>
            <a:fillRect/>
          </a:stretch>
        </p:blipFill>
        <p:spPr>
          <a:xfrm>
            <a:off x="-30602" y="-535480"/>
            <a:ext cx="10591800" cy="794385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Customers</a:t>
            </a:r>
            <a:r>
              <a:rPr lang="en-US" dirty="0" smtClean="0">
                <a:solidFill>
                  <a:srgbClr val="F79646"/>
                </a:solidFill>
              </a:rPr>
              <a:t>&gt;</a:t>
            </a:r>
            <a:r>
              <a:rPr lang="en-US" dirty="0" smtClean="0"/>
              <a:t>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Stock_00000093723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301625" y="-11028"/>
            <a:ext cx="10436281" cy="6945228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Everyone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3688183" y="-5160041"/>
            <a:ext cx="20448403" cy="1533630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79646"/>
                </a:solidFill>
              </a:rPr>
              <a:t>  Takeaway: </a:t>
            </a:r>
          </a:p>
          <a:p>
            <a:r>
              <a:rPr lang="en-US" sz="4000" dirty="0" smtClean="0"/>
              <a:t>  Business blogging drives leads and provides a hub for search and social media visitors.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(12) social media - Twitter Search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6334" y="-30598"/>
            <a:ext cx="11086070" cy="6934200"/>
          </a:xfrm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8125"/>
                </a:solidFill>
              </a:rPr>
              <a:t>Social</a:t>
            </a:r>
            <a:r>
              <a:rPr lang="en-US" dirty="0" smtClean="0"/>
              <a:t> Media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93663" y="152400"/>
            <a:ext cx="8897937" cy="584200"/>
          </a:xfrm>
        </p:spPr>
        <p:txBody>
          <a:bodyPr>
            <a:normAutofit fontScale="90000"/>
          </a:bodyPr>
          <a:lstStyle/>
          <a:p>
            <a:pPr eaLnBrk="1" hangingPunct="1"/>
            <a:endParaRPr lang="en-US" dirty="0"/>
          </a:p>
        </p:txBody>
      </p:sp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Source: State of the </a:t>
            </a:r>
            <a:r>
              <a:rPr lang="en-US" sz="1600" dirty="0" err="1">
                <a:solidFill>
                  <a:schemeClr val="bg1"/>
                </a:solidFill>
              </a:rPr>
              <a:t>Twittersphere</a:t>
            </a:r>
            <a:r>
              <a:rPr lang="en-US" sz="1600" dirty="0">
                <a:solidFill>
                  <a:schemeClr val="bg1"/>
                </a:solidFill>
              </a:rPr>
              <a:t> Report </a:t>
            </a:r>
            <a:r>
              <a:rPr lang="en-US" sz="1600" dirty="0"/>
              <a:t>- </a:t>
            </a:r>
            <a:r>
              <a:rPr lang="en-US" sz="1600" dirty="0">
                <a:hlinkClick r:id="rId4"/>
              </a:rPr>
              <a:t>http://bit.ly/5RXUDu</a:t>
            </a:r>
            <a:r>
              <a:rPr lang="en-US" sz="1600" dirty="0"/>
              <a:t> </a:t>
            </a:r>
          </a:p>
        </p:txBody>
      </p:sp>
      <p:sp>
        <p:nvSpPr>
          <p:cNvPr id="9" name="Flowchart: Stored Data 4"/>
          <p:cNvSpPr/>
          <p:nvPr/>
        </p:nvSpPr>
        <p:spPr>
          <a:xfrm rot="5400000">
            <a:off x="3799682" y="1500982"/>
            <a:ext cx="1524000" cy="740568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839" y="1054101"/>
            <a:ext cx="7405686" cy="4657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138778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34921" y="-237034"/>
            <a:ext cx="10720386" cy="713429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B2B </a:t>
            </a:r>
            <a:r>
              <a:rPr lang="en-US" dirty="0" smtClean="0">
                <a:solidFill>
                  <a:srgbClr val="FF8125"/>
                </a:solidFill>
              </a:rPr>
              <a:t>&gt;</a:t>
            </a:r>
            <a:r>
              <a:rPr lang="en-US" dirty="0" smtClean="0"/>
              <a:t> B2C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10000" y="873125"/>
            <a:ext cx="1524000" cy="85344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264" y="1057275"/>
            <a:ext cx="848618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1314576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515" y="-43636"/>
            <a:ext cx="10713396" cy="712964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Email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Email+</a:t>
            </a:r>
            <a:r>
              <a:rPr lang="en-US" dirty="0" smtClean="0">
                <a:solidFill>
                  <a:schemeClr val="accent1"/>
                </a:solidFill>
              </a:rPr>
              <a:t>Search</a:t>
            </a:r>
            <a:r>
              <a:rPr lang="en-US" dirty="0" smtClean="0"/>
              <a:t>+ </a:t>
            </a:r>
            <a:r>
              <a:rPr lang="en-US" dirty="0" smtClean="0">
                <a:solidFill>
                  <a:srgbClr val="FF8125"/>
                </a:solidFill>
              </a:rPr>
              <a:t>Social</a:t>
            </a:r>
            <a:endParaRPr lang="en-US" dirty="0">
              <a:solidFill>
                <a:srgbClr val="FF81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4997333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831" y="-38488"/>
            <a:ext cx="10700631" cy="6992244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Testing 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1477631" y="-2133470"/>
            <a:ext cx="13819980" cy="1036498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Middle of The Funnel 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885840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90719" y="-65427"/>
            <a:ext cx="10363200" cy="694554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Rectangle 3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URLs = </a:t>
            </a:r>
            <a:r>
              <a:rPr lang="en-US" dirty="0" smtClean="0">
                <a:solidFill>
                  <a:srgbClr val="F79646"/>
                </a:solidFill>
              </a:rPr>
              <a:t>Meta Data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80756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07107" y="-79834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Content</a:t>
            </a:r>
          </a:p>
          <a:p>
            <a:r>
              <a:rPr lang="en-US" dirty="0" smtClean="0">
                <a:solidFill>
                  <a:srgbClr val="F79646"/>
                </a:solidFill>
              </a:rPr>
              <a:t>Templates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10379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5301" y="0"/>
            <a:ext cx="9220200" cy="738569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Lead </a:t>
            </a:r>
            <a:r>
              <a:rPr lang="en-US" dirty="0" smtClean="0">
                <a:solidFill>
                  <a:srgbClr val="FF8125"/>
                </a:solidFill>
              </a:rPr>
              <a:t>Source</a:t>
            </a:r>
            <a:endParaRPr lang="en-US" dirty="0">
              <a:solidFill>
                <a:srgbClr val="FF81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3688183" y="-5160041"/>
            <a:ext cx="20448403" cy="1533630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22401" y="1752600"/>
            <a:ext cx="9404110" cy="3124200"/>
          </a:xfrm>
        </p:spPr>
        <p:txBody>
          <a:bodyPr>
            <a:normAutofit lnSpcReduction="10000"/>
          </a:bodyPr>
          <a:lstStyle/>
          <a:p>
            <a:r>
              <a:rPr lang="en-US" sz="5000" dirty="0" smtClean="0"/>
              <a:t>  </a:t>
            </a:r>
            <a:r>
              <a:rPr lang="en-US" sz="5000" dirty="0" smtClean="0">
                <a:solidFill>
                  <a:srgbClr val="F79646"/>
                </a:solidFill>
              </a:rPr>
              <a:t>Takeaway: 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>Have analytics in place to measure and provide insight around lead sources. </a:t>
            </a:r>
            <a:endParaRPr 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297904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-260210" y="0"/>
            <a:ext cx="9664419" cy="6866205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8600" y="1752600"/>
            <a:ext cx="9144000" cy="3124200"/>
          </a:xfrm>
        </p:spPr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Social </a:t>
            </a:r>
            <a:r>
              <a:rPr lang="en-US" dirty="0" smtClean="0">
                <a:solidFill>
                  <a:srgbClr val="F79646"/>
                </a:solidFill>
              </a:rPr>
              <a:t>+</a:t>
            </a:r>
            <a:r>
              <a:rPr lang="en-US" dirty="0" smtClean="0"/>
              <a:t> CRM = </a:t>
            </a:r>
            <a:r>
              <a:rPr lang="en-US" dirty="0" smtClean="0">
                <a:solidFill>
                  <a:srgbClr val="F79646"/>
                </a:solidFill>
              </a:rPr>
              <a:t>ROI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1477631" y="-2133470"/>
            <a:ext cx="13819980" cy="1036498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Bottom of the Funnel </a:t>
            </a:r>
            <a:endParaRPr lang="en-US" dirty="0">
              <a:solidFill>
                <a:srgbClr val="FF81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 Measure: Visit to </a:t>
            </a:r>
            <a:r>
              <a:rPr lang="en-US" dirty="0" smtClean="0">
                <a:solidFill>
                  <a:srgbClr val="F79646"/>
                </a:solidFill>
              </a:rPr>
              <a:t>Customer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034957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034957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79646"/>
                </a:solidFill>
              </a:rPr>
              <a:t>TLV</a:t>
            </a:r>
            <a:endParaRPr lang="en-US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rcRect t="-17587" b="-17587"/>
          <a:stretch>
            <a:fillRect/>
          </a:stretch>
        </p:blipFill>
        <p:spPr>
          <a:xfrm>
            <a:off x="-3688183" y="-5160041"/>
            <a:ext cx="20448403" cy="15336302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22401" y="1752600"/>
            <a:ext cx="9404110" cy="3124200"/>
          </a:xfrm>
        </p:spPr>
        <p:txBody>
          <a:bodyPr>
            <a:normAutofit/>
          </a:bodyPr>
          <a:lstStyle/>
          <a:p>
            <a:r>
              <a:rPr lang="en-US" sz="5000" dirty="0" smtClean="0"/>
              <a:t>  </a:t>
            </a:r>
            <a:r>
              <a:rPr lang="en-US" sz="5000" dirty="0" smtClean="0">
                <a:solidFill>
                  <a:srgbClr val="F79646"/>
                </a:solidFill>
              </a:rPr>
              <a:t>Takeaway: </a:t>
            </a:r>
            <a:r>
              <a:rPr lang="en-US" sz="5000" dirty="0" smtClean="0"/>
              <a:t/>
            </a:r>
            <a:br>
              <a:rPr lang="en-US" sz="5000" dirty="0" smtClean="0"/>
            </a:br>
            <a:r>
              <a:rPr lang="en-US" sz="5000" dirty="0" smtClean="0"/>
              <a:t>Social Media = More Engaged, Lower Cost Customers</a:t>
            </a:r>
            <a:endParaRPr 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</a:t>
            </a:r>
            <a:r>
              <a:rPr lang="en-US" dirty="0" err="1" smtClean="0"/>
              <a:t>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err="1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95469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6350" b="-6350"/>
          <a:stretch>
            <a:fillRect/>
          </a:stretch>
        </p:blipFill>
        <p:spPr>
          <a:xfrm>
            <a:off x="-685800" y="-514350"/>
            <a:ext cx="10439400" cy="782955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Expertise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5079928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1006720" y="-495300"/>
            <a:ext cx="10464800" cy="784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148319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6250" b="-6250"/>
          <a:stretch>
            <a:fillRect/>
          </a:stretch>
        </p:blipFill>
        <p:spPr>
          <a:xfrm>
            <a:off x="-189413" y="-552712"/>
            <a:ext cx="10515262" cy="788644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Customers</a:t>
            </a:r>
            <a:r>
              <a:rPr lang="en-US" dirty="0" smtClean="0">
                <a:solidFill>
                  <a:srgbClr val="FF8125"/>
                </a:solidFill>
              </a:rPr>
              <a:t>&lt;</a:t>
            </a:r>
            <a:endParaRPr lang="en-US" dirty="0">
              <a:solidFill>
                <a:srgbClr val="FF81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9419104Small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-228599" y="-41460"/>
            <a:ext cx="10494356" cy="697566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Blocked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bSpot">
  <a:themeElements>
    <a:clrScheme name="HubSpo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15833</TotalTime>
  <Words>383</Words>
  <Application>Microsoft Macintosh PowerPoint</Application>
  <PresentationFormat>On-screen Show (4:3)</PresentationFormat>
  <Paragraphs>76</Paragraphs>
  <Slides>56</Slides>
  <Notes>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HubSpot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HubSpot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9</cp:revision>
  <dcterms:created xsi:type="dcterms:W3CDTF">2010-09-10T17:36:36Z</dcterms:created>
  <dcterms:modified xsi:type="dcterms:W3CDTF">2010-09-21T14:58:05Z</dcterms:modified>
</cp:coreProperties>
</file>