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slides/slide10.xml" ContentType="application/vnd.openxmlformats-officedocument.presentationml.slide+xml"/>
  <Default Extension="jpeg" ContentType="image/jpe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5" r:id="rId1"/>
  </p:sldMasterIdLst>
  <p:notesMasterIdLst>
    <p:notesMasterId r:id="rId54"/>
  </p:notesMasterIdLst>
  <p:sldIdLst>
    <p:sldId id="256" r:id="rId2"/>
    <p:sldId id="351" r:id="rId3"/>
    <p:sldId id="260" r:id="rId4"/>
    <p:sldId id="259" r:id="rId5"/>
    <p:sldId id="325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5" r:id="rId14"/>
    <p:sldId id="333" r:id="rId15"/>
    <p:sldId id="334" r:id="rId16"/>
    <p:sldId id="339" r:id="rId17"/>
    <p:sldId id="271" r:id="rId18"/>
    <p:sldId id="352" r:id="rId19"/>
    <p:sldId id="353" r:id="rId20"/>
    <p:sldId id="365" r:id="rId21"/>
    <p:sldId id="364" r:id="rId22"/>
    <p:sldId id="366" r:id="rId23"/>
    <p:sldId id="336" r:id="rId24"/>
    <p:sldId id="337" r:id="rId25"/>
    <p:sldId id="313" r:id="rId26"/>
    <p:sldId id="354" r:id="rId27"/>
    <p:sldId id="274" r:id="rId28"/>
    <p:sldId id="311" r:id="rId29"/>
    <p:sldId id="275" r:id="rId30"/>
    <p:sldId id="309" r:id="rId31"/>
    <p:sldId id="281" r:id="rId32"/>
    <p:sldId id="356" r:id="rId33"/>
    <p:sldId id="355" r:id="rId34"/>
    <p:sldId id="344" r:id="rId35"/>
    <p:sldId id="347" r:id="rId36"/>
    <p:sldId id="345" r:id="rId37"/>
    <p:sldId id="346" r:id="rId38"/>
    <p:sldId id="340" r:id="rId39"/>
    <p:sldId id="357" r:id="rId40"/>
    <p:sldId id="358" r:id="rId41"/>
    <p:sldId id="272" r:id="rId42"/>
    <p:sldId id="338" r:id="rId43"/>
    <p:sldId id="284" r:id="rId44"/>
    <p:sldId id="342" r:id="rId45"/>
    <p:sldId id="296" r:id="rId46"/>
    <p:sldId id="343" r:id="rId47"/>
    <p:sldId id="341" r:id="rId48"/>
    <p:sldId id="359" r:id="rId49"/>
    <p:sldId id="350" r:id="rId50"/>
    <p:sldId id="360" r:id="rId51"/>
    <p:sldId id="361" r:id="rId52"/>
    <p:sldId id="30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4" d="100"/>
          <a:sy n="84" d="100"/>
        </p:scale>
        <p:origin x="-1048" y="-104"/>
      </p:cViewPr>
      <p:guideLst>
        <p:guide orient="horz" pos="217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91176-6C3E-514A-ABA1-2E058285D4CE}" type="datetimeFigureOut">
              <a:rPr lang="en-US" smtClean="0"/>
              <a:pPr/>
              <a:t>4/28/11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6A7EB-A16F-7A43-A5DE-BC8F8B5CABA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Customers behind secure firewalls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hubspot_logo_revis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6600" y="5867400"/>
            <a:ext cx="1905000" cy="830534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2133600"/>
            <a:ext cx="7391400" cy="76200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 sz="3200">
                <a:latin typeface="Helvetica CE 55 Roman" pitchFamily="2" charset="0"/>
              </a:defRPr>
            </a:lvl1pPr>
          </a:lstStyle>
          <a:p>
            <a:r>
              <a:rPr lang="en-US" sz="4400" dirty="0" smtClean="0">
                <a:solidFill>
                  <a:schemeClr val="bg1"/>
                </a:solidFill>
                <a:latin typeface="Frutiger LT 55 Roman" pitchFamily="34" charset="0"/>
              </a:rPr>
              <a:t>Presentation</a:t>
            </a:r>
            <a:r>
              <a:rPr lang="en-US" sz="4400" baseline="0" dirty="0" smtClean="0">
                <a:solidFill>
                  <a:schemeClr val="bg1"/>
                </a:solidFill>
                <a:latin typeface="Frutiger LT 55 Roman" pitchFamily="34" charset="0"/>
              </a:rPr>
              <a:t> </a:t>
            </a:r>
            <a:r>
              <a:rPr lang="en-US" sz="4400" baseline="0" dirty="0" smtClean="0">
                <a:solidFill>
                  <a:srgbClr val="FF8125"/>
                </a:solidFill>
                <a:latin typeface="Frutiger LT 55 Roman" pitchFamily="34" charset="0"/>
              </a:rPr>
              <a:t>Title</a:t>
            </a:r>
            <a:endParaRPr lang="en-US" sz="4400" dirty="0" smtClean="0">
              <a:solidFill>
                <a:srgbClr val="FF8125"/>
              </a:solidFill>
              <a:latin typeface="Frutiger LT 55 Roman" pitchFamily="34" charset="0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819400"/>
            <a:ext cx="7391400" cy="762000"/>
          </a:xfr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>
              <a:defRPr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Frutiger LT 55 Roman" pitchFamily="34" charset="0"/>
              </a:rPr>
              <a:t>Subtitle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Frutiger LT 55 Roman" pitchFamily="34" charset="0"/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1447800" y="3962400"/>
            <a:ext cx="3048000" cy="381000"/>
          </a:xfrm>
        </p:spPr>
        <p:txBody>
          <a:bodyPr>
            <a:noAutofit/>
          </a:bodyPr>
          <a:lstStyle>
            <a:lvl1pPr>
              <a:defRPr sz="1800"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Frutiger LT 55 Roman" pitchFamily="34" charset="0"/>
              </a:rPr>
              <a:t>Presenter Name</a:t>
            </a: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4"/>
          </p:nvPr>
        </p:nvSpPr>
        <p:spPr>
          <a:xfrm>
            <a:off x="533400" y="3886200"/>
            <a:ext cx="762000" cy="838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5" name="Text Placeholder 29"/>
          <p:cNvSpPr>
            <a:spLocks noGrp="1"/>
          </p:cNvSpPr>
          <p:nvPr>
            <p:ph type="body" sz="quarter" idx="16" hasCustomPrompt="1"/>
          </p:nvPr>
        </p:nvSpPr>
        <p:spPr>
          <a:xfrm>
            <a:off x="1447800" y="4343400"/>
            <a:ext cx="3048000" cy="381000"/>
          </a:xfrm>
        </p:spPr>
        <p:txBody>
          <a:bodyPr>
            <a:noAutofit/>
          </a:bodyPr>
          <a:lstStyle>
            <a:lvl1pPr>
              <a:defRPr sz="1800"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Frutiger LT 55 Roman" pitchFamily="34" charset="0"/>
              </a:rPr>
              <a:t>Presenter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52600"/>
            <a:ext cx="9144000" cy="3124200"/>
          </a:xfrm>
        </p:spPr>
        <p:txBody>
          <a:bodyPr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Slide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457200"/>
            <a:ext cx="8305800" cy="57912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E623BF-AE74-A048-8299-EE8B9E2E4A32}" type="datetimeFigureOut">
              <a:rPr lang="en-US" smtClean="0"/>
              <a:pPr/>
              <a:t>4/28/11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0A650E-5616-E845-85AD-E6894A1C11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Helvetica CE 55 Roman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bg1"/>
          </a:solidFill>
          <a:latin typeface="Helvetica CE 55 Roman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hyperlink" Target="http://bit.ly/cVMpkn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hyperlink" Target="http://bit.ly/a6SrWh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hyperlink" Target="http://bit.ly/aewfHr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bit.ly/aewfHr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hyperlink" Target="http://bit.ly/dVkqDd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hyperlink" Target="http://bit.ly/dVkqDd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iStock_000011218472Medium.jpg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-17587" b="-17587"/>
          <a:stretch>
            <a:fillRect/>
          </a:stretch>
        </p:blipFill>
        <p:spPr>
          <a:xfrm>
            <a:off x="-1282724" y="-1354264"/>
            <a:ext cx="13489685" cy="10117264"/>
          </a:xfrm>
        </p:spPr>
      </p:pic>
      <p:sp>
        <p:nvSpPr>
          <p:cNvPr id="15" name="Rectangle 1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1637550"/>
            <a:ext cx="9144000" cy="76200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accent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Inbound Marketing</a:t>
            </a:r>
            <a:endParaRPr lang="en-US" sz="8000" dirty="0">
              <a:solidFill>
                <a:schemeClr val="accent6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Kipp Bodnar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Placeholder 9" descr="Kbodnar32.jp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-14734" r="-14734"/>
          <a:stretch>
            <a:fillRect/>
          </a:stretch>
        </p:blipFill>
        <p:spPr>
          <a:xfrm>
            <a:off x="533400" y="3886200"/>
            <a:ext cx="914400" cy="100584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Inbound Marketing Manager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Picture 15" descr="hubspot_logo_revis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7360" y="5867400"/>
            <a:ext cx="1905000" cy="830534"/>
          </a:xfrm>
          <a:prstGeom prst="rect">
            <a:avLst/>
          </a:prstGeom>
        </p:spPr>
      </p:pic>
      <p:sp>
        <p:nvSpPr>
          <p:cNvPr id="19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19240" y="2819400"/>
            <a:ext cx="9124760" cy="762000"/>
          </a:xfrm>
          <a:ln>
            <a:noFill/>
          </a:ln>
        </p:spPr>
        <p:txBody>
          <a:bodyPr>
            <a:noAutofit/>
          </a:bodyPr>
          <a:lstStyle>
            <a:lvl1pPr>
              <a:defRPr>
                <a:latin typeface="Helvetica CE 55 Roman" pitchFamily="2" charset="0"/>
              </a:defRPr>
            </a:lvl1pPr>
          </a:lstStyle>
          <a:p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How to Leverage Content Creation and Ditch Outbound</a:t>
            </a:r>
            <a:endParaRPr lang="en-US" sz="2800" dirty="0">
              <a:solidFill>
                <a:schemeClr val="bg1">
                  <a:lumMod val="75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Frutiger LT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8980" y="14114"/>
            <a:ext cx="10398500" cy="6920085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81480" y="2408579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Tradeshows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571" y="0"/>
            <a:ext cx="10431983" cy="693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71377" y="2364454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Inbound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0784239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350" b="-6350"/>
          <a:stretch>
            <a:fillRect/>
          </a:stretch>
        </p:blipFill>
        <p:spPr>
          <a:xfrm>
            <a:off x="-581439" y="-719078"/>
            <a:ext cx="10813969" cy="8110477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25725" y="2406325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Blogging</a:t>
            </a:r>
            <a:endParaRPr lang="en-US" sz="7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3745086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830113" y="-34329"/>
            <a:ext cx="10440680" cy="6948157"/>
          </a:xfrm>
        </p:spPr>
      </p:pic>
      <p:sp>
        <p:nvSpPr>
          <p:cNvPr id="5" name="Rectangle 4"/>
          <p:cNvSpPr/>
          <p:nvPr/>
        </p:nvSpPr>
        <p:spPr>
          <a:xfrm>
            <a:off x="0" y="1577975"/>
            <a:ext cx="9144000" cy="3733800"/>
          </a:xfrm>
          <a:prstGeom prst="rect">
            <a:avLst/>
          </a:prstGeom>
          <a:solidFill>
            <a:schemeClr val="dk1">
              <a:alpha val="5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80587" y="2414517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Organic Search</a:t>
            </a:r>
            <a:endParaRPr lang="en-US" sz="7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(12) social media - Twitter Search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66334" y="-30598"/>
            <a:ext cx="11086070" cy="6934200"/>
          </a:xfrm>
        </p:spPr>
      </p:pic>
      <p:sp>
        <p:nvSpPr>
          <p:cNvPr id="7" name="Rectangle 6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15255" y="2416380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Social Media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3745086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229515" y="-64522"/>
            <a:ext cx="10782300" cy="7175500"/>
          </a:xfrm>
        </p:spPr>
      </p:pic>
      <p:sp>
        <p:nvSpPr>
          <p:cNvPr id="5" name="Rectangle 4"/>
          <p:cNvSpPr/>
          <p:nvPr/>
        </p:nvSpPr>
        <p:spPr>
          <a:xfrm>
            <a:off x="0" y="1577975"/>
            <a:ext cx="9144000" cy="3733800"/>
          </a:xfrm>
          <a:prstGeom prst="rect">
            <a:avLst/>
          </a:prstGeom>
          <a:solidFill>
            <a:schemeClr val="dk1">
              <a:alpha val="5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62959" y="2382973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Landing Pages</a:t>
            </a:r>
            <a:endParaRPr lang="en-US" sz="7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885040" y="-19244"/>
            <a:ext cx="12497686" cy="693420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81330" y="2409857"/>
            <a:ext cx="9432606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</a:rPr>
              <a:t>  </a:t>
            </a:r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Get Found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2671745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350" b="-6350"/>
          <a:stretch>
            <a:fillRect/>
          </a:stretch>
        </p:blipFill>
        <p:spPr>
          <a:xfrm>
            <a:off x="-183608" y="-566082"/>
            <a:ext cx="10609975" cy="7957481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58740" y="2372648"/>
            <a:ext cx="9144000" cy="3124200"/>
          </a:xfrm>
        </p:spPr>
        <p:txBody>
          <a:bodyPr/>
          <a:lstStyle/>
          <a:p>
            <a:r>
              <a:rPr lang="en-US" sz="7600" dirty="0" smtClean="0"/>
              <a:t>Content</a:t>
            </a:r>
            <a:endParaRPr lang="en-US" sz="7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3952432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537876" y="-14941"/>
            <a:ext cx="10687118" cy="69342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26353" y="2719290"/>
            <a:ext cx="7769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Static. Lifeless. Generic.</a:t>
            </a:r>
            <a:endParaRPr lang="en-US" sz="5400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5446532115_38138d2e4e_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8" y="44158"/>
            <a:ext cx="10172499" cy="6769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3952432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537876" y="-14941"/>
            <a:ext cx="10687118" cy="69342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374583" y="2719290"/>
            <a:ext cx="77694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6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1,654</a:t>
            </a:r>
            <a:endParaRPr lang="en-US" sz="7600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3952432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537876" y="-14941"/>
            <a:ext cx="10687118" cy="69342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Placeholder 3" descr="HS Homepage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-8635" b="-863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Placeholder 3" descr="HS Homepage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0" y="1007127"/>
            <a:ext cx="9144000" cy="48437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lowchart: Stored Data 4"/>
          <p:cNvSpPr/>
          <p:nvPr/>
        </p:nvSpPr>
        <p:spPr>
          <a:xfrm rot="5400000">
            <a:off x="3789354" y="1658946"/>
            <a:ext cx="1524000" cy="7375508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973138"/>
            <a:ext cx="7375508" cy="4884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 State of Inbound Marketing Lead Generation Report - </a:t>
            </a:r>
            <a:r>
              <a:rPr lang="en-US" sz="1600" dirty="0">
                <a:hlinkClick r:id="rId4"/>
              </a:rPr>
              <a:t>http://bit.ly/cVMpkn</a:t>
            </a:r>
            <a:r>
              <a:rPr lang="en-US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2882255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2937" b="-2937"/>
          <a:stretch>
            <a:fillRect/>
          </a:stretch>
        </p:blipFill>
        <p:spPr>
          <a:xfrm>
            <a:off x="-687294" y="-515471"/>
            <a:ext cx="10288494" cy="77163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0784239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350" b="-6350"/>
          <a:stretch>
            <a:fillRect/>
          </a:stretch>
        </p:blipFill>
        <p:spPr>
          <a:xfrm>
            <a:off x="-581439" y="-719078"/>
            <a:ext cx="10813969" cy="8110477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67588" y="2414518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/>
              <a:t>Blogging</a:t>
            </a:r>
            <a:endParaRPr lang="en-US" sz="7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-1270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lowchart: Stored Data 4"/>
          <p:cNvSpPr/>
          <p:nvPr/>
        </p:nvSpPr>
        <p:spPr>
          <a:xfrm rot="5400000">
            <a:off x="3803887" y="1225312"/>
            <a:ext cx="1524000" cy="7798275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0" y="960437"/>
            <a:ext cx="7798275" cy="4678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 Data from over 2,000 businesses - </a:t>
            </a:r>
            <a:r>
              <a:rPr lang="en-US" sz="1600" dirty="0">
                <a:hlinkClick r:id="rId4"/>
              </a:rPr>
              <a:t>http://bit.ly/a6SrWh</a:t>
            </a:r>
            <a:r>
              <a:rPr lang="en-US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8377896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350" b="-6350"/>
          <a:stretch>
            <a:fillRect/>
          </a:stretch>
        </p:blipFill>
        <p:spPr>
          <a:xfrm>
            <a:off x="-382526" y="-382488"/>
            <a:ext cx="10263583" cy="7697687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86174" y="2372648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Headlines Win</a:t>
            </a:r>
            <a:endParaRPr lang="en-US" sz="7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885040" y="-19244"/>
            <a:ext cx="12497686" cy="693420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288606" y="1752600"/>
            <a:ext cx="9432606" cy="3124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  Please Tweet questions and comments to </a:t>
            </a:r>
            <a:r>
              <a:rPr lang="en-US" sz="4000" dirty="0" smtClean="0">
                <a:solidFill>
                  <a:srgbClr val="FF8125"/>
                </a:solidFill>
              </a:rPr>
              <a:t>@Kbodnar32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The Hashtag is </a:t>
            </a:r>
            <a:r>
              <a:rPr lang="en-US" sz="4000" dirty="0" smtClean="0">
                <a:solidFill>
                  <a:srgbClr val="FF8125"/>
                </a:solidFill>
              </a:rPr>
              <a:t>#</a:t>
            </a:r>
            <a:r>
              <a:rPr lang="en-US" sz="4000" dirty="0" err="1" smtClean="0">
                <a:solidFill>
                  <a:srgbClr val="FF8125"/>
                </a:solidFill>
              </a:rPr>
              <a:t>CEInbound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-1270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lowchart: Stored Data 4"/>
          <p:cNvSpPr/>
          <p:nvPr/>
        </p:nvSpPr>
        <p:spPr>
          <a:xfrm rot="5400000">
            <a:off x="3810000" y="1301026"/>
            <a:ext cx="1524000" cy="8027848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76" y="927100"/>
            <a:ext cx="8027848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 State of Inbound Marketing Report - </a:t>
            </a:r>
            <a:r>
              <a:rPr lang="en-US" sz="1600" dirty="0">
                <a:hlinkClick r:id="rId4"/>
              </a:rPr>
              <a:t>http://bit.ly/aewfHr</a:t>
            </a:r>
            <a:r>
              <a:rPr lang="en-US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(12) social media - Twitter Search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66334" y="-30598"/>
            <a:ext cx="11086070" cy="6934200"/>
          </a:xfrm>
        </p:spPr>
      </p:pic>
      <p:sp>
        <p:nvSpPr>
          <p:cNvPr id="7" name="Rectangle 6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29695" y="2279987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</a:rPr>
              <a:t>Social Media</a:t>
            </a:r>
            <a:endParaRPr lang="en-US" sz="7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4008739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582" b="-6582"/>
          <a:stretch>
            <a:fillRect/>
          </a:stretch>
        </p:blipFill>
        <p:spPr>
          <a:xfrm>
            <a:off x="-838200" y="-583827"/>
            <a:ext cx="10591800" cy="7943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Social Media Customers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0" y="450851"/>
            <a:ext cx="5232400" cy="3022600"/>
          </a:xfr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-30162"/>
            <a:ext cx="9285815" cy="696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lowchart: Stored Data 4"/>
          <p:cNvSpPr/>
          <p:nvPr/>
        </p:nvSpPr>
        <p:spPr>
          <a:xfrm rot="5400000">
            <a:off x="3983664" y="1484040"/>
            <a:ext cx="1200150" cy="7219150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Social Media Custom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64" y="1331056"/>
            <a:ext cx="7219150" cy="4170285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 State of Inbound Marketing Report - </a:t>
            </a:r>
            <a:r>
              <a:rPr lang="en-US" sz="1600" dirty="0">
                <a:hlinkClick r:id="rId4"/>
              </a:rPr>
              <a:t>http://bit.ly/aewfHr</a:t>
            </a:r>
            <a:r>
              <a:rPr lang="en-US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-76200" y="-36244"/>
            <a:ext cx="9220199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Placeholder 3" descr="HS Homepage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388156" y="230039"/>
            <a:ext cx="8335840" cy="63500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Placeholder 3" descr="HS Homepage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250574" y="798287"/>
            <a:ext cx="8698537" cy="52656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-1270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lowchart: Stored Data 4"/>
          <p:cNvSpPr/>
          <p:nvPr/>
        </p:nvSpPr>
        <p:spPr>
          <a:xfrm rot="5400000">
            <a:off x="3981303" y="2423945"/>
            <a:ext cx="1200150" cy="6496655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323672" y="483164"/>
            <a:ext cx="6496655" cy="5579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</a:t>
            </a:r>
            <a:r>
              <a:rPr lang="en-US" sz="1600" dirty="0" smtClean="0">
                <a:solidFill>
                  <a:srgbClr val="FFFFFF"/>
                </a:solidFill>
              </a:rPr>
              <a:t> Science of Twitter - </a:t>
            </a:r>
            <a:r>
              <a:rPr lang="en-US" sz="1600" dirty="0" smtClean="0">
                <a:solidFill>
                  <a:srgbClr val="FFFFFF"/>
                </a:solidFill>
                <a:hlinkClick r:id="rId4"/>
              </a:rPr>
              <a:t>http://</a:t>
            </a:r>
            <a:r>
              <a:rPr lang="en-US" sz="1600" dirty="0" err="1" smtClean="0">
                <a:solidFill>
                  <a:srgbClr val="FFFFFF"/>
                </a:solidFill>
                <a:hlinkClick r:id="rId4"/>
              </a:rPr>
              <a:t>bit.ly/dVkqDd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-1270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lowchart: Stored Data 4"/>
          <p:cNvSpPr/>
          <p:nvPr/>
        </p:nvSpPr>
        <p:spPr>
          <a:xfrm rot="5400000">
            <a:off x="3843646" y="1686802"/>
            <a:ext cx="1200150" cy="8277843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04800" y="229221"/>
            <a:ext cx="8277843" cy="59837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</a:t>
            </a:r>
            <a:r>
              <a:rPr lang="en-US" sz="1600" dirty="0" smtClean="0">
                <a:solidFill>
                  <a:srgbClr val="FFFFFF"/>
                </a:solidFill>
              </a:rPr>
              <a:t> Science of Twitter - </a:t>
            </a:r>
            <a:r>
              <a:rPr lang="en-US" sz="1600" dirty="0" smtClean="0">
                <a:solidFill>
                  <a:srgbClr val="FFFFFF"/>
                </a:solidFill>
                <a:hlinkClick r:id="rId4"/>
              </a:rPr>
              <a:t>http://</a:t>
            </a:r>
            <a:r>
              <a:rPr lang="en-US" sz="1600" dirty="0" err="1" smtClean="0">
                <a:solidFill>
                  <a:srgbClr val="FFFFFF"/>
                </a:solidFill>
                <a:hlinkClick r:id="rId4"/>
              </a:rPr>
              <a:t>bit.ly/dVkqDd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885040" y="-19244"/>
            <a:ext cx="12497686" cy="693420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62809" y="2409859"/>
            <a:ext cx="9432606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Convert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4997333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463172" y="0"/>
            <a:ext cx="1049518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463563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-5512" r="-5512"/>
          <a:stretch>
            <a:fillRect/>
          </a:stretch>
        </p:blipFill>
        <p:spPr>
          <a:xfrm>
            <a:off x="-538730" y="-100441"/>
            <a:ext cx="10273090" cy="7704818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3008334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911401" y="-14941"/>
            <a:ext cx="10534212" cy="7010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0615127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350" b="-6350"/>
          <a:stretch>
            <a:fillRect/>
          </a:stretch>
        </p:blipFill>
        <p:spPr>
          <a:xfrm>
            <a:off x="-44666" y="-545528"/>
            <a:ext cx="10559478" cy="7919609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51254" y="1882775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Conversion= Content+CTAs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Placeholder 3" descr="HS Homepage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326285" y="221469"/>
            <a:ext cx="8459583" cy="6367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3745086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229515" y="-64522"/>
            <a:ext cx="10782300" cy="7175500"/>
          </a:xfrm>
        </p:spPr>
      </p:pic>
      <p:sp>
        <p:nvSpPr>
          <p:cNvPr id="5" name="Rectangle 4"/>
          <p:cNvSpPr/>
          <p:nvPr/>
        </p:nvSpPr>
        <p:spPr>
          <a:xfrm>
            <a:off x="0" y="1577975"/>
            <a:ext cx="9144000" cy="3733800"/>
          </a:xfrm>
          <a:prstGeom prst="rect">
            <a:avLst/>
          </a:prstGeom>
          <a:solidFill>
            <a:schemeClr val="dk1">
              <a:alpha val="5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02444" y="243880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Landing Pages</a:t>
            </a:r>
            <a:endParaRPr lang="en-US" sz="7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Placeholder 3" descr="HS Homepage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388156" y="221469"/>
            <a:ext cx="8335840" cy="6367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3807567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107107" y="-79834"/>
            <a:ext cx="10782300" cy="717550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23409" y="193404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Content</a:t>
            </a:r>
          </a:p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Templates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Placeholder 3" descr="HS Homepage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2109321" y="221469"/>
            <a:ext cx="4893509" cy="6367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885040" y="-19244"/>
            <a:ext cx="12497686" cy="693420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82350" y="2172840"/>
            <a:ext cx="9432606" cy="3124200"/>
          </a:xfrm>
        </p:spPr>
        <p:txBody>
          <a:bodyPr>
            <a:normAutofit/>
          </a:bodyPr>
          <a:lstStyle/>
          <a:p>
            <a:r>
              <a:rPr lang="en-US" dirty="0" smtClean="0"/>
              <a:t>  </a:t>
            </a:r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Optimize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2885840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403407" y="-59764"/>
            <a:ext cx="10459962" cy="70104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Placeholder 3" descr="HS Homepage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404080" y="478150"/>
            <a:ext cx="8335840" cy="3174118"/>
          </a:xfrm>
        </p:spPr>
      </p:pic>
      <p:pic>
        <p:nvPicPr>
          <p:cNvPr id="6" name="Picture 5" descr="hs sources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81" y="3633414"/>
            <a:ext cx="8338539" cy="2687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7631" y="-1549499"/>
            <a:ext cx="13819980" cy="9197042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4855" y="2200235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Inbound VS Outbound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Stock_000012587862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582" b="-6582"/>
          <a:stretch>
            <a:fillRect/>
          </a:stretch>
        </p:blipFill>
        <p:spPr>
          <a:xfrm>
            <a:off x="-962104" y="-628650"/>
            <a:ext cx="10668000" cy="8001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2609612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350" b="-6350"/>
          <a:stretch>
            <a:fillRect/>
          </a:stretch>
        </p:blipFill>
        <p:spPr>
          <a:xfrm>
            <a:off x="-533400" y="-459814"/>
            <a:ext cx="10439400" cy="782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?’s</a:t>
            </a:r>
            <a:br>
              <a:rPr lang="en-US" dirty="0" smtClean="0"/>
            </a:br>
            <a:r>
              <a:rPr lang="en-US" sz="4706" dirty="0" smtClean="0">
                <a:solidFill>
                  <a:schemeClr val="accent1"/>
                </a:solidFill>
              </a:rPr>
              <a:t>@Kbodnar32</a:t>
            </a:r>
            <a:br>
              <a:rPr lang="en-US" sz="4706" dirty="0" smtClean="0">
                <a:solidFill>
                  <a:schemeClr val="accent1"/>
                </a:solidFill>
              </a:rPr>
            </a:br>
            <a:r>
              <a:rPr lang="en-US" sz="4706" dirty="0" smtClean="0">
                <a:solidFill>
                  <a:schemeClr val="accent1"/>
                </a:solidFill>
              </a:rPr>
              <a:t>Blog.Hubspot.com</a:t>
            </a:r>
            <a:endParaRPr lang="en-US" sz="4706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7631" y="-1549499"/>
            <a:ext cx="13819979" cy="9197042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9395" y="2387520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Outbound</a:t>
            </a:r>
            <a:endParaRPr lang="en-US" sz="7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1207" y="0"/>
            <a:ext cx="10305207" cy="6858000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282570"/>
            <a:ext cx="9144000" cy="3733800"/>
          </a:xfrm>
          <a:prstGeom prst="rect">
            <a:avLst/>
          </a:prstGeom>
          <a:solidFill>
            <a:schemeClr val="dk1">
              <a:alpha val="5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55950" y="2394622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TV Ads</a:t>
            </a:r>
            <a:endParaRPr lang="en-US" sz="7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4197" y="14114"/>
            <a:ext cx="10441479" cy="6920086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74535" y="2408579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Cold Calling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8980" y="14114"/>
            <a:ext cx="10398500" cy="6920086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44310" y="2380665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Print Ads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bSpot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812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8125"/>
      </a:hlink>
      <a:folHlink>
        <a:srgbClr val="800080"/>
      </a:folHlink>
    </a:clrScheme>
    <a:fontScheme name="HubSpot">
      <a:majorFont>
        <a:latin typeface="Helvetica CE 55 Roman"/>
        <a:ea typeface=""/>
        <a:cs typeface=""/>
      </a:majorFont>
      <a:minorFont>
        <a:latin typeface="Helvetica CE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HubSpot.potx</Template>
  <TotalTime>29395</TotalTime>
  <Words>185</Words>
  <Application>Microsoft Macintosh PowerPoint</Application>
  <PresentationFormat>On-screen Show (4:3)</PresentationFormat>
  <Paragraphs>38</Paragraphs>
  <Slides>52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HubSpot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Company>HubSpot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Kipp Bodnar</dc:creator>
  <cp:lastModifiedBy>Kipp Bodnar</cp:lastModifiedBy>
  <cp:revision>15</cp:revision>
  <dcterms:created xsi:type="dcterms:W3CDTF">2011-04-28T15:27:17Z</dcterms:created>
  <dcterms:modified xsi:type="dcterms:W3CDTF">2011-04-28T15:31:20Z</dcterms:modified>
</cp:coreProperties>
</file>