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45"/>
  </p:notesMasterIdLst>
  <p:sldIdLst>
    <p:sldId id="256" r:id="rId2"/>
    <p:sldId id="352" r:id="rId3"/>
    <p:sldId id="260" r:id="rId4"/>
    <p:sldId id="354" r:id="rId5"/>
    <p:sldId id="351" r:id="rId6"/>
    <p:sldId id="355" r:id="rId7"/>
    <p:sldId id="353" r:id="rId8"/>
    <p:sldId id="356" r:id="rId9"/>
    <p:sldId id="357" r:id="rId10"/>
    <p:sldId id="358" r:id="rId11"/>
    <p:sldId id="359" r:id="rId12"/>
    <p:sldId id="360" r:id="rId13"/>
    <p:sldId id="381" r:id="rId14"/>
    <p:sldId id="325" r:id="rId15"/>
    <p:sldId id="370" r:id="rId16"/>
    <p:sldId id="371" r:id="rId17"/>
    <p:sldId id="372" r:id="rId18"/>
    <p:sldId id="326" r:id="rId19"/>
    <p:sldId id="379" r:id="rId20"/>
    <p:sldId id="327" r:id="rId21"/>
    <p:sldId id="374" r:id="rId22"/>
    <p:sldId id="375" r:id="rId23"/>
    <p:sldId id="328" r:id="rId24"/>
    <p:sldId id="380" r:id="rId25"/>
    <p:sldId id="382" r:id="rId26"/>
    <p:sldId id="387" r:id="rId27"/>
    <p:sldId id="388" r:id="rId28"/>
    <p:sldId id="383" r:id="rId29"/>
    <p:sldId id="384" r:id="rId30"/>
    <p:sldId id="385" r:id="rId31"/>
    <p:sldId id="386" r:id="rId32"/>
    <p:sldId id="329" r:id="rId33"/>
    <p:sldId id="378" r:id="rId34"/>
    <p:sldId id="362" r:id="rId35"/>
    <p:sldId id="361" r:id="rId36"/>
    <p:sldId id="365" r:id="rId37"/>
    <p:sldId id="364" r:id="rId38"/>
    <p:sldId id="363" r:id="rId39"/>
    <p:sldId id="366" r:id="rId40"/>
    <p:sldId id="367" r:id="rId41"/>
    <p:sldId id="368" r:id="rId42"/>
    <p:sldId id="369" r:id="rId43"/>
    <p:sldId id="30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-1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6/2/11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9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6/2/11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5B1395-9ADA-446E-A29F-D77C09ED4742}" type="datetimeFigureOut">
              <a:rPr lang="en-US" smtClean="0"/>
              <a:pPr/>
              <a:t>6/2/11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ECECD1-F272-47DA-BF07-EEA48DA735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hyperlink" Target="http://twitter.com/kbodnar3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hyperlink" Target="http://www.hubspot.com/webinars/the-science-of-lead-generation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bit.ly/cVMpk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://www.hubspot.com/webinars/the-science-of-lead-generation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24" y="-784249"/>
            <a:ext cx="13489685" cy="8977234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-216468" y="1637550"/>
            <a:ext cx="9188828" cy="762000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US" sz="6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Social Media Lead Generation    Builds Marketing Superstars</a:t>
            </a:r>
            <a:endParaRPr lang="en-US" sz="5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Kipp Bodnar - @KBodnar32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 Manager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Problem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82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849" y="2063531"/>
            <a:ext cx="565704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>
                <a:solidFill>
                  <a:srgbClr val="FFFFFF"/>
                </a:solidFill>
                <a:latin typeface="Arial"/>
                <a:cs typeface="Arial"/>
              </a:rPr>
              <a:t>Problem: </a:t>
            </a:r>
            <a:r>
              <a:rPr lang="en-US" sz="5500" dirty="0">
                <a:solidFill>
                  <a:srgbClr val="FFFFFF"/>
                </a:solidFill>
                <a:latin typeface="Arial"/>
                <a:cs typeface="Arial"/>
              </a:rPr>
              <a:t>Generating More           Leads With Less</a:t>
            </a:r>
          </a:p>
        </p:txBody>
      </p:sp>
    </p:spTree>
    <p:extLst>
      <p:ext uri="{BB962C8B-B14F-4D97-AF65-F5344CB8AC3E}">
        <p14:creationId xmlns:p14="http://schemas.microsoft.com/office/powerpoint/2010/main" val="130725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40021"/>
            <a:ext cx="11367130" cy="7578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5 Steps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11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20376234">
            <a:off x="324437" y="1369973"/>
            <a:ext cx="5657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solidFill>
                  <a:srgbClr val="FFFFFF"/>
                </a:solidFill>
                <a:latin typeface="Arial"/>
                <a:cs typeface="Arial"/>
              </a:rPr>
              <a:t>WARNING:</a:t>
            </a:r>
            <a:endParaRPr lang="en-US"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1999" y="2981158"/>
            <a:ext cx="7018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Steps Assume Understanding of Online Marketing and  </a:t>
            </a:r>
            <a:r>
              <a:rPr lang="en-US" sz="4000" dirty="0">
                <a:solidFill>
                  <a:srgbClr val="FFFFFF"/>
                </a:solidFill>
              </a:rPr>
              <a:t>C</a:t>
            </a:r>
            <a:r>
              <a:rPr lang="en-US" sz="4000" dirty="0" smtClean="0">
                <a:solidFill>
                  <a:srgbClr val="FFFFFF"/>
                </a:solidFill>
              </a:rPr>
              <a:t>ontent </a:t>
            </a:r>
            <a:r>
              <a:rPr lang="en-US" sz="4000" dirty="0">
                <a:solidFill>
                  <a:srgbClr val="FFFFFF"/>
                </a:solidFill>
              </a:rPr>
              <a:t>S</a:t>
            </a:r>
            <a:r>
              <a:rPr lang="en-US" sz="4000" dirty="0" smtClean="0">
                <a:solidFill>
                  <a:srgbClr val="FFFFFF"/>
                </a:solidFill>
              </a:rPr>
              <a:t>trategy.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1549499"/>
            <a:ext cx="11367130" cy="919704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1: Get The Basics Right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Landing Page Tips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60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17759"/>
            <a:ext cx="11367130" cy="753356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Offers That Rock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38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Think Like Publisher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81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31" y="-1549499"/>
            <a:ext cx="13819979" cy="9197041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932" y="216663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2: Maximize Content Discovery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5" name="Rectangle 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Abstract Concepts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230882"/>
            <a:ext cx="27971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2800" dirty="0"/>
              <a:t>Regular Content Creation</a:t>
            </a:r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3" y="2230882"/>
            <a:ext cx="18732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800" dirty="0"/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179763" y="5358016"/>
            <a:ext cx="18732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800" dirty="0"/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358016"/>
            <a:ext cx="2217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2800" dirty="0"/>
              <a:t>Prioritized Engagement</a:t>
            </a:r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220663" y="738483"/>
            <a:ext cx="868680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</a:rPr>
              <a:t>Framework: </a:t>
            </a:r>
            <a:r>
              <a:rPr lang="en-US" sz="3000" dirty="0" smtClean="0"/>
              <a:t>Maximizing Content Discovery for               </a:t>
            </a:r>
          </a:p>
          <a:p>
            <a:pPr algn="l">
              <a:lnSpc>
                <a:spcPct val="85000"/>
              </a:lnSpc>
            </a:pPr>
            <a:r>
              <a:rPr lang="en-US" sz="3000" dirty="0" smtClean="0"/>
              <a:t>                      Lead Generation With Social Media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9303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12769"/>
          <a:stretch/>
        </p:blipFill>
        <p:spPr>
          <a:xfrm>
            <a:off x="-1036988" y="-381000"/>
            <a:ext cx="10687370" cy="7315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213181"/>
            <a:ext cx="9144000" cy="3124200"/>
          </a:xfrm>
        </p:spPr>
        <p:txBody>
          <a:bodyPr>
            <a:normAutofit/>
          </a:bodyPr>
          <a:lstStyle/>
          <a:p>
            <a:r>
              <a:rPr lang="en-US" sz="9200" dirty="0" smtClean="0"/>
              <a:t> </a:t>
            </a:r>
            <a:r>
              <a:rPr lang="en-US" sz="7600" i="1" dirty="0" smtClean="0"/>
              <a:t>Define: </a:t>
            </a:r>
            <a:r>
              <a:rPr lang="en-US" sz="7600" dirty="0"/>
              <a:t>L</a:t>
            </a:r>
            <a:r>
              <a:rPr lang="en-US" sz="7600" dirty="0" smtClean="0"/>
              <a:t>ead</a:t>
            </a:r>
            <a:endParaRPr lang="en-US" sz="7600" dirty="0"/>
          </a:p>
        </p:txBody>
      </p:sp>
    </p:spTree>
    <p:extLst>
      <p:ext uri="{BB962C8B-B14F-4D97-AF65-F5344CB8AC3E}">
        <p14:creationId xmlns:p14="http://schemas.microsoft.com/office/powerpoint/2010/main" val="23316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207" y="0"/>
            <a:ext cx="10305207" cy="6857999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3529" y="2207445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3: Create Conversion Ubiquity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NY Times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913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8009" y="2079027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The New York Times Is The Competition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9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tock_00000217491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363" y="1765108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Tweeting Landing Pages Doesn’t Kill Puppies</a:t>
            </a:r>
            <a:endParaRPr lang="en-US" sz="5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9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574" y="-76200"/>
            <a:ext cx="11281766" cy="7086600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2223" y="208772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4: Test and Fail Fast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Abstract Concepts</a:t>
            </a:r>
          </a:p>
        </p:txBody>
      </p:sp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FF8125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72655" y="5347360"/>
            <a:ext cx="6727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Set </a:t>
            </a:r>
            <a:r>
              <a:rPr lang="en-US" sz="2000" b="1" dirty="0">
                <a:solidFill>
                  <a:schemeClr val="bg1"/>
                </a:solidFill>
              </a:rPr>
              <a:t>a clear qualitative objective.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221091"/>
            <a:ext cx="58753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Set </a:t>
            </a:r>
            <a:r>
              <a:rPr lang="en-US" sz="2000" b="1" dirty="0">
                <a:solidFill>
                  <a:srgbClr val="FFFFFF"/>
                </a:solidFill>
              </a:rPr>
              <a:t>methodology for gathering data for success criteria.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3192909" y="3419390"/>
            <a:ext cx="53795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Conduct an experiment retrospective. 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343285" y="2320913"/>
            <a:ext cx="4056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Set </a:t>
            </a:r>
            <a:r>
              <a:rPr lang="en-US" sz="2000" b="1" dirty="0">
                <a:solidFill>
                  <a:srgbClr val="FFFFFF"/>
                </a:solidFill>
              </a:rPr>
              <a:t>action items following the experiment. 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738483"/>
            <a:ext cx="868680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</a:rPr>
              <a:t>Framework: </a:t>
            </a:r>
            <a:r>
              <a:rPr lang="en-US" sz="3000" dirty="0" smtClean="0">
                <a:solidFill>
                  <a:srgbClr val="FF8125"/>
                </a:solidFill>
              </a:rPr>
              <a:t>How to Test Social Media Lead Generation Strategies  </a:t>
            </a:r>
            <a:endParaRPr lang="en-US" sz="3000" dirty="0">
              <a:solidFill>
                <a:srgbClr val="FF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56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66010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Objective: </a:t>
            </a:r>
          </a:p>
          <a:p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Generate 100 Leads From Facebook in 90 Days</a:t>
            </a:r>
            <a:endParaRPr lang="en-US" sz="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584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overgo-studio-01-facebook-pre-like.pn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>
            <a:fillRect/>
          </a:stretch>
        </p:blipFill>
        <p:spPr>
          <a:xfrm>
            <a:off x="0" y="8020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700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>
          <a:xfrm>
            <a:off x="187325" y="11113"/>
            <a:ext cx="8890000" cy="7477125"/>
          </a:xfrm>
        </p:spPr>
      </p:pic>
    </p:spTree>
    <p:extLst>
      <p:ext uri="{BB962C8B-B14F-4D97-AF65-F5344CB8AC3E}">
        <p14:creationId xmlns:p14="http://schemas.microsoft.com/office/powerpoint/2010/main" val="1143933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9408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Data Gathering: </a:t>
            </a:r>
          </a:p>
          <a:p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Use Web Analytics or CRM</a:t>
            </a:r>
            <a:endParaRPr lang="en-US" sz="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6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579" y="2063531"/>
            <a:ext cx="79408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Data Gathering: </a:t>
            </a:r>
          </a:p>
          <a:p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Use Web Analytics or CRM</a:t>
            </a:r>
            <a:endParaRPr lang="en-US" sz="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ubSpot Social Media Le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217791"/>
            <a:ext cx="10614520" cy="3414388"/>
          </a:xfrm>
          <a:prstGeom prst="rect">
            <a:avLst/>
          </a:prstGeom>
        </p:spPr>
      </p:pic>
      <p:pic>
        <p:nvPicPr>
          <p:cNvPr id="6" name="Picture 5" descr="HS social media 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6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34" y="-19244"/>
            <a:ext cx="10419709" cy="6934200"/>
          </a:xfrm>
        </p:spPr>
      </p:pic>
      <p:sp>
        <p:nvSpPr>
          <p:cNvPr id="5" name="Rectangle 4"/>
          <p:cNvSpPr/>
          <p:nvPr/>
        </p:nvSpPr>
        <p:spPr>
          <a:xfrm>
            <a:off x="-288606" y="1462535"/>
            <a:ext cx="10544781" cy="3733800"/>
          </a:xfrm>
          <a:prstGeom prst="rect">
            <a:avLst/>
          </a:prstGeom>
          <a:solidFill>
            <a:schemeClr val="dk1">
              <a:alpha val="5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88606" y="1752600"/>
            <a:ext cx="9432606" cy="31242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/>
              <a:t>  Please Tweet questions and comments to </a:t>
            </a:r>
            <a:r>
              <a:rPr lang="en-US" sz="4000" dirty="0" smtClean="0">
                <a:solidFill>
                  <a:srgbClr val="FF8125"/>
                </a:solidFill>
                <a:hlinkClick r:id="rId3"/>
              </a:rPr>
              <a:t>@KBodnar32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Hashtag is </a:t>
            </a:r>
            <a:r>
              <a:rPr lang="en-US" sz="4000" dirty="0" smtClean="0">
                <a:solidFill>
                  <a:srgbClr val="FF8125"/>
                </a:solidFill>
              </a:rPr>
              <a:t>#</a:t>
            </a:r>
            <a:r>
              <a:rPr lang="en-US" sz="4000" dirty="0" err="1" smtClean="0">
                <a:solidFill>
                  <a:srgbClr val="FF8125"/>
                </a:solidFill>
              </a:rPr>
              <a:t>SMLead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9408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Retrospective: </a:t>
            </a:r>
            <a:b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Honest Reflection of Execution</a:t>
            </a:r>
          </a:p>
        </p:txBody>
      </p:sp>
    </p:spTree>
    <p:extLst>
      <p:ext uri="{BB962C8B-B14F-4D97-AF65-F5344CB8AC3E}">
        <p14:creationId xmlns:p14="http://schemas.microsoft.com/office/powerpoint/2010/main" val="53994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9408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Action Items: </a:t>
            </a:r>
            <a:b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Stop or Double Down</a:t>
            </a:r>
          </a:p>
        </p:txBody>
      </p:sp>
    </p:spTree>
    <p:extLst>
      <p:ext uri="{BB962C8B-B14F-4D97-AF65-F5344CB8AC3E}">
        <p14:creationId xmlns:p14="http://schemas.microsoft.com/office/powerpoint/2010/main" val="268844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278" y="-99882"/>
            <a:ext cx="10569798" cy="703408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8992" y="2246966"/>
            <a:ext cx="9144000" cy="3124200"/>
          </a:xfrm>
        </p:spPr>
        <p:txBody>
          <a:bodyPr>
            <a:normAutofit fontScale="92500"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5: Optimize For Maximum Lead Flow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790479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738" y="1916470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Conversion Rates </a:t>
            </a:r>
          </a:p>
          <a:p>
            <a:r>
              <a:rPr lang="en-US" sz="7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Vs. Traffic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1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849" y="2063531"/>
            <a:ext cx="56570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Don’t Believe Me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68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ocial Media Customers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0" y="450851"/>
            <a:ext cx="5232400" cy="3022600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-30162"/>
            <a:ext cx="9285815" cy="69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Stored Data 4"/>
          <p:cNvSpPr/>
          <p:nvPr/>
        </p:nvSpPr>
        <p:spPr>
          <a:xfrm rot="5400000">
            <a:off x="3983664" y="1484040"/>
            <a:ext cx="1200150" cy="721915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ocial Media Custom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64" y="1331056"/>
            <a:ext cx="7219150" cy="417028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5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789354" y="1658946"/>
            <a:ext cx="1524000" cy="737550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73138"/>
            <a:ext cx="7375508" cy="488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Lead Generation Report - </a:t>
            </a:r>
            <a:r>
              <a:rPr lang="en-US" sz="1600" dirty="0">
                <a:hlinkClick r:id="rId4"/>
              </a:rPr>
              <a:t>http://bit.ly/cVMpkn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7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066" y="446247"/>
            <a:ext cx="7391390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5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040" y="808095"/>
            <a:ext cx="8768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rgbClr val="FFFFFF"/>
                </a:solidFill>
                <a:latin typeface="Arial"/>
                <a:cs typeface="Arial"/>
              </a:rPr>
              <a:t>The 5 Steps of Social Media Lead Generation</a:t>
            </a: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040" y="2020249"/>
            <a:ext cx="8768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Step 1: Get The Basics Right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2: Maximize Content Discovery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3: Create Conversion Ubiquity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4: Test and Fail Fast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5: Optimize For Maximum Lead Flow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Lead </a:t>
            </a:r>
          </a:p>
          <a:p>
            <a:r>
              <a:rPr lang="en-US" sz="8000" dirty="0" smtClean="0">
                <a:latin typeface="Arial"/>
                <a:cs typeface="Arial"/>
              </a:rPr>
              <a:t>    Generation 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382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00" y="-494711"/>
            <a:ext cx="10104114" cy="7578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Y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ou’re </a:t>
            </a:r>
            <a:r>
              <a:rPr lang="en-US" sz="7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 Star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8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5" y="-67756"/>
            <a:ext cx="10636027" cy="707815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Don’t Wait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61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435" y="2063531"/>
            <a:ext cx="59745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End This Today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465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?’s</a:t>
            </a:r>
            <a:br>
              <a:rPr lang="en-US" dirty="0" smtClean="0"/>
            </a:br>
            <a:r>
              <a:rPr lang="en-US" sz="4706" dirty="0" smtClean="0">
                <a:solidFill>
                  <a:schemeClr val="accent1"/>
                </a:solidFill>
              </a:rPr>
              <a:t>@Kbodnar32</a:t>
            </a:r>
            <a:br>
              <a:rPr lang="en-US" sz="4706" dirty="0" smtClean="0">
                <a:solidFill>
                  <a:schemeClr val="accent1"/>
                </a:solidFill>
              </a:rPr>
            </a:br>
            <a:r>
              <a:rPr lang="en-US" sz="4706" dirty="0" smtClean="0">
                <a:solidFill>
                  <a:schemeClr val="accent1"/>
                </a:solidFill>
              </a:rPr>
              <a:t>Blog.Hubspot.com</a:t>
            </a:r>
            <a:endParaRPr lang="en-US" sz="4706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849" y="-381004"/>
            <a:ext cx="12411675" cy="7239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Social </a:t>
            </a:r>
          </a:p>
          <a:p>
            <a:r>
              <a:rPr lang="en-US" sz="8000" dirty="0" smtClean="0">
                <a:latin typeface="Arial"/>
                <a:cs typeface="Arial"/>
              </a:rPr>
              <a:t>    Media 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8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734" y="-1305991"/>
            <a:ext cx="10200215" cy="105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696" y="0"/>
            <a:ext cx="1031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6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Misconceptions </a:t>
            </a:r>
          </a:p>
          <a:p>
            <a:r>
              <a:rPr lang="en-US" sz="8000" dirty="0" smtClean="0">
                <a:latin typeface="Arial"/>
                <a:cs typeface="Arial"/>
              </a:rPr>
              <a:t>    End Today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782085"/>
      </p:ext>
    </p:extLst>
  </p:cSld>
  <p:clrMapOvr>
    <a:masterClrMapping/>
  </p:clrMapOvr>
</p:sld>
</file>

<file path=ppt/theme/theme1.xml><?xml version="1.0" encoding="utf-8"?>
<a:theme xmlns:a="http://schemas.openxmlformats.org/drawingml/2006/main" name="HubSpot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25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49939</TotalTime>
  <Words>361</Words>
  <Application>Microsoft Macintosh PowerPoint</Application>
  <PresentationFormat>On-screen Show (4:3)</PresentationFormat>
  <Paragraphs>87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Abstract Concepts</vt:lpstr>
      <vt:lpstr>PowerPoint Presentation</vt:lpstr>
      <vt:lpstr>PowerPoint Presentation</vt:lpstr>
      <vt:lpstr>PowerPoint Presentation</vt:lpstr>
      <vt:lpstr>PowerPoint Presentation</vt:lpstr>
      <vt:lpstr>Abstract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42</cp:revision>
  <dcterms:created xsi:type="dcterms:W3CDTF">2011-02-24T21:43:32Z</dcterms:created>
  <dcterms:modified xsi:type="dcterms:W3CDTF">2011-06-02T23:46:30Z</dcterms:modified>
</cp:coreProperties>
</file>