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xlsx" ContentType="application/vnd.openxmlformats-officedocument.spreadsheetml.shee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937" r:id="rId2"/>
    <p:sldMasterId id="2147483953" r:id="rId3"/>
  </p:sldMasterIdLst>
  <p:notesMasterIdLst>
    <p:notesMasterId r:id="rId71"/>
  </p:notesMasterIdLst>
  <p:sldIdLst>
    <p:sldId id="587" r:id="rId4"/>
    <p:sldId id="588" r:id="rId5"/>
    <p:sldId id="599" r:id="rId6"/>
    <p:sldId id="589" r:id="rId7"/>
    <p:sldId id="596" r:id="rId8"/>
    <p:sldId id="572" r:id="rId9"/>
    <p:sldId id="443" r:id="rId10"/>
    <p:sldId id="494" r:id="rId11"/>
    <p:sldId id="495" r:id="rId12"/>
    <p:sldId id="573" r:id="rId13"/>
    <p:sldId id="500" r:id="rId14"/>
    <p:sldId id="501" r:id="rId15"/>
    <p:sldId id="574" r:id="rId16"/>
    <p:sldId id="441" r:id="rId17"/>
    <p:sldId id="430" r:id="rId18"/>
    <p:sldId id="575" r:id="rId19"/>
    <p:sldId id="496" r:id="rId20"/>
    <p:sldId id="497" r:id="rId21"/>
    <p:sldId id="499" r:id="rId22"/>
    <p:sldId id="569" r:id="rId23"/>
    <p:sldId id="511" r:id="rId24"/>
    <p:sldId id="297" r:id="rId25"/>
    <p:sldId id="503" r:id="rId26"/>
    <p:sldId id="586" r:id="rId27"/>
    <p:sldId id="554" r:id="rId28"/>
    <p:sldId id="555" r:id="rId29"/>
    <p:sldId id="557" r:id="rId30"/>
    <p:sldId id="560" r:id="rId31"/>
    <p:sldId id="527" r:id="rId32"/>
    <p:sldId id="562" r:id="rId33"/>
    <p:sldId id="563" r:id="rId34"/>
    <p:sldId id="565" r:id="rId35"/>
    <p:sldId id="566" r:id="rId36"/>
    <p:sldId id="582" r:id="rId37"/>
    <p:sldId id="513" r:id="rId38"/>
    <p:sldId id="592" r:id="rId39"/>
    <p:sldId id="526" r:id="rId40"/>
    <p:sldId id="593" r:id="rId41"/>
    <p:sldId id="568" r:id="rId42"/>
    <p:sldId id="567" r:id="rId43"/>
    <p:sldId id="594" r:id="rId44"/>
    <p:sldId id="529" r:id="rId45"/>
    <p:sldId id="528" r:id="rId46"/>
    <p:sldId id="595" r:id="rId47"/>
    <p:sldId id="541" r:id="rId48"/>
    <p:sldId id="591" r:id="rId49"/>
    <p:sldId id="583" r:id="rId50"/>
    <p:sldId id="524" r:id="rId51"/>
    <p:sldId id="514" r:id="rId52"/>
    <p:sldId id="516" r:id="rId53"/>
    <p:sldId id="542" r:id="rId54"/>
    <p:sldId id="577" r:id="rId55"/>
    <p:sldId id="584" r:id="rId56"/>
    <p:sldId id="530" r:id="rId57"/>
    <p:sldId id="531" r:id="rId58"/>
    <p:sldId id="517" r:id="rId59"/>
    <p:sldId id="539" r:id="rId60"/>
    <p:sldId id="585" r:id="rId61"/>
    <p:sldId id="518" r:id="rId62"/>
    <p:sldId id="519" r:id="rId63"/>
    <p:sldId id="533" r:id="rId64"/>
    <p:sldId id="534" r:id="rId65"/>
    <p:sldId id="509" r:id="rId66"/>
    <p:sldId id="578" r:id="rId67"/>
    <p:sldId id="522" r:id="rId68"/>
    <p:sldId id="523" r:id="rId69"/>
    <p:sldId id="590" r:id="rId7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4343"/>
    <a:srgbClr val="A7DBD8"/>
    <a:srgbClr val="FFB726"/>
    <a:srgbClr val="589CEB"/>
    <a:srgbClr val="E36F1E"/>
    <a:srgbClr val="71AADC"/>
    <a:srgbClr val="FF8125"/>
    <a:srgbClr val="69D2E7"/>
    <a:srgbClr val="45556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735" autoAdjust="0"/>
    <p:restoredTop sz="88978" autoAdjust="0"/>
  </p:normalViewPr>
  <p:slideViewPr>
    <p:cSldViewPr snapToGrid="0" snapToObjects="1" showGuides="1">
      <p:cViewPr>
        <p:scale>
          <a:sx n="81" d="100"/>
          <a:sy n="81" d="100"/>
        </p:scale>
        <p:origin x="-1304" y="-248"/>
      </p:cViewPr>
      <p:guideLst>
        <p:guide orient="horz"/>
        <p:guide pos="1983"/>
      </p:guideLst>
    </p:cSldViewPr>
  </p:slideViewPr>
  <p:outlineViewPr>
    <p:cViewPr>
      <p:scale>
        <a:sx n="33" d="100"/>
        <a:sy n="33" d="100"/>
      </p:scale>
      <p:origin x="0" y="84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808"/>
    </p:cViewPr>
  </p:sorterViewPr>
  <p:notesViewPr>
    <p:cSldViewPr snapToGrid="0" snapToObjects="1">
      <p:cViewPr varScale="1">
        <p:scale>
          <a:sx n="84" d="100"/>
          <a:sy n="84" d="100"/>
        </p:scale>
        <p:origin x="-3704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63" Type="http://schemas.openxmlformats.org/officeDocument/2006/relationships/slide" Target="slides/slide60.xml"/><Relationship Id="rId64" Type="http://schemas.openxmlformats.org/officeDocument/2006/relationships/slide" Target="slides/slide61.xml"/><Relationship Id="rId65" Type="http://schemas.openxmlformats.org/officeDocument/2006/relationships/slide" Target="slides/slide62.xml"/><Relationship Id="rId66" Type="http://schemas.openxmlformats.org/officeDocument/2006/relationships/slide" Target="slides/slide63.xml"/><Relationship Id="rId67" Type="http://schemas.openxmlformats.org/officeDocument/2006/relationships/slide" Target="slides/slide64.xml"/><Relationship Id="rId68" Type="http://schemas.openxmlformats.org/officeDocument/2006/relationships/slide" Target="slides/slide65.xml"/><Relationship Id="rId69" Type="http://schemas.openxmlformats.org/officeDocument/2006/relationships/slide" Target="slides/slide66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slide" Target="slides/slide54.xml"/><Relationship Id="rId58" Type="http://schemas.openxmlformats.org/officeDocument/2006/relationships/slide" Target="slides/slide55.xml"/><Relationship Id="rId59" Type="http://schemas.openxmlformats.org/officeDocument/2006/relationships/slide" Target="slides/slide5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70" Type="http://schemas.openxmlformats.org/officeDocument/2006/relationships/slide" Target="slides/slide67.xml"/><Relationship Id="rId71" Type="http://schemas.openxmlformats.org/officeDocument/2006/relationships/notesMaster" Target="notesMasters/notesMaster1.xml"/><Relationship Id="rId72" Type="http://schemas.openxmlformats.org/officeDocument/2006/relationships/printerSettings" Target="printerSettings/printerSettings1.bin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73" Type="http://schemas.openxmlformats.org/officeDocument/2006/relationships/presProps" Target="presProps.xml"/><Relationship Id="rId74" Type="http://schemas.openxmlformats.org/officeDocument/2006/relationships/viewProps" Target="viewProps.xml"/><Relationship Id="rId75" Type="http://schemas.openxmlformats.org/officeDocument/2006/relationships/theme" Target="theme/theme1.xml"/><Relationship Id="rId76" Type="http://schemas.openxmlformats.org/officeDocument/2006/relationships/tableStyles" Target="tableStyles.xml"/><Relationship Id="rId60" Type="http://schemas.openxmlformats.org/officeDocument/2006/relationships/slide" Target="slides/slide57.xml"/><Relationship Id="rId61" Type="http://schemas.openxmlformats.org/officeDocument/2006/relationships/slide" Target="slides/slide58.xml"/><Relationship Id="rId62" Type="http://schemas.openxmlformats.org/officeDocument/2006/relationships/slide" Target="slides/slide59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tx2"/>
            </a:solidFill>
            <a:ln w="3175" cap="rnd" cmpd="sng">
              <a:solidFill>
                <a:srgbClr val="434343"/>
              </a:solidFill>
              <a:prstDash val="sysDot"/>
              <a:round/>
            </a:ln>
            <a:effectLst/>
          </c:spPr>
          <c:dPt>
            <c:idx val="0"/>
            <c:bubble3D val="0"/>
            <c:spPr>
              <a:solidFill>
                <a:schemeClr val="accent1"/>
              </a:solidFill>
              <a:ln w="3175" cap="rnd" cmpd="sng">
                <a:solidFill>
                  <a:srgbClr val="434343"/>
                </a:solidFill>
                <a:prstDash val="sysDot"/>
                <a:round/>
              </a:ln>
              <a:effectLst/>
            </c:spPr>
          </c:dPt>
          <c:dPt>
            <c:idx val="1"/>
            <c:bubble3D val="0"/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0.27</c:v>
                </c:pt>
                <c:pt idx="1">
                  <c:v>0.73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ln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81A4B8-FAF8-D848-8D00-2CAE209956F8}" type="datetimeFigureOut">
              <a:rPr lang="en-US" smtClean="0"/>
              <a:t>11/7/11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041D69-8DD8-F74D-A965-467C9E7DA6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769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921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6829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6829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While instead but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8390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While instead but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8390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Conversion Rates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4480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Consistent not hard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0116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6663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57672-1201-D741-B4BD-4671CDC05B96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6663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5313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Connect to milk and pour glass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4616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6829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6829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People need stuff to share too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70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jpeg"/><Relationship Id="rId3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jpeg"/><Relationship Id="rId3" Type="http://schemas.openxmlformats.org/officeDocument/2006/relationships/image" Target="../media/image5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9.jpeg"/><Relationship Id="rId3" Type="http://schemas.openxmlformats.org/officeDocument/2006/relationships/image" Target="../media/image10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1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8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342545"/>
            <a:ext cx="6400800" cy="1470025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8000">
                <a:solidFill>
                  <a:srgbClr val="434343"/>
                </a:solidFill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6219459"/>
            <a:ext cx="6400800" cy="631460"/>
          </a:xfr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2000" baseline="0">
                <a:solidFill>
                  <a:srgbClr val="43434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 Name</a:t>
            </a:r>
            <a:br>
              <a:rPr lang="en-US" dirty="0" smtClean="0"/>
            </a:br>
            <a:r>
              <a:rPr lang="en-US" dirty="0" smtClean="0"/>
              <a:t>@Presenter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408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Orange">
    <p:bg>
      <p:bgPr>
        <a:solidFill>
          <a:srgbClr val="E36F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 userDrawn="1"/>
        </p:nvSpPr>
        <p:spPr bwMode="auto">
          <a:xfrm>
            <a:off x="3964898" y="2895600"/>
            <a:ext cx="4721902" cy="4572000"/>
          </a:xfrm>
          <a:prstGeom prst="ellipse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C545B"/>
              </a:solidFill>
              <a:latin typeface="Franklin Gothic Book"/>
              <a:ea typeface="ＭＳ Ｐゴシック" pitchFamily="1" charset="-128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486400" y="4038600"/>
            <a:ext cx="0" cy="251460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588061" y="4586656"/>
            <a:ext cx="2958292" cy="114300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2436455" y="4607004"/>
            <a:ext cx="29582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400" kern="1200">
                <a:solidFill>
                  <a:srgbClr val="434343"/>
                </a:solidFill>
                <a:latin typeface="Helvetica LT Std Cond"/>
                <a:ea typeface="+mj-ea"/>
                <a:cs typeface="Helvetica LT Std Cond"/>
              </a:defRPr>
            </a:lvl1pPr>
          </a:lstStyle>
          <a:p>
            <a:pPr algn="r"/>
            <a:r>
              <a:rPr lang="en-US" sz="16600" dirty="0" smtClean="0">
                <a:latin typeface="Franklin Gothic Book"/>
                <a:cs typeface="Franklin Gothic Book"/>
              </a:rPr>
              <a:t>#</a:t>
            </a:r>
            <a:endParaRPr lang="en-US" sz="16600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651118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HubSpot Grey">
    <p:bg>
      <p:bgPr>
        <a:solidFill>
          <a:srgbClr val="4555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 userDrawn="1"/>
        </p:nvSpPr>
        <p:spPr bwMode="auto">
          <a:xfrm>
            <a:off x="3964898" y="2895600"/>
            <a:ext cx="4721902" cy="4572000"/>
          </a:xfrm>
          <a:prstGeom prst="ellipse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C545B"/>
              </a:solidFill>
              <a:latin typeface="Franklin Gothic Book"/>
              <a:ea typeface="ＭＳ Ｐゴシック" pitchFamily="1" charset="-128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486400" y="4038600"/>
            <a:ext cx="0" cy="251460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588061" y="4586656"/>
            <a:ext cx="2958292" cy="114300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2436455" y="4607004"/>
            <a:ext cx="29582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400" kern="1200">
                <a:solidFill>
                  <a:srgbClr val="434343"/>
                </a:solidFill>
                <a:latin typeface="Helvetica LT Std Cond"/>
                <a:ea typeface="+mj-ea"/>
                <a:cs typeface="Helvetica LT Std Cond"/>
              </a:defRPr>
            </a:lvl1pPr>
          </a:lstStyle>
          <a:p>
            <a:pPr algn="r"/>
            <a:r>
              <a:rPr lang="en-US" sz="16600" dirty="0" smtClean="0">
                <a:latin typeface="Franklin Gothic Book"/>
                <a:cs typeface="Franklin Gothic Book"/>
              </a:rPr>
              <a:t>#</a:t>
            </a:r>
            <a:endParaRPr lang="en-US" sz="16600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7388783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Blue">
    <p:bg>
      <p:bgPr>
        <a:solidFill>
          <a:srgbClr val="71AA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 userDrawn="1"/>
        </p:nvSpPr>
        <p:spPr bwMode="auto">
          <a:xfrm>
            <a:off x="3964898" y="2895600"/>
            <a:ext cx="4721902" cy="4572000"/>
          </a:xfrm>
          <a:prstGeom prst="ellipse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C545B"/>
              </a:solidFill>
              <a:latin typeface="Franklin Gothic Book"/>
              <a:ea typeface="ＭＳ Ｐゴシック" pitchFamily="1" charset="-128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486400" y="4038600"/>
            <a:ext cx="0" cy="251460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588061" y="4586656"/>
            <a:ext cx="2958292" cy="114300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2436455" y="4607004"/>
            <a:ext cx="29582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400" kern="1200">
                <a:solidFill>
                  <a:srgbClr val="434343"/>
                </a:solidFill>
                <a:latin typeface="Helvetica LT Std Cond"/>
                <a:ea typeface="+mj-ea"/>
                <a:cs typeface="Helvetica LT Std Cond"/>
              </a:defRPr>
            </a:lvl1pPr>
          </a:lstStyle>
          <a:p>
            <a:pPr algn="r"/>
            <a:r>
              <a:rPr lang="en-US" sz="16600" dirty="0" smtClean="0">
                <a:latin typeface="Franklin Gothic Book"/>
                <a:cs typeface="Franklin Gothic Book"/>
              </a:rPr>
              <a:t>#</a:t>
            </a:r>
            <a:endParaRPr lang="en-US" sz="16600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503874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Full Backgrou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6413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 dirty="0" smtClean="0"/>
              <a:t>Click to insert background image</a:t>
            </a:r>
            <a:endParaRPr lang="en-US" dirty="0"/>
          </a:p>
        </p:txBody>
      </p:sp>
      <p:sp>
        <p:nvSpPr>
          <p:cNvPr id="4" name="Oval 3"/>
          <p:cNvSpPr/>
          <p:nvPr userDrawn="1"/>
        </p:nvSpPr>
        <p:spPr bwMode="auto">
          <a:xfrm>
            <a:off x="3964898" y="2895600"/>
            <a:ext cx="4721902" cy="4572000"/>
          </a:xfrm>
          <a:prstGeom prst="ellipse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C545B"/>
              </a:solidFill>
              <a:latin typeface="Franklin Gothic Book"/>
              <a:ea typeface="ＭＳ Ｐゴシック" pitchFamily="1" charset="-128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486400" y="4038600"/>
            <a:ext cx="0" cy="251460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588061" y="4586656"/>
            <a:ext cx="2958292" cy="114300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2436455" y="4607004"/>
            <a:ext cx="29582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400" kern="1200">
                <a:solidFill>
                  <a:srgbClr val="434343"/>
                </a:solidFill>
                <a:latin typeface="Helvetica LT Std Cond"/>
                <a:ea typeface="+mj-ea"/>
                <a:cs typeface="Helvetica LT Std Cond"/>
              </a:defRPr>
            </a:lvl1pPr>
          </a:lstStyle>
          <a:p>
            <a:pPr algn="r"/>
            <a:r>
              <a:rPr lang="en-US" sz="16600" dirty="0" smtClean="0">
                <a:latin typeface="Franklin Gothic Book"/>
                <a:cs typeface="Franklin Gothic Book"/>
              </a:rPr>
              <a:t>#</a:t>
            </a:r>
            <a:endParaRPr lang="en-US" sz="16600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2463118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16A70-B40B-244D-88B2-51C46D5EA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0503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16A70-B40B-244D-88B2-51C46D5EA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5846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16A70-B40B-244D-88B2-51C46D5EA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7519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bSpot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16A70-B40B-244D-88B2-51C46D5EA237}" type="slidenum">
              <a:rPr lang="en-US" smtClean="0"/>
              <a:t>‹#›</a:t>
            </a:fld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3" hasCustomPrompt="1"/>
          </p:nvPr>
        </p:nvSpPr>
        <p:spPr>
          <a:xfrm>
            <a:off x="1212850" y="1111250"/>
            <a:ext cx="6594475" cy="49641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86062" y="468"/>
            <a:ext cx="82296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3838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s_wall_ppt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 userDrawn="1"/>
        </p:nvSpPr>
        <p:spPr>
          <a:xfrm>
            <a:off x="-12700" y="381000"/>
            <a:ext cx="2586038" cy="914400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7" name="Picture 11" descr="hubspot_200x76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650875"/>
            <a:ext cx="142875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914400" y="1981200"/>
            <a:ext cx="7772400" cy="609600"/>
          </a:xfrm>
        </p:spPr>
        <p:txBody>
          <a:bodyPr/>
          <a:lstStyle>
            <a:lvl1pPr algn="l">
              <a:defRPr sz="3600" b="1" baseline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8" name="Subtitle 2"/>
          <p:cNvSpPr>
            <a:spLocks noGrp="1"/>
          </p:cNvSpPr>
          <p:nvPr>
            <p:ph type="subTitle" idx="1"/>
          </p:nvPr>
        </p:nvSpPr>
        <p:spPr>
          <a:xfrm>
            <a:off x="914400" y="4812268"/>
            <a:ext cx="7772400" cy="367993"/>
          </a:xfrm>
        </p:spPr>
        <p:txBody>
          <a:bodyPr/>
          <a:lstStyle>
            <a:lvl1pPr marL="0" indent="0" algn="l">
              <a:buNone/>
              <a:defRPr sz="1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  <p:sp>
        <p:nvSpPr>
          <p:cNvPr id="24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914400" y="2590800"/>
            <a:ext cx="7772400" cy="533400"/>
          </a:xfrm>
          <a:noFill/>
          <a:ln>
            <a:noFill/>
          </a:ln>
        </p:spPr>
        <p:txBody>
          <a:bodyPr/>
          <a:lstStyle>
            <a:lvl1pPr>
              <a:spcBef>
                <a:spcPts val="0"/>
              </a:spcBef>
              <a:buNone/>
              <a:defRPr sz="2800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713492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914400" y="5116513"/>
            <a:ext cx="182880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>
              <a:defRPr/>
            </a:pPr>
            <a:fld id="{D0D8A33A-ABAE-4F93-AA52-9DAEE761656E}" type="datetime4">
              <a:rPr lang="en-US">
                <a:solidFill>
                  <a:srgbClr val="4C545B">
                    <a:lumMod val="40000"/>
                    <a:lumOff val="60000"/>
                  </a:srgbClr>
                </a:solidFill>
                <a:latin typeface="Arial"/>
              </a:rPr>
              <a:pPr defTabSz="914400">
                <a:defRPr/>
              </a:pPr>
              <a:t>November 7, 2011</a:t>
            </a:fld>
            <a:endParaRPr lang="en-US" dirty="0">
              <a:solidFill>
                <a:srgbClr val="4C545B">
                  <a:lumMod val="40000"/>
                  <a:lumOff val="60000"/>
                </a:srgbClr>
              </a:solidFill>
              <a:latin typeface="Arial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-12700" y="381000"/>
            <a:ext cx="2586038" cy="914400"/>
          </a:xfrm>
          <a:prstGeom prst="rect">
            <a:avLst/>
          </a:prstGeom>
          <a:solidFill>
            <a:schemeClr val="bg2">
              <a:alpha val="75000"/>
            </a:schemeClr>
          </a:solidFill>
          <a:ln w="12700" cmpd="sng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7" name="Picture 11" descr="hubspot_200x76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650875"/>
            <a:ext cx="142875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914400" y="1981200"/>
            <a:ext cx="7772400" cy="609600"/>
          </a:xfrm>
        </p:spPr>
        <p:txBody>
          <a:bodyPr/>
          <a:lstStyle>
            <a:lvl1pPr algn="l">
              <a:defRPr sz="2800" b="1" baseline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8" name="Subtitle 2"/>
          <p:cNvSpPr>
            <a:spLocks noGrp="1"/>
          </p:cNvSpPr>
          <p:nvPr>
            <p:ph type="subTitle" idx="1"/>
          </p:nvPr>
        </p:nvSpPr>
        <p:spPr>
          <a:xfrm>
            <a:off x="914400" y="4812268"/>
            <a:ext cx="7772400" cy="367993"/>
          </a:xfrm>
        </p:spPr>
        <p:txBody>
          <a:bodyPr/>
          <a:lstStyle>
            <a:lvl1pPr marL="0" indent="0" algn="l">
              <a:buNone/>
              <a:defRPr sz="1800" baseline="0">
                <a:solidFill>
                  <a:schemeClr val="tx1">
                    <a:lumMod val="40000"/>
                    <a:lumOff val="60000"/>
                  </a:schemeClr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  <p:sp>
        <p:nvSpPr>
          <p:cNvPr id="24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914400" y="2590800"/>
            <a:ext cx="7772400" cy="381000"/>
          </a:xfrm>
          <a:noFill/>
          <a:ln>
            <a:noFill/>
          </a:ln>
        </p:spPr>
        <p:txBody>
          <a:bodyPr/>
          <a:lstStyle>
            <a:lvl1pPr>
              <a:buNone/>
              <a:defRPr sz="1800" baseline="0">
                <a:solidFill>
                  <a:schemeClr val="tx1">
                    <a:lumMod val="40000"/>
                    <a:lumOff val="60000"/>
                  </a:schemeClr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717021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ackgrou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1650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 dirty="0" smtClean="0"/>
              <a:t>Click to insert background image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342545"/>
            <a:ext cx="6400800" cy="1470025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8000">
                <a:solidFill>
                  <a:srgbClr val="434343"/>
                </a:solidFill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6219459"/>
            <a:ext cx="6400800" cy="631460"/>
          </a:xfr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2000" baseline="0">
                <a:solidFill>
                  <a:srgbClr val="43434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 Name</a:t>
            </a:r>
            <a:br>
              <a:rPr lang="en-US" dirty="0" smtClean="0"/>
            </a:br>
            <a:r>
              <a:rPr lang="en-US" dirty="0" smtClean="0"/>
              <a:t>@Presenter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9889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2D6722-3D6F-46E5-A67D-16D0D9A1DFD3}" type="slidenum">
              <a:rPr lang="en-US">
                <a:solidFill>
                  <a:srgbClr val="4C545B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71940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ubSpot Hub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Tx/>
              <a:buBlip>
                <a:blip r:embed="rId2"/>
              </a:buBlip>
              <a:defRPr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E76231-09EA-4F2B-9952-17FBC5EF366D}" type="slidenum">
              <a:rPr lang="en-US">
                <a:solidFill>
                  <a:srgbClr val="4C545B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4148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57200" y="1188720"/>
            <a:ext cx="8229600" cy="4526280"/>
          </a:xfrm>
        </p:spPr>
        <p:txBody>
          <a:bodyPr/>
          <a:lstStyle>
            <a:lvl1pPr marL="457200" indent="-457200">
              <a:buClr>
                <a:schemeClr val="bg1">
                  <a:lumMod val="65000"/>
                </a:schemeClr>
              </a:buClr>
              <a:buFont typeface="+mj-lt"/>
              <a:buAutoNum type="arabicParenR"/>
              <a:defRPr/>
            </a:lvl1pPr>
            <a:lvl2pPr marL="740664" indent="-283464">
              <a:buClr>
                <a:schemeClr val="bg1">
                  <a:lumMod val="65000"/>
                </a:schemeClr>
              </a:buClr>
              <a:buFont typeface="Arial" pitchFamily="34" charset="0"/>
              <a:buChar char="–"/>
              <a:defRPr/>
            </a:lvl2pPr>
            <a:lvl3pPr marL="1143000" indent="-228600">
              <a:buClr>
                <a:schemeClr val="bg1">
                  <a:lumMod val="65000"/>
                </a:schemeClr>
              </a:buClr>
              <a:buFont typeface="Arial" pitchFamily="34" charset="0"/>
              <a:buChar char="•"/>
              <a:defRPr/>
            </a:lvl3pPr>
            <a:lvl4pPr marL="1600200" indent="-228600">
              <a:buClr>
                <a:schemeClr val="bg1">
                  <a:lumMod val="65000"/>
                </a:schemeClr>
              </a:buClr>
              <a:buFont typeface="Arial" pitchFamily="34" charset="0"/>
              <a:buChar char="–"/>
              <a:defRPr/>
            </a:lvl4pPr>
            <a:lvl5pPr marL="2057400" indent="-228600">
              <a:buClr>
                <a:schemeClr val="bg1">
                  <a:lumMod val="65000"/>
                </a:schemeClr>
              </a:buClr>
              <a:buFont typeface="Arial" pitchFamily="34" charset="0"/>
              <a:buChar char="»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F26622-2A47-4709-9C4F-29A0D836E1F4}" type="slidenum">
              <a:rPr lang="en-US">
                <a:solidFill>
                  <a:srgbClr val="4C545B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49355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89037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89037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666D2D-3E27-4247-B93A-971800060BEB}" type="slidenum">
              <a:rPr lang="en-US">
                <a:solidFill>
                  <a:srgbClr val="4C545B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06120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60304"/>
            <a:ext cx="4040188" cy="594360"/>
          </a:xfrm>
        </p:spPr>
        <p:txBody>
          <a:bodyPr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7637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60304"/>
            <a:ext cx="4041775" cy="594360"/>
          </a:xfrm>
        </p:spPr>
        <p:txBody>
          <a:bodyPr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7637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68689E-7EB5-4AAD-B7CF-C703DDEDECE0}" type="slidenum">
              <a:rPr lang="en-US">
                <a:solidFill>
                  <a:srgbClr val="4C545B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04262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1560"/>
            <a:ext cx="3008313" cy="777240"/>
          </a:xfrm>
        </p:spPr>
        <p:txBody>
          <a:bodyPr anchor="t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51560"/>
            <a:ext cx="5111750" cy="551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835943"/>
            <a:ext cx="3008313" cy="473217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97E07E-BB98-43DF-AC39-50A4CEE36A65}" type="slidenum">
              <a:rPr lang="en-US">
                <a:solidFill>
                  <a:srgbClr val="4C545B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11223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170264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051560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756458"/>
            <a:ext cx="5486400" cy="720542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2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45926144-1E7E-4F54-9F0C-6BEF7F5A3099}" type="slidenum">
              <a:rPr lang="en-US">
                <a:solidFill>
                  <a:srgbClr val="4C545B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35680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2B73ED-0BC8-4D27-BB4F-71D4D8B46F40}" type="slidenum">
              <a:rPr lang="en-US">
                <a:solidFill>
                  <a:srgbClr val="4C545B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97825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914400"/>
            <a:ext cx="9144000" cy="594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100" smtClean="0">
                <a:latin typeface="Georgia" pitchFamily="18" charset="0"/>
              </a:defRPr>
            </a:lvl1pPr>
          </a:lstStyle>
          <a:p>
            <a:pPr>
              <a:defRPr/>
            </a:pPr>
            <a:fld id="{C933E570-E286-4532-A9F1-E76F5688901D}" type="slidenum">
              <a:rPr lang="en-US">
                <a:solidFill>
                  <a:srgbClr val="4C545B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4226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with Gradient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ubspot_trans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7063" y="6518275"/>
            <a:ext cx="827087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100" smtClean="0">
                <a:latin typeface="Georgia" pitchFamily="18" charset="0"/>
              </a:defRPr>
            </a:lvl1pPr>
          </a:lstStyle>
          <a:p>
            <a:pPr>
              <a:defRPr/>
            </a:pPr>
            <a:fld id="{A4419998-EAD6-4D15-8FDF-20FD41DE7097}" type="slidenum">
              <a:rPr lang="en-US">
                <a:solidFill>
                  <a:srgbClr val="4C545B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37759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procke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mbossed sprocket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4641" y="1"/>
            <a:ext cx="772936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342545"/>
            <a:ext cx="6400800" cy="1470025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5400">
                <a:solidFill>
                  <a:srgbClr val="434343"/>
                </a:solidFill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6219459"/>
            <a:ext cx="6400800" cy="631460"/>
          </a:xfr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2000" baseline="0">
                <a:solidFill>
                  <a:srgbClr val="43434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 Name</a:t>
            </a:r>
            <a:br>
              <a:rPr lang="en-US" dirty="0" smtClean="0"/>
            </a:br>
            <a:r>
              <a:rPr lang="en-US" dirty="0" smtClean="0"/>
              <a:t>@Presenter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7137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763258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Divider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ubspot_200x76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4650" y="447675"/>
            <a:ext cx="142875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9" descr="hubspot_200x76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4650" y="447675"/>
            <a:ext cx="142875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4763" y="0"/>
            <a:ext cx="9134475" cy="3276600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7" name="Picture 12" descr="hubspot_200x76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4650" y="447675"/>
            <a:ext cx="142875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 userDrawn="1"/>
        </p:nvSpPr>
        <p:spPr>
          <a:xfrm>
            <a:off x="1104900" y="2362200"/>
            <a:ext cx="6934200" cy="19812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2743200"/>
            <a:ext cx="6400800" cy="609600"/>
          </a:xfrm>
        </p:spPr>
        <p:txBody>
          <a:bodyPr/>
          <a:lstStyle>
            <a:lvl1pPr algn="l">
              <a:defRPr sz="2800" b="1" baseline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3327633"/>
            <a:ext cx="6400800" cy="367993"/>
          </a:xfrm>
        </p:spPr>
        <p:txBody>
          <a:bodyPr/>
          <a:lstStyle>
            <a:lvl1pPr marL="0" indent="0" algn="l">
              <a:buNone/>
              <a:defRPr sz="1800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3689642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911C2545-5024-433D-9509-6336E7A8A0FB}" type="datetime1">
              <a:rPr lang="nl-NL">
                <a:solidFill>
                  <a:srgbClr val="4C545B"/>
                </a:solidFill>
                <a:latin typeface="Arial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11/7/11</a:t>
            </a:fld>
            <a:endParaRPr lang="nl-NL">
              <a:solidFill>
                <a:srgbClr val="4C545B"/>
              </a:solidFill>
              <a:latin typeface="Arial" pitchFamily="34" charset="0"/>
            </a:endParaRPr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nl-NL">
              <a:solidFill>
                <a:srgbClr val="4C545B"/>
              </a:solidFill>
              <a:latin typeface="Arial" pitchFamily="34" charset="0"/>
            </a:endParaRPr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86AA4F-69C8-4A0C-A19D-B82866B8F21D}" type="slidenum">
              <a:rPr lang="nl-NL">
                <a:solidFill>
                  <a:srgbClr val="4C545B"/>
                </a:solidFill>
              </a:rPr>
              <a:pPr/>
              <a:t>‹#›</a:t>
            </a:fld>
            <a:endParaRPr lang="nl-NL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7903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s_wall_ppt.jpg"/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1981200"/>
            <a:ext cx="7772400" cy="609600"/>
          </a:xfrm>
        </p:spPr>
        <p:txBody>
          <a:bodyPr/>
          <a:lstStyle>
            <a:lvl1pPr algn="l">
              <a:defRPr sz="2800" b="1" baseline="0">
                <a:solidFill>
                  <a:schemeClr val="bg2"/>
                </a:solidFill>
                <a:latin typeface="Helvetica Neue Light"/>
              </a:defRPr>
            </a:lvl1pPr>
          </a:lstStyle>
          <a:p>
            <a:r>
              <a:rPr lang="en-US" dirty="0" smtClean="0"/>
              <a:t>Presentation Title (Arial 28 Bold)</a:t>
            </a:r>
            <a:endParaRPr lang="en-US" dirty="0"/>
          </a:p>
        </p:txBody>
      </p:sp>
      <p:sp>
        <p:nvSpPr>
          <p:cNvPr id="1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57400" y="4343400"/>
            <a:ext cx="5029200" cy="1066800"/>
          </a:xfrm>
        </p:spPr>
        <p:txBody>
          <a:bodyPr/>
          <a:lstStyle>
            <a:lvl1pPr marL="0" indent="0" algn="l">
              <a:buNone/>
              <a:defRPr sz="1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 Name (Arial 18)</a:t>
            </a:r>
          </a:p>
        </p:txBody>
      </p:sp>
      <p:sp>
        <p:nvSpPr>
          <p:cNvPr id="22" name="Rectangle 21"/>
          <p:cNvSpPr/>
          <p:nvPr/>
        </p:nvSpPr>
        <p:spPr>
          <a:xfrm>
            <a:off x="-12015" y="381000"/>
            <a:ext cx="2586037" cy="914400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srgbClr val="FFFFFF"/>
              </a:solidFill>
              <a:latin typeface="Helvetica Neue Light"/>
            </a:endParaRPr>
          </a:p>
        </p:txBody>
      </p:sp>
      <p:pic>
        <p:nvPicPr>
          <p:cNvPr id="23" name="Picture 22" descr="hubspot_200x76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0600" y="651108"/>
            <a:ext cx="1428750" cy="542924"/>
          </a:xfrm>
          <a:prstGeom prst="rect">
            <a:avLst/>
          </a:prstGeom>
        </p:spPr>
      </p:pic>
      <p:sp>
        <p:nvSpPr>
          <p:cNvPr id="24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2590800"/>
            <a:ext cx="7772400" cy="381000"/>
          </a:xfrm>
          <a:noFill/>
          <a:ln>
            <a:noFill/>
          </a:ln>
        </p:spPr>
        <p:txBody>
          <a:bodyPr/>
          <a:lstStyle>
            <a:lvl1pPr>
              <a:buNone/>
              <a:defRPr sz="1800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Subtitle (Arial 18)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075244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1981200"/>
            <a:ext cx="7772400" cy="609600"/>
          </a:xfrm>
        </p:spPr>
        <p:txBody>
          <a:bodyPr/>
          <a:lstStyle>
            <a:lvl1pPr algn="l">
              <a:defRPr sz="2800" b="1" baseline="0">
                <a:solidFill>
                  <a:schemeClr val="bg2"/>
                </a:solidFill>
                <a:latin typeface="Helvetica Neue Light"/>
              </a:defRPr>
            </a:lvl1pPr>
          </a:lstStyle>
          <a:p>
            <a:r>
              <a:rPr lang="en-US" dirty="0" smtClean="0"/>
              <a:t>Presentation Title (Arial 28 Bold)</a:t>
            </a:r>
            <a:endParaRPr lang="en-US" dirty="0"/>
          </a:p>
        </p:txBody>
      </p:sp>
      <p:sp>
        <p:nvSpPr>
          <p:cNvPr id="1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57400" y="4343400"/>
            <a:ext cx="5029200" cy="1069848"/>
          </a:xfrm>
        </p:spPr>
        <p:txBody>
          <a:bodyPr/>
          <a:lstStyle>
            <a:lvl1pPr marL="0" indent="0" algn="l">
              <a:buNone/>
              <a:defRPr sz="1800" baseline="0">
                <a:solidFill>
                  <a:schemeClr val="tx1">
                    <a:lumMod val="40000"/>
                    <a:lumOff val="60000"/>
                  </a:schemeClr>
                </a:solidFill>
                <a:latin typeface="Helvetica Neue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 Name (Arial 18)</a:t>
            </a:r>
          </a:p>
        </p:txBody>
      </p:sp>
      <p:sp>
        <p:nvSpPr>
          <p:cNvPr id="22" name="Rectangle 21"/>
          <p:cNvSpPr/>
          <p:nvPr/>
        </p:nvSpPr>
        <p:spPr>
          <a:xfrm>
            <a:off x="-12015" y="381000"/>
            <a:ext cx="2586037" cy="914400"/>
          </a:xfrm>
          <a:prstGeom prst="rect">
            <a:avLst/>
          </a:prstGeom>
          <a:solidFill>
            <a:schemeClr val="bg2">
              <a:alpha val="75000"/>
            </a:schemeClr>
          </a:solidFill>
          <a:ln w="12700" cmpd="sng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srgbClr val="FFFFFF"/>
              </a:solidFill>
              <a:latin typeface="Helvetica Neue Light"/>
            </a:endParaRPr>
          </a:p>
        </p:txBody>
      </p:sp>
      <p:pic>
        <p:nvPicPr>
          <p:cNvPr id="23" name="Picture 22" descr="hubspot_200x7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651108"/>
            <a:ext cx="1428750" cy="542924"/>
          </a:xfrm>
          <a:prstGeom prst="rect">
            <a:avLst/>
          </a:prstGeom>
        </p:spPr>
      </p:pic>
      <p:sp>
        <p:nvSpPr>
          <p:cNvPr id="24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2590800"/>
            <a:ext cx="7772400" cy="381000"/>
          </a:xfrm>
          <a:noFill/>
          <a:ln>
            <a:noFill/>
          </a:ln>
        </p:spPr>
        <p:txBody>
          <a:bodyPr/>
          <a:lstStyle>
            <a:lvl1pPr>
              <a:buNone/>
              <a:defRPr sz="1800" baseline="0">
                <a:solidFill>
                  <a:schemeClr val="tx1">
                    <a:lumMod val="40000"/>
                    <a:lumOff val="60000"/>
                  </a:schemeClr>
                </a:solidFill>
                <a:latin typeface="Helvetica Neue Ligh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Subtitle (Arial 18)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689553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677" y="256032"/>
            <a:ext cx="8305800" cy="457200"/>
          </a:xfrm>
        </p:spPr>
        <p:txBody>
          <a:bodyPr/>
          <a:lstStyle>
            <a:lvl1pPr>
              <a:defRPr sz="38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B29F2-3894-4D94-BDCE-955164B5445D}" type="slidenum">
              <a:rPr lang="en-US">
                <a:solidFill>
                  <a:srgbClr val="4C545B"/>
                </a:solidFill>
              </a:rPr>
              <a:pPr/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83294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ubSpot Hub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8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SzPct val="100000"/>
              <a:buFontTx/>
              <a:buBlip>
                <a:blip r:embed="rId2"/>
              </a:buBlip>
              <a:defRPr/>
            </a:lvl1pPr>
            <a:lvl2pPr>
              <a:defRPr sz="3200"/>
            </a:lvl2pPr>
            <a:lvl3pPr>
              <a:defRPr sz="2800"/>
            </a:lvl3pPr>
            <a:lvl4pPr>
              <a:defRPr sz="2800"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B29F2-3894-4D94-BDCE-955164B5445D}" type="slidenum">
              <a:rPr lang="en-US">
                <a:solidFill>
                  <a:srgbClr val="4C545B"/>
                </a:solidFill>
              </a:rPr>
              <a:pPr/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33705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57200" y="1188720"/>
            <a:ext cx="8229600" cy="4526280"/>
          </a:xfrm>
        </p:spPr>
        <p:txBody>
          <a:bodyPr/>
          <a:lstStyle>
            <a:lvl1pPr marL="457200" indent="-457200">
              <a:buClr>
                <a:schemeClr val="bg1">
                  <a:lumMod val="65000"/>
                </a:schemeClr>
              </a:buClr>
              <a:buFont typeface="+mj-lt"/>
              <a:buAutoNum type="arabicParenR"/>
              <a:defRPr/>
            </a:lvl1pPr>
            <a:lvl2pPr marL="740664" indent="-283464">
              <a:buClr>
                <a:schemeClr val="bg1">
                  <a:lumMod val="65000"/>
                </a:schemeClr>
              </a:buClr>
              <a:buFont typeface="Arial" pitchFamily="34" charset="0"/>
              <a:buChar char="–"/>
              <a:defRPr/>
            </a:lvl2pPr>
            <a:lvl3pPr marL="1143000" indent="-228600">
              <a:buClr>
                <a:schemeClr val="bg1">
                  <a:lumMod val="65000"/>
                </a:schemeClr>
              </a:buClr>
              <a:buFont typeface="Arial" pitchFamily="34" charset="0"/>
              <a:buChar char="•"/>
              <a:defRPr/>
            </a:lvl3pPr>
            <a:lvl4pPr marL="1600200" indent="-228600">
              <a:buClr>
                <a:schemeClr val="bg1">
                  <a:lumMod val="65000"/>
                </a:schemeClr>
              </a:buClr>
              <a:buFont typeface="Arial" pitchFamily="34" charset="0"/>
              <a:buChar char="–"/>
              <a:defRPr/>
            </a:lvl4pPr>
            <a:lvl5pPr marL="2057400" indent="-228600">
              <a:buClr>
                <a:schemeClr val="bg1">
                  <a:lumMod val="65000"/>
                </a:schemeClr>
              </a:buClr>
              <a:buFont typeface="Arial" pitchFamily="34" charset="0"/>
              <a:buChar char="»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algn="l">
              <a:defRPr sz="1100" smtClean="0">
                <a:solidFill>
                  <a:schemeClr val="tx1"/>
                </a:solidFill>
              </a:defRPr>
            </a:lvl1pPr>
          </a:lstStyle>
          <a:p>
            <a:fld id="{464B29F2-3894-4D94-BDCE-955164B5445D}" type="slidenum">
              <a:rPr lang="en-US">
                <a:solidFill>
                  <a:srgbClr val="4C545B"/>
                </a:solidFill>
              </a:rPr>
              <a:pPr/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55664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89037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89037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>
              <a:defRPr sz="1100" smtClean="0">
                <a:solidFill>
                  <a:schemeClr val="tx1"/>
                </a:solidFill>
              </a:defRPr>
            </a:lvl1pPr>
          </a:lstStyle>
          <a:p>
            <a:fld id="{464B29F2-3894-4D94-BDCE-955164B5445D}" type="slidenum">
              <a:rPr lang="en-US">
                <a:solidFill>
                  <a:srgbClr val="4C545B"/>
                </a:solidFill>
              </a:rPr>
              <a:pPr/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25190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60304"/>
            <a:ext cx="4040188" cy="594360"/>
          </a:xfrm>
        </p:spPr>
        <p:txBody>
          <a:bodyPr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7637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60304"/>
            <a:ext cx="4041775" cy="594360"/>
          </a:xfrm>
        </p:spPr>
        <p:txBody>
          <a:bodyPr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7637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>
              <a:defRPr sz="1100" smtClean="0">
                <a:solidFill>
                  <a:schemeClr val="tx1"/>
                </a:solidFill>
              </a:defRPr>
            </a:lvl1pPr>
          </a:lstStyle>
          <a:p>
            <a:fld id="{464B29F2-3894-4D94-BDCE-955164B5445D}" type="slidenum">
              <a:rPr lang="en-US">
                <a:solidFill>
                  <a:srgbClr val="4C545B"/>
                </a:solidFill>
              </a:rPr>
              <a:pPr/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01212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16A70-B40B-244D-88B2-51C46D5EA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7331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1560"/>
            <a:ext cx="3008313" cy="777240"/>
          </a:xfrm>
        </p:spPr>
        <p:txBody>
          <a:bodyPr anchor="t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51560"/>
            <a:ext cx="5111750" cy="551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835943"/>
            <a:ext cx="3008313" cy="473217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>
              <a:defRPr sz="1100" smtClean="0">
                <a:solidFill>
                  <a:schemeClr val="tx1"/>
                </a:solidFill>
              </a:defRPr>
            </a:lvl1pPr>
          </a:lstStyle>
          <a:p>
            <a:fld id="{464B29F2-3894-4D94-BDCE-955164B5445D}" type="slidenum">
              <a:rPr lang="en-US">
                <a:solidFill>
                  <a:srgbClr val="4C545B"/>
                </a:solidFill>
              </a:rPr>
              <a:pPr/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10567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170264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051560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756458"/>
            <a:ext cx="5486400" cy="720542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200" smtClean="0">
                <a:solidFill>
                  <a:schemeClr val="tx1"/>
                </a:solidFill>
              </a:defRPr>
            </a:lvl1pPr>
          </a:lstStyle>
          <a:p>
            <a:fld id="{464B29F2-3894-4D94-BDCE-955164B5445D}" type="slidenum">
              <a:rPr lang="en-US">
                <a:solidFill>
                  <a:srgbClr val="4C545B"/>
                </a:solidFill>
              </a:rPr>
              <a:pPr/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7055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0" y="6675120"/>
            <a:ext cx="2133600" cy="152400"/>
          </a:xfrm>
        </p:spPr>
        <p:txBody>
          <a:bodyPr/>
          <a:lstStyle>
            <a:lvl1pPr>
              <a:defRPr sz="1100">
                <a:latin typeface="Helvetica Neue Light"/>
              </a:defRPr>
            </a:lvl1pPr>
          </a:lstStyle>
          <a:p>
            <a:fld id="{464B29F2-3894-4D94-BDCE-955164B5445D}" type="slidenum">
              <a:rPr lang="en-US" smtClean="0">
                <a:solidFill>
                  <a:srgbClr val="4C545B"/>
                </a:solidFill>
              </a:rPr>
              <a:pPr/>
              <a:t>‹#›</a:t>
            </a:fld>
            <a:endParaRPr lang="en-US" dirty="0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04200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 with Gradient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0" y="6675120"/>
            <a:ext cx="2133600" cy="152400"/>
          </a:xfrm>
        </p:spPr>
        <p:txBody>
          <a:bodyPr/>
          <a:lstStyle>
            <a:lvl1pPr>
              <a:defRPr sz="1100">
                <a:latin typeface="Helvetica Neue Light"/>
              </a:defRPr>
            </a:lvl1pPr>
          </a:lstStyle>
          <a:p>
            <a:fld id="{464B29F2-3894-4D94-BDCE-955164B5445D}" type="slidenum">
              <a:rPr lang="en-US" smtClean="0">
                <a:solidFill>
                  <a:srgbClr val="4C545B"/>
                </a:solidFill>
              </a:rPr>
              <a:pPr/>
              <a:t>‹#›</a:t>
            </a:fld>
            <a:endParaRPr lang="en-US" dirty="0">
              <a:solidFill>
                <a:srgbClr val="4C545B"/>
              </a:solidFill>
            </a:endParaRPr>
          </a:p>
        </p:txBody>
      </p:sp>
      <p:pic>
        <p:nvPicPr>
          <p:cNvPr id="4" name="Picture 3" descr="hubspot_tran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6378" y="6518508"/>
            <a:ext cx="827171" cy="314325"/>
          </a:xfrm>
          <a:prstGeom prst="rect">
            <a:avLst/>
          </a:prstGeom>
        </p:spPr>
      </p:pic>
      <p:pic>
        <p:nvPicPr>
          <p:cNvPr id="5" name="Picture 4" descr="hubspot_trans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6378" y="6518508"/>
            <a:ext cx="827171" cy="31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78039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318630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Divider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ubspot_200x7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883" y="447675"/>
            <a:ext cx="1428750" cy="542925"/>
          </a:xfrm>
          <a:prstGeom prst="rect">
            <a:avLst/>
          </a:prstGeom>
        </p:spPr>
      </p:pic>
      <p:pic>
        <p:nvPicPr>
          <p:cNvPr id="10" name="Picture 9" descr="hubspot_200x7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883" y="447675"/>
            <a:ext cx="1428750" cy="5429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63" y="0"/>
            <a:ext cx="9134475" cy="3276600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srgbClr val="FFFFFF"/>
              </a:solidFill>
              <a:latin typeface="Helvetica Neue Light"/>
            </a:endParaRPr>
          </a:p>
        </p:txBody>
      </p:sp>
      <p:pic>
        <p:nvPicPr>
          <p:cNvPr id="14" name="Picture 13" descr="hubspot_200x76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74883" y="447675"/>
            <a:ext cx="1428750" cy="54292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104900" y="2362200"/>
            <a:ext cx="6934200" cy="19812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srgbClr val="FFFFFF"/>
              </a:solidFill>
              <a:latin typeface="Helvetica Neue Ligh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5400" y="2743200"/>
            <a:ext cx="6400800" cy="609600"/>
          </a:xfrm>
        </p:spPr>
        <p:txBody>
          <a:bodyPr/>
          <a:lstStyle>
            <a:lvl1pPr algn="l">
              <a:defRPr sz="2800" b="1" baseline="0">
                <a:solidFill>
                  <a:schemeClr val="bg2"/>
                </a:solidFill>
                <a:latin typeface="Helvetica Neue Light"/>
              </a:defRPr>
            </a:lvl1pPr>
          </a:lstStyle>
          <a:p>
            <a:r>
              <a:rPr lang="en-US" dirty="0" smtClean="0"/>
              <a:t>Slide Title (Arial 28 Bold)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95400" y="3327633"/>
            <a:ext cx="6400800" cy="367993"/>
          </a:xfrm>
        </p:spPr>
        <p:txBody>
          <a:bodyPr/>
          <a:lstStyle>
            <a:lvl1pPr marL="0" indent="0" algn="l">
              <a:buNone/>
              <a:defRPr sz="1800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 (Arial 18)</a:t>
            </a:r>
          </a:p>
        </p:txBody>
      </p:sp>
    </p:spTree>
    <p:extLst>
      <p:ext uri="{BB962C8B-B14F-4D97-AF65-F5344CB8AC3E}">
        <p14:creationId xmlns:p14="http://schemas.microsoft.com/office/powerpoint/2010/main" val="40643897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271215"/>
            <a:ext cx="7772400" cy="1362075"/>
          </a:xfr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8000" b="0" cap="all">
                <a:solidFill>
                  <a:srgbClr val="434343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646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Sprocket &amp;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mbossed sprocket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4641" y="1"/>
            <a:ext cx="772936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03189" y="3853460"/>
            <a:ext cx="4200811" cy="1362075"/>
          </a:xfr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4800" b="0" cap="all">
                <a:solidFill>
                  <a:srgbClr val="434343"/>
                </a:solidFill>
              </a:defRPr>
            </a:lvl1pPr>
          </a:lstStyle>
          <a:p>
            <a:r>
              <a:rPr lang="en-US" dirty="0" smtClean="0"/>
              <a:t>CLICK TO EDIT THIS TEXT BOX</a:t>
            </a:r>
            <a:endParaRPr lang="en-US" dirty="0"/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-286" y="1775380"/>
            <a:ext cx="2403475" cy="4013200"/>
          </a:xfrm>
        </p:spPr>
        <p:txBody>
          <a:bodyPr>
            <a:noAutofit/>
          </a:bodyPr>
          <a:lstStyle>
            <a:lvl1pPr marL="0" indent="0" algn="r">
              <a:buNone/>
              <a:defRPr sz="34400"/>
            </a:lvl1pPr>
          </a:lstStyle>
          <a:p>
            <a:pPr lvl="0"/>
            <a:r>
              <a:rPr lang="en-US" dirty="0" smtClean="0"/>
              <a:t>#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288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 with Sprocket &amp;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mbossed sprocket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809" t="11313" r="9417" b="14480"/>
          <a:stretch/>
        </p:blipFill>
        <p:spPr>
          <a:xfrm>
            <a:off x="-1" y="1"/>
            <a:ext cx="486507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40815" y="2506385"/>
            <a:ext cx="4200811" cy="1362075"/>
          </a:xfr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4800" b="0" cap="all">
                <a:solidFill>
                  <a:srgbClr val="434343"/>
                </a:solidFill>
              </a:defRPr>
            </a:lvl1pPr>
          </a:lstStyle>
          <a:p>
            <a:r>
              <a:rPr lang="en-US" dirty="0" smtClean="0"/>
              <a:t>CLICK TO EDIT THIS TEXT BOX</a:t>
            </a:r>
            <a:endParaRPr lang="en-US" dirty="0"/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413976" y="2699832"/>
            <a:ext cx="2403475" cy="2337255"/>
          </a:xfrm>
        </p:spPr>
        <p:txBody>
          <a:bodyPr>
            <a:noAutofit/>
          </a:bodyPr>
          <a:lstStyle>
            <a:lvl1pPr marL="0" indent="0" algn="ctr">
              <a:buNone/>
              <a:defRPr sz="14400"/>
            </a:lvl1pPr>
          </a:lstStyle>
          <a:p>
            <a:pPr lvl="0"/>
            <a:r>
              <a:rPr lang="en-US" dirty="0" smtClean="0"/>
              <a:t>#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11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small sprock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91902" y="717127"/>
            <a:ext cx="4200811" cy="1362075"/>
          </a:xfr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7200" b="0" cap="all">
                <a:solidFill>
                  <a:srgbClr val="434343"/>
                </a:solidFill>
              </a:defRPr>
            </a:lvl1pPr>
          </a:lstStyle>
          <a:p>
            <a:r>
              <a:rPr lang="en-US" dirty="0" smtClean="0"/>
              <a:t>CLICK TO EDIT THIS TEXT BOX</a:t>
            </a:r>
            <a:endParaRPr lang="en-US" dirty="0"/>
          </a:p>
        </p:txBody>
      </p:sp>
      <p:pic>
        <p:nvPicPr>
          <p:cNvPr id="6" name="Picture 5" descr="embossed sprocket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7199" y="4465221"/>
            <a:ext cx="2696801" cy="2392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762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Section Header Large Text">
    <p:bg>
      <p:bgPr>
        <a:solidFill>
          <a:srgbClr val="E36F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91902" y="717127"/>
            <a:ext cx="6786541" cy="1362075"/>
          </a:xfr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8800" b="0" cap="all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TO EDIT THIS TEXT BOX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910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32.xml"/><Relationship Id="rId16" Type="http://schemas.openxmlformats.org/officeDocument/2006/relationships/theme" Target="../theme/theme2.xml"/><Relationship Id="rId17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9.xml"/><Relationship Id="rId3" Type="http://schemas.openxmlformats.org/officeDocument/2006/relationships/slideLayout" Target="../slideLayouts/slideLayout20.xml"/><Relationship Id="rId4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5.xml"/><Relationship Id="rId9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5.xml"/><Relationship Id="rId14" Type="http://schemas.openxmlformats.org/officeDocument/2006/relationships/theme" Target="../theme/theme3.xml"/><Relationship Id="rId15" Type="http://schemas.openxmlformats.org/officeDocument/2006/relationships/image" Target="../media/image3.png"/><Relationship Id="rId1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4.xml"/><Relationship Id="rId3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7.xml"/><Relationship Id="rId6" Type="http://schemas.openxmlformats.org/officeDocument/2006/relationships/slideLayout" Target="../slideLayouts/slideLayout38.xml"/><Relationship Id="rId7" Type="http://schemas.openxmlformats.org/officeDocument/2006/relationships/slideLayout" Target="../slideLayouts/slideLayout39.xml"/><Relationship Id="rId8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6062" y="46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00567" y="647179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434343"/>
                </a:solidFill>
                <a:latin typeface="Franklin Gothic Book"/>
                <a:cs typeface="Franklin Gothic Book"/>
              </a:defRPr>
            </a:lvl1pPr>
          </a:lstStyle>
          <a:p>
            <a:fld id="{4B416A70-B40B-244D-88B2-51C46D5EA23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689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804" r:id="rId2"/>
    <p:sldLayoutId id="2147483803" r:id="rId3"/>
    <p:sldLayoutId id="2147483650" r:id="rId4"/>
    <p:sldLayoutId id="2147483651" r:id="rId5"/>
    <p:sldLayoutId id="2147483805" r:id="rId6"/>
    <p:sldLayoutId id="2147483806" r:id="rId7"/>
    <p:sldLayoutId id="2147483807" r:id="rId8"/>
    <p:sldLayoutId id="2147483808" r:id="rId9"/>
    <p:sldLayoutId id="2147483799" r:id="rId10"/>
    <p:sldLayoutId id="2147483800" r:id="rId11"/>
    <p:sldLayoutId id="2147483801" r:id="rId12"/>
    <p:sldLayoutId id="2147483802" r:id="rId13"/>
    <p:sldLayoutId id="2147483652" r:id="rId14"/>
    <p:sldLayoutId id="2147483654" r:id="rId15"/>
    <p:sldLayoutId id="2147483655" r:id="rId16"/>
    <p:sldLayoutId id="214748393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rgbClr val="434343"/>
          </a:solidFill>
          <a:latin typeface="Franklin Gothic Book"/>
          <a:ea typeface="+mj-ea"/>
          <a:cs typeface="Franklin Gothic Book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434343"/>
          </a:solidFill>
          <a:latin typeface="Franklin Gothic Book"/>
          <a:ea typeface="+mn-ea"/>
          <a:cs typeface="Franklin Gothic Book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434343"/>
          </a:solidFill>
          <a:latin typeface="Franklin Gothic Book"/>
          <a:ea typeface="+mn-ea"/>
          <a:cs typeface="Franklin Gothic Book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434343"/>
          </a:solidFill>
          <a:latin typeface="Franklin Gothic Book"/>
          <a:ea typeface="+mn-ea"/>
          <a:cs typeface="Franklin Gothic Book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434343"/>
          </a:solidFill>
          <a:latin typeface="Franklin Gothic Book"/>
          <a:ea typeface="+mn-ea"/>
          <a:cs typeface="Franklin Gothic Book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434343"/>
          </a:solidFill>
          <a:latin typeface="Franklin Gothic Book"/>
          <a:ea typeface="+mn-ea"/>
          <a:cs typeface="Franklin Gothic Book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1">
                <a:lumMod val="85000"/>
              </a:schemeClr>
            </a:gs>
            <a:gs pos="30000">
              <a:schemeClr val="bg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gradFill>
            <a:gsLst>
              <a:gs pos="0">
                <a:srgbClr val="303438"/>
              </a:gs>
              <a:gs pos="60000">
                <a:schemeClr val="tx1"/>
              </a:gs>
            </a:gsLst>
            <a:lin ang="16200000" scaled="1"/>
          </a:gradFill>
          <a:ln w="9525">
            <a:solidFill>
              <a:schemeClr val="bg1"/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93663" y="152400"/>
            <a:ext cx="8305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1890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0" y="6675438"/>
            <a:ext cx="21336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smtClean="0">
                <a:solidFill>
                  <a:schemeClr val="tx1"/>
                </a:solidFill>
                <a:latin typeface="Georgia" pitchFamily="18" charset="0"/>
              </a:defRPr>
            </a:lvl1pPr>
          </a:lstStyle>
          <a:p>
            <a:pPr defTabSz="914400">
              <a:defRPr/>
            </a:pPr>
            <a:fld id="{540002E5-F1B1-46C4-9175-4BC5C2AD8B03}" type="slidenum">
              <a:rPr lang="en-US">
                <a:solidFill>
                  <a:srgbClr val="4C545B"/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srgbClr val="4C545B"/>
              </a:solidFill>
            </a:endParaRPr>
          </a:p>
        </p:txBody>
      </p:sp>
      <p:pic>
        <p:nvPicPr>
          <p:cNvPr id="1030" name="Picture 7" descr="hubspot_trans.png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7063" y="6518275"/>
            <a:ext cx="827087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68108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  <p:sldLayoutId id="2147483944" r:id="rId7"/>
    <p:sldLayoutId id="2147483945" r:id="rId8"/>
    <p:sldLayoutId id="2147483946" r:id="rId9"/>
    <p:sldLayoutId id="2147483947" r:id="rId10"/>
    <p:sldLayoutId id="2147483948" r:id="rId11"/>
    <p:sldLayoutId id="2147483949" r:id="rId12"/>
    <p:sldLayoutId id="2147483950" r:id="rId13"/>
    <p:sldLayoutId id="2147483951" r:id="rId14"/>
    <p:sldLayoutId id="2147483952" r:id="rId15"/>
  </p:sldLayoutIdLst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000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FF8125"/>
        </a:buClr>
        <a:buSzPct val="105000"/>
        <a:buFont typeface="Arial" pitchFamily="34" charset="0"/>
        <a:buChar char="•"/>
        <a:defRPr sz="3600" kern="1200">
          <a:solidFill>
            <a:schemeClr val="tx1"/>
          </a:solidFill>
          <a:latin typeface="+mj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FF8125"/>
        </a:buClr>
        <a:buFont typeface="Arial" pitchFamily="34" charset="0"/>
        <a:buChar char="•"/>
        <a:defRPr sz="32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FF8125"/>
        </a:buClr>
        <a:buFont typeface="Arial" pitchFamily="34" charset="0"/>
        <a:buChar char="•"/>
        <a:defRPr sz="2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FF8125"/>
        </a:buClr>
        <a:buFont typeface="Arial" pitchFamily="34" charset="0"/>
        <a:buChar char="–"/>
        <a:defRPr sz="28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FF8125"/>
        </a:buClr>
        <a:buFont typeface="Arial" pitchFamily="34" charset="0"/>
        <a:buChar char="»"/>
        <a:defRPr sz="24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gradFill>
            <a:gsLst>
              <a:gs pos="0">
                <a:srgbClr val="303438"/>
              </a:gs>
              <a:gs pos="60000">
                <a:schemeClr val="tx1"/>
              </a:gs>
            </a:gsLst>
            <a:lin ang="16200000" scaled="1"/>
          </a:gradFill>
          <a:ln w="9525">
            <a:solidFill>
              <a:schemeClr val="bg1"/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srgbClr val="FFFFFF"/>
              </a:solidFill>
              <a:latin typeface="Helvetica Neue Light"/>
            </a:endParaRPr>
          </a:p>
        </p:txBody>
      </p:sp>
      <p:sp>
        <p:nvSpPr>
          <p:cNvPr id="6148" name="Title Placeholder 1"/>
          <p:cNvSpPr>
            <a:spLocks noGrp="1"/>
          </p:cNvSpPr>
          <p:nvPr>
            <p:ph type="title"/>
          </p:nvPr>
        </p:nvSpPr>
        <p:spPr bwMode="auto">
          <a:xfrm>
            <a:off x="93677" y="256032"/>
            <a:ext cx="830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614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189037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0" y="6675120"/>
            <a:ext cx="21336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smtClean="0">
                <a:solidFill>
                  <a:schemeClr val="tx1"/>
                </a:solidFill>
                <a:latin typeface="Helvetica Neue Light"/>
              </a:defRPr>
            </a:lvl1pPr>
          </a:lstStyle>
          <a:p>
            <a:pPr defTabSz="914400"/>
            <a:fld id="{464B29F2-3894-4D94-BDCE-955164B5445D}" type="slidenum">
              <a:rPr lang="en-US">
                <a:solidFill>
                  <a:srgbClr val="4C545B"/>
                </a:solidFill>
              </a:rPr>
              <a:pPr defTabSz="914400"/>
              <a:t>‹#›</a:t>
            </a:fld>
            <a:endParaRPr lang="en-US" dirty="0">
              <a:solidFill>
                <a:srgbClr val="4C545B"/>
              </a:solidFill>
            </a:endParaRPr>
          </a:p>
        </p:txBody>
      </p:sp>
      <p:pic>
        <p:nvPicPr>
          <p:cNvPr id="8" name="Picture 7" descr="hubspot_trans.png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6378" y="6518508"/>
            <a:ext cx="827171" cy="31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12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  <p:sldLayoutId id="2147483964" r:id="rId11"/>
    <p:sldLayoutId id="2147483965" r:id="rId12"/>
    <p:sldLayoutId id="2147483966" r:id="rId13"/>
  </p:sldLayoutIdLst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800" b="0" kern="1200">
          <a:solidFill>
            <a:schemeClr val="bg1"/>
          </a:solidFill>
          <a:latin typeface="Helvetica Neue Ligh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FF8125"/>
        </a:buClr>
        <a:buSzPct val="105000"/>
        <a:buFont typeface="Arial" charset="0"/>
        <a:buChar char="•"/>
        <a:defRPr sz="3600" kern="1200">
          <a:solidFill>
            <a:schemeClr val="tx1"/>
          </a:solidFill>
          <a:latin typeface="Helvetica Neue Ligh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FF8125"/>
        </a:buClr>
        <a:buFont typeface="Arial" pitchFamily="34" charset="0"/>
        <a:buChar char="•"/>
        <a:defRPr sz="3200" kern="1200">
          <a:solidFill>
            <a:schemeClr val="tx1"/>
          </a:solidFill>
          <a:latin typeface="Helvetica Neue Ligh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FF8125"/>
        </a:buClr>
        <a:buFont typeface="Arial" charset="0"/>
        <a:buChar char="•"/>
        <a:defRPr sz="2800" kern="1200">
          <a:solidFill>
            <a:schemeClr val="tx1"/>
          </a:solidFill>
          <a:latin typeface="Helvetica Neue Ligh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FF8125"/>
        </a:buClr>
        <a:buFont typeface="Arial" charset="0"/>
        <a:buChar char="–"/>
        <a:defRPr sz="2800" kern="1200">
          <a:solidFill>
            <a:schemeClr val="tx1"/>
          </a:solidFill>
          <a:latin typeface="Helvetica Neue Ligh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FF8125"/>
        </a:buClr>
        <a:buFont typeface="Arial" charset="0"/>
        <a:buChar char="»"/>
        <a:defRPr sz="2400" kern="1200">
          <a:solidFill>
            <a:schemeClr val="tx1"/>
          </a:solidFill>
          <a:latin typeface="Helvetica Neue Ligh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3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hyperlink" Target="http://www.twitter.com/KippBodnar" TargetMode="External"/><Relationship Id="rId3" Type="http://schemas.openxmlformats.org/officeDocument/2006/relationships/image" Target="../media/image13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0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hyperlink" Target="http://twitter.com/JeffreyLCohen" TargetMode="External"/><Relationship Id="rId3" Type="http://schemas.openxmlformats.org/officeDocument/2006/relationships/image" Target="../media/image14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7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hyperlink" Target="http://www.amazon.com/B2B-Social-Media-Book-Generating/dp/1118167767" TargetMode="External"/><Relationship Id="rId3" Type="http://schemas.openxmlformats.org/officeDocument/2006/relationships/image" Target="../media/image15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8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9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0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1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2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3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4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5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6.jp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7.jp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8.jp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9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50.jpeg"/><Relationship Id="rId3" Type="http://schemas.openxmlformats.org/officeDocument/2006/relationships/hyperlink" Target="http://www.hubspot.com/webinars/the-science-of-lead-generation/" TargetMode="Externa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1.jp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2.jp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5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53.jp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4.jp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jp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peNScq" TargetMode="External"/><Relationship Id="rId4" Type="http://schemas.openxmlformats.org/officeDocument/2006/relationships/chart" Target="../charts/chart1.xml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9911" y="1"/>
            <a:ext cx="10534212" cy="70104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 bwMode="auto">
          <a:xfrm>
            <a:off x="3688015" y="3650440"/>
            <a:ext cx="5043629" cy="4744480"/>
          </a:xfrm>
          <a:prstGeom prst="ellipse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C545B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3629255" y="5203151"/>
            <a:ext cx="5150238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8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defTabSz="914400">
              <a:lnSpc>
                <a:spcPct val="80000"/>
              </a:lnSpc>
            </a:pPr>
            <a:r>
              <a:rPr lang="en-US" sz="6200" dirty="0" smtClean="0">
                <a:solidFill>
                  <a:srgbClr val="333333"/>
                </a:solidFill>
                <a:latin typeface="Franklin Gothic Book"/>
                <a:ea typeface="ＭＳ Ｐゴシック"/>
                <a:cs typeface="Franklin Gothic Book"/>
              </a:rPr>
              <a:t>Social Media </a:t>
            </a:r>
          </a:p>
          <a:p>
            <a:pPr algn="ctr" defTabSz="914400">
              <a:lnSpc>
                <a:spcPct val="80000"/>
              </a:lnSpc>
            </a:pPr>
            <a:r>
              <a:rPr lang="en-US" sz="5500" dirty="0" smtClean="0">
                <a:solidFill>
                  <a:srgbClr val="E36F1E"/>
                </a:solidFill>
                <a:latin typeface="Franklin Gothic Medium"/>
                <a:ea typeface="ＭＳ Ｐゴシック"/>
                <a:cs typeface="Franklin Gothic Medium"/>
              </a:rPr>
              <a:t>Lead Generation</a:t>
            </a:r>
            <a:endParaRPr lang="en-US" sz="5500" dirty="0">
              <a:solidFill>
                <a:srgbClr val="E36F1E"/>
              </a:solidFill>
              <a:latin typeface="Franklin Gothic Medium"/>
              <a:ea typeface="ＭＳ Ｐゴシック"/>
              <a:cs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3831034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Stock_000014314309Sm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0598" y="-1"/>
            <a:ext cx="10899372" cy="6993239"/>
          </a:xfrm>
          <a:prstGeom prst="rect">
            <a:avLst/>
          </a:prstGeom>
        </p:spPr>
      </p:pic>
      <p:sp>
        <p:nvSpPr>
          <p:cNvPr id="6" name="Oval 5"/>
          <p:cNvSpPr>
            <a:spLocks noChangeAspect="1"/>
          </p:cNvSpPr>
          <p:nvPr/>
        </p:nvSpPr>
        <p:spPr bwMode="auto">
          <a:xfrm>
            <a:off x="4381067" y="4644137"/>
            <a:ext cx="5211464" cy="4814464"/>
          </a:xfrm>
          <a:prstGeom prst="ellipse">
            <a:avLst/>
          </a:prstGeom>
          <a:solidFill>
            <a:srgbClr val="FFFFFF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34343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5173134" y="5474322"/>
            <a:ext cx="433493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We’re </a:t>
            </a:r>
            <a:r>
              <a:rPr lang="en-US" dirty="0" smtClean="0">
                <a:latin typeface="Franklin Gothic Medium"/>
                <a:cs typeface="Franklin Gothic Medium"/>
              </a:rPr>
              <a:t>creative.</a:t>
            </a:r>
          </a:p>
        </p:txBody>
      </p:sp>
    </p:spTree>
    <p:extLst>
      <p:ext uri="{BB962C8B-B14F-4D97-AF65-F5344CB8AC3E}">
        <p14:creationId xmlns:p14="http://schemas.microsoft.com/office/powerpoint/2010/main" val="2491385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6229" y="-38869"/>
            <a:ext cx="10877718" cy="7028873"/>
          </a:xfrm>
        </p:spPr>
      </p:pic>
      <p:grpSp>
        <p:nvGrpSpPr>
          <p:cNvPr id="8" name="Group 7"/>
          <p:cNvGrpSpPr/>
          <p:nvPr/>
        </p:nvGrpSpPr>
        <p:grpSpPr>
          <a:xfrm>
            <a:off x="-569772" y="3954217"/>
            <a:ext cx="5251826" cy="4814464"/>
            <a:chOff x="3106055" y="4457762"/>
            <a:chExt cx="5251826" cy="4814464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3106055" y="4457762"/>
              <a:ext cx="5211464" cy="4814464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4022947" y="5654243"/>
              <a:ext cx="4334934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>
                  <a:latin typeface="Franklin Gothic Book"/>
                  <a:cs typeface="Franklin Gothic Book"/>
                </a:rPr>
                <a:t>A</a:t>
              </a:r>
              <a:r>
                <a:rPr lang="en-US" dirty="0" smtClean="0">
                  <a:latin typeface="Franklin Gothic Book"/>
                  <a:cs typeface="Franklin Gothic Book"/>
                </a:rPr>
                <a:t>n </a:t>
              </a:r>
              <a:r>
                <a:rPr lang="en-US" dirty="0" smtClean="0">
                  <a:latin typeface="Franklin Gothic Medium"/>
                  <a:cs typeface="Franklin Gothic Medium"/>
                </a:rPr>
                <a:t>opportunity, </a:t>
              </a:r>
              <a:r>
                <a:rPr lang="en-US" dirty="0" smtClean="0">
                  <a:latin typeface="Franklin Gothic Book"/>
                  <a:cs typeface="Franklin Gothic Book"/>
                </a:rPr>
                <a:t>not a problem.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00052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0"/>
            <a:ext cx="9371830" cy="7028873"/>
          </a:xfrm>
        </p:spPr>
      </p:pic>
      <p:grpSp>
        <p:nvGrpSpPr>
          <p:cNvPr id="8" name="Group 7"/>
          <p:cNvGrpSpPr/>
          <p:nvPr/>
        </p:nvGrpSpPr>
        <p:grpSpPr>
          <a:xfrm>
            <a:off x="4174961" y="3718305"/>
            <a:ext cx="5211464" cy="4814464"/>
            <a:chOff x="7849903" y="4214341"/>
            <a:chExt cx="5211464" cy="4814464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7849903" y="4214341"/>
              <a:ext cx="5211464" cy="4814464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8493357" y="5709995"/>
              <a:ext cx="4334934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Your opportunity, to </a:t>
              </a:r>
              <a:r>
                <a:rPr lang="en-US" dirty="0" smtClean="0">
                  <a:latin typeface="Franklin Gothic Medium"/>
                  <a:cs typeface="Franklin Gothic Medium"/>
                </a:rPr>
                <a:t>shine</a:t>
              </a:r>
              <a:r>
                <a:rPr lang="en-US" dirty="0" smtClean="0">
                  <a:latin typeface="Franklin Gothic Book"/>
                  <a:cs typeface="Franklin Gothic Book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05317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Stock_000011218472Mediu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9605" y="-76200"/>
            <a:ext cx="12635024" cy="7010400"/>
          </a:xfrm>
          <a:prstGeom prst="rect">
            <a:avLst/>
          </a:prstGeom>
        </p:spPr>
      </p:pic>
      <p:sp>
        <p:nvSpPr>
          <p:cNvPr id="6" name="Oval 5"/>
          <p:cNvSpPr>
            <a:spLocks noChangeAspect="1"/>
          </p:cNvSpPr>
          <p:nvPr/>
        </p:nvSpPr>
        <p:spPr bwMode="auto">
          <a:xfrm>
            <a:off x="-742230" y="4455977"/>
            <a:ext cx="5211464" cy="4814464"/>
          </a:xfrm>
          <a:prstGeom prst="ellipse">
            <a:avLst/>
          </a:prstGeom>
          <a:solidFill>
            <a:srgbClr val="FFFFFF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34343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503900" y="5260458"/>
            <a:ext cx="433493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Leads </a:t>
            </a:r>
            <a:r>
              <a:rPr lang="en-US" dirty="0" smtClean="0">
                <a:latin typeface="Franklin Gothic Medium"/>
                <a:cs typeface="Franklin Gothic Medium"/>
              </a:rPr>
              <a:t>fix</a:t>
            </a:r>
            <a:r>
              <a:rPr lang="en-US" dirty="0" smtClean="0">
                <a:latin typeface="Franklin Gothic Book"/>
                <a:cs typeface="Franklin Gothic Book"/>
              </a:rPr>
              <a:t> </a:t>
            </a:r>
          </a:p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the problem. </a:t>
            </a:r>
          </a:p>
        </p:txBody>
      </p:sp>
    </p:spTree>
    <p:extLst>
      <p:ext uri="{BB962C8B-B14F-4D97-AF65-F5344CB8AC3E}">
        <p14:creationId xmlns:p14="http://schemas.microsoft.com/office/powerpoint/2010/main" val="2134376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 txBox="1">
            <a:spLocks/>
          </p:cNvSpPr>
          <p:nvPr/>
        </p:nvSpPr>
        <p:spPr>
          <a:xfrm>
            <a:off x="507999" y="38474"/>
            <a:ext cx="8365068" cy="62099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8000" dirty="0" smtClean="0">
                <a:latin typeface="Franklin Gothic Book"/>
                <a:cs typeface="Franklin Gothic Book"/>
              </a:rPr>
              <a:t>What is a</a:t>
            </a:r>
            <a:br>
              <a:rPr lang="en-US" sz="8000" dirty="0" smtClean="0">
                <a:latin typeface="Franklin Gothic Book"/>
                <a:cs typeface="Franklin Gothic Book"/>
              </a:rPr>
            </a:br>
            <a:r>
              <a:rPr lang="en-US" sz="9600" dirty="0" smtClean="0">
                <a:solidFill>
                  <a:srgbClr val="E36F1E"/>
                </a:solidFill>
                <a:latin typeface="Franklin Gothic Medium"/>
                <a:cs typeface="Franklin Gothic Medium"/>
              </a:rPr>
              <a:t>Lead?</a:t>
            </a:r>
            <a:endParaRPr lang="en-US" sz="11500" dirty="0">
              <a:solidFill>
                <a:srgbClr val="E36F1E"/>
              </a:solidFill>
              <a:latin typeface="Franklin Gothic Medium"/>
              <a:cs typeface="Franklin Gothic Medium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592669" y="4233346"/>
            <a:ext cx="2946400" cy="1"/>
          </a:xfrm>
          <a:prstGeom prst="line">
            <a:avLst/>
          </a:prstGeom>
          <a:ln w="76200" cap="rnd" cmpd="sng">
            <a:solidFill>
              <a:srgbClr val="E36F1E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1736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6F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416" y="825079"/>
            <a:ext cx="8531977" cy="368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96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LEADS ARE </a:t>
            </a:r>
          </a:p>
          <a:p>
            <a:pPr>
              <a:lnSpc>
                <a:spcPct val="80000"/>
              </a:lnSpc>
            </a:pPr>
            <a:r>
              <a:rPr lang="en-US" sz="9600" b="1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A </a:t>
            </a:r>
            <a:r>
              <a:rPr lang="en-US" sz="9600" dirty="0" smtClean="0">
                <a:solidFill>
                  <a:srgbClr val="455560"/>
                </a:solidFill>
                <a:latin typeface="Franklin Gothic Medium"/>
                <a:cs typeface="Franklin Gothic Medium"/>
              </a:rPr>
              <a:t>PROXY</a:t>
            </a:r>
          </a:p>
          <a:p>
            <a:pPr>
              <a:lnSpc>
                <a:spcPct val="80000"/>
              </a:lnSpc>
            </a:pPr>
            <a:r>
              <a:rPr lang="en-US" sz="9600" dirty="0" smtClean="0">
                <a:solidFill>
                  <a:schemeClr val="bg1"/>
                </a:solidFill>
                <a:latin typeface="Franklin Gothic Medium"/>
                <a:cs typeface="Franklin Gothic Medium"/>
              </a:rPr>
              <a:t>FOR</a:t>
            </a:r>
            <a:r>
              <a:rPr lang="en-US" sz="9600" dirty="0" smtClean="0">
                <a:solidFill>
                  <a:srgbClr val="455560"/>
                </a:solidFill>
                <a:latin typeface="Franklin Gothic Medium"/>
                <a:cs typeface="Franklin Gothic Medium"/>
              </a:rPr>
              <a:t> </a:t>
            </a:r>
            <a:r>
              <a:rPr lang="en-US" sz="9600" b="1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SALES.</a:t>
            </a:r>
            <a:endParaRPr lang="en-US" sz="9600" b="1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2551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Stock_000013769769Sm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-1186532"/>
            <a:ext cx="9372600" cy="9027432"/>
          </a:xfrm>
          <a:prstGeom prst="rect">
            <a:avLst/>
          </a:prstGeom>
        </p:spPr>
      </p:pic>
      <p:sp>
        <p:nvSpPr>
          <p:cNvPr id="4" name="Oval 3"/>
          <p:cNvSpPr>
            <a:spLocks noChangeAspect="1"/>
          </p:cNvSpPr>
          <p:nvPr/>
        </p:nvSpPr>
        <p:spPr bwMode="auto">
          <a:xfrm>
            <a:off x="-444348" y="4503017"/>
            <a:ext cx="5211464" cy="4814464"/>
          </a:xfrm>
          <a:prstGeom prst="ellipse">
            <a:avLst/>
          </a:prstGeom>
          <a:solidFill>
            <a:srgbClr val="FFFFFF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34343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5" name="Title 4"/>
          <p:cNvSpPr txBox="1">
            <a:spLocks/>
          </p:cNvSpPr>
          <p:nvPr/>
        </p:nvSpPr>
        <p:spPr>
          <a:xfrm>
            <a:off x="425510" y="5338858"/>
            <a:ext cx="433493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Social Media </a:t>
            </a:r>
          </a:p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is the </a:t>
            </a:r>
            <a:r>
              <a:rPr lang="en-US" dirty="0" smtClean="0">
                <a:latin typeface="Franklin Gothic Medium"/>
                <a:cs typeface="Franklin Gothic Medium"/>
              </a:rPr>
              <a:t>buzz </a:t>
            </a:r>
            <a:r>
              <a:rPr lang="en-US" dirty="0" smtClean="0">
                <a:latin typeface="Franklin Gothic Book"/>
                <a:cs typeface="Franklin Gothic Book"/>
              </a:rPr>
              <a:t>word. </a:t>
            </a:r>
          </a:p>
        </p:txBody>
      </p:sp>
    </p:spTree>
    <p:extLst>
      <p:ext uri="{BB962C8B-B14F-4D97-AF65-F5344CB8AC3E}">
        <p14:creationId xmlns:p14="http://schemas.microsoft.com/office/powerpoint/2010/main" val="132008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 txBox="1">
            <a:spLocks/>
          </p:cNvSpPr>
          <p:nvPr/>
        </p:nvSpPr>
        <p:spPr>
          <a:xfrm>
            <a:off x="507999" y="38474"/>
            <a:ext cx="8365068" cy="62099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8000" dirty="0" smtClean="0">
                <a:latin typeface="Franklin Gothic Book"/>
                <a:cs typeface="Franklin Gothic Book"/>
              </a:rPr>
              <a:t>What is a</a:t>
            </a:r>
            <a:br>
              <a:rPr lang="en-US" sz="8000" dirty="0" smtClean="0">
                <a:latin typeface="Franklin Gothic Book"/>
                <a:cs typeface="Franklin Gothic Book"/>
              </a:rPr>
            </a:br>
            <a:r>
              <a:rPr lang="en-US" sz="9600" dirty="0" smtClean="0">
                <a:solidFill>
                  <a:srgbClr val="E36F1E"/>
                </a:solidFill>
                <a:latin typeface="Franklin Gothic Medium"/>
                <a:cs typeface="Franklin Gothic Medium"/>
              </a:rPr>
              <a:t>Social Media?</a:t>
            </a:r>
            <a:endParaRPr lang="en-US" sz="11500" dirty="0">
              <a:solidFill>
                <a:srgbClr val="E36F1E"/>
              </a:solidFill>
              <a:latin typeface="Franklin Gothic Medium"/>
              <a:cs typeface="Franklin Gothic Medium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592669" y="4233346"/>
            <a:ext cx="7213598" cy="2"/>
          </a:xfrm>
          <a:prstGeom prst="line">
            <a:avLst/>
          </a:prstGeom>
          <a:ln w="76200" cap="rnd" cmpd="sng">
            <a:solidFill>
              <a:srgbClr val="E36F1E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2289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-1985916"/>
            <a:ext cx="9677400" cy="10018455"/>
          </a:xfrm>
        </p:spPr>
      </p:pic>
      <p:grpSp>
        <p:nvGrpSpPr>
          <p:cNvPr id="8" name="Group 7"/>
          <p:cNvGrpSpPr/>
          <p:nvPr/>
        </p:nvGrpSpPr>
        <p:grpSpPr>
          <a:xfrm>
            <a:off x="4766742" y="3640617"/>
            <a:ext cx="5211464" cy="4814464"/>
            <a:chOff x="8578033" y="4175522"/>
            <a:chExt cx="5211464" cy="4814464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8578033" y="4175522"/>
              <a:ext cx="5211464" cy="4814464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9356951" y="5518779"/>
              <a:ext cx="4334934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Social Media isn’t </a:t>
              </a:r>
              <a:r>
                <a:rPr lang="en-US" dirty="0">
                  <a:latin typeface="Franklin Gothic Medium"/>
                  <a:cs typeface="Franklin Gothic Medium"/>
                </a:rPr>
                <a:t>h</a:t>
              </a:r>
              <a:r>
                <a:rPr lang="en-US" dirty="0" smtClean="0">
                  <a:latin typeface="Franklin Gothic Medium"/>
                  <a:cs typeface="Franklin Gothic Medium"/>
                </a:rPr>
                <a:t>ugging </a:t>
              </a:r>
              <a:r>
                <a:rPr lang="en-US" dirty="0">
                  <a:latin typeface="Franklin Gothic Medium"/>
                  <a:cs typeface="Franklin Gothic Medium"/>
                </a:rPr>
                <a:t>c</a:t>
              </a:r>
              <a:r>
                <a:rPr lang="en-US" dirty="0" smtClean="0">
                  <a:latin typeface="Franklin Gothic Medium"/>
                  <a:cs typeface="Franklin Gothic Medium"/>
                </a:rPr>
                <a:t>ustomers.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33349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-196789"/>
            <a:ext cx="10600914" cy="7054789"/>
          </a:xfrm>
        </p:spPr>
      </p:pic>
      <p:grpSp>
        <p:nvGrpSpPr>
          <p:cNvPr id="8" name="Group 7"/>
          <p:cNvGrpSpPr/>
          <p:nvPr/>
        </p:nvGrpSpPr>
        <p:grpSpPr>
          <a:xfrm>
            <a:off x="-550330" y="2827866"/>
            <a:ext cx="6730997" cy="5706239"/>
            <a:chOff x="3260962" y="4254547"/>
            <a:chExt cx="5659904" cy="4814464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3260962" y="4254547"/>
              <a:ext cx="5211464" cy="4814464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4338838" y="5597804"/>
              <a:ext cx="4582028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sz="5000" dirty="0" smtClean="0">
                  <a:latin typeface="Franklin Gothic Book"/>
                  <a:cs typeface="Franklin Gothic Book"/>
                </a:rPr>
                <a:t>Social Media </a:t>
              </a:r>
            </a:p>
            <a:p>
              <a:pPr>
                <a:lnSpc>
                  <a:spcPct val="80000"/>
                </a:lnSpc>
              </a:pPr>
              <a:r>
                <a:rPr lang="en-US" sz="5000" dirty="0" smtClean="0">
                  <a:latin typeface="Franklin Gothic Book"/>
                  <a:cs typeface="Franklin Gothic Book"/>
                </a:rPr>
                <a:t>that doesn’t </a:t>
              </a:r>
            </a:p>
            <a:p>
              <a:pPr>
                <a:lnSpc>
                  <a:spcPct val="80000"/>
                </a:lnSpc>
              </a:pPr>
              <a:r>
                <a:rPr lang="en-US" sz="5000" dirty="0" smtClean="0">
                  <a:latin typeface="Franklin Gothic Medium"/>
                  <a:cs typeface="Franklin Gothic Medium"/>
                </a:rPr>
                <a:t>drive revenue </a:t>
              </a:r>
              <a:r>
                <a:rPr lang="en-US" sz="5000" dirty="0">
                  <a:latin typeface="Franklin Gothic Book"/>
                  <a:cs typeface="Franklin Gothic Book"/>
                </a:rPr>
                <a:t>d</a:t>
              </a:r>
              <a:r>
                <a:rPr lang="en-US" sz="5000" dirty="0" smtClean="0">
                  <a:latin typeface="Franklin Gothic Book"/>
                  <a:cs typeface="Franklin Gothic Book"/>
                </a:rPr>
                <a:t>oesn’t last.</a:t>
              </a:r>
              <a:endParaRPr lang="en-US" sz="5000" dirty="0" smtClean="0">
                <a:latin typeface="Franklin Gothic Medium"/>
                <a:cs typeface="Franklin Gothic Mediu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5949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6563" y="2892385"/>
            <a:ext cx="8153400" cy="1097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I’m Brian </a:t>
            </a:r>
            <a:r>
              <a:rPr lang="en-US" sz="4000" dirty="0" err="1" smtClean="0">
                <a:solidFill>
                  <a:schemeClr val="bg2"/>
                </a:solidFill>
                <a:latin typeface="Franklin Gothic Book"/>
                <a:cs typeface="Franklin Gothic Book"/>
              </a:rPr>
              <a:t>Halligan</a:t>
            </a: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.</a:t>
            </a:r>
          </a:p>
          <a:p>
            <a:pPr>
              <a:lnSpc>
                <a:spcPct val="80000"/>
              </a:lnSpc>
            </a:pP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Nice to meet you.</a:t>
            </a:r>
            <a:endParaRPr lang="en-US" sz="2800" dirty="0" smtClean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6549134" y="6089869"/>
            <a:ext cx="0" cy="779573"/>
          </a:xfrm>
          <a:prstGeom prst="line">
            <a:avLst/>
          </a:prstGeom>
          <a:ln w="76200" cap="rnd" cmpd="sng">
            <a:solidFill>
              <a:srgbClr val="FFFFFF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-266520" y="-125439"/>
            <a:ext cx="9433754" cy="7118677"/>
          </a:xfrm>
          <a:prstGeom prst="rect">
            <a:avLst/>
          </a:prstGeom>
          <a:solidFill>
            <a:srgbClr val="E36F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104887" y="4142521"/>
            <a:ext cx="239079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sz="3000" dirty="0" smtClean="0">
                <a:solidFill>
                  <a:schemeClr val="bg2"/>
                </a:solidFill>
                <a:latin typeface="Franklin Gothic Book"/>
                <a:cs typeface="Franklin Gothic Book"/>
                <a:hlinkClick r:id="rId2"/>
              </a:rPr>
              <a:t>@</a:t>
            </a:r>
            <a:r>
              <a:rPr lang="en-US" sz="3000" dirty="0" err="1" smtClean="0">
                <a:solidFill>
                  <a:schemeClr val="bg2"/>
                </a:solidFill>
                <a:latin typeface="Franklin Gothic Book"/>
                <a:cs typeface="Franklin Gothic Book"/>
                <a:hlinkClick r:id="rId2"/>
              </a:rPr>
              <a:t>KippBodnar</a:t>
            </a:r>
            <a:endParaRPr lang="en-US" sz="3000" dirty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8963" y="3044785"/>
            <a:ext cx="8153400" cy="1097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I’m Kipp Bodnar.</a:t>
            </a:r>
          </a:p>
          <a:p>
            <a:pPr>
              <a:lnSpc>
                <a:spcPct val="80000"/>
              </a:lnSpc>
            </a:pP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Nice to meet you.</a:t>
            </a:r>
            <a:endParaRPr lang="en-US" sz="2800" dirty="0" smtClean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6540626" y="5447017"/>
            <a:ext cx="0" cy="1395303"/>
          </a:xfrm>
          <a:prstGeom prst="line">
            <a:avLst/>
          </a:prstGeom>
          <a:ln w="76200" cap="rnd" cmpd="sng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Kipp New Croppp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846" y="1525419"/>
            <a:ext cx="3084576" cy="407822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60115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Straight Connector 33"/>
          <p:cNvCxnSpPr/>
          <p:nvPr/>
        </p:nvCxnSpPr>
        <p:spPr>
          <a:xfrm>
            <a:off x="4080934" y="2451187"/>
            <a:ext cx="1151468" cy="0"/>
          </a:xfrm>
          <a:prstGeom prst="line">
            <a:avLst/>
          </a:prstGeom>
          <a:ln w="76200" cap="rnd" cmpd="sng">
            <a:solidFill>
              <a:srgbClr val="434343"/>
            </a:solidFill>
            <a:prstDash val="sysDot"/>
            <a:round/>
            <a:headEnd type="none"/>
            <a:tailEnd type="stealth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904394" y="2442746"/>
            <a:ext cx="1151468" cy="0"/>
          </a:xfrm>
          <a:prstGeom prst="line">
            <a:avLst/>
          </a:prstGeom>
          <a:ln w="76200" cap="rnd" cmpd="sng">
            <a:solidFill>
              <a:srgbClr val="434343"/>
            </a:solidFill>
            <a:prstDash val="sysDot"/>
            <a:round/>
            <a:headEnd type="none"/>
            <a:tailEnd type="stealth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4665" y="2442746"/>
            <a:ext cx="1151468" cy="0"/>
          </a:xfrm>
          <a:prstGeom prst="line">
            <a:avLst/>
          </a:prstGeom>
          <a:ln w="76200" cap="rnd" cmpd="sng">
            <a:solidFill>
              <a:srgbClr val="434343"/>
            </a:solidFill>
            <a:prstDash val="sysDot"/>
            <a:round/>
            <a:headEnd type="oval" w="sm" len="sm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838200" y="533400"/>
            <a:ext cx="990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1</a:t>
            </a:r>
            <a:endParaRPr lang="en-US" sz="16600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  <p:sp>
        <p:nvSpPr>
          <p:cNvPr id="4" name="Oval 3"/>
          <p:cNvSpPr>
            <a:spLocks noChangeAspect="1"/>
          </p:cNvSpPr>
          <p:nvPr/>
        </p:nvSpPr>
        <p:spPr>
          <a:xfrm>
            <a:off x="829729" y="1778020"/>
            <a:ext cx="1298448" cy="1298448"/>
          </a:xfrm>
          <a:prstGeom prst="ellipse">
            <a:avLst/>
          </a:prstGeom>
          <a:solidFill>
            <a:srgbClr val="D8621D"/>
          </a:solidFill>
          <a:ln w="76200" cmpd="sng">
            <a:solidFill>
              <a:srgbClr val="D8621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Franklin Gothic Book"/>
              <a:cs typeface="Franklin Gothic Book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52722" y="2127275"/>
            <a:ext cx="127545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Tweet</a:t>
            </a:r>
            <a:endParaRPr lang="en-US" sz="3500" dirty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sp>
        <p:nvSpPr>
          <p:cNvPr id="20" name="Oval 19"/>
          <p:cNvSpPr>
            <a:spLocks noChangeAspect="1"/>
          </p:cNvSpPr>
          <p:nvPr/>
        </p:nvSpPr>
        <p:spPr>
          <a:xfrm>
            <a:off x="5312832" y="1785515"/>
            <a:ext cx="1295400" cy="1295400"/>
          </a:xfrm>
          <a:prstGeom prst="ellipse">
            <a:avLst/>
          </a:prstGeom>
          <a:solidFill>
            <a:srgbClr val="434343"/>
          </a:solidFill>
          <a:ln w="76200" cmpd="sng">
            <a:solidFill>
              <a:srgbClr val="4343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/>
              <a:cs typeface="Franklin Gothic Book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312832" y="2103609"/>
            <a:ext cx="125844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Form</a:t>
            </a:r>
            <a:endParaRPr lang="en-US" sz="3400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  <p:sp>
        <p:nvSpPr>
          <p:cNvPr id="25" name="Oval 24"/>
          <p:cNvSpPr>
            <a:spLocks noChangeAspect="1"/>
          </p:cNvSpPr>
          <p:nvPr/>
        </p:nvSpPr>
        <p:spPr>
          <a:xfrm>
            <a:off x="3106661" y="1785515"/>
            <a:ext cx="1298448" cy="1298448"/>
          </a:xfrm>
          <a:prstGeom prst="ellipse">
            <a:avLst/>
          </a:prstGeom>
          <a:solidFill>
            <a:srgbClr val="589CEB"/>
          </a:solidFill>
          <a:ln w="76200" cmpd="sng">
            <a:solidFill>
              <a:srgbClr val="589CE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/>
              <a:cs typeface="Franklin Gothic Book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075305" y="2076083"/>
            <a:ext cx="13457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Landing Page</a:t>
            </a:r>
            <a:endParaRPr lang="en-US" sz="2400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  <p:sp>
        <p:nvSpPr>
          <p:cNvPr id="32" name="Title 4"/>
          <p:cNvSpPr txBox="1">
            <a:spLocks/>
          </p:cNvSpPr>
          <p:nvPr/>
        </p:nvSpPr>
        <p:spPr bwMode="auto">
          <a:xfrm>
            <a:off x="457199" y="490788"/>
            <a:ext cx="816126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800" b="0" kern="1200">
                <a:solidFill>
                  <a:schemeClr val="bg1"/>
                </a:solidFill>
                <a:latin typeface="Helvetica LT Std Cond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en-US" sz="44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How Social Media Leads Happen</a:t>
            </a:r>
            <a:endParaRPr lang="en-US" sz="44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35" name="Oval 34"/>
          <p:cNvSpPr>
            <a:spLocks noChangeAspect="1"/>
          </p:cNvSpPr>
          <p:nvPr/>
        </p:nvSpPr>
        <p:spPr>
          <a:xfrm>
            <a:off x="7658100" y="1801195"/>
            <a:ext cx="1295400" cy="1295400"/>
          </a:xfrm>
          <a:prstGeom prst="ellipse">
            <a:avLst/>
          </a:prstGeom>
          <a:solidFill>
            <a:srgbClr val="FF8125"/>
          </a:solidFill>
          <a:ln w="76200" cmpd="sng">
            <a:solidFill>
              <a:srgbClr val="FF812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/>
              <a:cs typeface="Franklin Gothic Book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658100" y="2103609"/>
            <a:ext cx="130386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Lead</a:t>
            </a:r>
            <a:endParaRPr lang="en-US" sz="3400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6460066" y="2442746"/>
            <a:ext cx="1151468" cy="0"/>
          </a:xfrm>
          <a:prstGeom prst="line">
            <a:avLst/>
          </a:prstGeom>
          <a:ln w="76200" cap="rnd" cmpd="sng">
            <a:solidFill>
              <a:srgbClr val="434343"/>
            </a:solidFill>
            <a:prstDash val="sysDot"/>
            <a:round/>
            <a:headEnd type="none"/>
            <a:tailEnd type="stealth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029520" y="4155907"/>
            <a:ext cx="1151468" cy="0"/>
          </a:xfrm>
          <a:prstGeom prst="line">
            <a:avLst/>
          </a:prstGeom>
          <a:ln w="76200" cap="rnd" cmpd="sng">
            <a:solidFill>
              <a:srgbClr val="434343"/>
            </a:solidFill>
            <a:prstDash val="sysDot"/>
            <a:round/>
            <a:headEnd type="none"/>
            <a:tailEnd type="stealth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852980" y="4147466"/>
            <a:ext cx="1151468" cy="0"/>
          </a:xfrm>
          <a:prstGeom prst="line">
            <a:avLst/>
          </a:prstGeom>
          <a:ln w="76200" cap="rnd" cmpd="sng">
            <a:solidFill>
              <a:srgbClr val="434343"/>
            </a:solidFill>
            <a:prstDash val="sysDot"/>
            <a:round/>
            <a:headEnd type="none"/>
            <a:tailEnd type="stealth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3251" y="4147466"/>
            <a:ext cx="1151468" cy="0"/>
          </a:xfrm>
          <a:prstGeom prst="line">
            <a:avLst/>
          </a:prstGeom>
          <a:ln w="76200" cap="rnd" cmpd="sng">
            <a:solidFill>
              <a:srgbClr val="434343"/>
            </a:solidFill>
            <a:prstDash val="sysDot"/>
            <a:round/>
            <a:headEnd type="oval" w="sm" len="sm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>
            <a:spLocks noChangeAspect="1"/>
          </p:cNvSpPr>
          <p:nvPr/>
        </p:nvSpPr>
        <p:spPr>
          <a:xfrm>
            <a:off x="778315" y="3482740"/>
            <a:ext cx="1298448" cy="1298448"/>
          </a:xfrm>
          <a:prstGeom prst="ellipse">
            <a:avLst/>
          </a:prstGeom>
          <a:solidFill>
            <a:srgbClr val="D8621D"/>
          </a:solidFill>
          <a:ln w="76200" cmpd="sng">
            <a:solidFill>
              <a:srgbClr val="D8621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Franklin Gothic Book"/>
              <a:cs typeface="Franklin Gothic Book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78315" y="3780803"/>
            <a:ext cx="127545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Like</a:t>
            </a:r>
            <a:endParaRPr lang="en-US" sz="3500" dirty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sp>
        <p:nvSpPr>
          <p:cNvPr id="29" name="Oval 28"/>
          <p:cNvSpPr>
            <a:spLocks noChangeAspect="1"/>
          </p:cNvSpPr>
          <p:nvPr/>
        </p:nvSpPr>
        <p:spPr>
          <a:xfrm>
            <a:off x="5261418" y="3490235"/>
            <a:ext cx="1295400" cy="1295400"/>
          </a:xfrm>
          <a:prstGeom prst="ellipse">
            <a:avLst/>
          </a:prstGeom>
          <a:solidFill>
            <a:srgbClr val="434343"/>
          </a:solidFill>
          <a:ln w="76200" cmpd="sng">
            <a:solidFill>
              <a:srgbClr val="4343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/>
              <a:cs typeface="Franklin Gothic Book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261418" y="3808329"/>
            <a:ext cx="125844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CTA</a:t>
            </a:r>
            <a:endParaRPr lang="en-US" sz="3400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  <p:sp>
        <p:nvSpPr>
          <p:cNvPr id="31" name="Oval 30"/>
          <p:cNvSpPr>
            <a:spLocks noChangeAspect="1"/>
          </p:cNvSpPr>
          <p:nvPr/>
        </p:nvSpPr>
        <p:spPr>
          <a:xfrm>
            <a:off x="3055247" y="3490235"/>
            <a:ext cx="1298448" cy="1298448"/>
          </a:xfrm>
          <a:prstGeom prst="ellipse">
            <a:avLst/>
          </a:prstGeom>
          <a:solidFill>
            <a:srgbClr val="589CEB"/>
          </a:solidFill>
          <a:ln w="76200" cmpd="sng">
            <a:solidFill>
              <a:srgbClr val="589CE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/>
              <a:cs typeface="Franklin Gothic Book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023891" y="3780803"/>
            <a:ext cx="13457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Blog Post</a:t>
            </a:r>
            <a:endParaRPr lang="en-US" sz="2400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  <p:sp>
        <p:nvSpPr>
          <p:cNvPr id="42" name="Oval 41"/>
          <p:cNvSpPr>
            <a:spLocks noChangeAspect="1"/>
          </p:cNvSpPr>
          <p:nvPr/>
        </p:nvSpPr>
        <p:spPr>
          <a:xfrm>
            <a:off x="7606686" y="3505915"/>
            <a:ext cx="1295400" cy="1295400"/>
          </a:xfrm>
          <a:prstGeom prst="ellipse">
            <a:avLst/>
          </a:prstGeom>
          <a:solidFill>
            <a:srgbClr val="FF8125"/>
          </a:solidFill>
          <a:ln w="76200" cmpd="sng">
            <a:solidFill>
              <a:srgbClr val="FF812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/>
              <a:cs typeface="Franklin Gothic Book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606686" y="3808329"/>
            <a:ext cx="1303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Landing Page</a:t>
            </a:r>
            <a:endParaRPr lang="en-US" sz="2400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>
            <a:off x="6408652" y="4147466"/>
            <a:ext cx="1151468" cy="0"/>
          </a:xfrm>
          <a:prstGeom prst="line">
            <a:avLst/>
          </a:prstGeom>
          <a:ln w="76200" cap="rnd" cmpd="sng">
            <a:solidFill>
              <a:srgbClr val="434343"/>
            </a:solidFill>
            <a:prstDash val="sysDot"/>
            <a:round/>
            <a:headEnd type="none"/>
            <a:tailEnd type="stealth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4029520" y="5896387"/>
            <a:ext cx="1151468" cy="0"/>
          </a:xfrm>
          <a:prstGeom prst="line">
            <a:avLst/>
          </a:prstGeom>
          <a:ln w="76200" cap="rnd" cmpd="sng">
            <a:solidFill>
              <a:srgbClr val="434343"/>
            </a:solidFill>
            <a:prstDash val="sysDot"/>
            <a:round/>
            <a:headEnd type="none"/>
            <a:tailEnd type="stealth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1852980" y="5887946"/>
            <a:ext cx="1151468" cy="0"/>
          </a:xfrm>
          <a:prstGeom prst="line">
            <a:avLst/>
          </a:prstGeom>
          <a:ln w="76200" cap="rnd" cmpd="sng">
            <a:solidFill>
              <a:srgbClr val="434343"/>
            </a:solidFill>
            <a:prstDash val="sysDot"/>
            <a:round/>
            <a:headEnd type="none"/>
            <a:tailEnd type="stealth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33251" y="5887946"/>
            <a:ext cx="1151468" cy="0"/>
          </a:xfrm>
          <a:prstGeom prst="line">
            <a:avLst/>
          </a:prstGeom>
          <a:ln w="76200" cap="rnd" cmpd="sng">
            <a:solidFill>
              <a:srgbClr val="434343"/>
            </a:solidFill>
            <a:prstDash val="sysDot"/>
            <a:round/>
            <a:headEnd type="oval" w="sm" len="sm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Oval 47"/>
          <p:cNvSpPr>
            <a:spLocks noChangeAspect="1"/>
          </p:cNvSpPr>
          <p:nvPr/>
        </p:nvSpPr>
        <p:spPr>
          <a:xfrm>
            <a:off x="778315" y="5223220"/>
            <a:ext cx="1298448" cy="1298448"/>
          </a:xfrm>
          <a:prstGeom prst="ellipse">
            <a:avLst/>
          </a:prstGeom>
          <a:solidFill>
            <a:srgbClr val="D8621D"/>
          </a:solidFill>
          <a:ln w="76200" cmpd="sng">
            <a:solidFill>
              <a:srgbClr val="D8621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Franklin Gothic Book"/>
              <a:cs typeface="Franklin Gothic Book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54274" y="5556795"/>
            <a:ext cx="127545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+1</a:t>
            </a:r>
            <a:endParaRPr lang="en-US" sz="3500" dirty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sp>
        <p:nvSpPr>
          <p:cNvPr id="50" name="Oval 49"/>
          <p:cNvSpPr>
            <a:spLocks noChangeAspect="1"/>
          </p:cNvSpPr>
          <p:nvPr/>
        </p:nvSpPr>
        <p:spPr>
          <a:xfrm>
            <a:off x="5261418" y="5230715"/>
            <a:ext cx="1295400" cy="1295400"/>
          </a:xfrm>
          <a:prstGeom prst="ellipse">
            <a:avLst/>
          </a:prstGeom>
          <a:solidFill>
            <a:srgbClr val="434343"/>
          </a:solidFill>
          <a:ln w="76200" cmpd="sng">
            <a:solidFill>
              <a:srgbClr val="4343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/>
              <a:cs typeface="Franklin Gothic Book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261418" y="5548809"/>
            <a:ext cx="125844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CTA</a:t>
            </a:r>
            <a:endParaRPr lang="en-US" sz="3400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  <p:sp>
        <p:nvSpPr>
          <p:cNvPr id="52" name="Oval 51"/>
          <p:cNvSpPr>
            <a:spLocks noChangeAspect="1"/>
          </p:cNvSpPr>
          <p:nvPr/>
        </p:nvSpPr>
        <p:spPr>
          <a:xfrm>
            <a:off x="3055247" y="5230715"/>
            <a:ext cx="1298448" cy="1298448"/>
          </a:xfrm>
          <a:prstGeom prst="ellipse">
            <a:avLst/>
          </a:prstGeom>
          <a:solidFill>
            <a:srgbClr val="589CEB"/>
          </a:solidFill>
          <a:ln w="76200" cmpd="sng">
            <a:solidFill>
              <a:srgbClr val="589CE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/>
              <a:cs typeface="Franklin Gothic Book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023891" y="5521283"/>
            <a:ext cx="13457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Product Page</a:t>
            </a:r>
            <a:endParaRPr lang="en-US" sz="2400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  <p:sp>
        <p:nvSpPr>
          <p:cNvPr id="54" name="Oval 53"/>
          <p:cNvSpPr>
            <a:spLocks noChangeAspect="1"/>
          </p:cNvSpPr>
          <p:nvPr/>
        </p:nvSpPr>
        <p:spPr>
          <a:xfrm>
            <a:off x="7606686" y="5246395"/>
            <a:ext cx="1295400" cy="1295400"/>
          </a:xfrm>
          <a:prstGeom prst="ellipse">
            <a:avLst/>
          </a:prstGeom>
          <a:solidFill>
            <a:srgbClr val="FF8125"/>
          </a:solidFill>
          <a:ln w="76200" cmpd="sng">
            <a:solidFill>
              <a:srgbClr val="FF812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/>
              <a:cs typeface="Franklin Gothic Book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606686" y="5548809"/>
            <a:ext cx="1303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Landing Page</a:t>
            </a:r>
            <a:endParaRPr lang="en-US" sz="2400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56" name="Straight Connector 55"/>
          <p:cNvCxnSpPr/>
          <p:nvPr/>
        </p:nvCxnSpPr>
        <p:spPr>
          <a:xfrm>
            <a:off x="6408652" y="5887946"/>
            <a:ext cx="1151468" cy="0"/>
          </a:xfrm>
          <a:prstGeom prst="line">
            <a:avLst/>
          </a:prstGeom>
          <a:ln w="76200" cap="rnd" cmpd="sng">
            <a:solidFill>
              <a:srgbClr val="434343"/>
            </a:solidFill>
            <a:prstDash val="sysDot"/>
            <a:round/>
            <a:headEnd type="none"/>
            <a:tailEnd type="stealth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527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/>
      <p:bldP spid="29" grpId="0" animBg="1"/>
      <p:bldP spid="30" grpId="0"/>
      <p:bldP spid="31" grpId="0" animBg="1"/>
      <p:bldP spid="41" grpId="0"/>
      <p:bldP spid="42" grpId="0" animBg="1"/>
      <p:bldP spid="43" grpId="0"/>
      <p:bldP spid="48" grpId="0" animBg="1"/>
      <p:bldP spid="49" grpId="0"/>
      <p:bldP spid="50" grpId="0" animBg="1"/>
      <p:bldP spid="51" grpId="0"/>
      <p:bldP spid="52" grpId="0" animBg="1"/>
      <p:bldP spid="53" grpId="0"/>
      <p:bldP spid="54" grpId="0" animBg="1"/>
      <p:bldP spid="5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70" y="-132483"/>
            <a:ext cx="10460009" cy="7092081"/>
          </a:xfrm>
        </p:spPr>
      </p:pic>
      <p:grpSp>
        <p:nvGrpSpPr>
          <p:cNvPr id="8" name="Group 7"/>
          <p:cNvGrpSpPr/>
          <p:nvPr/>
        </p:nvGrpSpPr>
        <p:grpSpPr>
          <a:xfrm>
            <a:off x="4766742" y="3640617"/>
            <a:ext cx="5211464" cy="4814464"/>
            <a:chOff x="8578033" y="4175522"/>
            <a:chExt cx="5211464" cy="4814464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8578033" y="4175522"/>
              <a:ext cx="5211464" cy="4814464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9170688" y="5671176"/>
              <a:ext cx="4334934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Information Transactions</a:t>
              </a:r>
              <a:endParaRPr lang="en-US" dirty="0" smtClean="0">
                <a:latin typeface="Franklin Gothic Medium"/>
                <a:cs typeface="Franklin Gothic Mediu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8892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66362" y="658841"/>
            <a:ext cx="9525936" cy="5068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0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5 STEPS TO </a:t>
            </a:r>
            <a:r>
              <a:rPr lang="en-US" sz="10000" dirty="0" smtClean="0">
                <a:solidFill>
                  <a:srgbClr val="589CEB"/>
                </a:solidFill>
                <a:latin typeface="Franklin Gothic Book"/>
                <a:cs typeface="Franklin Gothic Book"/>
              </a:rPr>
              <a:t>SOCIAL MEDIA </a:t>
            </a:r>
          </a:p>
          <a:p>
            <a:pPr>
              <a:lnSpc>
                <a:spcPct val="80000"/>
              </a:lnSpc>
            </a:pPr>
            <a:r>
              <a:rPr lang="en-US" sz="10000" dirty="0" smtClean="0">
                <a:solidFill>
                  <a:srgbClr val="E36F1E"/>
                </a:solidFill>
                <a:latin typeface="Franklin Gothic Book"/>
                <a:cs typeface="Franklin Gothic Book"/>
              </a:rPr>
              <a:t>LEAD</a:t>
            </a:r>
          </a:p>
          <a:p>
            <a:pPr>
              <a:lnSpc>
                <a:spcPct val="80000"/>
              </a:lnSpc>
            </a:pPr>
            <a:r>
              <a:rPr lang="en-US" sz="10000" dirty="0" smtClean="0">
                <a:solidFill>
                  <a:srgbClr val="E36F1E"/>
                </a:solidFill>
                <a:latin typeface="Franklin Gothic Book"/>
                <a:cs typeface="Franklin Gothic Book"/>
              </a:rPr>
              <a:t>GENERATION:</a:t>
            </a:r>
          </a:p>
        </p:txBody>
      </p:sp>
    </p:spTree>
    <p:extLst>
      <p:ext uri="{BB962C8B-B14F-4D97-AF65-F5344CB8AC3E}">
        <p14:creationId xmlns:p14="http://schemas.microsoft.com/office/powerpoint/2010/main" val="3364279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val 34"/>
          <p:cNvSpPr>
            <a:spLocks noChangeAspect="1"/>
          </p:cNvSpPr>
          <p:nvPr/>
        </p:nvSpPr>
        <p:spPr>
          <a:xfrm>
            <a:off x="534016" y="297386"/>
            <a:ext cx="1371600" cy="1371600"/>
          </a:xfrm>
          <a:prstGeom prst="ellipse">
            <a:avLst/>
          </a:prstGeom>
          <a:noFill/>
          <a:ln w="76200" cmpd="sng">
            <a:solidFill>
              <a:srgbClr val="FF812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3496762"/>
            <a:ext cx="796481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3866" y="924956"/>
            <a:ext cx="457200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0" y="4665143"/>
            <a:ext cx="2354348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041402" y="2682120"/>
            <a:ext cx="99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3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033222" y="135295"/>
            <a:ext cx="4343428" cy="1280904"/>
            <a:chOff x="2743192" y="220134"/>
            <a:chExt cx="4343428" cy="1280904"/>
          </a:xfrm>
        </p:grpSpPr>
        <p:sp>
          <p:nvSpPr>
            <p:cNvPr id="17" name="Rectangle 16"/>
            <p:cNvSpPr/>
            <p:nvPr/>
          </p:nvSpPr>
          <p:spPr>
            <a:xfrm>
              <a:off x="2743192" y="457196"/>
              <a:ext cx="4343428" cy="10438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Rectangle 17"/>
            <p:cNvSpPr/>
            <p:nvPr/>
          </p:nvSpPr>
          <p:spPr>
            <a:xfrm>
              <a:off x="2743192" y="220134"/>
              <a:ext cx="4343428" cy="10438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40640" rIns="40640" bIns="4064" numCol="1" spcCol="1270" anchor="b" anchorCtr="0">
              <a:noAutofit/>
            </a:bodyPr>
            <a:lstStyle/>
            <a:p>
              <a:pPr lvl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Get The Basics Right</a:t>
              </a:r>
              <a:endParaRPr lang="en-US" sz="32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cxnSp>
        <p:nvCxnSpPr>
          <p:cNvPr id="11" name="Straight Connector 10"/>
          <p:cNvCxnSpPr/>
          <p:nvPr/>
        </p:nvCxnSpPr>
        <p:spPr>
          <a:xfrm>
            <a:off x="0" y="2301707"/>
            <a:ext cx="1904396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>
            <a:spLocks noChangeAspect="1"/>
          </p:cNvSpPr>
          <p:nvPr/>
        </p:nvSpPr>
        <p:spPr>
          <a:xfrm>
            <a:off x="1922547" y="1611051"/>
            <a:ext cx="1371600" cy="1371600"/>
          </a:xfrm>
          <a:prstGeom prst="ellipse">
            <a:avLst/>
          </a:prstGeom>
          <a:noFill/>
          <a:ln w="76200" cmpd="sng">
            <a:solidFill>
              <a:srgbClr val="71AAD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77152" y="1476834"/>
            <a:ext cx="778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2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378197" y="1802760"/>
            <a:ext cx="4766735" cy="1640761"/>
            <a:chOff x="2535161" y="1871734"/>
            <a:chExt cx="4766735" cy="1640761"/>
          </a:xfrm>
        </p:grpSpPr>
        <p:sp>
          <p:nvSpPr>
            <p:cNvPr id="23" name="Rectangle 22"/>
            <p:cNvSpPr/>
            <p:nvPr/>
          </p:nvSpPr>
          <p:spPr>
            <a:xfrm>
              <a:off x="2552711" y="2514601"/>
              <a:ext cx="3208252" cy="997894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Rectangle 23"/>
            <p:cNvSpPr/>
            <p:nvPr/>
          </p:nvSpPr>
          <p:spPr>
            <a:xfrm>
              <a:off x="2535161" y="1871734"/>
              <a:ext cx="4766735" cy="99789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Maximize Content Discovery</a:t>
              </a:r>
              <a:endParaRPr lang="en-US" sz="30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sp>
        <p:nvSpPr>
          <p:cNvPr id="25" name="Oval 24"/>
          <p:cNvSpPr>
            <a:spLocks noChangeAspect="1"/>
          </p:cNvSpPr>
          <p:nvPr/>
        </p:nvSpPr>
        <p:spPr>
          <a:xfrm>
            <a:off x="838200" y="2817587"/>
            <a:ext cx="1371600" cy="1371600"/>
          </a:xfrm>
          <a:prstGeom prst="ellipse">
            <a:avLst/>
          </a:prstGeom>
          <a:noFill/>
          <a:ln w="76200" cmpd="sng">
            <a:solidFill>
              <a:srgbClr val="4343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273605" y="2888426"/>
            <a:ext cx="5431062" cy="2149251"/>
            <a:chOff x="2852979" y="2958120"/>
            <a:chExt cx="5431062" cy="2149251"/>
          </a:xfrm>
        </p:grpSpPr>
        <p:sp>
          <p:nvSpPr>
            <p:cNvPr id="28" name="Rectangle 27"/>
            <p:cNvSpPr/>
            <p:nvPr/>
          </p:nvSpPr>
          <p:spPr>
            <a:xfrm>
              <a:off x="2933722" y="3810001"/>
              <a:ext cx="3208252" cy="129737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2852979" y="2958120"/>
              <a:ext cx="5431062" cy="12973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5560" tIns="35560" rIns="35560" bIns="35560" numCol="1" spcCol="1270" anchor="ctr" anchorCtr="0">
              <a:noAutofit/>
            </a:bodyPr>
            <a:lstStyle/>
            <a:p>
              <a:pPr lvl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Create Conversion Ubiquity</a:t>
              </a:r>
              <a:endParaRPr lang="en-US" sz="32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877732" y="4199596"/>
            <a:ext cx="3962400" cy="1811629"/>
            <a:chOff x="3933533" y="4208170"/>
            <a:chExt cx="3962400" cy="1811629"/>
          </a:xfrm>
        </p:grpSpPr>
        <p:sp>
          <p:nvSpPr>
            <p:cNvPr id="31" name="Rectangle 30"/>
            <p:cNvSpPr/>
            <p:nvPr/>
          </p:nvSpPr>
          <p:spPr>
            <a:xfrm>
              <a:off x="4009733" y="5122451"/>
              <a:ext cx="3208252" cy="897348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2" name="Rectangle 31"/>
            <p:cNvSpPr/>
            <p:nvPr/>
          </p:nvSpPr>
          <p:spPr>
            <a:xfrm>
              <a:off x="3933533" y="4208170"/>
              <a:ext cx="3962400" cy="8973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Test and Fail Fast</a:t>
              </a:r>
              <a:endParaRPr lang="en-US" sz="30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sp>
        <p:nvSpPr>
          <p:cNvPr id="33" name="Oval 32"/>
          <p:cNvSpPr>
            <a:spLocks noChangeAspect="1"/>
          </p:cNvSpPr>
          <p:nvPr/>
        </p:nvSpPr>
        <p:spPr>
          <a:xfrm>
            <a:off x="2404534" y="4020435"/>
            <a:ext cx="1371600" cy="1371600"/>
          </a:xfrm>
          <a:prstGeom prst="ellipse">
            <a:avLst/>
          </a:prstGeom>
          <a:noFill/>
          <a:ln w="76200" cmpd="sng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650670" y="3924935"/>
            <a:ext cx="778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4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94269" y="168556"/>
            <a:ext cx="99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1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0" y="5799696"/>
            <a:ext cx="796481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>
            <a:spLocks noChangeAspect="1"/>
          </p:cNvSpPr>
          <p:nvPr/>
        </p:nvSpPr>
        <p:spPr>
          <a:xfrm>
            <a:off x="834272" y="5119931"/>
            <a:ext cx="1371600" cy="1371600"/>
          </a:xfrm>
          <a:prstGeom prst="ellipse">
            <a:avLst/>
          </a:prstGeom>
          <a:noFill/>
          <a:ln w="76200" cmpd="sng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101281" y="5037677"/>
            <a:ext cx="778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rgbClr val="434343"/>
                </a:solidFill>
                <a:latin typeface="Franklin Gothic Book"/>
                <a:cs typeface="Franklin Gothic Book"/>
              </a:rPr>
              <a:t>5</a:t>
            </a:r>
          </a:p>
        </p:txBody>
      </p:sp>
      <p:sp>
        <p:nvSpPr>
          <p:cNvPr id="39" name="Rectangle 38"/>
          <p:cNvSpPr/>
          <p:nvPr/>
        </p:nvSpPr>
        <p:spPr>
          <a:xfrm>
            <a:off x="2276917" y="5388418"/>
            <a:ext cx="5292282" cy="89734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8100" tIns="38100" rIns="38100" bIns="38100" numCol="1" spcCol="1270" anchor="ctr" anchorCtr="0">
            <a:noAutofit/>
          </a:bodyPr>
          <a:lstStyle/>
          <a:p>
            <a:pPr lvl="0" algn="l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000" kern="12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Optimize for Maximum Leads</a:t>
            </a:r>
            <a:endParaRPr lang="en-US" sz="3000" kern="12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0292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/>
        </p:nvCxnSpPr>
        <p:spPr>
          <a:xfrm>
            <a:off x="0" y="3496762"/>
            <a:ext cx="796481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3866" y="924956"/>
            <a:ext cx="457200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0" y="4665143"/>
            <a:ext cx="2354348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041402" y="2682120"/>
            <a:ext cx="99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3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033222" y="135295"/>
            <a:ext cx="4343428" cy="1280904"/>
            <a:chOff x="2743192" y="220134"/>
            <a:chExt cx="4343428" cy="1280904"/>
          </a:xfrm>
        </p:grpSpPr>
        <p:sp>
          <p:nvSpPr>
            <p:cNvPr id="17" name="Rectangle 16"/>
            <p:cNvSpPr/>
            <p:nvPr/>
          </p:nvSpPr>
          <p:spPr>
            <a:xfrm>
              <a:off x="2743192" y="457196"/>
              <a:ext cx="4343428" cy="10438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Rectangle 17"/>
            <p:cNvSpPr/>
            <p:nvPr/>
          </p:nvSpPr>
          <p:spPr>
            <a:xfrm>
              <a:off x="2743192" y="220134"/>
              <a:ext cx="4343428" cy="10438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40640" rIns="40640" bIns="4064" numCol="1" spcCol="1270" anchor="b" anchorCtr="0">
              <a:noAutofit/>
            </a:bodyPr>
            <a:lstStyle/>
            <a:p>
              <a:pPr lvl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Get The Basics Right</a:t>
              </a:r>
              <a:endParaRPr lang="en-US" sz="32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cxnSp>
        <p:nvCxnSpPr>
          <p:cNvPr id="11" name="Straight Connector 10"/>
          <p:cNvCxnSpPr/>
          <p:nvPr/>
        </p:nvCxnSpPr>
        <p:spPr>
          <a:xfrm>
            <a:off x="0" y="2301707"/>
            <a:ext cx="1904396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>
            <a:spLocks noChangeAspect="1"/>
          </p:cNvSpPr>
          <p:nvPr/>
        </p:nvSpPr>
        <p:spPr>
          <a:xfrm>
            <a:off x="1922547" y="1611051"/>
            <a:ext cx="1371600" cy="1371600"/>
          </a:xfrm>
          <a:prstGeom prst="ellipse">
            <a:avLst/>
          </a:prstGeom>
          <a:noFill/>
          <a:ln w="76200" cmpd="sng">
            <a:solidFill>
              <a:srgbClr val="71AAD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77152" y="1476834"/>
            <a:ext cx="778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2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378197" y="1802760"/>
            <a:ext cx="4766735" cy="1640761"/>
            <a:chOff x="2535161" y="1871734"/>
            <a:chExt cx="4766735" cy="1640761"/>
          </a:xfrm>
        </p:grpSpPr>
        <p:sp>
          <p:nvSpPr>
            <p:cNvPr id="23" name="Rectangle 22"/>
            <p:cNvSpPr/>
            <p:nvPr/>
          </p:nvSpPr>
          <p:spPr>
            <a:xfrm>
              <a:off x="2552711" y="2514601"/>
              <a:ext cx="3208252" cy="997894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Rectangle 23"/>
            <p:cNvSpPr/>
            <p:nvPr/>
          </p:nvSpPr>
          <p:spPr>
            <a:xfrm>
              <a:off x="2535161" y="1871734"/>
              <a:ext cx="4766735" cy="99789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Maximize Content Discovery</a:t>
              </a:r>
              <a:endParaRPr lang="en-US" sz="30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sp>
        <p:nvSpPr>
          <p:cNvPr id="25" name="Oval 24"/>
          <p:cNvSpPr>
            <a:spLocks noChangeAspect="1"/>
          </p:cNvSpPr>
          <p:nvPr/>
        </p:nvSpPr>
        <p:spPr>
          <a:xfrm>
            <a:off x="838200" y="2817587"/>
            <a:ext cx="1371600" cy="1371600"/>
          </a:xfrm>
          <a:prstGeom prst="ellipse">
            <a:avLst/>
          </a:prstGeom>
          <a:noFill/>
          <a:ln w="76200" cmpd="sng">
            <a:solidFill>
              <a:srgbClr val="4343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273605" y="2888426"/>
            <a:ext cx="5431062" cy="2149251"/>
            <a:chOff x="2852979" y="2958120"/>
            <a:chExt cx="5431062" cy="2149251"/>
          </a:xfrm>
        </p:grpSpPr>
        <p:sp>
          <p:nvSpPr>
            <p:cNvPr id="28" name="Rectangle 27"/>
            <p:cNvSpPr/>
            <p:nvPr/>
          </p:nvSpPr>
          <p:spPr>
            <a:xfrm>
              <a:off x="2933722" y="3810001"/>
              <a:ext cx="3208252" cy="129737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2852979" y="2958120"/>
              <a:ext cx="5431062" cy="12973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5560" tIns="35560" rIns="35560" bIns="35560" numCol="1" spcCol="1270" anchor="ctr" anchorCtr="0">
              <a:noAutofit/>
            </a:bodyPr>
            <a:lstStyle/>
            <a:p>
              <a:pPr lvl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Create Conversion Ubiquity</a:t>
              </a:r>
              <a:endParaRPr lang="en-US" sz="32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877732" y="4199596"/>
            <a:ext cx="3962400" cy="1811629"/>
            <a:chOff x="3933533" y="4208170"/>
            <a:chExt cx="3962400" cy="1811629"/>
          </a:xfrm>
        </p:grpSpPr>
        <p:sp>
          <p:nvSpPr>
            <p:cNvPr id="31" name="Rectangle 30"/>
            <p:cNvSpPr/>
            <p:nvPr/>
          </p:nvSpPr>
          <p:spPr>
            <a:xfrm>
              <a:off x="4009733" y="5122451"/>
              <a:ext cx="3208252" cy="897348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2" name="Rectangle 31"/>
            <p:cNvSpPr/>
            <p:nvPr/>
          </p:nvSpPr>
          <p:spPr>
            <a:xfrm>
              <a:off x="3933533" y="4208170"/>
              <a:ext cx="3962400" cy="8973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Test and Fail Fast</a:t>
              </a:r>
              <a:endParaRPr lang="en-US" sz="30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sp>
        <p:nvSpPr>
          <p:cNvPr id="33" name="Oval 32"/>
          <p:cNvSpPr>
            <a:spLocks noChangeAspect="1"/>
          </p:cNvSpPr>
          <p:nvPr/>
        </p:nvSpPr>
        <p:spPr>
          <a:xfrm>
            <a:off x="2404534" y="4020435"/>
            <a:ext cx="1371600" cy="1371600"/>
          </a:xfrm>
          <a:prstGeom prst="ellipse">
            <a:avLst/>
          </a:prstGeom>
          <a:noFill/>
          <a:ln w="76200" cmpd="sng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650670" y="3924935"/>
            <a:ext cx="778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4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94269" y="168556"/>
            <a:ext cx="99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1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0" y="5799696"/>
            <a:ext cx="796481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>
            <a:spLocks noChangeAspect="1"/>
          </p:cNvSpPr>
          <p:nvPr/>
        </p:nvSpPr>
        <p:spPr>
          <a:xfrm>
            <a:off x="834272" y="5119931"/>
            <a:ext cx="1371600" cy="1371600"/>
          </a:xfrm>
          <a:prstGeom prst="ellipse">
            <a:avLst/>
          </a:prstGeom>
          <a:noFill/>
          <a:ln w="76200" cmpd="sng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101281" y="5037677"/>
            <a:ext cx="778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rgbClr val="434343"/>
                </a:solidFill>
                <a:latin typeface="Franklin Gothic Book"/>
                <a:cs typeface="Franklin Gothic Book"/>
              </a:rPr>
              <a:t>5</a:t>
            </a:r>
          </a:p>
        </p:txBody>
      </p:sp>
      <p:sp>
        <p:nvSpPr>
          <p:cNvPr id="39" name="Rectangle 38"/>
          <p:cNvSpPr/>
          <p:nvPr/>
        </p:nvSpPr>
        <p:spPr>
          <a:xfrm>
            <a:off x="2276917" y="5388418"/>
            <a:ext cx="5292282" cy="89734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8100" tIns="38100" rIns="38100" bIns="38100" numCol="1" spcCol="1270" anchor="ctr" anchorCtr="0">
            <a:noAutofit/>
          </a:bodyPr>
          <a:lstStyle/>
          <a:p>
            <a:pPr lvl="0" algn="l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000" kern="12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Optimize for Maximum Leads</a:t>
            </a:r>
            <a:endParaRPr lang="en-US" sz="3000" kern="12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1476834"/>
            <a:ext cx="9144000" cy="5381164"/>
          </a:xfrm>
          <a:prstGeom prst="rect">
            <a:avLst/>
          </a:prstGeom>
          <a:solidFill>
            <a:schemeClr val="bg2">
              <a:alpha val="8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>
            <a:spLocks noChangeAspect="1"/>
          </p:cNvSpPr>
          <p:nvPr/>
        </p:nvSpPr>
        <p:spPr>
          <a:xfrm>
            <a:off x="534016" y="297386"/>
            <a:ext cx="1371600" cy="1371600"/>
          </a:xfrm>
          <a:prstGeom prst="ellipse">
            <a:avLst/>
          </a:prstGeom>
          <a:noFill/>
          <a:ln w="76200" cmpd="sng">
            <a:solidFill>
              <a:srgbClr val="FF812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305734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8789" y="685800"/>
            <a:ext cx="10759939" cy="6155249"/>
          </a:xfrm>
        </p:spPr>
      </p:pic>
      <p:sp>
        <p:nvSpPr>
          <p:cNvPr id="5" name="Title 4"/>
          <p:cNvSpPr txBox="1">
            <a:spLocks/>
          </p:cNvSpPr>
          <p:nvPr/>
        </p:nvSpPr>
        <p:spPr>
          <a:xfrm>
            <a:off x="1329237" y="869075"/>
            <a:ext cx="433493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Build </a:t>
            </a:r>
          </a:p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Social Media </a:t>
            </a:r>
            <a:r>
              <a:rPr lang="en-US" dirty="0" smtClean="0">
                <a:latin typeface="Franklin Gothic Medium"/>
                <a:cs typeface="Franklin Gothic Medium"/>
              </a:rPr>
              <a:t>Reach.</a:t>
            </a:r>
          </a:p>
        </p:txBody>
      </p:sp>
    </p:spTree>
    <p:extLst>
      <p:ext uri="{BB962C8B-B14F-4D97-AF65-F5344CB8AC3E}">
        <p14:creationId xmlns:p14="http://schemas.microsoft.com/office/powerpoint/2010/main" val="1262076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52" y="685800"/>
            <a:ext cx="9458602" cy="6155249"/>
          </a:xfrm>
        </p:spPr>
      </p:pic>
      <p:sp>
        <p:nvSpPr>
          <p:cNvPr id="5" name="Title 4"/>
          <p:cNvSpPr txBox="1">
            <a:spLocks/>
          </p:cNvSpPr>
          <p:nvPr/>
        </p:nvSpPr>
        <p:spPr>
          <a:xfrm>
            <a:off x="1329237" y="869075"/>
            <a:ext cx="433493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Medium"/>
                <a:cs typeface="Franklin Gothic Medium"/>
              </a:rPr>
              <a:t>Follow. Friend. Connect.</a:t>
            </a:r>
          </a:p>
        </p:txBody>
      </p:sp>
    </p:spTree>
    <p:extLst>
      <p:ext uri="{BB962C8B-B14F-4D97-AF65-F5344CB8AC3E}">
        <p14:creationId xmlns:p14="http://schemas.microsoft.com/office/powerpoint/2010/main" val="366240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479" y="0"/>
            <a:ext cx="10534211" cy="7010400"/>
          </a:xfrm>
        </p:spPr>
      </p:pic>
      <p:sp>
        <p:nvSpPr>
          <p:cNvPr id="7" name="Oval 6"/>
          <p:cNvSpPr>
            <a:spLocks noChangeAspect="1"/>
          </p:cNvSpPr>
          <p:nvPr/>
        </p:nvSpPr>
        <p:spPr bwMode="auto">
          <a:xfrm>
            <a:off x="-601163" y="4721696"/>
            <a:ext cx="5211464" cy="4814464"/>
          </a:xfrm>
          <a:prstGeom prst="ellipse">
            <a:avLst/>
          </a:prstGeom>
          <a:solidFill>
            <a:srgbClr val="FFFFFF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34343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5" name="Title 4"/>
          <p:cNvSpPr txBox="1">
            <a:spLocks/>
          </p:cNvSpPr>
          <p:nvPr/>
        </p:nvSpPr>
        <p:spPr>
          <a:xfrm>
            <a:off x="431773" y="5508809"/>
            <a:ext cx="433493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Share lots of</a:t>
            </a:r>
            <a:r>
              <a:rPr lang="en-US" dirty="0" smtClean="0">
                <a:latin typeface="Franklin Gothic Medium"/>
                <a:cs typeface="Franklin Gothic Medium"/>
              </a:rPr>
              <a:t> </a:t>
            </a:r>
            <a:r>
              <a:rPr lang="en-US" dirty="0">
                <a:latin typeface="Franklin Gothic Medium"/>
                <a:cs typeface="Franklin Gothic Medium"/>
              </a:rPr>
              <a:t>l</a:t>
            </a:r>
            <a:r>
              <a:rPr lang="en-US" dirty="0" smtClean="0">
                <a:latin typeface="Franklin Gothic Medium"/>
                <a:cs typeface="Franklin Gothic Medium"/>
              </a:rPr>
              <a:t>inks.</a:t>
            </a:r>
          </a:p>
        </p:txBody>
      </p:sp>
    </p:spTree>
    <p:extLst>
      <p:ext uri="{BB962C8B-B14F-4D97-AF65-F5344CB8AC3E}">
        <p14:creationId xmlns:p14="http://schemas.microsoft.com/office/powerpoint/2010/main" val="311065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6949" y="0"/>
            <a:ext cx="10648713" cy="70865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4540695"/>
            <a:ext cx="8629308" cy="1790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4000" dirty="0" smtClean="0">
                <a:latin typeface="Franklin Gothic Medium"/>
                <a:cs typeface="Franklin Gothic Medium"/>
              </a:rPr>
              <a:t>The self </a:t>
            </a:r>
            <a:r>
              <a:rPr lang="en-US" sz="4000" dirty="0">
                <a:latin typeface="Franklin Gothic Medium"/>
                <a:cs typeface="Franklin Gothic Medium"/>
              </a:rPr>
              <a:t>l</a:t>
            </a:r>
            <a:r>
              <a:rPr lang="en-US" sz="4000" dirty="0" smtClean="0">
                <a:latin typeface="Franklin Gothic Medium"/>
                <a:cs typeface="Franklin Gothic Medium"/>
              </a:rPr>
              <a:t>ife of a social </a:t>
            </a:r>
            <a:r>
              <a:rPr lang="en-US" sz="4000" dirty="0">
                <a:latin typeface="Franklin Gothic Medium"/>
                <a:cs typeface="Franklin Gothic Medium"/>
              </a:rPr>
              <a:t>m</a:t>
            </a:r>
            <a:r>
              <a:rPr lang="en-US" sz="4000" dirty="0" smtClean="0">
                <a:latin typeface="Franklin Gothic Medium"/>
                <a:cs typeface="Franklin Gothic Medium"/>
              </a:rPr>
              <a:t>edia </a:t>
            </a:r>
            <a:r>
              <a:rPr lang="en-US" sz="4000" dirty="0">
                <a:latin typeface="Franklin Gothic Medium"/>
                <a:cs typeface="Franklin Gothic Medium"/>
              </a:rPr>
              <a:t>l</a:t>
            </a:r>
            <a:r>
              <a:rPr lang="en-US" sz="4000" dirty="0" smtClean="0">
                <a:latin typeface="Franklin Gothic Medium"/>
                <a:cs typeface="Franklin Gothic Medium"/>
              </a:rPr>
              <a:t>ink is </a:t>
            </a:r>
            <a:r>
              <a:rPr lang="en-US" sz="9400" dirty="0" smtClean="0">
                <a:solidFill>
                  <a:srgbClr val="D8621D"/>
                </a:solidFill>
                <a:latin typeface="Franklin Gothic Medium"/>
                <a:cs typeface="Franklin Gothic Medium"/>
              </a:rPr>
              <a:t>3 hours</a:t>
            </a:r>
            <a:r>
              <a:rPr lang="en-US" sz="4000" dirty="0" smtClean="0">
                <a:solidFill>
                  <a:schemeClr val="tx2"/>
                </a:solidFill>
                <a:latin typeface="Franklin Gothic Book"/>
                <a:cs typeface="Franklin Gothic Book"/>
              </a:rPr>
              <a:t>.</a:t>
            </a: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 </a:t>
            </a:r>
            <a:endParaRPr lang="en-US" sz="4000" b="1" dirty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04651" y="41871"/>
            <a:ext cx="3809710" cy="271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cap="all" dirty="0" smtClean="0">
                <a:latin typeface="Franklin Gothic Book"/>
                <a:cs typeface="Franklin Gothic Book"/>
              </a:rPr>
              <a:t>BITLY, 9/2011</a:t>
            </a:r>
            <a:endParaRPr lang="en-US" sz="1400" cap="all" dirty="0">
              <a:latin typeface="Franklin Gothic Book"/>
              <a:cs typeface="Franklin Gothic Book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866949" y="0"/>
            <a:ext cx="10648713" cy="7086599"/>
          </a:xfrm>
          <a:prstGeom prst="rect">
            <a:avLst/>
          </a:prstGeom>
          <a:solidFill>
            <a:schemeClr val="bg1">
              <a:alpha val="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429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00" y="-63711"/>
            <a:ext cx="10680837" cy="7107978"/>
          </a:xfrm>
        </p:spPr>
      </p:pic>
      <p:grpSp>
        <p:nvGrpSpPr>
          <p:cNvPr id="8" name="Group 7"/>
          <p:cNvGrpSpPr/>
          <p:nvPr/>
        </p:nvGrpSpPr>
        <p:grpSpPr>
          <a:xfrm>
            <a:off x="-634991" y="3640617"/>
            <a:ext cx="5672641" cy="4814464"/>
            <a:chOff x="3176300" y="4175522"/>
            <a:chExt cx="5672641" cy="4814464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3176300" y="4175522"/>
              <a:ext cx="5211464" cy="4814464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4514007" y="5518779"/>
              <a:ext cx="4334934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Automatic </a:t>
              </a:r>
              <a:r>
                <a:rPr lang="en-US" dirty="0" smtClean="0">
                  <a:latin typeface="Franklin Gothic Medium"/>
                  <a:cs typeface="Franklin Gothic Medium"/>
                </a:rPr>
                <a:t>Sharing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82868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6563" y="2892385"/>
            <a:ext cx="8153400" cy="1097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I’m Brian </a:t>
            </a:r>
            <a:r>
              <a:rPr lang="en-US" sz="4000" dirty="0" err="1" smtClean="0">
                <a:solidFill>
                  <a:schemeClr val="bg2"/>
                </a:solidFill>
                <a:latin typeface="Franklin Gothic Book"/>
                <a:cs typeface="Franklin Gothic Book"/>
              </a:rPr>
              <a:t>Halligan</a:t>
            </a: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.</a:t>
            </a:r>
          </a:p>
          <a:p>
            <a:pPr>
              <a:lnSpc>
                <a:spcPct val="80000"/>
              </a:lnSpc>
            </a:pP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Nice to meet you.</a:t>
            </a:r>
            <a:endParaRPr lang="en-US" sz="2800" dirty="0" smtClean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6549134" y="6089869"/>
            <a:ext cx="0" cy="779573"/>
          </a:xfrm>
          <a:prstGeom prst="line">
            <a:avLst/>
          </a:prstGeom>
          <a:ln w="76200" cap="rnd" cmpd="sng">
            <a:solidFill>
              <a:srgbClr val="FFFFFF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-266520" y="-125439"/>
            <a:ext cx="9433754" cy="7118677"/>
          </a:xfrm>
          <a:prstGeom prst="rect">
            <a:avLst/>
          </a:prstGeom>
          <a:solidFill>
            <a:srgbClr val="E36F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744293" y="4142521"/>
            <a:ext cx="2754856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sz="3000" dirty="0" smtClean="0">
                <a:solidFill>
                  <a:schemeClr val="bg2"/>
                </a:solidFill>
                <a:latin typeface="Franklin Gothic Book"/>
                <a:cs typeface="Franklin Gothic Book"/>
                <a:hlinkClick r:id="rId2"/>
              </a:rPr>
              <a:t>@</a:t>
            </a:r>
            <a:r>
              <a:rPr lang="en-US" sz="3000" dirty="0" err="1" smtClean="0">
                <a:solidFill>
                  <a:schemeClr val="bg2"/>
                </a:solidFill>
                <a:latin typeface="Franklin Gothic Book"/>
                <a:cs typeface="Franklin Gothic Book"/>
                <a:hlinkClick r:id="rId2"/>
              </a:rPr>
              <a:t>JeffreyLCohen</a:t>
            </a:r>
            <a:endParaRPr lang="en-US" sz="3000" dirty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8963" y="3044785"/>
            <a:ext cx="8153400" cy="1097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I’m </a:t>
            </a: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Jeff Cohen.</a:t>
            </a:r>
            <a:endParaRPr lang="en-US" sz="4000" dirty="0" smtClean="0">
              <a:solidFill>
                <a:schemeClr val="bg2"/>
              </a:solidFill>
              <a:latin typeface="Franklin Gothic Book"/>
              <a:cs typeface="Franklin Gothic Book"/>
            </a:endParaRPr>
          </a:p>
          <a:p>
            <a:pPr>
              <a:lnSpc>
                <a:spcPct val="80000"/>
              </a:lnSpc>
            </a:pP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Nice to meet you.</a:t>
            </a:r>
            <a:endParaRPr lang="en-US" sz="2800" dirty="0" smtClean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6540626" y="5447017"/>
            <a:ext cx="0" cy="1395303"/>
          </a:xfrm>
          <a:prstGeom prst="line">
            <a:avLst/>
          </a:prstGeom>
          <a:ln w="76200" cap="rnd" cmpd="sng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846" y="1634830"/>
            <a:ext cx="3084576" cy="385940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4916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479" y="0"/>
            <a:ext cx="10534211" cy="7010399"/>
          </a:xfrm>
        </p:spPr>
      </p:pic>
      <p:sp>
        <p:nvSpPr>
          <p:cNvPr id="7" name="Oval 6"/>
          <p:cNvSpPr>
            <a:spLocks noChangeAspect="1"/>
          </p:cNvSpPr>
          <p:nvPr/>
        </p:nvSpPr>
        <p:spPr bwMode="auto">
          <a:xfrm>
            <a:off x="3929681" y="4556127"/>
            <a:ext cx="5211464" cy="4814464"/>
          </a:xfrm>
          <a:prstGeom prst="ellipse">
            <a:avLst/>
          </a:prstGeom>
          <a:solidFill>
            <a:srgbClr val="FFFFFF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34343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5" name="Title 4"/>
          <p:cNvSpPr txBox="1">
            <a:spLocks/>
          </p:cNvSpPr>
          <p:nvPr/>
        </p:nvSpPr>
        <p:spPr>
          <a:xfrm>
            <a:off x="4460921" y="5594120"/>
            <a:ext cx="433493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Leverage existing </a:t>
            </a:r>
            <a:r>
              <a:rPr lang="en-US" dirty="0" smtClean="0">
                <a:latin typeface="Franklin Gothic Medium"/>
                <a:cs typeface="Franklin Gothic Medium"/>
              </a:rPr>
              <a:t> </a:t>
            </a:r>
            <a:r>
              <a:rPr lang="en-US" dirty="0">
                <a:latin typeface="Franklin Gothic Medium"/>
                <a:cs typeface="Franklin Gothic Medium"/>
              </a:rPr>
              <a:t>c</a:t>
            </a:r>
            <a:r>
              <a:rPr lang="en-US" dirty="0" smtClean="0">
                <a:latin typeface="Franklin Gothic Medium"/>
                <a:cs typeface="Franklin Gothic Medium"/>
              </a:rPr>
              <a:t>ontacts.</a:t>
            </a:r>
          </a:p>
        </p:txBody>
      </p:sp>
    </p:spTree>
    <p:extLst>
      <p:ext uri="{BB962C8B-B14F-4D97-AF65-F5344CB8AC3E}">
        <p14:creationId xmlns:p14="http://schemas.microsoft.com/office/powerpoint/2010/main" val="3504387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99" y="-15680"/>
            <a:ext cx="10981692" cy="6858000"/>
          </a:xfrm>
        </p:spPr>
      </p:pic>
      <p:sp>
        <p:nvSpPr>
          <p:cNvPr id="6" name="Oval 5"/>
          <p:cNvSpPr>
            <a:spLocks noChangeAspect="1"/>
          </p:cNvSpPr>
          <p:nvPr/>
        </p:nvSpPr>
        <p:spPr bwMode="auto">
          <a:xfrm>
            <a:off x="3929681" y="4556127"/>
            <a:ext cx="5211464" cy="4814464"/>
          </a:xfrm>
          <a:prstGeom prst="ellipse">
            <a:avLst/>
          </a:prstGeom>
          <a:solidFill>
            <a:srgbClr val="FFFFFF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34343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4696091" y="5500040"/>
            <a:ext cx="433493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Use email for </a:t>
            </a:r>
            <a:r>
              <a:rPr lang="en-US" dirty="0">
                <a:latin typeface="Franklin Gothic Medium"/>
                <a:cs typeface="Franklin Gothic Medium"/>
              </a:rPr>
              <a:t>r</a:t>
            </a:r>
            <a:r>
              <a:rPr lang="en-US" dirty="0" smtClean="0">
                <a:latin typeface="Franklin Gothic Medium"/>
                <a:cs typeface="Franklin Gothic Medium"/>
              </a:rPr>
              <a:t>each building</a:t>
            </a:r>
            <a:r>
              <a:rPr lang="en-US" dirty="0" smtClean="0">
                <a:latin typeface="Franklin Gothic Book"/>
                <a:cs typeface="Franklin Gothic Book"/>
              </a:rPr>
              <a:t>.</a:t>
            </a:r>
            <a:endParaRPr lang="en-US" dirty="0" smtClean="0">
              <a:latin typeface="Franklin Gothic Medium"/>
              <a:cs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3859281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42" y="-8854"/>
            <a:ext cx="8625100" cy="6866854"/>
          </a:xfrm>
        </p:spPr>
      </p:pic>
    </p:spTree>
    <p:extLst>
      <p:ext uri="{BB962C8B-B14F-4D97-AF65-F5344CB8AC3E}">
        <p14:creationId xmlns:p14="http://schemas.microsoft.com/office/powerpoint/2010/main" val="226118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66" y="-8854"/>
            <a:ext cx="7604051" cy="6866854"/>
          </a:xfrm>
        </p:spPr>
      </p:pic>
    </p:spTree>
    <p:extLst>
      <p:ext uri="{BB962C8B-B14F-4D97-AF65-F5344CB8AC3E}">
        <p14:creationId xmlns:p14="http://schemas.microsoft.com/office/powerpoint/2010/main" val="2163542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val 34"/>
          <p:cNvSpPr>
            <a:spLocks noChangeAspect="1"/>
          </p:cNvSpPr>
          <p:nvPr/>
        </p:nvSpPr>
        <p:spPr>
          <a:xfrm>
            <a:off x="534016" y="297386"/>
            <a:ext cx="1371600" cy="1371600"/>
          </a:xfrm>
          <a:prstGeom prst="ellipse">
            <a:avLst/>
          </a:prstGeom>
          <a:noFill/>
          <a:ln w="76200" cmpd="sng">
            <a:solidFill>
              <a:srgbClr val="FF812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3496762"/>
            <a:ext cx="796481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3866" y="924956"/>
            <a:ext cx="457200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0" y="4665143"/>
            <a:ext cx="2354348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041402" y="2682120"/>
            <a:ext cx="99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3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033222" y="135295"/>
            <a:ext cx="4343428" cy="1280904"/>
            <a:chOff x="2743192" y="220134"/>
            <a:chExt cx="4343428" cy="1280904"/>
          </a:xfrm>
        </p:grpSpPr>
        <p:sp>
          <p:nvSpPr>
            <p:cNvPr id="17" name="Rectangle 16"/>
            <p:cNvSpPr/>
            <p:nvPr/>
          </p:nvSpPr>
          <p:spPr>
            <a:xfrm>
              <a:off x="2743192" y="457196"/>
              <a:ext cx="4343428" cy="10438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Rectangle 17"/>
            <p:cNvSpPr/>
            <p:nvPr/>
          </p:nvSpPr>
          <p:spPr>
            <a:xfrm>
              <a:off x="2743192" y="220134"/>
              <a:ext cx="4343428" cy="10438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40640" rIns="40640" bIns="4064" numCol="1" spcCol="1270" anchor="b" anchorCtr="0">
              <a:noAutofit/>
            </a:bodyPr>
            <a:lstStyle/>
            <a:p>
              <a:pPr lvl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Get The Basics Right</a:t>
              </a:r>
              <a:endParaRPr lang="en-US" sz="32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cxnSp>
        <p:nvCxnSpPr>
          <p:cNvPr id="11" name="Straight Connector 10"/>
          <p:cNvCxnSpPr/>
          <p:nvPr/>
        </p:nvCxnSpPr>
        <p:spPr>
          <a:xfrm>
            <a:off x="0" y="2301707"/>
            <a:ext cx="1904396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177152" y="1476834"/>
            <a:ext cx="778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2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378197" y="1802760"/>
            <a:ext cx="4766735" cy="1640761"/>
            <a:chOff x="2535161" y="1871734"/>
            <a:chExt cx="4766735" cy="1640761"/>
          </a:xfrm>
        </p:grpSpPr>
        <p:sp>
          <p:nvSpPr>
            <p:cNvPr id="23" name="Rectangle 22"/>
            <p:cNvSpPr/>
            <p:nvPr/>
          </p:nvSpPr>
          <p:spPr>
            <a:xfrm>
              <a:off x="2552711" y="2514601"/>
              <a:ext cx="3208252" cy="997894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Rectangle 23"/>
            <p:cNvSpPr/>
            <p:nvPr/>
          </p:nvSpPr>
          <p:spPr>
            <a:xfrm>
              <a:off x="2535161" y="1871734"/>
              <a:ext cx="4766735" cy="99789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Maximize Content Discovery</a:t>
              </a:r>
              <a:endParaRPr lang="en-US" sz="30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sp>
        <p:nvSpPr>
          <p:cNvPr id="25" name="Oval 24"/>
          <p:cNvSpPr>
            <a:spLocks noChangeAspect="1"/>
          </p:cNvSpPr>
          <p:nvPr/>
        </p:nvSpPr>
        <p:spPr>
          <a:xfrm>
            <a:off x="838200" y="2817587"/>
            <a:ext cx="1371600" cy="1371600"/>
          </a:xfrm>
          <a:prstGeom prst="ellipse">
            <a:avLst/>
          </a:prstGeom>
          <a:noFill/>
          <a:ln w="76200" cmpd="sng">
            <a:solidFill>
              <a:srgbClr val="4343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273605" y="2888426"/>
            <a:ext cx="5431062" cy="2149251"/>
            <a:chOff x="2852979" y="2958120"/>
            <a:chExt cx="5431062" cy="2149251"/>
          </a:xfrm>
        </p:grpSpPr>
        <p:sp>
          <p:nvSpPr>
            <p:cNvPr id="28" name="Rectangle 27"/>
            <p:cNvSpPr/>
            <p:nvPr/>
          </p:nvSpPr>
          <p:spPr>
            <a:xfrm>
              <a:off x="2933722" y="3810001"/>
              <a:ext cx="3208252" cy="129737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2852979" y="2958120"/>
              <a:ext cx="5431062" cy="12973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5560" tIns="35560" rIns="35560" bIns="35560" numCol="1" spcCol="1270" anchor="ctr" anchorCtr="0">
              <a:noAutofit/>
            </a:bodyPr>
            <a:lstStyle/>
            <a:p>
              <a:pPr lvl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Create Conversion Ubiquity</a:t>
              </a:r>
              <a:endParaRPr lang="en-US" sz="32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877732" y="4199596"/>
            <a:ext cx="3962400" cy="1811629"/>
            <a:chOff x="3933533" y="4208170"/>
            <a:chExt cx="3962400" cy="1811629"/>
          </a:xfrm>
        </p:grpSpPr>
        <p:sp>
          <p:nvSpPr>
            <p:cNvPr id="31" name="Rectangle 30"/>
            <p:cNvSpPr/>
            <p:nvPr/>
          </p:nvSpPr>
          <p:spPr>
            <a:xfrm>
              <a:off x="4009733" y="5122451"/>
              <a:ext cx="3208252" cy="897348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2" name="Rectangle 31"/>
            <p:cNvSpPr/>
            <p:nvPr/>
          </p:nvSpPr>
          <p:spPr>
            <a:xfrm>
              <a:off x="3933533" y="4208170"/>
              <a:ext cx="3962400" cy="8973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Test and Fail Fast</a:t>
              </a:r>
              <a:endParaRPr lang="en-US" sz="30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sp>
        <p:nvSpPr>
          <p:cNvPr id="33" name="Oval 32"/>
          <p:cNvSpPr>
            <a:spLocks noChangeAspect="1"/>
          </p:cNvSpPr>
          <p:nvPr/>
        </p:nvSpPr>
        <p:spPr>
          <a:xfrm>
            <a:off x="2404534" y="4020435"/>
            <a:ext cx="1371600" cy="1371600"/>
          </a:xfrm>
          <a:prstGeom prst="ellipse">
            <a:avLst/>
          </a:prstGeom>
          <a:noFill/>
          <a:ln w="76200" cmpd="sng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650670" y="3924935"/>
            <a:ext cx="778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4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94269" y="168556"/>
            <a:ext cx="99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1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0" y="5799696"/>
            <a:ext cx="796481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>
            <a:spLocks noChangeAspect="1"/>
          </p:cNvSpPr>
          <p:nvPr/>
        </p:nvSpPr>
        <p:spPr>
          <a:xfrm>
            <a:off x="834272" y="5119931"/>
            <a:ext cx="1371600" cy="1371600"/>
          </a:xfrm>
          <a:prstGeom prst="ellipse">
            <a:avLst/>
          </a:prstGeom>
          <a:noFill/>
          <a:ln w="76200" cmpd="sng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101281" y="5037677"/>
            <a:ext cx="778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rgbClr val="434343"/>
                </a:solidFill>
                <a:latin typeface="Franklin Gothic Book"/>
                <a:cs typeface="Franklin Gothic Book"/>
              </a:rPr>
              <a:t>5</a:t>
            </a:r>
          </a:p>
        </p:txBody>
      </p:sp>
      <p:sp>
        <p:nvSpPr>
          <p:cNvPr id="39" name="Rectangle 38"/>
          <p:cNvSpPr/>
          <p:nvPr/>
        </p:nvSpPr>
        <p:spPr>
          <a:xfrm>
            <a:off x="2276917" y="5388418"/>
            <a:ext cx="5292282" cy="89734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8100" tIns="38100" rIns="38100" bIns="38100" numCol="1" spcCol="1270" anchor="ctr" anchorCtr="0">
            <a:noAutofit/>
          </a:bodyPr>
          <a:lstStyle/>
          <a:p>
            <a:pPr lvl="0" algn="l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000" kern="12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Optimize for Maximum Leads</a:t>
            </a:r>
            <a:endParaRPr lang="en-US" sz="3000" kern="12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0" y="2682120"/>
            <a:ext cx="9144000" cy="4175878"/>
          </a:xfrm>
          <a:prstGeom prst="rect">
            <a:avLst/>
          </a:prstGeom>
          <a:solidFill>
            <a:schemeClr val="bg2">
              <a:alpha val="8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>
            <a:spLocks noChangeAspect="1"/>
          </p:cNvSpPr>
          <p:nvPr/>
        </p:nvSpPr>
        <p:spPr>
          <a:xfrm>
            <a:off x="1922547" y="1611051"/>
            <a:ext cx="1371600" cy="1371600"/>
          </a:xfrm>
          <a:prstGeom prst="ellipse">
            <a:avLst/>
          </a:prstGeom>
          <a:noFill/>
          <a:ln w="76200" cmpd="sng">
            <a:solidFill>
              <a:srgbClr val="71AAD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24149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54"/>
          <p:cNvSpPr>
            <a:spLocks noChangeArrowheads="1"/>
          </p:cNvSpPr>
          <p:nvPr/>
        </p:nvSpPr>
        <p:spPr bwMode="ltGray">
          <a:xfrm>
            <a:off x="0" y="3500438"/>
            <a:ext cx="8753475" cy="1219200"/>
          </a:xfrm>
          <a:prstGeom prst="rightArrow">
            <a:avLst>
              <a:gd name="adj1" fmla="val 68056"/>
              <a:gd name="adj2" fmla="val 55343"/>
            </a:avLst>
          </a:prstGeom>
          <a:gradFill flip="none" rotWithShape="1">
            <a:gsLst>
              <a:gs pos="96000">
                <a:schemeClr val="accent6"/>
              </a:gs>
              <a:gs pos="0">
                <a:srgbClr val="FFFFFF"/>
              </a:gs>
            </a:gsLst>
            <a:lin ang="0" scaled="1"/>
            <a:tileRect/>
          </a:gradFill>
          <a:ln w="19050">
            <a:solidFill>
              <a:srgbClr val="FFFFFF"/>
            </a:solidFill>
            <a:miter lim="800000"/>
            <a:headEnd/>
            <a:tailEnd/>
          </a:ln>
        </p:spPr>
        <p:txBody>
          <a:bodyPr anchor="ctr"/>
          <a:lstStyle/>
          <a:p>
            <a:endParaRPr lang="en-US" sz="2400">
              <a:cs typeface="Arial" charset="0"/>
            </a:endParaRPr>
          </a:p>
        </p:txBody>
      </p:sp>
      <p:sp>
        <p:nvSpPr>
          <p:cNvPr id="46083" name="Line 2"/>
          <p:cNvSpPr>
            <a:spLocks noChangeShapeType="1"/>
          </p:cNvSpPr>
          <p:nvPr/>
        </p:nvSpPr>
        <p:spPr bwMode="gray">
          <a:xfrm flipV="1">
            <a:off x="1312863" y="2671763"/>
            <a:ext cx="0" cy="1160462"/>
          </a:xfrm>
          <a:prstGeom prst="line">
            <a:avLst/>
          </a:prstGeom>
          <a:noFill/>
          <a:ln w="28575">
            <a:solidFill>
              <a:srgbClr val="FF8125"/>
            </a:solidFill>
            <a:round/>
            <a:headEnd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4" name="Line 3"/>
          <p:cNvSpPr>
            <a:spLocks noChangeShapeType="1"/>
          </p:cNvSpPr>
          <p:nvPr/>
        </p:nvSpPr>
        <p:spPr bwMode="gray">
          <a:xfrm flipV="1">
            <a:off x="5054600" y="2671763"/>
            <a:ext cx="0" cy="1416050"/>
          </a:xfrm>
          <a:prstGeom prst="line">
            <a:avLst/>
          </a:prstGeom>
          <a:noFill/>
          <a:ln w="28575">
            <a:solidFill>
              <a:srgbClr val="FF8125"/>
            </a:solidFill>
            <a:round/>
            <a:headEnd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5" name="Line 4"/>
          <p:cNvSpPr>
            <a:spLocks noChangeShapeType="1"/>
          </p:cNvSpPr>
          <p:nvPr/>
        </p:nvSpPr>
        <p:spPr bwMode="gray">
          <a:xfrm>
            <a:off x="6926263" y="4351338"/>
            <a:ext cx="0" cy="1416050"/>
          </a:xfrm>
          <a:prstGeom prst="line">
            <a:avLst/>
          </a:prstGeom>
          <a:noFill/>
          <a:ln w="28575">
            <a:solidFill>
              <a:srgbClr val="FF8125"/>
            </a:solidFill>
            <a:round/>
            <a:headEnd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6" name="Line 5"/>
          <p:cNvSpPr>
            <a:spLocks noChangeShapeType="1"/>
          </p:cNvSpPr>
          <p:nvPr/>
        </p:nvSpPr>
        <p:spPr bwMode="gray">
          <a:xfrm>
            <a:off x="3182938" y="4351338"/>
            <a:ext cx="0" cy="1416050"/>
          </a:xfrm>
          <a:prstGeom prst="line">
            <a:avLst/>
          </a:prstGeom>
          <a:noFill/>
          <a:ln w="28575">
            <a:solidFill>
              <a:srgbClr val="FF8125"/>
            </a:solidFill>
            <a:round/>
            <a:headEnd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6087" name="Group 34"/>
          <p:cNvGrpSpPr>
            <a:grpSpLocks/>
          </p:cNvGrpSpPr>
          <p:nvPr/>
        </p:nvGrpSpPr>
        <p:grpSpPr bwMode="auto">
          <a:xfrm>
            <a:off x="720725" y="3500438"/>
            <a:ext cx="1184275" cy="1184275"/>
            <a:chOff x="454" y="2205"/>
            <a:chExt cx="746" cy="746"/>
          </a:xfrm>
        </p:grpSpPr>
        <p:sp>
          <p:nvSpPr>
            <p:cNvPr id="46107" name="Oval 97"/>
            <p:cNvSpPr>
              <a:spLocks noChangeArrowheads="1"/>
            </p:cNvSpPr>
            <p:nvPr/>
          </p:nvSpPr>
          <p:spPr bwMode="gray">
            <a:xfrm>
              <a:off x="454" y="2205"/>
              <a:ext cx="746" cy="746"/>
            </a:xfrm>
            <a:prstGeom prst="ellipse">
              <a:avLst/>
            </a:prstGeom>
            <a:solidFill>
              <a:srgbClr val="FF8125">
                <a:alpha val="70195"/>
              </a:srgbClr>
            </a:solidFill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en-US" sz="1800"/>
            </a:p>
          </p:txBody>
        </p:sp>
        <p:sp>
          <p:nvSpPr>
            <p:cNvPr id="46108" name="Oval 99"/>
            <p:cNvSpPr>
              <a:spLocks noChangeArrowheads="1"/>
            </p:cNvSpPr>
            <p:nvPr/>
          </p:nvSpPr>
          <p:spPr bwMode="gray">
            <a:xfrm>
              <a:off x="495" y="2246"/>
              <a:ext cx="663" cy="663"/>
            </a:xfrm>
            <a:prstGeom prst="ellipse">
              <a:avLst/>
            </a:prstGeom>
            <a:solidFill>
              <a:srgbClr val="FF8125"/>
            </a:solidFill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algn="l"/>
              <a:endParaRPr lang="en-US" sz="1800"/>
            </a:p>
          </p:txBody>
        </p:sp>
      </p:grpSp>
      <p:sp>
        <p:nvSpPr>
          <p:cNvPr id="46088" name="Text Box 100"/>
          <p:cNvSpPr txBox="1">
            <a:spLocks noChangeArrowheads="1"/>
          </p:cNvSpPr>
          <p:nvPr/>
        </p:nvSpPr>
        <p:spPr bwMode="gray">
          <a:xfrm>
            <a:off x="898525" y="3914775"/>
            <a:ext cx="828675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lnSpc>
                <a:spcPct val="85000"/>
              </a:lnSpc>
            </a:pPr>
            <a:r>
              <a:rPr lang="en-US" sz="2000">
                <a:solidFill>
                  <a:srgbClr val="FFFFFF"/>
                </a:solidFill>
              </a:rPr>
              <a:t>1</a:t>
            </a:r>
          </a:p>
        </p:txBody>
      </p:sp>
      <p:grpSp>
        <p:nvGrpSpPr>
          <p:cNvPr id="46089" name="Group 35"/>
          <p:cNvGrpSpPr>
            <a:grpSpLocks/>
          </p:cNvGrpSpPr>
          <p:nvPr/>
        </p:nvGrpSpPr>
        <p:grpSpPr bwMode="auto">
          <a:xfrm>
            <a:off x="2590800" y="3500438"/>
            <a:ext cx="1184275" cy="1184275"/>
            <a:chOff x="1632" y="2205"/>
            <a:chExt cx="746" cy="746"/>
          </a:xfrm>
          <a:solidFill>
            <a:srgbClr val="FF8125"/>
          </a:solidFill>
        </p:grpSpPr>
        <p:sp>
          <p:nvSpPr>
            <p:cNvPr id="46105" name="Oval 97"/>
            <p:cNvSpPr>
              <a:spLocks noChangeArrowheads="1"/>
            </p:cNvSpPr>
            <p:nvPr/>
          </p:nvSpPr>
          <p:spPr bwMode="gray">
            <a:xfrm>
              <a:off x="1632" y="2205"/>
              <a:ext cx="746" cy="746"/>
            </a:xfrm>
            <a:prstGeom prst="ellipse">
              <a:avLst/>
            </a:prstGeom>
            <a:grp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en-US" sz="1800"/>
            </a:p>
          </p:txBody>
        </p:sp>
        <p:sp>
          <p:nvSpPr>
            <p:cNvPr id="46106" name="Oval 99"/>
            <p:cNvSpPr>
              <a:spLocks noChangeArrowheads="1"/>
            </p:cNvSpPr>
            <p:nvPr/>
          </p:nvSpPr>
          <p:spPr bwMode="gray">
            <a:xfrm>
              <a:off x="1673" y="2246"/>
              <a:ext cx="663" cy="663"/>
            </a:xfrm>
            <a:prstGeom prst="ellipse">
              <a:avLst/>
            </a:prstGeom>
            <a:grp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algn="l"/>
              <a:endParaRPr lang="en-US" sz="1800"/>
            </a:p>
          </p:txBody>
        </p:sp>
      </p:grpSp>
      <p:sp>
        <p:nvSpPr>
          <p:cNvPr id="46090" name="Text Box 100"/>
          <p:cNvSpPr txBox="1">
            <a:spLocks noChangeArrowheads="1"/>
          </p:cNvSpPr>
          <p:nvPr/>
        </p:nvSpPr>
        <p:spPr bwMode="gray">
          <a:xfrm>
            <a:off x="2768600" y="3914775"/>
            <a:ext cx="828675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lnSpc>
                <a:spcPct val="85000"/>
              </a:lnSpc>
            </a:pPr>
            <a:r>
              <a:rPr lang="en-US" sz="2000">
                <a:solidFill>
                  <a:srgbClr val="FFFFFF"/>
                </a:solidFill>
              </a:rPr>
              <a:t>2</a:t>
            </a:r>
          </a:p>
        </p:txBody>
      </p:sp>
      <p:grpSp>
        <p:nvGrpSpPr>
          <p:cNvPr id="46091" name="Group 36"/>
          <p:cNvGrpSpPr>
            <a:grpSpLocks/>
          </p:cNvGrpSpPr>
          <p:nvPr/>
        </p:nvGrpSpPr>
        <p:grpSpPr bwMode="auto">
          <a:xfrm>
            <a:off x="4462463" y="3500438"/>
            <a:ext cx="1184275" cy="1184275"/>
            <a:chOff x="2811" y="2205"/>
            <a:chExt cx="746" cy="746"/>
          </a:xfrm>
          <a:solidFill>
            <a:srgbClr val="FF8125"/>
          </a:solidFill>
        </p:grpSpPr>
        <p:sp>
          <p:nvSpPr>
            <p:cNvPr id="46103" name="Oval 97"/>
            <p:cNvSpPr>
              <a:spLocks noChangeArrowheads="1"/>
            </p:cNvSpPr>
            <p:nvPr/>
          </p:nvSpPr>
          <p:spPr bwMode="gray">
            <a:xfrm>
              <a:off x="2811" y="2205"/>
              <a:ext cx="746" cy="746"/>
            </a:xfrm>
            <a:prstGeom prst="ellipse">
              <a:avLst/>
            </a:prstGeom>
            <a:grp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en-US" sz="1800"/>
            </a:p>
          </p:txBody>
        </p:sp>
        <p:sp>
          <p:nvSpPr>
            <p:cNvPr id="46104" name="Oval 99"/>
            <p:cNvSpPr>
              <a:spLocks noChangeArrowheads="1"/>
            </p:cNvSpPr>
            <p:nvPr/>
          </p:nvSpPr>
          <p:spPr bwMode="gray">
            <a:xfrm>
              <a:off x="2852" y="2246"/>
              <a:ext cx="663" cy="663"/>
            </a:xfrm>
            <a:prstGeom prst="ellipse">
              <a:avLst/>
            </a:prstGeom>
            <a:grp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algn="l"/>
              <a:endParaRPr lang="en-US" sz="1800"/>
            </a:p>
          </p:txBody>
        </p:sp>
      </p:grpSp>
      <p:sp>
        <p:nvSpPr>
          <p:cNvPr id="46092" name="Text Box 100"/>
          <p:cNvSpPr txBox="1">
            <a:spLocks noChangeArrowheads="1"/>
          </p:cNvSpPr>
          <p:nvPr/>
        </p:nvSpPr>
        <p:spPr bwMode="gray">
          <a:xfrm>
            <a:off x="4640263" y="3914775"/>
            <a:ext cx="828675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lnSpc>
                <a:spcPct val="85000"/>
              </a:lnSpc>
            </a:pPr>
            <a:r>
              <a:rPr lang="en-US" sz="2000">
                <a:solidFill>
                  <a:srgbClr val="FFFFFF"/>
                </a:solidFill>
              </a:rPr>
              <a:t>3</a:t>
            </a:r>
          </a:p>
        </p:txBody>
      </p:sp>
      <p:grpSp>
        <p:nvGrpSpPr>
          <p:cNvPr id="46093" name="Group 37"/>
          <p:cNvGrpSpPr>
            <a:grpSpLocks/>
          </p:cNvGrpSpPr>
          <p:nvPr/>
        </p:nvGrpSpPr>
        <p:grpSpPr bwMode="auto">
          <a:xfrm>
            <a:off x="6334125" y="3500438"/>
            <a:ext cx="1184275" cy="1184275"/>
            <a:chOff x="3990" y="2205"/>
            <a:chExt cx="746" cy="746"/>
          </a:xfrm>
        </p:grpSpPr>
        <p:sp>
          <p:nvSpPr>
            <p:cNvPr id="46101" name="Oval 97"/>
            <p:cNvSpPr>
              <a:spLocks noChangeArrowheads="1"/>
            </p:cNvSpPr>
            <p:nvPr/>
          </p:nvSpPr>
          <p:spPr bwMode="gray">
            <a:xfrm>
              <a:off x="3990" y="2205"/>
              <a:ext cx="746" cy="746"/>
            </a:xfrm>
            <a:prstGeom prst="ellipse">
              <a:avLst/>
            </a:prstGeom>
            <a:solidFill>
              <a:srgbClr val="FF8125">
                <a:alpha val="70195"/>
              </a:srgbClr>
            </a:solidFill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en-US" sz="1800"/>
            </a:p>
          </p:txBody>
        </p:sp>
        <p:sp>
          <p:nvSpPr>
            <p:cNvPr id="46102" name="Oval 99"/>
            <p:cNvSpPr>
              <a:spLocks noChangeArrowheads="1"/>
            </p:cNvSpPr>
            <p:nvPr/>
          </p:nvSpPr>
          <p:spPr bwMode="gray">
            <a:xfrm>
              <a:off x="4031" y="2246"/>
              <a:ext cx="663" cy="663"/>
            </a:xfrm>
            <a:prstGeom prst="ellipse">
              <a:avLst/>
            </a:prstGeom>
            <a:solidFill>
              <a:srgbClr val="FF8125"/>
            </a:solidFill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algn="l"/>
              <a:endParaRPr lang="en-US" sz="1800"/>
            </a:p>
          </p:txBody>
        </p:sp>
      </p:grpSp>
      <p:sp>
        <p:nvSpPr>
          <p:cNvPr id="46094" name="Text Box 100"/>
          <p:cNvSpPr txBox="1">
            <a:spLocks noChangeArrowheads="1"/>
          </p:cNvSpPr>
          <p:nvPr/>
        </p:nvSpPr>
        <p:spPr bwMode="gray">
          <a:xfrm>
            <a:off x="6511925" y="3914775"/>
            <a:ext cx="828675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lnSpc>
                <a:spcPct val="85000"/>
              </a:lnSpc>
            </a:pPr>
            <a:r>
              <a:rPr lang="en-US" sz="2000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46096" name="Text Box 29"/>
          <p:cNvSpPr txBox="1">
            <a:spLocks noChangeArrowheads="1"/>
          </p:cNvSpPr>
          <p:nvPr/>
        </p:nvSpPr>
        <p:spPr bwMode="gray">
          <a:xfrm>
            <a:off x="1312862" y="2078485"/>
            <a:ext cx="279712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sz="3000" dirty="0">
                <a:latin typeface="Franklin Gothic Book"/>
                <a:cs typeface="Franklin Gothic Book"/>
              </a:rPr>
              <a:t>Regular </a:t>
            </a:r>
            <a:endParaRPr lang="en-US" sz="3000" dirty="0" smtClean="0">
              <a:latin typeface="Franklin Gothic Book"/>
              <a:cs typeface="Franklin Gothic Book"/>
            </a:endParaRPr>
          </a:p>
          <a:p>
            <a:r>
              <a:rPr lang="en-US" sz="3000" dirty="0" smtClean="0">
                <a:latin typeface="Franklin Gothic Book"/>
                <a:cs typeface="Franklin Gothic Book"/>
              </a:rPr>
              <a:t>Content </a:t>
            </a:r>
            <a:endParaRPr lang="en-US" sz="3000" dirty="0">
              <a:latin typeface="Franklin Gothic Book"/>
              <a:cs typeface="Franklin Gothic Book"/>
            </a:endParaRPr>
          </a:p>
        </p:txBody>
      </p:sp>
      <p:sp>
        <p:nvSpPr>
          <p:cNvPr id="46097" name="Text Box 30"/>
          <p:cNvSpPr txBox="1">
            <a:spLocks noChangeArrowheads="1"/>
          </p:cNvSpPr>
          <p:nvPr/>
        </p:nvSpPr>
        <p:spPr bwMode="gray">
          <a:xfrm>
            <a:off x="5053012" y="2095418"/>
            <a:ext cx="2871787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/>
            <a:r>
              <a:rPr lang="en-US" sz="3000" dirty="0">
                <a:latin typeface="Franklin Gothic Book"/>
                <a:cs typeface="Franklin Gothic Book"/>
              </a:rPr>
              <a:t>Dedicated Monitoring</a:t>
            </a:r>
          </a:p>
          <a:p>
            <a:pPr algn="l" eaLnBrk="1" hangingPunct="1"/>
            <a:endParaRPr lang="en-US" dirty="0"/>
          </a:p>
        </p:txBody>
      </p:sp>
      <p:sp>
        <p:nvSpPr>
          <p:cNvPr id="46098" name="Text Box 31"/>
          <p:cNvSpPr txBox="1">
            <a:spLocks noChangeArrowheads="1"/>
          </p:cNvSpPr>
          <p:nvPr/>
        </p:nvSpPr>
        <p:spPr bwMode="gray">
          <a:xfrm>
            <a:off x="3213628" y="5171753"/>
            <a:ext cx="2289175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/>
            <a:r>
              <a:rPr lang="en-US" sz="3000" dirty="0">
                <a:latin typeface="Franklin Gothic Book"/>
                <a:cs typeface="Franklin Gothic Book"/>
              </a:rPr>
              <a:t>Consistent Sharing</a:t>
            </a:r>
          </a:p>
          <a:p>
            <a:pPr algn="l" eaLnBrk="1" hangingPunct="1"/>
            <a:endParaRPr lang="en-US" dirty="0"/>
          </a:p>
        </p:txBody>
      </p:sp>
      <p:sp>
        <p:nvSpPr>
          <p:cNvPr id="46099" name="Text Box 32"/>
          <p:cNvSpPr txBox="1">
            <a:spLocks noChangeArrowheads="1"/>
          </p:cNvSpPr>
          <p:nvPr/>
        </p:nvSpPr>
        <p:spPr bwMode="auto">
          <a:xfrm>
            <a:off x="6897720" y="5239485"/>
            <a:ext cx="250028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sz="3000" dirty="0">
                <a:latin typeface="Franklin Gothic Book"/>
                <a:cs typeface="Franklin Gothic Book"/>
              </a:rPr>
              <a:t>Prioritized Engagement</a:t>
            </a:r>
          </a:p>
        </p:txBody>
      </p:sp>
      <p:sp>
        <p:nvSpPr>
          <p:cNvPr id="46100" name="Rectangle 4"/>
          <p:cNvSpPr>
            <a:spLocks noChangeArrowheads="1"/>
          </p:cNvSpPr>
          <p:nvPr/>
        </p:nvSpPr>
        <p:spPr bwMode="auto">
          <a:xfrm>
            <a:off x="139591" y="882753"/>
            <a:ext cx="8894794" cy="496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/>
          <a:p>
            <a:pPr algn="l">
              <a:lnSpc>
                <a:spcPct val="85000"/>
              </a:lnSpc>
            </a:pPr>
            <a:r>
              <a:rPr lang="en-US" sz="3000" b="1" dirty="0" smtClean="0">
                <a:solidFill>
                  <a:srgbClr val="FF8125"/>
                </a:solidFill>
                <a:latin typeface="Franklin Gothic Book"/>
                <a:cs typeface="Franklin Gothic Book"/>
              </a:rPr>
              <a:t>Framework: </a:t>
            </a:r>
            <a:r>
              <a:rPr lang="en-US" sz="2800" dirty="0" smtClean="0">
                <a:latin typeface="Franklin Gothic Book"/>
                <a:cs typeface="Franklin Gothic Book"/>
              </a:rPr>
              <a:t>Content Discovery for Lead Generation</a:t>
            </a:r>
            <a:endParaRPr lang="en-US" sz="2800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49528372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E36F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>
            <a:spLocks noChangeAspect="1"/>
          </p:cNvSpPr>
          <p:nvPr/>
        </p:nvSpPr>
        <p:spPr bwMode="auto">
          <a:xfrm>
            <a:off x="3964898" y="2895600"/>
            <a:ext cx="4572000" cy="4572000"/>
          </a:xfrm>
          <a:prstGeom prst="ellipse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C545B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5737404" y="4741023"/>
            <a:ext cx="2584832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8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9pPr>
          </a:lstStyle>
          <a:p>
            <a:pPr defTabSz="914400">
              <a:lnSpc>
                <a:spcPct val="80000"/>
              </a:lnSpc>
            </a:pPr>
            <a:r>
              <a:rPr lang="en-US" sz="32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Regular Content</a:t>
            </a:r>
            <a:endParaRPr lang="en-US" sz="32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72324" y="3701465"/>
            <a:ext cx="990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66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1</a:t>
            </a:r>
            <a:endParaRPr lang="en-US" sz="166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5590980" y="4065992"/>
            <a:ext cx="0" cy="216647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350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333" y="-61905"/>
            <a:ext cx="11213885" cy="7224705"/>
          </a:xfrm>
        </p:spPr>
      </p:pic>
      <p:grpSp>
        <p:nvGrpSpPr>
          <p:cNvPr id="8" name="Group 7"/>
          <p:cNvGrpSpPr/>
          <p:nvPr/>
        </p:nvGrpSpPr>
        <p:grpSpPr>
          <a:xfrm>
            <a:off x="5253380" y="3928484"/>
            <a:ext cx="5215450" cy="4814464"/>
            <a:chOff x="3176300" y="4175522"/>
            <a:chExt cx="5215450" cy="4814464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3176300" y="4175522"/>
              <a:ext cx="5211464" cy="4814464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4056816" y="5518779"/>
              <a:ext cx="4334934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Content </a:t>
              </a:r>
              <a:r>
                <a:rPr lang="en-US" dirty="0" smtClean="0">
                  <a:latin typeface="Franklin Gothic Medium"/>
                  <a:cs typeface="Franklin Gothic Medium"/>
                </a:rPr>
                <a:t>Calendar.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87845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>
            <a:spLocks noChangeAspect="1"/>
          </p:cNvSpPr>
          <p:nvPr/>
        </p:nvSpPr>
        <p:spPr bwMode="auto">
          <a:xfrm>
            <a:off x="3964898" y="2895600"/>
            <a:ext cx="4572000" cy="4572000"/>
          </a:xfrm>
          <a:prstGeom prst="ellipse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C545B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5737404" y="4741023"/>
            <a:ext cx="2584832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8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9pPr>
          </a:lstStyle>
          <a:p>
            <a:pPr defTabSz="914400">
              <a:lnSpc>
                <a:spcPct val="80000"/>
              </a:lnSpc>
            </a:pPr>
            <a:r>
              <a:rPr lang="en-US" sz="32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Consistent Sharing</a:t>
            </a:r>
            <a:endParaRPr lang="en-US" sz="32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72324" y="3701465"/>
            <a:ext cx="990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66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2</a:t>
            </a:r>
            <a:endParaRPr lang="en-US" sz="166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5590980" y="4065992"/>
            <a:ext cx="0" cy="216647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350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479" y="0"/>
            <a:ext cx="10534210" cy="7010399"/>
          </a:xfrm>
        </p:spPr>
      </p:pic>
      <p:sp>
        <p:nvSpPr>
          <p:cNvPr id="7" name="Oval 6"/>
          <p:cNvSpPr>
            <a:spLocks noChangeAspect="1"/>
          </p:cNvSpPr>
          <p:nvPr/>
        </p:nvSpPr>
        <p:spPr bwMode="auto">
          <a:xfrm>
            <a:off x="3929681" y="4556127"/>
            <a:ext cx="5211464" cy="4814464"/>
          </a:xfrm>
          <a:prstGeom prst="ellipse">
            <a:avLst/>
          </a:prstGeom>
          <a:solidFill>
            <a:srgbClr val="FFFFFF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34343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5" name="Title 4"/>
          <p:cNvSpPr txBox="1">
            <a:spLocks/>
          </p:cNvSpPr>
          <p:nvPr/>
        </p:nvSpPr>
        <p:spPr>
          <a:xfrm>
            <a:off x="4602023" y="5453000"/>
            <a:ext cx="433493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Build </a:t>
            </a:r>
            <a:r>
              <a:rPr lang="en-US" dirty="0">
                <a:latin typeface="Franklin Gothic Book"/>
                <a:cs typeface="Franklin Gothic Book"/>
              </a:rPr>
              <a:t>s</a:t>
            </a:r>
            <a:r>
              <a:rPr lang="en-US" dirty="0" smtClean="0">
                <a:latin typeface="Franklin Gothic Book"/>
                <a:cs typeface="Franklin Gothic Book"/>
              </a:rPr>
              <a:t>ocial </a:t>
            </a:r>
            <a:r>
              <a:rPr lang="en-US" dirty="0">
                <a:latin typeface="Franklin Gothic Medium"/>
                <a:cs typeface="Franklin Gothic Medium"/>
              </a:rPr>
              <a:t>t</a:t>
            </a:r>
            <a:r>
              <a:rPr lang="en-US" dirty="0" smtClean="0">
                <a:latin typeface="Franklin Gothic Medium"/>
                <a:cs typeface="Franklin Gothic Medium"/>
              </a:rPr>
              <a:t>hank </a:t>
            </a:r>
            <a:r>
              <a:rPr lang="en-US" dirty="0">
                <a:latin typeface="Franklin Gothic Medium"/>
                <a:cs typeface="Franklin Gothic Medium"/>
              </a:rPr>
              <a:t>y</a:t>
            </a:r>
            <a:r>
              <a:rPr lang="en-US" dirty="0" smtClean="0">
                <a:latin typeface="Franklin Gothic Medium"/>
                <a:cs typeface="Franklin Gothic Medium"/>
              </a:rPr>
              <a:t>ou pages.</a:t>
            </a:r>
          </a:p>
        </p:txBody>
      </p:sp>
    </p:spTree>
    <p:extLst>
      <p:ext uri="{BB962C8B-B14F-4D97-AF65-F5344CB8AC3E}">
        <p14:creationId xmlns:p14="http://schemas.microsoft.com/office/powerpoint/2010/main" val="1677680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6563" y="2892385"/>
            <a:ext cx="8153400" cy="1097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I’m Brian </a:t>
            </a:r>
            <a:r>
              <a:rPr lang="en-US" sz="4000" dirty="0" err="1" smtClean="0">
                <a:solidFill>
                  <a:schemeClr val="bg2"/>
                </a:solidFill>
                <a:latin typeface="Franklin Gothic Book"/>
                <a:cs typeface="Franklin Gothic Book"/>
              </a:rPr>
              <a:t>Halligan</a:t>
            </a: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.</a:t>
            </a:r>
          </a:p>
          <a:p>
            <a:pPr>
              <a:lnSpc>
                <a:spcPct val="80000"/>
              </a:lnSpc>
            </a:pP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Nice to meet you.</a:t>
            </a:r>
            <a:endParaRPr lang="en-US" sz="2800" dirty="0" smtClean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6549134" y="6089869"/>
            <a:ext cx="0" cy="779573"/>
          </a:xfrm>
          <a:prstGeom prst="line">
            <a:avLst/>
          </a:prstGeom>
          <a:ln w="76200" cap="rnd" cmpd="sng">
            <a:solidFill>
              <a:srgbClr val="FFFFFF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-203810" y="-1"/>
            <a:ext cx="9371044" cy="6993239"/>
          </a:xfrm>
          <a:prstGeom prst="rect">
            <a:avLst/>
          </a:prstGeom>
          <a:solidFill>
            <a:srgbClr val="E36F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697264" y="3990121"/>
            <a:ext cx="3012025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sz="3000" dirty="0" smtClean="0">
                <a:solidFill>
                  <a:schemeClr val="bg2"/>
                </a:solidFill>
                <a:latin typeface="Franklin Gothic Book"/>
                <a:cs typeface="Franklin Gothic Book"/>
                <a:hlinkClick r:id="rId2"/>
              </a:rPr>
              <a:t>amzn.to/b2bsm2</a:t>
            </a:r>
            <a:endParaRPr lang="en-US" sz="3000" dirty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7910" y="2917601"/>
            <a:ext cx="4562202" cy="1436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We</a:t>
            </a: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 </a:t>
            </a: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wrote </a:t>
            </a:r>
            <a:r>
              <a:rPr lang="en-US" sz="4000" i="1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The B2B Social Media Book</a:t>
            </a: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.</a:t>
            </a:r>
          </a:p>
          <a:p>
            <a:pPr>
              <a:lnSpc>
                <a:spcPct val="80000"/>
              </a:lnSpc>
            </a:pPr>
            <a:endParaRPr lang="en-US" sz="2800" dirty="0" smtClean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6540626" y="5447017"/>
            <a:ext cx="0" cy="1395303"/>
          </a:xfrm>
          <a:prstGeom prst="line">
            <a:avLst/>
          </a:prstGeom>
          <a:ln w="76200" cap="rnd" cmpd="sng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B2B cover Flat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112" y="991473"/>
            <a:ext cx="3078163" cy="469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7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36"/>
          <a:stretch/>
        </p:blipFill>
        <p:spPr>
          <a:xfrm>
            <a:off x="337132" y="76200"/>
            <a:ext cx="8520751" cy="6781800"/>
          </a:xfrm>
        </p:spPr>
      </p:pic>
    </p:spTree>
    <p:extLst>
      <p:ext uri="{BB962C8B-B14F-4D97-AF65-F5344CB8AC3E}">
        <p14:creationId xmlns:p14="http://schemas.microsoft.com/office/powerpoint/2010/main" val="1500408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>
            <a:spLocks noChangeAspect="1"/>
          </p:cNvSpPr>
          <p:nvPr/>
        </p:nvSpPr>
        <p:spPr bwMode="auto">
          <a:xfrm>
            <a:off x="3964898" y="2895600"/>
            <a:ext cx="4572000" cy="4572000"/>
          </a:xfrm>
          <a:prstGeom prst="ellipse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C545B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5737404" y="4741023"/>
            <a:ext cx="2584832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8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9pPr>
          </a:lstStyle>
          <a:p>
            <a:pPr defTabSz="914400">
              <a:lnSpc>
                <a:spcPct val="80000"/>
              </a:lnSpc>
            </a:pPr>
            <a:r>
              <a:rPr lang="en-US" sz="32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Dedicated Monitoring</a:t>
            </a:r>
            <a:endParaRPr lang="en-US" sz="32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72324" y="3701465"/>
            <a:ext cx="990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66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3</a:t>
            </a:r>
            <a:endParaRPr lang="en-US" sz="166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5590980" y="4065992"/>
            <a:ext cx="0" cy="216647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350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00" y="-63711"/>
            <a:ext cx="10680837" cy="7107977"/>
          </a:xfrm>
        </p:spPr>
      </p:pic>
      <p:grpSp>
        <p:nvGrpSpPr>
          <p:cNvPr id="8" name="Group 7"/>
          <p:cNvGrpSpPr/>
          <p:nvPr/>
        </p:nvGrpSpPr>
        <p:grpSpPr>
          <a:xfrm>
            <a:off x="-634991" y="3640617"/>
            <a:ext cx="5672641" cy="4814464"/>
            <a:chOff x="3176300" y="4175522"/>
            <a:chExt cx="5672641" cy="4814464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3176300" y="4175522"/>
              <a:ext cx="5211464" cy="4814464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4514007" y="5518779"/>
              <a:ext cx="4334934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15 Minutes </a:t>
              </a:r>
            </a:p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a </a:t>
              </a:r>
              <a:r>
                <a:rPr lang="en-US" dirty="0" smtClean="0">
                  <a:latin typeface="Franklin Gothic Medium"/>
                  <a:cs typeface="Franklin Gothic Medium"/>
                </a:rPr>
                <a:t>Day.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23130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val 34"/>
          <p:cNvSpPr>
            <a:spLocks noChangeAspect="1"/>
          </p:cNvSpPr>
          <p:nvPr/>
        </p:nvSpPr>
        <p:spPr>
          <a:xfrm>
            <a:off x="534016" y="1364165"/>
            <a:ext cx="1371600" cy="1371600"/>
          </a:xfrm>
          <a:prstGeom prst="ellipse">
            <a:avLst/>
          </a:prstGeom>
          <a:noFill/>
          <a:ln w="76200" cmpd="sng">
            <a:solidFill>
              <a:srgbClr val="FF812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4563541"/>
            <a:ext cx="796481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3866" y="1991735"/>
            <a:ext cx="457200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041402" y="3748899"/>
            <a:ext cx="99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3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033221" y="1151275"/>
            <a:ext cx="5366645" cy="1280904"/>
            <a:chOff x="2743191" y="220134"/>
            <a:chExt cx="5366645" cy="1280904"/>
          </a:xfrm>
        </p:grpSpPr>
        <p:sp>
          <p:nvSpPr>
            <p:cNvPr id="17" name="Rectangle 16"/>
            <p:cNvSpPr/>
            <p:nvPr/>
          </p:nvSpPr>
          <p:spPr>
            <a:xfrm>
              <a:off x="2743192" y="457196"/>
              <a:ext cx="4343428" cy="10438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Rectangle 17"/>
            <p:cNvSpPr/>
            <p:nvPr/>
          </p:nvSpPr>
          <p:spPr>
            <a:xfrm>
              <a:off x="2743191" y="220134"/>
              <a:ext cx="5366645" cy="10438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40640" rIns="40640" bIns="4064" numCol="1" spcCol="1270" anchor="b" anchorCtr="0">
              <a:noAutofit/>
            </a:bodyPr>
            <a:lstStyle/>
            <a:p>
              <a:pPr lvl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5</a:t>
              </a:r>
              <a:r>
                <a:rPr lang="en-US" sz="32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 Minutes Twitter/Facebook</a:t>
              </a:r>
              <a:endParaRPr lang="en-US" sz="32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cxnSp>
        <p:nvCxnSpPr>
          <p:cNvPr id="11" name="Straight Connector 10"/>
          <p:cNvCxnSpPr/>
          <p:nvPr/>
        </p:nvCxnSpPr>
        <p:spPr>
          <a:xfrm>
            <a:off x="0" y="3368486"/>
            <a:ext cx="1904396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>
            <a:spLocks noChangeAspect="1"/>
          </p:cNvSpPr>
          <p:nvPr/>
        </p:nvSpPr>
        <p:spPr>
          <a:xfrm>
            <a:off x="1922547" y="2677830"/>
            <a:ext cx="1371600" cy="1371600"/>
          </a:xfrm>
          <a:prstGeom prst="ellipse">
            <a:avLst/>
          </a:prstGeom>
          <a:noFill/>
          <a:ln w="76200" cmpd="sng">
            <a:solidFill>
              <a:srgbClr val="71AAD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77152" y="2543613"/>
            <a:ext cx="778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2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378197" y="2869539"/>
            <a:ext cx="4766735" cy="1640761"/>
            <a:chOff x="2535161" y="1871734"/>
            <a:chExt cx="4766735" cy="1640761"/>
          </a:xfrm>
        </p:grpSpPr>
        <p:sp>
          <p:nvSpPr>
            <p:cNvPr id="23" name="Rectangle 22"/>
            <p:cNvSpPr/>
            <p:nvPr/>
          </p:nvSpPr>
          <p:spPr>
            <a:xfrm>
              <a:off x="2552711" y="2514601"/>
              <a:ext cx="3208252" cy="997894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Rectangle 23"/>
            <p:cNvSpPr/>
            <p:nvPr/>
          </p:nvSpPr>
          <p:spPr>
            <a:xfrm>
              <a:off x="2535161" y="1871734"/>
              <a:ext cx="4766735" cy="99789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dirty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5</a:t>
              </a:r>
              <a:r>
                <a:rPr lang="en-US" sz="30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 LinkedIn Answers/Groups</a:t>
              </a:r>
              <a:endParaRPr lang="en-US" sz="30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sp>
        <p:nvSpPr>
          <p:cNvPr id="25" name="Oval 24"/>
          <p:cNvSpPr>
            <a:spLocks noChangeAspect="1"/>
          </p:cNvSpPr>
          <p:nvPr/>
        </p:nvSpPr>
        <p:spPr>
          <a:xfrm>
            <a:off x="838200" y="3884366"/>
            <a:ext cx="1371600" cy="1371600"/>
          </a:xfrm>
          <a:prstGeom prst="ellipse">
            <a:avLst/>
          </a:prstGeom>
          <a:noFill/>
          <a:ln w="76200" cmpd="sng">
            <a:solidFill>
              <a:srgbClr val="4343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273605" y="3955205"/>
            <a:ext cx="5431062" cy="2149251"/>
            <a:chOff x="2852979" y="2958120"/>
            <a:chExt cx="5431062" cy="2149251"/>
          </a:xfrm>
        </p:grpSpPr>
        <p:sp>
          <p:nvSpPr>
            <p:cNvPr id="28" name="Rectangle 27"/>
            <p:cNvSpPr/>
            <p:nvPr/>
          </p:nvSpPr>
          <p:spPr>
            <a:xfrm>
              <a:off x="2933722" y="3810001"/>
              <a:ext cx="3208252" cy="129737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2852979" y="2958120"/>
              <a:ext cx="5431062" cy="12973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5560" tIns="35560" rIns="35560" bIns="35560" numCol="1" spcCol="1270" anchor="ctr" anchorCtr="0">
              <a:noAutofit/>
            </a:bodyPr>
            <a:lstStyle/>
            <a:p>
              <a:pPr lvl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 5 Minutes Google Alerts</a:t>
              </a:r>
              <a:endParaRPr lang="en-US" sz="32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sp>
        <p:nvSpPr>
          <p:cNvPr id="31" name="Rectangle 30"/>
          <p:cNvSpPr/>
          <p:nvPr/>
        </p:nvSpPr>
        <p:spPr>
          <a:xfrm>
            <a:off x="3953932" y="6129857"/>
            <a:ext cx="3208252" cy="897348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6" name="TextBox 35"/>
          <p:cNvSpPr txBox="1"/>
          <p:nvPr/>
        </p:nvSpPr>
        <p:spPr>
          <a:xfrm>
            <a:off x="694269" y="1184536"/>
            <a:ext cx="99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1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417752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>
            <a:spLocks noChangeAspect="1"/>
          </p:cNvSpPr>
          <p:nvPr/>
        </p:nvSpPr>
        <p:spPr bwMode="auto">
          <a:xfrm>
            <a:off x="3964898" y="2895600"/>
            <a:ext cx="4572000" cy="4572000"/>
          </a:xfrm>
          <a:prstGeom prst="ellipse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C545B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5737404" y="4741023"/>
            <a:ext cx="2584832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8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9pPr>
          </a:lstStyle>
          <a:p>
            <a:pPr defTabSz="914400">
              <a:lnSpc>
                <a:spcPct val="80000"/>
              </a:lnSpc>
            </a:pPr>
            <a:r>
              <a:rPr lang="en-US" sz="32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Prioritized Engagement</a:t>
            </a:r>
            <a:endParaRPr lang="en-US" sz="32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72324" y="3701465"/>
            <a:ext cx="990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66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4</a:t>
            </a:r>
            <a:endParaRPr lang="en-US" sz="166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5590980" y="4065992"/>
            <a:ext cx="0" cy="216647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350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334" y="-27457"/>
            <a:ext cx="9186334" cy="6613015"/>
          </a:xfrm>
        </p:spPr>
      </p:pic>
      <p:sp>
        <p:nvSpPr>
          <p:cNvPr id="5" name="Oval 4"/>
          <p:cNvSpPr>
            <a:spLocks noChangeAspect="1"/>
          </p:cNvSpPr>
          <p:nvPr/>
        </p:nvSpPr>
        <p:spPr bwMode="auto">
          <a:xfrm>
            <a:off x="-164651" y="3640617"/>
            <a:ext cx="5211464" cy="4814464"/>
          </a:xfrm>
          <a:prstGeom prst="ellipse">
            <a:avLst/>
          </a:prstGeom>
          <a:solidFill>
            <a:srgbClr val="FFFFFF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34343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169664" y="5093634"/>
            <a:ext cx="564674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err="1" smtClean="0">
                <a:latin typeface="Franklin Gothic Book"/>
                <a:cs typeface="Franklin Gothic Book"/>
              </a:rPr>
              <a:t>Twitter.com</a:t>
            </a:r>
            <a:r>
              <a:rPr lang="en-US" dirty="0" smtClean="0">
                <a:latin typeface="Franklin Gothic Book"/>
                <a:cs typeface="Franklin Gothic Book"/>
              </a:rPr>
              <a:t>/Search</a:t>
            </a:r>
          </a:p>
        </p:txBody>
      </p:sp>
    </p:spTree>
    <p:extLst>
      <p:ext uri="{BB962C8B-B14F-4D97-AF65-F5344CB8AC3E}">
        <p14:creationId xmlns:p14="http://schemas.microsoft.com/office/powerpoint/2010/main" val="3717130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4" y="35263"/>
            <a:ext cx="9136085" cy="6838387"/>
          </a:xfrm>
        </p:spPr>
      </p:pic>
    </p:spTree>
    <p:extLst>
      <p:ext uri="{BB962C8B-B14F-4D97-AF65-F5344CB8AC3E}">
        <p14:creationId xmlns:p14="http://schemas.microsoft.com/office/powerpoint/2010/main" val="392443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val 34"/>
          <p:cNvSpPr>
            <a:spLocks noChangeAspect="1"/>
          </p:cNvSpPr>
          <p:nvPr/>
        </p:nvSpPr>
        <p:spPr>
          <a:xfrm>
            <a:off x="534016" y="297386"/>
            <a:ext cx="1371600" cy="1371600"/>
          </a:xfrm>
          <a:prstGeom prst="ellipse">
            <a:avLst/>
          </a:prstGeom>
          <a:noFill/>
          <a:ln w="76200" cmpd="sng">
            <a:solidFill>
              <a:srgbClr val="FF812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3496762"/>
            <a:ext cx="796481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3866" y="924956"/>
            <a:ext cx="457200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0" y="4665143"/>
            <a:ext cx="2354348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041402" y="2682120"/>
            <a:ext cx="99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3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033222" y="135295"/>
            <a:ext cx="4343428" cy="1280904"/>
            <a:chOff x="2743192" y="220134"/>
            <a:chExt cx="4343428" cy="1280904"/>
          </a:xfrm>
        </p:grpSpPr>
        <p:sp>
          <p:nvSpPr>
            <p:cNvPr id="17" name="Rectangle 16"/>
            <p:cNvSpPr/>
            <p:nvPr/>
          </p:nvSpPr>
          <p:spPr>
            <a:xfrm>
              <a:off x="2743192" y="457196"/>
              <a:ext cx="4343428" cy="10438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Rectangle 17"/>
            <p:cNvSpPr/>
            <p:nvPr/>
          </p:nvSpPr>
          <p:spPr>
            <a:xfrm>
              <a:off x="2743192" y="220134"/>
              <a:ext cx="4343428" cy="10438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40640" rIns="40640" bIns="4064" numCol="1" spcCol="1270" anchor="b" anchorCtr="0">
              <a:noAutofit/>
            </a:bodyPr>
            <a:lstStyle/>
            <a:p>
              <a:pPr lvl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Get The Basics Right</a:t>
              </a:r>
              <a:endParaRPr lang="en-US" sz="32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cxnSp>
        <p:nvCxnSpPr>
          <p:cNvPr id="11" name="Straight Connector 10"/>
          <p:cNvCxnSpPr/>
          <p:nvPr/>
        </p:nvCxnSpPr>
        <p:spPr>
          <a:xfrm>
            <a:off x="0" y="2301707"/>
            <a:ext cx="1904396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>
            <a:spLocks noChangeAspect="1"/>
          </p:cNvSpPr>
          <p:nvPr/>
        </p:nvSpPr>
        <p:spPr>
          <a:xfrm>
            <a:off x="1922547" y="1611051"/>
            <a:ext cx="1371600" cy="1371600"/>
          </a:xfrm>
          <a:prstGeom prst="ellipse">
            <a:avLst/>
          </a:prstGeom>
          <a:noFill/>
          <a:ln w="76200" cmpd="sng">
            <a:solidFill>
              <a:srgbClr val="71AAD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77152" y="1476834"/>
            <a:ext cx="778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2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378197" y="1802760"/>
            <a:ext cx="4766735" cy="1640761"/>
            <a:chOff x="2535161" y="1871734"/>
            <a:chExt cx="4766735" cy="1640761"/>
          </a:xfrm>
        </p:grpSpPr>
        <p:sp>
          <p:nvSpPr>
            <p:cNvPr id="23" name="Rectangle 22"/>
            <p:cNvSpPr/>
            <p:nvPr/>
          </p:nvSpPr>
          <p:spPr>
            <a:xfrm>
              <a:off x="2552711" y="2514601"/>
              <a:ext cx="3208252" cy="997894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Rectangle 23"/>
            <p:cNvSpPr/>
            <p:nvPr/>
          </p:nvSpPr>
          <p:spPr>
            <a:xfrm>
              <a:off x="2535161" y="1871734"/>
              <a:ext cx="4766735" cy="99789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Maximize Content Discovery</a:t>
              </a:r>
              <a:endParaRPr lang="en-US" sz="30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273605" y="2888426"/>
            <a:ext cx="5431062" cy="2149251"/>
            <a:chOff x="2852979" y="2958120"/>
            <a:chExt cx="5431062" cy="2149251"/>
          </a:xfrm>
        </p:grpSpPr>
        <p:sp>
          <p:nvSpPr>
            <p:cNvPr id="28" name="Rectangle 27"/>
            <p:cNvSpPr/>
            <p:nvPr/>
          </p:nvSpPr>
          <p:spPr>
            <a:xfrm>
              <a:off x="2933722" y="3810001"/>
              <a:ext cx="3208252" cy="129737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2852979" y="2958120"/>
              <a:ext cx="5431062" cy="12973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5560" tIns="35560" rIns="35560" bIns="35560" numCol="1" spcCol="1270" anchor="ctr" anchorCtr="0">
              <a:noAutofit/>
            </a:bodyPr>
            <a:lstStyle/>
            <a:p>
              <a:pPr lvl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Create Conversion Ubiquity</a:t>
              </a:r>
              <a:endParaRPr lang="en-US" sz="32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877732" y="4199596"/>
            <a:ext cx="3962400" cy="1811629"/>
            <a:chOff x="3933533" y="4208170"/>
            <a:chExt cx="3962400" cy="1811629"/>
          </a:xfrm>
        </p:grpSpPr>
        <p:sp>
          <p:nvSpPr>
            <p:cNvPr id="31" name="Rectangle 30"/>
            <p:cNvSpPr/>
            <p:nvPr/>
          </p:nvSpPr>
          <p:spPr>
            <a:xfrm>
              <a:off x="4009733" y="5122451"/>
              <a:ext cx="3208252" cy="897348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2" name="Rectangle 31"/>
            <p:cNvSpPr/>
            <p:nvPr/>
          </p:nvSpPr>
          <p:spPr>
            <a:xfrm>
              <a:off x="3933533" y="4208170"/>
              <a:ext cx="3962400" cy="8973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Test and Fail Fast</a:t>
              </a:r>
              <a:endParaRPr lang="en-US" sz="30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sp>
        <p:nvSpPr>
          <p:cNvPr id="33" name="Oval 32"/>
          <p:cNvSpPr>
            <a:spLocks noChangeAspect="1"/>
          </p:cNvSpPr>
          <p:nvPr/>
        </p:nvSpPr>
        <p:spPr>
          <a:xfrm>
            <a:off x="2404534" y="4020435"/>
            <a:ext cx="1371600" cy="1371600"/>
          </a:xfrm>
          <a:prstGeom prst="ellipse">
            <a:avLst/>
          </a:prstGeom>
          <a:noFill/>
          <a:ln w="76200" cmpd="sng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650670" y="3924935"/>
            <a:ext cx="778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4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94269" y="168556"/>
            <a:ext cx="99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1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0" y="5799696"/>
            <a:ext cx="796481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>
            <a:spLocks noChangeAspect="1"/>
          </p:cNvSpPr>
          <p:nvPr/>
        </p:nvSpPr>
        <p:spPr>
          <a:xfrm>
            <a:off x="834272" y="5119931"/>
            <a:ext cx="1371600" cy="1371600"/>
          </a:xfrm>
          <a:prstGeom prst="ellipse">
            <a:avLst/>
          </a:prstGeom>
          <a:noFill/>
          <a:ln w="76200" cmpd="sng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101281" y="5037677"/>
            <a:ext cx="778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rgbClr val="434343"/>
                </a:solidFill>
                <a:latin typeface="Franklin Gothic Book"/>
                <a:cs typeface="Franklin Gothic Book"/>
              </a:rPr>
              <a:t>5</a:t>
            </a:r>
          </a:p>
        </p:txBody>
      </p:sp>
      <p:sp>
        <p:nvSpPr>
          <p:cNvPr id="39" name="Rectangle 38"/>
          <p:cNvSpPr/>
          <p:nvPr/>
        </p:nvSpPr>
        <p:spPr>
          <a:xfrm>
            <a:off x="2276917" y="5388418"/>
            <a:ext cx="5292282" cy="89734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8100" tIns="38100" rIns="38100" bIns="38100" numCol="1" spcCol="1270" anchor="ctr" anchorCtr="0">
            <a:noAutofit/>
          </a:bodyPr>
          <a:lstStyle/>
          <a:p>
            <a:pPr lvl="0" algn="l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000" kern="12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Optimize for Maximum Leads</a:t>
            </a:r>
            <a:endParaRPr lang="en-US" sz="3000" kern="12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0" y="3924934"/>
            <a:ext cx="9144000" cy="2933063"/>
          </a:xfrm>
          <a:prstGeom prst="rect">
            <a:avLst/>
          </a:prstGeom>
          <a:solidFill>
            <a:schemeClr val="bg2">
              <a:alpha val="8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>
            <a:spLocks noChangeAspect="1"/>
          </p:cNvSpPr>
          <p:nvPr/>
        </p:nvSpPr>
        <p:spPr>
          <a:xfrm>
            <a:off x="838200" y="2817587"/>
            <a:ext cx="1371600" cy="1371600"/>
          </a:xfrm>
          <a:prstGeom prst="ellipse">
            <a:avLst/>
          </a:prstGeom>
          <a:noFill/>
          <a:ln w="76200" cmpd="sng">
            <a:solidFill>
              <a:srgbClr val="4343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24149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8789" y="118534"/>
            <a:ext cx="8505926" cy="6379442"/>
          </a:xfrm>
        </p:spPr>
      </p:pic>
      <p:sp>
        <p:nvSpPr>
          <p:cNvPr id="5" name="Title 4"/>
          <p:cNvSpPr txBox="1">
            <a:spLocks/>
          </p:cNvSpPr>
          <p:nvPr/>
        </p:nvSpPr>
        <p:spPr>
          <a:xfrm>
            <a:off x="5290470" y="4572000"/>
            <a:ext cx="349793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Marketing is </a:t>
            </a:r>
            <a:r>
              <a:rPr lang="en-US" dirty="0" smtClean="0">
                <a:latin typeface="Franklin Gothic Medium"/>
                <a:cs typeface="Franklin Gothic Medium"/>
              </a:rPr>
              <a:t>math.</a:t>
            </a:r>
          </a:p>
        </p:txBody>
      </p:sp>
    </p:spTree>
    <p:extLst>
      <p:ext uri="{BB962C8B-B14F-4D97-AF65-F5344CB8AC3E}">
        <p14:creationId xmlns:p14="http://schemas.microsoft.com/office/powerpoint/2010/main" val="1098025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 txBox="1">
            <a:spLocks/>
          </p:cNvSpPr>
          <p:nvPr/>
        </p:nvSpPr>
        <p:spPr>
          <a:xfrm>
            <a:off x="507999" y="38474"/>
            <a:ext cx="8365068" cy="62099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8000" dirty="0" smtClean="0">
                <a:latin typeface="Franklin Gothic Book"/>
                <a:cs typeface="Franklin Gothic Book"/>
              </a:rPr>
              <a:t>What is a</a:t>
            </a:r>
            <a:br>
              <a:rPr lang="en-US" sz="8000" dirty="0" smtClean="0">
                <a:latin typeface="Franklin Gothic Book"/>
                <a:cs typeface="Franklin Gothic Book"/>
              </a:rPr>
            </a:br>
            <a:r>
              <a:rPr lang="en-US" sz="9600" dirty="0" smtClean="0">
                <a:solidFill>
                  <a:srgbClr val="E36F1E"/>
                </a:solidFill>
                <a:latin typeface="Franklin Gothic Medium"/>
                <a:cs typeface="Franklin Gothic Medium"/>
              </a:rPr>
              <a:t>Call-to-Action?</a:t>
            </a:r>
            <a:endParaRPr lang="en-US" sz="11500" dirty="0">
              <a:solidFill>
                <a:srgbClr val="E36F1E"/>
              </a:solidFill>
              <a:latin typeface="Franklin Gothic Medium"/>
              <a:cs typeface="Franklin Gothic Medium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592669" y="4233346"/>
            <a:ext cx="7416798" cy="2"/>
          </a:xfrm>
          <a:prstGeom prst="line">
            <a:avLst/>
          </a:prstGeom>
          <a:ln w="76200" cap="rnd" cmpd="sng">
            <a:solidFill>
              <a:srgbClr val="E36F1E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522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470330" y="-141119"/>
            <a:ext cx="9735832" cy="7197077"/>
          </a:xfrm>
          <a:prstGeom prst="rect">
            <a:avLst/>
          </a:prstGeom>
          <a:solidFill>
            <a:srgbClr val="E36F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" y="2769387"/>
            <a:ext cx="91283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96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#B2BSM</a:t>
            </a:r>
            <a:endParaRPr lang="en-US" sz="9600" b="1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524038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362" y="0"/>
            <a:ext cx="9458362" cy="7010399"/>
          </a:xfrm>
        </p:spPr>
      </p:pic>
      <p:grpSp>
        <p:nvGrpSpPr>
          <p:cNvPr id="8" name="Group 7"/>
          <p:cNvGrpSpPr/>
          <p:nvPr/>
        </p:nvGrpSpPr>
        <p:grpSpPr>
          <a:xfrm>
            <a:off x="-905900" y="3708315"/>
            <a:ext cx="5211464" cy="4814464"/>
            <a:chOff x="2905391" y="4243220"/>
            <a:chExt cx="5211464" cy="4814464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2905391" y="4243220"/>
              <a:ext cx="5211464" cy="4814464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4275771" y="5603404"/>
              <a:ext cx="349793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Place CTAs </a:t>
              </a:r>
              <a:r>
                <a:rPr lang="en-US" dirty="0" smtClean="0">
                  <a:latin typeface="Franklin Gothic Medium"/>
                  <a:cs typeface="Franklin Gothic Medium"/>
                </a:rPr>
                <a:t>Everywhere.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30976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589" y="-16933"/>
            <a:ext cx="9419074" cy="6885463"/>
          </a:xfrm>
        </p:spPr>
      </p:pic>
      <p:sp>
        <p:nvSpPr>
          <p:cNvPr id="5" name="Oval 4"/>
          <p:cNvSpPr>
            <a:spLocks noChangeAspect="1"/>
          </p:cNvSpPr>
          <p:nvPr/>
        </p:nvSpPr>
        <p:spPr bwMode="auto">
          <a:xfrm>
            <a:off x="-576662" y="4163035"/>
            <a:ext cx="5211464" cy="4814464"/>
          </a:xfrm>
          <a:prstGeom prst="ellipse">
            <a:avLst/>
          </a:prstGeom>
          <a:solidFill>
            <a:srgbClr val="FFFFFF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34343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72529" y="5068499"/>
            <a:ext cx="488160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err="1" smtClean="0">
                <a:latin typeface="Franklin Gothic Book"/>
                <a:cs typeface="Franklin Gothic Book"/>
              </a:rPr>
              <a:t>Google.com</a:t>
            </a:r>
            <a:r>
              <a:rPr lang="en-US" dirty="0" smtClean="0">
                <a:latin typeface="Franklin Gothic Book"/>
                <a:cs typeface="Franklin Gothic Book"/>
              </a:rPr>
              <a:t>/DFP</a:t>
            </a:r>
            <a:endParaRPr lang="en-US" dirty="0" smtClean="0">
              <a:latin typeface="Franklin Gothic Medium"/>
              <a:cs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4002922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Testing</a:t>
            </a:r>
            <a:endParaRPr lang="en-US" dirty="0"/>
          </a:p>
        </p:txBody>
      </p:sp>
      <p:pic>
        <p:nvPicPr>
          <p:cNvPr id="4" name="Content Placeholder 3" descr="iStock_000006842903Small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72" b="15572"/>
          <a:stretch>
            <a:fillRect/>
          </a:stretch>
        </p:blipFill>
        <p:spPr>
          <a:xfrm>
            <a:off x="-2530451" y="123240"/>
            <a:ext cx="12331409" cy="6781800"/>
          </a:xfrm>
        </p:spPr>
      </p:pic>
      <p:sp>
        <p:nvSpPr>
          <p:cNvPr id="5" name="TextBox 4"/>
          <p:cNvSpPr txBox="1"/>
          <p:nvPr/>
        </p:nvSpPr>
        <p:spPr>
          <a:xfrm>
            <a:off x="4388639" y="329278"/>
            <a:ext cx="49384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cs typeface="Franklin Gothic Book"/>
              </a:rPr>
              <a:t>CTAs </a:t>
            </a:r>
          </a:p>
          <a:p>
            <a:r>
              <a:rPr lang="en-US" sz="6000" dirty="0" smtClean="0">
                <a:cs typeface="Franklin Gothic Book"/>
              </a:rPr>
              <a:t>aid </a:t>
            </a:r>
            <a:r>
              <a:rPr lang="en-US" sz="6000" dirty="0" smtClean="0">
                <a:latin typeface="Franklin Gothic Medium"/>
                <a:cs typeface="Franklin Gothic Medium"/>
              </a:rPr>
              <a:t>testing.</a:t>
            </a:r>
            <a:endParaRPr lang="en-US" sz="6000" dirty="0">
              <a:latin typeface="Franklin Gothic Medium"/>
              <a:cs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1900323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val 34"/>
          <p:cNvSpPr>
            <a:spLocks noChangeAspect="1"/>
          </p:cNvSpPr>
          <p:nvPr/>
        </p:nvSpPr>
        <p:spPr>
          <a:xfrm>
            <a:off x="534016" y="297386"/>
            <a:ext cx="1371600" cy="1371600"/>
          </a:xfrm>
          <a:prstGeom prst="ellipse">
            <a:avLst/>
          </a:prstGeom>
          <a:noFill/>
          <a:ln w="76200" cmpd="sng">
            <a:solidFill>
              <a:srgbClr val="FF812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3496762"/>
            <a:ext cx="796481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3866" y="924956"/>
            <a:ext cx="457200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0" y="4665143"/>
            <a:ext cx="2354348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041402" y="2682120"/>
            <a:ext cx="99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3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033222" y="135295"/>
            <a:ext cx="4343428" cy="1280904"/>
            <a:chOff x="2743192" y="220134"/>
            <a:chExt cx="4343428" cy="1280904"/>
          </a:xfrm>
        </p:grpSpPr>
        <p:sp>
          <p:nvSpPr>
            <p:cNvPr id="17" name="Rectangle 16"/>
            <p:cNvSpPr/>
            <p:nvPr/>
          </p:nvSpPr>
          <p:spPr>
            <a:xfrm>
              <a:off x="2743192" y="457196"/>
              <a:ext cx="4343428" cy="10438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Rectangle 17"/>
            <p:cNvSpPr/>
            <p:nvPr/>
          </p:nvSpPr>
          <p:spPr>
            <a:xfrm>
              <a:off x="2743192" y="220134"/>
              <a:ext cx="4343428" cy="10438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40640" rIns="40640" bIns="4064" numCol="1" spcCol="1270" anchor="b" anchorCtr="0">
              <a:noAutofit/>
            </a:bodyPr>
            <a:lstStyle/>
            <a:p>
              <a:pPr lvl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Get The Basics Right</a:t>
              </a:r>
              <a:endParaRPr lang="en-US" sz="32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cxnSp>
        <p:nvCxnSpPr>
          <p:cNvPr id="11" name="Straight Connector 10"/>
          <p:cNvCxnSpPr/>
          <p:nvPr/>
        </p:nvCxnSpPr>
        <p:spPr>
          <a:xfrm>
            <a:off x="0" y="2301707"/>
            <a:ext cx="1904396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>
            <a:spLocks noChangeAspect="1"/>
          </p:cNvSpPr>
          <p:nvPr/>
        </p:nvSpPr>
        <p:spPr>
          <a:xfrm>
            <a:off x="1922547" y="1611051"/>
            <a:ext cx="1371600" cy="1371600"/>
          </a:xfrm>
          <a:prstGeom prst="ellipse">
            <a:avLst/>
          </a:prstGeom>
          <a:noFill/>
          <a:ln w="76200" cmpd="sng">
            <a:solidFill>
              <a:srgbClr val="71AAD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77152" y="1476834"/>
            <a:ext cx="778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2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378197" y="1802760"/>
            <a:ext cx="4766735" cy="1640761"/>
            <a:chOff x="2535161" y="1871734"/>
            <a:chExt cx="4766735" cy="1640761"/>
          </a:xfrm>
        </p:grpSpPr>
        <p:sp>
          <p:nvSpPr>
            <p:cNvPr id="23" name="Rectangle 22"/>
            <p:cNvSpPr/>
            <p:nvPr/>
          </p:nvSpPr>
          <p:spPr>
            <a:xfrm>
              <a:off x="2552711" y="2514601"/>
              <a:ext cx="3208252" cy="997894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Rectangle 23"/>
            <p:cNvSpPr/>
            <p:nvPr/>
          </p:nvSpPr>
          <p:spPr>
            <a:xfrm>
              <a:off x="2535161" y="1871734"/>
              <a:ext cx="4766735" cy="99789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Maximize Content Discovery</a:t>
              </a:r>
              <a:endParaRPr lang="en-US" sz="30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sp>
        <p:nvSpPr>
          <p:cNvPr id="25" name="Oval 24"/>
          <p:cNvSpPr>
            <a:spLocks noChangeAspect="1"/>
          </p:cNvSpPr>
          <p:nvPr/>
        </p:nvSpPr>
        <p:spPr>
          <a:xfrm>
            <a:off x="838200" y="2817587"/>
            <a:ext cx="1371600" cy="1371600"/>
          </a:xfrm>
          <a:prstGeom prst="ellipse">
            <a:avLst/>
          </a:prstGeom>
          <a:noFill/>
          <a:ln w="76200" cmpd="sng">
            <a:solidFill>
              <a:srgbClr val="4343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273605" y="2888426"/>
            <a:ext cx="5431062" cy="2149251"/>
            <a:chOff x="2852979" y="2958120"/>
            <a:chExt cx="5431062" cy="2149251"/>
          </a:xfrm>
        </p:grpSpPr>
        <p:sp>
          <p:nvSpPr>
            <p:cNvPr id="28" name="Rectangle 27"/>
            <p:cNvSpPr/>
            <p:nvPr/>
          </p:nvSpPr>
          <p:spPr>
            <a:xfrm>
              <a:off x="2933722" y="3810001"/>
              <a:ext cx="3208252" cy="129737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2852979" y="2958120"/>
              <a:ext cx="5431062" cy="12973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5560" tIns="35560" rIns="35560" bIns="35560" numCol="1" spcCol="1270" anchor="ctr" anchorCtr="0">
              <a:noAutofit/>
            </a:bodyPr>
            <a:lstStyle/>
            <a:p>
              <a:pPr lvl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Create Conversion Ubiquity</a:t>
              </a:r>
              <a:endParaRPr lang="en-US" sz="32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877732" y="4199596"/>
            <a:ext cx="3962400" cy="1811629"/>
            <a:chOff x="3933533" y="4208170"/>
            <a:chExt cx="3962400" cy="1811629"/>
          </a:xfrm>
        </p:grpSpPr>
        <p:sp>
          <p:nvSpPr>
            <p:cNvPr id="31" name="Rectangle 30"/>
            <p:cNvSpPr/>
            <p:nvPr/>
          </p:nvSpPr>
          <p:spPr>
            <a:xfrm>
              <a:off x="4009733" y="5122451"/>
              <a:ext cx="3208252" cy="897348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2" name="Rectangle 31"/>
            <p:cNvSpPr/>
            <p:nvPr/>
          </p:nvSpPr>
          <p:spPr>
            <a:xfrm>
              <a:off x="3933533" y="4208170"/>
              <a:ext cx="3962400" cy="8973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Test and Fail Fast</a:t>
              </a:r>
              <a:endParaRPr lang="en-US" sz="30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694269" y="168556"/>
            <a:ext cx="99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1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0" y="5799696"/>
            <a:ext cx="796481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>
            <a:spLocks noChangeAspect="1"/>
          </p:cNvSpPr>
          <p:nvPr/>
        </p:nvSpPr>
        <p:spPr>
          <a:xfrm>
            <a:off x="834272" y="5119931"/>
            <a:ext cx="1371600" cy="1371600"/>
          </a:xfrm>
          <a:prstGeom prst="ellipse">
            <a:avLst/>
          </a:prstGeom>
          <a:noFill/>
          <a:ln w="76200" cmpd="sng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101281" y="5037677"/>
            <a:ext cx="778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rgbClr val="434343"/>
                </a:solidFill>
                <a:latin typeface="Franklin Gothic Book"/>
                <a:cs typeface="Franklin Gothic Book"/>
              </a:rPr>
              <a:t>5</a:t>
            </a:r>
          </a:p>
        </p:txBody>
      </p:sp>
      <p:sp>
        <p:nvSpPr>
          <p:cNvPr id="39" name="Rectangle 38"/>
          <p:cNvSpPr/>
          <p:nvPr/>
        </p:nvSpPr>
        <p:spPr>
          <a:xfrm>
            <a:off x="2276917" y="5388418"/>
            <a:ext cx="5292282" cy="89734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8100" tIns="38100" rIns="38100" bIns="38100" numCol="1" spcCol="1270" anchor="ctr" anchorCtr="0">
            <a:noAutofit/>
          </a:bodyPr>
          <a:lstStyle/>
          <a:p>
            <a:pPr lvl="0" algn="l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000" kern="12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Optimize for Maximum Leads</a:t>
            </a:r>
            <a:endParaRPr lang="en-US" sz="3000" kern="12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0" y="5037677"/>
            <a:ext cx="9144000" cy="1600800"/>
          </a:xfrm>
          <a:prstGeom prst="rect">
            <a:avLst/>
          </a:prstGeom>
          <a:solidFill>
            <a:schemeClr val="bg2">
              <a:alpha val="8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>
            <a:spLocks noChangeAspect="1"/>
          </p:cNvSpPr>
          <p:nvPr/>
        </p:nvSpPr>
        <p:spPr>
          <a:xfrm>
            <a:off x="2404534" y="4020435"/>
            <a:ext cx="1371600" cy="1371600"/>
          </a:xfrm>
          <a:prstGeom prst="ellipse">
            <a:avLst/>
          </a:prstGeom>
          <a:noFill/>
          <a:ln w="76200" cmpd="sng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650670" y="3924935"/>
            <a:ext cx="778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4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24149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017"/>
            <a:ext cx="10460007" cy="6961017"/>
          </a:xfrm>
        </p:spPr>
      </p:pic>
      <p:grpSp>
        <p:nvGrpSpPr>
          <p:cNvPr id="8" name="Group 7"/>
          <p:cNvGrpSpPr/>
          <p:nvPr/>
        </p:nvGrpSpPr>
        <p:grpSpPr>
          <a:xfrm>
            <a:off x="-1032933" y="3922843"/>
            <a:ext cx="5211464" cy="4814464"/>
            <a:chOff x="2778358" y="4457748"/>
            <a:chExt cx="5211464" cy="4814464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2778358" y="4457748"/>
              <a:ext cx="5211464" cy="4814464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4021784" y="5738914"/>
              <a:ext cx="349793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Failure </a:t>
              </a:r>
              <a:r>
                <a:rPr lang="en-US" dirty="0">
                  <a:latin typeface="Franklin Gothic Medium"/>
                  <a:cs typeface="Franklin Gothic Medium"/>
                </a:rPr>
                <a:t>s</a:t>
              </a:r>
              <a:r>
                <a:rPr lang="en-US" dirty="0" smtClean="0">
                  <a:latin typeface="Franklin Gothic Medium"/>
                  <a:cs typeface="Franklin Gothic Medium"/>
                </a:rPr>
                <a:t>ucks.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02062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8923"/>
            <a:ext cx="10460007" cy="6952828"/>
          </a:xfrm>
        </p:spPr>
      </p:pic>
      <p:sp>
        <p:nvSpPr>
          <p:cNvPr id="5" name="Title 4"/>
          <p:cNvSpPr txBox="1">
            <a:spLocks/>
          </p:cNvSpPr>
          <p:nvPr/>
        </p:nvSpPr>
        <p:spPr>
          <a:xfrm>
            <a:off x="4511595" y="1670711"/>
            <a:ext cx="383653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Improve </a:t>
            </a:r>
          </a:p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and </a:t>
            </a:r>
            <a:r>
              <a:rPr lang="en-US" dirty="0" smtClean="0">
                <a:latin typeface="Franklin Gothic Medium"/>
                <a:cs typeface="Franklin Gothic Medium"/>
              </a:rPr>
              <a:t>Iterate</a:t>
            </a:r>
          </a:p>
        </p:txBody>
      </p:sp>
    </p:spTree>
    <p:extLst>
      <p:ext uri="{BB962C8B-B14F-4D97-AF65-F5344CB8AC3E}">
        <p14:creationId xmlns:p14="http://schemas.microsoft.com/office/powerpoint/2010/main" val="1095825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003" name="Group 115"/>
          <p:cNvGrpSpPr>
            <a:grpSpLocks/>
          </p:cNvGrpSpPr>
          <p:nvPr/>
        </p:nvGrpSpPr>
        <p:grpSpPr bwMode="auto">
          <a:xfrm>
            <a:off x="635000" y="2079625"/>
            <a:ext cx="7866063" cy="4057650"/>
            <a:chOff x="400" y="1310"/>
            <a:chExt cx="4955" cy="2556"/>
          </a:xfrm>
          <a:solidFill>
            <a:srgbClr val="FF8125"/>
          </a:solidFill>
        </p:grpSpPr>
        <p:sp>
          <p:nvSpPr>
            <p:cNvPr id="128013" name="Freeform 106"/>
            <p:cNvSpPr>
              <a:spLocks/>
            </p:cNvSpPr>
            <p:nvPr/>
          </p:nvSpPr>
          <p:spPr bwMode="gray">
            <a:xfrm>
              <a:off x="1647" y="1886"/>
              <a:ext cx="3708" cy="612"/>
            </a:xfrm>
            <a:custGeom>
              <a:avLst/>
              <a:gdLst>
                <a:gd name="T0" fmla="*/ 3708 w 1600"/>
                <a:gd name="T1" fmla="*/ 11 h 274"/>
                <a:gd name="T2" fmla="*/ 0 w 1600"/>
                <a:gd name="T3" fmla="*/ 11 h 274"/>
                <a:gd name="T4" fmla="*/ 0 w 1600"/>
                <a:gd name="T5" fmla="*/ 612 h 274"/>
                <a:gd name="T6" fmla="*/ 3708 w 1600"/>
                <a:gd name="T7" fmla="*/ 612 h 274"/>
                <a:gd name="T8" fmla="*/ 3708 w 1600"/>
                <a:gd name="T9" fmla="*/ 0 h 27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00"/>
                <a:gd name="T16" fmla="*/ 0 h 274"/>
                <a:gd name="T17" fmla="*/ 1600 w 1600"/>
                <a:gd name="T18" fmla="*/ 274 h 27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00" h="274">
                  <a:moveTo>
                    <a:pt x="1600" y="5"/>
                  </a:moveTo>
                  <a:lnTo>
                    <a:pt x="0" y="5"/>
                  </a:lnTo>
                  <a:lnTo>
                    <a:pt x="0" y="274"/>
                  </a:lnTo>
                  <a:lnTo>
                    <a:pt x="1600" y="274"/>
                  </a:lnTo>
                  <a:lnTo>
                    <a:pt x="1600" y="0"/>
                  </a:lnTo>
                </a:path>
              </a:pathLst>
            </a:custGeom>
            <a:solidFill>
              <a:srgbClr val="E36F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014" name="Freeform 104"/>
            <p:cNvSpPr>
              <a:spLocks/>
            </p:cNvSpPr>
            <p:nvPr/>
          </p:nvSpPr>
          <p:spPr bwMode="gray">
            <a:xfrm>
              <a:off x="400" y="3111"/>
              <a:ext cx="4955" cy="755"/>
            </a:xfrm>
            <a:custGeom>
              <a:avLst/>
              <a:gdLst>
                <a:gd name="T0" fmla="*/ 4955 w 2082"/>
                <a:gd name="T1" fmla="*/ 0 h 283"/>
                <a:gd name="T2" fmla="*/ 486 w 2082"/>
                <a:gd name="T3" fmla="*/ 0 h 283"/>
                <a:gd name="T4" fmla="*/ 0 w 2082"/>
                <a:gd name="T5" fmla="*/ 0 h 283"/>
                <a:gd name="T6" fmla="*/ 0 w 2082"/>
                <a:gd name="T7" fmla="*/ 755 h 283"/>
                <a:gd name="T8" fmla="*/ 4955 w 2082"/>
                <a:gd name="T9" fmla="*/ 755 h 283"/>
                <a:gd name="T10" fmla="*/ 4955 w 2082"/>
                <a:gd name="T11" fmla="*/ 0 h 2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82"/>
                <a:gd name="T19" fmla="*/ 0 h 283"/>
                <a:gd name="T20" fmla="*/ 2082 w 2082"/>
                <a:gd name="T21" fmla="*/ 283 h 28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82" h="283">
                  <a:moveTo>
                    <a:pt x="2082" y="0"/>
                  </a:moveTo>
                  <a:lnTo>
                    <a:pt x="204" y="0"/>
                  </a:lnTo>
                  <a:lnTo>
                    <a:pt x="0" y="0"/>
                  </a:lnTo>
                  <a:lnTo>
                    <a:pt x="0" y="283"/>
                  </a:lnTo>
                  <a:lnTo>
                    <a:pt x="2082" y="283"/>
                  </a:lnTo>
                  <a:lnTo>
                    <a:pt x="2082" y="0"/>
                  </a:lnTo>
                </a:path>
              </a:pathLst>
            </a:custGeom>
            <a:solidFill>
              <a:srgbClr val="E36F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015" name="Freeform 105"/>
            <p:cNvSpPr>
              <a:spLocks/>
            </p:cNvSpPr>
            <p:nvPr/>
          </p:nvSpPr>
          <p:spPr bwMode="gray">
            <a:xfrm>
              <a:off x="1021" y="2486"/>
              <a:ext cx="4334" cy="625"/>
            </a:xfrm>
            <a:custGeom>
              <a:avLst/>
              <a:gdLst>
                <a:gd name="T0" fmla="*/ 4322 w 1874"/>
                <a:gd name="T1" fmla="*/ 11 h 277"/>
                <a:gd name="T2" fmla="*/ 0 w 1874"/>
                <a:gd name="T3" fmla="*/ 11 h 277"/>
                <a:gd name="T4" fmla="*/ 0 w 1874"/>
                <a:gd name="T5" fmla="*/ 625 h 277"/>
                <a:gd name="T6" fmla="*/ 4334 w 1874"/>
                <a:gd name="T7" fmla="*/ 625 h 277"/>
                <a:gd name="T8" fmla="*/ 4334 w 1874"/>
                <a:gd name="T9" fmla="*/ 0 h 2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74"/>
                <a:gd name="T16" fmla="*/ 0 h 277"/>
                <a:gd name="T17" fmla="*/ 1874 w 1874"/>
                <a:gd name="T18" fmla="*/ 277 h 27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74" h="277">
                  <a:moveTo>
                    <a:pt x="1869" y="5"/>
                  </a:moveTo>
                  <a:lnTo>
                    <a:pt x="0" y="5"/>
                  </a:lnTo>
                  <a:lnTo>
                    <a:pt x="0" y="277"/>
                  </a:lnTo>
                  <a:lnTo>
                    <a:pt x="1874" y="277"/>
                  </a:lnTo>
                  <a:lnTo>
                    <a:pt x="1874" y="0"/>
                  </a:lnTo>
                </a:path>
              </a:pathLst>
            </a:custGeom>
            <a:solidFill>
              <a:srgbClr val="E36F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016" name="Rectangle 107"/>
            <p:cNvSpPr>
              <a:spLocks noChangeArrowheads="1"/>
            </p:cNvSpPr>
            <p:nvPr/>
          </p:nvSpPr>
          <p:spPr bwMode="gray">
            <a:xfrm>
              <a:off x="2261" y="1310"/>
              <a:ext cx="3094" cy="58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017" name="Freeform 37"/>
            <p:cNvSpPr>
              <a:spLocks/>
            </p:cNvSpPr>
            <p:nvPr/>
          </p:nvSpPr>
          <p:spPr bwMode="gray">
            <a:xfrm>
              <a:off x="459" y="3174"/>
              <a:ext cx="4842" cy="637"/>
            </a:xfrm>
            <a:custGeom>
              <a:avLst/>
              <a:gdLst>
                <a:gd name="T0" fmla="*/ 4842 w 2082"/>
                <a:gd name="T1" fmla="*/ 0 h 283"/>
                <a:gd name="T2" fmla="*/ 474 w 2082"/>
                <a:gd name="T3" fmla="*/ 0 h 283"/>
                <a:gd name="T4" fmla="*/ 0 w 2082"/>
                <a:gd name="T5" fmla="*/ 0 h 283"/>
                <a:gd name="T6" fmla="*/ 0 w 2082"/>
                <a:gd name="T7" fmla="*/ 637 h 283"/>
                <a:gd name="T8" fmla="*/ 4842 w 2082"/>
                <a:gd name="T9" fmla="*/ 637 h 283"/>
                <a:gd name="T10" fmla="*/ 4842 w 2082"/>
                <a:gd name="T11" fmla="*/ 0 h 2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82"/>
                <a:gd name="T19" fmla="*/ 0 h 283"/>
                <a:gd name="T20" fmla="*/ 2082 w 2082"/>
                <a:gd name="T21" fmla="*/ 283 h 28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82" h="283">
                  <a:moveTo>
                    <a:pt x="2082" y="0"/>
                  </a:moveTo>
                  <a:lnTo>
                    <a:pt x="204" y="0"/>
                  </a:lnTo>
                  <a:lnTo>
                    <a:pt x="0" y="0"/>
                  </a:lnTo>
                  <a:lnTo>
                    <a:pt x="0" y="283"/>
                  </a:lnTo>
                  <a:lnTo>
                    <a:pt x="2082" y="283"/>
                  </a:lnTo>
                  <a:lnTo>
                    <a:pt x="2082" y="0"/>
                  </a:lnTo>
                </a:path>
              </a:pathLst>
            </a:custGeom>
            <a:grp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018" name="Freeform 38"/>
            <p:cNvSpPr>
              <a:spLocks/>
            </p:cNvSpPr>
            <p:nvPr/>
          </p:nvSpPr>
          <p:spPr bwMode="gray">
            <a:xfrm>
              <a:off x="1081" y="2550"/>
              <a:ext cx="4220" cy="624"/>
            </a:xfrm>
            <a:custGeom>
              <a:avLst/>
              <a:gdLst>
                <a:gd name="T0" fmla="*/ 4209 w 1874"/>
                <a:gd name="T1" fmla="*/ 11 h 277"/>
                <a:gd name="T2" fmla="*/ 0 w 1874"/>
                <a:gd name="T3" fmla="*/ 11 h 277"/>
                <a:gd name="T4" fmla="*/ 0 w 1874"/>
                <a:gd name="T5" fmla="*/ 624 h 277"/>
                <a:gd name="T6" fmla="*/ 4220 w 1874"/>
                <a:gd name="T7" fmla="*/ 624 h 277"/>
                <a:gd name="T8" fmla="*/ 4220 w 1874"/>
                <a:gd name="T9" fmla="*/ 0 h 2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74"/>
                <a:gd name="T16" fmla="*/ 0 h 277"/>
                <a:gd name="T17" fmla="*/ 1874 w 1874"/>
                <a:gd name="T18" fmla="*/ 277 h 27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74" h="277">
                  <a:moveTo>
                    <a:pt x="1869" y="5"/>
                  </a:moveTo>
                  <a:lnTo>
                    <a:pt x="0" y="5"/>
                  </a:lnTo>
                  <a:lnTo>
                    <a:pt x="0" y="277"/>
                  </a:lnTo>
                  <a:lnTo>
                    <a:pt x="1874" y="277"/>
                  </a:lnTo>
                  <a:lnTo>
                    <a:pt x="1874" y="0"/>
                  </a:lnTo>
                </a:path>
              </a:pathLst>
            </a:custGeom>
            <a:grp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019" name="Freeform 39"/>
            <p:cNvSpPr>
              <a:spLocks/>
            </p:cNvSpPr>
            <p:nvPr/>
          </p:nvSpPr>
          <p:spPr bwMode="gray">
            <a:xfrm>
              <a:off x="1698" y="1945"/>
              <a:ext cx="3603" cy="617"/>
            </a:xfrm>
            <a:custGeom>
              <a:avLst/>
              <a:gdLst>
                <a:gd name="T0" fmla="*/ 3603 w 1600"/>
                <a:gd name="T1" fmla="*/ 11 h 274"/>
                <a:gd name="T2" fmla="*/ 0 w 1600"/>
                <a:gd name="T3" fmla="*/ 11 h 274"/>
                <a:gd name="T4" fmla="*/ 0 w 1600"/>
                <a:gd name="T5" fmla="*/ 617 h 274"/>
                <a:gd name="T6" fmla="*/ 3603 w 1600"/>
                <a:gd name="T7" fmla="*/ 617 h 274"/>
                <a:gd name="T8" fmla="*/ 3603 w 1600"/>
                <a:gd name="T9" fmla="*/ 0 h 27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00"/>
                <a:gd name="T16" fmla="*/ 0 h 274"/>
                <a:gd name="T17" fmla="*/ 1600 w 1600"/>
                <a:gd name="T18" fmla="*/ 274 h 27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00" h="274">
                  <a:moveTo>
                    <a:pt x="1600" y="5"/>
                  </a:moveTo>
                  <a:lnTo>
                    <a:pt x="0" y="5"/>
                  </a:lnTo>
                  <a:lnTo>
                    <a:pt x="0" y="274"/>
                  </a:lnTo>
                  <a:lnTo>
                    <a:pt x="1600" y="274"/>
                  </a:lnTo>
                  <a:lnTo>
                    <a:pt x="1600" y="0"/>
                  </a:lnTo>
                </a:path>
              </a:pathLst>
            </a:custGeom>
            <a:grp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020" name="Rectangle 40"/>
            <p:cNvSpPr>
              <a:spLocks noChangeArrowheads="1"/>
            </p:cNvSpPr>
            <p:nvPr/>
          </p:nvSpPr>
          <p:spPr bwMode="gray">
            <a:xfrm>
              <a:off x="2317" y="1367"/>
              <a:ext cx="2984" cy="590"/>
            </a:xfrm>
            <a:prstGeom prst="rect">
              <a:avLst/>
            </a:prstGeom>
            <a:grp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8004" name="TextBox 32"/>
          <p:cNvSpPr txBox="1">
            <a:spLocks noChangeAspect="1" noChangeArrowheads="1"/>
          </p:cNvSpPr>
          <p:nvPr/>
        </p:nvSpPr>
        <p:spPr bwMode="gray">
          <a:xfrm>
            <a:off x="504923" y="5301193"/>
            <a:ext cx="6727825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/>
            <a:r>
              <a:rPr lang="en-US" sz="2600" b="1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Set </a:t>
            </a:r>
            <a:r>
              <a:rPr lang="en-US" sz="2600" b="1" dirty="0">
                <a:solidFill>
                  <a:schemeClr val="bg1"/>
                </a:solidFill>
                <a:latin typeface="Franklin Gothic Book"/>
                <a:cs typeface="Franklin Gothic Book"/>
              </a:rPr>
              <a:t>a clear qualitative objective.</a:t>
            </a:r>
            <a:r>
              <a:rPr lang="en-US" sz="2600" dirty="0">
                <a:solidFill>
                  <a:schemeClr val="bg1"/>
                </a:solidFill>
                <a:latin typeface="Franklin Gothic Book"/>
                <a:cs typeface="Franklin Gothic Book"/>
              </a:rPr>
              <a:t> </a:t>
            </a:r>
          </a:p>
          <a:p>
            <a:pPr eaLnBrk="1" hangingPunct="1"/>
            <a:endParaRPr lang="en-US" sz="20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28005" name="TextBox 32"/>
          <p:cNvSpPr txBox="1">
            <a:spLocks noChangeAspect="1" noChangeArrowheads="1"/>
          </p:cNvSpPr>
          <p:nvPr/>
        </p:nvSpPr>
        <p:spPr bwMode="gray">
          <a:xfrm>
            <a:off x="2452655" y="4128758"/>
            <a:ext cx="587533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/>
            <a:r>
              <a:rPr lang="en-US" sz="2600" b="1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Set </a:t>
            </a:r>
            <a:r>
              <a:rPr lang="en-US" sz="2600" b="1" dirty="0">
                <a:solidFill>
                  <a:srgbClr val="FFFFFF"/>
                </a:solidFill>
                <a:latin typeface="Franklin Gothic Book"/>
                <a:cs typeface="Franklin Gothic Book"/>
              </a:rPr>
              <a:t>methodology for gathering data for success criteria.</a:t>
            </a:r>
            <a:endParaRPr lang="en-US" sz="2600" dirty="0">
              <a:solidFill>
                <a:srgbClr val="FFFFFF"/>
              </a:solidFill>
              <a:latin typeface="Franklin Gothic Book"/>
              <a:cs typeface="Franklin Gothic Book"/>
            </a:endParaRPr>
          </a:p>
          <a:p>
            <a:pPr eaLnBrk="1" hangingPunct="1"/>
            <a:endParaRPr lang="en-US" sz="20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28006" name="TextBox 32"/>
          <p:cNvSpPr txBox="1">
            <a:spLocks noChangeAspect="1" noChangeArrowheads="1"/>
          </p:cNvSpPr>
          <p:nvPr/>
        </p:nvSpPr>
        <p:spPr bwMode="gray">
          <a:xfrm>
            <a:off x="2651053" y="3173169"/>
            <a:ext cx="5379509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 anchorCtr="1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/>
            <a:r>
              <a:rPr lang="en-US" sz="2600" b="1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 </a:t>
            </a:r>
            <a:r>
              <a:rPr lang="en-US" sz="2600" b="1" dirty="0">
                <a:solidFill>
                  <a:srgbClr val="FFFFFF"/>
                </a:solidFill>
                <a:latin typeface="Franklin Gothic Book"/>
                <a:cs typeface="Franklin Gothic Book"/>
              </a:rPr>
              <a:t>Conduct an experiment retrospective. </a:t>
            </a:r>
            <a:endParaRPr lang="en-US" sz="2600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  <p:sp>
        <p:nvSpPr>
          <p:cNvPr id="128007" name="TextBox 32"/>
          <p:cNvSpPr txBox="1">
            <a:spLocks noChangeAspect="1" noChangeArrowheads="1"/>
          </p:cNvSpPr>
          <p:nvPr/>
        </p:nvSpPr>
        <p:spPr bwMode="gray">
          <a:xfrm>
            <a:off x="4275553" y="2177781"/>
            <a:ext cx="4056062" cy="892552"/>
          </a:xfrm>
          <a:prstGeom prst="rect">
            <a:avLst/>
          </a:prstGeom>
          <a:solidFill>
            <a:schemeClr val="accent2"/>
          </a:solidFill>
          <a:ln>
            <a:noFill/>
          </a:ln>
          <a:extLst/>
        </p:spPr>
        <p:txBody>
          <a:bodyPr anchor="ctr" anchorCtr="1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/>
            <a:r>
              <a:rPr lang="en-US" sz="2600" b="1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Set </a:t>
            </a:r>
            <a:r>
              <a:rPr lang="en-US" sz="2600" b="1" dirty="0">
                <a:solidFill>
                  <a:srgbClr val="FFFFFF"/>
                </a:solidFill>
                <a:latin typeface="Franklin Gothic Book"/>
                <a:cs typeface="Franklin Gothic Book"/>
              </a:rPr>
              <a:t>action items following the experiment. </a:t>
            </a:r>
            <a:endParaRPr lang="en-US" sz="2600" dirty="0">
              <a:solidFill>
                <a:schemeClr val="bg1"/>
              </a:solidFill>
              <a:latin typeface="Franklin Gothic Book"/>
              <a:cs typeface="Franklin Gothic Book"/>
            </a:endParaRPr>
          </a:p>
        </p:txBody>
      </p:sp>
      <p:sp>
        <p:nvSpPr>
          <p:cNvPr id="128008" name="TextBox 32"/>
          <p:cNvSpPr txBox="1">
            <a:spLocks noChangeAspect="1" noChangeArrowheads="1"/>
          </p:cNvSpPr>
          <p:nvPr/>
        </p:nvSpPr>
        <p:spPr bwMode="gray">
          <a:xfrm>
            <a:off x="896938" y="5097463"/>
            <a:ext cx="685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/>
            <a:r>
              <a:rPr lang="en-US" sz="5400" dirty="0">
                <a:solidFill>
                  <a:srgbClr val="FFFFFF"/>
                </a:solidFill>
                <a:cs typeface="Arial" charset="0"/>
              </a:rPr>
              <a:t>1</a:t>
            </a:r>
          </a:p>
        </p:txBody>
      </p:sp>
      <p:sp>
        <p:nvSpPr>
          <p:cNvPr id="128009" name="TextBox 32"/>
          <p:cNvSpPr txBox="1">
            <a:spLocks noChangeAspect="1" noChangeArrowheads="1"/>
          </p:cNvSpPr>
          <p:nvPr/>
        </p:nvSpPr>
        <p:spPr bwMode="gray">
          <a:xfrm>
            <a:off x="1914525" y="4095750"/>
            <a:ext cx="6381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/>
            <a:r>
              <a:rPr lang="en-US" sz="5400" dirty="0">
                <a:solidFill>
                  <a:srgbClr val="FFFFFF"/>
                </a:solidFill>
                <a:cs typeface="Arial" charset="0"/>
              </a:rPr>
              <a:t>2</a:t>
            </a:r>
          </a:p>
        </p:txBody>
      </p:sp>
      <p:sp>
        <p:nvSpPr>
          <p:cNvPr id="128010" name="TextBox 32"/>
          <p:cNvSpPr txBox="1">
            <a:spLocks noChangeAspect="1" noChangeArrowheads="1"/>
          </p:cNvSpPr>
          <p:nvPr/>
        </p:nvSpPr>
        <p:spPr bwMode="gray">
          <a:xfrm>
            <a:off x="2887663" y="3130550"/>
            <a:ext cx="6381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/>
            <a:r>
              <a:rPr lang="en-US" sz="5400">
                <a:solidFill>
                  <a:srgbClr val="FFFFFF"/>
                </a:solidFill>
                <a:cs typeface="Arial" charset="0"/>
              </a:rPr>
              <a:t>3</a:t>
            </a:r>
          </a:p>
        </p:txBody>
      </p:sp>
      <p:sp>
        <p:nvSpPr>
          <p:cNvPr id="128011" name="TextBox 32"/>
          <p:cNvSpPr txBox="1">
            <a:spLocks noChangeAspect="1" noChangeArrowheads="1"/>
          </p:cNvSpPr>
          <p:nvPr/>
        </p:nvSpPr>
        <p:spPr bwMode="gray">
          <a:xfrm>
            <a:off x="3779838" y="2182813"/>
            <a:ext cx="6381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/>
            <a:r>
              <a:rPr lang="en-US" sz="5400" dirty="0">
                <a:solidFill>
                  <a:srgbClr val="FFFFFF"/>
                </a:solidFill>
                <a:cs typeface="Arial" charset="0"/>
              </a:rPr>
              <a:t>4</a:t>
            </a:r>
          </a:p>
        </p:txBody>
      </p:sp>
      <p:sp>
        <p:nvSpPr>
          <p:cNvPr id="128012" name="Rectangle 4"/>
          <p:cNvSpPr>
            <a:spLocks noChangeArrowheads="1"/>
          </p:cNvSpPr>
          <p:nvPr/>
        </p:nvSpPr>
        <p:spPr bwMode="auto">
          <a:xfrm>
            <a:off x="220663" y="995798"/>
            <a:ext cx="8686800" cy="496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/>
          <a:p>
            <a:pPr algn="l">
              <a:lnSpc>
                <a:spcPct val="85000"/>
              </a:lnSpc>
            </a:pPr>
            <a:r>
              <a:rPr lang="en-US" sz="3000" b="1" dirty="0" smtClean="0">
                <a:solidFill>
                  <a:srgbClr val="FF8125"/>
                </a:solidFill>
                <a:latin typeface="Franklin Gothic Book"/>
                <a:cs typeface="Franklin Gothic Book"/>
              </a:rPr>
              <a:t>Framework: </a:t>
            </a:r>
            <a:r>
              <a:rPr lang="en-US" sz="3000" dirty="0" smtClean="0">
                <a:latin typeface="Franklin Gothic Book"/>
                <a:cs typeface="Franklin Gothic Book"/>
              </a:rPr>
              <a:t>Social Media Lead Generation Testing</a:t>
            </a:r>
            <a:endParaRPr lang="en-US" sz="3000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13689019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017"/>
            <a:ext cx="9314983" cy="6961017"/>
          </a:xfrm>
        </p:spPr>
      </p:pic>
      <p:grpSp>
        <p:nvGrpSpPr>
          <p:cNvPr id="8" name="Group 7"/>
          <p:cNvGrpSpPr/>
          <p:nvPr/>
        </p:nvGrpSpPr>
        <p:grpSpPr>
          <a:xfrm>
            <a:off x="-1134531" y="4210704"/>
            <a:ext cx="5211464" cy="4814464"/>
            <a:chOff x="2676760" y="4745609"/>
            <a:chExt cx="5211464" cy="4814464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2676760" y="4745609"/>
              <a:ext cx="5211464" cy="4814464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4051267" y="5771527"/>
              <a:ext cx="349793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What </a:t>
              </a:r>
              <a:r>
                <a:rPr lang="en-US" dirty="0">
                  <a:latin typeface="Franklin Gothic Book"/>
                  <a:cs typeface="Franklin Gothic Book"/>
                </a:rPr>
                <a:t>c</a:t>
              </a:r>
              <a:r>
                <a:rPr lang="en-US" dirty="0" smtClean="0">
                  <a:latin typeface="Franklin Gothic Book"/>
                  <a:cs typeface="Franklin Gothic Book"/>
                </a:rPr>
                <a:t>an </a:t>
              </a:r>
              <a:r>
                <a:rPr lang="en-US" dirty="0">
                  <a:latin typeface="Franklin Gothic Book"/>
                  <a:cs typeface="Franklin Gothic Book"/>
                </a:rPr>
                <a:t>y</a:t>
              </a:r>
              <a:r>
                <a:rPr lang="en-US" dirty="0" smtClean="0">
                  <a:latin typeface="Franklin Gothic Book"/>
                  <a:cs typeface="Franklin Gothic Book"/>
                </a:rPr>
                <a:t>ou </a:t>
              </a:r>
              <a:r>
                <a:rPr lang="en-US" dirty="0">
                  <a:latin typeface="Franklin Gothic Medium"/>
                  <a:cs typeface="Franklin Gothic Medium"/>
                </a:rPr>
                <a:t>s</a:t>
              </a:r>
              <a:r>
                <a:rPr lang="en-US" dirty="0" smtClean="0">
                  <a:latin typeface="Franklin Gothic Medium"/>
                  <a:cs typeface="Franklin Gothic Medium"/>
                </a:rPr>
                <a:t>top </a:t>
              </a:r>
              <a:r>
                <a:rPr lang="en-US" dirty="0">
                  <a:latin typeface="Franklin Gothic Book"/>
                  <a:cs typeface="Franklin Gothic Book"/>
                </a:rPr>
                <a:t>d</a:t>
              </a:r>
              <a:r>
                <a:rPr lang="en-US" dirty="0" smtClean="0">
                  <a:latin typeface="Franklin Gothic Book"/>
                  <a:cs typeface="Franklin Gothic Book"/>
                </a:rPr>
                <a:t>oing 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5749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val 34"/>
          <p:cNvSpPr>
            <a:spLocks noChangeAspect="1"/>
          </p:cNvSpPr>
          <p:nvPr/>
        </p:nvSpPr>
        <p:spPr>
          <a:xfrm>
            <a:off x="534016" y="297386"/>
            <a:ext cx="1371600" cy="1371600"/>
          </a:xfrm>
          <a:prstGeom prst="ellipse">
            <a:avLst/>
          </a:prstGeom>
          <a:noFill/>
          <a:ln w="76200" cmpd="sng">
            <a:solidFill>
              <a:srgbClr val="FF812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3496762"/>
            <a:ext cx="796481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3866" y="924956"/>
            <a:ext cx="457200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0" y="4665143"/>
            <a:ext cx="2354348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041402" y="2682120"/>
            <a:ext cx="99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3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033222" y="135295"/>
            <a:ext cx="4343428" cy="1280904"/>
            <a:chOff x="2743192" y="220134"/>
            <a:chExt cx="4343428" cy="1280904"/>
          </a:xfrm>
        </p:grpSpPr>
        <p:sp>
          <p:nvSpPr>
            <p:cNvPr id="17" name="Rectangle 16"/>
            <p:cNvSpPr/>
            <p:nvPr/>
          </p:nvSpPr>
          <p:spPr>
            <a:xfrm>
              <a:off x="2743192" y="457196"/>
              <a:ext cx="4343428" cy="10438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Rectangle 17"/>
            <p:cNvSpPr/>
            <p:nvPr/>
          </p:nvSpPr>
          <p:spPr>
            <a:xfrm>
              <a:off x="2743192" y="220134"/>
              <a:ext cx="4343428" cy="10438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40640" rIns="40640" bIns="4064" numCol="1" spcCol="1270" anchor="b" anchorCtr="0">
              <a:noAutofit/>
            </a:bodyPr>
            <a:lstStyle/>
            <a:p>
              <a:pPr lvl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Get The Basics Right</a:t>
              </a:r>
              <a:endParaRPr lang="en-US" sz="32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cxnSp>
        <p:nvCxnSpPr>
          <p:cNvPr id="11" name="Straight Connector 10"/>
          <p:cNvCxnSpPr/>
          <p:nvPr/>
        </p:nvCxnSpPr>
        <p:spPr>
          <a:xfrm>
            <a:off x="0" y="2301707"/>
            <a:ext cx="1904396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>
            <a:spLocks noChangeAspect="1"/>
          </p:cNvSpPr>
          <p:nvPr/>
        </p:nvSpPr>
        <p:spPr>
          <a:xfrm>
            <a:off x="1922547" y="1611051"/>
            <a:ext cx="1371600" cy="1371600"/>
          </a:xfrm>
          <a:prstGeom prst="ellipse">
            <a:avLst/>
          </a:prstGeom>
          <a:noFill/>
          <a:ln w="76200" cmpd="sng">
            <a:solidFill>
              <a:srgbClr val="71AAD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77152" y="1476834"/>
            <a:ext cx="778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2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378197" y="1802760"/>
            <a:ext cx="4766735" cy="1640761"/>
            <a:chOff x="2535161" y="1871734"/>
            <a:chExt cx="4766735" cy="1640761"/>
          </a:xfrm>
        </p:grpSpPr>
        <p:sp>
          <p:nvSpPr>
            <p:cNvPr id="23" name="Rectangle 22"/>
            <p:cNvSpPr/>
            <p:nvPr/>
          </p:nvSpPr>
          <p:spPr>
            <a:xfrm>
              <a:off x="2552711" y="2514601"/>
              <a:ext cx="3208252" cy="997894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Rectangle 23"/>
            <p:cNvSpPr/>
            <p:nvPr/>
          </p:nvSpPr>
          <p:spPr>
            <a:xfrm>
              <a:off x="2535161" y="1871734"/>
              <a:ext cx="4766735" cy="99789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Maximize Content Discovery</a:t>
              </a:r>
              <a:endParaRPr lang="en-US" sz="30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sp>
        <p:nvSpPr>
          <p:cNvPr id="25" name="Oval 24"/>
          <p:cNvSpPr>
            <a:spLocks noChangeAspect="1"/>
          </p:cNvSpPr>
          <p:nvPr/>
        </p:nvSpPr>
        <p:spPr>
          <a:xfrm>
            <a:off x="838200" y="2817587"/>
            <a:ext cx="1371600" cy="1371600"/>
          </a:xfrm>
          <a:prstGeom prst="ellipse">
            <a:avLst/>
          </a:prstGeom>
          <a:noFill/>
          <a:ln w="76200" cmpd="sng">
            <a:solidFill>
              <a:srgbClr val="4343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273605" y="2888426"/>
            <a:ext cx="5431062" cy="2149251"/>
            <a:chOff x="2852979" y="2958120"/>
            <a:chExt cx="5431062" cy="2149251"/>
          </a:xfrm>
        </p:grpSpPr>
        <p:sp>
          <p:nvSpPr>
            <p:cNvPr id="28" name="Rectangle 27"/>
            <p:cNvSpPr/>
            <p:nvPr/>
          </p:nvSpPr>
          <p:spPr>
            <a:xfrm>
              <a:off x="2933722" y="3810001"/>
              <a:ext cx="3208252" cy="129737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2852979" y="2958120"/>
              <a:ext cx="5431062" cy="12973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5560" tIns="35560" rIns="35560" bIns="35560" numCol="1" spcCol="1270" anchor="ctr" anchorCtr="0">
              <a:noAutofit/>
            </a:bodyPr>
            <a:lstStyle/>
            <a:p>
              <a:pPr lvl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Create Conversion Ubiquity</a:t>
              </a:r>
              <a:endParaRPr lang="en-US" sz="32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877732" y="4199596"/>
            <a:ext cx="3962400" cy="1811629"/>
            <a:chOff x="3933533" y="4208170"/>
            <a:chExt cx="3962400" cy="1811629"/>
          </a:xfrm>
        </p:grpSpPr>
        <p:sp>
          <p:nvSpPr>
            <p:cNvPr id="31" name="Rectangle 30"/>
            <p:cNvSpPr/>
            <p:nvPr/>
          </p:nvSpPr>
          <p:spPr>
            <a:xfrm>
              <a:off x="4009733" y="5122451"/>
              <a:ext cx="3208252" cy="897348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2" name="Rectangle 31"/>
            <p:cNvSpPr/>
            <p:nvPr/>
          </p:nvSpPr>
          <p:spPr>
            <a:xfrm>
              <a:off x="3933533" y="4208170"/>
              <a:ext cx="3962400" cy="8973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Test and Fail Fast</a:t>
              </a:r>
              <a:endParaRPr lang="en-US" sz="30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sp>
        <p:nvSpPr>
          <p:cNvPr id="33" name="Oval 32"/>
          <p:cNvSpPr>
            <a:spLocks noChangeAspect="1"/>
          </p:cNvSpPr>
          <p:nvPr/>
        </p:nvSpPr>
        <p:spPr>
          <a:xfrm>
            <a:off x="2404534" y="4020435"/>
            <a:ext cx="1371600" cy="1371600"/>
          </a:xfrm>
          <a:prstGeom prst="ellipse">
            <a:avLst/>
          </a:prstGeom>
          <a:noFill/>
          <a:ln w="76200" cmpd="sng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650670" y="3924935"/>
            <a:ext cx="778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4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94269" y="168556"/>
            <a:ext cx="99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1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0" y="5799696"/>
            <a:ext cx="796481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>
            <a:spLocks noChangeAspect="1"/>
          </p:cNvSpPr>
          <p:nvPr/>
        </p:nvSpPr>
        <p:spPr>
          <a:xfrm>
            <a:off x="834272" y="5119931"/>
            <a:ext cx="1371600" cy="1371600"/>
          </a:xfrm>
          <a:prstGeom prst="ellipse">
            <a:avLst/>
          </a:prstGeom>
          <a:noFill/>
          <a:ln w="76200" cmpd="sng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101281" y="5037677"/>
            <a:ext cx="778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rgbClr val="434343"/>
                </a:solidFill>
                <a:latin typeface="Franklin Gothic Book"/>
                <a:cs typeface="Franklin Gothic Book"/>
              </a:rPr>
              <a:t>5</a:t>
            </a:r>
          </a:p>
        </p:txBody>
      </p:sp>
      <p:sp>
        <p:nvSpPr>
          <p:cNvPr id="39" name="Rectangle 38"/>
          <p:cNvSpPr/>
          <p:nvPr/>
        </p:nvSpPr>
        <p:spPr>
          <a:xfrm>
            <a:off x="2276917" y="5388418"/>
            <a:ext cx="5292282" cy="89734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8100" tIns="38100" rIns="38100" bIns="38100" numCol="1" spcCol="1270" anchor="ctr" anchorCtr="0">
            <a:noAutofit/>
          </a:bodyPr>
          <a:lstStyle/>
          <a:p>
            <a:pPr lvl="0" algn="l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000" kern="12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Optimize for Maximum Leads</a:t>
            </a:r>
            <a:endParaRPr lang="en-US" sz="3000" kern="12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24149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707" y="-66951"/>
            <a:ext cx="6238289" cy="6961018"/>
          </a:xfrm>
        </p:spPr>
      </p:pic>
      <p:sp>
        <p:nvSpPr>
          <p:cNvPr id="5" name="Title 4"/>
          <p:cNvSpPr txBox="1">
            <a:spLocks/>
          </p:cNvSpPr>
          <p:nvPr/>
        </p:nvSpPr>
        <p:spPr>
          <a:xfrm>
            <a:off x="447548" y="2884141"/>
            <a:ext cx="349793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5000" dirty="0">
                <a:latin typeface="Franklin Gothic Book"/>
                <a:cs typeface="Franklin Gothic Book"/>
              </a:rPr>
              <a:t>T</a:t>
            </a:r>
            <a:r>
              <a:rPr lang="en-US" sz="5000" dirty="0" smtClean="0">
                <a:latin typeface="Franklin Gothic Book"/>
                <a:cs typeface="Franklin Gothic Book"/>
              </a:rPr>
              <a:t>raffic and Conversion Rates </a:t>
            </a:r>
          </a:p>
          <a:p>
            <a:pPr>
              <a:lnSpc>
                <a:spcPct val="80000"/>
              </a:lnSpc>
            </a:pPr>
            <a:endParaRPr lang="en-US" dirty="0" smtClean="0">
              <a:latin typeface="Franklin Gothic Medium"/>
              <a:cs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1492774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iStock_000015376953Small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80" b="8680"/>
          <a:stretch>
            <a:fillRect/>
          </a:stretch>
        </p:blipFill>
        <p:spPr>
          <a:xfrm>
            <a:off x="-1902877" y="468"/>
            <a:ext cx="12743530" cy="7008451"/>
          </a:xfrm>
        </p:spPr>
      </p:pic>
      <p:sp>
        <p:nvSpPr>
          <p:cNvPr id="5" name="Oval 4"/>
          <p:cNvSpPr>
            <a:spLocks noChangeAspect="1"/>
          </p:cNvSpPr>
          <p:nvPr/>
        </p:nvSpPr>
        <p:spPr bwMode="auto">
          <a:xfrm>
            <a:off x="4912396" y="4751044"/>
            <a:ext cx="4784128" cy="4419682"/>
          </a:xfrm>
          <a:prstGeom prst="ellipse">
            <a:avLst/>
          </a:prstGeom>
          <a:solidFill>
            <a:srgbClr val="FFFFFF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34343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6274341" y="5450500"/>
            <a:ext cx="327086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We are </a:t>
            </a:r>
            <a:r>
              <a:rPr lang="en-US" dirty="0" smtClean="0">
                <a:latin typeface="Franklin Gothic Medium"/>
                <a:cs typeface="Franklin Gothic Medium"/>
              </a:rPr>
              <a:t>dorks.</a:t>
            </a:r>
            <a:endParaRPr lang="en-US" dirty="0" smtClean="0">
              <a:latin typeface="Franklin Gothic Medium"/>
              <a:cs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426523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Stored Data 2"/>
          <p:cNvSpPr/>
          <p:nvPr/>
        </p:nvSpPr>
        <p:spPr>
          <a:xfrm rot="5400000">
            <a:off x="3885422" y="2095499"/>
            <a:ext cx="1524000" cy="7239000"/>
          </a:xfrm>
          <a:prstGeom prst="flowChartOnlineStorage">
            <a:avLst/>
          </a:prstGeom>
          <a:gradFill>
            <a:gsLst>
              <a:gs pos="52000">
                <a:schemeClr val="tx1"/>
              </a:gs>
              <a:gs pos="89000">
                <a:schemeClr val="tx1">
                  <a:lumMod val="75000"/>
                  <a:lumOff val="25000"/>
                  <a:alpha val="3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tweetin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400" y="446247"/>
            <a:ext cx="7428722" cy="5711529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482172" y="6520290"/>
            <a:ext cx="419949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FFFF"/>
                </a:solidFill>
              </a:rPr>
              <a:t>Source: </a:t>
            </a:r>
            <a:r>
              <a:rPr lang="en-US" sz="1200" dirty="0" smtClean="0">
                <a:solidFill>
                  <a:srgbClr val="FFFFFF"/>
                </a:solidFill>
                <a:hlinkClick r:id="rId3"/>
              </a:rPr>
              <a:t>Science of Lead Generation</a:t>
            </a:r>
            <a:endParaRPr lang="en-US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725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0405" y="-203200"/>
            <a:ext cx="12050057" cy="7569200"/>
          </a:xfrm>
        </p:spPr>
      </p:pic>
      <p:grpSp>
        <p:nvGrpSpPr>
          <p:cNvPr id="8" name="Group 7"/>
          <p:cNvGrpSpPr/>
          <p:nvPr/>
        </p:nvGrpSpPr>
        <p:grpSpPr>
          <a:xfrm>
            <a:off x="-1032933" y="3922843"/>
            <a:ext cx="5211464" cy="4814464"/>
            <a:chOff x="2778358" y="4457748"/>
            <a:chExt cx="5211464" cy="4814464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2778358" y="4457748"/>
              <a:ext cx="5211464" cy="4814464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4021784" y="5738914"/>
              <a:ext cx="349793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Conduct</a:t>
              </a:r>
            </a:p>
            <a:p>
              <a:pPr>
                <a:lnSpc>
                  <a:spcPct val="80000"/>
                </a:lnSpc>
              </a:pPr>
              <a:r>
                <a:rPr lang="en-US" dirty="0">
                  <a:latin typeface="Franklin Gothic Book"/>
                  <a:cs typeface="Franklin Gothic Book"/>
                </a:rPr>
                <a:t>r</a:t>
              </a:r>
              <a:r>
                <a:rPr lang="en-US" dirty="0" smtClean="0">
                  <a:latin typeface="Franklin Gothic Book"/>
                  <a:cs typeface="Franklin Gothic Book"/>
                </a:rPr>
                <a:t>adical </a:t>
              </a:r>
              <a:r>
                <a:rPr lang="en-US" dirty="0">
                  <a:latin typeface="Franklin Gothic Medium"/>
                  <a:cs typeface="Franklin Gothic Medium"/>
                </a:rPr>
                <a:t>t</a:t>
              </a:r>
              <a:r>
                <a:rPr lang="en-US" dirty="0" smtClean="0">
                  <a:latin typeface="Franklin Gothic Medium"/>
                  <a:cs typeface="Franklin Gothic Medium"/>
                </a:rPr>
                <a:t>ests.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11822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023" y="-203200"/>
            <a:ext cx="11387292" cy="7569200"/>
          </a:xfrm>
        </p:spPr>
      </p:pic>
      <p:grpSp>
        <p:nvGrpSpPr>
          <p:cNvPr id="8" name="Group 7"/>
          <p:cNvGrpSpPr/>
          <p:nvPr/>
        </p:nvGrpSpPr>
        <p:grpSpPr>
          <a:xfrm>
            <a:off x="-1032933" y="3922843"/>
            <a:ext cx="5283212" cy="4814464"/>
            <a:chOff x="2778358" y="4457748"/>
            <a:chExt cx="5283212" cy="4814464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2778358" y="4457748"/>
              <a:ext cx="5211464" cy="4814464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4563640" y="5671182"/>
              <a:ext cx="349793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Increase Content </a:t>
              </a:r>
              <a:r>
                <a:rPr lang="en-US" dirty="0" smtClean="0">
                  <a:latin typeface="Franklin Gothic Medium"/>
                  <a:cs typeface="Franklin Gothic Medium"/>
                </a:rPr>
                <a:t>Volume.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9861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val 34"/>
          <p:cNvSpPr>
            <a:spLocks noChangeAspect="1"/>
          </p:cNvSpPr>
          <p:nvPr/>
        </p:nvSpPr>
        <p:spPr>
          <a:xfrm>
            <a:off x="534016" y="297386"/>
            <a:ext cx="1371600" cy="1371600"/>
          </a:xfrm>
          <a:prstGeom prst="ellipse">
            <a:avLst/>
          </a:prstGeom>
          <a:noFill/>
          <a:ln w="76200" cmpd="sng">
            <a:solidFill>
              <a:srgbClr val="FF812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3496762"/>
            <a:ext cx="796481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3866" y="924956"/>
            <a:ext cx="457200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0" y="4665143"/>
            <a:ext cx="2354348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041402" y="2682120"/>
            <a:ext cx="99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3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033222" y="135295"/>
            <a:ext cx="4343428" cy="1280904"/>
            <a:chOff x="2743192" y="220134"/>
            <a:chExt cx="4343428" cy="1280904"/>
          </a:xfrm>
        </p:grpSpPr>
        <p:sp>
          <p:nvSpPr>
            <p:cNvPr id="17" name="Rectangle 16"/>
            <p:cNvSpPr/>
            <p:nvPr/>
          </p:nvSpPr>
          <p:spPr>
            <a:xfrm>
              <a:off x="2743192" y="457196"/>
              <a:ext cx="4343428" cy="10438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Rectangle 17"/>
            <p:cNvSpPr/>
            <p:nvPr/>
          </p:nvSpPr>
          <p:spPr>
            <a:xfrm>
              <a:off x="2743192" y="220134"/>
              <a:ext cx="4343428" cy="10438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40640" rIns="40640" bIns="4064" numCol="1" spcCol="1270" anchor="b" anchorCtr="0">
              <a:noAutofit/>
            </a:bodyPr>
            <a:lstStyle/>
            <a:p>
              <a:pPr lvl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Get The Basics Right</a:t>
              </a:r>
              <a:endParaRPr lang="en-US" sz="32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cxnSp>
        <p:nvCxnSpPr>
          <p:cNvPr id="11" name="Straight Connector 10"/>
          <p:cNvCxnSpPr/>
          <p:nvPr/>
        </p:nvCxnSpPr>
        <p:spPr>
          <a:xfrm>
            <a:off x="0" y="2301707"/>
            <a:ext cx="1904396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>
            <a:spLocks noChangeAspect="1"/>
          </p:cNvSpPr>
          <p:nvPr/>
        </p:nvSpPr>
        <p:spPr>
          <a:xfrm>
            <a:off x="1922547" y="1611051"/>
            <a:ext cx="1371600" cy="1371600"/>
          </a:xfrm>
          <a:prstGeom prst="ellipse">
            <a:avLst/>
          </a:prstGeom>
          <a:noFill/>
          <a:ln w="76200" cmpd="sng">
            <a:solidFill>
              <a:srgbClr val="71AAD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77152" y="1476834"/>
            <a:ext cx="778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2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378197" y="1802760"/>
            <a:ext cx="4766735" cy="1640761"/>
            <a:chOff x="2535161" y="1871734"/>
            <a:chExt cx="4766735" cy="1640761"/>
          </a:xfrm>
        </p:grpSpPr>
        <p:sp>
          <p:nvSpPr>
            <p:cNvPr id="23" name="Rectangle 22"/>
            <p:cNvSpPr/>
            <p:nvPr/>
          </p:nvSpPr>
          <p:spPr>
            <a:xfrm>
              <a:off x="2552711" y="2514601"/>
              <a:ext cx="3208252" cy="997894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Rectangle 23"/>
            <p:cNvSpPr/>
            <p:nvPr/>
          </p:nvSpPr>
          <p:spPr>
            <a:xfrm>
              <a:off x="2535161" y="1871734"/>
              <a:ext cx="4766735" cy="99789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Maximize Content Discovery</a:t>
              </a:r>
              <a:endParaRPr lang="en-US" sz="30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sp>
        <p:nvSpPr>
          <p:cNvPr id="25" name="Oval 24"/>
          <p:cNvSpPr>
            <a:spLocks noChangeAspect="1"/>
          </p:cNvSpPr>
          <p:nvPr/>
        </p:nvSpPr>
        <p:spPr>
          <a:xfrm>
            <a:off x="838200" y="2817587"/>
            <a:ext cx="1371600" cy="1371600"/>
          </a:xfrm>
          <a:prstGeom prst="ellipse">
            <a:avLst/>
          </a:prstGeom>
          <a:noFill/>
          <a:ln w="76200" cmpd="sng">
            <a:solidFill>
              <a:srgbClr val="4343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273605" y="2888426"/>
            <a:ext cx="5431062" cy="2149251"/>
            <a:chOff x="2852979" y="2958120"/>
            <a:chExt cx="5431062" cy="2149251"/>
          </a:xfrm>
        </p:grpSpPr>
        <p:sp>
          <p:nvSpPr>
            <p:cNvPr id="28" name="Rectangle 27"/>
            <p:cNvSpPr/>
            <p:nvPr/>
          </p:nvSpPr>
          <p:spPr>
            <a:xfrm>
              <a:off x="2933722" y="3810001"/>
              <a:ext cx="3208252" cy="129737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2852979" y="2958120"/>
              <a:ext cx="5431062" cy="12973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5560" tIns="35560" rIns="35560" bIns="35560" numCol="1" spcCol="1270" anchor="ctr" anchorCtr="0">
              <a:noAutofit/>
            </a:bodyPr>
            <a:lstStyle/>
            <a:p>
              <a:pPr lvl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Create Conversion Ubiquity</a:t>
              </a:r>
              <a:endParaRPr lang="en-US" sz="32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877732" y="4199596"/>
            <a:ext cx="3962400" cy="1811629"/>
            <a:chOff x="3933533" y="4208170"/>
            <a:chExt cx="3962400" cy="1811629"/>
          </a:xfrm>
        </p:grpSpPr>
        <p:sp>
          <p:nvSpPr>
            <p:cNvPr id="31" name="Rectangle 30"/>
            <p:cNvSpPr/>
            <p:nvPr/>
          </p:nvSpPr>
          <p:spPr>
            <a:xfrm>
              <a:off x="4009733" y="5122451"/>
              <a:ext cx="3208252" cy="897348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2" name="Rectangle 31"/>
            <p:cNvSpPr/>
            <p:nvPr/>
          </p:nvSpPr>
          <p:spPr>
            <a:xfrm>
              <a:off x="3933533" y="4208170"/>
              <a:ext cx="3962400" cy="8973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Test and Fail Fast</a:t>
              </a:r>
              <a:endParaRPr lang="en-US" sz="30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sp>
        <p:nvSpPr>
          <p:cNvPr id="33" name="Oval 32"/>
          <p:cNvSpPr>
            <a:spLocks noChangeAspect="1"/>
          </p:cNvSpPr>
          <p:nvPr/>
        </p:nvSpPr>
        <p:spPr>
          <a:xfrm>
            <a:off x="2404534" y="4020435"/>
            <a:ext cx="1371600" cy="1371600"/>
          </a:xfrm>
          <a:prstGeom prst="ellipse">
            <a:avLst/>
          </a:prstGeom>
          <a:noFill/>
          <a:ln w="76200" cmpd="sng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650670" y="3924935"/>
            <a:ext cx="778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4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94269" y="168556"/>
            <a:ext cx="99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1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0" y="5799696"/>
            <a:ext cx="796481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>
            <a:spLocks noChangeAspect="1"/>
          </p:cNvSpPr>
          <p:nvPr/>
        </p:nvSpPr>
        <p:spPr>
          <a:xfrm>
            <a:off x="834272" y="5119931"/>
            <a:ext cx="1371600" cy="1371600"/>
          </a:xfrm>
          <a:prstGeom prst="ellipse">
            <a:avLst/>
          </a:prstGeom>
          <a:noFill/>
          <a:ln w="76200" cmpd="sng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101281" y="5037677"/>
            <a:ext cx="778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rgbClr val="434343"/>
                </a:solidFill>
                <a:latin typeface="Franklin Gothic Book"/>
                <a:cs typeface="Franklin Gothic Book"/>
              </a:rPr>
              <a:t>5</a:t>
            </a:r>
          </a:p>
        </p:txBody>
      </p:sp>
      <p:sp>
        <p:nvSpPr>
          <p:cNvPr id="39" name="Rectangle 38"/>
          <p:cNvSpPr/>
          <p:nvPr/>
        </p:nvSpPr>
        <p:spPr>
          <a:xfrm>
            <a:off x="2276917" y="5388418"/>
            <a:ext cx="5292282" cy="89734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8100" tIns="38100" rIns="38100" bIns="38100" numCol="1" spcCol="1270" anchor="ctr" anchorCtr="0">
            <a:noAutofit/>
          </a:bodyPr>
          <a:lstStyle/>
          <a:p>
            <a:pPr lvl="0" algn="l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000" kern="12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Optimize for Maximum Leads</a:t>
            </a:r>
            <a:endParaRPr lang="en-US" sz="3000" kern="12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4189304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Stock_000012233885Sm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266560"/>
            <a:ext cx="9296400" cy="7740876"/>
          </a:xfrm>
          <a:prstGeom prst="rect">
            <a:avLst/>
          </a:prstGeom>
        </p:spPr>
      </p:pic>
      <p:sp>
        <p:nvSpPr>
          <p:cNvPr id="4" name="Oval 3"/>
          <p:cNvSpPr>
            <a:spLocks noChangeAspect="1"/>
          </p:cNvSpPr>
          <p:nvPr/>
        </p:nvSpPr>
        <p:spPr bwMode="auto">
          <a:xfrm>
            <a:off x="4759868" y="4432761"/>
            <a:ext cx="5211464" cy="4814464"/>
          </a:xfrm>
          <a:prstGeom prst="ellipse">
            <a:avLst/>
          </a:prstGeom>
          <a:solidFill>
            <a:srgbClr val="FFFFFF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34343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5" name="Title 4"/>
          <p:cNvSpPr txBox="1">
            <a:spLocks/>
          </p:cNvSpPr>
          <p:nvPr/>
        </p:nvSpPr>
        <p:spPr>
          <a:xfrm>
            <a:off x="5551398" y="5474977"/>
            <a:ext cx="349793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Mastered the  </a:t>
            </a:r>
            <a:r>
              <a:rPr lang="en-US" dirty="0" smtClean="0">
                <a:latin typeface="Franklin Gothic Medium"/>
                <a:cs typeface="Franklin Gothic Medium"/>
              </a:rPr>
              <a:t>Mystery.</a:t>
            </a:r>
          </a:p>
        </p:txBody>
      </p:sp>
    </p:spTree>
    <p:extLst>
      <p:ext uri="{BB962C8B-B14F-4D97-AF65-F5344CB8AC3E}">
        <p14:creationId xmlns:p14="http://schemas.microsoft.com/office/powerpoint/2010/main" val="3687454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730" y="-66951"/>
            <a:ext cx="10460007" cy="6961017"/>
          </a:xfrm>
        </p:spPr>
      </p:pic>
      <p:grpSp>
        <p:nvGrpSpPr>
          <p:cNvPr id="8" name="Group 7"/>
          <p:cNvGrpSpPr/>
          <p:nvPr/>
        </p:nvGrpSpPr>
        <p:grpSpPr>
          <a:xfrm>
            <a:off x="4869614" y="4275961"/>
            <a:ext cx="5211464" cy="4814464"/>
            <a:chOff x="8510320" y="4761310"/>
            <a:chExt cx="5211464" cy="4814464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8510320" y="4761310"/>
              <a:ext cx="5211464" cy="4814464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9474308" y="5709446"/>
              <a:ext cx="349793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Prove the CEO </a:t>
              </a:r>
              <a:r>
                <a:rPr lang="en-US" dirty="0" smtClean="0">
                  <a:latin typeface="Franklin Gothic Medium"/>
                  <a:cs typeface="Franklin Gothic Medium"/>
                </a:rPr>
                <a:t>Wrong.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49682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98" y="-66951"/>
            <a:ext cx="9281356" cy="6961017"/>
          </a:xfrm>
        </p:spPr>
      </p:pic>
      <p:grpSp>
        <p:nvGrpSpPr>
          <p:cNvPr id="8" name="Group 7"/>
          <p:cNvGrpSpPr/>
          <p:nvPr/>
        </p:nvGrpSpPr>
        <p:grpSpPr>
          <a:xfrm>
            <a:off x="4885292" y="3996217"/>
            <a:ext cx="5211464" cy="4814464"/>
            <a:chOff x="8510320" y="4463390"/>
            <a:chExt cx="5211464" cy="4814464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8510320" y="4463390"/>
              <a:ext cx="5211464" cy="4814464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9474308" y="5552646"/>
              <a:ext cx="349793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You’re the </a:t>
              </a:r>
              <a:r>
                <a:rPr lang="en-US" dirty="0" smtClean="0">
                  <a:latin typeface="Franklin Gothic Medium"/>
                  <a:cs typeface="Franklin Gothic Medium"/>
                </a:rPr>
                <a:t>Star.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3460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E36F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0" y="3907374"/>
            <a:ext cx="4208692" cy="0"/>
          </a:xfrm>
          <a:prstGeom prst="line">
            <a:avLst/>
          </a:prstGeom>
          <a:ln w="76200" cap="rnd" cmpd="sng">
            <a:solidFill>
              <a:schemeClr val="bg2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3263900" y="1658410"/>
            <a:ext cx="4953000" cy="4572000"/>
            <a:chOff x="419100" y="1718733"/>
            <a:chExt cx="4953000" cy="4572000"/>
          </a:xfrm>
        </p:grpSpPr>
        <p:sp>
          <p:nvSpPr>
            <p:cNvPr id="4" name="Oval 3"/>
            <p:cNvSpPr>
              <a:spLocks noChangeAspect="1"/>
            </p:cNvSpPr>
            <p:nvPr/>
          </p:nvSpPr>
          <p:spPr bwMode="auto">
            <a:xfrm>
              <a:off x="646036" y="1718733"/>
              <a:ext cx="4572000" cy="4572000"/>
            </a:xfrm>
            <a:prstGeom prst="ellipse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Helvetica LT Std Cond"/>
                <a:ea typeface="ＭＳ Ｐゴシック" pitchFamily="1" charset="-128"/>
              </a:endParaRPr>
            </a:p>
          </p:txBody>
        </p:sp>
        <p:sp>
          <p:nvSpPr>
            <p:cNvPr id="6" name="Title 1"/>
            <p:cNvSpPr txBox="1">
              <a:spLocks/>
            </p:cNvSpPr>
            <p:nvPr/>
          </p:nvSpPr>
          <p:spPr bwMode="auto">
            <a:xfrm>
              <a:off x="419100" y="3944410"/>
              <a:ext cx="4953000" cy="715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800" b="0" kern="12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bg1"/>
                  </a:solidFill>
                  <a:latin typeface="Arial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bg1"/>
                  </a:solidFill>
                  <a:latin typeface="Arial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bg1"/>
                  </a:solidFill>
                  <a:latin typeface="Arial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bg1"/>
                  </a:solidFill>
                  <a:latin typeface="Arial" charset="0"/>
                </a:defRPr>
              </a:lvl5pPr>
              <a:lvl6pPr marL="4572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Arial" charset="0"/>
                </a:defRPr>
              </a:lvl6pPr>
              <a:lvl7pPr marL="9144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Arial" charset="0"/>
                </a:defRPr>
              </a:lvl7pPr>
              <a:lvl8pPr marL="13716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Arial" charset="0"/>
                </a:defRPr>
              </a:lvl8pPr>
              <a:lvl9pPr marL="18288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 algn="ctr">
                <a:lnSpc>
                  <a:spcPct val="70000"/>
                </a:lnSpc>
              </a:pPr>
              <a:r>
                <a:rPr lang="en-US" sz="100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THANK </a:t>
              </a:r>
            </a:p>
            <a:p>
              <a:pPr algn="ctr">
                <a:lnSpc>
                  <a:spcPct val="70000"/>
                </a:lnSpc>
              </a:pPr>
              <a:r>
                <a:rPr lang="en-US" sz="100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YOU.</a:t>
              </a:r>
              <a:endParaRPr lang="en-US" sz="100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3405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382" y="-76200"/>
            <a:ext cx="10890531" cy="7239000"/>
          </a:xfrm>
        </p:spPr>
      </p:pic>
      <p:grpSp>
        <p:nvGrpSpPr>
          <p:cNvPr id="8" name="Group 7"/>
          <p:cNvGrpSpPr/>
          <p:nvPr/>
        </p:nvGrpSpPr>
        <p:grpSpPr>
          <a:xfrm>
            <a:off x="-1139181" y="3888646"/>
            <a:ext cx="4784128" cy="4419682"/>
            <a:chOff x="1198917" y="4316304"/>
            <a:chExt cx="4784128" cy="4419682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1198917" y="4316304"/>
              <a:ext cx="4784128" cy="4419682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2545184" y="5501840"/>
              <a:ext cx="3270868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We’ve got a a </a:t>
              </a:r>
              <a:r>
                <a:rPr lang="en-US" dirty="0" smtClean="0">
                  <a:latin typeface="Franklin Gothic Medium"/>
                  <a:cs typeface="Franklin Gothic Medium"/>
                </a:rPr>
                <a:t>Problem.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6318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/>
          <p:cNvGrpSpPr/>
          <p:nvPr/>
        </p:nvGrpSpPr>
        <p:grpSpPr>
          <a:xfrm>
            <a:off x="124491" y="2956460"/>
            <a:ext cx="6626133" cy="3550394"/>
            <a:chOff x="200691" y="-843514"/>
            <a:chExt cx="6626133" cy="3550394"/>
          </a:xfrm>
        </p:grpSpPr>
        <p:sp>
          <p:nvSpPr>
            <p:cNvPr id="42" name="TextBox 41"/>
            <p:cNvSpPr txBox="1"/>
            <p:nvPr/>
          </p:nvSpPr>
          <p:spPr>
            <a:xfrm>
              <a:off x="200691" y="-843514"/>
              <a:ext cx="3280526" cy="3165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r">
                <a:lnSpc>
                  <a:spcPct val="80000"/>
                </a:lnSpc>
              </a:pPr>
              <a:r>
                <a:rPr lang="en-US" sz="8800" dirty="0" smtClean="0">
                  <a:solidFill>
                    <a:srgbClr val="434343"/>
                  </a:solidFill>
                  <a:latin typeface="Franklin Gothic Medium"/>
                  <a:cs typeface="Franklin Gothic Medium"/>
                </a:rPr>
                <a:t>73%</a:t>
              </a:r>
              <a:r>
                <a:rPr lang="en-US" sz="88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 </a:t>
              </a:r>
              <a:br>
                <a:rPr lang="en-US" sz="88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</a:br>
              <a:r>
                <a:rPr lang="en-US" sz="40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of CEOs </a:t>
              </a:r>
            </a:p>
            <a:p>
              <a:pPr lvl="0" algn="r">
                <a:lnSpc>
                  <a:spcPct val="80000"/>
                </a:lnSpc>
              </a:pPr>
              <a:r>
                <a:rPr lang="en-US" sz="4000" dirty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d</a:t>
              </a:r>
              <a:r>
                <a:rPr lang="en-US" sz="40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on’t </a:t>
              </a:r>
              <a:r>
                <a:rPr lang="en-US" sz="4000" dirty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b</a:t>
              </a:r>
              <a:r>
                <a:rPr lang="en-US" sz="40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elieve </a:t>
              </a:r>
              <a:br>
                <a:rPr lang="en-US" sz="40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</a:br>
              <a:r>
                <a:rPr lang="en-US" sz="40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marketers drive revenue.</a:t>
              </a:r>
              <a:endParaRPr lang="en-US" sz="40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4673695" y="490889"/>
              <a:ext cx="2153129" cy="221599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3800" cap="all" dirty="0" smtClean="0">
                  <a:ln w="9000" cmpd="sng">
                    <a:noFill/>
                    <a:prstDash val="solid"/>
                  </a:ln>
                  <a:solidFill>
                    <a:schemeClr val="bg2"/>
                  </a:solidFill>
                  <a:effectLst/>
                  <a:latin typeface="Helvetica"/>
                  <a:cs typeface="Helvetica"/>
                </a:rPr>
                <a:t>91</a:t>
              </a:r>
              <a:endParaRPr lang="en-US" sz="13800" cap="all" dirty="0">
                <a:ln w="9000" cmpd="sng">
                  <a:noFill/>
                  <a:prstDash val="solid"/>
                </a:ln>
                <a:solidFill>
                  <a:schemeClr val="bg2"/>
                </a:solidFill>
                <a:effectLst/>
                <a:latin typeface="Helvetica"/>
                <a:cs typeface="Helvetica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2099732" y="6560483"/>
            <a:ext cx="5266267" cy="271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400" cap="all" dirty="0" err="1" smtClean="0">
                <a:solidFill>
                  <a:srgbClr val="333333"/>
                </a:solidFill>
                <a:latin typeface="Franklin Gothic Book"/>
                <a:cs typeface="Franklin Gothic Book"/>
              </a:rPr>
              <a:t>Fournaise</a:t>
            </a:r>
            <a:r>
              <a:rPr lang="en-US" sz="1400" cap="all" dirty="0" smtClean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lang="en-US" sz="1400" cap="all" dirty="0">
                <a:solidFill>
                  <a:srgbClr val="333333"/>
                </a:solidFill>
                <a:cs typeface="Franklin Gothic Book"/>
              </a:rPr>
              <a:t>Marketing Group: </a:t>
            </a:r>
            <a:r>
              <a:rPr lang="en-US" sz="1400" cap="all" dirty="0" err="1" smtClean="0">
                <a:solidFill>
                  <a:srgbClr val="333333"/>
                </a:solidFill>
                <a:cs typeface="Franklin Gothic Book"/>
                <a:hlinkClick r:id="rId3"/>
              </a:rPr>
              <a:t>bit.ly</a:t>
            </a:r>
            <a:r>
              <a:rPr lang="en-US" sz="1400" cap="all" dirty="0">
                <a:solidFill>
                  <a:srgbClr val="333333"/>
                </a:solidFill>
                <a:cs typeface="Franklin Gothic Book"/>
                <a:hlinkClick r:id="rId3"/>
              </a:rPr>
              <a:t>/</a:t>
            </a:r>
            <a:r>
              <a:rPr lang="en-US" sz="1400" cap="all" dirty="0" err="1">
                <a:solidFill>
                  <a:srgbClr val="333333"/>
                </a:solidFill>
                <a:cs typeface="Franklin Gothic Book"/>
                <a:hlinkClick r:id="rId3"/>
              </a:rPr>
              <a:t>peNScq</a:t>
            </a:r>
            <a:endParaRPr lang="en-US" sz="1400" cap="all" dirty="0">
              <a:solidFill>
                <a:srgbClr val="333333"/>
              </a:solidFill>
              <a:latin typeface="Franklin Gothic Book"/>
              <a:cs typeface="Franklin Gothic Book"/>
            </a:endParaRP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2727076220"/>
              </p:ext>
            </p:extLst>
          </p:nvPr>
        </p:nvGraphicFramePr>
        <p:xfrm>
          <a:off x="2919649" y="887630"/>
          <a:ext cx="6583067" cy="47423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3" name="Elbow Connector 2"/>
          <p:cNvCxnSpPr/>
          <p:nvPr/>
        </p:nvCxnSpPr>
        <p:spPr>
          <a:xfrm flipV="1">
            <a:off x="2536839" y="2197793"/>
            <a:ext cx="1736356" cy="758667"/>
          </a:xfrm>
          <a:prstGeom prst="bentConnector3">
            <a:avLst>
              <a:gd name="adj1" fmla="val 264"/>
            </a:avLst>
          </a:prstGeom>
          <a:ln w="57150" cap="rnd" cmpd="sng">
            <a:solidFill>
              <a:srgbClr val="434343"/>
            </a:solidFill>
            <a:prstDash val="sysDot"/>
            <a:headEnd type="oval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0984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976" y="-76200"/>
            <a:ext cx="10877718" cy="7239000"/>
          </a:xfrm>
        </p:spPr>
      </p:pic>
      <p:grpSp>
        <p:nvGrpSpPr>
          <p:cNvPr id="8" name="Group 7"/>
          <p:cNvGrpSpPr/>
          <p:nvPr/>
        </p:nvGrpSpPr>
        <p:grpSpPr>
          <a:xfrm>
            <a:off x="4428101" y="4236457"/>
            <a:ext cx="5211464" cy="4814464"/>
            <a:chOff x="8170405" y="4771362"/>
            <a:chExt cx="5211464" cy="4814464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8170405" y="4771362"/>
              <a:ext cx="5211464" cy="4814464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8899760" y="5789707"/>
              <a:ext cx="4334934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Marketing isn’t</a:t>
              </a:r>
            </a:p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Medium"/>
                  <a:cs typeface="Franklin Gothic Medium"/>
                </a:rPr>
                <a:t>Arts and Crafts.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0111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2011 HubSpot Theme">
  <a:themeElements>
    <a:clrScheme name="HubSpot 2011 Colors">
      <a:dk1>
        <a:srgbClr val="434343"/>
      </a:dk1>
      <a:lt1>
        <a:srgbClr val="FFFFFF"/>
      </a:lt1>
      <a:dk2>
        <a:srgbClr val="E36F1E"/>
      </a:dk2>
      <a:lt2>
        <a:srgbClr val="FFFFFF"/>
      </a:lt2>
      <a:accent1>
        <a:srgbClr val="71AADC"/>
      </a:accent1>
      <a:accent2>
        <a:srgbClr val="FF8125"/>
      </a:accent2>
      <a:accent3>
        <a:srgbClr val="FFB726"/>
      </a:accent3>
      <a:accent4>
        <a:srgbClr val="69D2E7"/>
      </a:accent4>
      <a:accent5>
        <a:srgbClr val="A7DBD8"/>
      </a:accent5>
      <a:accent6>
        <a:srgbClr val="44545E"/>
      </a:accent6>
      <a:hlink>
        <a:srgbClr val="589CEB"/>
      </a:hlink>
      <a:folHlink>
        <a:srgbClr val="4C545B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E36F1E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57150" cap="rnd" cmpd="sng">
          <a:solidFill>
            <a:srgbClr val="434343"/>
          </a:solidFill>
          <a:prstDash val="sysDot"/>
          <a:headEnd type="oval" w="sm" len="sm"/>
          <a:tailEnd type="stealth" w="lg" len="lg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HubSpot">
  <a:themeElements>
    <a:clrScheme name="HubSpot - IMU">
      <a:dk1>
        <a:srgbClr val="4C545B"/>
      </a:dk1>
      <a:lt1>
        <a:srgbClr val="FFFFFF"/>
      </a:lt1>
      <a:dk2>
        <a:srgbClr val="4B9FD3"/>
      </a:dk2>
      <a:lt2>
        <a:srgbClr val="262A2D"/>
      </a:lt2>
      <a:accent1>
        <a:srgbClr val="AFB845"/>
      </a:accent1>
      <a:accent2>
        <a:srgbClr val="FF8125"/>
      </a:accent2>
      <a:accent3>
        <a:srgbClr val="FFFFFF"/>
      </a:accent3>
      <a:accent4>
        <a:srgbClr val="3E4E5B"/>
      </a:accent4>
      <a:accent5>
        <a:srgbClr val="D4D8B0"/>
      </a:accent5>
      <a:accent6>
        <a:srgbClr val="E25224"/>
      </a:accent6>
      <a:hlink>
        <a:srgbClr val="4B9FD3"/>
      </a:hlink>
      <a:folHlink>
        <a:srgbClr val="E62617"/>
      </a:folHlink>
    </a:clrScheme>
    <a:fontScheme name="Sanov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HubSpot">
  <a:themeElements>
    <a:clrScheme name="HubSpot - IMU">
      <a:dk1>
        <a:srgbClr val="4C545B"/>
      </a:dk1>
      <a:lt1>
        <a:srgbClr val="FFFFFF"/>
      </a:lt1>
      <a:dk2>
        <a:srgbClr val="4B9FD3"/>
      </a:dk2>
      <a:lt2>
        <a:srgbClr val="262A2D"/>
      </a:lt2>
      <a:accent1>
        <a:srgbClr val="D9DCDF"/>
      </a:accent1>
      <a:accent2>
        <a:srgbClr val="FF8125"/>
      </a:accent2>
      <a:accent3>
        <a:srgbClr val="FFFFFF"/>
      </a:accent3>
      <a:accent4>
        <a:srgbClr val="3E4E5B"/>
      </a:accent4>
      <a:accent5>
        <a:srgbClr val="D4D8B0"/>
      </a:accent5>
      <a:accent6>
        <a:srgbClr val="AFB845"/>
      </a:accent6>
      <a:hlink>
        <a:srgbClr val="4B9FD3"/>
      </a:hlink>
      <a:folHlink>
        <a:srgbClr val="E25224"/>
      </a:folHlink>
    </a:clrScheme>
    <a:fontScheme name="Sanov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51361</TotalTime>
  <Words>596</Words>
  <Application>Microsoft Macintosh PowerPoint</Application>
  <PresentationFormat>On-screen Show (4:3)</PresentationFormat>
  <Paragraphs>218</Paragraphs>
  <Slides>67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67</vt:i4>
      </vt:variant>
    </vt:vector>
  </HeadingPairs>
  <TitlesOfParts>
    <vt:vector size="70" baseType="lpstr">
      <vt:lpstr>2011 HubSpot Theme</vt:lpstr>
      <vt:lpstr>HubSpot</vt:lpstr>
      <vt:lpstr>1_HubSpot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Testing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HubSpot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Marta Kagan</dc:creator>
  <cp:lastModifiedBy>Kipp Bodnar</cp:lastModifiedBy>
  <cp:revision>390</cp:revision>
  <cp:lastPrinted>2011-11-07T22:24:40Z</cp:lastPrinted>
  <dcterms:created xsi:type="dcterms:W3CDTF">2011-06-03T19:43:14Z</dcterms:created>
  <dcterms:modified xsi:type="dcterms:W3CDTF">2011-11-08T21:52:45Z</dcterms:modified>
</cp:coreProperties>
</file>