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37" r:id="rId2"/>
    <p:sldMasterId id="2147483953" r:id="rId3"/>
  </p:sldMasterIdLst>
  <p:notesMasterIdLst>
    <p:notesMasterId r:id="rId71"/>
  </p:notesMasterIdLst>
  <p:sldIdLst>
    <p:sldId id="587" r:id="rId4"/>
    <p:sldId id="588" r:id="rId5"/>
    <p:sldId id="589" r:id="rId6"/>
    <p:sldId id="596" r:id="rId7"/>
    <p:sldId id="572" r:id="rId8"/>
    <p:sldId id="443" r:id="rId9"/>
    <p:sldId id="494" r:id="rId10"/>
    <p:sldId id="495" r:id="rId11"/>
    <p:sldId id="573" r:id="rId12"/>
    <p:sldId id="500" r:id="rId13"/>
    <p:sldId id="501" r:id="rId14"/>
    <p:sldId id="574" r:id="rId15"/>
    <p:sldId id="441" r:id="rId16"/>
    <p:sldId id="430" r:id="rId17"/>
    <p:sldId id="602" r:id="rId18"/>
    <p:sldId id="496" r:id="rId19"/>
    <p:sldId id="497" r:id="rId20"/>
    <p:sldId id="603" r:id="rId21"/>
    <p:sldId id="569" r:id="rId22"/>
    <p:sldId id="511" r:id="rId23"/>
    <p:sldId id="297" r:id="rId24"/>
    <p:sldId id="600" r:id="rId25"/>
    <p:sldId id="597" r:id="rId26"/>
    <p:sldId id="554" r:id="rId27"/>
    <p:sldId id="555" r:id="rId28"/>
    <p:sldId id="620" r:id="rId29"/>
    <p:sldId id="557" r:id="rId30"/>
    <p:sldId id="560" r:id="rId31"/>
    <p:sldId id="619" r:id="rId32"/>
    <p:sldId id="527" r:id="rId33"/>
    <p:sldId id="562" r:id="rId34"/>
    <p:sldId id="563" r:id="rId35"/>
    <p:sldId id="565" r:id="rId36"/>
    <p:sldId id="566" r:id="rId37"/>
    <p:sldId id="598" r:id="rId38"/>
    <p:sldId id="604" r:id="rId39"/>
    <p:sldId id="605" r:id="rId40"/>
    <p:sldId id="606" r:id="rId41"/>
    <p:sldId id="607" r:id="rId42"/>
    <p:sldId id="608" r:id="rId43"/>
    <p:sldId id="609" r:id="rId44"/>
    <p:sldId id="526" r:id="rId45"/>
    <p:sldId id="568" r:id="rId46"/>
    <p:sldId id="567" r:id="rId47"/>
    <p:sldId id="624" r:id="rId48"/>
    <p:sldId id="623" r:id="rId49"/>
    <p:sldId id="599" r:id="rId50"/>
    <p:sldId id="524" r:id="rId51"/>
    <p:sldId id="514" r:id="rId52"/>
    <p:sldId id="516" r:id="rId53"/>
    <p:sldId id="542" r:id="rId54"/>
    <p:sldId id="577" r:id="rId55"/>
    <p:sldId id="539" r:id="rId56"/>
    <p:sldId id="601" r:id="rId57"/>
    <p:sldId id="578" r:id="rId58"/>
    <p:sldId id="611" r:id="rId59"/>
    <p:sldId id="612" r:id="rId60"/>
    <p:sldId id="613" r:id="rId61"/>
    <p:sldId id="614" r:id="rId62"/>
    <p:sldId id="622" r:id="rId63"/>
    <p:sldId id="615" r:id="rId64"/>
    <p:sldId id="616" r:id="rId65"/>
    <p:sldId id="610" r:id="rId66"/>
    <p:sldId id="522" r:id="rId67"/>
    <p:sldId id="523" r:id="rId68"/>
    <p:sldId id="621" r:id="rId69"/>
    <p:sldId id="590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  <a:srgbClr val="A7DBD8"/>
    <a:srgbClr val="FFB726"/>
    <a:srgbClr val="589CEB"/>
    <a:srgbClr val="E36F1E"/>
    <a:srgbClr val="71AADC"/>
    <a:srgbClr val="FF8125"/>
    <a:srgbClr val="69D2E7"/>
    <a:srgbClr val="45556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35" autoAdjust="0"/>
    <p:restoredTop sz="88978" autoAdjust="0"/>
  </p:normalViewPr>
  <p:slideViewPr>
    <p:cSldViewPr snapToGrid="0" snapToObjects="1" showGuides="1">
      <p:cViewPr>
        <p:scale>
          <a:sx n="81" d="100"/>
          <a:sy n="81" d="100"/>
        </p:scale>
        <p:origin x="-96" y="-80"/>
      </p:cViewPr>
      <p:guideLst>
        <p:guide orient="horz" pos="415"/>
        <p:guide pos="1983"/>
      </p:guideLst>
    </p:cSldViewPr>
  </p:slideViewPr>
  <p:outlineViewPr>
    <p:cViewPr>
      <p:scale>
        <a:sx n="33" d="100"/>
        <a:sy n="33" d="100"/>
      </p:scale>
      <p:origin x="0" y="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08"/>
    </p:cViewPr>
  </p:sorterViewPr>
  <p:notesViewPr>
    <p:cSldViewPr snapToGrid="0" snapToObjects="1">
      <p:cViewPr varScale="1">
        <p:scale>
          <a:sx n="84" d="100"/>
          <a:sy n="84" d="100"/>
        </p:scale>
        <p:origin x="-370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slide" Target="slides/slide67.xml"/><Relationship Id="rId71" Type="http://schemas.openxmlformats.org/officeDocument/2006/relationships/notesMaster" Target="notesMasters/notes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/>
            </a:solidFill>
            <a:ln w="3175" cap="rnd" cmpd="sng">
              <a:solidFill>
                <a:srgbClr val="434343"/>
              </a:solidFill>
              <a:prstDash val="sysDot"/>
              <a:round/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3175" cap="rnd" cmpd="sng">
                <a:solidFill>
                  <a:srgbClr val="434343"/>
                </a:solidFill>
                <a:prstDash val="sysDot"/>
                <a:round/>
              </a:ln>
              <a:effectLst/>
            </c:spPr>
          </c:dPt>
          <c:dPt>
            <c:idx val="1"/>
            <c:bubble3D val="0"/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0.27</c:v>
                </c:pt>
                <c:pt idx="1">
                  <c:v>0.73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/>
            </a:solidFill>
            <a:ln w="3175" cap="rnd" cmpd="sng">
              <a:solidFill>
                <a:srgbClr val="434343"/>
              </a:solidFill>
              <a:prstDash val="sysDot"/>
              <a:round/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3175" cap="rnd" cmpd="sng">
                <a:solidFill>
                  <a:srgbClr val="434343"/>
                </a:solidFill>
                <a:prstDash val="sysDot"/>
                <a:round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1A4B8-FAF8-D848-8D00-2CAE209956F8}" type="datetimeFigureOut">
              <a:rPr lang="en-US" smtClean="0"/>
              <a:t>2/16/12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41D69-8DD8-F74D-A965-467C9E7D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69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92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People need stuff to share too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0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Conversion Rates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48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76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57672-1201-D741-B4BD-4671CDC05B9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31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57672-1201-D741-B4BD-4671CDC05B9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 to milk and pour glass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61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Relationship Id="rId3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0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ange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5111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HubSpot Grey">
    <p:bg>
      <p:bgPr>
        <a:solidFill>
          <a:srgbClr val="455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38878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bg>
      <p:bgPr>
        <a:solidFill>
          <a:srgbClr val="71A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0387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641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46311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50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84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51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Spo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1212850" y="1111250"/>
            <a:ext cx="6594475" cy="4964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83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s_wall_ppt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36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533400"/>
          </a:xfrm>
          <a:noFill/>
          <a:ln>
            <a:noFill/>
          </a:ln>
        </p:spPr>
        <p:txBody>
          <a:bodyPr/>
          <a:lstStyle>
            <a:lvl1pPr>
              <a:spcBef>
                <a:spcPts val="0"/>
              </a:spcBef>
              <a:buNone/>
              <a:defRPr sz="2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1349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914400" y="5116513"/>
            <a:ext cx="1828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fld id="{D0D8A33A-ABAE-4F93-AA52-9DAEE761656E}" type="datetime4">
              <a:rPr lang="en-US">
                <a:solidFill>
                  <a:srgbClr val="4C545B">
                    <a:lumMod val="40000"/>
                    <a:lumOff val="60000"/>
                  </a:srgbClr>
                </a:solidFill>
                <a:latin typeface="Arial"/>
              </a:rPr>
              <a:pPr defTabSz="914400">
                <a:defRPr/>
              </a:pPr>
              <a:t>February 16, 2012</a:t>
            </a:fld>
            <a:endParaRPr lang="en-US" dirty="0">
              <a:solidFill>
                <a:srgbClr val="4C545B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71702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165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88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D6722-3D6F-46E5-A67D-16D0D9A1DFD3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194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76231-09EA-4F2B-9952-17FBC5EF366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14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26622-2A47-4709-9C4F-29A0D836E1F4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935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66D2D-3E27-4247-B93A-971800060BEB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612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8689E-7EB5-4AAD-B7CF-C703DDEDECE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426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7E07E-BB98-43DF-AC39-50A4CEE36A65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122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5926144-1E7E-4F54-9F0C-6BEF7F5A3099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568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B73ED-0BC8-4D27-BB4F-71D4D8B46F4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82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C933E570-E286-4532-A9F1-E76F5688901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22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A4419998-EAD6-4D15-8FDF-20FD41DE7097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775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rock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4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13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63258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2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68964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11C2545-5024-433D-9509-6336E7A8A0FB}" type="datetime1">
              <a:rPr lang="nl-NL">
                <a:solidFill>
                  <a:srgbClr val="4C545B"/>
                </a:solidFill>
                <a:latin typeface="Arial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2/16/12</a:t>
            </a:fld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6AA4F-69C8-4A0C-A19D-B82866B8F21D}" type="slidenum">
              <a:rPr lang="nl-NL">
                <a:solidFill>
                  <a:srgbClr val="4C545B"/>
                </a:solidFill>
              </a:rPr>
              <a:pPr/>
              <a:t>‹#›</a:t>
            </a:fld>
            <a:endParaRPr lang="nl-NL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90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s_wall_ppt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6800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5244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9848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8955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77" y="256032"/>
            <a:ext cx="8305800" cy="457200"/>
          </a:xfrm>
        </p:spPr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329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buFontTx/>
              <a:buBlip>
                <a:blip r:embed="rId2"/>
              </a:buBlip>
              <a:defRPr/>
            </a:lvl1pPr>
            <a:lvl2pPr>
              <a:defRPr sz="3200"/>
            </a:lvl2pPr>
            <a:lvl3pPr>
              <a:defRPr sz="2800"/>
            </a:lvl3pPr>
            <a:lvl4pPr>
              <a:defRPr sz="28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370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566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519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121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33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0567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05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420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4" name="Picture 3" descr="hubspot_tran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  <p:pic>
        <p:nvPicPr>
          <p:cNvPr id="5" name="Picture 4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803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1863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pic>
        <p:nvPicPr>
          <p:cNvPr id="10" name="Picture 9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14" name="Picture 13" descr="hubspot_200x76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4883" y="447675"/>
            <a:ext cx="1428750" cy="5429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Slide Title (Arial 28 Bold)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(Arial 18)</a:t>
            </a:r>
          </a:p>
        </p:txBody>
      </p:sp>
    </p:spTree>
    <p:extLst>
      <p:ext uri="{BB962C8B-B14F-4D97-AF65-F5344CB8AC3E}">
        <p14:creationId xmlns:p14="http://schemas.microsoft.com/office/powerpoint/2010/main" val="4064389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71215"/>
            <a:ext cx="7772400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0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64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03189" y="3853460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-286" y="1775380"/>
            <a:ext cx="2403475" cy="4013200"/>
          </a:xfrm>
        </p:spPr>
        <p:txBody>
          <a:bodyPr>
            <a:noAutofit/>
          </a:bodyPr>
          <a:lstStyle>
            <a:lvl1pPr marL="0" indent="0" algn="r">
              <a:buNone/>
              <a:defRPr sz="3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8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09" t="11313" r="9417" b="14480"/>
          <a:stretch/>
        </p:blipFill>
        <p:spPr>
          <a:xfrm>
            <a:off x="-1" y="1"/>
            <a:ext cx="48650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0815" y="2506385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413976" y="2699832"/>
            <a:ext cx="2403475" cy="2337255"/>
          </a:xfrm>
        </p:spPr>
        <p:txBody>
          <a:bodyPr>
            <a:noAutofit/>
          </a:bodyPr>
          <a:lstStyle>
            <a:lvl1pPr marL="0" indent="0" algn="ctr">
              <a:buNone/>
              <a:defRPr sz="1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mall spro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72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pic>
        <p:nvPicPr>
          <p:cNvPr id="6" name="Picture 5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199" y="4465221"/>
            <a:ext cx="2696801" cy="239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62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 Header Large Text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678654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800" b="0" cap="all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1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2.xml"/><Relationship Id="rId16" Type="http://schemas.openxmlformats.org/officeDocument/2006/relationships/theme" Target="../theme/theme2.xml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theme" Target="../theme/theme3.xml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0567" y="64717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34343"/>
                </a:solidFill>
                <a:latin typeface="Franklin Gothic Book"/>
                <a:cs typeface="Franklin Gothic Book"/>
              </a:defRPr>
            </a:lvl1pPr>
          </a:lstStyle>
          <a:p>
            <a:fld id="{4B416A70-B40B-244D-88B2-51C46D5EA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8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04" r:id="rId2"/>
    <p:sldLayoutId id="2147483803" r:id="rId3"/>
    <p:sldLayoutId id="2147483650" r:id="rId4"/>
    <p:sldLayoutId id="2147483651" r:id="rId5"/>
    <p:sldLayoutId id="2147483805" r:id="rId6"/>
    <p:sldLayoutId id="2147483806" r:id="rId7"/>
    <p:sldLayoutId id="2147483807" r:id="rId8"/>
    <p:sldLayoutId id="2147483808" r:id="rId9"/>
    <p:sldLayoutId id="2147483799" r:id="rId10"/>
    <p:sldLayoutId id="2147483800" r:id="rId11"/>
    <p:sldLayoutId id="2147483801" r:id="rId12"/>
    <p:sldLayoutId id="2147483802" r:id="rId13"/>
    <p:sldLayoutId id="2147483652" r:id="rId14"/>
    <p:sldLayoutId id="2147483654" r:id="rId15"/>
    <p:sldLayoutId id="2147483655" r:id="rId16"/>
    <p:sldLayoutId id="21474839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434343"/>
          </a:solidFill>
          <a:latin typeface="Franklin Gothic Book"/>
          <a:ea typeface="+mj-ea"/>
          <a:cs typeface="Franklin Gothic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434343"/>
          </a:solidFill>
          <a:latin typeface="Franklin Gothic Book"/>
          <a:ea typeface="+mn-ea"/>
          <a:cs typeface="Franklin Gothic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434343"/>
          </a:solidFill>
          <a:latin typeface="Franklin Gothic Book"/>
          <a:ea typeface="+mn-ea"/>
          <a:cs typeface="Franklin Gothic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34343"/>
          </a:solidFill>
          <a:latin typeface="Franklin Gothic Book"/>
          <a:ea typeface="+mn-ea"/>
          <a:cs typeface="Franklin Gothic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3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3663" y="1524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438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 defTabSz="914400">
              <a:defRPr/>
            </a:pPr>
            <a:fld id="{540002E5-F1B1-46C4-9175-4BC5C2AD8B03}" type="slidenum">
              <a:rPr lang="en-US">
                <a:solidFill>
                  <a:srgbClr val="4C545B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  <p:pic>
        <p:nvPicPr>
          <p:cNvPr id="1030" name="Picture 7" descr="hubspot_trans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810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»"/>
        <a:defRPr sz="2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6148" name="Title Placeholder 1"/>
          <p:cNvSpPr>
            <a:spLocks noGrp="1"/>
          </p:cNvSpPr>
          <p:nvPr>
            <p:ph type="title"/>
          </p:nvPr>
        </p:nvSpPr>
        <p:spPr bwMode="auto">
          <a:xfrm>
            <a:off x="93677" y="256032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61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12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mtClean="0">
                <a:solidFill>
                  <a:schemeClr val="tx1"/>
                </a:solidFill>
                <a:latin typeface="Helvetica Neue Light"/>
              </a:defRPr>
            </a:lvl1pPr>
          </a:lstStyle>
          <a:p>
            <a:pPr defTabSz="914400"/>
            <a:fld id="{464B29F2-3894-4D94-BDCE-955164B5445D}" type="slidenum">
              <a:rPr lang="en-US">
                <a:solidFill>
                  <a:srgbClr val="4C545B"/>
                </a:solidFill>
              </a:rPr>
              <a:pPr defTabSz="914400"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8" name="Picture 7" descr="hubspot_trans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kern="1200">
          <a:solidFill>
            <a:schemeClr val="bg1"/>
          </a:solidFill>
          <a:latin typeface="Helvetica Neue Ligh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charset="0"/>
        <a:buChar char="•"/>
        <a:defRPr sz="3600" kern="1200">
          <a:solidFill>
            <a:schemeClr val="tx1"/>
          </a:solidFill>
          <a:latin typeface="Helvetica Neue Ligh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Helvetica Neue Ligh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•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–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»"/>
        <a:defRPr sz="2400" kern="1200">
          <a:solidFill>
            <a:schemeClr val="tx1"/>
          </a:solidFill>
          <a:latin typeface="Helvetica Neue Ligh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twitter.com/KippBodnar" TargetMode="External"/><Relationship Id="rId3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zub2I7" TargetMode="Externa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amazon.com/B2B-Social-Media-Book-Generating/dp/1118167767" TargetMode="External"/><Relationship Id="rId3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4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9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0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g"/><Relationship Id="rId3" Type="http://schemas.openxmlformats.org/officeDocument/2006/relationships/image" Target="../media/image55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eNScq" TargetMode="External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911" y="1"/>
            <a:ext cx="10534212" cy="70104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3688015" y="3807240"/>
            <a:ext cx="5043629" cy="474448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629255" y="5203151"/>
            <a:ext cx="5150238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914400">
              <a:lnSpc>
                <a:spcPct val="80000"/>
              </a:lnSpc>
            </a:pPr>
            <a:r>
              <a:rPr lang="en-US" sz="50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Social Media </a:t>
            </a:r>
          </a:p>
          <a:p>
            <a:pPr algn="ctr" defTabSz="914400">
              <a:lnSpc>
                <a:spcPct val="80000"/>
              </a:lnSpc>
            </a:pPr>
            <a:r>
              <a:rPr lang="en-US" sz="5000" dirty="0" smtClean="0">
                <a:solidFill>
                  <a:srgbClr val="E36F1E"/>
                </a:solidFill>
                <a:latin typeface="Franklin Gothic Medium"/>
                <a:ea typeface="ＭＳ Ｐゴシック"/>
                <a:cs typeface="Franklin Gothic Medium"/>
              </a:rPr>
              <a:t>Lead Generation</a:t>
            </a:r>
            <a:endParaRPr lang="en-US" sz="5000" dirty="0">
              <a:solidFill>
                <a:srgbClr val="E36F1E"/>
              </a:solidFill>
              <a:latin typeface="Franklin Gothic Medium"/>
              <a:ea typeface="ＭＳ Ｐゴシック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310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229" y="-38869"/>
            <a:ext cx="10877718" cy="7028873"/>
          </a:xfrm>
        </p:spPr>
      </p:pic>
      <p:grpSp>
        <p:nvGrpSpPr>
          <p:cNvPr id="8" name="Group 7"/>
          <p:cNvGrpSpPr/>
          <p:nvPr/>
        </p:nvGrpSpPr>
        <p:grpSpPr>
          <a:xfrm>
            <a:off x="-569772" y="3954217"/>
            <a:ext cx="5251826" cy="4814464"/>
            <a:chOff x="3106055" y="4457762"/>
            <a:chExt cx="5251826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06055" y="445776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22947" y="5654243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>
                  <a:latin typeface="Franklin Gothic Book"/>
                  <a:cs typeface="Franklin Gothic Book"/>
                </a:rPr>
                <a:t>A</a:t>
              </a:r>
              <a:r>
                <a:rPr lang="en-US" dirty="0" smtClean="0">
                  <a:latin typeface="Franklin Gothic Book"/>
                  <a:cs typeface="Franklin Gothic Book"/>
                </a:rPr>
                <a:t>n </a:t>
              </a:r>
              <a:r>
                <a:rPr lang="en-US" dirty="0" smtClean="0">
                  <a:latin typeface="Franklin Gothic Medium"/>
                  <a:cs typeface="Franklin Gothic Medium"/>
                </a:rPr>
                <a:t>opportunity, </a:t>
              </a:r>
              <a:r>
                <a:rPr lang="en-US" dirty="0" smtClean="0">
                  <a:latin typeface="Franklin Gothic Book"/>
                  <a:cs typeface="Franklin Gothic Book"/>
                </a:rPr>
                <a:t>not a problem.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005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371830" cy="7028873"/>
          </a:xfrm>
        </p:spPr>
      </p:pic>
      <p:grpSp>
        <p:nvGrpSpPr>
          <p:cNvPr id="8" name="Group 7"/>
          <p:cNvGrpSpPr/>
          <p:nvPr/>
        </p:nvGrpSpPr>
        <p:grpSpPr>
          <a:xfrm>
            <a:off x="4174961" y="3718305"/>
            <a:ext cx="5211464" cy="4814464"/>
            <a:chOff x="7849903" y="4214341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7849903" y="4214341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493357" y="5709995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Your opportunity, to </a:t>
              </a:r>
              <a:r>
                <a:rPr lang="en-US" dirty="0" smtClean="0">
                  <a:latin typeface="Franklin Gothic Medium"/>
                  <a:cs typeface="Franklin Gothic Medium"/>
                </a:rPr>
                <a:t>shine</a:t>
              </a:r>
              <a:r>
                <a:rPr lang="en-US" dirty="0" smtClean="0">
                  <a:latin typeface="Franklin Gothic Book"/>
                  <a:cs typeface="Franklin Gothic Book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531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11218472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605" y="-76200"/>
            <a:ext cx="12635024" cy="7010400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-742230" y="445597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03900" y="5260458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Leads </a:t>
            </a:r>
            <a:r>
              <a:rPr lang="en-US" dirty="0" smtClean="0">
                <a:latin typeface="Franklin Gothic Medium"/>
                <a:cs typeface="Franklin Gothic Medium"/>
              </a:rPr>
              <a:t>fix</a:t>
            </a:r>
            <a:r>
              <a:rPr lang="en-US" dirty="0" smtClean="0">
                <a:latin typeface="Franklin Gothic Book"/>
                <a:cs typeface="Franklin Gothic Book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the problem. </a:t>
            </a:r>
          </a:p>
        </p:txBody>
      </p:sp>
    </p:spTree>
    <p:extLst>
      <p:ext uri="{BB962C8B-B14F-4D97-AF65-F5344CB8AC3E}">
        <p14:creationId xmlns:p14="http://schemas.microsoft.com/office/powerpoint/2010/main" val="213437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507999" y="38474"/>
            <a:ext cx="8365068" cy="6209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8000" dirty="0" smtClean="0">
                <a:latin typeface="Franklin Gothic Book"/>
                <a:cs typeface="Franklin Gothic Book"/>
              </a:rPr>
              <a:t>What is a</a:t>
            </a:r>
            <a:br>
              <a:rPr lang="en-US" sz="8000" dirty="0" smtClean="0">
                <a:latin typeface="Franklin Gothic Book"/>
                <a:cs typeface="Franklin Gothic Book"/>
              </a:rPr>
            </a:br>
            <a:r>
              <a:rPr lang="en-US" sz="9600" dirty="0" smtClean="0">
                <a:solidFill>
                  <a:srgbClr val="E36F1E"/>
                </a:solidFill>
                <a:latin typeface="Franklin Gothic Medium"/>
                <a:cs typeface="Franklin Gothic Medium"/>
              </a:rPr>
              <a:t>Lead?</a:t>
            </a:r>
            <a:endParaRPr lang="en-US" sz="11500" dirty="0">
              <a:solidFill>
                <a:srgbClr val="E36F1E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92669" y="4233346"/>
            <a:ext cx="2946400" cy="1"/>
          </a:xfrm>
          <a:prstGeom prst="line">
            <a:avLst/>
          </a:prstGeom>
          <a:ln w="76200" cap="rnd" cmpd="sng">
            <a:solidFill>
              <a:srgbClr val="E36F1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736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416" y="825079"/>
            <a:ext cx="8531977" cy="368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LEADS ARE </a:t>
            </a:r>
          </a:p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A </a:t>
            </a:r>
            <a:r>
              <a:rPr lang="en-US" sz="9600" dirty="0" smtClean="0">
                <a:solidFill>
                  <a:srgbClr val="455560"/>
                </a:solidFill>
                <a:latin typeface="Franklin Gothic Medium"/>
                <a:cs typeface="Franklin Gothic Medium"/>
              </a:rPr>
              <a:t>PROXY</a:t>
            </a:r>
          </a:p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FOR</a:t>
            </a:r>
            <a:r>
              <a:rPr lang="en-US" sz="9600" dirty="0" smtClean="0">
                <a:solidFill>
                  <a:srgbClr val="455560"/>
                </a:solidFill>
                <a:latin typeface="Franklin Gothic Medium"/>
                <a:cs typeface="Franklin Gothic Medium"/>
              </a:rPr>
              <a:t> </a:t>
            </a: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SALES.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55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KippBodnar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1932040" y="951483"/>
                  <a:ext cx="5649495" cy="31855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3600" dirty="0"/>
                    <a:t>Your goal shouldn't be to buy </a:t>
                  </a:r>
                  <a:r>
                    <a:rPr lang="en-US" sz="3600" dirty="0" smtClean="0"/>
                    <a:t>leads. </a:t>
                  </a:r>
                  <a:r>
                    <a:rPr lang="en-US" sz="3600" dirty="0">
                      <a:solidFill>
                        <a:schemeClr val="accent2"/>
                      </a:solidFill>
                    </a:rPr>
                    <a:t>Your goal should be to buy </a:t>
                  </a:r>
                  <a:r>
                    <a:rPr lang="en-US" sz="3600" dirty="0" smtClean="0">
                      <a:solidFill>
                        <a:schemeClr val="accent2"/>
                      </a:solidFill>
                    </a:rPr>
                    <a:t>customers.</a:t>
                  </a:r>
                  <a:r>
                    <a:rPr lang="en-US" sz="3600" dirty="0" smtClean="0"/>
                    <a:t> </a:t>
                  </a:r>
                </a:p>
                <a:p>
                  <a:pPr>
                    <a:lnSpc>
                      <a:spcPct val="90000"/>
                    </a:lnSpc>
                  </a:pP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#B2BSM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152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507999" y="38474"/>
            <a:ext cx="8365068" cy="6209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8000" dirty="0" smtClean="0">
                <a:latin typeface="Franklin Gothic Book"/>
                <a:cs typeface="Franklin Gothic Book"/>
              </a:rPr>
              <a:t>What is </a:t>
            </a:r>
            <a:br>
              <a:rPr lang="en-US" sz="8000" dirty="0" smtClean="0">
                <a:latin typeface="Franklin Gothic Book"/>
                <a:cs typeface="Franklin Gothic Book"/>
              </a:rPr>
            </a:br>
            <a:r>
              <a:rPr lang="en-US" sz="9600" dirty="0" smtClean="0">
                <a:solidFill>
                  <a:srgbClr val="E36F1E"/>
                </a:solidFill>
                <a:latin typeface="Franklin Gothic Medium"/>
                <a:cs typeface="Franklin Gothic Medium"/>
              </a:rPr>
              <a:t>Social Media?</a:t>
            </a:r>
            <a:endParaRPr lang="en-US" sz="11500" dirty="0">
              <a:solidFill>
                <a:srgbClr val="E36F1E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92669" y="4233346"/>
            <a:ext cx="7213598" cy="2"/>
          </a:xfrm>
          <a:prstGeom prst="line">
            <a:avLst/>
          </a:prstGeom>
          <a:ln w="76200" cap="rnd" cmpd="sng">
            <a:solidFill>
              <a:srgbClr val="E36F1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28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985916"/>
            <a:ext cx="9677400" cy="10018455"/>
          </a:xfrm>
        </p:spPr>
      </p:pic>
      <p:grpSp>
        <p:nvGrpSpPr>
          <p:cNvPr id="8" name="Group 7"/>
          <p:cNvGrpSpPr/>
          <p:nvPr/>
        </p:nvGrpSpPr>
        <p:grpSpPr>
          <a:xfrm>
            <a:off x="4766742" y="3640617"/>
            <a:ext cx="5211464" cy="4814464"/>
            <a:chOff x="8578033" y="417552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78033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356951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Social Media isn’t </a:t>
              </a:r>
              <a:r>
                <a:rPr lang="en-US" dirty="0">
                  <a:latin typeface="Franklin Gothic Medium"/>
                  <a:cs typeface="Franklin Gothic Medium"/>
                </a:rPr>
                <a:t>h</a:t>
              </a:r>
              <a:r>
                <a:rPr lang="en-US" dirty="0" smtClean="0">
                  <a:latin typeface="Franklin Gothic Medium"/>
                  <a:cs typeface="Franklin Gothic Medium"/>
                </a:rPr>
                <a:t>ugging </a:t>
              </a:r>
              <a:r>
                <a:rPr lang="en-US" dirty="0">
                  <a:latin typeface="Franklin Gothic Medium"/>
                  <a:cs typeface="Franklin Gothic Medium"/>
                </a:rPr>
                <a:t>c</a:t>
              </a:r>
              <a:r>
                <a:rPr lang="en-US" dirty="0" smtClean="0">
                  <a:latin typeface="Franklin Gothic Medium"/>
                  <a:cs typeface="Franklin Gothic Medium"/>
                </a:rPr>
                <a:t>ustomers.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334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KippBodnar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1266135" y="1328379"/>
                  <a:ext cx="6529476" cy="282378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4000" dirty="0" smtClean="0"/>
                    <a:t>Social Media that doesn’t drive revenue is destined for failure. </a:t>
                  </a:r>
                </a:p>
                <a:p>
                  <a:pPr>
                    <a:lnSpc>
                      <a:spcPct val="90000"/>
                    </a:lnSpc>
                  </a:pP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#B2BSM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75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>
            <a:off x="4080934" y="245118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904394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4665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38200" y="533400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1</a:t>
            </a:r>
            <a:endParaRPr lang="en-US" sz="166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829729" y="177802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2722" y="2127275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Tweet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5312832" y="178551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12832" y="210360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Form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106661" y="178551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75305" y="207608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32" name="Title 4"/>
          <p:cNvSpPr txBox="1">
            <a:spLocks/>
          </p:cNvSpPr>
          <p:nvPr/>
        </p:nvSpPr>
        <p:spPr bwMode="auto">
          <a:xfrm>
            <a:off x="457199" y="490788"/>
            <a:ext cx="816126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Helvetica LT Std Cond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44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How Social Media Leads Happen</a:t>
            </a:r>
            <a:endParaRPr lang="en-US" sz="44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7658100" y="180119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58100" y="2103609"/>
            <a:ext cx="13038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Lead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6460066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29520" y="415590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52980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3251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>
            <a:spLocks noChangeAspect="1"/>
          </p:cNvSpPr>
          <p:nvPr/>
        </p:nvSpPr>
        <p:spPr>
          <a:xfrm>
            <a:off x="778315" y="348274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8315" y="3780803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Like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261418" y="349023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61418" y="380832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CTA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3055247" y="349023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23891" y="378080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Blog Post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7606686" y="350591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06686" y="3808329"/>
            <a:ext cx="130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6408652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029520" y="589638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852980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3251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>
            <a:spLocks noChangeAspect="1"/>
          </p:cNvSpPr>
          <p:nvPr/>
        </p:nvSpPr>
        <p:spPr>
          <a:xfrm>
            <a:off x="778315" y="522322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4274" y="5556795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+1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5261418" y="523071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261418" y="554880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CTA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3055247" y="523071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023891" y="552128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Product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7606686" y="524639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606686" y="5548809"/>
            <a:ext cx="130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6408652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2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 animBg="1"/>
      <p:bldP spid="30" grpId="0"/>
      <p:bldP spid="31" grpId="0" animBg="1"/>
      <p:bldP spid="41" grpId="0"/>
      <p:bldP spid="42" grpId="0" animBg="1"/>
      <p:bldP spid="43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66520" y="-125439"/>
            <a:ext cx="9433754" cy="71186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04887" y="4142521"/>
            <a:ext cx="239079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@</a:t>
            </a:r>
            <a:r>
              <a:rPr lang="en-US" sz="3000" dirty="0" err="1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KippBodnar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963" y="30447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Kipp Bodnar.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Kipp New Croppp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46" y="1525419"/>
            <a:ext cx="3084576" cy="40782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011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0" y="-132483"/>
            <a:ext cx="10460009" cy="7092081"/>
          </a:xfrm>
        </p:spPr>
      </p:pic>
      <p:grpSp>
        <p:nvGrpSpPr>
          <p:cNvPr id="8" name="Group 7"/>
          <p:cNvGrpSpPr/>
          <p:nvPr/>
        </p:nvGrpSpPr>
        <p:grpSpPr>
          <a:xfrm>
            <a:off x="4766742" y="3640617"/>
            <a:ext cx="5211464" cy="4814464"/>
            <a:chOff x="8578033" y="417552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78033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170688" y="5671176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Information Transactions</a:t>
              </a:r>
              <a:endParaRPr lang="en-US" dirty="0" smtClean="0"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892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9842" y="345243"/>
            <a:ext cx="9525936" cy="6299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0" dirty="0">
                <a:solidFill>
                  <a:schemeClr val="bg2"/>
                </a:solidFill>
                <a:latin typeface="Franklin Gothic Book"/>
                <a:cs typeface="Franklin Gothic Book"/>
              </a:rPr>
              <a:t>3</a:t>
            </a:r>
            <a:r>
              <a:rPr lang="en-US" sz="10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 MUST-HAVES FOR</a:t>
            </a:r>
          </a:p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rgbClr val="589CEB"/>
                </a:solidFill>
                <a:latin typeface="Franklin Gothic Book"/>
                <a:cs typeface="Franklin Gothic Book"/>
              </a:rPr>
              <a:t>SOCIAL MEDIA </a:t>
            </a:r>
          </a:p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rgbClr val="E36F1E"/>
                </a:solidFill>
                <a:latin typeface="Franklin Gothic Book"/>
                <a:cs typeface="Franklin Gothic Book"/>
              </a:rPr>
              <a:t>LEAD</a:t>
            </a:r>
          </a:p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rgbClr val="E36F1E"/>
                </a:solidFill>
                <a:latin typeface="Franklin Gothic Book"/>
                <a:cs typeface="Franklin Gothic Book"/>
              </a:rPr>
              <a:t>GENERATION:</a:t>
            </a:r>
          </a:p>
        </p:txBody>
      </p:sp>
    </p:spTree>
    <p:extLst>
      <p:ext uri="{BB962C8B-B14F-4D97-AF65-F5344CB8AC3E}">
        <p14:creationId xmlns:p14="http://schemas.microsoft.com/office/powerpoint/2010/main" val="3364279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50947" y="1468100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6931" y="466747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797" y="2095670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58333" y="3852834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50153" y="1509849"/>
            <a:ext cx="4343428" cy="1077064"/>
            <a:chOff x="2743192" y="423974"/>
            <a:chExt cx="4343428" cy="107706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42397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Build Social Media Reach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16931" y="3472421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39478" y="2781765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94083" y="2647548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95128" y="2973474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55131" y="3988301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4858" y="4090500"/>
            <a:ext cx="5431062" cy="2117891"/>
            <a:chOff x="2837301" y="2989480"/>
            <a:chExt cx="5431062" cy="211789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37301" y="298948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11200" y="133927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2202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799494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lvl="0" defTabSz="1422400">
              <a:lnSpc>
                <a:spcPct val="90000"/>
              </a:lnSpc>
              <a:spcAft>
                <a:spcPct val="35000"/>
              </a:spcAft>
            </a:pPr>
            <a:r>
              <a:rPr lang="en-US" sz="3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Build </a:t>
            </a:r>
            <a:br>
              <a:rPr lang="en-US" sz="3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</a:br>
            <a:r>
              <a:rPr lang="en-US" sz="3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Social Media </a:t>
            </a:r>
            <a:r>
              <a:rPr lang="en-US" sz="3600" dirty="0">
                <a:solidFill>
                  <a:srgbClr val="434343"/>
                </a:solidFill>
                <a:latin typeface="Franklin Gothic Book"/>
                <a:cs typeface="Franklin Gothic Book"/>
              </a:rPr>
              <a:t>Reach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7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789" y="685800"/>
            <a:ext cx="10759939" cy="6155249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329237" y="869075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Build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Social Media </a:t>
            </a:r>
            <a:r>
              <a:rPr lang="en-US" dirty="0" smtClean="0">
                <a:latin typeface="Franklin Gothic Medium"/>
                <a:cs typeface="Franklin Gothic Medium"/>
              </a:rPr>
              <a:t>Reach.</a:t>
            </a:r>
          </a:p>
        </p:txBody>
      </p:sp>
    </p:spTree>
    <p:extLst>
      <p:ext uri="{BB962C8B-B14F-4D97-AF65-F5344CB8AC3E}">
        <p14:creationId xmlns:p14="http://schemas.microsoft.com/office/powerpoint/2010/main" val="126207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2" y="685800"/>
            <a:ext cx="9458602" cy="6155249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329237" y="869075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Medium"/>
                <a:cs typeface="Franklin Gothic Medium"/>
              </a:rPr>
              <a:t>Follow. Friend. Connect.</a:t>
            </a:r>
          </a:p>
        </p:txBody>
      </p:sp>
    </p:spTree>
    <p:extLst>
      <p:ext uri="{BB962C8B-B14F-4D97-AF65-F5344CB8AC3E}">
        <p14:creationId xmlns:p14="http://schemas.microsoft.com/office/powerpoint/2010/main" val="36624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24491" y="2956460"/>
            <a:ext cx="6626133" cy="3550394"/>
            <a:chOff x="200691" y="-843514"/>
            <a:chExt cx="6626133" cy="3550394"/>
          </a:xfrm>
        </p:grpSpPr>
        <p:sp>
          <p:nvSpPr>
            <p:cNvPr id="42" name="TextBox 41"/>
            <p:cNvSpPr txBox="1"/>
            <p:nvPr/>
          </p:nvSpPr>
          <p:spPr>
            <a:xfrm>
              <a:off x="200691" y="-843514"/>
              <a:ext cx="3280526" cy="3348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80000"/>
                </a:lnSpc>
              </a:pPr>
              <a:r>
                <a:rPr lang="en-US" sz="8800" dirty="0" smtClean="0">
                  <a:solidFill>
                    <a:srgbClr val="434343"/>
                  </a:solidFill>
                  <a:latin typeface="Franklin Gothic Medium"/>
                  <a:cs typeface="Franklin Gothic Medium"/>
                </a:rPr>
                <a:t>60%</a:t>
              </a:r>
              <a: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</a:t>
              </a:r>
              <a:b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35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of the sales cycle is over – before a buyer talks to your salesperson.</a:t>
              </a:r>
              <a:endParaRPr lang="en-US" sz="35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673695" y="490889"/>
              <a:ext cx="215312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cap="all" dirty="0" smtClean="0">
                  <a:ln w="9000" cmpd="sng">
                    <a:noFill/>
                    <a:prstDash val="solid"/>
                  </a:ln>
                  <a:solidFill>
                    <a:schemeClr val="bg2"/>
                  </a:solidFill>
                  <a:effectLst/>
                  <a:latin typeface="Helvetica"/>
                  <a:cs typeface="Helvetica"/>
                </a:rPr>
                <a:t>91</a:t>
              </a:r>
              <a:endParaRPr lang="en-US" sz="13800" cap="all" dirty="0">
                <a:ln w="9000" cmpd="sng">
                  <a:noFill/>
                  <a:prstDash val="solid"/>
                </a:ln>
                <a:solidFill>
                  <a:schemeClr val="bg2"/>
                </a:solidFill>
                <a:effectLst/>
                <a:latin typeface="Helvetica"/>
                <a:cs typeface="Helvetica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099732" y="6560483"/>
            <a:ext cx="5266267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cap="all" dirty="0" smtClean="0">
                <a:solidFill>
                  <a:srgbClr val="333333"/>
                </a:solidFill>
                <a:cs typeface="Franklin Gothic Book"/>
              </a:rPr>
              <a:t>CORPORATE EXECUTIVE BOARD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</a:rPr>
              <a:t>: </a:t>
            </a:r>
            <a:r>
              <a:rPr lang="en-US" sz="1400" cap="all" dirty="0" smtClean="0">
                <a:solidFill>
                  <a:srgbClr val="333333"/>
                </a:solidFill>
                <a:cs typeface="Franklin Gothic Book"/>
                <a:hlinkClick r:id="rId3"/>
              </a:rPr>
              <a:t>bit.ly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  <a:hlinkClick r:id="rId3"/>
              </a:rPr>
              <a:t>/</a:t>
            </a:r>
            <a:r>
              <a:rPr lang="en-US" sz="1400" cap="all" dirty="0" smtClean="0">
                <a:solidFill>
                  <a:srgbClr val="333333"/>
                </a:solidFill>
                <a:cs typeface="Franklin Gothic Book"/>
                <a:hlinkClick r:id="rId3"/>
              </a:rPr>
              <a:t>zub2I7</a:t>
            </a:r>
            <a:r>
              <a:rPr lang="en-US" sz="1400" cap="all" dirty="0" smtClean="0">
                <a:solidFill>
                  <a:srgbClr val="333333"/>
                </a:solidFill>
                <a:cs typeface="Franklin Gothic Book"/>
              </a:rPr>
              <a:t> </a:t>
            </a:r>
            <a:endParaRPr lang="en-US" sz="1400" cap="all" dirty="0">
              <a:solidFill>
                <a:srgbClr val="333333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61753974"/>
              </p:ext>
            </p:extLst>
          </p:nvPr>
        </p:nvGraphicFramePr>
        <p:xfrm>
          <a:off x="2919649" y="887630"/>
          <a:ext cx="6583067" cy="4742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Elbow Connector 2"/>
          <p:cNvCxnSpPr/>
          <p:nvPr/>
        </p:nvCxnSpPr>
        <p:spPr>
          <a:xfrm flipV="1">
            <a:off x="2536839" y="2197793"/>
            <a:ext cx="1736356" cy="758667"/>
          </a:xfrm>
          <a:prstGeom prst="bentConnector3">
            <a:avLst>
              <a:gd name="adj1" fmla="val 264"/>
            </a:avLst>
          </a:prstGeom>
          <a:ln w="57150" cap="rnd" cmpd="sng">
            <a:solidFill>
              <a:srgbClr val="434343"/>
            </a:solidFill>
            <a:prstDash val="sysDot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61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1" cy="7010400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-601163" y="4721696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31773" y="5508809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Share lots of</a:t>
            </a:r>
            <a:r>
              <a:rPr lang="en-US" dirty="0" smtClean="0">
                <a:latin typeface="Franklin Gothic Medium"/>
                <a:cs typeface="Franklin Gothic Medium"/>
              </a:rPr>
              <a:t> </a:t>
            </a:r>
            <a:r>
              <a:rPr lang="en-US" dirty="0">
                <a:latin typeface="Franklin Gothic Medium"/>
                <a:cs typeface="Franklin Gothic Medium"/>
              </a:rPr>
              <a:t>l</a:t>
            </a:r>
            <a:r>
              <a:rPr lang="en-US" dirty="0" smtClean="0">
                <a:latin typeface="Franklin Gothic Medium"/>
                <a:cs typeface="Franklin Gothic Medium"/>
              </a:rPr>
              <a:t>inks.</a:t>
            </a:r>
          </a:p>
        </p:txBody>
      </p:sp>
    </p:spTree>
    <p:extLst>
      <p:ext uri="{BB962C8B-B14F-4D97-AF65-F5344CB8AC3E}">
        <p14:creationId xmlns:p14="http://schemas.microsoft.com/office/powerpoint/2010/main" val="311065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949" y="0"/>
            <a:ext cx="10648713" cy="7086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540695"/>
            <a:ext cx="8629308" cy="179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latin typeface="Franklin Gothic Medium"/>
                <a:cs typeface="Franklin Gothic Medium"/>
              </a:rPr>
              <a:t>The shelf </a:t>
            </a:r>
            <a:r>
              <a:rPr lang="en-US" sz="4000" dirty="0">
                <a:latin typeface="Franklin Gothic Medium"/>
                <a:cs typeface="Franklin Gothic Medium"/>
              </a:rPr>
              <a:t>l</a:t>
            </a:r>
            <a:r>
              <a:rPr lang="en-US" sz="4000" dirty="0" smtClean="0">
                <a:latin typeface="Franklin Gothic Medium"/>
                <a:cs typeface="Franklin Gothic Medium"/>
              </a:rPr>
              <a:t>ife of a social </a:t>
            </a:r>
            <a:r>
              <a:rPr lang="en-US" sz="4000" dirty="0">
                <a:latin typeface="Franklin Gothic Medium"/>
                <a:cs typeface="Franklin Gothic Medium"/>
              </a:rPr>
              <a:t>m</a:t>
            </a:r>
            <a:r>
              <a:rPr lang="en-US" sz="4000" dirty="0" smtClean="0">
                <a:latin typeface="Franklin Gothic Medium"/>
                <a:cs typeface="Franklin Gothic Medium"/>
              </a:rPr>
              <a:t>edia </a:t>
            </a:r>
            <a:r>
              <a:rPr lang="en-US" sz="4000" dirty="0">
                <a:latin typeface="Franklin Gothic Medium"/>
                <a:cs typeface="Franklin Gothic Medium"/>
              </a:rPr>
              <a:t>l</a:t>
            </a:r>
            <a:r>
              <a:rPr lang="en-US" sz="4000" dirty="0" smtClean="0">
                <a:latin typeface="Franklin Gothic Medium"/>
                <a:cs typeface="Franklin Gothic Medium"/>
              </a:rPr>
              <a:t>ink is </a:t>
            </a:r>
            <a:r>
              <a:rPr lang="en-US" sz="9400" dirty="0" smtClean="0">
                <a:solidFill>
                  <a:srgbClr val="D8621D"/>
                </a:solidFill>
                <a:latin typeface="Franklin Gothic Medium"/>
                <a:cs typeface="Franklin Gothic Medium"/>
              </a:rPr>
              <a:t>3 hours</a:t>
            </a:r>
            <a:r>
              <a:rPr lang="en-US" sz="4000" dirty="0" smtClean="0">
                <a:solidFill>
                  <a:schemeClr val="tx2"/>
                </a:solidFill>
                <a:latin typeface="Franklin Gothic Book"/>
                <a:cs typeface="Franklin Gothic Book"/>
              </a:rPr>
              <a:t>.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 </a:t>
            </a:r>
            <a:endParaRPr lang="en-US" sz="4000" b="1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4651" y="41871"/>
            <a:ext cx="3809710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all" dirty="0" smtClean="0">
                <a:latin typeface="Franklin Gothic Book"/>
                <a:cs typeface="Franklin Gothic Book"/>
              </a:rPr>
              <a:t>BITLY, 9/2011</a:t>
            </a:r>
            <a:endParaRPr lang="en-US" sz="1400" cap="all" dirty="0">
              <a:latin typeface="Franklin Gothic Book"/>
              <a:cs typeface="Franklin Gothic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882633" y="-47039"/>
            <a:ext cx="10648713" cy="7086599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2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273122"/>
            <a:ext cx="8819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THE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8793" y="1596935"/>
            <a:ext cx="6945207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0" dirty="0">
                <a:solidFill>
                  <a:srgbClr val="455560"/>
                </a:solidFill>
                <a:cs typeface="Franklin Gothic Book"/>
              </a:rPr>
              <a:t>10-4-1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34211" y="5127330"/>
            <a:ext cx="3829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RULE</a:t>
            </a:r>
            <a:endParaRPr lang="en-US" sz="9600" dirty="0"/>
          </a:p>
        </p:txBody>
      </p:sp>
      <p:sp>
        <p:nvSpPr>
          <p:cNvPr id="6" name="TextBox 5"/>
          <p:cNvSpPr txBox="1"/>
          <p:nvPr/>
        </p:nvSpPr>
        <p:spPr>
          <a:xfrm>
            <a:off x="1097432" y="3998376"/>
            <a:ext cx="253978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</a:rPr>
              <a:t>Links to third-party articles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1542" y="1190800"/>
            <a:ext cx="3558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2"/>
                </a:solidFill>
              </a:rPr>
              <a:t>Links to company blog posts</a:t>
            </a:r>
            <a:endParaRPr lang="en-US" sz="30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4214" y="4083656"/>
            <a:ext cx="3746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</a:rPr>
              <a:t>Link to a company landing page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738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03810" y="-1"/>
            <a:ext cx="9371044" cy="6993239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97264" y="3990121"/>
            <a:ext cx="301202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amzn.to/b2bsm2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910" y="2917601"/>
            <a:ext cx="4562202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 wrote </a:t>
            </a:r>
            <a:r>
              <a:rPr lang="en-US" sz="4000" i="1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The B2B Social Media Book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B2B cover Fla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12" y="991473"/>
            <a:ext cx="3078163" cy="46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63711"/>
            <a:ext cx="10680837" cy="7107978"/>
          </a:xfrm>
        </p:spPr>
      </p:pic>
      <p:grpSp>
        <p:nvGrpSpPr>
          <p:cNvPr id="8" name="Group 7"/>
          <p:cNvGrpSpPr/>
          <p:nvPr/>
        </p:nvGrpSpPr>
        <p:grpSpPr>
          <a:xfrm>
            <a:off x="-634991" y="3640617"/>
            <a:ext cx="5672641" cy="4814464"/>
            <a:chOff x="3176300" y="4175522"/>
            <a:chExt cx="5672641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76300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514007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Automatic </a:t>
              </a:r>
              <a:r>
                <a:rPr lang="en-US" dirty="0" smtClean="0">
                  <a:latin typeface="Franklin Gothic Medium"/>
                  <a:cs typeface="Franklin Gothic Medium"/>
                </a:rPr>
                <a:t>Sharing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286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1" cy="7010399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460921" y="559412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Leverage existing </a:t>
            </a:r>
            <a:r>
              <a:rPr lang="en-US" dirty="0" smtClean="0">
                <a:latin typeface="Franklin Gothic Medium"/>
                <a:cs typeface="Franklin Gothic Medium"/>
              </a:rPr>
              <a:t> </a:t>
            </a:r>
            <a:r>
              <a:rPr lang="en-US" dirty="0">
                <a:latin typeface="Franklin Gothic Medium"/>
                <a:cs typeface="Franklin Gothic Medium"/>
              </a:rPr>
              <a:t>c</a:t>
            </a:r>
            <a:r>
              <a:rPr lang="en-US" dirty="0" smtClean="0">
                <a:latin typeface="Franklin Gothic Medium"/>
                <a:cs typeface="Franklin Gothic Medium"/>
              </a:rPr>
              <a:t>ontacts.</a:t>
            </a:r>
          </a:p>
        </p:txBody>
      </p:sp>
    </p:spTree>
    <p:extLst>
      <p:ext uri="{BB962C8B-B14F-4D97-AF65-F5344CB8AC3E}">
        <p14:creationId xmlns:p14="http://schemas.microsoft.com/office/powerpoint/2010/main" val="3504387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9" y="-15680"/>
            <a:ext cx="10981692" cy="6858000"/>
          </a:xfr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696091" y="550004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Use email for </a:t>
            </a:r>
            <a:r>
              <a:rPr lang="en-US" dirty="0">
                <a:latin typeface="Franklin Gothic Medium"/>
                <a:cs typeface="Franklin Gothic Medium"/>
              </a:rPr>
              <a:t>r</a:t>
            </a:r>
            <a:r>
              <a:rPr lang="en-US" dirty="0" smtClean="0">
                <a:latin typeface="Franklin Gothic Medium"/>
                <a:cs typeface="Franklin Gothic Medium"/>
              </a:rPr>
              <a:t>each building</a:t>
            </a:r>
            <a:r>
              <a:rPr lang="en-US" dirty="0" smtClean="0">
                <a:latin typeface="Franklin Gothic Book"/>
                <a:cs typeface="Franklin Gothic Book"/>
              </a:rPr>
              <a:t>.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5928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42" y="-8854"/>
            <a:ext cx="8625100" cy="6866854"/>
          </a:xfrm>
        </p:spPr>
      </p:pic>
    </p:spTree>
    <p:extLst>
      <p:ext uri="{BB962C8B-B14F-4D97-AF65-F5344CB8AC3E}">
        <p14:creationId xmlns:p14="http://schemas.microsoft.com/office/powerpoint/2010/main" val="22611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66" y="-8854"/>
            <a:ext cx="7604051" cy="6866854"/>
          </a:xfrm>
        </p:spPr>
      </p:pic>
    </p:spTree>
    <p:extLst>
      <p:ext uri="{BB962C8B-B14F-4D97-AF65-F5344CB8AC3E}">
        <p14:creationId xmlns:p14="http://schemas.microsoft.com/office/powerpoint/2010/main" val="2163542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58483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lvl="0" defTabSz="1333500">
              <a:lnSpc>
                <a:spcPct val="90000"/>
              </a:lnSpc>
              <a:spcAft>
                <a:spcPct val="35000"/>
              </a:spcAft>
            </a:pPr>
            <a:r>
              <a:rPr lang="en-US" sz="3200" dirty="0">
                <a:solidFill>
                  <a:srgbClr val="434343"/>
                </a:solidFill>
                <a:latin typeface="Franklin Gothic Book"/>
                <a:cs typeface="Franklin Gothic Book"/>
              </a:rPr>
              <a:t>Maximize Content Discovery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74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plication and Threat Intelligence (ATI) Blog | Breaking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99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eakingPoint (breakingpoint) on Twit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03" y="-40258"/>
            <a:ext cx="9507215" cy="689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1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5) LTE Testing | 4G Tes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9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 Blog Rewind_ Cyber Range Deployment | Breaking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64140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414361" y="2414706"/>
            <a:ext cx="3276633" cy="1897269"/>
          </a:xfrm>
          <a:prstGeom prst="straightConnector1">
            <a:avLst/>
          </a:prstGeom>
          <a:ln w="101600" cap="rnd" cmpd="sng">
            <a:solidFill>
              <a:schemeClr val="accent2"/>
            </a:solidFill>
            <a:prstDash val="sysDot"/>
            <a:headEnd type="oval" w="sm" len="sm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81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" y="2769387"/>
            <a:ext cx="9128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#B2BSM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24038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xt-Gen Firewall_IPS Testing | Breaking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76200"/>
            <a:ext cx="6555623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0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7180" y="229242"/>
            <a:ext cx="9128322" cy="605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Closed Millions In Sales From Online Leads</a:t>
            </a:r>
          </a:p>
          <a:p>
            <a:pPr>
              <a:lnSpc>
                <a:spcPct val="80000"/>
              </a:lnSpc>
            </a:pP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ROI – 2800%!</a:t>
            </a:r>
            <a:endParaRPr lang="en-US" sz="9600" b="1" dirty="0">
              <a:solidFill>
                <a:schemeClr val="accent6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108528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3" y="-61905"/>
            <a:ext cx="11213885" cy="7224705"/>
          </a:xfrm>
        </p:spPr>
      </p:pic>
      <p:grpSp>
        <p:nvGrpSpPr>
          <p:cNvPr id="8" name="Group 7"/>
          <p:cNvGrpSpPr/>
          <p:nvPr/>
        </p:nvGrpSpPr>
        <p:grpSpPr>
          <a:xfrm>
            <a:off x="5253380" y="3928484"/>
            <a:ext cx="5215450" cy="4814464"/>
            <a:chOff x="3176300" y="4175522"/>
            <a:chExt cx="5215450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76300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56816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Content </a:t>
              </a:r>
              <a:r>
                <a:rPr lang="en-US" dirty="0" smtClean="0">
                  <a:latin typeface="Franklin Gothic Medium"/>
                  <a:cs typeface="Franklin Gothic Medium"/>
                </a:rPr>
                <a:t>Calendar.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784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0" cy="7010399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602023" y="545300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Build </a:t>
            </a:r>
            <a:r>
              <a:rPr lang="en-US" dirty="0">
                <a:latin typeface="Franklin Gothic Book"/>
                <a:cs typeface="Franklin Gothic Book"/>
              </a:rPr>
              <a:t>s</a:t>
            </a:r>
            <a:r>
              <a:rPr lang="en-US" dirty="0" smtClean="0">
                <a:latin typeface="Franklin Gothic Book"/>
                <a:cs typeface="Franklin Gothic Book"/>
              </a:rPr>
              <a:t>ocial </a:t>
            </a:r>
            <a:r>
              <a:rPr lang="en-US" dirty="0">
                <a:latin typeface="Franklin Gothic Medium"/>
                <a:cs typeface="Franklin Gothic Medium"/>
              </a:rPr>
              <a:t>t</a:t>
            </a:r>
            <a:r>
              <a:rPr lang="en-US" dirty="0" smtClean="0">
                <a:latin typeface="Franklin Gothic Medium"/>
                <a:cs typeface="Franklin Gothic Medium"/>
              </a:rPr>
              <a:t>hank </a:t>
            </a:r>
            <a:r>
              <a:rPr lang="en-US" dirty="0">
                <a:latin typeface="Franklin Gothic Medium"/>
                <a:cs typeface="Franklin Gothic Medium"/>
              </a:rPr>
              <a:t>y</a:t>
            </a:r>
            <a:r>
              <a:rPr lang="en-US" dirty="0" smtClean="0">
                <a:latin typeface="Franklin Gothic Medium"/>
                <a:cs typeface="Franklin Gothic Medium"/>
              </a:rPr>
              <a:t>ou pages.</a:t>
            </a:r>
          </a:p>
        </p:txBody>
      </p:sp>
    </p:spTree>
    <p:extLst>
      <p:ext uri="{BB962C8B-B14F-4D97-AF65-F5344CB8AC3E}">
        <p14:creationId xmlns:p14="http://schemas.microsoft.com/office/powerpoint/2010/main" val="167768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36"/>
          <a:stretch/>
        </p:blipFill>
        <p:spPr>
          <a:xfrm>
            <a:off x="337132" y="76200"/>
            <a:ext cx="8520751" cy="6781800"/>
          </a:xfrm>
        </p:spPr>
      </p:pic>
    </p:spTree>
    <p:extLst>
      <p:ext uri="{BB962C8B-B14F-4D97-AF65-F5344CB8AC3E}">
        <p14:creationId xmlns:p14="http://schemas.microsoft.com/office/powerpoint/2010/main" val="1500408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14748958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752600"/>
            <a:ext cx="9753600" cy="9753600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602023" y="545300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Medium"/>
                <a:cs typeface="Franklin Gothic Medium"/>
              </a:rPr>
              <a:t>Tailored</a:t>
            </a:r>
            <a:r>
              <a:rPr lang="en-US" dirty="0" smtClean="0">
                <a:latin typeface="Franklin Gothic Book"/>
                <a:cs typeface="Franklin Gothic Book"/>
              </a:rPr>
              <a:t> Content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561165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(4) Wall Photo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19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222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58483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lvl="0" defTabSz="1244600">
              <a:lnSpc>
                <a:spcPct val="90000"/>
              </a:lnSpc>
              <a:spcAft>
                <a:spcPct val="35000"/>
              </a:spcAft>
            </a:pPr>
            <a:r>
              <a:rPr lang="en-US" sz="3200" dirty="0">
                <a:solidFill>
                  <a:srgbClr val="434343"/>
                </a:solidFill>
                <a:latin typeface="Franklin Gothic Book"/>
                <a:cs typeface="Franklin Gothic Book"/>
              </a:rPr>
              <a:t>Conversion Ubiquity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74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789" y="118534"/>
            <a:ext cx="8505926" cy="6379442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5290470" y="4572000"/>
            <a:ext cx="34979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Marketing is </a:t>
            </a:r>
            <a:r>
              <a:rPr lang="en-US" dirty="0" smtClean="0">
                <a:latin typeface="Franklin Gothic Medium"/>
                <a:cs typeface="Franklin Gothic Medium"/>
              </a:rPr>
              <a:t>math.</a:t>
            </a:r>
          </a:p>
        </p:txBody>
      </p:sp>
    </p:spTree>
    <p:extLst>
      <p:ext uri="{BB962C8B-B14F-4D97-AF65-F5344CB8AC3E}">
        <p14:creationId xmlns:p14="http://schemas.microsoft.com/office/powerpoint/2010/main" val="109802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507999" y="38474"/>
            <a:ext cx="8365068" cy="6209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8000" dirty="0" smtClean="0">
                <a:latin typeface="Franklin Gothic Book"/>
                <a:cs typeface="Franklin Gothic Book"/>
              </a:rPr>
              <a:t>What is a</a:t>
            </a:r>
            <a:br>
              <a:rPr lang="en-US" sz="8000" dirty="0" smtClean="0">
                <a:latin typeface="Franklin Gothic Book"/>
                <a:cs typeface="Franklin Gothic Book"/>
              </a:rPr>
            </a:br>
            <a:r>
              <a:rPr lang="en-US" sz="9600" dirty="0" smtClean="0">
                <a:solidFill>
                  <a:srgbClr val="E36F1E"/>
                </a:solidFill>
                <a:latin typeface="Franklin Gothic Medium"/>
                <a:cs typeface="Franklin Gothic Medium"/>
              </a:rPr>
              <a:t>Call-to-Action?</a:t>
            </a:r>
            <a:endParaRPr lang="en-US" sz="11500" dirty="0">
              <a:solidFill>
                <a:srgbClr val="E36F1E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92669" y="4233346"/>
            <a:ext cx="7416798" cy="2"/>
          </a:xfrm>
          <a:prstGeom prst="line">
            <a:avLst/>
          </a:prstGeom>
          <a:ln w="76200" cap="rnd" cmpd="sng">
            <a:solidFill>
              <a:srgbClr val="E36F1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2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Stock_000015376953Sma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0" b="8680"/>
          <a:stretch>
            <a:fillRect/>
          </a:stretch>
        </p:blipFill>
        <p:spPr>
          <a:xfrm>
            <a:off x="-1902877" y="468"/>
            <a:ext cx="12743530" cy="7008451"/>
          </a:xfr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4761081" y="4751044"/>
            <a:ext cx="4784128" cy="4419682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5756979" y="5450500"/>
            <a:ext cx="3270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I am a </a:t>
            </a:r>
            <a:r>
              <a:rPr lang="en-US" dirty="0" smtClean="0">
                <a:latin typeface="Franklin Gothic Medium"/>
                <a:cs typeface="Franklin Gothic Medium"/>
              </a:rPr>
              <a:t>dork.</a:t>
            </a:r>
          </a:p>
        </p:txBody>
      </p:sp>
    </p:spTree>
    <p:extLst>
      <p:ext uri="{BB962C8B-B14F-4D97-AF65-F5344CB8AC3E}">
        <p14:creationId xmlns:p14="http://schemas.microsoft.com/office/powerpoint/2010/main" val="42652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62" y="0"/>
            <a:ext cx="9458362" cy="7010399"/>
          </a:xfrm>
        </p:spPr>
      </p:pic>
      <p:grpSp>
        <p:nvGrpSpPr>
          <p:cNvPr id="8" name="Group 7"/>
          <p:cNvGrpSpPr/>
          <p:nvPr/>
        </p:nvGrpSpPr>
        <p:grpSpPr>
          <a:xfrm>
            <a:off x="-905900" y="3708315"/>
            <a:ext cx="5211464" cy="4814464"/>
            <a:chOff x="2905391" y="424322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905391" y="424322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275771" y="5603404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Place CTAs </a:t>
              </a:r>
              <a:r>
                <a:rPr lang="en-US" dirty="0" smtClean="0">
                  <a:latin typeface="Franklin Gothic Medium"/>
                  <a:cs typeface="Franklin Gothic Medium"/>
                </a:rPr>
                <a:t>Everywhere.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0976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89" y="-16933"/>
            <a:ext cx="9419074" cy="6885463"/>
          </a:xfr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-576662" y="4163035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72529" y="5068499"/>
            <a:ext cx="488160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err="1" smtClean="0">
                <a:latin typeface="Franklin Gothic Book"/>
                <a:cs typeface="Franklin Gothic Book"/>
              </a:rPr>
              <a:t>Google.com</a:t>
            </a:r>
            <a:r>
              <a:rPr lang="en-US" dirty="0" smtClean="0">
                <a:latin typeface="Franklin Gothic Book"/>
                <a:cs typeface="Franklin Gothic Book"/>
              </a:rPr>
              <a:t>/DFP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0292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4" name="Content Placeholder 3" descr="iStock_000006842903Sma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2" b="15572"/>
          <a:stretch>
            <a:fillRect/>
          </a:stretch>
        </p:blipFill>
        <p:spPr>
          <a:xfrm>
            <a:off x="-2530451" y="123240"/>
            <a:ext cx="12331409" cy="6781800"/>
          </a:xfrm>
        </p:spPr>
      </p:pic>
      <p:sp>
        <p:nvSpPr>
          <p:cNvPr id="5" name="TextBox 4"/>
          <p:cNvSpPr txBox="1"/>
          <p:nvPr/>
        </p:nvSpPr>
        <p:spPr>
          <a:xfrm>
            <a:off x="4388639" y="329278"/>
            <a:ext cx="4938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cs typeface="Franklin Gothic Book"/>
              </a:rPr>
              <a:t>CTAs </a:t>
            </a:r>
          </a:p>
          <a:p>
            <a:r>
              <a:rPr lang="en-US" sz="6000" dirty="0" smtClean="0">
                <a:cs typeface="Franklin Gothic Book"/>
              </a:rPr>
              <a:t>aid </a:t>
            </a:r>
            <a:r>
              <a:rPr lang="en-US" sz="6000" dirty="0" smtClean="0">
                <a:latin typeface="Franklin Gothic Medium"/>
                <a:cs typeface="Franklin Gothic Medium"/>
              </a:rPr>
              <a:t>testing.</a:t>
            </a:r>
            <a:endParaRPr lang="en-US" sz="6000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0032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017"/>
            <a:ext cx="9314983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-1134531" y="4210704"/>
            <a:ext cx="5211464" cy="4814464"/>
            <a:chOff x="2676760" y="4745609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676760" y="4745609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51267" y="5771527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What </a:t>
              </a:r>
              <a:r>
                <a:rPr lang="en-US" dirty="0">
                  <a:latin typeface="Franklin Gothic Book"/>
                  <a:cs typeface="Franklin Gothic Book"/>
                </a:rPr>
                <a:t>c</a:t>
              </a:r>
              <a:r>
                <a:rPr lang="en-US" dirty="0" smtClean="0">
                  <a:latin typeface="Franklin Gothic Book"/>
                  <a:cs typeface="Franklin Gothic Book"/>
                </a:rPr>
                <a:t>an </a:t>
              </a:r>
              <a:r>
                <a:rPr lang="en-US" dirty="0">
                  <a:latin typeface="Franklin Gothic Book"/>
                  <a:cs typeface="Franklin Gothic Book"/>
                </a:rPr>
                <a:t>y</a:t>
              </a:r>
              <a:r>
                <a:rPr lang="en-US" dirty="0" smtClean="0">
                  <a:latin typeface="Franklin Gothic Book"/>
                  <a:cs typeface="Franklin Gothic Book"/>
                </a:rPr>
                <a:t>ou </a:t>
              </a:r>
              <a:r>
                <a:rPr lang="en-US" dirty="0">
                  <a:latin typeface="Franklin Gothic Medium"/>
                  <a:cs typeface="Franklin Gothic Medium"/>
                </a:rPr>
                <a:t>s</a:t>
              </a:r>
              <a:r>
                <a:rPr lang="en-US" dirty="0" smtClean="0">
                  <a:latin typeface="Franklin Gothic Medium"/>
                  <a:cs typeface="Franklin Gothic Medium"/>
                </a:rPr>
                <a:t>top </a:t>
              </a:r>
              <a:r>
                <a:rPr lang="en-US" dirty="0">
                  <a:latin typeface="Franklin Gothic Book"/>
                  <a:cs typeface="Franklin Gothic Book"/>
                </a:rPr>
                <a:t>d</a:t>
              </a:r>
              <a:r>
                <a:rPr lang="en-US" dirty="0" smtClean="0">
                  <a:latin typeface="Franklin Gothic Book"/>
                  <a:cs typeface="Franklin Gothic Book"/>
                </a:rPr>
                <a:t>oing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574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50947" y="1468100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6931" y="466747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797" y="2095670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58333" y="3852834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50153" y="1306009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Build Social Media Reach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16931" y="3472421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39478" y="2781765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94083" y="2647548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95128" y="2973474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55131" y="3988301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90536" y="4059140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11200" y="133927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632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73" y="-71800"/>
            <a:ext cx="10699987" cy="71628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026765" y="130816"/>
            <a:ext cx="60438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>
                <a:latin typeface="Franklin Gothic Book"/>
                <a:cs typeface="Franklin Gothic Book"/>
              </a:rPr>
              <a:t>5</a:t>
            </a:r>
            <a:r>
              <a:rPr lang="en-US" dirty="0" smtClean="0">
                <a:latin typeface="Franklin Gothic Book"/>
                <a:cs typeface="Franklin Gothic Book"/>
              </a:rPr>
              <a:t> Social Media Lead Generation Master Tips</a:t>
            </a:r>
            <a:r>
              <a:rPr lang="en-US" dirty="0" smtClean="0">
                <a:latin typeface="Franklin Gothic Medium"/>
                <a:cs typeface="Franklin Gothic Medium"/>
              </a:rPr>
              <a:t>.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8745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kedIn 277% More Effective for Lead Generation Than Facebook &amp; Twitter [New Data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9" y="470652"/>
            <a:ext cx="8359185" cy="604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215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inkedIn Group Message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" b="5703"/>
          <a:stretch>
            <a:fillRect/>
          </a:stretch>
        </p:blipFill>
        <p:spPr>
          <a:xfrm>
            <a:off x="0" y="0"/>
            <a:ext cx="9141146" cy="6565836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4948733" y="-2281792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5527003" y="172987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600" dirty="0" smtClean="0">
                <a:latin typeface="Franklin Gothic Book"/>
                <a:cs typeface="Franklin Gothic Book"/>
              </a:rPr>
              <a:t>Weekly LinkedIn Group Messages</a:t>
            </a:r>
            <a:endParaRPr lang="en-US" sz="3600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3313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4602023" y="545300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Weekly LinkedIn Group Messages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  <p:pic>
        <p:nvPicPr>
          <p:cNvPr id="3" name="Content Placeholder 2" descr="HubSpot_ Products &amp; Services | LinkedI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0" b="9140"/>
          <a:stretch>
            <a:fillRect/>
          </a:stretch>
        </p:blipFill>
        <p:spPr>
          <a:xfrm>
            <a:off x="1" y="15680"/>
            <a:ext cx="9143999" cy="6842320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4445247" y="-1889539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2016" y="188159"/>
            <a:ext cx="373520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O</a:t>
            </a:r>
            <a:r>
              <a:rPr lang="en-US" sz="3600" dirty="0" smtClean="0"/>
              <a:t>verhaul your LinkedIn company page.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150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7 Epic Uses of Twitter_s New Embeddable Tweets Featur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2" y="0"/>
            <a:ext cx="7506730" cy="68580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6799799" y="2383155"/>
            <a:ext cx="26103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Embed Tweets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150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82" y="-76200"/>
            <a:ext cx="10890531" cy="7239000"/>
          </a:xfrm>
        </p:spPr>
      </p:pic>
      <p:grpSp>
        <p:nvGrpSpPr>
          <p:cNvPr id="8" name="Group 7"/>
          <p:cNvGrpSpPr/>
          <p:nvPr/>
        </p:nvGrpSpPr>
        <p:grpSpPr>
          <a:xfrm>
            <a:off x="-1139181" y="3888646"/>
            <a:ext cx="4784128" cy="4419682"/>
            <a:chOff x="1198917" y="4316304"/>
            <a:chExt cx="4784128" cy="4419682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1198917" y="4316304"/>
              <a:ext cx="4784128" cy="4419682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2545184" y="5501840"/>
              <a:ext cx="327086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We’ve got a a </a:t>
              </a:r>
              <a:r>
                <a:rPr lang="en-US" dirty="0" smtClean="0">
                  <a:latin typeface="Franklin Gothic Medium"/>
                  <a:cs typeface="Franklin Gothic Medium"/>
                </a:rPr>
                <a:t>Problem.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6318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mall Orange_ Homegrown Hos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720"/>
            <a:ext cx="9144000" cy="6062572"/>
          </a:xfrm>
          <a:prstGeom prst="rect">
            <a:avLst/>
          </a:prstGeom>
        </p:spPr>
      </p:pic>
      <p:pic>
        <p:nvPicPr>
          <p:cNvPr id="5" name="Picture 4" descr="A Small Orange_ Homegrown Hosting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1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462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witter _ Interactions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08919"/>
          </a:xfrm>
          <a:prstGeom prst="rect">
            <a:avLst/>
          </a:prstGeo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3945359" y="47129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460921" y="562548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Buy Social Reach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379832"/>
            <a:ext cx="3386376" cy="987834"/>
          </a:xfrm>
          <a:prstGeom prst="rect">
            <a:avLst/>
          </a:prstGeom>
          <a:noFill/>
          <a:ln w="508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(14) My Presentations Chann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8" y="-15680"/>
            <a:ext cx="9166248" cy="7821073"/>
          </a:xfrm>
          <a:prstGeom prst="rect">
            <a:avLst/>
          </a:prstGeo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4429568" y="-2703670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5431519" y="228432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Insert Custom CTA Slides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150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50947" y="1468100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6931" y="466747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797" y="2095670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58333" y="3852834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50153" y="1306009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Build Social Media Reach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16931" y="3472421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39478" y="2781765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94083" y="2647548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95128" y="2973474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55131" y="3988301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90536" y="4059140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11200" y="133927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564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730" y="-66951"/>
            <a:ext cx="10460007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4869614" y="4275961"/>
            <a:ext cx="5211464" cy="4814464"/>
            <a:chOff x="8510320" y="476131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10320" y="476131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474308" y="5709446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Proved the CEO </a:t>
              </a:r>
              <a:r>
                <a:rPr lang="en-US" dirty="0" smtClean="0">
                  <a:latin typeface="Franklin Gothic Medium"/>
                  <a:cs typeface="Franklin Gothic Medium"/>
                </a:rPr>
                <a:t>Wrong.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968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8" y="-66951"/>
            <a:ext cx="9281356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4885292" y="3996217"/>
            <a:ext cx="5211464" cy="4814464"/>
            <a:chOff x="8510320" y="446339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10320" y="446339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474308" y="5552646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You’re the </a:t>
              </a:r>
              <a:r>
                <a:rPr lang="en-US" dirty="0" smtClean="0">
                  <a:latin typeface="Franklin Gothic Medium"/>
                  <a:cs typeface="Franklin Gothic Medium"/>
                </a:rPr>
                <a:t>Star.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346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4"/>
          <p:cNvGrpSpPr>
            <a:grpSpLocks/>
          </p:cNvGrpSpPr>
          <p:nvPr/>
        </p:nvGrpSpPr>
        <p:grpSpPr bwMode="auto">
          <a:xfrm>
            <a:off x="2051685" y="10798493"/>
            <a:ext cx="4154805" cy="742950"/>
            <a:chOff x="0" y="0"/>
            <a:chExt cx="2907" cy="519"/>
          </a:xfrm>
        </p:grpSpPr>
        <p:sp>
          <p:nvSpPr>
            <p:cNvPr id="6169" name="Rectangle 1"/>
            <p:cNvSpPr>
              <a:spLocks/>
            </p:cNvSpPr>
            <p:nvPr/>
          </p:nvSpPr>
          <p:spPr bwMode="auto">
            <a:xfrm>
              <a:off x="83" y="7"/>
              <a:ext cx="2824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just">
                <a:lnSpc>
                  <a:spcPct val="80000"/>
                </a:lnSpc>
              </a:pPr>
              <a:r>
                <a:rPr lang="en-US" sz="3100">
                  <a:solidFill>
                    <a:srgbClr val="5F6D71"/>
                  </a:solidFill>
                  <a:latin typeface="Franklin Gothic Medium" charset="0"/>
                  <a:ea typeface="ＭＳ Ｐゴシック" charset="0"/>
                  <a:sym typeface="Franklin Gothic Medium" charset="0"/>
                </a:rPr>
                <a:t>EVENT SNAPSHOT</a:t>
              </a:r>
              <a:endParaRPr lang="en-US" sz="3100">
                <a:solidFill>
                  <a:srgbClr val="5F6D71"/>
                </a:solidFill>
                <a:latin typeface="Gill Sans" charset="0"/>
                <a:ea typeface="ＭＳ Ｐゴシック" charset="0"/>
                <a:sym typeface="Gill Sans" charset="0"/>
              </a:endParaRPr>
            </a:p>
            <a:p>
              <a:pPr algn="just">
                <a:lnSpc>
                  <a:spcPct val="80000"/>
                </a:lnSpc>
              </a:pPr>
              <a:endParaRPr lang="en-US" sz="3100">
                <a:solidFill>
                  <a:srgbClr val="5F6D71"/>
                </a:solidFill>
                <a:latin typeface="Franklin Gothic Medium" charset="0"/>
                <a:ea typeface="ＭＳ Ｐゴシック" charset="0"/>
                <a:sym typeface="Franklin Gothic Medium" charset="0"/>
              </a:endParaRPr>
            </a:p>
          </p:txBody>
        </p:sp>
        <p:sp>
          <p:nvSpPr>
            <p:cNvPr id="6170" name="Line 2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763" cy="0"/>
            </a:xfrm>
            <a:prstGeom prst="line">
              <a:avLst/>
            </a:prstGeom>
            <a:noFill/>
            <a:ln w="63500" cap="rnd">
              <a:solidFill>
                <a:srgbClr val="45556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71" name="Line 3"/>
            <p:cNvSpPr>
              <a:spLocks noChangeShapeType="1"/>
            </p:cNvSpPr>
            <p:nvPr/>
          </p:nvSpPr>
          <p:spPr bwMode="auto">
            <a:xfrm rot="10800000" flipH="1">
              <a:off x="11" y="278"/>
              <a:ext cx="1763" cy="0"/>
            </a:xfrm>
            <a:prstGeom prst="line">
              <a:avLst/>
            </a:prstGeom>
            <a:noFill/>
            <a:ln w="63500" cap="rnd">
              <a:solidFill>
                <a:srgbClr val="45556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6147" name="Rectangle 5"/>
          <p:cNvSpPr>
            <a:spLocks/>
          </p:cNvSpPr>
          <p:nvPr/>
        </p:nvSpPr>
        <p:spPr bwMode="auto">
          <a:xfrm>
            <a:off x="1663065" y="9392037"/>
            <a:ext cx="16312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ea typeface="ＭＳ Ｐゴシック" charset="0"/>
              </a:rPr>
              <a:t>AUGUST 27-30, 2012</a:t>
            </a:r>
          </a:p>
        </p:txBody>
      </p:sp>
      <p:sp>
        <p:nvSpPr>
          <p:cNvPr id="6152" name="Rectangle 25"/>
          <p:cNvSpPr>
            <a:spLocks/>
          </p:cNvSpPr>
          <p:nvPr/>
        </p:nvSpPr>
        <p:spPr bwMode="auto">
          <a:xfrm>
            <a:off x="-104299" y="6572250"/>
            <a:ext cx="5747862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720" rIns="491490" bIns="45720" anchor="ctr"/>
          <a:lstStyle/>
          <a:p>
            <a:pPr algn="l">
              <a:lnSpc>
                <a:spcPct val="80000"/>
              </a:lnSpc>
            </a:pPr>
            <a:r>
              <a:rPr lang="en-US" sz="1300">
                <a:solidFill>
                  <a:srgbClr val="FFFFFF"/>
                </a:solidFill>
                <a:latin typeface="Franklin Gothic Medium" charset="0"/>
                <a:ea typeface="ＭＳ Ｐゴシック" charset="0"/>
                <a:sym typeface="Franklin Gothic Medium" charset="0"/>
              </a:rPr>
              <a:t>     www.InboundConference.com</a:t>
            </a:r>
          </a:p>
        </p:txBody>
      </p:sp>
      <p:pic>
        <p:nvPicPr>
          <p:cNvPr id="9" name="Picture 8" descr="Feb Inbound CTA slide.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20200" cy="69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3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3907374"/>
            <a:ext cx="4208692" cy="0"/>
          </a:xfrm>
          <a:prstGeom prst="line">
            <a:avLst/>
          </a:prstGeom>
          <a:ln w="76200" cap="rnd" cmpd="sng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263900" y="1658410"/>
            <a:ext cx="4953000" cy="4572000"/>
            <a:chOff x="419100" y="1718733"/>
            <a:chExt cx="4953000" cy="4572000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 bwMode="auto">
            <a:xfrm>
              <a:off x="646036" y="1718733"/>
              <a:ext cx="4572000" cy="4572000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LT Std Cond"/>
                <a:ea typeface="ＭＳ Ｐゴシック" pitchFamily="1" charset="-128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419100" y="3944410"/>
              <a:ext cx="4953000" cy="71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800" b="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en-US" sz="10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THANK </a:t>
              </a:r>
            </a:p>
            <a:p>
              <a:pPr algn="ctr">
                <a:lnSpc>
                  <a:spcPct val="70000"/>
                </a:lnSpc>
              </a:pPr>
              <a:r>
                <a:rPr lang="en-US" sz="10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YOU.</a:t>
              </a:r>
              <a:endParaRPr lang="en-US" sz="100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40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24491" y="2956460"/>
            <a:ext cx="6626133" cy="3550394"/>
            <a:chOff x="200691" y="-843514"/>
            <a:chExt cx="6626133" cy="3550394"/>
          </a:xfrm>
        </p:grpSpPr>
        <p:sp>
          <p:nvSpPr>
            <p:cNvPr id="42" name="TextBox 41"/>
            <p:cNvSpPr txBox="1"/>
            <p:nvPr/>
          </p:nvSpPr>
          <p:spPr>
            <a:xfrm>
              <a:off x="200691" y="-843514"/>
              <a:ext cx="3280526" cy="3165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80000"/>
                </a:lnSpc>
              </a:pPr>
              <a:r>
                <a:rPr lang="en-US" sz="8800" dirty="0" smtClean="0">
                  <a:solidFill>
                    <a:srgbClr val="434343"/>
                  </a:solidFill>
                  <a:latin typeface="Franklin Gothic Medium"/>
                  <a:cs typeface="Franklin Gothic Medium"/>
                </a:rPr>
                <a:t>73%</a:t>
              </a:r>
              <a: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</a:t>
              </a:r>
              <a:b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of CEOs </a:t>
              </a:r>
            </a:p>
            <a:p>
              <a:pPr lvl="0" algn="r">
                <a:lnSpc>
                  <a:spcPct val="80000"/>
                </a:lnSpc>
              </a:pP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d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on’t </a:t>
              </a: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b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elieve </a:t>
              </a:r>
              <a:b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marketers drive revenue.</a:t>
              </a:r>
              <a:endParaRPr lang="en-US" sz="40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673695" y="490889"/>
              <a:ext cx="215312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cap="all" dirty="0" smtClean="0">
                  <a:ln w="9000" cmpd="sng">
                    <a:noFill/>
                    <a:prstDash val="solid"/>
                  </a:ln>
                  <a:solidFill>
                    <a:schemeClr val="bg2"/>
                  </a:solidFill>
                  <a:effectLst/>
                  <a:latin typeface="Helvetica"/>
                  <a:cs typeface="Helvetica"/>
                </a:rPr>
                <a:t>91</a:t>
              </a:r>
              <a:endParaRPr lang="en-US" sz="13800" cap="all" dirty="0">
                <a:ln w="9000" cmpd="sng">
                  <a:noFill/>
                  <a:prstDash val="solid"/>
                </a:ln>
                <a:solidFill>
                  <a:schemeClr val="bg2"/>
                </a:solidFill>
                <a:effectLst/>
                <a:latin typeface="Helvetica"/>
                <a:cs typeface="Helvetica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099732" y="6560483"/>
            <a:ext cx="5266267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cap="all" dirty="0" err="1" smtClean="0">
                <a:solidFill>
                  <a:srgbClr val="333333"/>
                </a:solidFill>
                <a:latin typeface="Franklin Gothic Book"/>
                <a:cs typeface="Franklin Gothic Book"/>
              </a:rPr>
              <a:t>Fournaise</a:t>
            </a:r>
            <a:r>
              <a:rPr lang="en-US" sz="1400" cap="all" dirty="0" smtClean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</a:rPr>
              <a:t>Marketing Group: </a:t>
            </a:r>
            <a:r>
              <a:rPr lang="en-US" sz="1400" cap="all" dirty="0" err="1" smtClean="0">
                <a:solidFill>
                  <a:srgbClr val="333333"/>
                </a:solidFill>
                <a:cs typeface="Franklin Gothic Book"/>
                <a:hlinkClick r:id="rId3"/>
              </a:rPr>
              <a:t>bit.ly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  <a:hlinkClick r:id="rId3"/>
              </a:rPr>
              <a:t>/</a:t>
            </a:r>
            <a:r>
              <a:rPr lang="en-US" sz="1400" cap="all" dirty="0" err="1">
                <a:solidFill>
                  <a:srgbClr val="333333"/>
                </a:solidFill>
                <a:cs typeface="Franklin Gothic Book"/>
                <a:hlinkClick r:id="rId3"/>
              </a:rPr>
              <a:t>peNScq</a:t>
            </a:r>
            <a:endParaRPr lang="en-US" sz="1400" cap="all" dirty="0">
              <a:solidFill>
                <a:srgbClr val="333333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727076220"/>
              </p:ext>
            </p:extLst>
          </p:nvPr>
        </p:nvGraphicFramePr>
        <p:xfrm>
          <a:off x="2919649" y="887630"/>
          <a:ext cx="6583067" cy="4742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Elbow Connector 2"/>
          <p:cNvCxnSpPr/>
          <p:nvPr/>
        </p:nvCxnSpPr>
        <p:spPr>
          <a:xfrm flipV="1">
            <a:off x="2536839" y="2197793"/>
            <a:ext cx="1736356" cy="758667"/>
          </a:xfrm>
          <a:prstGeom prst="bentConnector3">
            <a:avLst>
              <a:gd name="adj1" fmla="val 264"/>
            </a:avLst>
          </a:prstGeom>
          <a:ln w="57150" cap="rnd" cmpd="sng">
            <a:solidFill>
              <a:srgbClr val="434343"/>
            </a:solidFill>
            <a:prstDash val="sysDot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98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976" y="-76200"/>
            <a:ext cx="10877718" cy="7239000"/>
          </a:xfrm>
        </p:spPr>
      </p:pic>
      <p:grpSp>
        <p:nvGrpSpPr>
          <p:cNvPr id="8" name="Group 7"/>
          <p:cNvGrpSpPr/>
          <p:nvPr/>
        </p:nvGrpSpPr>
        <p:grpSpPr>
          <a:xfrm>
            <a:off x="4428101" y="4236457"/>
            <a:ext cx="5211464" cy="4814464"/>
            <a:chOff x="8170405" y="477136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170405" y="477136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899760" y="5789707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Marketing isn’t</a:t>
              </a:r>
            </a:p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Medium"/>
                  <a:cs typeface="Franklin Gothic Medium"/>
                </a:rPr>
                <a:t>Arts and Crafts.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111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14314309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598" y="-1"/>
            <a:ext cx="10899372" cy="6993239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4381067" y="464413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173134" y="5474322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We’re </a:t>
            </a:r>
            <a:r>
              <a:rPr lang="en-US" dirty="0" smtClean="0">
                <a:latin typeface="Franklin Gothic Medium"/>
                <a:cs typeface="Franklin Gothic Medium"/>
              </a:rPr>
              <a:t>creative.</a:t>
            </a:r>
          </a:p>
        </p:txBody>
      </p:sp>
    </p:spTree>
    <p:extLst>
      <p:ext uri="{BB962C8B-B14F-4D97-AF65-F5344CB8AC3E}">
        <p14:creationId xmlns:p14="http://schemas.microsoft.com/office/powerpoint/2010/main" val="2491385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11 HubSpot Theme">
  <a:themeElements>
    <a:clrScheme name="HubSpot 2011 Colors">
      <a:dk1>
        <a:srgbClr val="434343"/>
      </a:dk1>
      <a:lt1>
        <a:srgbClr val="FFFFFF"/>
      </a:lt1>
      <a:dk2>
        <a:srgbClr val="E36F1E"/>
      </a:dk2>
      <a:lt2>
        <a:srgbClr val="FFFFFF"/>
      </a:lt2>
      <a:accent1>
        <a:srgbClr val="71AADC"/>
      </a:accent1>
      <a:accent2>
        <a:srgbClr val="FF8125"/>
      </a:accent2>
      <a:accent3>
        <a:srgbClr val="FFB726"/>
      </a:accent3>
      <a:accent4>
        <a:srgbClr val="69D2E7"/>
      </a:accent4>
      <a:accent5>
        <a:srgbClr val="A7DBD8"/>
      </a:accent5>
      <a:accent6>
        <a:srgbClr val="44545E"/>
      </a:accent6>
      <a:hlink>
        <a:srgbClr val="589CEB"/>
      </a:hlink>
      <a:folHlink>
        <a:srgbClr val="4C545B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6F1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7150" cap="rnd" cmpd="sng">
          <a:solidFill>
            <a:srgbClr val="434343"/>
          </a:solidFill>
          <a:prstDash val="sysDot"/>
          <a:headEnd type="oval" w="sm" len="sm"/>
          <a:tailEnd type="stealth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AFB845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E25224"/>
      </a:accent6>
      <a:hlink>
        <a:srgbClr val="4B9FD3"/>
      </a:hlink>
      <a:folHlink>
        <a:srgbClr val="E62617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D9DCDF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AFB845"/>
      </a:accent6>
      <a:hlink>
        <a:srgbClr val="4B9FD3"/>
      </a:hlink>
      <a:folHlink>
        <a:srgbClr val="E25224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76903</TotalTime>
  <Words>450</Words>
  <Application>Microsoft Macintosh PowerPoint</Application>
  <PresentationFormat>On-screen Show (4:3)</PresentationFormat>
  <Paragraphs>150</Paragraphs>
  <Slides>67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2011 HubSpot Theme</vt:lpstr>
      <vt:lpstr>HubSpot</vt:lpstr>
      <vt:lpstr>1_HubSpot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HubSpot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Marta Kagan</dc:creator>
  <cp:lastModifiedBy>Kipp Bodnar</cp:lastModifiedBy>
  <cp:revision>407</cp:revision>
  <cp:lastPrinted>2011-11-07T22:24:40Z</cp:lastPrinted>
  <dcterms:created xsi:type="dcterms:W3CDTF">2011-06-03T19:43:14Z</dcterms:created>
  <dcterms:modified xsi:type="dcterms:W3CDTF">2012-03-01T18:57:25Z</dcterms:modified>
</cp:coreProperties>
</file>